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혁" initials="박" lastIdx="1" clrIdx="0">
    <p:extLst>
      <p:ext uri="{19B8F6BF-5375-455C-9EA6-DF929625EA0E}">
        <p15:presenceInfo xmlns:p15="http://schemas.microsoft.com/office/powerpoint/2012/main" userId="S::laatuv@kangwon.ac.kr::8e41ce85-9a0a-410c-a318-029d975c08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3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3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4BA5-1620-493F-90C9-E82BB6AFBDC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8F04-E026-4B38-B828-0E588EB9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3168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latin typeface="+mn-ea"/>
              </a:rPr>
              <a:t>텐서플로우를</a:t>
            </a:r>
            <a:r>
              <a:rPr lang="ko-KR" altLang="en-US" sz="3500" b="1" dirty="0">
                <a:solidFill>
                  <a:schemeClr val="bg1"/>
                </a:solidFill>
                <a:latin typeface="+mn-ea"/>
              </a:rPr>
              <a:t> 이용한 쇼핑몰 카테고리 자동화 시스템 구축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499" y="1657987"/>
            <a:ext cx="11811000" cy="13782090"/>
          </a:xfrm>
          <a:prstGeom prst="roundRect">
            <a:avLst>
              <a:gd name="adj" fmla="val 36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BEBE255-9113-47FE-9762-4DEE74B60898}"/>
              </a:ext>
            </a:extLst>
          </p:cNvPr>
          <p:cNvGrpSpPr/>
          <p:nvPr/>
        </p:nvGrpSpPr>
        <p:grpSpPr>
          <a:xfrm>
            <a:off x="419100" y="4284810"/>
            <a:ext cx="11346180" cy="640320"/>
            <a:chOff x="419100" y="5358234"/>
            <a:chExt cx="11346180" cy="640320"/>
          </a:xfrm>
        </p:grpSpPr>
        <p:grpSp>
          <p:nvGrpSpPr>
            <p:cNvPr id="11" name="그룹 10"/>
            <p:cNvGrpSpPr/>
            <p:nvPr/>
          </p:nvGrpSpPr>
          <p:grpSpPr>
            <a:xfrm>
              <a:off x="426720" y="5358234"/>
              <a:ext cx="11338560" cy="640320"/>
              <a:chOff x="662940" y="2766060"/>
              <a:chExt cx="11338560" cy="582109"/>
            </a:xfrm>
          </p:grpSpPr>
          <p:sp>
            <p:nvSpPr>
              <p:cNvPr id="12" name="한쪽 모서리가 잘린 사각형 11"/>
              <p:cNvSpPr/>
              <p:nvPr/>
            </p:nvSpPr>
            <p:spPr>
              <a:xfrm>
                <a:off x="662940" y="2766060"/>
                <a:ext cx="3337560" cy="548640"/>
              </a:xfrm>
              <a:prstGeom prst="snip1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662940" y="3281231"/>
                <a:ext cx="11338560" cy="66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19100" y="5457647"/>
              <a:ext cx="1412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bg1"/>
                  </a:solidFill>
                  <a:latin typeface="+mn-ea"/>
                </a:rPr>
                <a:t>작품 설명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F54FFE3-E67B-4BA5-BCAF-2DFF1F9D96C4}"/>
              </a:ext>
            </a:extLst>
          </p:cNvPr>
          <p:cNvGrpSpPr/>
          <p:nvPr/>
        </p:nvGrpSpPr>
        <p:grpSpPr>
          <a:xfrm>
            <a:off x="411480" y="7601774"/>
            <a:ext cx="11353800" cy="556260"/>
            <a:chOff x="411480" y="9410700"/>
            <a:chExt cx="11353800" cy="556260"/>
          </a:xfrm>
        </p:grpSpPr>
        <p:grpSp>
          <p:nvGrpSpPr>
            <p:cNvPr id="14" name="그룹 13"/>
            <p:cNvGrpSpPr/>
            <p:nvPr/>
          </p:nvGrpSpPr>
          <p:grpSpPr>
            <a:xfrm>
              <a:off x="426720" y="9410700"/>
              <a:ext cx="11338560" cy="556260"/>
              <a:chOff x="662940" y="2766060"/>
              <a:chExt cx="11338560" cy="556260"/>
            </a:xfrm>
          </p:grpSpPr>
          <p:sp>
            <p:nvSpPr>
              <p:cNvPr id="15" name="한쪽 모서리가 잘린 사각형 14"/>
              <p:cNvSpPr/>
              <p:nvPr/>
            </p:nvSpPr>
            <p:spPr>
              <a:xfrm>
                <a:off x="662940" y="2766060"/>
                <a:ext cx="3337560" cy="548640"/>
              </a:xfrm>
              <a:prstGeom prst="snip1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V="1">
                <a:off x="662940" y="3276600"/>
                <a:ext cx="11338560" cy="45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11480" y="9496247"/>
              <a:ext cx="1412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bg1"/>
                  </a:solidFill>
                  <a:latin typeface="+mn-ea"/>
                </a:rPr>
                <a:t>추진 결과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A6BE99-B629-47A1-BCDE-71E96A0E2DAE}"/>
              </a:ext>
            </a:extLst>
          </p:cNvPr>
          <p:cNvGrpSpPr/>
          <p:nvPr/>
        </p:nvGrpSpPr>
        <p:grpSpPr>
          <a:xfrm>
            <a:off x="426720" y="13336987"/>
            <a:ext cx="11338560" cy="571500"/>
            <a:chOff x="426720" y="12679680"/>
            <a:chExt cx="11338560" cy="571500"/>
          </a:xfrm>
        </p:grpSpPr>
        <p:grpSp>
          <p:nvGrpSpPr>
            <p:cNvPr id="17" name="그룹 16"/>
            <p:cNvGrpSpPr/>
            <p:nvPr/>
          </p:nvGrpSpPr>
          <p:grpSpPr>
            <a:xfrm>
              <a:off x="426720" y="12679680"/>
              <a:ext cx="11338560" cy="571500"/>
              <a:chOff x="662940" y="2766060"/>
              <a:chExt cx="11338560" cy="571500"/>
            </a:xfrm>
          </p:grpSpPr>
          <p:sp>
            <p:nvSpPr>
              <p:cNvPr id="18" name="한쪽 모서리가 잘린 사각형 17"/>
              <p:cNvSpPr/>
              <p:nvPr/>
            </p:nvSpPr>
            <p:spPr>
              <a:xfrm>
                <a:off x="662940" y="2766060"/>
                <a:ext cx="3337560" cy="548640"/>
              </a:xfrm>
              <a:prstGeom prst="snip1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flipV="1">
                <a:off x="662940" y="3291840"/>
                <a:ext cx="11338560" cy="45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26720" y="12780467"/>
              <a:ext cx="24577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bg1"/>
                  </a:solidFill>
                  <a:latin typeface="+mn-ea"/>
                </a:rPr>
                <a:t>성과 및 기대 효과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B6C578-288F-4202-A2C9-9ADB5EE4E66D}"/>
              </a:ext>
            </a:extLst>
          </p:cNvPr>
          <p:cNvGrpSpPr/>
          <p:nvPr/>
        </p:nvGrpSpPr>
        <p:grpSpPr>
          <a:xfrm>
            <a:off x="426720" y="2028582"/>
            <a:ext cx="11346180" cy="571500"/>
            <a:chOff x="426720" y="2446020"/>
            <a:chExt cx="11346180" cy="571500"/>
          </a:xfrm>
        </p:grpSpPr>
        <p:grpSp>
          <p:nvGrpSpPr>
            <p:cNvPr id="10" name="그룹 9"/>
            <p:cNvGrpSpPr/>
            <p:nvPr/>
          </p:nvGrpSpPr>
          <p:grpSpPr>
            <a:xfrm>
              <a:off x="434340" y="2446020"/>
              <a:ext cx="11338560" cy="571500"/>
              <a:chOff x="662940" y="2766060"/>
              <a:chExt cx="11338560" cy="571500"/>
            </a:xfrm>
          </p:grpSpPr>
          <p:sp>
            <p:nvSpPr>
              <p:cNvPr id="7" name="한쪽 모서리가 잘린 사각형 6"/>
              <p:cNvSpPr/>
              <p:nvPr/>
            </p:nvSpPr>
            <p:spPr>
              <a:xfrm>
                <a:off x="662940" y="2766060"/>
                <a:ext cx="3337560" cy="548640"/>
              </a:xfrm>
              <a:prstGeom prst="snip1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V="1">
                <a:off x="662940" y="3291840"/>
                <a:ext cx="11338560" cy="45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26720" y="2493467"/>
              <a:ext cx="31213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>
                  <a:solidFill>
                    <a:schemeClr val="bg1"/>
                  </a:solidFill>
                  <a:latin typeface="+mn-ea"/>
                </a:rPr>
                <a:t>과제 추진 목적 및 배경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89714" y="2555022"/>
              <a:ext cx="6700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팀원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박종혁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조경빈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송창우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윤지원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김선우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박승렬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김형원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72" r="100000">
                        <a14:backgroundMark x1="9264" y1="10326" x2="9264" y2="10326"/>
                        <a14:backgroundMark x1="11172" y1="88587" x2="11172" y2="88587"/>
                        <a14:backgroundMark x1="94005" y1="8152" x2="94005" y2="8152"/>
                        <a14:backgroundMark x1="93733" y1="87772" x2="93733" y2="87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09" y="15521177"/>
            <a:ext cx="651946" cy="653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6351F-B168-4B21-8EA6-75900EA805C3}"/>
              </a:ext>
            </a:extLst>
          </p:cNvPr>
          <p:cNvSpPr txBox="1"/>
          <p:nvPr/>
        </p:nvSpPr>
        <p:spPr>
          <a:xfrm>
            <a:off x="600290" y="2768756"/>
            <a:ext cx="10154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◦   빅데이터 머신 러닝 인공 지능을 결합한 서비스 수요가 발생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해당 기술에 대한 수요는 많으나 공급이 부족한 상황 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기술 특성상 이론과 실무를 경험해야 이해가 가능한 상황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한메소프트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보유하고 있는 </a:t>
            </a:r>
            <a:r>
              <a:rPr lang="en-US" altLang="ko-KR" dirty="0">
                <a:latin typeface="+mn-ea"/>
              </a:rPr>
              <a:t>500</a:t>
            </a:r>
            <a:r>
              <a:rPr lang="ko-KR" altLang="en-US" dirty="0">
                <a:latin typeface="+mn-ea"/>
              </a:rPr>
              <a:t>만 개의 상품 를 기반으로 적절한 쇼핑몰 카테고리를 추출하고 분류할 수 있는 자동화 시스템 구축이 필요함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798CF24-E2BB-4C7E-BDF1-AA304F4D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253" y="7964165"/>
            <a:ext cx="4658780" cy="3150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B57B2-FE72-4848-8C80-BF9DBD295092}"/>
              </a:ext>
            </a:extLst>
          </p:cNvPr>
          <p:cNvSpPr txBox="1"/>
          <p:nvPr/>
        </p:nvSpPr>
        <p:spPr>
          <a:xfrm>
            <a:off x="701890" y="13996993"/>
            <a:ext cx="9922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◦ 대형 인터넷 쇼핑몰 상품의 자동 분류 가능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상품 분류 시스템으로 학문적인 분석 뿐만 아니라 상업 시스템 구축도 가능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◦ 빅데이터 머신 러닝 인공 지능을 통합하는 전문 영역 구축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 - </a:t>
            </a:r>
            <a:r>
              <a:rPr lang="ko-KR" altLang="en-US" sz="2000" dirty="0">
                <a:latin typeface="+mn-ea"/>
              </a:rPr>
              <a:t>이론과 실무를 겸비한 개발 능력 보유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FFF05-2B31-4648-8F1C-1FDBCB90CC9A}"/>
              </a:ext>
            </a:extLst>
          </p:cNvPr>
          <p:cNvSpPr txBox="1"/>
          <p:nvPr/>
        </p:nvSpPr>
        <p:spPr>
          <a:xfrm>
            <a:off x="600290" y="5017410"/>
            <a:ext cx="10256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◦</a:t>
            </a: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데이터 설명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- ‘</a:t>
            </a:r>
            <a:r>
              <a:rPr lang="ko-KR" altLang="en-US" sz="2000" dirty="0">
                <a:latin typeface="+mn-ea"/>
              </a:rPr>
              <a:t>칠성상회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가 운영하는 쇼핑몰의 약 </a:t>
            </a:r>
            <a:r>
              <a:rPr lang="en-US" altLang="ko-KR" sz="2000" dirty="0">
                <a:latin typeface="+mn-ea"/>
              </a:rPr>
              <a:t>550</a:t>
            </a:r>
            <a:r>
              <a:rPr lang="ko-KR" altLang="en-US" sz="2000" dirty="0">
                <a:latin typeface="+mn-ea"/>
              </a:rPr>
              <a:t>만 개의 데이터 중 </a:t>
            </a:r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상품명</a:t>
            </a:r>
            <a:r>
              <a:rPr lang="en-US" altLang="ko-KR" sz="2000" dirty="0">
                <a:latin typeface="+mn-ea"/>
              </a:rPr>
              <a:t>’</a:t>
            </a:r>
            <a:r>
              <a:rPr lang="ko-KR" altLang="en-US" sz="2000" dirty="0">
                <a:latin typeface="+mn-ea"/>
              </a:rPr>
              <a:t>만을 이용함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	- </a:t>
            </a:r>
            <a:r>
              <a:rPr lang="ko-KR" altLang="en-US" sz="2000" dirty="0">
                <a:latin typeface="+mn-ea"/>
              </a:rPr>
              <a:t>카테고리 개수</a:t>
            </a:r>
            <a:r>
              <a:rPr lang="en-US" altLang="ko-KR" sz="2000" dirty="0">
                <a:latin typeface="+mn-ea"/>
              </a:rPr>
              <a:t>: 2,312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 (</a:t>
            </a:r>
            <a:r>
              <a:rPr lang="ko-KR" altLang="en-US" sz="2000" dirty="0">
                <a:latin typeface="+mn-ea"/>
              </a:rPr>
              <a:t>대분류</a:t>
            </a:r>
            <a:r>
              <a:rPr lang="en-US" altLang="ko-KR" sz="2000" dirty="0">
                <a:latin typeface="+mn-ea"/>
              </a:rPr>
              <a:t>: 8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중분류</a:t>
            </a:r>
            <a:r>
              <a:rPr lang="en-US" altLang="ko-KR" sz="2000" dirty="0">
                <a:latin typeface="+mn-ea"/>
              </a:rPr>
              <a:t>: 71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소분류</a:t>
            </a:r>
            <a:r>
              <a:rPr lang="en-US" altLang="ko-KR" sz="2000" dirty="0">
                <a:latin typeface="+mn-ea"/>
              </a:rPr>
              <a:t>: 378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세분류</a:t>
            </a:r>
            <a:r>
              <a:rPr lang="en-US" altLang="ko-KR" sz="2000" dirty="0">
                <a:latin typeface="+mn-ea"/>
              </a:rPr>
              <a:t>: 1,855</a:t>
            </a:r>
            <a:r>
              <a:rPr lang="ko-KR" altLang="en-US" sz="2000" dirty="0">
                <a:latin typeface="+mn-ea"/>
              </a:rPr>
              <a:t>개</a:t>
            </a:r>
            <a:r>
              <a:rPr lang="en-US" altLang="ko-KR" sz="2000" dirty="0">
                <a:latin typeface="+mn-ea"/>
              </a:rPr>
              <a:t>)</a:t>
            </a:r>
          </a:p>
          <a:p>
            <a:r>
              <a:rPr lang="en-US" altLang="ko-KR" sz="2000" dirty="0">
                <a:latin typeface="+mn-ea"/>
              </a:rPr>
              <a:t>	- </a:t>
            </a:r>
            <a:r>
              <a:rPr lang="ko-KR" altLang="en-US" sz="2000" dirty="0">
                <a:latin typeface="+mn-ea"/>
              </a:rPr>
              <a:t>학습에 사용된 단어사전의 크기</a:t>
            </a:r>
            <a:r>
              <a:rPr lang="en-US" altLang="ko-KR" sz="2000" dirty="0">
                <a:latin typeface="+mn-ea"/>
              </a:rPr>
              <a:t>: 65,000</a:t>
            </a:r>
          </a:p>
          <a:p>
            <a:r>
              <a:rPr lang="ko-KR" altLang="en-US" sz="2000" dirty="0">
                <a:latin typeface="+mn-ea"/>
              </a:rPr>
              <a:t>◦  </a:t>
            </a:r>
            <a:r>
              <a:rPr lang="en-US" altLang="ko-KR" sz="2000" dirty="0" err="1">
                <a:latin typeface="+mn-ea"/>
              </a:rPr>
              <a:t>Tensorflow</a:t>
            </a:r>
            <a:r>
              <a:rPr lang="ko-KR" altLang="en-US" sz="2000" dirty="0">
                <a:latin typeface="+mn-ea"/>
              </a:rPr>
              <a:t>를 이용한 </a:t>
            </a:r>
            <a:r>
              <a:rPr lang="en-US" altLang="ko-KR" sz="2000" dirty="0">
                <a:latin typeface="+mn-ea"/>
              </a:rPr>
              <a:t>Deep Learning</a:t>
            </a:r>
            <a:r>
              <a:rPr lang="ko-KR" altLang="en-US" sz="2000" dirty="0">
                <a:latin typeface="+mn-ea"/>
              </a:rPr>
              <a:t>을 수행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	- LSTM, Dot-Attention Mechanism </a:t>
            </a:r>
            <a:r>
              <a:rPr lang="ko-KR" altLang="en-US" sz="2000" dirty="0">
                <a:latin typeface="+mn-ea"/>
              </a:rPr>
              <a:t>사용</a:t>
            </a:r>
            <a:r>
              <a:rPr lang="en-US" altLang="ko-KR" sz="2000" dirty="0">
                <a:latin typeface="+mn-ea"/>
              </a:rPr>
              <a:t>, Activation Function: </a:t>
            </a:r>
            <a:r>
              <a:rPr lang="en-US" altLang="ko-KR" sz="2000" dirty="0" err="1">
                <a:latin typeface="+mn-ea"/>
              </a:rPr>
              <a:t>softmax</a:t>
            </a:r>
            <a:r>
              <a:rPr lang="en-US" altLang="ko-KR" sz="2000" dirty="0">
                <a:latin typeface="+mn-ea"/>
              </a:rPr>
              <a:t> 	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	- Loss Function: </a:t>
            </a:r>
            <a:r>
              <a:rPr lang="en-US" altLang="ko-KR" sz="2000" dirty="0" err="1">
                <a:latin typeface="+mn-ea"/>
              </a:rPr>
              <a:t>sparse_categorical_crossentropy</a:t>
            </a:r>
            <a:r>
              <a:rPr lang="en-US" altLang="ko-KR" sz="2000" dirty="0">
                <a:latin typeface="+mn-ea"/>
              </a:rPr>
              <a:t>, Optimizer: Adam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79D7B-5FD9-41B0-BF37-0D0D1249E392}"/>
              </a:ext>
            </a:extLst>
          </p:cNvPr>
          <p:cNvSpPr txBox="1"/>
          <p:nvPr/>
        </p:nvSpPr>
        <p:spPr>
          <a:xfrm>
            <a:off x="600290" y="8340790"/>
            <a:ext cx="6514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</a:rPr>
              <a:t>◦  </a:t>
            </a:r>
            <a:r>
              <a:rPr lang="en-US" altLang="ko-KR" dirty="0" err="1">
                <a:latin typeface="+mn-ea"/>
              </a:rPr>
              <a:t>Batch_size</a:t>
            </a:r>
            <a:r>
              <a:rPr lang="en-US" altLang="ko-KR" dirty="0">
                <a:latin typeface="+mn-ea"/>
              </a:rPr>
              <a:t>: 60,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epoch </a:t>
            </a:r>
            <a:r>
              <a:rPr lang="ko-KR" altLang="en-US" dirty="0">
                <a:latin typeface="+mn-ea"/>
              </a:rPr>
              <a:t>횟수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번으로 학습을 수행 한 결과</a:t>
            </a:r>
            <a:r>
              <a:rPr lang="en-US" altLang="ko-KR" dirty="0">
                <a:latin typeface="+mn-ea"/>
              </a:rPr>
              <a:t>,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71% </a:t>
            </a:r>
            <a:r>
              <a:rPr lang="ko-KR" altLang="en-US" dirty="0">
                <a:latin typeface="+mn-ea"/>
              </a:rPr>
              <a:t>정확도 성능을 보임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학습된 모델을 기반으로 새로운 상품명이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입력으로 들어왔을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확률적으로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관련가능성이 높은 카테고리 명을 보여줌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4DC613-3F9B-42C5-ADDC-F0EC8296817D}"/>
              </a:ext>
            </a:extLst>
          </p:cNvPr>
          <p:cNvSpPr txBox="1"/>
          <p:nvPr/>
        </p:nvSpPr>
        <p:spPr>
          <a:xfrm>
            <a:off x="6400800" y="7402445"/>
            <a:ext cx="1414307" cy="39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38AE1C-DEB6-436B-AB5A-76C9EFE90261}"/>
              </a:ext>
            </a:extLst>
          </p:cNvPr>
          <p:cNvCxnSpPr>
            <a:cxnSpLocks/>
          </p:cNvCxnSpPr>
          <p:nvPr/>
        </p:nvCxnSpPr>
        <p:spPr>
          <a:xfrm>
            <a:off x="7305892" y="11218112"/>
            <a:ext cx="4467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01F1B00-13EC-4C10-9D13-886A20FE3B95}"/>
              </a:ext>
            </a:extLst>
          </p:cNvPr>
          <p:cNvCxnSpPr>
            <a:cxnSpLocks/>
          </p:cNvCxnSpPr>
          <p:nvPr/>
        </p:nvCxnSpPr>
        <p:spPr>
          <a:xfrm flipH="1" flipV="1">
            <a:off x="7298272" y="8127553"/>
            <a:ext cx="6981" cy="309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3A1FF3-87FA-4F3E-A1C7-0404A3A084C4}"/>
              </a:ext>
            </a:extLst>
          </p:cNvPr>
          <p:cNvSpPr txBox="1"/>
          <p:nvPr/>
        </p:nvSpPr>
        <p:spPr>
          <a:xfrm>
            <a:off x="7541460" y="8189159"/>
            <a:ext cx="384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&lt;Dot-Product Attention Mechanism&gt;</a:t>
            </a:r>
            <a:endParaRPr lang="ko-KR" altLang="en-US" dirty="0"/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C264D0C3-985B-4839-982C-A57C73AC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1E62E0B2-15BF-48CE-B1E8-FA32576F2A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9013" y="11411728"/>
            <a:ext cx="6397069" cy="1871321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bg1"/>
            </a:outerShdw>
          </a:effec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7562ECE-14C2-45A0-8F4F-AF6F81D7A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89" y="8684576"/>
            <a:ext cx="6356449" cy="25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267</Words>
  <Application>Microsoft Office PowerPoint</Application>
  <PresentationFormat>사용자 지정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송 창우</cp:lastModifiedBy>
  <cp:revision>31</cp:revision>
  <dcterms:created xsi:type="dcterms:W3CDTF">2020-05-20T00:21:09Z</dcterms:created>
  <dcterms:modified xsi:type="dcterms:W3CDTF">2020-10-31T10:56:18Z</dcterms:modified>
</cp:coreProperties>
</file>