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본문 첫 번째 줄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제목 텍스트</a:t>
            </a:r>
          </a:p>
        </p:txBody>
      </p:sp>
      <p:sp>
        <p:nvSpPr>
          <p:cNvPr id="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9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8" name="본문 첫 번째 줄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제목 텍스트</a:t>
            </a:r>
          </a:p>
        </p:txBody>
      </p:sp>
      <p:sp>
        <p:nvSpPr>
          <p:cNvPr id="56" name="본문 첫 번째 줄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제목 텍스트</a:t>
            </a:r>
          </a:p>
        </p:txBody>
      </p:sp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제목 텍스트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본문 첫 번째 줄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이미지" descr="이미지"/>
          <p:cNvPicPr>
            <a:picLocks noChangeAspect="1"/>
          </p:cNvPicPr>
          <p:nvPr/>
        </p:nvPicPr>
        <p:blipFill>
          <a:blip r:embed="rId2">
            <a:alphaModFix amt="77498"/>
            <a:extLst/>
          </a:blip>
          <a:stretch>
            <a:fillRect/>
          </a:stretch>
        </p:blipFill>
        <p:spPr>
          <a:xfrm>
            <a:off x="896393" y="0"/>
            <a:ext cx="7351214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effectLst>
            <a:outerShdw sx="100000" sy="100000" kx="0" ky="0" algn="b" rotWithShape="0" blurRad="25400" dist="12700" dir="5400000">
              <a:srgbClr val="000000">
                <a:alpha val="76147"/>
              </a:srgbClr>
            </a:outerShdw>
          </a:effectLst>
        </p:spPr>
        <p:txBody>
          <a:bodyPr/>
          <a:lstStyle>
            <a:lvl1pPr>
              <a:defRPr b="1" sz="5400">
                <a:solidFill>
                  <a:srgbClr val="23A534"/>
                </a:solidFill>
              </a:defRPr>
            </a:lvl1pPr>
          </a:lstStyle>
          <a:p>
            <a:pPr/>
            <a:r>
              <a:t>RECOBOOK</a:t>
            </a:r>
          </a:p>
        </p:txBody>
      </p:sp>
      <p:sp>
        <p:nvSpPr>
          <p:cNvPr id="111" name="Google Shape;55;p13"/>
          <p:cNvSpPr txBox="1"/>
          <p:nvPr>
            <p:ph type="subTitle" sz="quarter" idx="1"/>
          </p:nvPr>
        </p:nvSpPr>
        <p:spPr>
          <a:xfrm>
            <a:off x="311699" y="4152718"/>
            <a:ext cx="8520602" cy="792601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t>teamreco</a:t>
            </a:r>
          </a:p>
          <a:p>
            <a:pPr marL="0" indent="0">
              <a:defRPr sz="1200"/>
            </a:pPr>
            <a:r>
              <a:t>전혜진 김형원 안성근 이인영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주제 선정 배경</a:t>
            </a:r>
          </a:p>
        </p:txBody>
      </p:sp>
      <p:pic>
        <p:nvPicPr>
          <p:cNvPr id="114" name="Google Shape;61;p14" descr="Google Shape;61;p14"/>
          <p:cNvPicPr>
            <a:picLocks noChangeAspect="1"/>
          </p:cNvPicPr>
          <p:nvPr/>
        </p:nvPicPr>
        <p:blipFill>
          <a:blip r:embed="rId2">
            <a:extLst/>
          </a:blip>
          <a:srcRect l="0" t="0" r="0" b="53579"/>
          <a:stretch>
            <a:fillRect/>
          </a:stretch>
        </p:blipFill>
        <p:spPr>
          <a:xfrm>
            <a:off x="1372550" y="1017724"/>
            <a:ext cx="6398901" cy="57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62;p14" descr="Google Shape;62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1199" y="1648074"/>
            <a:ext cx="4361600" cy="3397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67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주제 선정 배경</a:t>
            </a:r>
          </a:p>
        </p:txBody>
      </p:sp>
      <p:pic>
        <p:nvPicPr>
          <p:cNvPr id="118" name="Google Shape;68;p15" descr="Google Shape;68;p15"/>
          <p:cNvPicPr>
            <a:picLocks noChangeAspect="1"/>
          </p:cNvPicPr>
          <p:nvPr/>
        </p:nvPicPr>
        <p:blipFill>
          <a:blip r:embed="rId2">
            <a:extLst/>
          </a:blip>
          <a:srcRect l="0" t="0" r="0" b="53579"/>
          <a:stretch>
            <a:fillRect/>
          </a:stretch>
        </p:blipFill>
        <p:spPr>
          <a:xfrm>
            <a:off x="1372550" y="1017724"/>
            <a:ext cx="6398901" cy="57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69;p15" descr="Google Shape;69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1199" y="1648074"/>
            <a:ext cx="4361600" cy="339792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직사각형"/>
          <p:cNvSpPr/>
          <p:nvPr/>
        </p:nvSpPr>
        <p:spPr>
          <a:xfrm>
            <a:off x="-397341" y="-86372"/>
            <a:ext cx="9699548" cy="5409162"/>
          </a:xfrm>
          <a:prstGeom prst="rect">
            <a:avLst/>
          </a:prstGeom>
          <a:solidFill>
            <a:schemeClr val="accent2">
              <a:alpha val="74762"/>
            </a:schemeClr>
          </a:solidFill>
          <a:ln w="25400">
            <a:solidFill>
              <a:srgbClr val="181818">
                <a:alpha val="74762"/>
              </a:srgbClr>
            </a:solidFill>
          </a:ln>
        </p:spPr>
        <p:txBody>
          <a:bodyPr lIns="0" tIns="0" rIns="0" bIns="0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책을 선정할 때마다 베스트셀러를 기준으로 고르게 됨…"/>
          <p:cNvSpPr txBox="1"/>
          <p:nvPr/>
        </p:nvSpPr>
        <p:spPr>
          <a:xfrm>
            <a:off x="1253025" y="1758145"/>
            <a:ext cx="6398817" cy="182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2400">
                <a:solidFill>
                  <a:srgbClr val="F9F6F5"/>
                </a:solidFill>
              </a:defRPr>
            </a:pPr>
            <a:r>
              <a:t>책을 선정할 때마다 </a:t>
            </a:r>
            <a:r>
              <a:rPr>
                <a:solidFill>
                  <a:srgbClr val="23A534"/>
                </a:solidFill>
              </a:rPr>
              <a:t>베스트셀러</a:t>
            </a:r>
            <a:r>
              <a:t>를 기준으로 고르게 됨</a:t>
            </a:r>
          </a:p>
          <a:p>
            <a:pPr algn="ctr">
              <a:defRPr b="1" sz="2400">
                <a:solidFill>
                  <a:srgbClr val="F9F6F5"/>
                </a:solidFill>
              </a:defRPr>
            </a:pPr>
          </a:p>
          <a:p>
            <a:pPr algn="ctr">
              <a:defRPr b="1" sz="2400">
                <a:solidFill>
                  <a:srgbClr val="F9F6F5"/>
                </a:solidFill>
              </a:defRPr>
            </a:pPr>
          </a:p>
          <a:p>
            <a:pPr algn="ctr">
              <a:defRPr b="1" sz="2400">
                <a:solidFill>
                  <a:srgbClr val="F9F6F5"/>
                </a:solidFill>
              </a:defRPr>
            </a:pPr>
          </a:p>
          <a:p>
            <a:pPr algn="ctr">
              <a:defRPr b="1" sz="2400">
                <a:solidFill>
                  <a:srgbClr val="F9F6F5"/>
                </a:solidFill>
              </a:defRPr>
            </a:pPr>
            <a:r>
              <a:t>진짜 나에게 </a:t>
            </a:r>
            <a:r>
              <a:rPr>
                <a:solidFill>
                  <a:srgbClr val="23A534"/>
                </a:solidFill>
              </a:rPr>
              <a:t>잘 맞는 책</a:t>
            </a:r>
            <a:r>
              <a:t>은 무엇일까?</a:t>
            </a:r>
          </a:p>
        </p:txBody>
      </p:sp>
      <p:sp>
        <p:nvSpPr>
          <p:cNvPr id="122" name="선"/>
          <p:cNvSpPr/>
          <p:nvPr/>
        </p:nvSpPr>
        <p:spPr>
          <a:xfrm>
            <a:off x="4452433" y="2402932"/>
            <a:ext cx="1" cy="557553"/>
          </a:xfrm>
          <a:prstGeom prst="line">
            <a:avLst/>
          </a:prstGeom>
          <a:ln w="38100">
            <a:solidFill>
              <a:srgbClr val="F9F6F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프로젝트 목표</a:t>
            </a:r>
          </a:p>
        </p:txBody>
      </p:sp>
      <p:sp>
        <p:nvSpPr>
          <p:cNvPr id="125" name="머신러닝을 통해 책 추천 시스템을 구축하여 챗봇을 이용한 서비스를 개발한다"/>
          <p:cNvSpPr txBox="1"/>
          <p:nvPr/>
        </p:nvSpPr>
        <p:spPr>
          <a:xfrm>
            <a:off x="1300696" y="1159017"/>
            <a:ext cx="6542608" cy="265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700"/>
            </a:lvl1pPr>
          </a:lstStyle>
          <a:p>
            <a:pPr/>
            <a:r>
              <a:t>머신러닝을 통해 책 추천 시스템을 구축하여 챗봇을 이용한 서비스를 개발한다</a:t>
            </a:r>
          </a:p>
        </p:txBody>
      </p:sp>
      <p:grpSp>
        <p:nvGrpSpPr>
          <p:cNvPr id="136" name="그룹"/>
          <p:cNvGrpSpPr/>
          <p:nvPr/>
        </p:nvGrpSpPr>
        <p:grpSpPr>
          <a:xfrm>
            <a:off x="1285345" y="1766191"/>
            <a:ext cx="2825652" cy="3007916"/>
            <a:chOff x="0" y="0"/>
            <a:chExt cx="2825651" cy="3007915"/>
          </a:xfrm>
        </p:grpSpPr>
        <p:grpSp>
          <p:nvGrpSpPr>
            <p:cNvPr id="131" name="그룹"/>
            <p:cNvGrpSpPr/>
            <p:nvPr/>
          </p:nvGrpSpPr>
          <p:grpSpPr>
            <a:xfrm>
              <a:off x="0" y="0"/>
              <a:ext cx="2825652" cy="3007916"/>
              <a:chOff x="0" y="0"/>
              <a:chExt cx="2825651" cy="3007915"/>
            </a:xfrm>
          </p:grpSpPr>
          <p:grpSp>
            <p:nvGrpSpPr>
              <p:cNvPr id="129" name="그룹"/>
              <p:cNvGrpSpPr/>
              <p:nvPr/>
            </p:nvGrpSpPr>
            <p:grpSpPr>
              <a:xfrm>
                <a:off x="0" y="0"/>
                <a:ext cx="2825652" cy="3007916"/>
                <a:chOff x="0" y="0"/>
                <a:chExt cx="2825651" cy="3007915"/>
              </a:xfrm>
            </p:grpSpPr>
            <p:sp>
              <p:nvSpPr>
                <p:cNvPr id="126" name="모서리가 둥근 직사각형"/>
                <p:cNvSpPr/>
                <p:nvPr/>
              </p:nvSpPr>
              <p:spPr>
                <a:xfrm>
                  <a:off x="0" y="0"/>
                  <a:ext cx="2825652" cy="3007916"/>
                </a:xfrm>
                <a:prstGeom prst="roundRect">
                  <a:avLst>
                    <a:gd name="adj" fmla="val 6742"/>
                  </a:avLst>
                </a:prstGeom>
                <a:solidFill>
                  <a:srgbClr val="E5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7" name="직사각형"/>
                <p:cNvSpPr/>
                <p:nvPr/>
              </p:nvSpPr>
              <p:spPr>
                <a:xfrm>
                  <a:off x="0" y="359962"/>
                  <a:ext cx="2825652" cy="2646364"/>
                </a:xfrm>
                <a:prstGeom prst="rect">
                  <a:avLst/>
                </a:prstGeom>
                <a:solidFill>
                  <a:srgbClr val="E5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128" name="이미지" descr="이미지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26468" t="16138" r="26468" b="0"/>
                <a:stretch>
                  <a:fillRect/>
                </a:stretch>
              </p:blipFill>
              <p:spPr>
                <a:xfrm>
                  <a:off x="70594" y="334562"/>
                  <a:ext cx="2684401" cy="26718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30" name="RECOBOOK"/>
              <p:cNvSpPr txBox="1"/>
              <p:nvPr/>
            </p:nvSpPr>
            <p:spPr>
              <a:xfrm>
                <a:off x="987441" y="413503"/>
                <a:ext cx="1040173" cy="172815"/>
              </a:xfrm>
              <a:prstGeom prst="rect">
                <a:avLst/>
              </a:prstGeom>
              <a:solidFill>
                <a:srgbClr val="ABC1D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RECOBOOK</a:t>
                </a:r>
              </a:p>
            </p:txBody>
          </p:sp>
        </p:grpSp>
        <p:sp>
          <p:nvSpPr>
            <p:cNvPr id="132" name="직사각형"/>
            <p:cNvSpPr/>
            <p:nvPr/>
          </p:nvSpPr>
          <p:spPr>
            <a:xfrm>
              <a:off x="73657" y="716866"/>
              <a:ext cx="2678338" cy="1016601"/>
            </a:xfrm>
            <a:prstGeom prst="rect">
              <a:avLst/>
            </a:prstGeom>
            <a:solidFill>
              <a:srgbClr val="ABC1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135" name="그룹"/>
            <p:cNvGrpSpPr/>
            <p:nvPr/>
          </p:nvGrpSpPr>
          <p:grpSpPr>
            <a:xfrm>
              <a:off x="792864" y="868957"/>
              <a:ext cx="1891111" cy="869951"/>
              <a:chOff x="0" y="0"/>
              <a:chExt cx="1891109" cy="869950"/>
            </a:xfrm>
          </p:grpSpPr>
          <p:sp>
            <p:nvSpPr>
              <p:cNvPr id="133" name="설명 풍선"/>
              <p:cNvSpPr/>
              <p:nvPr/>
            </p:nvSpPr>
            <p:spPr>
              <a:xfrm>
                <a:off x="0" y="0"/>
                <a:ext cx="1891110" cy="86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7" y="0"/>
                    </a:moveTo>
                    <a:cubicBezTo>
                      <a:pt x="537" y="0"/>
                      <a:pt x="0" y="1167"/>
                      <a:pt x="0" y="2601"/>
                    </a:cubicBezTo>
                    <a:lnTo>
                      <a:pt x="0" y="18999"/>
                    </a:lnTo>
                    <a:cubicBezTo>
                      <a:pt x="0" y="20433"/>
                      <a:pt x="537" y="21600"/>
                      <a:pt x="1197" y="21600"/>
                    </a:cubicBezTo>
                    <a:lnTo>
                      <a:pt x="18196" y="21600"/>
                    </a:lnTo>
                    <a:cubicBezTo>
                      <a:pt x="18856" y="21600"/>
                      <a:pt x="19392" y="20433"/>
                      <a:pt x="19392" y="18999"/>
                    </a:cubicBezTo>
                    <a:lnTo>
                      <a:pt x="19392" y="9223"/>
                    </a:lnTo>
                    <a:lnTo>
                      <a:pt x="21600" y="6868"/>
                    </a:lnTo>
                    <a:lnTo>
                      <a:pt x="19392" y="4523"/>
                    </a:lnTo>
                    <a:lnTo>
                      <a:pt x="19392" y="2601"/>
                    </a:lnTo>
                    <a:cubicBezTo>
                      <a:pt x="19392" y="1167"/>
                      <a:pt x="18856" y="0"/>
                      <a:pt x="18196" y="0"/>
                    </a:cubicBez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FEE5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책 제목…"/>
              <p:cNvSpPr txBox="1"/>
              <p:nvPr/>
            </p:nvSpPr>
            <p:spPr>
              <a:xfrm>
                <a:off x="120689" y="137400"/>
                <a:ext cx="677287" cy="437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/>
                <a:r>
                  <a:t>책 제목</a:t>
                </a:r>
              </a:p>
              <a:p>
                <a:pPr/>
                <a:r>
                  <a:t>한줄 리뷰</a:t>
                </a:r>
              </a:p>
            </p:txBody>
          </p:sp>
        </p:grpSp>
      </p:grpSp>
      <p:grpSp>
        <p:nvGrpSpPr>
          <p:cNvPr id="150" name="그룹"/>
          <p:cNvGrpSpPr/>
          <p:nvPr/>
        </p:nvGrpSpPr>
        <p:grpSpPr>
          <a:xfrm>
            <a:off x="4811093" y="1766191"/>
            <a:ext cx="2825652" cy="3007916"/>
            <a:chOff x="0" y="0"/>
            <a:chExt cx="2825651" cy="3007915"/>
          </a:xfrm>
        </p:grpSpPr>
        <p:grpSp>
          <p:nvGrpSpPr>
            <p:cNvPr id="142" name="그룹"/>
            <p:cNvGrpSpPr/>
            <p:nvPr/>
          </p:nvGrpSpPr>
          <p:grpSpPr>
            <a:xfrm>
              <a:off x="0" y="0"/>
              <a:ext cx="2825652" cy="3007916"/>
              <a:chOff x="0" y="0"/>
              <a:chExt cx="2825651" cy="3007915"/>
            </a:xfrm>
          </p:grpSpPr>
          <p:grpSp>
            <p:nvGrpSpPr>
              <p:cNvPr id="140" name="그룹"/>
              <p:cNvGrpSpPr/>
              <p:nvPr/>
            </p:nvGrpSpPr>
            <p:grpSpPr>
              <a:xfrm>
                <a:off x="0" y="0"/>
                <a:ext cx="2825652" cy="3007916"/>
                <a:chOff x="0" y="0"/>
                <a:chExt cx="2825651" cy="3007915"/>
              </a:xfrm>
            </p:grpSpPr>
            <p:sp>
              <p:nvSpPr>
                <p:cNvPr id="137" name="모서리가 둥근 직사각형"/>
                <p:cNvSpPr/>
                <p:nvPr/>
              </p:nvSpPr>
              <p:spPr>
                <a:xfrm>
                  <a:off x="0" y="0"/>
                  <a:ext cx="2825652" cy="3007916"/>
                </a:xfrm>
                <a:prstGeom prst="roundRect">
                  <a:avLst>
                    <a:gd name="adj" fmla="val 6742"/>
                  </a:avLst>
                </a:prstGeom>
                <a:solidFill>
                  <a:srgbClr val="E5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38" name="직사각형"/>
                <p:cNvSpPr/>
                <p:nvPr/>
              </p:nvSpPr>
              <p:spPr>
                <a:xfrm>
                  <a:off x="0" y="359962"/>
                  <a:ext cx="2825652" cy="2646364"/>
                </a:xfrm>
                <a:prstGeom prst="rect">
                  <a:avLst/>
                </a:prstGeom>
                <a:solidFill>
                  <a:srgbClr val="E5E9E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139" name="이미지" descr="이미지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26468" t="16138" r="26468" b="0"/>
                <a:stretch>
                  <a:fillRect/>
                </a:stretch>
              </p:blipFill>
              <p:spPr>
                <a:xfrm>
                  <a:off x="70594" y="334562"/>
                  <a:ext cx="2684401" cy="267187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41" name="RECOBOOK"/>
              <p:cNvSpPr txBox="1"/>
              <p:nvPr/>
            </p:nvSpPr>
            <p:spPr>
              <a:xfrm>
                <a:off x="987441" y="413503"/>
                <a:ext cx="1040173" cy="172815"/>
              </a:xfrm>
              <a:prstGeom prst="rect">
                <a:avLst/>
              </a:prstGeom>
              <a:solidFill>
                <a:srgbClr val="ABC1D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RECOBOOK</a:t>
                </a:r>
              </a:p>
            </p:txBody>
          </p:sp>
        </p:grpSp>
        <p:sp>
          <p:nvSpPr>
            <p:cNvPr id="143" name="직사각형"/>
            <p:cNvSpPr/>
            <p:nvPr/>
          </p:nvSpPr>
          <p:spPr>
            <a:xfrm>
              <a:off x="73657" y="716866"/>
              <a:ext cx="2678338" cy="1016601"/>
            </a:xfrm>
            <a:prstGeom prst="rect">
              <a:avLst/>
            </a:prstGeom>
            <a:solidFill>
              <a:srgbClr val="ABC1D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4" name="설명 풍선"/>
            <p:cNvSpPr/>
            <p:nvPr/>
          </p:nvSpPr>
          <p:spPr>
            <a:xfrm>
              <a:off x="420922" y="1892505"/>
              <a:ext cx="1910161" cy="86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86" y="0"/>
                  </a:moveTo>
                  <a:cubicBezTo>
                    <a:pt x="2932" y="0"/>
                    <a:pt x="2401" y="1167"/>
                    <a:pt x="2401" y="2601"/>
                  </a:cubicBezTo>
                  <a:lnTo>
                    <a:pt x="2401" y="3833"/>
                  </a:lnTo>
                  <a:lnTo>
                    <a:pt x="0" y="6188"/>
                  </a:lnTo>
                  <a:lnTo>
                    <a:pt x="2401" y="8534"/>
                  </a:lnTo>
                  <a:lnTo>
                    <a:pt x="2401" y="18999"/>
                  </a:lnTo>
                  <a:cubicBezTo>
                    <a:pt x="2401" y="20433"/>
                    <a:pt x="2932" y="21600"/>
                    <a:pt x="3586" y="21600"/>
                  </a:cubicBezTo>
                  <a:lnTo>
                    <a:pt x="20415" y="21600"/>
                  </a:lnTo>
                  <a:cubicBezTo>
                    <a:pt x="21069" y="21600"/>
                    <a:pt x="21600" y="20433"/>
                    <a:pt x="21600" y="18999"/>
                  </a:cubicBezTo>
                  <a:lnTo>
                    <a:pt x="21600" y="2601"/>
                  </a:lnTo>
                  <a:cubicBezTo>
                    <a:pt x="21600" y="1167"/>
                    <a:pt x="21069" y="0"/>
                    <a:pt x="20415" y="0"/>
                  </a:cubicBezTo>
                  <a:lnTo>
                    <a:pt x="3586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추천 책 목록"/>
            <p:cNvSpPr txBox="1"/>
            <p:nvPr/>
          </p:nvSpPr>
          <p:spPr>
            <a:xfrm>
              <a:off x="716172" y="2036555"/>
              <a:ext cx="880484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추천 책 목록</a:t>
              </a:r>
            </a:p>
          </p:txBody>
        </p:sp>
        <p:pic>
          <p:nvPicPr>
            <p:cNvPr id="146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6468" t="38832" r="67859" b="50921"/>
            <a:stretch>
              <a:fillRect/>
            </a:stretch>
          </p:blipFill>
          <p:spPr>
            <a:xfrm>
              <a:off x="73657" y="1981191"/>
              <a:ext cx="323539" cy="3264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그룹"/>
            <p:cNvGrpSpPr/>
            <p:nvPr/>
          </p:nvGrpSpPr>
          <p:grpSpPr>
            <a:xfrm>
              <a:off x="834954" y="868957"/>
              <a:ext cx="1891111" cy="869951"/>
              <a:chOff x="0" y="0"/>
              <a:chExt cx="1891109" cy="869950"/>
            </a:xfrm>
          </p:grpSpPr>
          <p:sp>
            <p:nvSpPr>
              <p:cNvPr id="147" name="설명 풍선"/>
              <p:cNvSpPr/>
              <p:nvPr/>
            </p:nvSpPr>
            <p:spPr>
              <a:xfrm>
                <a:off x="0" y="0"/>
                <a:ext cx="1891110" cy="86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97" y="0"/>
                    </a:moveTo>
                    <a:cubicBezTo>
                      <a:pt x="537" y="0"/>
                      <a:pt x="0" y="1167"/>
                      <a:pt x="0" y="2601"/>
                    </a:cubicBezTo>
                    <a:lnTo>
                      <a:pt x="0" y="18999"/>
                    </a:lnTo>
                    <a:cubicBezTo>
                      <a:pt x="0" y="20433"/>
                      <a:pt x="537" y="21600"/>
                      <a:pt x="1197" y="21600"/>
                    </a:cubicBezTo>
                    <a:lnTo>
                      <a:pt x="18196" y="21600"/>
                    </a:lnTo>
                    <a:cubicBezTo>
                      <a:pt x="18856" y="21600"/>
                      <a:pt x="19392" y="20433"/>
                      <a:pt x="19392" y="18999"/>
                    </a:cubicBezTo>
                    <a:lnTo>
                      <a:pt x="19392" y="9223"/>
                    </a:lnTo>
                    <a:lnTo>
                      <a:pt x="21600" y="6868"/>
                    </a:lnTo>
                    <a:lnTo>
                      <a:pt x="19392" y="4523"/>
                    </a:lnTo>
                    <a:lnTo>
                      <a:pt x="19392" y="2601"/>
                    </a:lnTo>
                    <a:cubicBezTo>
                      <a:pt x="19392" y="1167"/>
                      <a:pt x="18856" y="0"/>
                      <a:pt x="18196" y="0"/>
                    </a:cubicBez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FEE5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책 제목…"/>
              <p:cNvSpPr txBox="1"/>
              <p:nvPr/>
            </p:nvSpPr>
            <p:spPr>
              <a:xfrm>
                <a:off x="120689" y="137400"/>
                <a:ext cx="677287" cy="437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/>
                <a:r>
                  <a:t>책 제목</a:t>
                </a:r>
              </a:p>
              <a:p>
                <a:pPr/>
                <a:r>
                  <a:t>한줄 리뷰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데이터 구축</a:t>
            </a:r>
          </a:p>
        </p:txBody>
      </p:sp>
      <p:sp>
        <p:nvSpPr>
          <p:cNvPr id="153" name="Yes24 베스트셀러 800권 크롤링…"/>
          <p:cNvSpPr txBox="1"/>
          <p:nvPr/>
        </p:nvSpPr>
        <p:spPr>
          <a:xfrm>
            <a:off x="424074" y="1181293"/>
            <a:ext cx="6542609" cy="59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  <a:defRPr sz="1700"/>
            </a:pPr>
            <a:r>
              <a:t>Yes24 베스트셀러 800권 크롤링</a:t>
            </a:r>
          </a:p>
          <a:p>
            <a:pPr algn="just">
              <a:lnSpc>
                <a:spcPct val="120000"/>
              </a:lnSpc>
              <a:defRPr sz="1700"/>
            </a:pPr>
            <a:r>
              <a:t>: 책 id, 책 제목, 작가, 출판일, 카테고리, 리뷰등록자, 리뷰내용, 리뷰등록일</a:t>
            </a:r>
          </a:p>
        </p:txBody>
      </p:sp>
      <p:pic>
        <p:nvPicPr>
          <p:cNvPr id="154" name="스크린샷 2021-04-30 오후 3.55.26.png" descr="스크린샷 2021-04-30 오후 3.55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902" y="1872706"/>
            <a:ext cx="7508196" cy="818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스크린샷 2021-04-30 오후 3.57.30.png" descr="스크린샷 2021-04-30 오후 3.57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902" y="3113595"/>
            <a:ext cx="7508196" cy="4171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스크린샷 2021-04-30 오후 3.58.38.png" descr="스크린샷 2021-04-30 오후 3.58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7902" y="3952847"/>
            <a:ext cx="7508196" cy="93961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.…"/>
          <p:cNvSpPr txBox="1"/>
          <p:nvPr/>
        </p:nvSpPr>
        <p:spPr>
          <a:xfrm>
            <a:off x="4605379" y="2732742"/>
            <a:ext cx="12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50000"/>
              </a:lnSpc>
              <a:defRPr b="1" sz="1000"/>
            </a:pPr>
            <a:r>
              <a:t>.</a:t>
            </a:r>
          </a:p>
          <a:p>
            <a:pPr>
              <a:lnSpc>
                <a:spcPct val="50000"/>
              </a:lnSpc>
              <a:defRPr b="1" sz="1000"/>
            </a:pPr>
            <a:r>
              <a:t>.</a:t>
            </a:r>
          </a:p>
          <a:p>
            <a:pPr>
              <a:lnSpc>
                <a:spcPct val="50000"/>
              </a:lnSpc>
              <a:defRPr b="1" sz="1000"/>
            </a:pPr>
            <a:r>
              <a:t>.</a:t>
            </a:r>
          </a:p>
        </p:txBody>
      </p:sp>
      <p:sp>
        <p:nvSpPr>
          <p:cNvPr id="158" name=".…"/>
          <p:cNvSpPr txBox="1"/>
          <p:nvPr/>
        </p:nvSpPr>
        <p:spPr>
          <a:xfrm>
            <a:off x="4592679" y="3546447"/>
            <a:ext cx="1270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50000"/>
              </a:lnSpc>
              <a:defRPr b="1" sz="1000"/>
            </a:pPr>
            <a:r>
              <a:t>.</a:t>
            </a:r>
          </a:p>
          <a:p>
            <a:pPr>
              <a:lnSpc>
                <a:spcPct val="50000"/>
              </a:lnSpc>
              <a:defRPr b="1" sz="1000"/>
            </a:pPr>
            <a:r>
              <a:t>.</a:t>
            </a:r>
          </a:p>
          <a:p>
            <a:pPr>
              <a:lnSpc>
                <a:spcPct val="50000"/>
              </a:lnSpc>
              <a:defRPr b="1" sz="1000"/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모델 구축</a:t>
            </a:r>
          </a:p>
        </p:txBody>
      </p:sp>
      <p:sp>
        <p:nvSpPr>
          <p:cNvPr id="161" name="1. 추천 범위 설정 : 카테고리와 태그 분류를 사용하여 원하는 범위 내에서 추천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1. 추천 범위 설정 : 카테고리와 태그 분류를 사용하여 원하는 범위 내에서 추천</a:t>
            </a: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2. 리뷰 분석 : 리뷰의 감정 점수를 사용하여 아이템 간 협업 필터링 한 정보 기반으로 예측</a:t>
            </a: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</a:p>
          <a:p>
            <a:pPr marL="0" indent="0">
              <a:spcBef>
                <a:spcPts val="12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3. </a:t>
            </a:r>
            <a:r>
              <a:t>책 소개 글 분석 : 텍스트 분석을 통해 키워드의 중복이 많은 책 추천</a:t>
            </a:r>
          </a:p>
        </p:txBody>
      </p:sp>
      <p:pic>
        <p:nvPicPr>
          <p:cNvPr id="162" name="Google Shape;88;p18" descr="Google Shape;88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742" y="1721230"/>
            <a:ext cx="2501808" cy="536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oogle Shape;89;p18" descr="Google Shape;89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336" y="2256187"/>
            <a:ext cx="5491750" cy="63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진행 상황</a:t>
            </a:r>
          </a:p>
        </p:txBody>
      </p:sp>
      <p:sp>
        <p:nvSpPr>
          <p:cNvPr id="166" name="Google Shape;87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감정분석 모델을 통한 리뷰 긍/부정 분석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: 크롤링한 데이터로 train, test 진행</a:t>
            </a:r>
          </a:p>
        </p:txBody>
      </p:sp>
      <p:pic>
        <p:nvPicPr>
          <p:cNvPr id="167" name="제목 없음.png" descr="제목 없으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379" y="885807"/>
            <a:ext cx="4445001" cy="3949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86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진행 상황</a:t>
            </a:r>
          </a:p>
        </p:txBody>
      </p:sp>
      <p:sp>
        <p:nvSpPr>
          <p:cNvPr id="170" name="Google Shape;87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감정분석 모델을 통한 리뷰 긍/부정 분석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: 네이버 쇼핑몰 감정분석 데이터로 train, </a:t>
            </a:r>
          </a:p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  크롤링한 데이터로 test 진행</a:t>
            </a:r>
          </a:p>
        </p:txBody>
      </p:sp>
      <p:pic>
        <p:nvPicPr>
          <p:cNvPr id="171" name="스크린샷 2021-04-30 오후 4.56.28.png" descr="스크린샷 2021-04-30 오후 4.56.28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5129"/>
          <a:stretch>
            <a:fillRect/>
          </a:stretch>
        </p:blipFill>
        <p:spPr>
          <a:xfrm>
            <a:off x="4160870" y="854471"/>
            <a:ext cx="4445001" cy="4012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905255">
              <a:defRPr sz="2475"/>
            </a:lvl1pPr>
          </a:lstStyle>
          <a:p>
            <a:pPr/>
            <a:r>
              <a:t>향후 방향</a:t>
            </a:r>
          </a:p>
        </p:txBody>
      </p:sp>
      <p:sp>
        <p:nvSpPr>
          <p:cNvPr id="174" name="1. 감정 분석 모델 accuracy 높여서 추천 모델 만들기.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 감정 분석 모델 accuracy 높여서 추천 모델 만들기.</a:t>
            </a:r>
          </a:p>
          <a:p>
            <a:pPr marL="0" indent="0" defTabSz="457200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2. 긍/부정을 넘어 다양한 감정에 대한 확률 값 추출하기.</a:t>
            </a:r>
          </a:p>
          <a:p>
            <a:pPr marL="0" indent="0" defTabSz="457200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3. 추천 범위 설정 함수 만들기.</a:t>
            </a:r>
          </a:p>
          <a:p>
            <a:pPr marL="0" indent="0" defTabSz="457200">
              <a:lnSpc>
                <a:spcPct val="110000"/>
              </a:lnSpc>
              <a:spcBef>
                <a:spcPts val="12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4. 책 소개 글 형태소 분석해서 단어사전 만들기.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