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37"/>
  </p:notesMasterIdLst>
  <p:sldIdLst>
    <p:sldId id="256" r:id="rId2"/>
    <p:sldId id="469" r:id="rId3"/>
    <p:sldId id="324" r:id="rId4"/>
    <p:sldId id="331" r:id="rId5"/>
    <p:sldId id="354" r:id="rId6"/>
    <p:sldId id="432" r:id="rId7"/>
    <p:sldId id="433" r:id="rId8"/>
    <p:sldId id="434" r:id="rId9"/>
    <p:sldId id="43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36" r:id="rId19"/>
    <p:sldId id="437" r:id="rId20"/>
    <p:sldId id="454" r:id="rId21"/>
    <p:sldId id="439" r:id="rId22"/>
    <p:sldId id="440" r:id="rId23"/>
    <p:sldId id="455" r:id="rId24"/>
    <p:sldId id="456" r:id="rId25"/>
    <p:sldId id="457" r:id="rId26"/>
    <p:sldId id="459" r:id="rId27"/>
    <p:sldId id="460" r:id="rId28"/>
    <p:sldId id="461" r:id="rId29"/>
    <p:sldId id="462" r:id="rId30"/>
    <p:sldId id="465" r:id="rId31"/>
    <p:sldId id="467" r:id="rId32"/>
    <p:sldId id="466" r:id="rId33"/>
    <p:sldId id="468" r:id="rId34"/>
    <p:sldId id="382" r:id="rId35"/>
    <p:sldId id="31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B30F17"/>
    <a:srgbClr val="B30F18"/>
    <a:srgbClr val="ED6682"/>
    <a:srgbClr val="DAE3F3"/>
    <a:srgbClr val="FF413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>
        <p:scale>
          <a:sx n="113" d="100"/>
          <a:sy n="113" d="100"/>
        </p:scale>
        <p:origin x="5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B1A4F-435D-F24A-875D-79B1D3BD5349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06AB3-24EE-E14E-95CF-8297FAD7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06AB3-24EE-E14E-95CF-8297FAD7AE6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7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7123-6D8C-8B4C-A1EE-4BA17BE8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rxiv.org/abs/2308.1173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11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90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60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70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5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60.png"/><Relationship Id="rId5" Type="http://schemas.openxmlformats.org/officeDocument/2006/relationships/image" Target="../media/image13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40.png"/><Relationship Id="rId5" Type="http://schemas.openxmlformats.org/officeDocument/2006/relationships/image" Target="../media/image380.png"/><Relationship Id="rId6" Type="http://schemas.openxmlformats.org/officeDocument/2006/relationships/image" Target="../media/image390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00.png"/><Relationship Id="rId5" Type="http://schemas.openxmlformats.org/officeDocument/2006/relationships/image" Target="../media/image410.png"/><Relationship Id="rId6" Type="http://schemas.openxmlformats.org/officeDocument/2006/relationships/image" Target="../media/image420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30.png"/><Relationship Id="rId5" Type="http://schemas.openxmlformats.org/officeDocument/2006/relationships/image" Target="../media/image5.jpeg"/><Relationship Id="rId6" Type="http://schemas.openxmlformats.org/officeDocument/2006/relationships/image" Target="../media/image450.png"/><Relationship Id="rId7" Type="http://schemas.openxmlformats.org/officeDocument/2006/relationships/image" Target="../media/image390.png"/><Relationship Id="rId8" Type="http://schemas.openxmlformats.org/officeDocument/2006/relationships/image" Target="../media/image340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jpeg"/><Relationship Id="rId6" Type="http://schemas.openxmlformats.org/officeDocument/2006/relationships/image" Target="../media/image470.png"/><Relationship Id="rId7" Type="http://schemas.openxmlformats.org/officeDocument/2006/relationships/image" Target="../media/image420.png"/><Relationship Id="rId8" Type="http://schemas.openxmlformats.org/officeDocument/2006/relationships/image" Target="../media/image480.png"/><Relationship Id="rId9" Type="http://schemas.openxmlformats.org/officeDocument/2006/relationships/image" Target="../media/image340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3695"/>
            <a:ext cx="9144000" cy="117810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Source correlations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88394"/>
            <a:ext cx="9144000" cy="1655762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Ashutosh Marwah</a:t>
            </a: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(work with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Frédéric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Dupuis)</a:t>
            </a:r>
          </a:p>
          <a:p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Université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de Montréal</a:t>
            </a:r>
          </a:p>
          <a:p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Smooth min-entropy lower bounds for approximation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chains: </a:t>
            </a:r>
          </a:p>
          <a:p>
            <a:r>
              <a:rPr lang="is-IS" sz="1800" dirty="0" smtClean="0">
                <a:hlinkClick r:id="rId2"/>
              </a:rPr>
              <a:t>arXiv:2308.11736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65744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9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59"/>
    </mc:Choice>
    <mc:Fallback>
      <p:transition spd="slow" advTm="585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correlations- </a:t>
            </a:r>
            <a:r>
              <a:rPr lang="en-US" sz="4000" i="1" dirty="0"/>
              <a:t>first try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5"/>
                <a:ext cx="10515600" cy="3323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Suppose the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sSubSup>
                          <m:sSub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2200" dirty="0" smtClean="0"/>
                  <a:t> satisfies the assumptions: </a:t>
                </a:r>
              </a:p>
              <a:p>
                <a:endParaRPr lang="en-US" sz="22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/>
                  <a:t>Classical random variables are perfectly produced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Local states are approximately correct: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‖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𝑋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Θ</m:t>
                        </m:r>
                        <m:r>
                          <a:rPr lang="en-US" sz="2200" i="1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 smtClean="0"/>
              </a:p>
              <a:p>
                <a:r>
                  <a:rPr lang="en-US" sz="2200" dirty="0" smtClean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200" dirty="0" smtClean="0"/>
                  <a:t> is pure, assumption (2) also implies </a:t>
                </a:r>
              </a:p>
              <a:p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sz="2200" i="1">
                              <a:latin typeface="Cambria Math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charset="0"/>
                            </a:rPr>
                            <m:t>Θ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"/>
                              <m:endChr m:val="‖"/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≤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𝑂</m:t>
                      </m:r>
                      <m:r>
                        <a:rPr lang="en-US" sz="2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200" dirty="0" smtClean="0"/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3323795"/>
              </a:xfrm>
              <a:prstGeom prst="rect">
                <a:avLst/>
              </a:prstGeom>
              <a:blipFill rotWithShape="0">
                <a:blip r:embed="rId3"/>
                <a:stretch>
                  <a:fillRect l="-754" t="-734" b="-1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76360" y="1641455"/>
                <a:ext cx="2199190" cy="92333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represents registers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,⋯,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60" y="1641455"/>
                <a:ext cx="219919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2204" t="-1935" b="-2581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4236720" y="1996440"/>
            <a:ext cx="4739640" cy="1066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7813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4"/>
    </mc:Choice>
    <mc:Fallback>
      <p:transition spd="slow" advTm="6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correlations- </a:t>
            </a:r>
            <a:r>
              <a:rPr lang="en-US" sz="4000" i="1" dirty="0"/>
              <a:t>first try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8200" y="1569995"/>
                <a:ext cx="10515600" cy="4712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ea typeface="Corbel" charset="0"/>
                    <a:cs typeface="Corbel" charset="0"/>
                  </a:rPr>
                  <a:t>If we were to try to bound the trace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𝜌</m:t>
                        </m:r>
                      </m:e>
                      <m:sub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𝑛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2200" dirty="0" smtClean="0">
                    <a:ea typeface="Corbel" charset="0"/>
                    <a:cs typeface="Corbel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charset="0"/>
                      </a:rPr>
                      <m:t>⊗</m:t>
                    </m:r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charset="0"/>
                      </a:rPr>
                      <m:t>⊗⋯⊗</m:t>
                    </m:r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200" dirty="0" smtClean="0">
                    <a:ea typeface="Corbel" charset="0"/>
                    <a:cs typeface="Corbel" charset="0"/>
                  </a:rPr>
                  <a:t>, then the best we can do is: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‖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⊗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⊗⋯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⊗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latin typeface="Cambria Math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⊗⋯⊗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𝑘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𝑘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𝑘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⊗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bSup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0" smtClean="0">
                                      <a:latin typeface="Cambria Math" charset="0"/>
                                    </a:rPr>
                                    <m:t>)</m:t>
                                  </m:r>
                                  <m:r>
                                    <a:rPr lang="en-US" sz="2000">
                                      <a:latin typeface="Cambria Math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m:rPr>
                          <m:aln/>
                        </m:rPr>
                        <a:rPr lang="en-US" sz="2000" b="0" i="1" smtClean="0">
                          <a:latin typeface="Cambria Math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charset="0"/>
                </a:endParaRPr>
              </a:p>
              <a:p>
                <a:endParaRPr lang="en-US" sz="2200" dirty="0"/>
              </a:p>
              <a:p>
                <a:r>
                  <a:rPr lang="en-US" sz="2200" dirty="0" smtClean="0">
                    <a:ea typeface="Corbel" charset="0"/>
                    <a:cs typeface="Corbel" charset="0"/>
                  </a:rPr>
                  <a:t>If we were to trivially replace the source for the QKD protocol with the perfect source, it would result in a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  <a:ea typeface="Corbel" charset="0"/>
                        <a:cs typeface="Corbel" charset="0"/>
                      </a:rPr>
                      <m:t>𝑛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 smtClean="0">
                    <a:ea typeface="Corbel" charset="0"/>
                    <a:cs typeface="Corbel" charset="0"/>
                  </a:rPr>
                  <a:t> addition to the error. </a:t>
                </a:r>
              </a:p>
              <a:p>
                <a:endParaRPr lang="en-US" sz="2200" dirty="0" smtClean="0">
                  <a:ea typeface="Corbel" charset="0"/>
                  <a:cs typeface="Corbel" charset="0"/>
                </a:endParaRPr>
              </a:p>
              <a:p>
                <a:r>
                  <a:rPr lang="en-US" sz="2200" dirty="0" smtClean="0"/>
                  <a:t>Moreover, 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𝑛</m:t>
                    </m:r>
                    <m:r>
                      <a:rPr lang="en-US" sz="2200" b="0" i="1" smtClean="0">
                        <a:latin typeface="Cambria Math" charset="0"/>
                      </a:rPr>
                      <m:t>&gt;2</m:t>
                    </m:r>
                    <m:r>
                      <a:rPr lang="en-US" sz="2200" i="1">
                        <a:latin typeface="Cambria Math" charset="0"/>
                      </a:rPr>
                      <m:t>/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 smtClean="0"/>
                  <a:t> this bound is trivial.</a:t>
                </a:r>
              </a:p>
              <a:p>
                <a:r>
                  <a:rPr lang="en-US" sz="2200" dirty="0" smtClean="0"/>
                  <a:t> </a:t>
                </a:r>
                <a:endParaRPr lang="en-US" sz="2200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4712187"/>
              </a:xfrm>
              <a:prstGeom prst="rect">
                <a:avLst/>
              </a:prstGeom>
              <a:blipFill rotWithShape="0">
                <a:blip r:embed="rId3"/>
                <a:stretch>
                  <a:fillRect l="-754" t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7688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0"/>
    </mc:Choice>
    <mc:Fallback>
      <p:transition spd="slow" advTm="63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What we want: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0925" y="2941709"/>
                <a:ext cx="10515600" cy="5841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 dirty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 dirty="0">
                              <a:latin typeface="Cambria Math" charset="0"/>
                            </a:rPr>
                            <m:t>𝑚𝑖𝑛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>
                        <m:sSub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dirty="0" smtClean="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200" b="0" i="1" dirty="0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2200" b="0" i="1" dirty="0" smtClean="0">
                              <a:latin typeface="Cambria Math" charset="0"/>
                            </a:rPr>
                            <m:t>𝑄𝐾𝐷</m:t>
                          </m:r>
                          <m:r>
                            <a:rPr lang="en-US" sz="2200" b="0" i="1" dirty="0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𝑟𝑒𝑎𝑙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2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≿</m:t>
                      </m:r>
                      <m:sSubSup>
                        <m:sSubSup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 dirty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 dirty="0">
                              <a:latin typeface="Cambria Math" charset="0"/>
                            </a:rPr>
                            <m:t>𝑚𝑖𝑛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dirty="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dirty="0">
                                          <a:latin typeface="Cambria Math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𝑄𝐾𝐷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2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⊗</m:t>
                                  </m:r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−</m:t>
                      </m:r>
                      <m:r>
                        <a:rPr lang="en-US" sz="2200" i="1" smtClean="0">
                          <a:latin typeface="Cambria Math" charset="0"/>
                        </a:rPr>
                        <m:t>𝑛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25" y="2941709"/>
                <a:ext cx="10515600" cy="584199"/>
              </a:xfrm>
              <a:prstGeom prst="rect">
                <a:avLst/>
              </a:prstGeom>
              <a:blipFill rotWithShape="0">
                <a:blip r:embed="rId3"/>
                <a:stretch>
                  <a:fillRect t="-3158" b="-3158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36828" y="3662225"/>
            <a:ext cx="1731801" cy="147732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QKD protocol performed on the state produced by the source 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10244" y="3572621"/>
                <a:ext cx="2256281" cy="1754326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Instead of incorporating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error in the error of the protocol incorporate it in the min-entropy bound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244" y="3572621"/>
                <a:ext cx="2256281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2151" t="-1379" b="-4138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3668629" y="3525908"/>
            <a:ext cx="780384" cy="874981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8725" y="3766971"/>
            <a:ext cx="1731801" cy="1200329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QKD protocol performed on the perfect source state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440526" y="3525908"/>
            <a:ext cx="696476" cy="874981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 rot="5400000">
            <a:off x="8994491" y="2971248"/>
            <a:ext cx="375539" cy="812798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73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1"/>
    </mc:Choice>
    <mc:Fallback>
      <p:transition spd="slow" advTm="6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What we want: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0925" y="2941709"/>
                <a:ext cx="10515600" cy="5841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 dirty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 dirty="0">
                              <a:latin typeface="Cambria Math" charset="0"/>
                            </a:rPr>
                            <m:t>𝑚𝑖𝑛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>
                        <m:sSub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dirty="0" smtClean="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200" b="0" i="1" dirty="0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2200" b="0" i="1" dirty="0" smtClean="0">
                              <a:latin typeface="Cambria Math" charset="0"/>
                            </a:rPr>
                            <m:t>𝑄𝐾𝐷</m:t>
                          </m:r>
                          <m:r>
                            <a:rPr lang="en-US" sz="2200" b="0" i="1" dirty="0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𝑟𝑒𝑎𝑙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2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≿</m:t>
                      </m:r>
                      <m:sSubSup>
                        <m:sSubSup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 dirty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 dirty="0">
                              <a:latin typeface="Cambria Math" charset="0"/>
                            </a:rPr>
                            <m:t>𝑚𝑖𝑛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dirty="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dirty="0">
                                          <a:latin typeface="Cambria Math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𝑄𝐾𝐷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2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⊗</m:t>
                                  </m:r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−</m:t>
                      </m:r>
                      <m:r>
                        <a:rPr lang="en-US" sz="2200" i="1" smtClean="0">
                          <a:latin typeface="Cambria Math" charset="0"/>
                        </a:rPr>
                        <m:t>𝑛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25" y="2941709"/>
                <a:ext cx="10515600" cy="584199"/>
              </a:xfrm>
              <a:prstGeom prst="rect">
                <a:avLst/>
              </a:prstGeom>
              <a:blipFill rotWithShape="0">
                <a:blip r:embed="rId2"/>
                <a:stretch>
                  <a:fillRect t="-3158" b="-3158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36828" y="3662225"/>
            <a:ext cx="1731801" cy="147732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QKD protocol performed on the state produced by the source 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10244" y="3572621"/>
                <a:ext cx="2256281" cy="1211807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Think of this as an information theoretic distance!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“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”</m:t>
                      </m:r>
                      <m:r>
                        <a:rPr lang="en-US" b="0" i="0" dirty="0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𝑟𝑒𝑎𝑙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||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p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⊗</m:t>
                          </m:r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244" y="3572621"/>
                <a:ext cx="2256281" cy="1211807"/>
              </a:xfrm>
              <a:prstGeom prst="rect">
                <a:avLst/>
              </a:prstGeom>
              <a:blipFill rotWithShape="0">
                <a:blip r:embed="rId3"/>
                <a:stretch>
                  <a:fillRect l="-2151" t="-1990" r="-1882" b="-2488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3668629" y="3525908"/>
            <a:ext cx="780384" cy="874981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8725" y="3766971"/>
            <a:ext cx="1731801" cy="1200329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QKD protocol performed on the perfect source state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440526" y="3525908"/>
            <a:ext cx="696476" cy="874981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 rot="5400000">
            <a:off x="8994491" y="2971248"/>
            <a:ext cx="375539" cy="812798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7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2"/>
    </mc:Choice>
    <mc:Fallback>
      <p:transition spd="slow" advTm="102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Entropic triangle inequality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5"/>
                <a:ext cx="10515600" cy="3688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i="1" u="sng" dirty="0" smtClean="0"/>
                  <a:t>Idea</a:t>
                </a:r>
                <a:r>
                  <a:rPr lang="en-US" sz="2200" i="1" dirty="0"/>
                  <a:t>:</a:t>
                </a:r>
                <a:r>
                  <a:rPr lang="en-US" sz="2200" dirty="0"/>
                  <a:t> </a:t>
                </a:r>
                <a:r>
                  <a:rPr lang="en-US" sz="2200" dirty="0" smtClean="0"/>
                  <a:t>Instead of a metric based triangle inequality, use an entropy based triangle inequality:</a:t>
                </a:r>
              </a:p>
              <a:p>
                <a:endParaRPr lang="en-US" sz="2200" dirty="0"/>
              </a:p>
              <a:p>
                <a:r>
                  <a:rPr lang="en-US" sz="2200" dirty="0" smtClean="0"/>
                  <a:t>Suppose, we want to bound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𝑚𝑖𝑛</m:t>
                        </m:r>
                      </m:sub>
                      <m:sup>
                        <m:r>
                          <a:rPr lang="en-US" sz="2200" i="1">
                            <a:latin typeface="Cambria Math" charset="0"/>
                          </a:rPr>
                          <m:t>𝛿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sz="22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𝐴𝐵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𝑚𝑖𝑛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sz="2200" dirty="0" smtClean="0"/>
                  <a:t> of another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2200" dirty="0" smtClean="0"/>
                  <a:t>. </a:t>
                </a:r>
              </a:p>
              <a:p>
                <a:endParaRPr lang="en-US" sz="2200" dirty="0"/>
              </a:p>
              <a:p>
                <a:r>
                  <a:rPr lang="en-US" sz="2200" dirty="0" smtClean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𝑚𝑎𝑥</m:t>
                        </m:r>
                      </m:sub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𝛿</m:t>
                        </m:r>
                      </m:sup>
                    </m:sSubSup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𝐴𝐵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r>
                      <a:rPr lang="en-US" sz="2200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sz="2200" dirty="0" smtClean="0"/>
                  <a:t>. Then, there exists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𝐴𝐵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≈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𝛿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2200" dirty="0" smtClean="0"/>
                  <a:t> such that:</a:t>
                </a:r>
              </a:p>
              <a:p>
                <a:pPr/>
                <a:r>
                  <a:rPr lang="en-US" sz="2200" b="0" i="0" dirty="0" smtClean="0">
                    <a:latin typeface="Cambria Math" charset="0"/>
                  </a:rPr>
                  <a:t/>
                </a:r>
                <a:br>
                  <a:rPr lang="en-US" sz="2200" b="0" i="0" dirty="0" smtClean="0">
                    <a:latin typeface="Cambria Math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𝐴𝐵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200" i="1">
                          <a:latin typeface="Cambria Math" charset="0"/>
                        </a:rPr>
                        <m:t>≤</m:t>
                      </m:r>
                      <m:sSup>
                        <m:sSup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𝐴𝐵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20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≤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𝑚𝑖𝑛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𝜂</m:t>
                              </m:r>
                            </m:sub>
                          </m:sSub>
                        </m:sup>
                      </m:sSup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charset="0"/>
                        </a:rPr>
                        <m:t>⊗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200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3688189"/>
              </a:xfrm>
              <a:prstGeom prst="rect">
                <a:avLst/>
              </a:prstGeom>
              <a:blipFill rotWithShape="0">
                <a:blip r:embed="rId3"/>
                <a:stretch>
                  <a:fillRect l="-754" t="-11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5817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7"/>
    </mc:Choice>
    <mc:Fallback>
      <p:transition spd="slow" advTm="35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Entropic triangle inequality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5"/>
                <a:ext cx="10515600" cy="4431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i="1" u="sng" dirty="0" smtClean="0"/>
                  <a:t>Idea</a:t>
                </a:r>
                <a:r>
                  <a:rPr lang="en-US" sz="2200" i="1" dirty="0"/>
                  <a:t>:</a:t>
                </a:r>
                <a:r>
                  <a:rPr lang="en-US" sz="2200" dirty="0"/>
                  <a:t> </a:t>
                </a:r>
                <a:r>
                  <a:rPr lang="en-US" sz="2200" dirty="0" smtClean="0"/>
                  <a:t>Instead of a metric based triangle inequality, use an entropy based triangle inequality: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Suppose, we want to bound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𝑚𝑖𝑛</m:t>
                        </m:r>
                      </m:sub>
                      <m:sup>
                        <m:r>
                          <a:rPr lang="en-US" sz="2200" i="1">
                            <a:latin typeface="Cambria Math" charset="0"/>
                          </a:rPr>
                          <m:t>𝛿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𝐴𝐵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200" dirty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𝑚𝑖𝑛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sz="2200" dirty="0"/>
                  <a:t> of another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2200" dirty="0"/>
                  <a:t>. 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𝑚𝑎𝑥</m:t>
                        </m:r>
                      </m:sub>
                      <m:sup>
                        <m:r>
                          <a:rPr lang="en-US" sz="2200" i="1">
                            <a:latin typeface="Cambria Math" charset="0"/>
                          </a:rPr>
                          <m:t>𝛿</m:t>
                        </m:r>
                      </m:sup>
                    </m:sSubSup>
                    <m:r>
                      <a:rPr lang="en-US" sz="2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𝐴𝐵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charset="0"/>
                      </a:rPr>
                      <m:t>=</m:t>
                    </m:r>
                    <m:r>
                      <a:rPr lang="en-US" sz="2200" i="1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sz="2200" dirty="0"/>
                  <a:t>. Then,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𝐴𝐵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≈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𝛿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2200" dirty="0"/>
                  <a:t> such that: </a:t>
                </a:r>
                <a:endParaRPr lang="en-US" sz="2200" dirty="0" smtClean="0"/>
              </a:p>
              <a:p>
                <a:pPr/>
                <a:r>
                  <a:rPr lang="en-US" sz="2200" b="0" i="0" dirty="0" smtClean="0">
                    <a:latin typeface="Cambria Math" charset="0"/>
                  </a:rPr>
                  <a:t/>
                </a:r>
                <a:br>
                  <a:rPr lang="en-US" sz="2200" b="0" i="0" dirty="0" smtClean="0">
                    <a:latin typeface="Cambria Math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𝐴𝐵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200" b="0" i="1" smtClean="0">
                          <a:latin typeface="Cambria Math" charset="0"/>
                        </a:rPr>
                        <m:t>≤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𝐴𝐵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200" b="0" i="1" smtClean="0">
                          <a:latin typeface="Cambria Math" charset="0"/>
                        </a:rPr>
                        <m:t>≤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𝑚𝑖𝑛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𝜂</m:t>
                              </m:r>
                            </m:sub>
                          </m:sSub>
                        </m:sup>
                      </m:sSup>
                      <m:r>
                        <a:rPr lang="en-US" sz="22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⊗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200" dirty="0" smtClean="0"/>
              </a:p>
              <a:p>
                <a:endParaRPr lang="en-US" sz="22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⇒</m:t>
                      </m:r>
                      <m:sSubSup>
                        <m:sSubSupPr>
                          <m:ctrlPr>
                            <a:rPr lang="en-US" sz="2200" b="0" i="1" dirty="0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 dirty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 dirty="0">
                              <a:latin typeface="Cambria Math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2200" b="0" i="1" dirty="0" smtClean="0">
                              <a:latin typeface="Cambria Math" charset="0"/>
                            </a:rPr>
                            <m:t>𝛿</m:t>
                          </m:r>
                        </m:sup>
                      </m:sSubSup>
                      <m:sSub>
                        <m:sSub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sz="2200" i="1" dirty="0">
                              <a:latin typeface="Cambria Math" charset="0"/>
                            </a:rPr>
                            <m:t>𝜌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𝜂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sz="2200" i="1">
                              <a:latin typeface="Cambria Math" charset="0"/>
                            </a:rPr>
                            <m:t>𝛿</m:t>
                          </m:r>
                        </m:sup>
                      </m:sSubSup>
                      <m:r>
                        <a:rPr lang="en-US" sz="22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𝐴𝐵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4431726"/>
              </a:xfrm>
              <a:prstGeom prst="rect">
                <a:avLst/>
              </a:prstGeom>
              <a:blipFill rotWithShape="0">
                <a:blip r:embed="rId3"/>
                <a:stretch>
                  <a:fillRect l="-754" t="-963" b="-2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68118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"/>
    </mc:Choice>
    <mc:Fallback>
      <p:transition spd="slow" advTm="5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</a:rPr>
              <a:t>Entropic</a:t>
            </a:r>
            <a:r>
              <a:rPr lang="en-US" sz="4000" dirty="0" smtClean="0"/>
              <a:t> triangle inequality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5"/>
                <a:ext cx="10515600" cy="4891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200" i="1" dirty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200" i="1" dirty="0">
                            <a:latin typeface="Cambria Math" charset="0"/>
                          </a:rPr>
                          <m:t>𝑚𝑖𝑛</m:t>
                        </m:r>
                      </m:sub>
                      <m:sup>
                        <m:r>
                          <a:rPr lang="en-US" sz="2200" i="1" dirty="0">
                            <a:latin typeface="Cambria Math" charset="0"/>
                          </a:rPr>
                          <m:t>𝛿</m:t>
                        </m:r>
                      </m:sup>
                    </m:sSubSup>
                  </m:oMath>
                </a14:m>
                <a:r>
                  <a:rPr lang="en-US" sz="2200" b="0" dirty="0" smtClean="0"/>
                  <a:t> triangle inequality: </a:t>
                </a:r>
              </a:p>
              <a:p>
                <a:endParaRPr lang="en-US" sz="22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dirty="0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 dirty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 dirty="0">
                              <a:latin typeface="Cambria Math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2200" b="0" i="1" dirty="0" smtClean="0">
                              <a:latin typeface="Cambria Math" charset="0"/>
                            </a:rPr>
                            <m:t>𝛿</m:t>
                          </m:r>
                        </m:sup>
                      </m:sSubSup>
                      <m:sSub>
                        <m:sSub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sz="2200" i="1" dirty="0">
                              <a:latin typeface="Cambria Math" charset="0"/>
                            </a:rPr>
                            <m:t>𝜌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𝜂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sz="2200" i="1">
                              <a:latin typeface="Cambria Math" charset="0"/>
                            </a:rPr>
                            <m:t>𝛿</m:t>
                          </m:r>
                        </m:sup>
                      </m:sSubSup>
                      <m:r>
                        <a:rPr lang="en-US" sz="22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𝐴𝐵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This is implied by the triangle inequality: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vi-VN" sz="2400" i="1" dirty="0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 dirty="0">
                              <a:latin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sz="2400" i="1" dirty="0">
                          <a:latin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</a:rPr>
                        <m:t>𝜌</m:t>
                      </m:r>
                      <m:r>
                        <a:rPr lang="en-US" sz="2400" i="1" dirty="0">
                          <a:latin typeface="Cambria Math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charset="0"/>
                            </a:rPr>
                            <m:t>𝜎</m:t>
                          </m:r>
                        </m:e>
                      </m:d>
                      <m:r>
                        <a:rPr lang="en-US" sz="2400" i="1" dirty="0">
                          <a:latin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vi-VN" sz="2400" i="1" dirty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i="1" dirty="0">
                              <a:latin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sz="2400" i="1" dirty="0">
                          <a:latin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</a:rPr>
                        <m:t>𝜂</m:t>
                      </m:r>
                      <m:r>
                        <a:rPr lang="en-US" sz="2400" i="1" dirty="0">
                          <a:latin typeface="Cambria Math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2400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charset="0"/>
                            </a:rPr>
                            <m:t>𝜎</m:t>
                          </m:r>
                        </m:e>
                      </m:d>
                      <m:r>
                        <a:rPr lang="en-US" sz="2400" i="1" dirty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D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>
                          <a:latin typeface="Cambria Math" charset="0"/>
                        </a:rPr>
                        <m:t>(</m:t>
                      </m:r>
                      <m:r>
                        <a:rPr lang="en-US" sz="2400" i="1">
                          <a:latin typeface="Cambria Math" charset="0"/>
                        </a:rPr>
                        <m:t>𝜌</m:t>
                      </m:r>
                      <m:r>
                        <a:rPr lang="en-US" sz="2400" i="1">
                          <a:latin typeface="Cambria Math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sz="2200" dirty="0" smtClean="0"/>
              </a:p>
              <a:p>
                <a:r>
                  <a:rPr lang="en-US" sz="2200" dirty="0" smtClean="0"/>
                  <a:t> </a:t>
                </a:r>
                <a:endParaRPr lang="en-US" sz="22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4891275"/>
              </a:xfrm>
              <a:prstGeom prst="rect">
                <a:avLst/>
              </a:prstGeom>
              <a:blipFill rotWithShape="0">
                <a:blip r:embed="rId3"/>
                <a:stretch>
                  <a:fillRect l="-754" b="-16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2960886"/>
                <a:ext cx="10515600" cy="17528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b="1" u="sng" dirty="0" smtClean="0">
                    <a:solidFill>
                      <a:schemeClr val="tx1"/>
                    </a:solidFill>
                  </a:rPr>
                  <a:t>Lemma: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Can be improved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𝜖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𝛿</m:t>
                          </m:r>
                        </m:sup>
                      </m:sSubSup>
                      <m:sSub>
                        <m:sSub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𝜌</m:t>
                          </m:r>
                        </m:sub>
                      </m:sSub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𝜂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bg-BG" sz="22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𝛼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𝛿</m:t>
                          </m:r>
                        </m:sup>
                      </m:sSubSup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𝐴𝐵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𝜖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𝛿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𝛼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f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0&lt;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𝜖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𝛿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&lt;1/2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𝛼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∈(1,2]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0886"/>
                <a:ext cx="10515600" cy="1752852"/>
              </a:xfrm>
              <a:prstGeom prst="rect">
                <a:avLst/>
              </a:prstGeom>
              <a:blipFill rotWithShape="0">
                <a:blip r:embed="rId4"/>
                <a:stretch>
                  <a:fillRect l="-695" t="-2076" b="-5882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1215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9"/>
    </mc:Choice>
    <mc:Fallback>
      <p:transition spd="slow" advTm="8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</a:rPr>
              <a:t>Entropic</a:t>
            </a:r>
            <a:r>
              <a:rPr lang="en-US" sz="4000" dirty="0" smtClean="0"/>
              <a:t> triangle inequality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5"/>
                <a:ext cx="10515600" cy="4040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Using this for source correlations gives us: </a:t>
                </a:r>
                <a:endParaRPr lang="en-US" sz="2200" dirty="0"/>
              </a:p>
              <a:p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 dirty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 dirty="0">
                              <a:latin typeface="Cambria Math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2200" b="0" i="1" dirty="0" smtClean="0">
                              <a:latin typeface="Cambria Math" charset="0"/>
                            </a:rPr>
                            <m:t>𝜖</m:t>
                          </m:r>
                          <m:r>
                            <a:rPr lang="en-US" sz="2200" i="1" dirty="0">
                              <a:latin typeface="Cambria Math" charset="0"/>
                            </a:rPr>
                            <m:t>+</m:t>
                          </m:r>
                          <m:r>
                            <a:rPr lang="en-US" sz="2200" i="1" dirty="0">
                              <a:latin typeface="Cambria Math" charset="0"/>
                            </a:rPr>
                            <m:t>𝛿</m:t>
                          </m:r>
                        </m:sup>
                      </m:sSubSup>
                      <m:sSub>
                        <m:sSub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dirty="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dirty="0">
                                          <a:latin typeface="Cambria Math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2200" i="1" dirty="0">
                              <a:latin typeface="Cambria Math" charset="0"/>
                            </a:rPr>
                            <m:t>𝑄𝐾𝐷</m:t>
                          </m:r>
                          <m:r>
                            <a:rPr lang="en-US" sz="2200" i="1" dirty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𝑟𝑒𝑎𝑙</m:t>
                              </m:r>
                            </m:sub>
                          </m:sSub>
                          <m:r>
                            <a:rPr lang="en-US" sz="2200" i="1" dirty="0">
                              <a:latin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en-US" sz="2200" i="1" dirty="0">
                          <a:latin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dirty="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dirty="0">
                                          <a:latin typeface="Cambria Math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𝑄𝐾𝐷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2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⊗</m:t>
                                  </m:r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bg-BG" sz="22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</a:rPr>
                                <m:t>𝛼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2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charset="0"/>
                            </a:rPr>
                            <m:t>𝜖</m:t>
                          </m:r>
                        </m:sup>
                      </m:sSubSup>
                      <m:r>
                        <a:rPr lang="en-US" sz="22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𝑟𝑒𝑎𝑙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200">
                          <a:latin typeface="Cambria Math" charset="0"/>
                        </a:rPr>
                        <m:t>||</m:t>
                      </m:r>
                      <m:sSup>
                        <m:sSup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p>
                          <m:r>
                            <a:rPr lang="en-US" sz="2200" i="1" dirty="0">
                              <a:latin typeface="Cambria Math" charset="0"/>
                            </a:rPr>
                            <m:t>⊗</m:t>
                          </m:r>
                          <m:r>
                            <a:rPr lang="en-US" sz="2200" i="1" dirty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sz="2200" i="1">
                          <a:latin typeface="Cambria Math" charset="0"/>
                        </a:rPr>
                        <m:t>)</m:t>
                      </m:r>
                      <m:r>
                        <a:rPr lang="en-US" sz="2200">
                          <a:latin typeface="Cambria Math" charset="0"/>
                        </a:rPr>
                        <m:t>−</m:t>
                      </m:r>
                      <m:r>
                        <a:rPr lang="en-US" sz="2200" i="1">
                          <a:latin typeface="Cambria Math" charset="0"/>
                        </a:rPr>
                        <m:t>𝑂</m:t>
                      </m:r>
                      <m:r>
                        <a:rPr lang="en-US" sz="2200" i="1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⇒</m:t>
                    </m:r>
                    <m:r>
                      <m:rPr>
                        <m:nor/>
                      </m:rPr>
                      <a:rPr lang="en-US" sz="2200" b="0" i="0" smtClean="0"/>
                      <m:t>it</m:t>
                    </m:r>
                    <m:r>
                      <m:rPr>
                        <m:nor/>
                      </m:rPr>
                      <a:rPr lang="en-US" sz="2200" b="0" i="0" smtClean="0"/>
                      <m:t> </m:t>
                    </m:r>
                    <m:r>
                      <m:rPr>
                        <m:nor/>
                      </m:rPr>
                      <a:rPr lang="en-US" sz="2200" b="0" i="0" smtClean="0"/>
                      <m:t>is</m:t>
                    </m:r>
                    <m:r>
                      <m:rPr>
                        <m:nor/>
                      </m:rPr>
                      <a:rPr lang="en-US" sz="2200" b="0" i="0" smtClean="0"/>
                      <m:t> </m:t>
                    </m:r>
                    <m:r>
                      <m:rPr>
                        <m:nor/>
                      </m:rPr>
                      <a:rPr lang="en-US" sz="2200" b="0" i="0" smtClean="0"/>
                      <m:t>sufficient</m:t>
                    </m:r>
                    <m:r>
                      <m:rPr>
                        <m:nor/>
                      </m:rPr>
                      <a:rPr lang="en-US" sz="2200" b="0" i="0" smtClean="0"/>
                      <m:t> </m:t>
                    </m:r>
                    <m:r>
                      <m:rPr>
                        <m:nor/>
                      </m:rPr>
                      <a:rPr lang="en-US" sz="2200" b="0" i="0" smtClean="0"/>
                      <m:t>to</m:t>
                    </m:r>
                    <m:r>
                      <m:rPr>
                        <m:nor/>
                      </m:rPr>
                      <a:rPr lang="en-US" sz="2200" b="0" i="0" smtClean="0"/>
                      <m:t> </m:t>
                    </m:r>
                    <m:r>
                      <m:rPr>
                        <m:nor/>
                      </m:rPr>
                      <a:rPr lang="en-US" sz="2200" b="0" i="0" smtClean="0"/>
                      <m:t>show</m:t>
                    </m:r>
                    <m:r>
                      <m:rPr>
                        <m:nor/>
                      </m:rPr>
                      <a:rPr lang="en-US" sz="2200" b="0" i="0" smtClean="0"/>
                      <m:t> 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𝑚𝑎𝑥</m:t>
                        </m:r>
                      </m:sub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𝜖</m:t>
                        </m:r>
                      </m:sup>
                    </m:sSubSup>
                    <m:r>
                      <a:rPr lang="en-US" sz="2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𝑟𝑒𝑎𝑙</m:t>
                        </m:r>
                        <m:r>
                          <a:rPr lang="en-US" sz="2200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sz="2200">
                        <a:latin typeface="Cambria Math" charset="0"/>
                      </a:rPr>
                      <m:t>||</m:t>
                    </m:r>
                    <m:sSup>
                      <m:sSupPr>
                        <m:ctrlPr>
                          <a:rPr lang="en-US" sz="2200" i="1" dirty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p>
                        <m:r>
                          <a:rPr lang="en-US" sz="2200" i="1" dirty="0">
                            <a:latin typeface="Cambria Math" charset="0"/>
                          </a:rPr>
                          <m:t>⊗</m:t>
                        </m:r>
                        <m:r>
                          <a:rPr lang="en-US" sz="2200" i="1" dirty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200" i="1">
                        <a:latin typeface="Cambria Math" charset="0"/>
                      </a:rPr>
                      <m:t>)</m:t>
                    </m:r>
                    <m:r>
                      <a:rPr lang="en-US" sz="2200" b="0" i="1" smtClean="0">
                        <a:latin typeface="Cambria Math" charset="0"/>
                      </a:rPr>
                      <m:t>≤</m:t>
                    </m:r>
                    <m:r>
                      <a:rPr lang="en-US" sz="2200" b="0" i="1" smtClean="0">
                        <a:latin typeface="Cambria Math" charset="0"/>
                      </a:rPr>
                      <m:t>𝑛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) (</m:t>
                    </m:r>
                    <m:r>
                      <m:rPr>
                        <m:nor/>
                      </m:rPr>
                      <a:rPr lang="en-US" sz="2200" b="0" i="0" smtClean="0"/>
                      <m:t>and</m:t>
                    </m:r>
                    <m:r>
                      <m:rPr>
                        <m:nor/>
                      </m:rPr>
                      <a:rPr lang="en-US" sz="2200" b="0" i="0" smtClean="0"/>
                      <m:t> </m:t>
                    </m:r>
                    <m:r>
                      <m:rPr>
                        <m:nor/>
                      </m:rPr>
                      <a:rPr lang="en-US" sz="2200" b="0" i="0" smtClean="0"/>
                      <m:t>take</m:t>
                    </m:r>
                    <m:r>
                      <m:rPr>
                        <m:nor/>
                      </m:rPr>
                      <a:rPr lang="en-US" sz="2200" b="0" i="0" smtClean="0"/>
                      <m:t> </m:t>
                    </m:r>
                    <m:r>
                      <a:rPr lang="en-US" sz="2200" b="0" i="1" smtClean="0">
                        <a:latin typeface="Cambria Math" charset="0"/>
                      </a:rPr>
                      <m:t>𝛼</m:t>
                    </m:r>
                    <m:r>
                      <a:rPr lang="en-US" sz="2200" b="0" i="1" smtClean="0">
                        <a:latin typeface="Cambria Math" charset="0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200" b="0" dirty="0" smtClean="0"/>
              </a:p>
              <a:p>
                <a:r>
                  <a:rPr lang="en-US" sz="2200" dirty="0" smtClean="0"/>
                  <a:t> </a:t>
                </a:r>
                <a:endParaRPr lang="en-US" sz="22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4040914"/>
              </a:xfrm>
              <a:prstGeom prst="rect">
                <a:avLst/>
              </a:prstGeom>
              <a:blipFill rotWithShape="0">
                <a:blip r:embed="rId3"/>
                <a:stretch>
                  <a:fillRect l="-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1569995"/>
                <a:ext cx="10515600" cy="59016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b="1" u="sng" dirty="0" smtClean="0">
                    <a:solidFill>
                      <a:schemeClr val="tx1"/>
                    </a:solidFill>
                  </a:rPr>
                  <a:t>Lemma: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𝑚𝑖𝑛</m:t>
                        </m:r>
                      </m:sub>
                      <m:sup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𝜖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sup>
                    </m:sSubSup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𝜌</m:t>
                        </m:r>
                      </m:sub>
                    </m:sSub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charset="0"/>
                      </a:rPr>
                      <m:t>≥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𝜂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bg-BG" sz="2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𝛼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den>
                        </m:f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𝑚𝑎𝑥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sup>
                    </m:sSubSup>
                    <m:r>
                      <a:rPr lang="en-US" sz="2200" i="1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𝐴𝐵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bg-BG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𝜖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𝛼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2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590162"/>
              </a:xfrm>
              <a:prstGeom prst="rect">
                <a:avLst/>
              </a:prstGeom>
              <a:blipFill rotWithShape="0">
                <a:blip r:embed="rId4"/>
                <a:stretch>
                  <a:fillRect l="-695" b="-10204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23159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3"/>
    </mc:Choice>
    <mc:Fallback>
      <p:transition spd="slow" advTm="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Source correlations- </a:t>
            </a:r>
            <a:r>
              <a:rPr lang="en-US" sz="4000" i="1" dirty="0" smtClean="0">
                <a:solidFill>
                  <a:schemeClr val="accent1">
                    <a:lumMod val="50000"/>
                  </a:schemeClr>
                </a:solidFill>
              </a:rPr>
              <a:t>first try</a:t>
            </a:r>
            <a:endParaRPr lang="en-US" sz="4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5"/>
                <a:ext cx="10515600" cy="393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Suppose the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𝜌</m:t>
                        </m:r>
                      </m:e>
                      <m:sub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2200" dirty="0"/>
                  <a:t> satisfies the assumptions: </a:t>
                </a:r>
              </a:p>
              <a:p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Classical random variables are perfectly produced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Local states are approximately correct: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‖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𝑋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Θ</m:t>
                        </m:r>
                        <m:r>
                          <a:rPr lang="en-US" sz="2200" i="1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  <a:endParaRPr lang="en-US" sz="22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 smtClean="0"/>
              </a:p>
              <a:p>
                <a:r>
                  <a:rPr lang="en-US" sz="2200" dirty="0" smtClean="0"/>
                  <a:t>Then, the divergence: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2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 || </m:t>
                      </m:r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lang="en-US" sz="2200" i="1">
                          <a:latin typeface="Cambria Math" charset="0"/>
                        </a:rPr>
                        <m:t>⊗⋯⊗</m:t>
                      </m:r>
                      <m:sSubSup>
                        <m:sSubSupPr>
                          <m:ctrlPr>
                            <a:rPr lang="en-US" sz="2200" i="1" smtClean="0">
                              <a:latin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lang="en-US" sz="2200" b="0" i="1" smtClean="0">
                          <a:latin typeface="Cambria Math" charset="0"/>
                        </a:rPr>
                        <m:t>)</m:t>
                      </m:r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 ||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charset="0"/>
                        </a:rPr>
                        <m:t>⊗⋯⊗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is-IS" sz="22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𝐷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||</m:t>
                          </m:r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3930178"/>
              </a:xfrm>
              <a:prstGeom prst="rect">
                <a:avLst/>
              </a:prstGeom>
              <a:blipFill rotWithShape="0">
                <a:blip r:embed="rId3"/>
                <a:stretch>
                  <a:fillRect l="-754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54610" y="2935279"/>
                <a:ext cx="2199190" cy="1200329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Perfect states with a small amount of noise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) applied to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registers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610" y="2935279"/>
                <a:ext cx="2199190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2198" t="-2513" b="-7035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6108378" y="3535443"/>
            <a:ext cx="3046232" cy="2359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5068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8"/>
    </mc:Choice>
    <mc:Fallback>
      <p:transition spd="slow" advTm="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correlations- </a:t>
            </a:r>
            <a:r>
              <a:rPr lang="en-US" sz="4000" i="1" dirty="0"/>
              <a:t>first try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4"/>
                <a:ext cx="10515600" cy="4863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Suppose the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𝜌</m:t>
                        </m:r>
                      </m:e>
                      <m:sub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2200" dirty="0"/>
                  <a:t> satisfies the assumptions: </a:t>
                </a:r>
              </a:p>
              <a:p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Classical random variables are perfectly produced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Local states are approximately correct: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‖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𝑋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Θ</m:t>
                        </m:r>
                        <m:r>
                          <a:rPr lang="en-US" sz="2200" i="1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 smtClean="0"/>
              </a:p>
              <a:p>
                <a:r>
                  <a:rPr lang="en-US" sz="2200" dirty="0" smtClean="0"/>
                  <a:t>Then, the divergence: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|| </m:t>
                      </m:r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⊗⋯⊗</m:t>
                      </m:r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||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⊗⋯⊗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s-I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||</m:t>
                          </m:r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2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:</m:t>
                                  </m:r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𝑛𝑂</m:t>
                          </m:r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4"/>
                <a:ext cx="10515600" cy="4863126"/>
              </a:xfrm>
              <a:prstGeom prst="rect">
                <a:avLst/>
              </a:prstGeom>
              <a:blipFill rotWithShape="0">
                <a:blip r:embed="rId3"/>
                <a:stretch>
                  <a:fillRect l="-754" t="-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376177" y="5090388"/>
                <a:ext cx="2134483" cy="1556645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Since,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≥</m:t>
                    </m:r>
                    <m:f>
                      <m:fPr>
                        <m:ctrlPr>
                          <a:rPr lang="bg-BG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Θ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|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177" y="5090388"/>
                <a:ext cx="2134483" cy="1556645"/>
              </a:xfrm>
              <a:prstGeom prst="rect">
                <a:avLst/>
              </a:prstGeom>
              <a:blipFill rotWithShape="0">
                <a:blip r:embed="rId4"/>
                <a:stretch>
                  <a:fillRect l="-1989" t="-1556" r="-4261" b="-778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8649093" y="3648830"/>
            <a:ext cx="526826" cy="250013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096044" y="5046854"/>
                <a:ext cx="1436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044" y="5046854"/>
                <a:ext cx="143699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4901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6"/>
    </mc:Choice>
    <mc:Fallback>
      <p:transition spd="slow" advTm="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Smooth min-</a:t>
            </a:r>
            <a:r>
              <a:rPr lang="en-US" sz="4000" dirty="0" smtClean="0"/>
              <a:t>e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ntropy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569995"/>
                <a:ext cx="10515600" cy="4726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Min-entropy </a:t>
                </a:r>
                <a:r>
                  <a:rPr lang="en-US" sz="2200" dirty="0"/>
                  <a:t>f</a:t>
                </a:r>
                <a:r>
                  <a:rPr lang="en-US" sz="2200" dirty="0" smtClean="0"/>
                  <a:t>or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2200" dirty="0" smtClean="0"/>
                  <a:t> is defined as </a:t>
                </a:r>
              </a:p>
              <a:p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 dirty="0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  <m:sSub>
                        <m:sSubPr>
                          <m:ctrlPr>
                            <a:rPr lang="en-US" sz="2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sz="2200" b="0" i="1" dirty="0" smtClean="0">
                              <a:latin typeface="Cambria Math" charset="0"/>
                            </a:rPr>
                            <m:t>𝜌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charset="0"/>
                        </a:rPr>
                        <m:t>≔−</m:t>
                      </m:r>
                      <m:func>
                        <m:funcPr>
                          <m:ctrlPr>
                            <a:rPr lang="en-US" sz="2200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2200" b="0" i="1" dirty="0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dirty="0" smtClean="0">
                                  <a:latin typeface="Cambria Math" charset="0"/>
                                </a:rPr>
                                <m:t>inf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𝜆</m:t>
                                  </m:r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∈</m:t>
                                  </m:r>
                                  <m:r>
                                    <a:rPr lang="en-US" sz="2200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ℝ</m:t>
                                  </m:r>
                                  <m:r>
                                    <a:rPr lang="en-US" sz="2200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:</m:t>
                                  </m:r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there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exists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state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dirty="0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dirty="0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sz="2200" b="0" i="1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such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that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sz="2200" b="0" i="1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  <m:r>
                                    <a:rPr lang="en-US" sz="2200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≤</m:t>
                                  </m:r>
                                  <m:r>
                                    <a:rPr lang="en-US" sz="2200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  <m:r>
                                    <a:rPr lang="en-US" sz="2200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sz="2200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⊗</m:t>
                                  </m:r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2200" b="0" i="1" dirty="0" smtClean="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sz="2200" b="0" dirty="0" smtClean="0"/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Smooth min-entropy is defined as </a:t>
                </a:r>
              </a:p>
              <a:p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dirty="0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 dirty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 dirty="0">
                              <a:latin typeface="Cambria Math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2200" b="0" i="1" dirty="0" smtClean="0">
                              <a:latin typeface="Cambria Math" charset="0"/>
                            </a:rPr>
                            <m:t>𝜖</m:t>
                          </m:r>
                        </m:sup>
                      </m:sSubSup>
                      <m:sSub>
                        <m:sSub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sz="2200" i="1" dirty="0">
                              <a:latin typeface="Cambria Math" charset="0"/>
                            </a:rPr>
                            <m:t>𝜌</m:t>
                          </m:r>
                        </m:sub>
                      </m:sSub>
                      <m:r>
                        <a:rPr lang="en-US" sz="2200" i="1" dirty="0">
                          <a:latin typeface="Cambria Math" charset="0"/>
                        </a:rPr>
                        <m:t>≔</m:t>
                      </m:r>
                      <m:func>
                        <m:funcPr>
                          <m:ctrlPr>
                            <a:rPr lang="en-US" sz="2200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dirty="0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dirty="0" smtClean="0">
                                  <a:latin typeface="Cambria Math" charset="0"/>
                                </a:rPr>
                                <m:t>sup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charset="0"/>
                                </a:rPr>
                                <m:t>𝑚𝑖𝑛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:r>
                  <a:rPr lang="en-US" sz="2200" dirty="0"/>
                  <a:t>w</a:t>
                </a:r>
                <a:r>
                  <a:rPr lang="en-US" sz="2200" dirty="0" smtClean="0"/>
                  <a:t>here the optimization is over states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en-US" sz="2200" dirty="0" smtClean="0"/>
                  <a:t> which are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sz="2200" dirty="0" smtClean="0"/>
                  <a:t> close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charset="0"/>
                      </a:rPr>
                      <m:t>𝜌</m:t>
                    </m:r>
                  </m:oMath>
                </a14:m>
                <a:r>
                  <a:rPr lang="en-US" sz="2200" dirty="0" smtClean="0"/>
                  <a:t> (in purified distance). </a:t>
                </a:r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The smooth min-entropy characterizes the amount of randomness one can extract from a state when part of it is correlated with a register held by the adversary. </a:t>
                </a:r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4726294"/>
              </a:xfrm>
              <a:prstGeom prst="rect">
                <a:avLst/>
              </a:prstGeom>
              <a:blipFill rotWithShape="0">
                <a:blip r:embed="rId3"/>
                <a:stretch>
                  <a:fillRect l="-754" t="-774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809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07"/>
    </mc:Choice>
    <mc:Fallback>
      <p:transition spd="slow" advTm="4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correlations- </a:t>
            </a:r>
            <a:r>
              <a:rPr lang="en-US" sz="4000" i="1" dirty="0"/>
              <a:t>first try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4"/>
                <a:ext cx="10515600" cy="3506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Suppose the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𝜌</m:t>
                        </m:r>
                      </m:e>
                      <m:sub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2200" dirty="0"/>
                  <a:t> satisfies the assumptions: </a:t>
                </a:r>
              </a:p>
              <a:p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Classical random variables are perfectly produced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Local states are approximately correct: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‖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𝑋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Θ</m:t>
                        </m:r>
                        <m:r>
                          <a:rPr lang="en-US" sz="2200" i="1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 smtClean="0"/>
              </a:p>
              <a:p>
                <a:r>
                  <a:rPr lang="en-US" sz="2200" dirty="0" smtClean="0"/>
                  <a:t>Then, the divergence: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|| </m:t>
                      </m:r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⊗⋯⊗</m:t>
                      </m:r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2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:</m:t>
                                  </m:r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𝑛𝑂</m:t>
                          </m:r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4"/>
                <a:ext cx="10515600" cy="3506729"/>
              </a:xfrm>
              <a:prstGeom prst="rect">
                <a:avLst/>
              </a:prstGeom>
              <a:blipFill rotWithShape="0">
                <a:blip r:embed="rId2"/>
                <a:stretch>
                  <a:fillRect l="-754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10492" y="5119160"/>
                <a:ext cx="4815067" cy="432683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Since,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𝜌</m:t>
                        </m:r>
                      </m:e>
                      <m: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p>
                        </m:sSubSup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𝜌</m:t>
                        </m:r>
                      </m:e>
                      <m: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sup>
                        </m:sSubSup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92" y="5119160"/>
                <a:ext cx="4815067" cy="432683"/>
              </a:xfrm>
              <a:prstGeom prst="rect">
                <a:avLst/>
              </a:prstGeom>
              <a:blipFill rotWithShape="0">
                <a:blip r:embed="rId3"/>
                <a:stretch>
                  <a:fillRect l="-884" t="-2740" b="-9589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14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"/>
    </mc:Choice>
    <mc:Fallback>
      <p:transition spd="slow" advTm="33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correlations- </a:t>
            </a:r>
            <a:r>
              <a:rPr lang="en-US" sz="4000" i="1" dirty="0"/>
              <a:t>first try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4"/>
                <a:ext cx="10515600" cy="4615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200" dirty="0" smtClean="0">
                    <a:solidFill>
                      <a:schemeClr val="tx1"/>
                    </a:solidFill>
                  </a:rPr>
                  <a:t>Thus, </a:t>
                </a:r>
                <a:r>
                  <a:rPr lang="en-US" sz="2200" i="1" dirty="0" smtClean="0">
                    <a:latin typeface="Cambria Math" charset="0"/>
                  </a:rPr>
                  <a:t/>
                </a:r>
                <a:br>
                  <a:rPr lang="en-US" sz="2200" i="1" dirty="0" smtClean="0">
                    <a:latin typeface="Cambria Math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charset="0"/>
                        </a:rPr>
                        <m:t>𝐷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sz="22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||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sz="2200" i="1">
                              <a:latin typeface="Cambria Math" charset="0"/>
                            </a:rPr>
                            <m:t>⊗⋯⊗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≤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𝑛𝑓</m:t>
                      </m:r>
                      <m:r>
                        <a:rPr lang="en-US" sz="2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for a small function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𝑓</m:t>
                    </m:r>
                    <m:r>
                      <a:rPr lang="en-US" sz="2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. </a:t>
                </a:r>
              </a:p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 smtClean="0"/>
                  <a:t>Using the </a:t>
                </a:r>
                <a:r>
                  <a:rPr lang="en-US" sz="2200" dirty="0" err="1" smtClean="0"/>
                  <a:t>substate</a:t>
                </a:r>
                <a:r>
                  <a:rPr lang="en-US" sz="2200" dirty="0" smtClean="0"/>
                  <a:t> theorem, we have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𝑝𝑎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1/4</m:t>
                        </m:r>
                      </m:sup>
                    </m:sSup>
                  </m:oMath>
                </a14:m>
                <a:endParaRPr lang="en-US" sz="2200" dirty="0" smtClean="0"/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𝑚𝑎𝑥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𝑝𝑎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sz="2200" i="1">
                              <a:latin typeface="Cambria Math" charset="0"/>
                            </a:rPr>
                            <m:t> ||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sz="2200" i="1">
                              <a:latin typeface="Cambria Math" charset="0"/>
                            </a:rPr>
                            <m:t>⊗⋯⊗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≤</m:t>
                      </m:r>
                      <m:r>
                        <a:rPr lang="en-US" sz="2200" i="1">
                          <a:latin typeface="Cambria Math" charset="0"/>
                        </a:rPr>
                        <m:t>𝑛</m:t>
                      </m:r>
                      <m:rad>
                        <m:radPr>
                          <m:degHide m:val="on"/>
                          <m:ctrlPr>
                            <a:rPr lang="en-US" sz="220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4"/>
                <a:ext cx="10515600" cy="4615366"/>
              </a:xfrm>
              <a:prstGeom prst="rect">
                <a:avLst/>
              </a:prstGeom>
              <a:blipFill rotWithShape="0">
                <a:blip r:embed="rId3"/>
                <a:stretch>
                  <a:fillRect l="-754" t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3268580"/>
                <a:ext cx="10515600" cy="142654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200" b="1" u="sng" dirty="0" smtClean="0">
                    <a:solidFill>
                      <a:schemeClr val="tx1"/>
                    </a:solidFill>
                  </a:rPr>
                  <a:t>Substate theorem</a:t>
                </a:r>
                <a:r>
                  <a:rPr lang="en-US" sz="2200" b="1" dirty="0" smtClean="0">
                    <a:solidFill>
                      <a:schemeClr val="tx1"/>
                    </a:solidFill>
                  </a:rPr>
                  <a:t> [JRS02]: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For two state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𝜌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𝜎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𝛿</m:t>
                    </m:r>
                    <m:r>
                      <a:rPr lang="en-US" sz="2200" b="0" i="1" smtClean="0">
                        <a:latin typeface="Cambria Math" charset="0"/>
                      </a:rPr>
                      <m:t>∈(0,1)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, we have</a:t>
                </a:r>
              </a:p>
              <a:p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𝛿</m:t>
                          </m:r>
                        </m:sup>
                      </m:sSubSup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𝜌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𝜎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≤ </m:t>
                      </m:r>
                      <m:f>
                        <m:fPr>
                          <m:ctrlPr>
                            <a:rPr lang="bg-BG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𝜌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small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term</m:t>
                          </m:r>
                        </m:e>
                      </m:d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68580"/>
                <a:ext cx="10515600" cy="1426544"/>
              </a:xfrm>
              <a:prstGeom prst="rect">
                <a:avLst/>
              </a:prstGeom>
              <a:blipFill rotWithShape="0">
                <a:blip r:embed="rId4"/>
                <a:stretch>
                  <a:fillRect l="-695" t="-2119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87000" cy="365125"/>
          </a:xfrm>
        </p:spPr>
        <p:txBody>
          <a:bodyPr/>
          <a:lstStyle/>
          <a:p>
            <a:r>
              <a:rPr lang="en-US" dirty="0"/>
              <a:t>[JRS02]: R. Jain, J. </a:t>
            </a:r>
            <a:r>
              <a:rPr lang="en-US" dirty="0" err="1"/>
              <a:t>Radhakrishnan</a:t>
            </a:r>
            <a:r>
              <a:rPr lang="en-US" dirty="0"/>
              <a:t>, and P. Sen. Privacy and interaction in </a:t>
            </a:r>
            <a:r>
              <a:rPr lang="en-US" dirty="0" smtClean="0"/>
              <a:t>quantum </a:t>
            </a:r>
            <a:r>
              <a:rPr lang="en-US" dirty="0"/>
              <a:t>communication complexity and a theorem about the relative </a:t>
            </a:r>
            <a:r>
              <a:rPr lang="en-US" dirty="0" smtClean="0"/>
              <a:t>entropy of </a:t>
            </a:r>
            <a:r>
              <a:rPr lang="en-US" dirty="0"/>
              <a:t>quantum states</a:t>
            </a:r>
            <a:r>
              <a:rPr lang="en-US" dirty="0" smtClean="0"/>
              <a:t>.</a:t>
            </a:r>
            <a:r>
              <a:rPr lang="en-US" dirty="0"/>
              <a:t> The 43rd Annual </a:t>
            </a:r>
            <a:r>
              <a:rPr lang="en-US" dirty="0" smtClean="0"/>
              <a:t>IEEE Symposium </a:t>
            </a:r>
            <a:r>
              <a:rPr lang="en-US" dirty="0"/>
              <a:t>on </a:t>
            </a:r>
            <a:r>
              <a:rPr lang="en-US" dirty="0" smtClean="0"/>
              <a:t>Foundations </a:t>
            </a:r>
            <a:r>
              <a:rPr lang="en-US" dirty="0"/>
              <a:t>of Computer Science, 2002. Proceedings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46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0"/>
    </mc:Choice>
    <mc:Fallback>
      <p:transition spd="slow" advTm="1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correlations- </a:t>
            </a:r>
            <a:r>
              <a:rPr lang="en-US" sz="4000" i="1" dirty="0"/>
              <a:t>first try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4"/>
                <a:ext cx="10515600" cy="3340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𝑝𝑎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200" dirty="0" smtClean="0"/>
                  <a:t>: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𝑚𝑎𝑥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𝑝𝑎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sz="2200" i="1">
                              <a:latin typeface="Cambria Math" charset="0"/>
                            </a:rPr>
                            <m:t> ||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sz="2200" i="1">
                              <a:latin typeface="Cambria Math" charset="0"/>
                            </a:rPr>
                            <m:t>⊗⋯⊗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≤</m:t>
                      </m:r>
                      <m:r>
                        <a:rPr lang="en-US" sz="2200" i="1">
                          <a:latin typeface="Cambria Math" charset="0"/>
                        </a:rPr>
                        <m:t>𝑛</m:t>
                      </m:r>
                      <m:rad>
                        <m:radPr>
                          <m:degHide m:val="on"/>
                          <m:ctrlPr>
                            <a:rPr lang="en-US" sz="220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𝜖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Using the triangle inequality: </a:t>
                </a:r>
              </a:p>
              <a:p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 dirty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 dirty="0">
                              <a:latin typeface="Cambria Math" charset="0"/>
                            </a:rPr>
                            <m:t>𝑚𝑖𝑛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𝑝𝑎</m:t>
                              </m:r>
                            </m:sub>
                          </m:sSub>
                          <m:r>
                            <a:rPr lang="en-US" sz="2200" i="1" dirty="0">
                              <a:latin typeface="Cambria Math" charset="0"/>
                            </a:rPr>
                            <m:t>+</m:t>
                          </m:r>
                          <m:r>
                            <a:rPr lang="en-US" sz="2200" i="1" dirty="0">
                              <a:latin typeface="Cambria Math" charset="0"/>
                            </a:rPr>
                            <m:t>𝛿</m:t>
                          </m:r>
                        </m:sup>
                      </m:sSubSup>
                      <m:sSub>
                        <m:sSub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dirty="0" smtClean="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200" b="0" i="1" dirty="0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2200" b="0" i="1" dirty="0" smtClean="0">
                              <a:latin typeface="Cambria Math" charset="0"/>
                            </a:rPr>
                            <m:t>𝑄𝐾𝐷</m:t>
                          </m:r>
                          <m:r>
                            <a:rPr lang="en-US" sz="2200" b="0" i="1" dirty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200" i="1" dirty="0">
                              <a:latin typeface="Cambria Math" charset="0"/>
                            </a:rPr>
                            <m:t>𝜌</m:t>
                          </m:r>
                          <m:r>
                            <a:rPr lang="en-US" sz="2200" b="0" i="1" dirty="0" smtClean="0">
                              <a:latin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en-US" sz="2200" i="1" dirty="0">
                          <a:latin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dirty="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dirty="0">
                                          <a:latin typeface="Cambria Math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𝑄𝐾𝐷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𝜂</m:t>
                              </m:r>
                            </m:e>
                          </m:d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bg-BG" sz="22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</a:rPr>
                                <m:t>𝛼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2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𝑚𝑎𝑥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𝑝𝑎</m:t>
                              </m:r>
                            </m:sub>
                          </m:sSub>
                        </m:sup>
                      </m:sSubSup>
                      <m:r>
                        <a:rPr lang="en-US" sz="2200" i="1">
                          <a:latin typeface="Cambria Math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𝜌</m:t>
                      </m:r>
                      <m:r>
                        <a:rPr lang="en-US" sz="2200" b="0" i="0" smtClean="0">
                          <a:latin typeface="Cambria Math" charset="0"/>
                        </a:rPr>
                        <m:t>||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𝜂</m:t>
                      </m:r>
                      <m:r>
                        <a:rPr lang="en-US" sz="2200" b="0" i="1" smtClean="0">
                          <a:latin typeface="Cambria Math" charset="0"/>
                        </a:rPr>
                        <m:t>)</m:t>
                      </m:r>
                      <m:r>
                        <a:rPr lang="en-US" sz="2200">
                          <a:latin typeface="Cambria Math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𝑂</m:t>
                      </m:r>
                      <m:r>
                        <a:rPr lang="en-US" sz="2200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4"/>
                <a:ext cx="10515600" cy="3340979"/>
              </a:xfrm>
              <a:prstGeom prst="rect">
                <a:avLst/>
              </a:prstGeom>
              <a:blipFill rotWithShape="0"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 rot="5400000">
            <a:off x="5503923" y="1495806"/>
            <a:ext cx="474559" cy="290974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57974" y="3124772"/>
                <a:ext cx="1672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=: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𝜂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974" y="3124772"/>
                <a:ext cx="167242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3930869" y="4158920"/>
            <a:ext cx="375539" cy="812798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4078" y="4614828"/>
            <a:ext cx="2861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QKD protocol performed on the state produced by the source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862" y="4684517"/>
            <a:ext cx="2861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QKD protocol performed on </a:t>
            </a:r>
            <a:r>
              <a:rPr lang="en-US" dirty="0" err="1" smtClean="0">
                <a:solidFill>
                  <a:srgbClr val="C00000"/>
                </a:solidFill>
              </a:rPr>
              <a:t>i.i.d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depolarised</a:t>
            </a:r>
            <a:r>
              <a:rPr lang="en-US" dirty="0" smtClean="0">
                <a:solidFill>
                  <a:srgbClr val="C00000"/>
                </a:solidFill>
              </a:rPr>
              <a:t> perfect states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 rot="5400000">
            <a:off x="6904974" y="4136621"/>
            <a:ext cx="375539" cy="812798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52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3"/>
    </mc:Choice>
    <mc:Fallback>
      <p:transition spd="slow" advTm="14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correlations- </a:t>
            </a:r>
            <a:r>
              <a:rPr lang="en-US" sz="4000" i="1" dirty="0"/>
              <a:t>first try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4"/>
                <a:ext cx="10515600" cy="3340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𝑝𝑎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200" dirty="0" smtClean="0"/>
                  <a:t>: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𝑚𝑎𝑥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𝑝𝑎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sz="2200" i="1">
                              <a:latin typeface="Cambria Math" charset="0"/>
                            </a:rPr>
                            <m:t> ||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sz="2200" i="1">
                              <a:latin typeface="Cambria Math" charset="0"/>
                            </a:rPr>
                            <m:t>⊗⋯⊗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≤</m:t>
                      </m:r>
                      <m:r>
                        <a:rPr lang="en-US" sz="2200" i="1">
                          <a:latin typeface="Cambria Math" charset="0"/>
                        </a:rPr>
                        <m:t>𝑛</m:t>
                      </m:r>
                      <m:rad>
                        <m:radPr>
                          <m:degHide m:val="on"/>
                          <m:ctrlPr>
                            <a:rPr lang="en-US" sz="220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𝜖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Using the triangle inequality: </a:t>
                </a:r>
              </a:p>
              <a:p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 dirty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 dirty="0">
                              <a:latin typeface="Cambria Math" charset="0"/>
                            </a:rPr>
                            <m:t>𝑚𝑖𝑛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𝑝𝑎</m:t>
                              </m:r>
                            </m:sub>
                          </m:sSub>
                          <m:r>
                            <a:rPr lang="en-US" sz="2200" i="1" dirty="0">
                              <a:latin typeface="Cambria Math" charset="0"/>
                            </a:rPr>
                            <m:t>+</m:t>
                          </m:r>
                          <m:r>
                            <a:rPr lang="en-US" sz="2200" i="1" dirty="0">
                              <a:latin typeface="Cambria Math" charset="0"/>
                            </a:rPr>
                            <m:t>𝛿</m:t>
                          </m:r>
                        </m:sup>
                      </m:sSubSup>
                      <m:sSub>
                        <m:sSubPr>
                          <m:ctrlPr>
                            <a:rPr lang="en-US" sz="2200" i="1" dirty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b="0" i="1" dirty="0" smtClean="0">
                                  <a:latin typeface="Cambria Math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dirty="0" smtClean="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b="0" i="1" dirty="0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200" b="0" i="1" dirty="0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b="0" i="0" dirty="0" smtClean="0">
                                          <a:latin typeface="Cambria Math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2200" b="0" i="1" dirty="0" smtClean="0">
                              <a:latin typeface="Cambria Math" charset="0"/>
                            </a:rPr>
                            <m:t>𝑄𝐾𝐷</m:t>
                          </m:r>
                          <m:r>
                            <a:rPr lang="en-US" sz="2200" b="0" i="1" dirty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200" i="1" dirty="0">
                              <a:latin typeface="Cambria Math" charset="0"/>
                            </a:rPr>
                            <m:t>𝜌</m:t>
                          </m:r>
                          <m:r>
                            <a:rPr lang="en-US" sz="2200" b="0" i="1" dirty="0" smtClean="0">
                              <a:latin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en-US" sz="2200" i="1" dirty="0">
                          <a:latin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i="1" dirty="0">
                                  <a:latin typeface="Cambria Math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dirty="0">
                                      <a:latin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dirty="0">
                                          <a:latin typeface="Cambria Math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𝑄𝐾𝐷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𝜂</m:t>
                              </m:r>
                            </m:e>
                          </m:d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bg-BG" sz="22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</a:rPr>
                                <m:t>𝛼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2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𝑚𝑎𝑥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𝑝𝑎</m:t>
                              </m:r>
                            </m:sub>
                          </m:sSub>
                        </m:sup>
                      </m:sSubSup>
                      <m:r>
                        <a:rPr lang="en-US" sz="2200" i="1">
                          <a:latin typeface="Cambria Math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𝜌</m:t>
                      </m:r>
                      <m:r>
                        <a:rPr lang="en-US" sz="2200" b="0" i="0" smtClean="0">
                          <a:latin typeface="Cambria Math" charset="0"/>
                        </a:rPr>
                        <m:t>||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𝜂</m:t>
                      </m:r>
                      <m:r>
                        <a:rPr lang="en-US" sz="2200" b="0" i="1" smtClean="0">
                          <a:latin typeface="Cambria Math" charset="0"/>
                        </a:rPr>
                        <m:t>)</m:t>
                      </m:r>
                      <m:r>
                        <a:rPr lang="en-US" sz="2200">
                          <a:latin typeface="Cambria Math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𝑂</m:t>
                      </m:r>
                      <m:r>
                        <a:rPr lang="en-US" sz="2200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4"/>
                <a:ext cx="10515600" cy="3340979"/>
              </a:xfrm>
              <a:prstGeom prst="rect">
                <a:avLst/>
              </a:prstGeom>
              <a:blipFill rotWithShape="0"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56193" y="4537056"/>
                <a:ext cx="2861722" cy="747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Leads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entropy loss per round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193" y="4537056"/>
                <a:ext cx="2861722" cy="747833"/>
              </a:xfrm>
              <a:prstGeom prst="rect">
                <a:avLst/>
              </a:prstGeom>
              <a:blipFill rotWithShape="0">
                <a:blip r:embed="rId4"/>
                <a:stretch>
                  <a:fillRect l="-1919" r="-2345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9071578" y="3693443"/>
            <a:ext cx="317499" cy="147094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11103" y="5577895"/>
                <a:ext cx="4419601" cy="64633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Problem: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the security parameter is lower bounded by the error of the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103" y="5577895"/>
                <a:ext cx="441960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962" t="-3670" b="-12844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1956122" y="4166886"/>
            <a:ext cx="1354981" cy="1734175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06049" y="4587667"/>
                <a:ext cx="2861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(1−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049" y="4587667"/>
                <a:ext cx="286172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5400000">
            <a:off x="6015704" y="3167359"/>
            <a:ext cx="242412" cy="261165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278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6"/>
    </mc:Choice>
    <mc:Fallback>
      <p:transition spd="slow" advTm="4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correlations- </a:t>
            </a:r>
            <a:r>
              <a:rPr lang="en-US" sz="4000" i="1" dirty="0"/>
              <a:t>first </a:t>
            </a:r>
            <a:r>
              <a:rPr lang="en-US" sz="4000" i="1" dirty="0" smtClean="0"/>
              <a:t>try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271190"/>
                <a:ext cx="10515600" cy="490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 smtClean="0"/>
                  <a:t>Revisiting assumptions: </a:t>
                </a:r>
                <a:endParaRPr lang="en-US" sz="2200" dirty="0" smtClean="0"/>
              </a:p>
              <a:p>
                <a:r>
                  <a:rPr lang="en-US" sz="2200" dirty="0" smtClean="0"/>
                  <a:t>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sSubSup>
                          <m:sSub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2200" dirty="0" smtClean="0"/>
                  <a:t> satisfies the 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/>
                  <a:t>Classical random variables are perfectly produced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Local states are approximately correct: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‖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𝑋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charset="0"/>
                          </a:rPr>
                          <m:t>Θ</m:t>
                        </m:r>
                        <m:r>
                          <a:rPr lang="en-US" sz="2200" i="1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 smtClean="0"/>
              </a:p>
              <a:p>
                <a:r>
                  <a:rPr lang="en-US" sz="2200" dirty="0" smtClean="0"/>
                  <a:t>Imagine a source which at the start of the QKD protocol flips a coin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200" dirty="0" smtClean="0"/>
                  <a:t>, such that: </a:t>
                </a:r>
              </a:p>
              <a:p>
                <a:endParaRPr lang="en-US" sz="22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=0</m:t>
                          </m:r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𝐶</m:t>
                    </m:r>
                    <m:r>
                      <a:rPr lang="en-US" sz="2200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200" dirty="0" smtClean="0"/>
                  <a:t>, the source produces the qubit states perfectly, otherwise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𝐶</m:t>
                    </m:r>
                    <m:r>
                      <a:rPr lang="en-US" sz="22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200" dirty="0" smtClean="0"/>
                  <a:t> it just encodes the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sz="2200" dirty="0" smtClean="0"/>
                  <a:t> whenever basis choice is Z. This source satisfies the above assumptions. </a:t>
                </a:r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-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 smtClean="0"/>
                  <a:t> probability protocol is in the “unsecure” case.</a:t>
                </a:r>
              </a:p>
              <a:p>
                <a:r>
                  <a:rPr lang="en-US" sz="2200" dirty="0" smtClean="0"/>
                  <a:t>- Realistically, protocol will abort when Alice and Bob match the hash of their raw keys.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71190"/>
                <a:ext cx="10515600" cy="4908844"/>
              </a:xfrm>
              <a:prstGeom prst="rect">
                <a:avLst/>
              </a:prstGeom>
              <a:blipFill rotWithShape="0">
                <a:blip r:embed="rId3"/>
                <a:stretch>
                  <a:fillRect l="-754" t="-870" r="-174" b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0850" y="1422584"/>
                <a:ext cx="2419109" cy="1200329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Hints that we can move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error from the security error into the probability of abort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50" y="1422584"/>
                <a:ext cx="2419109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750" t="-2000" r="-2750" b="-6000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3476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4"/>
    </mc:Choice>
    <mc:Fallback>
      <p:transition spd="slow" advTm="1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correlations- </a:t>
            </a:r>
            <a:r>
              <a:rPr lang="en-US" sz="4000" i="1" dirty="0" smtClean="0"/>
              <a:t>source test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68" y="2760777"/>
            <a:ext cx="1657975" cy="1929669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27" idx="3"/>
            <a:endCxn id="13" idx="1"/>
          </p:cNvCxnSpPr>
          <p:nvPr/>
        </p:nvCxnSpPr>
        <p:spPr>
          <a:xfrm flipV="1">
            <a:off x="5009614" y="3725611"/>
            <a:ext cx="1069693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04266" y="3303316"/>
                <a:ext cx="849522" cy="422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Θ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⊗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266" y="3303316"/>
                <a:ext cx="849522" cy="422295"/>
              </a:xfrm>
              <a:prstGeom prst="rect">
                <a:avLst/>
              </a:prstGeom>
              <a:blipFill rotWithShape="0"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6079307" y="2824607"/>
            <a:ext cx="1883493" cy="180200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23514" y="3318940"/>
            <a:ext cx="100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BB84 QKD protocol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8585" y="1788845"/>
            <a:ext cx="24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b="1" dirty="0" smtClean="0"/>
              <a:t>perfect</a:t>
            </a:r>
            <a:r>
              <a:rPr lang="en-US" dirty="0" smtClean="0"/>
              <a:t> source: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1291" y="5452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21053" y="4626615"/>
            <a:ext cx="0" cy="4943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079307" y="5120948"/>
                <a:ext cx="21876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Outputs: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Abort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?, 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307" y="5120948"/>
                <a:ext cx="2187614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2228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3816075" y="3238993"/>
            <a:ext cx="1193539" cy="100327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10727" y="3425084"/>
            <a:ext cx="100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Perfect source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8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3"/>
    </mc:Choice>
    <mc:Fallback>
      <p:transition spd="slow" advTm="273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correlations- </a:t>
            </a:r>
            <a:r>
              <a:rPr lang="en-US" sz="4000" i="1" dirty="0"/>
              <a:t>source test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68" y="2760777"/>
            <a:ext cx="1657975" cy="1929669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27" idx="3"/>
            <a:endCxn id="13" idx="1"/>
          </p:cNvCxnSpPr>
          <p:nvPr/>
        </p:nvCxnSpPr>
        <p:spPr>
          <a:xfrm flipV="1">
            <a:off x="5009614" y="3725611"/>
            <a:ext cx="1069693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079307" y="2824607"/>
            <a:ext cx="1883493" cy="180200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23514" y="3318940"/>
            <a:ext cx="100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BB84 QKD protocol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8585" y="1788845"/>
            <a:ext cx="244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b="1" dirty="0" smtClean="0"/>
              <a:t>imperfect</a:t>
            </a:r>
            <a:r>
              <a:rPr lang="en-US" dirty="0" smtClean="0"/>
              <a:t> source (first try):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1291" y="5452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21053" y="4626615"/>
            <a:ext cx="0" cy="4943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816075" y="3238993"/>
            <a:ext cx="1193539" cy="100327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10727" y="3425084"/>
            <a:ext cx="1004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Imperfect source</a:t>
            </a:r>
            <a:endParaRPr 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29060" y="3279137"/>
                <a:ext cx="849522" cy="40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060" y="3279137"/>
                <a:ext cx="849522" cy="406330"/>
              </a:xfrm>
              <a:prstGeom prst="rect">
                <a:avLst/>
              </a:prstGeom>
              <a:blipFill rotWithShape="0">
                <a:blip r:embed="rId4"/>
                <a:stretch>
                  <a:fillRect r="-7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120851" y="1422584"/>
                <a:ext cx="1620456" cy="1200329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Try to bound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𝜖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distance with perfect source here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51" y="1422584"/>
                <a:ext cx="1620456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2602" t="-2000" r="-372" b="-6000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31" idx="0"/>
            <a:endCxn id="16" idx="1"/>
          </p:cNvCxnSpPr>
          <p:nvPr/>
        </p:nvCxnSpPr>
        <p:spPr>
          <a:xfrm flipV="1">
            <a:off x="5453821" y="2022749"/>
            <a:ext cx="3667030" cy="125638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79307" y="5120948"/>
                <a:ext cx="21876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Outputs: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Abort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?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307" y="5120948"/>
                <a:ext cx="2187614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2228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6511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4"/>
    </mc:Choice>
    <mc:Fallback>
      <p:transition spd="slow" advTm="7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correlations- </a:t>
            </a:r>
            <a:r>
              <a:rPr lang="en-US" sz="4000" i="1" dirty="0"/>
              <a:t>source test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50" y="2777760"/>
            <a:ext cx="1657975" cy="1929669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8259544" y="2888438"/>
            <a:ext cx="1883493" cy="180200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03751" y="3382771"/>
            <a:ext cx="100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BB84 QKD protocol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8585" y="1788845"/>
            <a:ext cx="244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b="1" dirty="0" smtClean="0"/>
              <a:t>imperfect</a:t>
            </a:r>
            <a:r>
              <a:rPr lang="en-US" dirty="0" smtClean="0"/>
              <a:t> source (source test):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1291" y="5452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201290" y="4690446"/>
            <a:ext cx="0" cy="4943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491984" y="3302824"/>
            <a:ext cx="1193539" cy="100327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6636" y="3488915"/>
            <a:ext cx="1004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Imperfect source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86153" y="3302824"/>
            <a:ext cx="1193539" cy="100327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685523" y="3821446"/>
            <a:ext cx="1069693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04969" y="3374972"/>
                <a:ext cx="849522" cy="41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69" y="3374972"/>
                <a:ext cx="849522" cy="417935"/>
              </a:xfrm>
              <a:prstGeom prst="rect">
                <a:avLst/>
              </a:prstGeom>
              <a:blipFill rotWithShape="0">
                <a:blip r:embed="rId4"/>
                <a:stretch>
                  <a:fillRect r="-7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6991183" y="3821446"/>
            <a:ext cx="1268361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33522" y="3415116"/>
                <a:ext cx="849522" cy="40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Ω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522" y="3415116"/>
                <a:ext cx="849522" cy="406330"/>
              </a:xfrm>
              <a:prstGeom prst="rect">
                <a:avLst/>
              </a:prstGeom>
              <a:blipFill rotWithShape="0">
                <a:blip r:embed="rId5"/>
                <a:stretch>
                  <a:fillRect r="-32143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3361632" y="2888439"/>
            <a:ext cx="3791056" cy="181899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880805" y="3505546"/>
            <a:ext cx="1004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Source test</a:t>
            </a:r>
            <a:endParaRPr 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92215" y="5165541"/>
                <a:ext cx="21876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Outputs: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Abort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?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215" y="5165541"/>
                <a:ext cx="2187614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2228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6377651" y="4306101"/>
            <a:ext cx="1345" cy="85944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923345" y="5196655"/>
                <a:ext cx="908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Abort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345" y="5196655"/>
                <a:ext cx="90861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120850" y="1422584"/>
                <a:ext cx="2092189" cy="1200329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Source test is such that if it passes it guarantees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𝑚𝑎𝑥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𝜖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is small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50" y="1422584"/>
                <a:ext cx="2092189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2023" t="-2000" b="-6500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7731889" y="2022749"/>
            <a:ext cx="1388962" cy="1392367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0234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3"/>
    </mc:Choice>
    <mc:Fallback>
      <p:transition spd="slow" advTm="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correlations- </a:t>
            </a:r>
            <a:r>
              <a:rPr lang="en-US" sz="4000" i="1" dirty="0"/>
              <a:t>source test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5"/>
                <a:ext cx="10515600" cy="2521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 smtClean="0"/>
                  <a:t>Protocol:</a:t>
                </a:r>
                <a:endParaRPr lang="en-US" sz="2200" b="0" dirty="0">
                  <a:latin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0" dirty="0" smtClean="0">
                    <a:latin typeface="Cambria Math" charset="0"/>
                  </a:rPr>
                  <a:t>Alice uses her source to produce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r>
                      <a:rPr lang="en-US" sz="2200" b="0" i="1" smtClean="0">
                        <a:latin typeface="Cambria Math" charset="0"/>
                      </a:rPr>
                      <m:t>𝑛</m:t>
                    </m:r>
                    <m:r>
                      <a:rPr lang="en-US" sz="2200" b="0" i="1" smtClean="0">
                        <a:latin typeface="Cambria Math" charset="0"/>
                      </a:rPr>
                      <m:t>+</m:t>
                    </m:r>
                    <m:r>
                      <a:rPr lang="en-US" sz="2200" b="0" i="1" smtClean="0">
                        <a:latin typeface="Cambria Math" charset="0"/>
                      </a:rPr>
                      <m:t>𝑚</m:t>
                    </m:r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b="0" dirty="0" smtClean="0">
                    <a:latin typeface="Cambria Math" charset="0"/>
                  </a:rPr>
                  <a:t> rounds of the QKD source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sSubSup>
                          <m:sSub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2200" dirty="0" smtClean="0">
                    <a:latin typeface="Cambria Math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latin typeface="Cambria Math" charset="0"/>
                  </a:rPr>
                  <a:t>She randomly selects a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200" dirty="0" smtClean="0">
                    <a:latin typeface="Cambria Math" charset="0"/>
                  </a:rPr>
                  <a:t>-size subset of these rounds and measures the qubits in the correct basis.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latin typeface="Cambria Math" charset="0"/>
                  </a:rPr>
                  <a:t>Source passes the test if the relative error of the measured results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sz="2200" dirty="0" smtClean="0">
                    <a:latin typeface="Cambria Math" charset="0"/>
                  </a:rPr>
                  <a:t>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Cambria Math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2521588"/>
              </a:xfrm>
              <a:prstGeom prst="rect">
                <a:avLst/>
              </a:prstGeom>
              <a:blipFill rotWithShape="0">
                <a:blip r:embed="rId3"/>
                <a:stretch>
                  <a:fillRect l="-754" t="-1453" b="-38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970380" y="4305093"/>
            <a:ext cx="2268638" cy="14773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Is a small parameter chosen by Alice- so she can choose such that the test passes with high probability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64061" y="3981691"/>
            <a:ext cx="5706319" cy="923567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331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8"/>
    </mc:Choice>
    <mc:Fallback>
      <p:transition spd="slow" advTm="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correlations- </a:t>
            </a:r>
            <a:r>
              <a:rPr lang="en-US" sz="4000" i="1" dirty="0"/>
              <a:t>source test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[BF10]: </a:t>
            </a:r>
            <a:r>
              <a:rPr lang="en-US" dirty="0" err="1"/>
              <a:t>Niek</a:t>
            </a:r>
            <a:r>
              <a:rPr lang="en-US" dirty="0"/>
              <a:t> J. </a:t>
            </a:r>
            <a:r>
              <a:rPr lang="en-US" dirty="0" err="1"/>
              <a:t>Bouman</a:t>
            </a:r>
            <a:r>
              <a:rPr lang="en-US" dirty="0"/>
              <a:t> and Serge Fehr. Sampling in a quantum population, and applications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5"/>
                <a:ext cx="10515600" cy="4259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 smtClean="0"/>
                  <a:t>Protocol:</a:t>
                </a:r>
                <a:endParaRPr lang="en-US" sz="2200" b="0" dirty="0">
                  <a:latin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0" dirty="0" smtClean="0">
                    <a:latin typeface="Cambria Math" charset="0"/>
                  </a:rPr>
                  <a:t>Alice uses her source to produce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r>
                      <a:rPr lang="en-US" sz="2200" b="0" i="1" smtClean="0">
                        <a:latin typeface="Cambria Math" charset="0"/>
                      </a:rPr>
                      <m:t>𝑛</m:t>
                    </m:r>
                    <m:r>
                      <a:rPr lang="en-US" sz="2200" b="0" i="1" smtClean="0">
                        <a:latin typeface="Cambria Math" charset="0"/>
                      </a:rPr>
                      <m:t>+</m:t>
                    </m:r>
                    <m:r>
                      <a:rPr lang="en-US" sz="2200" b="0" i="1" smtClean="0">
                        <a:latin typeface="Cambria Math" charset="0"/>
                      </a:rPr>
                      <m:t>𝑚</m:t>
                    </m:r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b="0" dirty="0" smtClean="0">
                    <a:latin typeface="Cambria Math" charset="0"/>
                  </a:rPr>
                  <a:t> rounds of the QKD source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sSubSup>
                          <m:sSub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2200" dirty="0" smtClean="0">
                    <a:latin typeface="Cambria Math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latin typeface="Cambria Math" charset="0"/>
                  </a:rPr>
                  <a:t>She randomly selects a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200" dirty="0" smtClean="0">
                    <a:latin typeface="Cambria Math" charset="0"/>
                  </a:rPr>
                  <a:t>-size subset of these rounds and measures the qubits in the correct basis.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latin typeface="Cambria Math" charset="0"/>
                  </a:rPr>
                  <a:t>Source passes the test if the relative error of the measured results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sz="2200" dirty="0" smtClean="0">
                    <a:latin typeface="Cambria Math" charset="0"/>
                  </a:rPr>
                  <a:t>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Cambria Math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 smtClean="0">
                  <a:latin typeface="Cambria Math" charset="0"/>
                </a:endParaRPr>
              </a:p>
              <a:p>
                <a:r>
                  <a:rPr lang="en-US" sz="2200" dirty="0" smtClean="0">
                    <a:latin typeface="Cambria Math" charset="0"/>
                  </a:rPr>
                  <a:t>If the test passes, then using results on quantum sampling [BF10], we have: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i="1" dirty="0" smtClean="0">
                  <a:latin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𝜌</m:t>
                        </m:r>
                      </m:e>
                      <m:sub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sz="2200" b="0" i="1" smtClean="0">
                            <a:latin typeface="Cambria Math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charset="0"/>
                          </a:rPr>
                          <m:t>Ω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≈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𝜖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𝛿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2200" dirty="0" smtClean="0">
                    <a:latin typeface="Cambria Math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𝜖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</a:rPr>
                          <m:t>𝛿</m:t>
                        </m:r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charset="0"/>
                          </a:rPr>
                          <m:t>exp</m:t>
                        </m:r>
                      </m:fName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(−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𝑐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200" dirty="0" smtClean="0">
                    <a:latin typeface="Cambria Math" charset="0"/>
                  </a:rPr>
                  <a:t>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latin typeface="Cambria Math" charset="0"/>
                  </a:rPr>
                  <a:t>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Cambria Math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200" dirty="0" smtClean="0">
                    <a:latin typeface="Cambria Math" charset="0"/>
                  </a:rPr>
                  <a:t> has “at most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𝑛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+</m:t>
                    </m:r>
                    <m:r>
                      <a:rPr lang="en-US" sz="2200" b="0" i="1" smtClean="0">
                        <a:latin typeface="Cambria Math" charset="0"/>
                      </a:rPr>
                      <m:t>𝛿</m:t>
                    </m:r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Cambria Math" charset="0"/>
                  </a:rPr>
                  <a:t> error”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4259499"/>
              </a:xfrm>
              <a:prstGeom prst="rect">
                <a:avLst/>
              </a:prstGeom>
              <a:blipFill rotWithShape="0">
                <a:blip r:embed="rId2"/>
                <a:stretch>
                  <a:fillRect l="-754" t="-860" b="-20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07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6"/>
    </mc:Choice>
    <mc:Fallback>
      <p:transition spd="slow" advTm="23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Rényi</a:t>
            </a:r>
            <a:r>
              <a:rPr lang="en-US" sz="4000" dirty="0"/>
              <a:t> entropies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569995"/>
                <a:ext cx="10515600" cy="3476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ea typeface="Corbel" charset="0"/>
                    <a:cs typeface="Corbel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de-DE" sz="2400" i="1" dirty="0">
                        <a:latin typeface="Cambria Math" charset="0"/>
                        <a:ea typeface="Corbel" charset="0"/>
                        <a:cs typeface="Corbel" charset="0"/>
                      </a:rPr>
                      <m:t>𝛼</m:t>
                    </m:r>
                    <m:r>
                      <a:rPr lang="de-DE" sz="2400" i="1" dirty="0">
                        <a:latin typeface="Cambria Math" charset="0"/>
                        <a:ea typeface="Corbel" charset="0"/>
                        <a:cs typeface="Corbel" charset="0"/>
                      </a:rPr>
                      <m:t>∈ </m:t>
                    </m:r>
                    <m:d>
                      <m:dPr>
                        <m:begChr m:val="["/>
                        <m:ctrlPr>
                          <a:rPr lang="de-DE" sz="2400" i="1" dirty="0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de-DE" sz="2400" i="1" dirty="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2</m:t>
                            </m:r>
                          </m:den>
                        </m:f>
                        <m:r>
                          <a:rPr lang="de-DE" sz="2400" i="1" dirty="0">
                            <a:latin typeface="Cambria Math" charset="0"/>
                            <a:ea typeface="Corbel" charset="0"/>
                            <a:cs typeface="Corbel" charset="0"/>
                          </a:rPr>
                          <m:t>, 1</m:t>
                        </m:r>
                      </m:e>
                    </m:d>
                    <m:r>
                      <a:rPr lang="de-DE" sz="2400" i="1" dirty="0">
                        <a:latin typeface="Cambria Math" charset="0"/>
                        <a:ea typeface="Corbel" charset="0"/>
                        <a:cs typeface="Corbel" charset="0"/>
                      </a:rPr>
                      <m:t>∪(1, ∞]</m:t>
                    </m:r>
                  </m:oMath>
                </a14:m>
                <a:r>
                  <a:rPr lang="en-US" sz="2400" dirty="0">
                    <a:ea typeface="Corbel" charset="0"/>
                    <a:cs typeface="Corbel" charset="0"/>
                  </a:rPr>
                  <a:t>, the </a:t>
                </a:r>
                <a:r>
                  <a:rPr lang="en-US" sz="2400" dirty="0" smtClean="0">
                    <a:ea typeface="Corbel" charset="0"/>
                    <a:cs typeface="Corbel" charset="0"/>
                  </a:rPr>
                  <a:t>(</a:t>
                </a:r>
                <a:r>
                  <a:rPr lang="en-US" sz="2400" dirty="0" err="1">
                    <a:ea typeface="Corbel" charset="0"/>
                    <a:cs typeface="Corbel" charset="0"/>
                  </a:rPr>
                  <a:t>o</a:t>
                </a:r>
                <a:r>
                  <a:rPr lang="en-US" sz="2400" dirty="0" err="1" smtClean="0">
                    <a:ea typeface="Corbel" charset="0"/>
                    <a:cs typeface="Corbel" charset="0"/>
                  </a:rPr>
                  <a:t>ptimised</a:t>
                </a:r>
                <a:r>
                  <a:rPr lang="en-US" sz="2400" dirty="0">
                    <a:ea typeface="Corbel" charset="0"/>
                    <a:cs typeface="Corbel" charset="0"/>
                  </a:rPr>
                  <a:t>) </a:t>
                </a:r>
                <a:r>
                  <a:rPr lang="en-US" sz="2400" dirty="0" smtClean="0">
                    <a:ea typeface="Corbel" charset="0"/>
                    <a:cs typeface="Corbel" charset="0"/>
                  </a:rPr>
                  <a:t>sandwiched </a:t>
                </a:r>
                <a:r>
                  <a:rPr lang="en-US" sz="2400" dirty="0" err="1">
                    <a:ea typeface="Corbel" charset="0"/>
                    <a:cs typeface="Corbel" charset="0"/>
                  </a:rPr>
                  <a:t>Rényi</a:t>
                </a:r>
                <a:r>
                  <a:rPr lang="en-US" sz="2400" dirty="0">
                    <a:ea typeface="Corbel" charset="0"/>
                    <a:cs typeface="Corbel" charset="0"/>
                  </a:rPr>
                  <a:t> entropy is defined </a:t>
                </a:r>
                <a:r>
                  <a:rPr lang="en-US" sz="2400" dirty="0" smtClean="0">
                    <a:ea typeface="Corbel" charset="0"/>
                    <a:cs typeface="Corbel" charset="0"/>
                  </a:rPr>
                  <a:t>as:</a:t>
                </a:r>
                <a:endParaRPr lang="en-US" sz="2400" dirty="0">
                  <a:ea typeface="Corbel" charset="0"/>
                  <a:cs typeface="Corbel" charset="0"/>
                </a:endParaRPr>
              </a:p>
              <a:p>
                <a:endParaRPr lang="en-US" sz="2400" dirty="0">
                  <a:ea typeface="Corbel" charset="0"/>
                  <a:cs typeface="Corbe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𝜌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orbel" charset="0"/>
                          <a:cs typeface="Corbel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sz="2400">
                              <a:ea typeface="Corbel" charset="0"/>
                              <a:cs typeface="Corbel" charset="0"/>
                            </a:rPr>
                            <m:t>su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ea typeface="Corbel" charset="0"/>
                                  <a:cs typeface="Corbel" charset="0"/>
                                </a:rPr>
                                <m:t>p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𝐵</m:t>
                                  </m:r>
                                </m:sub>
                              </m:sSub>
                            </m:sub>
                          </m:sSub>
                          <m:f>
                            <m:fPr>
                              <m:ctrlPr>
                                <a:rPr lang="bg-BG" sz="2400" i="1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𝛼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sz="2400">
                              <a:ea typeface="Corbel" charset="0"/>
                              <a:cs typeface="Corbel" charset="0"/>
                            </a:rPr>
                            <m:t>tr</m:t>
                          </m:r>
                        </m:e>
                      </m:func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𝐵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bg-BG" sz="2400" i="1"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𝐵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bg-BG" sz="2400" i="1"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𝛼</m:t>
                          </m:r>
                        </m:sup>
                      </m:sSup>
                      <m:r>
                        <a:rPr lang="en-US" sz="240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ea typeface="Corbel" charset="0"/>
                  <a:cs typeface="Corbel" charset="0"/>
                </a:endParaRPr>
              </a:p>
              <a:p>
                <a:endParaRPr lang="en-US" sz="2400" dirty="0">
                  <a:ea typeface="Corbel" charset="0"/>
                  <a:cs typeface="Corbel" charset="0"/>
                </a:endParaRPr>
              </a:p>
              <a:p>
                <a:r>
                  <a:rPr lang="en-US" sz="2400" dirty="0">
                    <a:ea typeface="Corbel" charset="0"/>
                    <a:cs typeface="Corbel" charset="0"/>
                  </a:rPr>
                  <a:t>for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>
                    <a:ea typeface="Corbel" charset="0"/>
                    <a:cs typeface="Corbel" charset="0"/>
                  </a:rPr>
                  <a:t> is density operator</a:t>
                </a:r>
                <a:r>
                  <a:rPr lang="de-DE" sz="2400" dirty="0" smtClean="0">
                    <a:ea typeface="Corbel" charset="0"/>
                    <a:cs typeface="Corbel" charset="0"/>
                  </a:rPr>
                  <a:t>.</a:t>
                </a:r>
              </a:p>
              <a:p>
                <a:endParaRPr lang="de-DE" sz="2400" dirty="0">
                  <a:ea typeface="Corbel" charset="0"/>
                  <a:cs typeface="Corbel" charset="0"/>
                </a:endParaRPr>
              </a:p>
              <a:p>
                <a:r>
                  <a:rPr lang="de-DE" sz="2400" dirty="0" smtClean="0">
                    <a:ea typeface="Corbel" charset="0"/>
                    <a:cs typeface="Corbel" charset="0"/>
                  </a:rPr>
                  <a:t>These </a:t>
                </a:r>
                <a14:m>
                  <m:oMath xmlns:m="http://schemas.openxmlformats.org/officeDocument/2006/math">
                    <m:r>
                      <a:rPr lang="de-DE" sz="2400" i="1" dirty="0">
                        <a:latin typeface="Cambria Math" charset="0"/>
                        <a:ea typeface="Corbel" charset="0"/>
                        <a:cs typeface="Corbel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ea typeface="Corbel" charset="0"/>
                    <a:cs typeface="Corbel" charset="0"/>
                  </a:rPr>
                  <a:t>-</a:t>
                </a:r>
                <a:r>
                  <a:rPr lang="en-US" sz="2400" dirty="0" err="1" smtClean="0">
                    <a:ea typeface="Corbel" charset="0"/>
                    <a:cs typeface="Corbel" charset="0"/>
                  </a:rPr>
                  <a:t>Rényi</a:t>
                </a:r>
                <a:r>
                  <a:rPr lang="en-US" sz="2400" dirty="0" smtClean="0">
                    <a:ea typeface="Corbel" charset="0"/>
                    <a:cs typeface="Corbel" charset="0"/>
                  </a:rPr>
                  <a:t> conditional entropies interpolate between min-entropy and the von-Neumann entropy and help produce tight bounds.</a:t>
                </a:r>
                <a:endParaRPr lang="de-DE" sz="2400" dirty="0">
                  <a:ea typeface="Corbel" charset="0"/>
                  <a:cs typeface="Corbel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3476593"/>
              </a:xfrm>
              <a:prstGeom prst="rect">
                <a:avLst/>
              </a:prstGeom>
              <a:blipFill rotWithShape="0">
                <a:blip r:embed="rId3"/>
                <a:stretch>
                  <a:fillRect l="-928" t="-17018" r="-232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80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5"/>
    </mc:Choice>
    <mc:Fallback>
      <p:transition spd="slow" advTm="3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correlations- </a:t>
            </a:r>
            <a:r>
              <a:rPr lang="en-US" sz="4000" i="1" dirty="0"/>
              <a:t>source test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[BF10]: </a:t>
            </a:r>
            <a:r>
              <a:rPr lang="en-US" dirty="0" err="1"/>
              <a:t>Niek</a:t>
            </a:r>
            <a:r>
              <a:rPr lang="en-US" dirty="0"/>
              <a:t> J. </a:t>
            </a:r>
            <a:r>
              <a:rPr lang="en-US" dirty="0" err="1"/>
              <a:t>Bouman</a:t>
            </a:r>
            <a:r>
              <a:rPr lang="en-US" dirty="0"/>
              <a:t> and Serge Fehr. Sampling in a quantum population, and applications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5"/>
                <a:ext cx="10515600" cy="40149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 smtClean="0"/>
                  <a:t>Protocol:</a:t>
                </a:r>
                <a:endParaRPr lang="en-US" sz="2200" b="0" dirty="0">
                  <a:latin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0" dirty="0" smtClean="0">
                    <a:latin typeface="Cambria Math" charset="0"/>
                  </a:rPr>
                  <a:t>Alice uses here source to produce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r>
                      <a:rPr lang="en-US" sz="2200" b="0" i="1" smtClean="0">
                        <a:latin typeface="Cambria Math" charset="0"/>
                      </a:rPr>
                      <m:t>𝑛</m:t>
                    </m:r>
                    <m:r>
                      <a:rPr lang="en-US" sz="2200" b="0" i="1" smtClean="0">
                        <a:latin typeface="Cambria Math" charset="0"/>
                      </a:rPr>
                      <m:t>+</m:t>
                    </m:r>
                    <m:r>
                      <a:rPr lang="en-US" sz="2200" b="0" i="1" smtClean="0">
                        <a:latin typeface="Cambria Math" charset="0"/>
                      </a:rPr>
                      <m:t>𝑚</m:t>
                    </m:r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b="0" dirty="0" smtClean="0">
                    <a:latin typeface="Cambria Math" charset="0"/>
                  </a:rPr>
                  <a:t> rounds of the QKD source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sSubSup>
                          <m:sSub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2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2200" dirty="0" smtClean="0">
                    <a:latin typeface="Cambria Math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latin typeface="Cambria Math" charset="0"/>
                  </a:rPr>
                  <a:t>She randomly selects a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200" dirty="0" smtClean="0">
                    <a:latin typeface="Cambria Math" charset="0"/>
                  </a:rPr>
                  <a:t>-size subset of these rounds and measures the qubits in the correct basis.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latin typeface="Cambria Math" charset="0"/>
                  </a:rPr>
                  <a:t>Source passes the test if the relative error of the measured results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sz="2200" dirty="0" smtClean="0">
                    <a:latin typeface="Cambria Math" charset="0"/>
                  </a:rPr>
                  <a:t>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Cambria Math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 smtClean="0">
                  <a:latin typeface="Cambria Math" charset="0"/>
                </a:endParaRPr>
              </a:p>
              <a:p>
                <a:r>
                  <a:rPr lang="en-US" sz="2200" dirty="0" smtClean="0">
                    <a:latin typeface="Cambria Math" charset="0"/>
                  </a:rPr>
                  <a:t>If the test passes, then using results on quantum sampling [BF10], we have:</a:t>
                </a:r>
                <a:endParaRPr lang="en-US" sz="2200" i="1" dirty="0">
                  <a:latin typeface="Cambria Math" charset="0"/>
                </a:endParaRPr>
              </a:p>
              <a:p>
                <a:endParaRPr lang="en-US" sz="220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charset="0"/>
                            </a:rPr>
                            <m:t>𝜖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  <m:r>
                        <a:rPr lang="en-US" sz="2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charset="0"/>
                            </a:rPr>
                            <m:t>Ω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||</m:t>
                      </m:r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</m:e>
                          </m:d>
                        </m:sup>
                      </m:sSubSup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⊗⋯⊗</m:t>
                      </m:r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</m:e>
                          </m:d>
                        </m:sup>
                      </m:sSubSup>
                      <m:r>
                        <a:rPr lang="en-US" sz="2200" b="0" i="1" smtClean="0">
                          <a:latin typeface="Cambria Math" charset="0"/>
                        </a:rPr>
                        <m:t>)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≤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𝑛h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sz="2200" b="0" dirty="0" smtClean="0">
                  <a:solidFill>
                    <a:schemeClr val="tx1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4014945"/>
              </a:xfrm>
              <a:prstGeom prst="rect">
                <a:avLst/>
              </a:prstGeom>
              <a:blipFill rotWithShape="0">
                <a:blip r:embed="rId3"/>
                <a:stretch>
                  <a:fillRect l="-754" t="-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982200" y="3771027"/>
            <a:ext cx="1932971" cy="25853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Compared to “first-try” the smoothing parameter here is arbitrary=&gt; the privacy amplification error will also be arbitrary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83280" y="4738075"/>
            <a:ext cx="6598920" cy="397805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75899" y="2592729"/>
            <a:ext cx="2442258" cy="5208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53399" y="2239546"/>
            <a:ext cx="376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But</a:t>
            </a:r>
            <a:r>
              <a:rPr lang="mr-IN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31889" y="5508640"/>
                <a:ext cx="2125884" cy="989053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Leads to a rate loss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rad>
                      </m:e>
                    </m:d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per round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89" y="5508640"/>
                <a:ext cx="2125884" cy="989053"/>
              </a:xfrm>
              <a:prstGeom prst="rect">
                <a:avLst/>
              </a:prstGeom>
              <a:blipFill rotWithShape="0">
                <a:blip r:embed="rId4"/>
                <a:stretch>
                  <a:fillRect l="-1989" t="-3030" b="-7879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9034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9"/>
    </mc:Choice>
    <mc:Fallback>
      <p:transition spd="slow" advTm="8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Source test with imperfect measurements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5"/>
                <a:ext cx="10515600" cy="2632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0" dirty="0" smtClean="0">
                    <a:solidFill>
                      <a:schemeClr val="tx1"/>
                    </a:solidFill>
                    <a:ea typeface="Corbel" charset="0"/>
                    <a:cs typeface="Corbel" charset="0"/>
                  </a:rPr>
                  <a:t>Note that the rate of measurements is much smaller than the rate of the source.</a:t>
                </a:r>
              </a:p>
              <a:p>
                <a:endParaRPr lang="en-US" sz="2200" dirty="0">
                  <a:ea typeface="Corbel" charset="0"/>
                  <a:cs typeface="Corbel" charset="0"/>
                </a:endParaRPr>
              </a:p>
              <a:p>
                <a:r>
                  <a:rPr lang="en-US" sz="2200" b="0" dirty="0" smtClean="0">
                    <a:solidFill>
                      <a:schemeClr val="tx1"/>
                    </a:solidFill>
                    <a:ea typeface="Corbel" charset="0"/>
                    <a:cs typeface="Corbel" charset="0"/>
                  </a:rPr>
                  <a:t>If rate for source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b="0" dirty="0" smtClean="0">
                    <a:solidFill>
                      <a:schemeClr val="tx1"/>
                    </a:solidFill>
                    <a:ea typeface="Corbel" charset="0"/>
                    <a:cs typeface="Corbel" charset="0"/>
                  </a:rPr>
                  <a:t> then the rate for the measurements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bg-BG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b="0" dirty="0" smtClean="0">
                    <a:solidFill>
                      <a:schemeClr val="tx1"/>
                    </a:solidFill>
                    <a:ea typeface="Corbel" charset="0"/>
                    <a:cs typeface="Corbel" charset="0"/>
                  </a:rPr>
                  <a:t>.</a:t>
                </a:r>
              </a:p>
              <a:p>
                <a:endParaRPr lang="en-US" sz="2200" b="0" dirty="0" smtClean="0">
                  <a:solidFill>
                    <a:schemeClr val="tx1"/>
                  </a:solidFill>
                  <a:ea typeface="Corbel" charset="0"/>
                  <a:cs typeface="Corbel" charset="0"/>
                </a:endParaRPr>
              </a:p>
              <a:p>
                <a:r>
                  <a:rPr lang="en-US" sz="2200" b="0" dirty="0" smtClean="0">
                    <a:solidFill>
                      <a:schemeClr val="tx1"/>
                    </a:solidFill>
                    <a:ea typeface="Corbel" charset="0"/>
                    <a:cs typeface="Corbel" charset="0"/>
                  </a:rPr>
                  <a:t>We also show that the previous  argument can be carried out with imperfect measurements satisfying certain assumptions. </a:t>
                </a:r>
              </a:p>
              <a:p>
                <a:endParaRPr lang="en-US" sz="2200" dirty="0" smtClean="0">
                  <a:ea typeface="Corbel" charset="0"/>
                  <a:cs typeface="Corbe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2632387"/>
              </a:xfrm>
              <a:prstGeom prst="rect">
                <a:avLst/>
              </a:prstGeom>
              <a:blipFill rotWithShape="0">
                <a:blip r:embed="rId3"/>
                <a:stretch>
                  <a:fillRect l="-754" t="-16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895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5"/>
    </mc:Choice>
    <mc:Fallback>
      <p:transition spd="slow" advTm="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Source test with imperfect measurements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5"/>
                <a:ext cx="10515600" cy="4998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0" dirty="0" smtClean="0">
                    <a:solidFill>
                      <a:schemeClr val="tx1"/>
                    </a:solidFill>
                    <a:ea typeface="Corbel" charset="0"/>
                    <a:cs typeface="Corbel" charset="0"/>
                  </a:rPr>
                  <a:t>Let: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orbel" charset="0"/>
                          <a:cs typeface="Corbel" charset="0"/>
                        </a:rPr>
                        <m:t>𝛾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orbel" charset="0"/>
                          <a:cs typeface="Corbel" charset="0"/>
                        </a:rPr>
                        <m:t>←</m:t>
                      </m:r>
                      <m:r>
                        <m:rPr>
                          <m:nor/>
                        </m:rPr>
                        <a:rPr lang="en-US" sz="2200" b="0" i="0" smtClean="0">
                          <a:solidFill>
                            <a:schemeClr val="tx1"/>
                          </a:solidFill>
                          <a:latin typeface="Cambria Math" charset="0"/>
                          <a:ea typeface="Corbel" charset="0"/>
                          <a:cs typeface="Corbel" charset="0"/>
                        </a:rPr>
                        <m:t>choice</m:t>
                      </m:r>
                      <m:r>
                        <m:rPr>
                          <m:nor/>
                        </m:rPr>
                        <a:rPr lang="en-US" sz="2200" b="0" i="0" smtClean="0">
                          <a:solidFill>
                            <a:schemeClr val="tx1"/>
                          </a:solidFill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smtClean="0">
                          <a:solidFill>
                            <a:schemeClr val="tx1"/>
                          </a:solidFill>
                          <a:latin typeface="Cambria Math" charset="0"/>
                          <a:ea typeface="Corbel" charset="0"/>
                          <a:cs typeface="Corbel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200" b="0" i="0" smtClean="0">
                          <a:solidFill>
                            <a:schemeClr val="tx1"/>
                          </a:solidFill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smtClean="0">
                          <a:solidFill>
                            <a:schemeClr val="tx1"/>
                          </a:solidFill>
                          <a:latin typeface="Cambria Math" charset="0"/>
                          <a:ea typeface="Corbel" charset="0"/>
                          <a:cs typeface="Corbel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200" b="0" i="0" smtClean="0">
                          <a:solidFill>
                            <a:schemeClr val="tx1"/>
                          </a:solidFill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smtClean="0">
                          <a:solidFill>
                            <a:schemeClr val="tx1"/>
                          </a:solidFill>
                          <a:latin typeface="Cambria Math" charset="0"/>
                          <a:ea typeface="Corbel" charset="0"/>
                          <a:cs typeface="Corbel" charset="0"/>
                        </a:rPr>
                        <m:t>random</m:t>
                      </m:r>
                      <m:r>
                        <m:rPr>
                          <m:nor/>
                        </m:rPr>
                        <a:rPr lang="en-US" sz="2200" b="0" i="0" smtClean="0">
                          <a:solidFill>
                            <a:schemeClr val="tx1"/>
                          </a:solidFill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smtClean="0">
                          <a:solidFill>
                            <a:schemeClr val="tx1"/>
                          </a:solidFill>
                          <a:latin typeface="Cambria Math" charset="0"/>
                          <a:ea typeface="Corbel" charset="0"/>
                          <a:cs typeface="Corbel" charset="0"/>
                        </a:rPr>
                        <m:t>subset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𝛾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Corbel" charset="0"/>
                          <a:cs typeface="Corbel" charset="0"/>
                        </a:rPr>
                        <m:t>←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secret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bits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on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set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1" smtClean="0">
                          <a:latin typeface="Cambria Math" charset="0"/>
                          <a:ea typeface="Corbel" charset="0"/>
                          <a:cs typeface="Corbel" charset="0"/>
                        </a:rPr>
                        <m:t>γ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𝛾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Corbel" charset="0"/>
                          <a:cs typeface="Corbel" charset="0"/>
                        </a:rPr>
                        <m:t>←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basis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>
                          <a:latin typeface="Cambria Math" charset="0"/>
                          <a:ea typeface="Corbel" charset="0"/>
                          <a:cs typeface="Corbel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20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>
                          <a:latin typeface="Cambria Math" charset="0"/>
                          <a:ea typeface="Corbel" charset="0"/>
                          <a:cs typeface="Corbel" charset="0"/>
                        </a:rPr>
                        <m:t>set</m:t>
                      </m:r>
                      <m:r>
                        <m:rPr>
                          <m:nor/>
                        </m:rPr>
                        <a:rPr lang="en-US" sz="220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i="1">
                          <a:latin typeface="Cambria Math" charset="0"/>
                          <a:ea typeface="Corbel" charset="0"/>
                          <a:cs typeface="Corbel" charset="0"/>
                        </a:rPr>
                        <m:t>γ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Λ</m:t>
                      </m:r>
                      <m:d>
                        <m:dPr>
                          <m:endChr m:val="|"/>
                          <m:ctrlPr>
                            <a:rPr lang="en-US" sz="22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𝛾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, </m:t>
                          </m:r>
                          <m:r>
                            <a:rPr lang="en-US" sz="2200" i="1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𝛾</m:t>
                          </m:r>
                        </m:sub>
                      </m:sSub>
                      <m: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,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𝛾</m:t>
                          </m:r>
                        </m:sub>
                      </m:sSub>
                      <m: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)</m:t>
                      </m:r>
                      <m:r>
                        <a:rPr lang="en-US" sz="2200" i="1">
                          <a:latin typeface="Cambria Math" charset="0"/>
                          <a:ea typeface="Corbel" charset="0"/>
                          <a:cs typeface="Corbel" charset="0"/>
                        </a:rPr>
                        <m:t>←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POVM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element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relative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weight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less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than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charset="0"/>
                          <a:ea typeface="Corbel" charset="0"/>
                          <a:cs typeface="Corbel" charset="0"/>
                        </a:rPr>
                        <m:t>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ϵ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200" b="0" dirty="0" smtClean="0">
                  <a:solidFill>
                    <a:schemeClr val="tx1"/>
                  </a:solidFill>
                  <a:ea typeface="Corbel" charset="0"/>
                  <a:cs typeface="Corbel" charset="0"/>
                </a:endParaRPr>
              </a:p>
              <a:p>
                <a:endParaRPr lang="en-US" sz="2200" b="1" u="sng" dirty="0" smtClean="0">
                  <a:ea typeface="Corbel" charset="0"/>
                  <a:cs typeface="Corbel" charset="0"/>
                </a:endParaRPr>
              </a:p>
              <a:p>
                <a:r>
                  <a:rPr lang="en-US" sz="2200" b="1" u="sng" dirty="0" smtClean="0">
                    <a:ea typeface="Corbel" charset="0"/>
                    <a:cs typeface="Corbel" charset="0"/>
                  </a:rPr>
                  <a:t>Assumption </a:t>
                </a:r>
                <a:r>
                  <a:rPr lang="en-US" sz="2200" b="1" u="sng" dirty="0">
                    <a:ea typeface="Corbel" charset="0"/>
                    <a:cs typeface="Corbel" charset="0"/>
                  </a:rPr>
                  <a:t>(informally speaking):</a:t>
                </a:r>
                <a:r>
                  <a:rPr lang="en-US" sz="2200" dirty="0">
                    <a:ea typeface="Corbel" charset="0"/>
                    <a:cs typeface="Corbel" charset="0"/>
                  </a:rPr>
                  <a:t> </a:t>
                </a:r>
                <a:r>
                  <a:rPr lang="en-US" sz="2200" dirty="0" smtClean="0">
                    <a:ea typeface="Corbel" charset="0"/>
                    <a:cs typeface="Corbel" charset="0"/>
                  </a:rPr>
                  <a:t>With </a:t>
                </a:r>
                <a:r>
                  <a:rPr lang="en-US" sz="2200" dirty="0">
                    <a:ea typeface="Corbel" charset="0"/>
                    <a:cs typeface="Corbel" charset="0"/>
                  </a:rPr>
                  <a:t>probability at least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  <a:ea typeface="Corbel" charset="0"/>
                        <a:cs typeface="Corbel" charset="0"/>
                      </a:rPr>
                      <m:t>1−</m:t>
                    </m:r>
                    <m:r>
                      <a:rPr lang="en-US" sz="2200" i="1">
                        <a:latin typeface="Cambria Math" charset="0"/>
                        <a:ea typeface="Corbel" charset="0"/>
                        <a:cs typeface="Corbel" charset="0"/>
                      </a:rPr>
                      <m:t>𝜉</m:t>
                    </m:r>
                    <m:r>
                      <a:rPr lang="en-US" sz="2200" i="1">
                        <a:latin typeface="Cambria Math" charset="0"/>
                        <a:ea typeface="Corbel" charset="0"/>
                        <a:cs typeface="Corbel" charset="0"/>
                      </a:rPr>
                      <m:t> </m:t>
                    </m:r>
                  </m:oMath>
                </a14:m>
                <a:r>
                  <a:rPr lang="en-US" sz="2200" dirty="0">
                    <a:ea typeface="Corbel" charset="0"/>
                    <a:cs typeface="Corbel" charset="0"/>
                  </a:rPr>
                  <a:t>the measurement</a:t>
                </a:r>
                <a:r>
                  <a:rPr lang="en-US" sz="2200" dirty="0" smtClean="0">
                    <a:ea typeface="Corbel" charset="0"/>
                    <a:cs typeface="Corbe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charset="0"/>
                        <a:ea typeface="Corbel" charset="0"/>
                        <a:cs typeface="Corbel" charset="0"/>
                      </a:rPr>
                      <m:t>Λ</m:t>
                    </m:r>
                    <m:d>
                      <m:dPr>
                        <m:endChr m:val="|"/>
                        <m:ctrlP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𝛾</m:t>
                        </m:r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, </m:t>
                        </m:r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𝛾</m:t>
                        </m:r>
                      </m:sub>
                    </m:sSub>
                    <m:r>
                      <a:rPr lang="en-US" sz="2200">
                        <a:latin typeface="Cambria Math" charset="0"/>
                        <a:ea typeface="Corbel" charset="0"/>
                        <a:cs typeface="Corbel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𝛾</m:t>
                        </m:r>
                      </m:sub>
                    </m:sSub>
                    <m:r>
                      <a:rPr lang="en-US" sz="2200">
                        <a:latin typeface="Cambria Math" charset="0"/>
                        <a:ea typeface="Corbel" charset="0"/>
                        <a:cs typeface="Corbel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ea typeface="Corbel" charset="0"/>
                    <a:cs typeface="Corbel" charset="0"/>
                  </a:rPr>
                  <a:t> measures the relative weight with an error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 smtClean="0">
                    <a:ea typeface="Corbel" charset="0"/>
                    <a:cs typeface="Corbel" charset="0"/>
                  </a:rPr>
                  <a:t>. </a:t>
                </a:r>
              </a:p>
              <a:p>
                <a:r>
                  <a:rPr lang="en-US" sz="2200" b="1" u="sng" dirty="0" smtClean="0">
                    <a:ea typeface="Corbel" charset="0"/>
                    <a:cs typeface="Corbel" charset="0"/>
                  </a:rPr>
                  <a:t>Formally:</a:t>
                </a:r>
                <a:r>
                  <a:rPr lang="en-US" sz="2200" b="1" dirty="0" smtClean="0">
                    <a:ea typeface="Corbel" charset="0"/>
                    <a:cs typeface="Corbel" charset="0"/>
                  </a:rPr>
                  <a:t> </a:t>
                </a:r>
                <a:r>
                  <a:rPr lang="en-US" sz="2200" dirty="0" smtClean="0">
                    <a:ea typeface="Corbel" charset="0"/>
                    <a:cs typeface="Corbel" charset="0"/>
                  </a:rPr>
                  <a:t>for every set of states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𝛾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𝛾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𝛾</m:t>
                                </m:r>
                              </m:sub>
                            </m:sSub>
                          </m:sub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𝛾</m:t>
                                </m:r>
                              </m:e>
                            </m:d>
                          </m:sup>
                        </m:sSubSup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:</m:t>
                        </m:r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𝛾</m:t>
                        </m:r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>
                    <a:ea typeface="Corbel" charset="0"/>
                    <a:cs typeface="Corbel" charset="0"/>
                  </a:rPr>
                  <a:t>,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𝛾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𝛾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200" dirty="0" smtClean="0">
                    <a:ea typeface="Corbel" charset="0"/>
                    <a:cs typeface="Corbel" charset="0"/>
                  </a:rPr>
                  <a:t> lies in the subspace with relative error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𝑠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 smtClean="0">
                    <a:ea typeface="Corbel" charset="0"/>
                    <a:cs typeface="Corbel" charset="0"/>
                  </a:rPr>
                  <a:t>, we have: </a:t>
                </a:r>
              </a:p>
              <a:p>
                <a:endParaRPr lang="en-US" sz="2200" dirty="0">
                  <a:ea typeface="Corbel" charset="0"/>
                  <a:cs typeface="Corbe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𝑝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𝛾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2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2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𝛾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𝛾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2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200" b="0" i="0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tr</m:t>
                              </m:r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Λ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≤</m:t>
                                  </m:r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𝛾</m:t>
                                  </m:r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, </m:t>
                                  </m:r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𝛾</m:t>
                                  </m:r>
                                </m:sub>
                              </m:sSub>
                              <m:r>
                                <a:rPr lang="en-US" sz="220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𝛾</m:t>
                                  </m:r>
                                </m:sub>
                              </m:sSub>
                              <m:r>
                                <a:rPr lang="en-US" sz="220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,  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2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2200" b="0" i="1" smtClean="0">
                          <a:latin typeface="Cambria Math" charset="0"/>
                          <a:ea typeface="Corbel" charset="0"/>
                          <a:cs typeface="Corbel" charset="0"/>
                        </a:rPr>
                        <m:t>≤</m:t>
                      </m:r>
                      <m:r>
                        <a:rPr lang="en-US" sz="2200" i="1">
                          <a:latin typeface="Cambria Math" charset="0"/>
                          <a:ea typeface="Corbel" charset="0"/>
                          <a:cs typeface="Corbel" charset="0"/>
                        </a:rPr>
                        <m:t>𝜉</m:t>
                      </m:r>
                      <m:r>
                        <a:rPr lang="en-US" sz="2200" b="0" i="1" smtClean="0">
                          <a:latin typeface="Cambria Math" charset="0"/>
                          <a:ea typeface="Corbel" charset="0"/>
                          <a:cs typeface="Corbel" charset="0"/>
                        </a:rPr>
                        <m:t>.</m:t>
                      </m:r>
                    </m:oMath>
                  </m:oMathPara>
                </a14:m>
                <a:endParaRPr lang="en-US" sz="2200" dirty="0">
                  <a:ea typeface="Corbel" charset="0"/>
                  <a:cs typeface="Corbe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4998804"/>
              </a:xfrm>
              <a:prstGeom prst="rect">
                <a:avLst/>
              </a:prstGeom>
              <a:blipFill rotWithShape="0">
                <a:blip r:embed="rId3"/>
                <a:stretch>
                  <a:fillRect l="-754" t="-18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39291" y="5045292"/>
                <a:ext cx="2203048" cy="668516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Worst case error with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  <m:t>𝛾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  <m:t>𝛾</m:t>
                        </m:r>
                      </m:sub>
                    </m:sSub>
                    <m:r>
                      <a:rPr lang="en-US">
                        <a:solidFill>
                          <a:srgbClr val="C00000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  <m:t>𝛾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291" y="5045292"/>
                <a:ext cx="2203048" cy="668516"/>
              </a:xfrm>
              <a:prstGeom prst="rect">
                <a:avLst/>
              </a:prstGeom>
              <a:blipFill rotWithShape="0">
                <a:blip r:embed="rId4"/>
                <a:stretch>
                  <a:fillRect l="-1923" t="-4505" r="-3297" b="-12613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11550" y="6214477"/>
            <a:ext cx="3027741" cy="369332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Avg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over protocol parameters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1827" y="5375975"/>
                <a:ext cx="2203048" cy="1200329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Avg over random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𝛾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=&gt;  consecutive measurements have sufficient gap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w.h.p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.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7" y="5375975"/>
                <a:ext cx="2203048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2204" t="-2513" r="-1102" b="-6533"/>
                </a:stretch>
              </a:blipFill>
              <a:ln w="127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82841" y="1235737"/>
                <a:ext cx="4346486" cy="1125949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Lies in the projector: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𝛾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: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𝐻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𝛾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𝐻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𝛾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841" y="1235737"/>
                <a:ext cx="4346486" cy="1125949"/>
              </a:xfrm>
              <a:prstGeom prst="rect">
                <a:avLst/>
              </a:prstGeom>
              <a:blipFill rotWithShape="0">
                <a:blip r:embed="rId6"/>
                <a:stretch>
                  <a:fillRect l="-1119" t="-2688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5974080" y="1828800"/>
            <a:ext cx="1508761" cy="3190092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280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15"/>
    </mc:Choice>
    <mc:Fallback>
      <p:transition spd="slow" advTm="42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Source test with imperfect measurements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569995"/>
                <a:ext cx="10515600" cy="4109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 smtClean="0">
                    <a:ea typeface="Corbel" charset="0"/>
                    <a:cs typeface="Corbel" charset="0"/>
                  </a:rPr>
                  <a:t>Formal assumption:</a:t>
                </a:r>
                <a:r>
                  <a:rPr lang="en-US" sz="2200" b="1" dirty="0" smtClean="0">
                    <a:ea typeface="Corbel" charset="0"/>
                    <a:cs typeface="Corbel" charset="0"/>
                  </a:rPr>
                  <a:t> </a:t>
                </a:r>
                <a:r>
                  <a:rPr lang="en-US" sz="2200" dirty="0" smtClean="0">
                    <a:ea typeface="Corbel" charset="0"/>
                    <a:cs typeface="Corbel" charset="0"/>
                  </a:rPr>
                  <a:t>for every set of states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𝛾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𝛾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𝛾</m:t>
                                </m:r>
                              </m:sub>
                            </m:sSub>
                          </m:sub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𝛾</m:t>
                                </m:r>
                              </m:e>
                            </m:d>
                          </m:sup>
                        </m:sSubSup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:</m:t>
                        </m:r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𝛾</m:t>
                        </m:r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>
                    <a:ea typeface="Corbel" charset="0"/>
                    <a:cs typeface="Corbel" charset="0"/>
                  </a:rPr>
                  <a:t>,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𝛾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𝛾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200" dirty="0" smtClean="0">
                    <a:ea typeface="Corbel" charset="0"/>
                    <a:cs typeface="Corbel" charset="0"/>
                  </a:rPr>
                  <a:t> lies in the subspace with weight larger than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𝜖</m:t>
                    </m:r>
                    <m:r>
                      <a:rPr lang="en-US" sz="22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 smtClean="0">
                    <a:ea typeface="Corbel" charset="0"/>
                    <a:cs typeface="Corbel" charset="0"/>
                  </a:rPr>
                  <a:t>, we have: </a:t>
                </a:r>
              </a:p>
              <a:p>
                <a:endParaRPr lang="en-US" sz="2200" dirty="0">
                  <a:ea typeface="Corbel" charset="0"/>
                  <a:cs typeface="Corbe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𝑝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𝛾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𝛾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𝛾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tr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Λ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≤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𝛾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, 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𝛾</m:t>
                                  </m:r>
                                </m:sub>
                              </m:sSub>
                              <m:r>
                                <a:rPr lang="en-US" sz="220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𝛾</m:t>
                                  </m:r>
                                </m:sub>
                              </m:sSub>
                              <m:r>
                                <a:rPr lang="en-US" sz="220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,  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orbel" charset="0"/>
                                          <a:cs typeface="Corbel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orbel" charset="0"/>
                          <a:cs typeface="Corbel" charset="0"/>
                        </a:rPr>
                        <m:t>≤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charset="0"/>
                          <a:ea typeface="Corbel" charset="0"/>
                          <a:cs typeface="Corbel" charset="0"/>
                        </a:rPr>
                        <m:t>𝜉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orbel" charset="0"/>
                          <a:cs typeface="Corbel" charset="0"/>
                        </a:rPr>
                        <m:t>.</m:t>
                      </m:r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  <a:ea typeface="Corbel" charset="0"/>
                  <a:cs typeface="Corbel" charset="0"/>
                </a:endParaRPr>
              </a:p>
              <a:p>
                <a:endParaRPr lang="en-US" sz="2200" dirty="0">
                  <a:ea typeface="Corbel" charset="0"/>
                  <a:cs typeface="Corbel" charset="0"/>
                </a:endParaRPr>
              </a:p>
              <a:p>
                <a:r>
                  <a:rPr lang="en-US" sz="2200" dirty="0" smtClean="0">
                    <a:solidFill>
                      <a:schemeClr val="tx1"/>
                    </a:solidFill>
                    <a:ea typeface="Corbel" charset="0"/>
                    <a:cs typeface="Corbel" charset="0"/>
                  </a:rPr>
                  <a:t>With this you can modify our proof to get: </a:t>
                </a:r>
              </a:p>
              <a:p>
                <a:endParaRPr lang="en-US" sz="2200" dirty="0">
                  <a:ea typeface="Corbel" charset="0"/>
                  <a:cs typeface="Corbe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𝜉</m:t>
                                  </m:r>
                                </m:e>
                              </m:rad>
                            </m:e>
                          </m:d>
                        </m:sup>
                      </m:sSubSup>
                      <m:r>
                        <a:rPr lang="en-US" sz="22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200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charset="0"/>
                            </a:rPr>
                            <m:t>Ω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||</m:t>
                      </m:r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</m:e>
                          </m:d>
                        </m:sup>
                      </m:sSubSup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⊗⋯⊗</m:t>
                      </m:r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</m:e>
                          </m:d>
                        </m:sup>
                      </m:sSubSup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sz="2200" i="1">
                          <a:latin typeface="Cambria Math" charset="0"/>
                        </a:rPr>
                        <m:t>≤</m:t>
                      </m:r>
                      <m:r>
                        <a:rPr lang="en-US" sz="2200" i="1">
                          <a:latin typeface="Cambria Math" charset="0"/>
                        </a:rPr>
                        <m:t>𝑛h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</m:oMath>
                  </m:oMathPara>
                </a14:m>
                <a:endParaRPr lang="en-US" sz="2200" dirty="0">
                  <a:latin typeface="Cambria Math" charset="0"/>
                </a:endParaRPr>
              </a:p>
              <a:p>
                <a:endParaRPr lang="en-US" sz="2200" dirty="0">
                  <a:solidFill>
                    <a:schemeClr val="tx1"/>
                  </a:solidFill>
                  <a:ea typeface="Corbel" charset="0"/>
                  <a:cs typeface="Corbe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4109266"/>
              </a:xfrm>
              <a:prstGeom prst="rect">
                <a:avLst/>
              </a:prstGeom>
              <a:blipFill rotWithShape="0">
                <a:blip r:embed="rId3"/>
                <a:stretch>
                  <a:fillRect l="-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44863" y="5338583"/>
                <a:ext cx="3476261" cy="1200329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Depends on measurement device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𝜉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- is exponentially small for a large class of measurements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863" y="5338583"/>
                <a:ext cx="3476261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22" t="-2513" b="-6533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255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1"/>
    </mc:Choice>
    <mc:Fallback>
      <p:transition spd="slow" advTm="12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Summary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269052"/>
                <a:ext cx="10515600" cy="5362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Demonstrated how we can use the entropic triangle inequality to deal with source correlations.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We presented and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analysed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a simple test to handle source correlations.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Requires no assumptions on the source (okay, minor assumption).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Can be composed with any security proof which bounds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𝛼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Raw</m:t>
                        </m:r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key</m:t>
                        </m:r>
                      </m:e>
                    </m:d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Eve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for the perfect protocol.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Only requires assumptions on the measurements used for the source test.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These measurements run at a far smaller rate than the source.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In </a:t>
                </a:r>
                <a:r>
                  <a:rPr lang="en-US" sz="2200" dirty="0">
                    <a:solidFill>
                      <a:schemeClr val="tx1"/>
                    </a:solidFill>
                  </a:rPr>
                  <a:t>the perfect measurement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case, the privacy amplification error is arbitrary and rate loss per round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O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rad>
                      </m:e>
                    </m:d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With imperfect measurements, </a:t>
                </a:r>
                <a:r>
                  <a:rPr lang="en-US" sz="2200" dirty="0">
                    <a:solidFill>
                      <a:schemeClr val="tx1"/>
                    </a:solidFill>
                  </a:rPr>
                  <a:t>the privacy amplification error b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>
                        <a:solidFill>
                          <a:schemeClr val="tx1"/>
                        </a:solidFill>
                        <a:latin typeface="Cambria Math" charset="0"/>
                      </a:rPr>
                      <m:t>O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ξ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69052"/>
                <a:ext cx="10515600" cy="5362878"/>
              </a:xfrm>
              <a:prstGeom prst="rect">
                <a:avLst/>
              </a:prstGeom>
              <a:blipFill rotWithShape="0">
                <a:blip r:embed="rId3"/>
                <a:stretch>
                  <a:fillRect l="-522" t="-795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714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3"/>
    </mc:Choice>
    <mc:Fallback>
      <p:transition spd="slow" advTm="4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018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Thank you.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83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40"/>
    </mc:Choice>
    <mc:Fallback>
      <p:transition spd="slow" advTm="424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Smooth max-relative entropy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569995"/>
                <a:ext cx="10515600" cy="3618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orbel" charset="0"/>
                    <a:ea typeface="Corbel" charset="0"/>
                    <a:cs typeface="Corbel" charset="0"/>
                  </a:rPr>
                  <a:t>The </a:t>
                </a:r>
                <a:r>
                  <a:rPr lang="en-US" sz="2400" dirty="0">
                    <a:latin typeface="Corbel" charset="0"/>
                    <a:ea typeface="Corbel" charset="0"/>
                    <a:cs typeface="Corbel" charset="0"/>
                  </a:rPr>
                  <a:t>max-relative entropy between states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orbel" charset="0"/>
                        <a:cs typeface="Corbel" charset="0"/>
                      </a:rPr>
                      <m:t>𝜌</m:t>
                    </m:r>
                  </m:oMath>
                </a14:m>
                <a:r>
                  <a:rPr lang="en-US" sz="2400" dirty="0">
                    <a:latin typeface="Corbel" charset="0"/>
                    <a:ea typeface="Corbel" charset="0"/>
                    <a:cs typeface="Corbe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orbel" charset="0"/>
                        <a:cs typeface="Corbel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Corbel" charset="0"/>
                    <a:ea typeface="Corbel" charset="0"/>
                    <a:cs typeface="Corbel" charset="0"/>
                  </a:rPr>
                  <a:t> is defined as:</a:t>
                </a:r>
              </a:p>
              <a:p>
                <a:endParaRPr lang="en-US" sz="2400" dirty="0" smtClean="0">
                  <a:latin typeface="Corbel" charset="0"/>
                  <a:ea typeface="Corbel" charset="0"/>
                  <a:cs typeface="Corbe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orbel" charset="0"/>
                          <a:cs typeface="Corbel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  <a:ea typeface="Corbel" charset="0"/>
                          <a:cs typeface="Corbel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charset="0"/>
                          <a:ea typeface="Corbel" charset="0"/>
                          <a:cs typeface="Corbel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𝜎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orbel" charset="0"/>
                          <a:cs typeface="Corbel" charset="0"/>
                        </a:rPr>
                        <m:t>≔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inf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ℝ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𝜌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𝜆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𝜎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Corbel" charset="0"/>
                                  <a:ea typeface="Corbel" charset="0"/>
                                  <a:cs typeface="Corbel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charset="0"/>
                          <a:ea typeface="Corbel" charset="0"/>
                          <a:cs typeface="Corbel" charset="0"/>
                        </a:rPr>
                        <m:t>.</m:t>
                      </m:r>
                    </m:oMath>
                  </m:oMathPara>
                </a14:m>
                <a:endParaRPr lang="en-US" sz="2400" b="0" dirty="0" smtClean="0">
                  <a:latin typeface="Corbel" charset="0"/>
                  <a:ea typeface="Corbel" charset="0"/>
                  <a:cs typeface="Corbel" charset="0"/>
                </a:endParaRPr>
              </a:p>
              <a:p>
                <a:endParaRPr lang="en-US" sz="2400" dirty="0">
                  <a:latin typeface="Corbel" charset="0"/>
                  <a:ea typeface="Corbel" charset="0"/>
                  <a:cs typeface="Corbel" charset="0"/>
                </a:endParaRPr>
              </a:p>
              <a:p>
                <a:r>
                  <a:rPr lang="en-US" sz="2400" dirty="0" smtClean="0">
                    <a:latin typeface="Corbel" charset="0"/>
                    <a:ea typeface="Corbel" charset="0"/>
                    <a:cs typeface="Corbel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orbel" charset="0"/>
                        <a:cs typeface="Corbel" charset="0"/>
                      </a:rPr>
                      <m:t>𝜖</m:t>
                    </m:r>
                  </m:oMath>
                </a14:m>
                <a:r>
                  <a:rPr lang="en-US" sz="2400" dirty="0" smtClean="0">
                    <a:latin typeface="Corbel" charset="0"/>
                    <a:ea typeface="Corbel" charset="0"/>
                    <a:cs typeface="Corbel" charset="0"/>
                  </a:rPr>
                  <a:t>-smooth max-relative entropy between states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orbel" charset="0"/>
                        <a:cs typeface="Corbel" charset="0"/>
                      </a:rPr>
                      <m:t>𝜌</m:t>
                    </m:r>
                  </m:oMath>
                </a14:m>
                <a:r>
                  <a:rPr lang="en-US" sz="2400" dirty="0" smtClean="0">
                    <a:latin typeface="Corbel" charset="0"/>
                    <a:ea typeface="Corbel" charset="0"/>
                    <a:cs typeface="Corbe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𝜎</m:t>
                    </m:r>
                  </m:oMath>
                </a14:m>
                <a:r>
                  <a:rPr lang="en-US" sz="2400" dirty="0" smtClean="0">
                    <a:latin typeface="Corbel" charset="0"/>
                    <a:ea typeface="Corbel" charset="0"/>
                    <a:cs typeface="Corbel" charset="0"/>
                  </a:rPr>
                  <a:t> is defined as:</a:t>
                </a:r>
              </a:p>
              <a:p>
                <a:endParaRPr lang="en-US" sz="2400" dirty="0">
                  <a:latin typeface="Corbel" charset="0"/>
                  <a:ea typeface="Corbel" charset="0"/>
                  <a:cs typeface="Corbe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𝜖</m:t>
                          </m:r>
                        </m:sup>
                      </m:sSubSup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𝜌</m:t>
                          </m:r>
                        </m:e>
                      </m:d>
                      <m:d>
                        <m:dPr>
                          <m:begChr m:val="|"/>
                          <m:ctrlP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𝜎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orbel" charset="0"/>
                          <a:cs typeface="Corbel" charset="0"/>
                        </a:rPr>
                        <m:t>≔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vi-VN" sz="2400" i="1"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orbel" charset="0"/>
                                      <a:cs typeface="Corbel" charset="0"/>
                                    </a:rPr>
                                    <m:t>𝜌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vi-VN" sz="2400" b="0" i="1" smtClean="0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orbel" charset="0"/>
                                  <a:cs typeface="Corbel" charset="0"/>
                                </a:rPr>
                                <m:t>𝜌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||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orbel" charset="0"/>
                              <a:cs typeface="Corbel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>
                  <a:latin typeface="Corbel" charset="0"/>
                  <a:ea typeface="Corbel" charset="0"/>
                  <a:cs typeface="Corbel" charset="0"/>
                </a:endParaRPr>
              </a:p>
              <a:p>
                <a:endParaRPr lang="en-US" sz="2400" dirty="0">
                  <a:latin typeface="Corbel" charset="0"/>
                  <a:ea typeface="Corbel" charset="0"/>
                  <a:cs typeface="Corbel" charset="0"/>
                </a:endParaRPr>
              </a:p>
              <a:p>
                <a:r>
                  <a:rPr lang="en-US" sz="2400" dirty="0"/>
                  <a:t>where the optimization is over states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en-US" sz="2400" dirty="0"/>
                  <a:t> which are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sz="2400" dirty="0"/>
                  <a:t> close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𝜌</m:t>
                    </m:r>
                  </m:oMath>
                </a14:m>
                <a:r>
                  <a:rPr lang="en-US" sz="2400" dirty="0"/>
                  <a:t> (in purified distance).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995"/>
                <a:ext cx="10515600" cy="3618748"/>
              </a:xfrm>
              <a:prstGeom prst="rect">
                <a:avLst/>
              </a:prstGeom>
              <a:blipFill rotWithShape="0">
                <a:blip r:embed="rId3"/>
                <a:stretch>
                  <a:fillRect l="-928" t="-1180" r="-1449" b="-3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914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"/>
    </mc:Choice>
    <mc:Fallback>
      <p:transition spd="slow" advTm="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Source correlations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85" y="2992410"/>
            <a:ext cx="1657975" cy="192966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577975" y="3920939"/>
            <a:ext cx="694482" cy="1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11815" y="3590813"/>
                <a:ext cx="159945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∈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0,1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,  </m:t>
                      </m:r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∈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{</m:t>
                      </m:r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𝑋</m:t>
                      </m:r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𝑍</m:t>
                      </m:r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815" y="3590813"/>
                <a:ext cx="1599458" cy="639983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88625" y="3757189"/>
                <a:ext cx="15994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625" y="3757189"/>
                <a:ext cx="159945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6586372" y="3945667"/>
            <a:ext cx="694482" cy="1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272457" y="3299410"/>
            <a:ext cx="1313915" cy="12227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27298" y="3761001"/>
            <a:ext cx="100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070318" y="2525136"/>
                <a:ext cx="3469641" cy="277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State produced by Alice in every round: 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𝜃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⟩⟨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|⊗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⟩⟨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𝜃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rounds, Alice produces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318" y="2525136"/>
                <a:ext cx="3469641" cy="2771336"/>
              </a:xfrm>
              <a:prstGeom prst="rect">
                <a:avLst/>
              </a:prstGeom>
              <a:blipFill rotWithShape="0">
                <a:blip r:embed="rId5"/>
                <a:stretch>
                  <a:fillRect l="-1582" t="-1099" b="-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38200" y="1285516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BB84 QKD protocol with perfect source: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98585" y="2329782"/>
                <a:ext cx="2442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In each round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85" y="2329782"/>
                <a:ext cx="244225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25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"/>
    </mc:Choice>
    <mc:Fallback>
      <p:transition spd="slow" advTm="12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Source correlations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85" y="2992410"/>
            <a:ext cx="1657975" cy="192966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852468" y="4654101"/>
            <a:ext cx="2987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272457" y="2992411"/>
            <a:ext cx="3685384" cy="207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8200" y="128551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BB84 QKD protocol with imperfect source:</a:t>
            </a:r>
            <a:r>
              <a:rPr lang="en-US" sz="2400" b="1" dirty="0" smtClean="0">
                <a:solidFill>
                  <a:srgbClr val="002060"/>
                </a:solidFill>
              </a:rPr>
              <a:t> errors can reveal basis information</a:t>
            </a:r>
            <a:endParaRPr lang="en-US" sz="2200" b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98585" y="2329782"/>
                <a:ext cx="2442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In round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85" y="2329782"/>
                <a:ext cx="244225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6603273" y="4030411"/>
            <a:ext cx="1080093" cy="11575"/>
          </a:xfrm>
          <a:prstGeom prst="straightConnector1">
            <a:avLst/>
          </a:prstGeom>
          <a:ln w="19050">
            <a:solidFill>
              <a:srgbClr val="B30F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729666" y="3696968"/>
            <a:ext cx="221259" cy="69003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840083" y="3671598"/>
            <a:ext cx="0" cy="7407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986530" y="4051158"/>
            <a:ext cx="2083536" cy="0"/>
          </a:xfrm>
          <a:prstGeom prst="straightConnector1">
            <a:avLst/>
          </a:prstGeom>
          <a:ln w="19050">
            <a:solidFill>
              <a:srgbClr val="B30F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40083" y="4412378"/>
            <a:ext cx="0" cy="26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17607" y="4380934"/>
                <a:ext cx="1238807" cy="6399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=1, 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𝑍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say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607" y="4380934"/>
                <a:ext cx="1238807" cy="639983"/>
              </a:xfrm>
              <a:prstGeom prst="rect">
                <a:avLst/>
              </a:prstGeom>
              <a:blipFill rotWithShape="0">
                <a:blip r:embed="rId5"/>
                <a:stretch>
                  <a:fillRect r="-3448" b="-152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7285401" y="3243877"/>
            <a:ext cx="110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Polariser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7250325" y="3897455"/>
            <a:ext cx="289062" cy="289062"/>
          </a:xfrm>
          <a:prstGeom prst="ellipse">
            <a:avLst/>
          </a:prstGeom>
          <a:gradFill flip="none" rotWithShape="1">
            <a:gsLst>
              <a:gs pos="0">
                <a:srgbClr val="ED6682">
                  <a:tint val="66000"/>
                  <a:satMod val="160000"/>
                </a:srgbClr>
              </a:gs>
              <a:gs pos="50000">
                <a:srgbClr val="ED6682">
                  <a:tint val="44500"/>
                  <a:satMod val="160000"/>
                </a:srgbClr>
              </a:gs>
              <a:gs pos="100000">
                <a:srgbClr val="ED668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130813" y="3897455"/>
            <a:ext cx="289062" cy="289062"/>
          </a:xfrm>
          <a:prstGeom prst="ellipse">
            <a:avLst/>
          </a:prstGeom>
          <a:gradFill flip="none" rotWithShape="1">
            <a:gsLst>
              <a:gs pos="0">
                <a:srgbClr val="ED6682">
                  <a:tint val="66000"/>
                  <a:satMod val="160000"/>
                </a:srgbClr>
              </a:gs>
              <a:gs pos="50000">
                <a:srgbClr val="ED6682">
                  <a:tint val="44500"/>
                  <a:satMod val="160000"/>
                </a:srgbClr>
              </a:gs>
              <a:gs pos="100000">
                <a:srgbClr val="ED668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978908" y="4183220"/>
                <a:ext cx="88193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908" y="4183220"/>
                <a:ext cx="881934" cy="3929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5523411" y="3672038"/>
            <a:ext cx="1093619" cy="714969"/>
          </a:xfrm>
          <a:prstGeom prst="roundRect">
            <a:avLst/>
          </a:prstGeom>
          <a:solidFill>
            <a:srgbClr val="ED6682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701721" y="3872061"/>
            <a:ext cx="77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002060"/>
                </a:solidFill>
              </a:rPr>
              <a:t>Source 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89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6"/>
    </mc:Choice>
    <mc:Fallback>
      <p:transition spd="slow" advTm="6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6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</a:t>
            </a:r>
            <a:r>
              <a:rPr lang="en-US" sz="4000" dirty="0" smtClean="0"/>
              <a:t>correlations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85" y="2992410"/>
            <a:ext cx="1657975" cy="192966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852468" y="4654101"/>
            <a:ext cx="2987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272457" y="2992411"/>
            <a:ext cx="3685384" cy="207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98585" y="2329782"/>
                <a:ext cx="2442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In round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+1: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85" y="2329782"/>
                <a:ext cx="244225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6603273" y="4030411"/>
            <a:ext cx="1080093" cy="11575"/>
          </a:xfrm>
          <a:prstGeom prst="straightConnector1">
            <a:avLst/>
          </a:prstGeom>
          <a:ln w="19050">
            <a:solidFill>
              <a:srgbClr val="B30F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986530" y="4051158"/>
            <a:ext cx="2083536" cy="0"/>
          </a:xfrm>
          <a:prstGeom prst="straightConnector1">
            <a:avLst/>
          </a:prstGeom>
          <a:ln w="19050">
            <a:solidFill>
              <a:srgbClr val="B30F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40083" y="4412378"/>
            <a:ext cx="0" cy="26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276549" y="4380934"/>
                <a:ext cx="1613567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=0, 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say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549" y="4380934"/>
                <a:ext cx="1613567" cy="639983"/>
              </a:xfrm>
              <a:prstGeom prst="rect">
                <a:avLst/>
              </a:prstGeom>
              <a:blipFill rotWithShape="0">
                <a:blip r:embed="rId5"/>
                <a:stretch>
                  <a:fillRect b="-1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7285401" y="3243877"/>
            <a:ext cx="110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Polariser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7250325" y="3897455"/>
            <a:ext cx="289062" cy="289062"/>
          </a:xfrm>
          <a:prstGeom prst="ellipse">
            <a:avLst/>
          </a:prstGeom>
          <a:gradFill flip="none" rotWithShape="1">
            <a:gsLst>
              <a:gs pos="0">
                <a:srgbClr val="ED6682">
                  <a:tint val="66000"/>
                  <a:satMod val="160000"/>
                </a:srgbClr>
              </a:gs>
              <a:gs pos="50000">
                <a:srgbClr val="ED6682">
                  <a:tint val="44500"/>
                  <a:satMod val="160000"/>
                </a:srgbClr>
              </a:gs>
              <a:gs pos="100000">
                <a:srgbClr val="ED668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130813" y="3897455"/>
            <a:ext cx="289062" cy="289062"/>
          </a:xfrm>
          <a:prstGeom prst="ellipse">
            <a:avLst/>
          </a:prstGeom>
          <a:gradFill flip="none" rotWithShape="1">
            <a:gsLst>
              <a:gs pos="0">
                <a:srgbClr val="ED6682">
                  <a:tint val="66000"/>
                  <a:satMod val="160000"/>
                </a:srgbClr>
              </a:gs>
              <a:gs pos="50000">
                <a:srgbClr val="ED6682">
                  <a:tint val="44500"/>
                  <a:satMod val="160000"/>
                </a:srgbClr>
              </a:gs>
              <a:gs pos="100000">
                <a:srgbClr val="ED668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978908" y="4183220"/>
                <a:ext cx="881934" cy="3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𝜌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+1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908" y="4183220"/>
                <a:ext cx="881934" cy="3954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5523411" y="3672038"/>
            <a:ext cx="1093619" cy="714969"/>
          </a:xfrm>
          <a:prstGeom prst="roundRect">
            <a:avLst/>
          </a:prstGeom>
          <a:solidFill>
            <a:srgbClr val="ED6682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701721" y="3872061"/>
            <a:ext cx="77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Source 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7729666" y="3696968"/>
            <a:ext cx="221259" cy="69003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762069" y="3798022"/>
            <a:ext cx="156453" cy="4879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901134" y="3632760"/>
            <a:ext cx="169293" cy="264695"/>
          </a:xfrm>
          <a:prstGeom prst="straightConnector1">
            <a:avLst/>
          </a:prstGeom>
          <a:ln>
            <a:solidFill>
              <a:srgbClr val="B30F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98345" y="2025114"/>
            <a:ext cx="2055455" cy="10772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Some error due to inertia of the </a:t>
            </a:r>
            <a:r>
              <a:rPr lang="en-US" sz="1600" dirty="0" err="1" smtClean="0">
                <a:solidFill>
                  <a:srgbClr val="002060"/>
                </a:solidFill>
              </a:rPr>
              <a:t>polariser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(depends on previous position)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109215" y="3109195"/>
            <a:ext cx="1188215" cy="60791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40182" y="4887000"/>
            <a:ext cx="2055455" cy="10772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Carries some additional information about the previous basis choice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9591136" y="4495124"/>
            <a:ext cx="776774" cy="39187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8200" y="128551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BB84 QKD protocol with imperfect source:</a:t>
            </a:r>
            <a:r>
              <a:rPr lang="en-US" sz="2400" b="1" dirty="0" smtClean="0">
                <a:solidFill>
                  <a:srgbClr val="002060"/>
                </a:solidFill>
              </a:rPr>
              <a:t> errors can </a:t>
            </a:r>
            <a:r>
              <a:rPr lang="en-US" sz="2400" b="1" dirty="0">
                <a:solidFill>
                  <a:srgbClr val="002060"/>
                </a:solidFill>
              </a:rPr>
              <a:t>reveal basis information</a:t>
            </a:r>
            <a:endParaRPr lang="en-US" sz="2200" b="1" dirty="0" smtClean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73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1"/>
    </mc:Choice>
    <mc:Fallback>
      <p:transition spd="slow" advTm="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6" grpId="0" animBg="1"/>
      <p:bldP spid="48" grpId="0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Source correlations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85" y="2992410"/>
            <a:ext cx="1657975" cy="192966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619287" y="4018834"/>
            <a:ext cx="694482" cy="11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43319" y="4630794"/>
                <a:ext cx="1386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319" y="4630794"/>
                <a:ext cx="1386763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5272457" y="2992411"/>
            <a:ext cx="3685384" cy="207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631272" y="3419017"/>
            <a:ext cx="1093619" cy="1222788"/>
          </a:xfrm>
          <a:prstGeom prst="roundRect">
            <a:avLst/>
          </a:prstGeom>
          <a:solidFill>
            <a:srgbClr val="ED6682">
              <a:alpha val="6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21" y="3507050"/>
            <a:ext cx="807962" cy="5332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35967" y="3057619"/>
            <a:ext cx="167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Photon source 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03273" y="4030411"/>
            <a:ext cx="1080093" cy="11575"/>
          </a:xfrm>
          <a:prstGeom prst="straightConnector1">
            <a:avLst/>
          </a:prstGeom>
          <a:ln w="19050">
            <a:solidFill>
              <a:srgbClr val="B30F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729666" y="3696968"/>
            <a:ext cx="221259" cy="69003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840083" y="3671598"/>
            <a:ext cx="0" cy="7407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986530" y="4051158"/>
            <a:ext cx="2083536" cy="0"/>
          </a:xfrm>
          <a:prstGeom prst="straightConnector1">
            <a:avLst/>
          </a:prstGeom>
          <a:ln w="19050">
            <a:solidFill>
              <a:srgbClr val="B30F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 rot="391732">
            <a:off x="6531935" y="3747231"/>
            <a:ext cx="896760" cy="221906"/>
          </a:xfrm>
          <a:custGeom>
            <a:avLst/>
            <a:gdLst>
              <a:gd name="connsiteX0" fmla="*/ 0 w 1153886"/>
              <a:gd name="connsiteY0" fmla="*/ 153380 h 327552"/>
              <a:gd name="connsiteX1" fmla="*/ 315686 w 1153886"/>
              <a:gd name="connsiteY1" fmla="*/ 980 h 327552"/>
              <a:gd name="connsiteX2" fmla="*/ 413657 w 1153886"/>
              <a:gd name="connsiteY2" fmla="*/ 218695 h 327552"/>
              <a:gd name="connsiteX3" fmla="*/ 653143 w 1153886"/>
              <a:gd name="connsiteY3" fmla="*/ 11866 h 327552"/>
              <a:gd name="connsiteX4" fmla="*/ 762000 w 1153886"/>
              <a:gd name="connsiteY4" fmla="*/ 229580 h 327552"/>
              <a:gd name="connsiteX5" fmla="*/ 979714 w 1153886"/>
              <a:gd name="connsiteY5" fmla="*/ 131609 h 327552"/>
              <a:gd name="connsiteX6" fmla="*/ 1153886 w 1153886"/>
              <a:gd name="connsiteY6" fmla="*/ 327552 h 32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886" h="327552">
                <a:moveTo>
                  <a:pt x="0" y="153380"/>
                </a:moveTo>
                <a:cubicBezTo>
                  <a:pt x="123371" y="71737"/>
                  <a:pt x="246743" y="-9906"/>
                  <a:pt x="315686" y="980"/>
                </a:cubicBezTo>
                <a:cubicBezTo>
                  <a:pt x="384629" y="11866"/>
                  <a:pt x="357414" y="216881"/>
                  <a:pt x="413657" y="218695"/>
                </a:cubicBezTo>
                <a:cubicBezTo>
                  <a:pt x="469900" y="220509"/>
                  <a:pt x="595086" y="10052"/>
                  <a:pt x="653143" y="11866"/>
                </a:cubicBezTo>
                <a:cubicBezTo>
                  <a:pt x="711200" y="13680"/>
                  <a:pt x="707572" y="209623"/>
                  <a:pt x="762000" y="229580"/>
                </a:cubicBezTo>
                <a:cubicBezTo>
                  <a:pt x="816428" y="249537"/>
                  <a:pt x="914400" y="115280"/>
                  <a:pt x="979714" y="131609"/>
                </a:cubicBezTo>
                <a:cubicBezTo>
                  <a:pt x="1045028" y="147938"/>
                  <a:pt x="1153886" y="327552"/>
                  <a:pt x="1153886" y="327552"/>
                </a:cubicBezTo>
              </a:path>
            </a:pathLst>
          </a:custGeom>
          <a:noFill/>
          <a:ln w="38100" cmpd="dbl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840083" y="4412378"/>
            <a:ext cx="0" cy="26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54727" y="3883566"/>
                <a:ext cx="1193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727" y="3883566"/>
                <a:ext cx="119381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7286684" y="3087500"/>
            <a:ext cx="110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Polariser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7250325" y="3897455"/>
            <a:ext cx="289062" cy="289062"/>
          </a:xfrm>
          <a:prstGeom prst="ellipse">
            <a:avLst/>
          </a:prstGeom>
          <a:gradFill flip="none" rotWithShape="1">
            <a:gsLst>
              <a:gs pos="0">
                <a:srgbClr val="ED6682">
                  <a:tint val="66000"/>
                  <a:satMod val="160000"/>
                </a:srgbClr>
              </a:gs>
              <a:gs pos="50000">
                <a:srgbClr val="ED6682">
                  <a:tint val="44500"/>
                  <a:satMod val="160000"/>
                </a:srgbClr>
              </a:gs>
              <a:gs pos="100000">
                <a:srgbClr val="ED668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130813" y="3897455"/>
            <a:ext cx="289062" cy="289062"/>
          </a:xfrm>
          <a:prstGeom prst="ellipse">
            <a:avLst/>
          </a:prstGeom>
          <a:gradFill flip="none" rotWithShape="1">
            <a:gsLst>
              <a:gs pos="0">
                <a:srgbClr val="ED6682">
                  <a:tint val="66000"/>
                  <a:satMod val="160000"/>
                </a:srgbClr>
              </a:gs>
              <a:gs pos="50000">
                <a:srgbClr val="ED6682">
                  <a:tint val="44500"/>
                  <a:satMod val="160000"/>
                </a:srgbClr>
              </a:gs>
              <a:gs pos="100000">
                <a:srgbClr val="ED668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391732">
            <a:off x="6582666" y="3461274"/>
            <a:ext cx="2599932" cy="377119"/>
          </a:xfrm>
          <a:custGeom>
            <a:avLst/>
            <a:gdLst>
              <a:gd name="connsiteX0" fmla="*/ 0 w 1153886"/>
              <a:gd name="connsiteY0" fmla="*/ 153380 h 327552"/>
              <a:gd name="connsiteX1" fmla="*/ 315686 w 1153886"/>
              <a:gd name="connsiteY1" fmla="*/ 980 h 327552"/>
              <a:gd name="connsiteX2" fmla="*/ 413657 w 1153886"/>
              <a:gd name="connsiteY2" fmla="*/ 218695 h 327552"/>
              <a:gd name="connsiteX3" fmla="*/ 653143 w 1153886"/>
              <a:gd name="connsiteY3" fmla="*/ 11866 h 327552"/>
              <a:gd name="connsiteX4" fmla="*/ 762000 w 1153886"/>
              <a:gd name="connsiteY4" fmla="*/ 229580 h 327552"/>
              <a:gd name="connsiteX5" fmla="*/ 979714 w 1153886"/>
              <a:gd name="connsiteY5" fmla="*/ 131609 h 327552"/>
              <a:gd name="connsiteX6" fmla="*/ 1153886 w 1153886"/>
              <a:gd name="connsiteY6" fmla="*/ 327552 h 32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886" h="327552">
                <a:moveTo>
                  <a:pt x="0" y="153380"/>
                </a:moveTo>
                <a:cubicBezTo>
                  <a:pt x="123371" y="71737"/>
                  <a:pt x="246743" y="-9906"/>
                  <a:pt x="315686" y="980"/>
                </a:cubicBezTo>
                <a:cubicBezTo>
                  <a:pt x="384629" y="11866"/>
                  <a:pt x="357414" y="216881"/>
                  <a:pt x="413657" y="218695"/>
                </a:cubicBezTo>
                <a:cubicBezTo>
                  <a:pt x="469900" y="220509"/>
                  <a:pt x="595086" y="10052"/>
                  <a:pt x="653143" y="11866"/>
                </a:cubicBezTo>
                <a:cubicBezTo>
                  <a:pt x="711200" y="13680"/>
                  <a:pt x="707572" y="209623"/>
                  <a:pt x="762000" y="229580"/>
                </a:cubicBezTo>
                <a:cubicBezTo>
                  <a:pt x="816428" y="249537"/>
                  <a:pt x="914400" y="115280"/>
                  <a:pt x="979714" y="131609"/>
                </a:cubicBezTo>
                <a:cubicBezTo>
                  <a:pt x="1045028" y="147938"/>
                  <a:pt x="1153886" y="327552"/>
                  <a:pt x="1153886" y="327552"/>
                </a:cubicBezTo>
              </a:path>
            </a:pathLst>
          </a:custGeom>
          <a:noFill/>
          <a:ln w="38100" cmpd="dbl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978908" y="4183220"/>
                <a:ext cx="88193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908" y="4183220"/>
                <a:ext cx="881934" cy="3929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726044" y="4016717"/>
            <a:ext cx="90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Memory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198585" y="2329782"/>
                <a:ext cx="2442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In round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85" y="2329782"/>
                <a:ext cx="244225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25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838200" y="128551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BB84 QKD protocol with imperfect </a:t>
            </a:r>
            <a:r>
              <a:rPr lang="en-US" sz="2200" b="1" smtClean="0">
                <a:solidFill>
                  <a:srgbClr val="002060"/>
                </a:solidFill>
              </a:rPr>
              <a:t>source:</a:t>
            </a:r>
            <a:r>
              <a:rPr lang="en-US" sz="2400" b="1">
                <a:solidFill>
                  <a:srgbClr val="002060"/>
                </a:solidFill>
              </a:rPr>
              <a:t> errors</a:t>
            </a:r>
            <a:r>
              <a:rPr lang="en-US" sz="2400" b="1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can be quantum</a:t>
            </a:r>
            <a:endParaRPr lang="en-US" sz="2200" b="1" dirty="0" smtClean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79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"/>
    </mc:Choice>
    <mc:Fallback>
      <p:transition spd="slow" advTm="3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44" grpId="1" animBg="1"/>
      <p:bldP spid="46" grpId="0" animBg="1"/>
      <p:bldP spid="47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 </a:t>
            </a:r>
            <a:r>
              <a:rPr lang="en-US" sz="4000" dirty="0" smtClean="0"/>
              <a:t>correlations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7123-6D8C-8B4C-A1EE-4BA17BE8C32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85" y="2992410"/>
            <a:ext cx="1657975" cy="192966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619287" y="4018834"/>
            <a:ext cx="694482" cy="11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43319" y="4630794"/>
                <a:ext cx="1386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319" y="4630794"/>
                <a:ext cx="1386763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5272457" y="2992411"/>
            <a:ext cx="3685384" cy="207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631272" y="3419017"/>
            <a:ext cx="1093619" cy="1222788"/>
          </a:xfrm>
          <a:prstGeom prst="roundRect">
            <a:avLst/>
          </a:prstGeom>
          <a:solidFill>
            <a:srgbClr val="ED6682">
              <a:alpha val="6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21" y="3507050"/>
            <a:ext cx="807962" cy="5332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35967" y="3057619"/>
            <a:ext cx="167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Photon source 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03273" y="4030411"/>
            <a:ext cx="1080093" cy="11575"/>
          </a:xfrm>
          <a:prstGeom prst="straightConnector1">
            <a:avLst/>
          </a:prstGeom>
          <a:ln w="19050">
            <a:solidFill>
              <a:srgbClr val="B30F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729666" y="3696968"/>
            <a:ext cx="221259" cy="69003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840083" y="3671598"/>
            <a:ext cx="0" cy="7407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986530" y="4051158"/>
            <a:ext cx="2083536" cy="0"/>
          </a:xfrm>
          <a:prstGeom prst="straightConnector1">
            <a:avLst/>
          </a:prstGeom>
          <a:ln w="19050">
            <a:solidFill>
              <a:srgbClr val="B30F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 rot="391732">
            <a:off x="6531935" y="3747231"/>
            <a:ext cx="896760" cy="221906"/>
          </a:xfrm>
          <a:custGeom>
            <a:avLst/>
            <a:gdLst>
              <a:gd name="connsiteX0" fmla="*/ 0 w 1153886"/>
              <a:gd name="connsiteY0" fmla="*/ 153380 h 327552"/>
              <a:gd name="connsiteX1" fmla="*/ 315686 w 1153886"/>
              <a:gd name="connsiteY1" fmla="*/ 980 h 327552"/>
              <a:gd name="connsiteX2" fmla="*/ 413657 w 1153886"/>
              <a:gd name="connsiteY2" fmla="*/ 218695 h 327552"/>
              <a:gd name="connsiteX3" fmla="*/ 653143 w 1153886"/>
              <a:gd name="connsiteY3" fmla="*/ 11866 h 327552"/>
              <a:gd name="connsiteX4" fmla="*/ 762000 w 1153886"/>
              <a:gd name="connsiteY4" fmla="*/ 229580 h 327552"/>
              <a:gd name="connsiteX5" fmla="*/ 979714 w 1153886"/>
              <a:gd name="connsiteY5" fmla="*/ 131609 h 327552"/>
              <a:gd name="connsiteX6" fmla="*/ 1153886 w 1153886"/>
              <a:gd name="connsiteY6" fmla="*/ 327552 h 32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886" h="327552">
                <a:moveTo>
                  <a:pt x="0" y="153380"/>
                </a:moveTo>
                <a:cubicBezTo>
                  <a:pt x="123371" y="71737"/>
                  <a:pt x="246743" y="-9906"/>
                  <a:pt x="315686" y="980"/>
                </a:cubicBezTo>
                <a:cubicBezTo>
                  <a:pt x="384629" y="11866"/>
                  <a:pt x="357414" y="216881"/>
                  <a:pt x="413657" y="218695"/>
                </a:cubicBezTo>
                <a:cubicBezTo>
                  <a:pt x="469900" y="220509"/>
                  <a:pt x="595086" y="10052"/>
                  <a:pt x="653143" y="11866"/>
                </a:cubicBezTo>
                <a:cubicBezTo>
                  <a:pt x="711200" y="13680"/>
                  <a:pt x="707572" y="209623"/>
                  <a:pt x="762000" y="229580"/>
                </a:cubicBezTo>
                <a:cubicBezTo>
                  <a:pt x="816428" y="249537"/>
                  <a:pt x="914400" y="115280"/>
                  <a:pt x="979714" y="131609"/>
                </a:cubicBezTo>
                <a:cubicBezTo>
                  <a:pt x="1045028" y="147938"/>
                  <a:pt x="1153886" y="327552"/>
                  <a:pt x="1153886" y="327552"/>
                </a:cubicBezTo>
              </a:path>
            </a:pathLst>
          </a:custGeom>
          <a:noFill/>
          <a:ln w="38100" cmpd="dbl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840083" y="4412378"/>
            <a:ext cx="0" cy="26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54727" y="3883566"/>
                <a:ext cx="1193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727" y="3883566"/>
                <a:ext cx="119381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7307948" y="3087175"/>
            <a:ext cx="110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Polariser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7250325" y="3897455"/>
            <a:ext cx="289062" cy="289062"/>
          </a:xfrm>
          <a:prstGeom prst="ellipse">
            <a:avLst/>
          </a:prstGeom>
          <a:gradFill flip="none" rotWithShape="1">
            <a:gsLst>
              <a:gs pos="0">
                <a:srgbClr val="ED6682">
                  <a:tint val="66000"/>
                  <a:satMod val="160000"/>
                </a:srgbClr>
              </a:gs>
              <a:gs pos="50000">
                <a:srgbClr val="ED6682">
                  <a:tint val="44500"/>
                  <a:satMod val="160000"/>
                </a:srgbClr>
              </a:gs>
              <a:gs pos="100000">
                <a:srgbClr val="ED668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130813" y="3897455"/>
            <a:ext cx="289062" cy="289062"/>
          </a:xfrm>
          <a:prstGeom prst="ellipse">
            <a:avLst/>
          </a:prstGeom>
          <a:gradFill flip="none" rotWithShape="1">
            <a:gsLst>
              <a:gs pos="0">
                <a:srgbClr val="ED6682">
                  <a:tint val="66000"/>
                  <a:satMod val="160000"/>
                </a:srgbClr>
              </a:gs>
              <a:gs pos="50000">
                <a:srgbClr val="ED6682">
                  <a:tint val="44500"/>
                  <a:satMod val="160000"/>
                </a:srgbClr>
              </a:gs>
              <a:gs pos="100000">
                <a:srgbClr val="ED668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391732">
            <a:off x="6582666" y="3461274"/>
            <a:ext cx="2599932" cy="377119"/>
          </a:xfrm>
          <a:custGeom>
            <a:avLst/>
            <a:gdLst>
              <a:gd name="connsiteX0" fmla="*/ 0 w 1153886"/>
              <a:gd name="connsiteY0" fmla="*/ 153380 h 327552"/>
              <a:gd name="connsiteX1" fmla="*/ 315686 w 1153886"/>
              <a:gd name="connsiteY1" fmla="*/ 980 h 327552"/>
              <a:gd name="connsiteX2" fmla="*/ 413657 w 1153886"/>
              <a:gd name="connsiteY2" fmla="*/ 218695 h 327552"/>
              <a:gd name="connsiteX3" fmla="*/ 653143 w 1153886"/>
              <a:gd name="connsiteY3" fmla="*/ 11866 h 327552"/>
              <a:gd name="connsiteX4" fmla="*/ 762000 w 1153886"/>
              <a:gd name="connsiteY4" fmla="*/ 229580 h 327552"/>
              <a:gd name="connsiteX5" fmla="*/ 979714 w 1153886"/>
              <a:gd name="connsiteY5" fmla="*/ 131609 h 327552"/>
              <a:gd name="connsiteX6" fmla="*/ 1153886 w 1153886"/>
              <a:gd name="connsiteY6" fmla="*/ 327552 h 32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886" h="327552">
                <a:moveTo>
                  <a:pt x="0" y="153380"/>
                </a:moveTo>
                <a:cubicBezTo>
                  <a:pt x="123371" y="71737"/>
                  <a:pt x="246743" y="-9906"/>
                  <a:pt x="315686" y="980"/>
                </a:cubicBezTo>
                <a:cubicBezTo>
                  <a:pt x="384629" y="11866"/>
                  <a:pt x="357414" y="216881"/>
                  <a:pt x="413657" y="218695"/>
                </a:cubicBezTo>
                <a:cubicBezTo>
                  <a:pt x="469900" y="220509"/>
                  <a:pt x="595086" y="10052"/>
                  <a:pt x="653143" y="11866"/>
                </a:cubicBezTo>
                <a:cubicBezTo>
                  <a:pt x="711200" y="13680"/>
                  <a:pt x="707572" y="209623"/>
                  <a:pt x="762000" y="229580"/>
                </a:cubicBezTo>
                <a:cubicBezTo>
                  <a:pt x="816428" y="249537"/>
                  <a:pt x="914400" y="115280"/>
                  <a:pt x="979714" y="131609"/>
                </a:cubicBezTo>
                <a:cubicBezTo>
                  <a:pt x="1045028" y="147938"/>
                  <a:pt x="1153886" y="327552"/>
                  <a:pt x="1153886" y="327552"/>
                </a:cubicBezTo>
              </a:path>
            </a:pathLst>
          </a:custGeom>
          <a:noFill/>
          <a:ln w="38100" cmpd="dbl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978908" y="4183220"/>
                <a:ext cx="88193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908" y="4183220"/>
                <a:ext cx="881934" cy="3929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726044" y="4016717"/>
            <a:ext cx="90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Memory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10949588" y="3867765"/>
            <a:ext cx="289062" cy="289062"/>
          </a:xfrm>
          <a:prstGeom prst="ellipse">
            <a:avLst/>
          </a:prstGeom>
          <a:gradFill flip="none" rotWithShape="1">
            <a:gsLst>
              <a:gs pos="0">
                <a:srgbClr val="ED6682">
                  <a:tint val="66000"/>
                  <a:satMod val="160000"/>
                </a:srgbClr>
              </a:gs>
              <a:gs pos="50000">
                <a:srgbClr val="ED6682">
                  <a:tint val="44500"/>
                  <a:satMod val="160000"/>
                </a:srgbClr>
              </a:gs>
              <a:gs pos="100000">
                <a:srgbClr val="ED668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797683" y="4156826"/>
                <a:ext cx="88193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683" y="4156826"/>
                <a:ext cx="881934" cy="392993"/>
              </a:xfrm>
              <a:prstGeom prst="rect">
                <a:avLst/>
              </a:prstGeom>
              <a:blipFill rotWithShape="0">
                <a:blip r:embed="rId8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9336505" y="3705596"/>
            <a:ext cx="1696453" cy="300969"/>
          </a:xfrm>
          <a:custGeom>
            <a:avLst/>
            <a:gdLst>
              <a:gd name="connsiteX0" fmla="*/ 0 w 1696453"/>
              <a:gd name="connsiteY0" fmla="*/ 276857 h 300969"/>
              <a:gd name="connsiteX1" fmla="*/ 264695 w 1696453"/>
              <a:gd name="connsiteY1" fmla="*/ 60288 h 300969"/>
              <a:gd name="connsiteX2" fmla="*/ 601579 w 1696453"/>
              <a:gd name="connsiteY2" fmla="*/ 300920 h 300969"/>
              <a:gd name="connsiteX3" fmla="*/ 914400 w 1696453"/>
              <a:gd name="connsiteY3" fmla="*/ 36225 h 300969"/>
              <a:gd name="connsiteX4" fmla="*/ 1191127 w 1696453"/>
              <a:gd name="connsiteY4" fmla="*/ 276857 h 300969"/>
              <a:gd name="connsiteX5" fmla="*/ 1407695 w 1696453"/>
              <a:gd name="connsiteY5" fmla="*/ 130 h 300969"/>
              <a:gd name="connsiteX6" fmla="*/ 1696453 w 1696453"/>
              <a:gd name="connsiteY6" fmla="*/ 240762 h 30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6453" h="300969">
                <a:moveTo>
                  <a:pt x="0" y="276857"/>
                </a:moveTo>
                <a:cubicBezTo>
                  <a:pt x="82216" y="166567"/>
                  <a:pt x="164432" y="56278"/>
                  <a:pt x="264695" y="60288"/>
                </a:cubicBezTo>
                <a:cubicBezTo>
                  <a:pt x="364958" y="64298"/>
                  <a:pt x="493295" y="304930"/>
                  <a:pt x="601579" y="300920"/>
                </a:cubicBezTo>
                <a:cubicBezTo>
                  <a:pt x="709863" y="296910"/>
                  <a:pt x="816142" y="40235"/>
                  <a:pt x="914400" y="36225"/>
                </a:cubicBezTo>
                <a:cubicBezTo>
                  <a:pt x="1012658" y="32215"/>
                  <a:pt x="1108911" y="282873"/>
                  <a:pt x="1191127" y="276857"/>
                </a:cubicBezTo>
                <a:cubicBezTo>
                  <a:pt x="1273343" y="270841"/>
                  <a:pt x="1323474" y="6146"/>
                  <a:pt x="1407695" y="130"/>
                </a:cubicBezTo>
                <a:cubicBezTo>
                  <a:pt x="1491916" y="-5886"/>
                  <a:pt x="1646321" y="198651"/>
                  <a:pt x="1696453" y="240762"/>
                </a:cubicBezTo>
              </a:path>
            </a:pathLst>
          </a:custGeom>
          <a:noFill/>
          <a:ln w="38100" cmpd="dbl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98585" y="2329782"/>
                <a:ext cx="2442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In round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85" y="2329782"/>
                <a:ext cx="244225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25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38200" y="128551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BB84 QKD protocol with imperfect </a:t>
            </a:r>
            <a:r>
              <a:rPr lang="en-US" sz="2200" b="1" smtClean="0">
                <a:solidFill>
                  <a:srgbClr val="002060"/>
                </a:solidFill>
              </a:rPr>
              <a:t>source:</a:t>
            </a:r>
            <a:r>
              <a:rPr lang="en-US" sz="2400" b="1">
                <a:solidFill>
                  <a:srgbClr val="002060"/>
                </a:solidFill>
              </a:rPr>
              <a:t> errors</a:t>
            </a:r>
            <a:r>
              <a:rPr lang="en-US" sz="2400" b="1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can be quantum</a:t>
            </a:r>
            <a:endParaRPr lang="en-US" sz="2200" b="1" dirty="0" smtClean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67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0"/>
    </mc:Choice>
    <mc:Fallback>
      <p:transition spd="slow" advTm="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44" grpId="0" animBg="1"/>
      <p:bldP spid="44" grpId="1" animBg="1"/>
      <p:bldP spid="46" grpId="0" animBg="1"/>
      <p:bldP spid="47" grpId="0" animBg="1"/>
      <p:bldP spid="47" grpId="1" animBg="1"/>
      <p:bldP spid="48" grpId="0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9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2|0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2|0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3|0.3|0.2|0.5|0.3|0.6|0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2|0.4|0.2|0.4|0.3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9608</TotalTime>
  <Words>4238</Words>
  <Application>Microsoft Macintosh PowerPoint</Application>
  <PresentationFormat>Widescreen</PresentationFormat>
  <Paragraphs>368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 Math</vt:lpstr>
      <vt:lpstr>Corbel</vt:lpstr>
      <vt:lpstr>Mangal</vt:lpstr>
      <vt:lpstr>Arial</vt:lpstr>
      <vt:lpstr>Office Theme</vt:lpstr>
      <vt:lpstr>Source correlations</vt:lpstr>
      <vt:lpstr>Smooth min-entropy</vt:lpstr>
      <vt:lpstr>Rényi entropies</vt:lpstr>
      <vt:lpstr>Smooth max-relative entropy</vt:lpstr>
      <vt:lpstr>Source correlations</vt:lpstr>
      <vt:lpstr>Source correlations</vt:lpstr>
      <vt:lpstr>Source correlations</vt:lpstr>
      <vt:lpstr>Source correlations</vt:lpstr>
      <vt:lpstr>Source correlations</vt:lpstr>
      <vt:lpstr>Source correlations- first try</vt:lpstr>
      <vt:lpstr>Source correlations- first try</vt:lpstr>
      <vt:lpstr>What we want:</vt:lpstr>
      <vt:lpstr>What we want:</vt:lpstr>
      <vt:lpstr>Entropic triangle inequality</vt:lpstr>
      <vt:lpstr>Entropic triangle inequality</vt:lpstr>
      <vt:lpstr>Entropic triangle inequality</vt:lpstr>
      <vt:lpstr>Entropic triangle inequality</vt:lpstr>
      <vt:lpstr>Source correlations- first try</vt:lpstr>
      <vt:lpstr>Source correlations- first try</vt:lpstr>
      <vt:lpstr>Source correlations- first try</vt:lpstr>
      <vt:lpstr>Source correlations- first try</vt:lpstr>
      <vt:lpstr>Source correlations- first try</vt:lpstr>
      <vt:lpstr>Source correlations- first try</vt:lpstr>
      <vt:lpstr>Source correlations- first try</vt:lpstr>
      <vt:lpstr>Source correlations- source test</vt:lpstr>
      <vt:lpstr>Source correlations- source test</vt:lpstr>
      <vt:lpstr>Source correlations- source test</vt:lpstr>
      <vt:lpstr>Source correlations- source test</vt:lpstr>
      <vt:lpstr>Source correlations- source test</vt:lpstr>
      <vt:lpstr>Source correlations- source test</vt:lpstr>
      <vt:lpstr>Source test with imperfect measurements</vt:lpstr>
      <vt:lpstr>Source test with imperfect measurements</vt:lpstr>
      <vt:lpstr>Source test with imperfect measurements</vt:lpstr>
      <vt:lpstr>Summary</vt:lpstr>
      <vt:lpstr>Thank you.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Predoc presentation: Security proofs for device independent QKD</dc:title>
  <dc:creator>Ashutosh Satyajit Marwah</dc:creator>
  <cp:lastModifiedBy>Ashutosh Satyajit Marwah</cp:lastModifiedBy>
  <cp:revision>448</cp:revision>
  <cp:lastPrinted>2023-08-03T13:14:46Z</cp:lastPrinted>
  <dcterms:created xsi:type="dcterms:W3CDTF">2022-04-28T18:48:56Z</dcterms:created>
  <dcterms:modified xsi:type="dcterms:W3CDTF">2023-09-12T17:51:19Z</dcterms:modified>
</cp:coreProperties>
</file>