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2" r:id="rId8"/>
    <p:sldId id="263" r:id="rId9"/>
    <p:sldId id="261"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884" y="-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76C84-1D43-4C5E-8362-F7F4EA1211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EEDD101-1D5B-4071-8F15-BA9D9927D7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544574E-1F37-4DA9-B3B1-96D336EC7977}"/>
              </a:ext>
            </a:extLst>
          </p:cNvPr>
          <p:cNvSpPr>
            <a:spLocks noGrp="1"/>
          </p:cNvSpPr>
          <p:nvPr>
            <p:ph type="dt" sz="half" idx="10"/>
          </p:nvPr>
        </p:nvSpPr>
        <p:spPr/>
        <p:txBody>
          <a:bodyPr/>
          <a:lstStyle/>
          <a:p>
            <a:fld id="{2E5B778B-073C-47B4-9854-70119086934A}" type="datetimeFigureOut">
              <a:rPr lang="en-CA" smtClean="0"/>
              <a:t>2021-04-19</a:t>
            </a:fld>
            <a:endParaRPr lang="en-CA"/>
          </a:p>
        </p:txBody>
      </p:sp>
      <p:sp>
        <p:nvSpPr>
          <p:cNvPr id="5" name="Footer Placeholder 4">
            <a:extLst>
              <a:ext uri="{FF2B5EF4-FFF2-40B4-BE49-F238E27FC236}">
                <a16:creationId xmlns:a16="http://schemas.microsoft.com/office/drawing/2014/main" id="{C1BC199D-64ED-4C7E-AE74-0AFFD6D7DC6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E66529D-B055-49B8-A548-8A377D07440B}"/>
              </a:ext>
            </a:extLst>
          </p:cNvPr>
          <p:cNvSpPr>
            <a:spLocks noGrp="1"/>
          </p:cNvSpPr>
          <p:nvPr>
            <p:ph type="sldNum" sz="quarter" idx="12"/>
          </p:nvPr>
        </p:nvSpPr>
        <p:spPr/>
        <p:txBody>
          <a:bodyPr/>
          <a:lstStyle/>
          <a:p>
            <a:fld id="{8B444E7A-5D36-4E2E-A827-1BD1388376B1}" type="slidenum">
              <a:rPr lang="en-CA" smtClean="0"/>
              <a:t>‹#›</a:t>
            </a:fld>
            <a:endParaRPr lang="en-CA"/>
          </a:p>
        </p:txBody>
      </p:sp>
    </p:spTree>
    <p:extLst>
      <p:ext uri="{BB962C8B-B14F-4D97-AF65-F5344CB8AC3E}">
        <p14:creationId xmlns:p14="http://schemas.microsoft.com/office/powerpoint/2010/main" val="220636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7E37-8337-4ABD-8B85-4CFF4A00FA9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13750CC-5D1A-4CF0-AC70-4DD1E46B0A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9E51663-F6D2-45B0-8B4F-F593E3B35A24}"/>
              </a:ext>
            </a:extLst>
          </p:cNvPr>
          <p:cNvSpPr>
            <a:spLocks noGrp="1"/>
          </p:cNvSpPr>
          <p:nvPr>
            <p:ph type="dt" sz="half" idx="10"/>
          </p:nvPr>
        </p:nvSpPr>
        <p:spPr/>
        <p:txBody>
          <a:bodyPr/>
          <a:lstStyle/>
          <a:p>
            <a:fld id="{2E5B778B-073C-47B4-9854-70119086934A}" type="datetimeFigureOut">
              <a:rPr lang="en-CA" smtClean="0"/>
              <a:t>2021-04-19</a:t>
            </a:fld>
            <a:endParaRPr lang="en-CA"/>
          </a:p>
        </p:txBody>
      </p:sp>
      <p:sp>
        <p:nvSpPr>
          <p:cNvPr id="5" name="Footer Placeholder 4">
            <a:extLst>
              <a:ext uri="{FF2B5EF4-FFF2-40B4-BE49-F238E27FC236}">
                <a16:creationId xmlns:a16="http://schemas.microsoft.com/office/drawing/2014/main" id="{A1255FCA-2CFF-465D-8561-5A846E28B58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8EF160-7877-43DE-BB8B-3A6CFB419040}"/>
              </a:ext>
            </a:extLst>
          </p:cNvPr>
          <p:cNvSpPr>
            <a:spLocks noGrp="1"/>
          </p:cNvSpPr>
          <p:nvPr>
            <p:ph type="sldNum" sz="quarter" idx="12"/>
          </p:nvPr>
        </p:nvSpPr>
        <p:spPr/>
        <p:txBody>
          <a:bodyPr/>
          <a:lstStyle/>
          <a:p>
            <a:fld id="{8B444E7A-5D36-4E2E-A827-1BD1388376B1}" type="slidenum">
              <a:rPr lang="en-CA" smtClean="0"/>
              <a:t>‹#›</a:t>
            </a:fld>
            <a:endParaRPr lang="en-CA"/>
          </a:p>
        </p:txBody>
      </p:sp>
    </p:spTree>
    <p:extLst>
      <p:ext uri="{BB962C8B-B14F-4D97-AF65-F5344CB8AC3E}">
        <p14:creationId xmlns:p14="http://schemas.microsoft.com/office/powerpoint/2010/main" val="74607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26494D-F472-4603-A79E-25925AB591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D36315-FF48-4FD2-926C-10DA49D654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84EA795-1DD4-4974-88C2-B6B4D724E68F}"/>
              </a:ext>
            </a:extLst>
          </p:cNvPr>
          <p:cNvSpPr>
            <a:spLocks noGrp="1"/>
          </p:cNvSpPr>
          <p:nvPr>
            <p:ph type="dt" sz="half" idx="10"/>
          </p:nvPr>
        </p:nvSpPr>
        <p:spPr/>
        <p:txBody>
          <a:bodyPr/>
          <a:lstStyle/>
          <a:p>
            <a:fld id="{2E5B778B-073C-47B4-9854-70119086934A}" type="datetimeFigureOut">
              <a:rPr lang="en-CA" smtClean="0"/>
              <a:t>2021-04-19</a:t>
            </a:fld>
            <a:endParaRPr lang="en-CA"/>
          </a:p>
        </p:txBody>
      </p:sp>
      <p:sp>
        <p:nvSpPr>
          <p:cNvPr id="5" name="Footer Placeholder 4">
            <a:extLst>
              <a:ext uri="{FF2B5EF4-FFF2-40B4-BE49-F238E27FC236}">
                <a16:creationId xmlns:a16="http://schemas.microsoft.com/office/drawing/2014/main" id="{1631CAE9-A5CF-4B8C-B8FE-C59E78AEE33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55BBA2C-DE22-4A61-AB07-444AAD180B08}"/>
              </a:ext>
            </a:extLst>
          </p:cNvPr>
          <p:cNvSpPr>
            <a:spLocks noGrp="1"/>
          </p:cNvSpPr>
          <p:nvPr>
            <p:ph type="sldNum" sz="quarter" idx="12"/>
          </p:nvPr>
        </p:nvSpPr>
        <p:spPr/>
        <p:txBody>
          <a:bodyPr/>
          <a:lstStyle/>
          <a:p>
            <a:fld id="{8B444E7A-5D36-4E2E-A827-1BD1388376B1}" type="slidenum">
              <a:rPr lang="en-CA" smtClean="0"/>
              <a:t>‹#›</a:t>
            </a:fld>
            <a:endParaRPr lang="en-CA"/>
          </a:p>
        </p:txBody>
      </p:sp>
    </p:spTree>
    <p:extLst>
      <p:ext uri="{BB962C8B-B14F-4D97-AF65-F5344CB8AC3E}">
        <p14:creationId xmlns:p14="http://schemas.microsoft.com/office/powerpoint/2010/main" val="140272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9CED-AA5F-469A-BD36-645C8C29EAB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3162124-55A8-46EE-A858-0AFFA9EDB7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A49F970-D437-4333-833E-9DE34BDB14A9}"/>
              </a:ext>
            </a:extLst>
          </p:cNvPr>
          <p:cNvSpPr>
            <a:spLocks noGrp="1"/>
          </p:cNvSpPr>
          <p:nvPr>
            <p:ph type="dt" sz="half" idx="10"/>
          </p:nvPr>
        </p:nvSpPr>
        <p:spPr/>
        <p:txBody>
          <a:bodyPr/>
          <a:lstStyle/>
          <a:p>
            <a:fld id="{2E5B778B-073C-47B4-9854-70119086934A}" type="datetimeFigureOut">
              <a:rPr lang="en-CA" smtClean="0"/>
              <a:t>2021-04-19</a:t>
            </a:fld>
            <a:endParaRPr lang="en-CA"/>
          </a:p>
        </p:txBody>
      </p:sp>
      <p:sp>
        <p:nvSpPr>
          <p:cNvPr id="5" name="Footer Placeholder 4">
            <a:extLst>
              <a:ext uri="{FF2B5EF4-FFF2-40B4-BE49-F238E27FC236}">
                <a16:creationId xmlns:a16="http://schemas.microsoft.com/office/drawing/2014/main" id="{AFFE83ED-9F0A-494E-8441-86D83D41149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A02DB5-B31B-4321-8971-BC329DA0362F}"/>
              </a:ext>
            </a:extLst>
          </p:cNvPr>
          <p:cNvSpPr>
            <a:spLocks noGrp="1"/>
          </p:cNvSpPr>
          <p:nvPr>
            <p:ph type="sldNum" sz="quarter" idx="12"/>
          </p:nvPr>
        </p:nvSpPr>
        <p:spPr/>
        <p:txBody>
          <a:bodyPr/>
          <a:lstStyle/>
          <a:p>
            <a:fld id="{8B444E7A-5D36-4E2E-A827-1BD1388376B1}" type="slidenum">
              <a:rPr lang="en-CA" smtClean="0"/>
              <a:t>‹#›</a:t>
            </a:fld>
            <a:endParaRPr lang="en-CA"/>
          </a:p>
        </p:txBody>
      </p:sp>
    </p:spTree>
    <p:extLst>
      <p:ext uri="{BB962C8B-B14F-4D97-AF65-F5344CB8AC3E}">
        <p14:creationId xmlns:p14="http://schemas.microsoft.com/office/powerpoint/2010/main" val="106595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13933-E579-431B-955C-F870886F5C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018BD14-6F3C-4A62-A3B8-B78F7BCFC2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9F9FE8-496A-47AA-B185-295CFFF0A76B}"/>
              </a:ext>
            </a:extLst>
          </p:cNvPr>
          <p:cNvSpPr>
            <a:spLocks noGrp="1"/>
          </p:cNvSpPr>
          <p:nvPr>
            <p:ph type="dt" sz="half" idx="10"/>
          </p:nvPr>
        </p:nvSpPr>
        <p:spPr/>
        <p:txBody>
          <a:bodyPr/>
          <a:lstStyle/>
          <a:p>
            <a:fld id="{2E5B778B-073C-47B4-9854-70119086934A}" type="datetimeFigureOut">
              <a:rPr lang="en-CA" smtClean="0"/>
              <a:t>2021-04-19</a:t>
            </a:fld>
            <a:endParaRPr lang="en-CA"/>
          </a:p>
        </p:txBody>
      </p:sp>
      <p:sp>
        <p:nvSpPr>
          <p:cNvPr id="5" name="Footer Placeholder 4">
            <a:extLst>
              <a:ext uri="{FF2B5EF4-FFF2-40B4-BE49-F238E27FC236}">
                <a16:creationId xmlns:a16="http://schemas.microsoft.com/office/drawing/2014/main" id="{5D2A05C7-E227-4526-9AB0-E7BA2BCA25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A490AB1-73E2-4502-8B12-0F84545220C9}"/>
              </a:ext>
            </a:extLst>
          </p:cNvPr>
          <p:cNvSpPr>
            <a:spLocks noGrp="1"/>
          </p:cNvSpPr>
          <p:nvPr>
            <p:ph type="sldNum" sz="quarter" idx="12"/>
          </p:nvPr>
        </p:nvSpPr>
        <p:spPr/>
        <p:txBody>
          <a:bodyPr/>
          <a:lstStyle/>
          <a:p>
            <a:fld id="{8B444E7A-5D36-4E2E-A827-1BD1388376B1}" type="slidenum">
              <a:rPr lang="en-CA" smtClean="0"/>
              <a:t>‹#›</a:t>
            </a:fld>
            <a:endParaRPr lang="en-CA"/>
          </a:p>
        </p:txBody>
      </p:sp>
    </p:spTree>
    <p:extLst>
      <p:ext uri="{BB962C8B-B14F-4D97-AF65-F5344CB8AC3E}">
        <p14:creationId xmlns:p14="http://schemas.microsoft.com/office/powerpoint/2010/main" val="1639002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4BE01-3C81-40A8-B180-FBF4E3B78C6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C66187C-81CC-4A75-8D21-B96E9DE12C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ABD8F13-51D1-440E-BF1A-221C88DD88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3E61CB2-8503-43FF-A9A0-7BC4F35E73D7}"/>
              </a:ext>
            </a:extLst>
          </p:cNvPr>
          <p:cNvSpPr>
            <a:spLocks noGrp="1"/>
          </p:cNvSpPr>
          <p:nvPr>
            <p:ph type="dt" sz="half" idx="10"/>
          </p:nvPr>
        </p:nvSpPr>
        <p:spPr/>
        <p:txBody>
          <a:bodyPr/>
          <a:lstStyle/>
          <a:p>
            <a:fld id="{2E5B778B-073C-47B4-9854-70119086934A}" type="datetimeFigureOut">
              <a:rPr lang="en-CA" smtClean="0"/>
              <a:t>2021-04-19</a:t>
            </a:fld>
            <a:endParaRPr lang="en-CA"/>
          </a:p>
        </p:txBody>
      </p:sp>
      <p:sp>
        <p:nvSpPr>
          <p:cNvPr id="6" name="Footer Placeholder 5">
            <a:extLst>
              <a:ext uri="{FF2B5EF4-FFF2-40B4-BE49-F238E27FC236}">
                <a16:creationId xmlns:a16="http://schemas.microsoft.com/office/drawing/2014/main" id="{FDB8A803-D2A2-4C85-B9A2-C5BB1CC3E5F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D1A332C-5D4C-4B92-AC1F-3B4C29F57F76}"/>
              </a:ext>
            </a:extLst>
          </p:cNvPr>
          <p:cNvSpPr>
            <a:spLocks noGrp="1"/>
          </p:cNvSpPr>
          <p:nvPr>
            <p:ph type="sldNum" sz="quarter" idx="12"/>
          </p:nvPr>
        </p:nvSpPr>
        <p:spPr/>
        <p:txBody>
          <a:bodyPr/>
          <a:lstStyle/>
          <a:p>
            <a:fld id="{8B444E7A-5D36-4E2E-A827-1BD1388376B1}" type="slidenum">
              <a:rPr lang="en-CA" smtClean="0"/>
              <a:t>‹#›</a:t>
            </a:fld>
            <a:endParaRPr lang="en-CA"/>
          </a:p>
        </p:txBody>
      </p:sp>
    </p:spTree>
    <p:extLst>
      <p:ext uri="{BB962C8B-B14F-4D97-AF65-F5344CB8AC3E}">
        <p14:creationId xmlns:p14="http://schemas.microsoft.com/office/powerpoint/2010/main" val="3166719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FEAE-75E4-4A9F-8EF2-2A9366DCC76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49C7841-A6C2-47DE-9B31-734AB1009A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544A5F-A47F-4754-8292-274614AD2D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3A21B5B-4025-4B60-ADCD-73B041F80B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DF48E3-35CC-498F-9E21-4596C9942A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AAD5CC2-EEC3-455B-9D7B-97559A8CE6E4}"/>
              </a:ext>
            </a:extLst>
          </p:cNvPr>
          <p:cNvSpPr>
            <a:spLocks noGrp="1"/>
          </p:cNvSpPr>
          <p:nvPr>
            <p:ph type="dt" sz="half" idx="10"/>
          </p:nvPr>
        </p:nvSpPr>
        <p:spPr/>
        <p:txBody>
          <a:bodyPr/>
          <a:lstStyle/>
          <a:p>
            <a:fld id="{2E5B778B-073C-47B4-9854-70119086934A}" type="datetimeFigureOut">
              <a:rPr lang="en-CA" smtClean="0"/>
              <a:t>2021-04-19</a:t>
            </a:fld>
            <a:endParaRPr lang="en-CA"/>
          </a:p>
        </p:txBody>
      </p:sp>
      <p:sp>
        <p:nvSpPr>
          <p:cNvPr id="8" name="Footer Placeholder 7">
            <a:extLst>
              <a:ext uri="{FF2B5EF4-FFF2-40B4-BE49-F238E27FC236}">
                <a16:creationId xmlns:a16="http://schemas.microsoft.com/office/drawing/2014/main" id="{7CE5E853-A676-4DD4-8A28-60F6D658FB5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D75A417-051D-43B4-8F11-1C1D710DC6F3}"/>
              </a:ext>
            </a:extLst>
          </p:cNvPr>
          <p:cNvSpPr>
            <a:spLocks noGrp="1"/>
          </p:cNvSpPr>
          <p:nvPr>
            <p:ph type="sldNum" sz="quarter" idx="12"/>
          </p:nvPr>
        </p:nvSpPr>
        <p:spPr/>
        <p:txBody>
          <a:bodyPr/>
          <a:lstStyle/>
          <a:p>
            <a:fld id="{8B444E7A-5D36-4E2E-A827-1BD1388376B1}" type="slidenum">
              <a:rPr lang="en-CA" smtClean="0"/>
              <a:t>‹#›</a:t>
            </a:fld>
            <a:endParaRPr lang="en-CA"/>
          </a:p>
        </p:txBody>
      </p:sp>
    </p:spTree>
    <p:extLst>
      <p:ext uri="{BB962C8B-B14F-4D97-AF65-F5344CB8AC3E}">
        <p14:creationId xmlns:p14="http://schemas.microsoft.com/office/powerpoint/2010/main" val="405110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963D-659A-4A55-8CDD-42FAD53DEAD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71C30F6-0747-4D0F-A94C-7153EA70E614}"/>
              </a:ext>
            </a:extLst>
          </p:cNvPr>
          <p:cNvSpPr>
            <a:spLocks noGrp="1"/>
          </p:cNvSpPr>
          <p:nvPr>
            <p:ph type="dt" sz="half" idx="10"/>
          </p:nvPr>
        </p:nvSpPr>
        <p:spPr/>
        <p:txBody>
          <a:bodyPr/>
          <a:lstStyle/>
          <a:p>
            <a:fld id="{2E5B778B-073C-47B4-9854-70119086934A}" type="datetimeFigureOut">
              <a:rPr lang="en-CA" smtClean="0"/>
              <a:t>2021-04-19</a:t>
            </a:fld>
            <a:endParaRPr lang="en-CA"/>
          </a:p>
        </p:txBody>
      </p:sp>
      <p:sp>
        <p:nvSpPr>
          <p:cNvPr id="4" name="Footer Placeholder 3">
            <a:extLst>
              <a:ext uri="{FF2B5EF4-FFF2-40B4-BE49-F238E27FC236}">
                <a16:creationId xmlns:a16="http://schemas.microsoft.com/office/drawing/2014/main" id="{0F7609B8-1BFA-4566-87FC-37D73F76C35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2FCB411-0DC6-4CE6-ABE8-3DFD65FFB332}"/>
              </a:ext>
            </a:extLst>
          </p:cNvPr>
          <p:cNvSpPr>
            <a:spLocks noGrp="1"/>
          </p:cNvSpPr>
          <p:nvPr>
            <p:ph type="sldNum" sz="quarter" idx="12"/>
          </p:nvPr>
        </p:nvSpPr>
        <p:spPr/>
        <p:txBody>
          <a:bodyPr/>
          <a:lstStyle/>
          <a:p>
            <a:fld id="{8B444E7A-5D36-4E2E-A827-1BD1388376B1}" type="slidenum">
              <a:rPr lang="en-CA" smtClean="0"/>
              <a:t>‹#›</a:t>
            </a:fld>
            <a:endParaRPr lang="en-CA"/>
          </a:p>
        </p:txBody>
      </p:sp>
    </p:spTree>
    <p:extLst>
      <p:ext uri="{BB962C8B-B14F-4D97-AF65-F5344CB8AC3E}">
        <p14:creationId xmlns:p14="http://schemas.microsoft.com/office/powerpoint/2010/main" val="3823763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FF0301-C763-498C-8EDA-B3DADBC23E70}"/>
              </a:ext>
            </a:extLst>
          </p:cNvPr>
          <p:cNvSpPr>
            <a:spLocks noGrp="1"/>
          </p:cNvSpPr>
          <p:nvPr>
            <p:ph type="dt" sz="half" idx="10"/>
          </p:nvPr>
        </p:nvSpPr>
        <p:spPr/>
        <p:txBody>
          <a:bodyPr/>
          <a:lstStyle/>
          <a:p>
            <a:fld id="{2E5B778B-073C-47B4-9854-70119086934A}" type="datetimeFigureOut">
              <a:rPr lang="en-CA" smtClean="0"/>
              <a:t>2021-04-19</a:t>
            </a:fld>
            <a:endParaRPr lang="en-CA"/>
          </a:p>
        </p:txBody>
      </p:sp>
      <p:sp>
        <p:nvSpPr>
          <p:cNvPr id="3" name="Footer Placeholder 2">
            <a:extLst>
              <a:ext uri="{FF2B5EF4-FFF2-40B4-BE49-F238E27FC236}">
                <a16:creationId xmlns:a16="http://schemas.microsoft.com/office/drawing/2014/main" id="{78E2861D-FF21-4FF0-82D4-698A84ABE62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0192162-E6F4-44F7-9D57-570C23FEE67F}"/>
              </a:ext>
            </a:extLst>
          </p:cNvPr>
          <p:cNvSpPr>
            <a:spLocks noGrp="1"/>
          </p:cNvSpPr>
          <p:nvPr>
            <p:ph type="sldNum" sz="quarter" idx="12"/>
          </p:nvPr>
        </p:nvSpPr>
        <p:spPr/>
        <p:txBody>
          <a:bodyPr/>
          <a:lstStyle/>
          <a:p>
            <a:fld id="{8B444E7A-5D36-4E2E-A827-1BD1388376B1}" type="slidenum">
              <a:rPr lang="en-CA" smtClean="0"/>
              <a:t>‹#›</a:t>
            </a:fld>
            <a:endParaRPr lang="en-CA"/>
          </a:p>
        </p:txBody>
      </p:sp>
    </p:spTree>
    <p:extLst>
      <p:ext uri="{BB962C8B-B14F-4D97-AF65-F5344CB8AC3E}">
        <p14:creationId xmlns:p14="http://schemas.microsoft.com/office/powerpoint/2010/main" val="447104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EC7C-0B7D-4526-8344-911D69DCA1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A671B5A-8FEB-4F97-8767-80D75E24A6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453152A-D26D-43F6-A548-7227A1847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F590C-AEB1-47BD-BECF-99BD9F437AFB}"/>
              </a:ext>
            </a:extLst>
          </p:cNvPr>
          <p:cNvSpPr>
            <a:spLocks noGrp="1"/>
          </p:cNvSpPr>
          <p:nvPr>
            <p:ph type="dt" sz="half" idx="10"/>
          </p:nvPr>
        </p:nvSpPr>
        <p:spPr/>
        <p:txBody>
          <a:bodyPr/>
          <a:lstStyle/>
          <a:p>
            <a:fld id="{2E5B778B-073C-47B4-9854-70119086934A}" type="datetimeFigureOut">
              <a:rPr lang="en-CA" smtClean="0"/>
              <a:t>2021-04-19</a:t>
            </a:fld>
            <a:endParaRPr lang="en-CA"/>
          </a:p>
        </p:txBody>
      </p:sp>
      <p:sp>
        <p:nvSpPr>
          <p:cNvPr id="6" name="Footer Placeholder 5">
            <a:extLst>
              <a:ext uri="{FF2B5EF4-FFF2-40B4-BE49-F238E27FC236}">
                <a16:creationId xmlns:a16="http://schemas.microsoft.com/office/drawing/2014/main" id="{F27AE741-CB43-4BFF-94C5-C0A0A956C90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6A4D379-D997-4972-A9A9-F77DE256089B}"/>
              </a:ext>
            </a:extLst>
          </p:cNvPr>
          <p:cNvSpPr>
            <a:spLocks noGrp="1"/>
          </p:cNvSpPr>
          <p:nvPr>
            <p:ph type="sldNum" sz="quarter" idx="12"/>
          </p:nvPr>
        </p:nvSpPr>
        <p:spPr/>
        <p:txBody>
          <a:bodyPr/>
          <a:lstStyle/>
          <a:p>
            <a:fld id="{8B444E7A-5D36-4E2E-A827-1BD1388376B1}" type="slidenum">
              <a:rPr lang="en-CA" smtClean="0"/>
              <a:t>‹#›</a:t>
            </a:fld>
            <a:endParaRPr lang="en-CA"/>
          </a:p>
        </p:txBody>
      </p:sp>
    </p:spTree>
    <p:extLst>
      <p:ext uri="{BB962C8B-B14F-4D97-AF65-F5344CB8AC3E}">
        <p14:creationId xmlns:p14="http://schemas.microsoft.com/office/powerpoint/2010/main" val="2937800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3886-58E2-4447-BF9E-996E01116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A550949-66EE-48F1-BCEF-B1A5E41870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55070A1-B9A6-4AF6-BADB-22D5F44EED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00B87-278B-43ED-8FC1-CF569CE47960}"/>
              </a:ext>
            </a:extLst>
          </p:cNvPr>
          <p:cNvSpPr>
            <a:spLocks noGrp="1"/>
          </p:cNvSpPr>
          <p:nvPr>
            <p:ph type="dt" sz="half" idx="10"/>
          </p:nvPr>
        </p:nvSpPr>
        <p:spPr/>
        <p:txBody>
          <a:bodyPr/>
          <a:lstStyle/>
          <a:p>
            <a:fld id="{2E5B778B-073C-47B4-9854-70119086934A}" type="datetimeFigureOut">
              <a:rPr lang="en-CA" smtClean="0"/>
              <a:t>2021-04-19</a:t>
            </a:fld>
            <a:endParaRPr lang="en-CA"/>
          </a:p>
        </p:txBody>
      </p:sp>
      <p:sp>
        <p:nvSpPr>
          <p:cNvPr id="6" name="Footer Placeholder 5">
            <a:extLst>
              <a:ext uri="{FF2B5EF4-FFF2-40B4-BE49-F238E27FC236}">
                <a16:creationId xmlns:a16="http://schemas.microsoft.com/office/drawing/2014/main" id="{6F9C46DE-A4F8-4920-87C6-BD48AFED583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2E87F79-C93D-455C-A0E6-9B920564809B}"/>
              </a:ext>
            </a:extLst>
          </p:cNvPr>
          <p:cNvSpPr>
            <a:spLocks noGrp="1"/>
          </p:cNvSpPr>
          <p:nvPr>
            <p:ph type="sldNum" sz="quarter" idx="12"/>
          </p:nvPr>
        </p:nvSpPr>
        <p:spPr/>
        <p:txBody>
          <a:bodyPr/>
          <a:lstStyle/>
          <a:p>
            <a:fld id="{8B444E7A-5D36-4E2E-A827-1BD1388376B1}" type="slidenum">
              <a:rPr lang="en-CA" smtClean="0"/>
              <a:t>‹#›</a:t>
            </a:fld>
            <a:endParaRPr lang="en-CA"/>
          </a:p>
        </p:txBody>
      </p:sp>
    </p:spTree>
    <p:extLst>
      <p:ext uri="{BB962C8B-B14F-4D97-AF65-F5344CB8AC3E}">
        <p14:creationId xmlns:p14="http://schemas.microsoft.com/office/powerpoint/2010/main" val="219857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9D23A-F5EC-4054-9293-6A07666CC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49557CF-12AA-4A01-AA84-2DDB64D01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9D5C3D-874F-4CFA-9958-4D0D68502D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B778B-073C-47B4-9854-70119086934A}" type="datetimeFigureOut">
              <a:rPr lang="en-CA" smtClean="0"/>
              <a:t>2021-04-19</a:t>
            </a:fld>
            <a:endParaRPr lang="en-CA"/>
          </a:p>
        </p:txBody>
      </p:sp>
      <p:sp>
        <p:nvSpPr>
          <p:cNvPr id="5" name="Footer Placeholder 4">
            <a:extLst>
              <a:ext uri="{FF2B5EF4-FFF2-40B4-BE49-F238E27FC236}">
                <a16:creationId xmlns:a16="http://schemas.microsoft.com/office/drawing/2014/main" id="{7A3BF508-09EB-45F3-AE98-D375366C17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4B8FC1B-5E38-41B0-B70C-6E3EA6D03A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44E7A-5D36-4E2E-A827-1BD1388376B1}" type="slidenum">
              <a:rPr lang="en-CA" smtClean="0"/>
              <a:t>‹#›</a:t>
            </a:fld>
            <a:endParaRPr lang="en-CA"/>
          </a:p>
        </p:txBody>
      </p:sp>
    </p:spTree>
    <p:extLst>
      <p:ext uri="{BB962C8B-B14F-4D97-AF65-F5344CB8AC3E}">
        <p14:creationId xmlns:p14="http://schemas.microsoft.com/office/powerpoint/2010/main" val="760127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emographics_of_Toronto_neighbourhoods" TargetMode="External"/><Relationship Id="rId2" Type="http://schemas.openxmlformats.org/officeDocument/2006/relationships/hyperlink" Target="https://en.wikipedia.org/w/index.php?title=List_of_postal_codes_of_Canada:_M&amp;oldid=100865878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emographics_of_Toronto_neighbourhoods" TargetMode="External"/><Relationship Id="rId2" Type="http://schemas.openxmlformats.org/officeDocument/2006/relationships/hyperlink" Target="https://en.wikipedia.org/w/index.php?title=List_of_postal_codes_of_Canada:_M&amp;oldid=100865878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2B89-5842-4C5F-936E-3CBD8D7D34F6}"/>
              </a:ext>
            </a:extLst>
          </p:cNvPr>
          <p:cNvSpPr>
            <a:spLocks noGrp="1"/>
          </p:cNvSpPr>
          <p:nvPr>
            <p:ph type="ctrTitle"/>
          </p:nvPr>
        </p:nvSpPr>
        <p:spPr/>
        <p:txBody>
          <a:bodyPr/>
          <a:lstStyle/>
          <a:p>
            <a:r>
              <a:rPr lang="en-CA" dirty="0"/>
              <a:t>IBM Data Science Capstone</a:t>
            </a:r>
          </a:p>
        </p:txBody>
      </p:sp>
      <p:sp>
        <p:nvSpPr>
          <p:cNvPr id="3" name="Subtitle 2">
            <a:extLst>
              <a:ext uri="{FF2B5EF4-FFF2-40B4-BE49-F238E27FC236}">
                <a16:creationId xmlns:a16="http://schemas.microsoft.com/office/drawing/2014/main" id="{03D5C3F2-E7A5-46C4-B10A-6B627EFF2622}"/>
              </a:ext>
            </a:extLst>
          </p:cNvPr>
          <p:cNvSpPr>
            <a:spLocks noGrp="1"/>
          </p:cNvSpPr>
          <p:nvPr>
            <p:ph type="subTitle" idx="1"/>
          </p:nvPr>
        </p:nvSpPr>
        <p:spPr/>
        <p:txBody>
          <a:bodyPr>
            <a:normAutofit fontScale="85000" lnSpcReduction="20000"/>
          </a:bodyPr>
          <a:lstStyle/>
          <a:p>
            <a:endParaRPr lang="en-CA" dirty="0"/>
          </a:p>
          <a:p>
            <a:r>
              <a:rPr lang="en-CA" sz="2800" b="1" dirty="0"/>
              <a:t>Analysis of Toronto’s neighborhoods and demography to identify ideal location for starting a dedicated South Indian restaurant</a:t>
            </a:r>
          </a:p>
          <a:p>
            <a:endParaRPr lang="en-CA" dirty="0"/>
          </a:p>
          <a:p>
            <a:r>
              <a:rPr lang="en-CA" sz="2000" b="1" dirty="0">
                <a:solidFill>
                  <a:srgbClr val="0000FF"/>
                </a:solidFill>
              </a:rPr>
              <a:t>Bhuvanesh Selvakumar</a:t>
            </a:r>
          </a:p>
        </p:txBody>
      </p:sp>
    </p:spTree>
    <p:extLst>
      <p:ext uri="{BB962C8B-B14F-4D97-AF65-F5344CB8AC3E}">
        <p14:creationId xmlns:p14="http://schemas.microsoft.com/office/powerpoint/2010/main" val="2647215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A091-B9E7-40D8-9511-33253E61F6D8}"/>
              </a:ext>
            </a:extLst>
          </p:cNvPr>
          <p:cNvSpPr>
            <a:spLocks noGrp="1"/>
          </p:cNvSpPr>
          <p:nvPr>
            <p:ph type="title"/>
          </p:nvPr>
        </p:nvSpPr>
        <p:spPr/>
        <p:txBody>
          <a:bodyPr/>
          <a:lstStyle/>
          <a:p>
            <a:r>
              <a:rPr lang="en-CA" b="1" dirty="0"/>
              <a:t>Results (2/4)</a:t>
            </a:r>
          </a:p>
        </p:txBody>
      </p:sp>
      <p:sp>
        <p:nvSpPr>
          <p:cNvPr id="3" name="Content Placeholder 2">
            <a:extLst>
              <a:ext uri="{FF2B5EF4-FFF2-40B4-BE49-F238E27FC236}">
                <a16:creationId xmlns:a16="http://schemas.microsoft.com/office/drawing/2014/main" id="{BAACBB15-51B7-4952-8AF1-6B557A68D0B8}"/>
              </a:ext>
            </a:extLst>
          </p:cNvPr>
          <p:cNvSpPr>
            <a:spLocks noGrp="1"/>
          </p:cNvSpPr>
          <p:nvPr>
            <p:ph idx="1"/>
          </p:nvPr>
        </p:nvSpPr>
        <p:spPr/>
        <p:txBody>
          <a:bodyPr>
            <a:normAutofit/>
          </a:bodyPr>
          <a:lstStyle/>
          <a:p>
            <a:pPr marL="0" indent="0" algn="l">
              <a:buNone/>
            </a:pPr>
            <a:r>
              <a:rPr lang="en-US" sz="2000" b="0" i="0" dirty="0">
                <a:solidFill>
                  <a:srgbClr val="000000"/>
                </a:solidFill>
                <a:effectLst/>
                <a:latin typeface="Helvetica Neue"/>
              </a:rPr>
              <a:t>The following map highlights (black border) the neighborhoods that are ideal for starting a South Indian restaurant, with a focus on attracting Tamil population:</a:t>
            </a:r>
          </a:p>
          <a:p>
            <a:pPr marL="0" indent="0" algn="l">
              <a:buNone/>
            </a:pPr>
            <a:endParaRPr lang="en-US" dirty="0"/>
          </a:p>
        </p:txBody>
      </p:sp>
      <p:pic>
        <p:nvPicPr>
          <p:cNvPr id="6" name="Picture 5">
            <a:extLst>
              <a:ext uri="{FF2B5EF4-FFF2-40B4-BE49-F238E27FC236}">
                <a16:creationId xmlns:a16="http://schemas.microsoft.com/office/drawing/2014/main" id="{4079A697-317F-4A6D-AD2A-4E07C4AF4CD5}"/>
              </a:ext>
            </a:extLst>
          </p:cNvPr>
          <p:cNvPicPr>
            <a:picLocks noChangeAspect="1"/>
          </p:cNvPicPr>
          <p:nvPr/>
        </p:nvPicPr>
        <p:blipFill>
          <a:blip r:embed="rId2"/>
          <a:stretch>
            <a:fillRect/>
          </a:stretch>
        </p:blipFill>
        <p:spPr>
          <a:xfrm>
            <a:off x="3338112" y="2707380"/>
            <a:ext cx="5296374" cy="3785496"/>
          </a:xfrm>
          <a:prstGeom prst="rect">
            <a:avLst/>
          </a:prstGeom>
        </p:spPr>
      </p:pic>
    </p:spTree>
    <p:extLst>
      <p:ext uri="{BB962C8B-B14F-4D97-AF65-F5344CB8AC3E}">
        <p14:creationId xmlns:p14="http://schemas.microsoft.com/office/powerpoint/2010/main" val="230887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A091-B9E7-40D8-9511-33253E61F6D8}"/>
              </a:ext>
            </a:extLst>
          </p:cNvPr>
          <p:cNvSpPr>
            <a:spLocks noGrp="1"/>
          </p:cNvSpPr>
          <p:nvPr>
            <p:ph type="title"/>
          </p:nvPr>
        </p:nvSpPr>
        <p:spPr/>
        <p:txBody>
          <a:bodyPr/>
          <a:lstStyle/>
          <a:p>
            <a:r>
              <a:rPr lang="en-CA" b="1" dirty="0"/>
              <a:t>Results (3/4)</a:t>
            </a:r>
          </a:p>
        </p:txBody>
      </p:sp>
      <p:sp>
        <p:nvSpPr>
          <p:cNvPr id="3" name="Content Placeholder 2">
            <a:extLst>
              <a:ext uri="{FF2B5EF4-FFF2-40B4-BE49-F238E27FC236}">
                <a16:creationId xmlns:a16="http://schemas.microsoft.com/office/drawing/2014/main" id="{BAACBB15-51B7-4952-8AF1-6B557A68D0B8}"/>
              </a:ext>
            </a:extLst>
          </p:cNvPr>
          <p:cNvSpPr>
            <a:spLocks noGrp="1"/>
          </p:cNvSpPr>
          <p:nvPr>
            <p:ph idx="1"/>
          </p:nvPr>
        </p:nvSpPr>
        <p:spPr/>
        <p:txBody>
          <a:bodyPr>
            <a:normAutofit/>
          </a:bodyPr>
          <a:lstStyle/>
          <a:p>
            <a:pPr marL="0" indent="0" algn="l">
              <a:buNone/>
            </a:pPr>
            <a:r>
              <a:rPr lang="en-US" sz="2000" b="0" i="0" dirty="0">
                <a:solidFill>
                  <a:srgbClr val="000000"/>
                </a:solidFill>
                <a:effectLst/>
                <a:latin typeface="Helvetica Neue"/>
              </a:rPr>
              <a:t>Results of k-means clustering (3 clusters):</a:t>
            </a:r>
            <a:endParaRPr lang="en-US" dirty="0"/>
          </a:p>
        </p:txBody>
      </p:sp>
      <p:pic>
        <p:nvPicPr>
          <p:cNvPr id="5" name="Picture 4">
            <a:extLst>
              <a:ext uri="{FF2B5EF4-FFF2-40B4-BE49-F238E27FC236}">
                <a16:creationId xmlns:a16="http://schemas.microsoft.com/office/drawing/2014/main" id="{59C1DEEA-C30E-4D60-BF6F-F3A102BC9088}"/>
              </a:ext>
            </a:extLst>
          </p:cNvPr>
          <p:cNvPicPr>
            <a:picLocks noChangeAspect="1"/>
          </p:cNvPicPr>
          <p:nvPr/>
        </p:nvPicPr>
        <p:blipFill>
          <a:blip r:embed="rId2"/>
          <a:stretch>
            <a:fillRect/>
          </a:stretch>
        </p:blipFill>
        <p:spPr>
          <a:xfrm>
            <a:off x="3052762" y="2397125"/>
            <a:ext cx="6086475" cy="4095750"/>
          </a:xfrm>
          <a:prstGeom prst="rect">
            <a:avLst/>
          </a:prstGeom>
        </p:spPr>
      </p:pic>
    </p:spTree>
    <p:extLst>
      <p:ext uri="{BB962C8B-B14F-4D97-AF65-F5344CB8AC3E}">
        <p14:creationId xmlns:p14="http://schemas.microsoft.com/office/powerpoint/2010/main" val="1682980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A091-B9E7-40D8-9511-33253E61F6D8}"/>
              </a:ext>
            </a:extLst>
          </p:cNvPr>
          <p:cNvSpPr>
            <a:spLocks noGrp="1"/>
          </p:cNvSpPr>
          <p:nvPr>
            <p:ph type="title"/>
          </p:nvPr>
        </p:nvSpPr>
        <p:spPr/>
        <p:txBody>
          <a:bodyPr/>
          <a:lstStyle/>
          <a:p>
            <a:r>
              <a:rPr lang="en-CA" b="1" dirty="0"/>
              <a:t>Results (4/4)</a:t>
            </a:r>
          </a:p>
        </p:txBody>
      </p:sp>
      <p:sp>
        <p:nvSpPr>
          <p:cNvPr id="3" name="Content Placeholder 2">
            <a:extLst>
              <a:ext uri="{FF2B5EF4-FFF2-40B4-BE49-F238E27FC236}">
                <a16:creationId xmlns:a16="http://schemas.microsoft.com/office/drawing/2014/main" id="{BAACBB15-51B7-4952-8AF1-6B557A68D0B8}"/>
              </a:ext>
            </a:extLst>
          </p:cNvPr>
          <p:cNvSpPr>
            <a:spLocks noGrp="1"/>
          </p:cNvSpPr>
          <p:nvPr>
            <p:ph idx="1"/>
          </p:nvPr>
        </p:nvSpPr>
        <p:spPr/>
        <p:txBody>
          <a:bodyPr>
            <a:normAutofit fontScale="85000" lnSpcReduction="20000"/>
          </a:bodyPr>
          <a:lstStyle/>
          <a:p>
            <a:pPr marL="0" indent="0" algn="l">
              <a:buNone/>
            </a:pPr>
            <a:r>
              <a:rPr lang="en-US" sz="1400" b="1" i="0" dirty="0">
                <a:solidFill>
                  <a:srgbClr val="000000"/>
                </a:solidFill>
                <a:effectLst/>
                <a:latin typeface="Helvetica Neue"/>
              </a:rPr>
              <a:t>Analyzing cluster #0 we learn that:</a:t>
            </a:r>
          </a:p>
          <a:p>
            <a:pPr algn="l">
              <a:buFont typeface="+mj-lt"/>
              <a:buAutoNum type="arabicPeriod"/>
            </a:pPr>
            <a:r>
              <a:rPr lang="en-US" sz="1400" b="0" i="0" dirty="0">
                <a:solidFill>
                  <a:srgbClr val="000000"/>
                </a:solidFill>
                <a:effectLst/>
                <a:latin typeface="Helvetica Neue"/>
              </a:rPr>
              <a:t>Most of the neighborhoods in Central/South-Western Toronto have a healthy concentration of Indian restaurants</a:t>
            </a:r>
          </a:p>
          <a:p>
            <a:pPr algn="l">
              <a:buFont typeface="+mj-lt"/>
              <a:buAutoNum type="arabicPeriod"/>
            </a:pPr>
            <a:r>
              <a:rPr lang="en-US" sz="1400" b="0" i="0" dirty="0">
                <a:solidFill>
                  <a:srgbClr val="000000"/>
                </a:solidFill>
                <a:effectLst/>
                <a:latin typeface="Helvetica Neue"/>
              </a:rPr>
              <a:t>Majority of the Indian restaurants would fit within this cluster bubble and are in the University district surrounding University of Toronto</a:t>
            </a:r>
          </a:p>
          <a:p>
            <a:pPr algn="l">
              <a:buFont typeface="+mj-lt"/>
              <a:buAutoNum type="arabicPeriod"/>
            </a:pPr>
            <a:r>
              <a:rPr lang="en-US" sz="1400" b="0" i="0" dirty="0">
                <a:solidFill>
                  <a:srgbClr val="000000"/>
                </a:solidFill>
                <a:effectLst/>
                <a:latin typeface="Helvetica Neue"/>
              </a:rPr>
              <a:t>Possibly the focus/target population are the International students from India</a:t>
            </a:r>
          </a:p>
          <a:p>
            <a:pPr marL="0" indent="0" algn="l">
              <a:buNone/>
            </a:pPr>
            <a:endParaRPr lang="en-US" sz="1400" b="1" i="0" dirty="0">
              <a:solidFill>
                <a:srgbClr val="000000"/>
              </a:solidFill>
              <a:effectLst/>
              <a:latin typeface="Helvetica Neue"/>
            </a:endParaRPr>
          </a:p>
          <a:p>
            <a:pPr marL="0" indent="0" algn="l">
              <a:buNone/>
            </a:pPr>
            <a:r>
              <a:rPr lang="en-US" sz="1400" b="1" i="0" dirty="0">
                <a:solidFill>
                  <a:srgbClr val="000000"/>
                </a:solidFill>
                <a:effectLst/>
                <a:latin typeface="Helvetica Neue"/>
              </a:rPr>
              <a:t>Analyzing cluster #1 we learn that:</a:t>
            </a:r>
          </a:p>
          <a:p>
            <a:pPr algn="l">
              <a:buFont typeface="+mj-lt"/>
              <a:buAutoNum type="arabicPeriod"/>
            </a:pPr>
            <a:r>
              <a:rPr lang="en-US" sz="1400" b="0" i="0" dirty="0">
                <a:solidFill>
                  <a:srgbClr val="000000"/>
                </a:solidFill>
                <a:effectLst/>
                <a:latin typeface="Helvetica Neue"/>
              </a:rPr>
              <a:t>The marked blue blips constitute the highest frequency of Indian restaurants and are distributed sparsely across the city.</a:t>
            </a:r>
          </a:p>
          <a:p>
            <a:pPr algn="l">
              <a:buFont typeface="+mj-lt"/>
              <a:buAutoNum type="arabicPeriod"/>
            </a:pPr>
            <a:r>
              <a:rPr lang="en-US" sz="1400" b="0" i="0" dirty="0">
                <a:solidFill>
                  <a:srgbClr val="000000"/>
                </a:solidFill>
                <a:effectLst/>
                <a:latin typeface="Helvetica Neue"/>
              </a:rPr>
              <a:t>Contrary to the popular expectation only 2 high frequency blips (Scarborough East, Eglinton) are in the Western part of the city, which have the high population of Tamils.</a:t>
            </a:r>
          </a:p>
          <a:p>
            <a:pPr algn="l">
              <a:buFont typeface="+mj-lt"/>
              <a:buAutoNum type="arabicPeriod"/>
            </a:pPr>
            <a:r>
              <a:rPr lang="en-US" sz="1400" b="0" i="0" dirty="0">
                <a:solidFill>
                  <a:srgbClr val="000000"/>
                </a:solidFill>
                <a:effectLst/>
                <a:latin typeface="Helvetica Neue"/>
              </a:rPr>
              <a:t>Can likely infer that the existing restaurants primarily target the larger population base who may be more interested in the popular Indian recipes, with limited interest in traditional South Indian recipes.</a:t>
            </a:r>
          </a:p>
          <a:p>
            <a:pPr marL="0" indent="0" algn="l">
              <a:buNone/>
            </a:pPr>
            <a:endParaRPr lang="en-US" sz="1400" b="1" i="0" dirty="0">
              <a:solidFill>
                <a:srgbClr val="000000"/>
              </a:solidFill>
              <a:effectLst/>
              <a:latin typeface="Helvetica Neue"/>
            </a:endParaRPr>
          </a:p>
          <a:p>
            <a:pPr marL="0" indent="0" algn="l">
              <a:buNone/>
            </a:pPr>
            <a:r>
              <a:rPr lang="en-US" sz="1400" b="1" i="0" dirty="0">
                <a:solidFill>
                  <a:srgbClr val="000000"/>
                </a:solidFill>
                <a:effectLst/>
                <a:latin typeface="Helvetica Neue"/>
              </a:rPr>
              <a:t>Analyzing cluster #2 we learn that:</a:t>
            </a:r>
          </a:p>
          <a:p>
            <a:pPr algn="l">
              <a:buFont typeface="+mj-lt"/>
              <a:buAutoNum type="arabicPeriod"/>
            </a:pPr>
            <a:r>
              <a:rPr lang="en-US" sz="1400" b="0" i="0" dirty="0">
                <a:solidFill>
                  <a:srgbClr val="000000"/>
                </a:solidFill>
                <a:effectLst/>
                <a:latin typeface="Helvetica Neue"/>
              </a:rPr>
              <a:t>Most of the neighborhoods in Toronto don't have any Indian restaurants (green blips), signaling that it's more of an exquisite cuisine and not a contemporary food preference.</a:t>
            </a:r>
          </a:p>
          <a:p>
            <a:pPr algn="l">
              <a:buFont typeface="+mj-lt"/>
              <a:buAutoNum type="arabicPeriod"/>
            </a:pPr>
            <a:r>
              <a:rPr lang="en-US" sz="1400" b="0" i="0" dirty="0">
                <a:solidFill>
                  <a:srgbClr val="000000"/>
                </a:solidFill>
                <a:effectLst/>
                <a:latin typeface="Helvetica Neue"/>
              </a:rPr>
              <a:t>Surprisingly, Western Toronto is densely populated with these green blips indicating lack of Indian/South-Indian restaurants that are near the Tamil community.</a:t>
            </a:r>
          </a:p>
          <a:p>
            <a:pPr algn="l">
              <a:buFont typeface="+mj-lt"/>
              <a:buAutoNum type="arabicPeriod"/>
            </a:pPr>
            <a:r>
              <a:rPr lang="en-US" sz="1400" b="0" i="0" dirty="0">
                <a:solidFill>
                  <a:srgbClr val="000000"/>
                </a:solidFill>
                <a:effectLst/>
                <a:latin typeface="Helvetica Neue"/>
              </a:rPr>
              <a:t>Flipping the green blips to red/blue would encourage the Tamil community to benefit from Indian restaurants without farther commute to Central/South-Western Toronto</a:t>
            </a:r>
          </a:p>
        </p:txBody>
      </p:sp>
    </p:spTree>
    <p:extLst>
      <p:ext uri="{BB962C8B-B14F-4D97-AF65-F5344CB8AC3E}">
        <p14:creationId xmlns:p14="http://schemas.microsoft.com/office/powerpoint/2010/main" val="1005033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A091-B9E7-40D8-9511-33253E61F6D8}"/>
              </a:ext>
            </a:extLst>
          </p:cNvPr>
          <p:cNvSpPr>
            <a:spLocks noGrp="1"/>
          </p:cNvSpPr>
          <p:nvPr>
            <p:ph type="title"/>
          </p:nvPr>
        </p:nvSpPr>
        <p:spPr/>
        <p:txBody>
          <a:bodyPr/>
          <a:lstStyle/>
          <a:p>
            <a:r>
              <a:rPr lang="en-CA" b="1" dirty="0"/>
              <a:t>Conclusions and Recommendations</a:t>
            </a:r>
          </a:p>
        </p:txBody>
      </p:sp>
      <p:sp>
        <p:nvSpPr>
          <p:cNvPr id="5" name="Content Placeholder 4">
            <a:extLst>
              <a:ext uri="{FF2B5EF4-FFF2-40B4-BE49-F238E27FC236}">
                <a16:creationId xmlns:a16="http://schemas.microsoft.com/office/drawing/2014/main" id="{C247592D-3372-483A-94BA-0265E07D1517}"/>
              </a:ext>
            </a:extLst>
          </p:cNvPr>
          <p:cNvSpPr>
            <a:spLocks noGrp="1"/>
          </p:cNvSpPr>
          <p:nvPr>
            <p:ph idx="1"/>
          </p:nvPr>
        </p:nvSpPr>
        <p:spPr/>
        <p:txBody>
          <a:bodyPr>
            <a:normAutofit fontScale="92500" lnSpcReduction="10000"/>
          </a:bodyPr>
          <a:lstStyle/>
          <a:p>
            <a:pPr marL="0" indent="0">
              <a:buNone/>
            </a:pPr>
            <a:r>
              <a:rPr lang="en-US" sz="1600" dirty="0">
                <a:latin typeface="Helvetica Neue"/>
              </a:rPr>
              <a:t>1. Based on the above analysis, the top 5 locations to start a dedicated South-Indian restaurant with their corresponding Tamil population are:</a:t>
            </a:r>
          </a:p>
          <a:p>
            <a:pPr marL="0" indent="0">
              <a:buNone/>
            </a:pPr>
            <a:r>
              <a:rPr lang="en-US" sz="1600" dirty="0">
                <a:latin typeface="Helvetica Neue"/>
              </a:rPr>
              <a:t>	a. Rouge Hill (15.6%)</a:t>
            </a:r>
          </a:p>
          <a:p>
            <a:pPr marL="0" indent="0">
              <a:buNone/>
            </a:pPr>
            <a:r>
              <a:rPr lang="en-US" sz="1600" dirty="0">
                <a:latin typeface="Helvetica Neue"/>
              </a:rPr>
              <a:t>	b. Malvern (12.2%)</a:t>
            </a:r>
          </a:p>
          <a:p>
            <a:pPr marL="0" indent="0">
              <a:buNone/>
            </a:pPr>
            <a:r>
              <a:rPr lang="en-US" sz="1600" dirty="0">
                <a:latin typeface="Helvetica Neue"/>
              </a:rPr>
              <a:t>	c. Scarborough Village (11.4%)</a:t>
            </a:r>
          </a:p>
          <a:p>
            <a:pPr marL="0" indent="0">
              <a:buNone/>
            </a:pPr>
            <a:r>
              <a:rPr lang="en-US" sz="1600" dirty="0">
                <a:latin typeface="Helvetica Neue"/>
              </a:rPr>
              <a:t>	d. Morningside (10.8%)</a:t>
            </a:r>
          </a:p>
          <a:p>
            <a:pPr marL="0" indent="0">
              <a:buNone/>
            </a:pPr>
            <a:r>
              <a:rPr lang="en-US" sz="1600" dirty="0">
                <a:latin typeface="Helvetica Neue"/>
              </a:rPr>
              <a:t>	e. Scarborough City Centre (10.3%)</a:t>
            </a:r>
          </a:p>
          <a:p>
            <a:pPr marL="0" indent="0">
              <a:buNone/>
            </a:pPr>
            <a:r>
              <a:rPr lang="en-US" sz="1600" dirty="0">
                <a:latin typeface="Helvetica Neue"/>
              </a:rPr>
              <a:t>    </a:t>
            </a:r>
          </a:p>
          <a:p>
            <a:pPr marL="0" indent="0">
              <a:buNone/>
            </a:pPr>
            <a:r>
              <a:rPr lang="en-US" sz="1600" dirty="0">
                <a:latin typeface="Helvetica Neue"/>
              </a:rPr>
              <a:t>2. The above neighborhoods offer competitive advantage as they don't have any Indian restaurants, thus increasing the probability of success </a:t>
            </a:r>
          </a:p>
          <a:p>
            <a:endParaRPr lang="en-US" sz="1600" dirty="0">
              <a:latin typeface="Helvetica Neue"/>
            </a:endParaRPr>
          </a:p>
          <a:p>
            <a:pPr marL="0" indent="0">
              <a:buNone/>
            </a:pPr>
            <a:r>
              <a:rPr lang="en-US" sz="1600" dirty="0">
                <a:latin typeface="Helvetica Neue"/>
              </a:rPr>
              <a:t>3. Most of the Tamil population is concentrated in Scarborough, which surprisingly has limited choice of Indian restaurants</a:t>
            </a:r>
          </a:p>
          <a:p>
            <a:endParaRPr lang="en-US" sz="1600" dirty="0">
              <a:latin typeface="Helvetica Neue"/>
            </a:endParaRPr>
          </a:p>
          <a:p>
            <a:pPr marL="0" indent="0">
              <a:buNone/>
            </a:pPr>
            <a:r>
              <a:rPr lang="en-US" sz="1600" dirty="0">
                <a:latin typeface="Helvetica Neue"/>
              </a:rPr>
              <a:t>4. The taxation, rules and business  guidelines corresponding to the city of Scarborough would be in effect for the list of recommended locations</a:t>
            </a:r>
            <a:endParaRPr lang="en-CA" sz="1600" dirty="0">
              <a:latin typeface="Helvetica Neue"/>
            </a:endParaRPr>
          </a:p>
        </p:txBody>
      </p:sp>
    </p:spTree>
    <p:extLst>
      <p:ext uri="{BB962C8B-B14F-4D97-AF65-F5344CB8AC3E}">
        <p14:creationId xmlns:p14="http://schemas.microsoft.com/office/powerpoint/2010/main" val="419861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A091-B9E7-40D8-9511-33253E61F6D8}"/>
              </a:ext>
            </a:extLst>
          </p:cNvPr>
          <p:cNvSpPr>
            <a:spLocks noGrp="1"/>
          </p:cNvSpPr>
          <p:nvPr>
            <p:ph type="title"/>
          </p:nvPr>
        </p:nvSpPr>
        <p:spPr/>
        <p:txBody>
          <a:bodyPr/>
          <a:lstStyle/>
          <a:p>
            <a:r>
              <a:rPr lang="en-CA" b="1" dirty="0"/>
              <a:t>Introduction</a:t>
            </a:r>
          </a:p>
        </p:txBody>
      </p:sp>
      <p:sp>
        <p:nvSpPr>
          <p:cNvPr id="3" name="Content Placeholder 2">
            <a:extLst>
              <a:ext uri="{FF2B5EF4-FFF2-40B4-BE49-F238E27FC236}">
                <a16:creationId xmlns:a16="http://schemas.microsoft.com/office/drawing/2014/main" id="{BAACBB15-51B7-4952-8AF1-6B557A68D0B8}"/>
              </a:ext>
            </a:extLst>
          </p:cNvPr>
          <p:cNvSpPr>
            <a:spLocks noGrp="1"/>
          </p:cNvSpPr>
          <p:nvPr>
            <p:ph idx="1"/>
          </p:nvPr>
        </p:nvSpPr>
        <p:spPr/>
        <p:txBody>
          <a:bodyPr>
            <a:normAutofit/>
          </a:bodyPr>
          <a:lstStyle/>
          <a:p>
            <a:r>
              <a:rPr lang="en-US" sz="2400" dirty="0"/>
              <a:t>The Tamil community (native to Southern India, Sri Lanka and Malaysia) are an important part of the Indian diaspora in Canada, and offer an ethnic cuisine that is unique and different from the mainstream Indian cuisine. </a:t>
            </a:r>
          </a:p>
          <a:p>
            <a:endParaRPr lang="en-US" sz="2400" dirty="0"/>
          </a:p>
          <a:p>
            <a:r>
              <a:rPr lang="en-US" sz="2400" dirty="0"/>
              <a:t>Many Indian restaurants in Canada include popular South Indian </a:t>
            </a:r>
            <a:r>
              <a:rPr lang="en-US" sz="2400" dirty="0" err="1"/>
              <a:t>recipies</a:t>
            </a:r>
            <a:r>
              <a:rPr lang="en-US" sz="2400" dirty="0"/>
              <a:t> in their menu, the traditional/native recipes are often ruled out due to the very small target population, their extreme flavor and spice variations. </a:t>
            </a:r>
          </a:p>
          <a:p>
            <a:endParaRPr lang="en-US" sz="2400" dirty="0"/>
          </a:p>
          <a:p>
            <a:r>
              <a:rPr lang="en-US" sz="2400" dirty="0"/>
              <a:t>With the growing Tamil population in Toronto coupled with the community's interest in expanding the commercial/culture outreach, the demand and potential of success in opening a dedicated South Indian restaurant is very high.</a:t>
            </a:r>
          </a:p>
          <a:p>
            <a:endParaRPr lang="en-US" sz="2400" dirty="0"/>
          </a:p>
          <a:p>
            <a:endParaRPr lang="en-CA" sz="2400" dirty="0"/>
          </a:p>
        </p:txBody>
      </p:sp>
    </p:spTree>
    <p:extLst>
      <p:ext uri="{BB962C8B-B14F-4D97-AF65-F5344CB8AC3E}">
        <p14:creationId xmlns:p14="http://schemas.microsoft.com/office/powerpoint/2010/main" val="1563557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A091-B9E7-40D8-9511-33253E61F6D8}"/>
              </a:ext>
            </a:extLst>
          </p:cNvPr>
          <p:cNvSpPr>
            <a:spLocks noGrp="1"/>
          </p:cNvSpPr>
          <p:nvPr>
            <p:ph type="title"/>
          </p:nvPr>
        </p:nvSpPr>
        <p:spPr/>
        <p:txBody>
          <a:bodyPr/>
          <a:lstStyle/>
          <a:p>
            <a:r>
              <a:rPr lang="en-CA" b="1" dirty="0"/>
              <a:t>Problem Statement</a:t>
            </a:r>
          </a:p>
        </p:txBody>
      </p:sp>
      <p:sp>
        <p:nvSpPr>
          <p:cNvPr id="3" name="Content Placeholder 2">
            <a:extLst>
              <a:ext uri="{FF2B5EF4-FFF2-40B4-BE49-F238E27FC236}">
                <a16:creationId xmlns:a16="http://schemas.microsoft.com/office/drawing/2014/main" id="{BAACBB15-51B7-4952-8AF1-6B557A68D0B8}"/>
              </a:ext>
            </a:extLst>
          </p:cNvPr>
          <p:cNvSpPr>
            <a:spLocks noGrp="1"/>
          </p:cNvSpPr>
          <p:nvPr>
            <p:ph idx="1"/>
          </p:nvPr>
        </p:nvSpPr>
        <p:spPr/>
        <p:txBody>
          <a:bodyPr>
            <a:normAutofit/>
          </a:bodyPr>
          <a:lstStyle/>
          <a:p>
            <a:r>
              <a:rPr lang="en-US" sz="2400" dirty="0"/>
              <a:t>An investor is considering the opportunity to open a South Indian restaurant in Toronto with a focus on offering authentic Tamil recipes along with popular Indian menu. The primary target customer base is the Tamil diaspora in Canada. </a:t>
            </a:r>
          </a:p>
          <a:p>
            <a:endParaRPr lang="en-US" dirty="0"/>
          </a:p>
          <a:p>
            <a:r>
              <a:rPr lang="en-US" sz="2400" dirty="0"/>
              <a:t>The objective is to identify neighborhoods with high Tamil population with limited/no business competition from other Indian restaurants, for starting a South Indian restaurant.</a:t>
            </a:r>
          </a:p>
        </p:txBody>
      </p:sp>
    </p:spTree>
    <p:extLst>
      <p:ext uri="{BB962C8B-B14F-4D97-AF65-F5344CB8AC3E}">
        <p14:creationId xmlns:p14="http://schemas.microsoft.com/office/powerpoint/2010/main" val="68109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A091-B9E7-40D8-9511-33253E61F6D8}"/>
              </a:ext>
            </a:extLst>
          </p:cNvPr>
          <p:cNvSpPr>
            <a:spLocks noGrp="1"/>
          </p:cNvSpPr>
          <p:nvPr>
            <p:ph type="title"/>
          </p:nvPr>
        </p:nvSpPr>
        <p:spPr/>
        <p:txBody>
          <a:bodyPr/>
          <a:lstStyle/>
          <a:p>
            <a:r>
              <a:rPr lang="en-CA" b="1" dirty="0"/>
              <a:t>Data Required</a:t>
            </a:r>
          </a:p>
        </p:txBody>
      </p:sp>
      <p:sp>
        <p:nvSpPr>
          <p:cNvPr id="3" name="Content Placeholder 2">
            <a:extLst>
              <a:ext uri="{FF2B5EF4-FFF2-40B4-BE49-F238E27FC236}">
                <a16:creationId xmlns:a16="http://schemas.microsoft.com/office/drawing/2014/main" id="{BAACBB15-51B7-4952-8AF1-6B557A68D0B8}"/>
              </a:ext>
            </a:extLst>
          </p:cNvPr>
          <p:cNvSpPr>
            <a:spLocks noGrp="1"/>
          </p:cNvSpPr>
          <p:nvPr>
            <p:ph idx="1"/>
          </p:nvPr>
        </p:nvSpPr>
        <p:spPr/>
        <p:txBody>
          <a:bodyPr>
            <a:normAutofit/>
          </a:bodyPr>
          <a:lstStyle/>
          <a:p>
            <a:r>
              <a:rPr lang="en-US" sz="2400" dirty="0"/>
              <a:t>To identify the neighborhoods with high probability of success opening a South-Indian restaurant for the Tamil community, the following datasets are required:</a:t>
            </a:r>
          </a:p>
          <a:p>
            <a:endParaRPr lang="en-US" dirty="0"/>
          </a:p>
          <a:p>
            <a:pPr lvl="1"/>
            <a:r>
              <a:rPr lang="en-US" dirty="0"/>
              <a:t>a. Neighborhoods: </a:t>
            </a:r>
            <a:r>
              <a:rPr lang="en-US" dirty="0">
                <a:hlinkClick r:id="rId2"/>
              </a:rPr>
              <a:t>https://en.wikipedia.org/w/index.php?title=List_of_postal_codes_of_Canada:_M&amp;oldid=1008658788</a:t>
            </a:r>
            <a:endParaRPr lang="en-US" dirty="0"/>
          </a:p>
          <a:p>
            <a:pPr lvl="1"/>
            <a:endParaRPr lang="en-US" dirty="0"/>
          </a:p>
          <a:p>
            <a:pPr lvl="1"/>
            <a:r>
              <a:rPr lang="en-US" dirty="0"/>
              <a:t>b. Demography: </a:t>
            </a:r>
            <a:r>
              <a:rPr lang="en-US" dirty="0">
                <a:hlinkClick r:id="rId3"/>
              </a:rPr>
              <a:t>https://en.wikipedia.org/wiki/Demographics_of_Toronto_neighbourhoods</a:t>
            </a:r>
            <a:endParaRPr lang="en-US" dirty="0"/>
          </a:p>
          <a:p>
            <a:pPr lvl="1"/>
            <a:endParaRPr lang="en-US" dirty="0"/>
          </a:p>
          <a:p>
            <a:pPr lvl="1"/>
            <a:r>
              <a:rPr lang="en-US" dirty="0"/>
              <a:t>c. Activities: </a:t>
            </a:r>
            <a:r>
              <a:rPr lang="en-US" dirty="0" err="1"/>
              <a:t>FourSquare</a:t>
            </a:r>
            <a:r>
              <a:rPr lang="en-US" dirty="0"/>
              <a:t> API</a:t>
            </a:r>
          </a:p>
        </p:txBody>
      </p:sp>
    </p:spTree>
    <p:extLst>
      <p:ext uri="{BB962C8B-B14F-4D97-AF65-F5344CB8AC3E}">
        <p14:creationId xmlns:p14="http://schemas.microsoft.com/office/powerpoint/2010/main" val="96145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A091-B9E7-40D8-9511-33253E61F6D8}"/>
              </a:ext>
            </a:extLst>
          </p:cNvPr>
          <p:cNvSpPr>
            <a:spLocks noGrp="1"/>
          </p:cNvSpPr>
          <p:nvPr>
            <p:ph type="title"/>
          </p:nvPr>
        </p:nvSpPr>
        <p:spPr/>
        <p:txBody>
          <a:bodyPr/>
          <a:lstStyle/>
          <a:p>
            <a:r>
              <a:rPr lang="en-CA" b="1" dirty="0"/>
              <a:t>Methodology – Data Mining</a:t>
            </a:r>
          </a:p>
        </p:txBody>
      </p:sp>
      <p:sp>
        <p:nvSpPr>
          <p:cNvPr id="3" name="Content Placeholder 2">
            <a:extLst>
              <a:ext uri="{FF2B5EF4-FFF2-40B4-BE49-F238E27FC236}">
                <a16:creationId xmlns:a16="http://schemas.microsoft.com/office/drawing/2014/main" id="{BAACBB15-51B7-4952-8AF1-6B557A68D0B8}"/>
              </a:ext>
            </a:extLst>
          </p:cNvPr>
          <p:cNvSpPr>
            <a:spLocks noGrp="1"/>
          </p:cNvSpPr>
          <p:nvPr>
            <p:ph idx="1"/>
          </p:nvPr>
        </p:nvSpPr>
        <p:spPr/>
        <p:txBody>
          <a:bodyPr>
            <a:normAutofit fontScale="92500" lnSpcReduction="20000"/>
          </a:bodyPr>
          <a:lstStyle/>
          <a:p>
            <a:pPr algn="l"/>
            <a:r>
              <a:rPr lang="en-US" sz="2400" b="0" i="0" dirty="0">
                <a:solidFill>
                  <a:srgbClr val="000000"/>
                </a:solidFill>
                <a:effectLst/>
                <a:latin typeface="Helvetica Neue"/>
              </a:rPr>
              <a:t>Data on Toronto's demography, neighborhoods and geo-locations were queried from the following websites:</a:t>
            </a:r>
          </a:p>
          <a:p>
            <a:pPr lvl="1"/>
            <a:r>
              <a:rPr lang="en-CA" sz="1400" b="0" i="0" dirty="0">
                <a:solidFill>
                  <a:srgbClr val="000000"/>
                </a:solidFill>
                <a:effectLst/>
                <a:latin typeface="Helvetica Neue"/>
              </a:rPr>
              <a:t>a. Neighborhoods: </a:t>
            </a:r>
            <a:r>
              <a:rPr lang="en-CA" sz="1400" b="0" i="0" u="sng" dirty="0">
                <a:solidFill>
                  <a:srgbClr val="296EAA"/>
                </a:solidFill>
                <a:effectLst/>
                <a:latin typeface="Helvetica Neue"/>
                <a:hlinkClick r:id="rId2"/>
              </a:rPr>
              <a:t>https://en.wikipedia.org/w/index.php?title=List_of_postal_codes_of_Canada:_M&amp;oldid=1008658788</a:t>
            </a:r>
            <a:endParaRPr lang="en-CA" sz="1400" b="0" i="0" u="sng" dirty="0">
              <a:solidFill>
                <a:srgbClr val="296EAA"/>
              </a:solidFill>
              <a:effectLst/>
              <a:latin typeface="Helvetica Neue"/>
            </a:endParaRPr>
          </a:p>
          <a:p>
            <a:pPr lvl="1"/>
            <a:r>
              <a:rPr lang="en-CA" sz="1400" b="0" i="0" dirty="0">
                <a:solidFill>
                  <a:srgbClr val="000000"/>
                </a:solidFill>
                <a:effectLst/>
                <a:latin typeface="Helvetica Neue"/>
              </a:rPr>
              <a:t>b. Demography: </a:t>
            </a:r>
            <a:r>
              <a:rPr lang="en-CA" sz="1400" b="0" i="0" u="sng" dirty="0">
                <a:solidFill>
                  <a:srgbClr val="296EAA"/>
                </a:solidFill>
                <a:effectLst/>
                <a:latin typeface="Helvetica Neue"/>
                <a:hlinkClick r:id="rId3"/>
              </a:rPr>
              <a:t>https://en.wikipedia.org/wiki/Demographics_of_Toronto_neighbourhoods</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sz="2400" b="0" i="0" dirty="0">
                <a:solidFill>
                  <a:srgbClr val="000000"/>
                </a:solidFill>
                <a:effectLst/>
                <a:latin typeface="Helvetica Neue"/>
              </a:rPr>
              <a:t>The "</a:t>
            </a:r>
            <a:r>
              <a:rPr lang="en-US" sz="2400" b="0" i="0" dirty="0" err="1">
                <a:solidFill>
                  <a:srgbClr val="000000"/>
                </a:solidFill>
                <a:effectLst/>
                <a:latin typeface="Helvetica Neue"/>
              </a:rPr>
              <a:t>read_html</a:t>
            </a:r>
            <a:r>
              <a:rPr lang="en-US" sz="2400" b="0" i="0" dirty="0">
                <a:solidFill>
                  <a:srgbClr val="000000"/>
                </a:solidFill>
                <a:effectLst/>
                <a:latin typeface="Helvetica Neue"/>
              </a:rPr>
              <a:t>" function was used to mine data on Toronto's neighborhoods, demography and postal codes from </a:t>
            </a:r>
            <a:r>
              <a:rPr lang="en-US" sz="2400" b="0" i="0" dirty="0" err="1">
                <a:solidFill>
                  <a:srgbClr val="000000"/>
                </a:solidFill>
                <a:effectLst/>
                <a:latin typeface="Helvetica Neue"/>
              </a:rPr>
              <a:t>wikipedia</a:t>
            </a:r>
            <a:r>
              <a:rPr lang="en-US" sz="2400" b="0" i="0" dirty="0">
                <a:solidFill>
                  <a:srgbClr val="000000"/>
                </a:solidFill>
                <a:effectLst/>
                <a:latin typeface="Helvetica Neue"/>
              </a:rPr>
              <a:t>.</a:t>
            </a:r>
          </a:p>
          <a:p>
            <a:pPr algn="l"/>
            <a:endParaRPr lang="en-US" sz="2400" dirty="0">
              <a:solidFill>
                <a:srgbClr val="000000"/>
              </a:solidFill>
              <a:latin typeface="Helvetica Neue"/>
            </a:endParaRPr>
          </a:p>
          <a:p>
            <a:pPr algn="l"/>
            <a:r>
              <a:rPr lang="en-US" sz="2400" b="0" i="0" dirty="0">
                <a:solidFill>
                  <a:srgbClr val="000000"/>
                </a:solidFill>
                <a:effectLst/>
                <a:latin typeface="Helvetica Neue"/>
              </a:rPr>
              <a:t>The postal code data was then used to run the geocoder function to query latitude and longitude for each of the boroughs in Toronto. </a:t>
            </a:r>
          </a:p>
          <a:p>
            <a:pPr algn="l"/>
            <a:endParaRPr lang="en-US" sz="2400" b="0" i="0" dirty="0">
              <a:solidFill>
                <a:srgbClr val="000000"/>
              </a:solidFill>
              <a:effectLst/>
              <a:latin typeface="Helvetica Neue"/>
            </a:endParaRPr>
          </a:p>
          <a:p>
            <a:r>
              <a:rPr lang="en-US" sz="2400" b="0" i="0" dirty="0">
                <a:solidFill>
                  <a:srgbClr val="000000"/>
                </a:solidFill>
                <a:effectLst/>
                <a:latin typeface="Helvetica Neue"/>
              </a:rPr>
              <a:t>The foursquare API function is used to generate insights on the neighborhoods and present them in a Folium map for visualization. Foursquare API function's venue search feature was used to generate event category list for each neighborhood</a:t>
            </a:r>
          </a:p>
          <a:p>
            <a:pPr algn="l"/>
            <a:endParaRPr lang="en-US" sz="2400"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540392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A091-B9E7-40D8-9511-33253E61F6D8}"/>
              </a:ext>
            </a:extLst>
          </p:cNvPr>
          <p:cNvSpPr>
            <a:spLocks noGrp="1"/>
          </p:cNvSpPr>
          <p:nvPr>
            <p:ph type="title"/>
          </p:nvPr>
        </p:nvSpPr>
        <p:spPr/>
        <p:txBody>
          <a:bodyPr/>
          <a:lstStyle/>
          <a:p>
            <a:r>
              <a:rPr lang="en-CA" b="1" dirty="0"/>
              <a:t>Methodology – Data Cleaning</a:t>
            </a:r>
          </a:p>
        </p:txBody>
      </p:sp>
      <p:sp>
        <p:nvSpPr>
          <p:cNvPr id="3" name="Content Placeholder 2">
            <a:extLst>
              <a:ext uri="{FF2B5EF4-FFF2-40B4-BE49-F238E27FC236}">
                <a16:creationId xmlns:a16="http://schemas.microsoft.com/office/drawing/2014/main" id="{BAACBB15-51B7-4952-8AF1-6B557A68D0B8}"/>
              </a:ext>
            </a:extLst>
          </p:cNvPr>
          <p:cNvSpPr>
            <a:spLocks noGrp="1"/>
          </p:cNvSpPr>
          <p:nvPr>
            <p:ph idx="1"/>
          </p:nvPr>
        </p:nvSpPr>
        <p:spPr/>
        <p:txBody>
          <a:bodyPr>
            <a:normAutofit lnSpcReduction="10000"/>
          </a:bodyPr>
          <a:lstStyle/>
          <a:p>
            <a:pPr algn="l"/>
            <a:r>
              <a:rPr lang="en-US" sz="2400" b="0" i="0" dirty="0">
                <a:solidFill>
                  <a:srgbClr val="000000"/>
                </a:solidFill>
                <a:effectLst/>
                <a:latin typeface="Helvetica Neue"/>
              </a:rPr>
              <a:t>Sort and organized the queried raw data into a structured </a:t>
            </a:r>
            <a:r>
              <a:rPr lang="en-US" sz="2400" b="0" i="0" dirty="0" err="1">
                <a:solidFill>
                  <a:srgbClr val="000000"/>
                </a:solidFill>
                <a:effectLst/>
                <a:latin typeface="Helvetica Neue"/>
              </a:rPr>
              <a:t>dataframe</a:t>
            </a:r>
            <a:r>
              <a:rPr lang="en-US" sz="2400" dirty="0">
                <a:solidFill>
                  <a:srgbClr val="000000"/>
                </a:solidFill>
                <a:latin typeface="Helvetica Neue"/>
              </a:rPr>
              <a:t>; </a:t>
            </a:r>
            <a:r>
              <a:rPr lang="en-US" sz="2400" b="0" i="0" dirty="0">
                <a:solidFill>
                  <a:srgbClr val="000000"/>
                </a:solidFill>
                <a:effectLst/>
                <a:latin typeface="Helvetica Neue"/>
              </a:rPr>
              <a:t>Concatenated columns and segregate data as necessary and required</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sz="2400" b="0" i="0" dirty="0">
                <a:solidFill>
                  <a:srgbClr val="000000"/>
                </a:solidFill>
                <a:effectLst/>
                <a:latin typeface="Helvetica Neue"/>
              </a:rPr>
              <a:t>Create a color trend for the neighborhoods in the </a:t>
            </a:r>
            <a:r>
              <a:rPr lang="en-US" sz="2400" b="0" i="0" dirty="0" err="1">
                <a:solidFill>
                  <a:srgbClr val="000000"/>
                </a:solidFill>
                <a:effectLst/>
                <a:latin typeface="Helvetica Neue"/>
              </a:rPr>
              <a:t>dataframe</a:t>
            </a:r>
            <a:r>
              <a:rPr lang="en-US" sz="2400" b="0" i="0" dirty="0">
                <a:solidFill>
                  <a:srgbClr val="000000"/>
                </a:solidFill>
                <a:effectLst/>
                <a:latin typeface="Helvetica Neue"/>
              </a:rPr>
              <a:t> based on ethnicity and neighborhood </a:t>
            </a:r>
          </a:p>
          <a:p>
            <a:pPr algn="l"/>
            <a:endParaRPr lang="en-US" sz="2400" dirty="0">
              <a:solidFill>
                <a:srgbClr val="000000"/>
              </a:solidFill>
              <a:latin typeface="Helvetica Neue"/>
            </a:endParaRPr>
          </a:p>
          <a:p>
            <a:pPr algn="l"/>
            <a:r>
              <a:rPr lang="en-US" sz="2400" b="0" i="0" dirty="0">
                <a:solidFill>
                  <a:srgbClr val="000000"/>
                </a:solidFill>
                <a:effectLst/>
                <a:latin typeface="Helvetica Neue"/>
              </a:rPr>
              <a:t>The "split" and "strip" functions were used to extract the ethnicity data and tabulate them in separate columns</a:t>
            </a:r>
          </a:p>
          <a:p>
            <a:pPr algn="l"/>
            <a:endParaRPr lang="en-US" sz="2400" b="0" i="0" dirty="0">
              <a:solidFill>
                <a:srgbClr val="000000"/>
              </a:solidFill>
              <a:effectLst/>
              <a:latin typeface="Helvetica Neue"/>
            </a:endParaRPr>
          </a:p>
          <a:p>
            <a:r>
              <a:rPr lang="en-US" sz="2400" b="0" i="0" dirty="0">
                <a:solidFill>
                  <a:srgbClr val="000000"/>
                </a:solidFill>
                <a:effectLst/>
                <a:latin typeface="Helvetica Neue"/>
              </a:rPr>
              <a:t>Suffixed the neighborhood name with city name (e.g. Rouge Hill, Toronto) to enhance the accuracy of geocoordinate search using geocoder function and event category search using </a:t>
            </a:r>
            <a:r>
              <a:rPr lang="en-US" sz="2400" b="0" i="0" dirty="0" err="1">
                <a:solidFill>
                  <a:srgbClr val="000000"/>
                </a:solidFill>
                <a:effectLst/>
                <a:latin typeface="Helvetica Neue"/>
              </a:rPr>
              <a:t>FourSquare</a:t>
            </a:r>
            <a:r>
              <a:rPr lang="en-US" sz="2400" b="0" i="0" dirty="0">
                <a:solidFill>
                  <a:srgbClr val="000000"/>
                </a:solidFill>
                <a:effectLst/>
                <a:latin typeface="Helvetica Neue"/>
              </a:rPr>
              <a:t> API</a:t>
            </a:r>
          </a:p>
          <a:p>
            <a:pPr algn="l"/>
            <a:endParaRPr lang="en-US" sz="2400"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39891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A091-B9E7-40D8-9511-33253E61F6D8}"/>
              </a:ext>
            </a:extLst>
          </p:cNvPr>
          <p:cNvSpPr>
            <a:spLocks noGrp="1"/>
          </p:cNvSpPr>
          <p:nvPr>
            <p:ph type="title"/>
          </p:nvPr>
        </p:nvSpPr>
        <p:spPr/>
        <p:txBody>
          <a:bodyPr/>
          <a:lstStyle/>
          <a:p>
            <a:r>
              <a:rPr lang="en-CA" b="1" dirty="0"/>
              <a:t>Methodology – Data Visualization</a:t>
            </a:r>
          </a:p>
        </p:txBody>
      </p:sp>
      <p:sp>
        <p:nvSpPr>
          <p:cNvPr id="3" name="Content Placeholder 2">
            <a:extLst>
              <a:ext uri="{FF2B5EF4-FFF2-40B4-BE49-F238E27FC236}">
                <a16:creationId xmlns:a16="http://schemas.microsoft.com/office/drawing/2014/main" id="{BAACBB15-51B7-4952-8AF1-6B557A68D0B8}"/>
              </a:ext>
            </a:extLst>
          </p:cNvPr>
          <p:cNvSpPr>
            <a:spLocks noGrp="1"/>
          </p:cNvSpPr>
          <p:nvPr>
            <p:ph idx="1"/>
          </p:nvPr>
        </p:nvSpPr>
        <p:spPr/>
        <p:txBody>
          <a:bodyPr>
            <a:normAutofit/>
          </a:bodyPr>
          <a:lstStyle/>
          <a:p>
            <a:pPr algn="l"/>
            <a:r>
              <a:rPr lang="en-US" sz="2400" b="0" i="0" dirty="0">
                <a:solidFill>
                  <a:srgbClr val="000000"/>
                </a:solidFill>
                <a:effectLst/>
                <a:latin typeface="Helvetica Neue"/>
              </a:rPr>
              <a:t>The neighborhoods are plotted on Toronto map using the "folium" function</a:t>
            </a:r>
          </a:p>
          <a:p>
            <a:pPr algn="l"/>
            <a:endParaRPr lang="en-US" sz="2400" b="0" i="0" dirty="0">
              <a:solidFill>
                <a:srgbClr val="000000"/>
              </a:solidFill>
              <a:effectLst/>
              <a:latin typeface="Helvetica Neue"/>
            </a:endParaRPr>
          </a:p>
          <a:p>
            <a:pPr algn="l"/>
            <a:r>
              <a:rPr lang="en-US" sz="2400" b="0" i="0" dirty="0">
                <a:solidFill>
                  <a:srgbClr val="000000"/>
                </a:solidFill>
                <a:effectLst/>
                <a:latin typeface="Helvetica Neue"/>
              </a:rPr>
              <a:t>the "rgb2hex" function was used to generate colors for each neighborhood based on secondary ethnicity and suburb region</a:t>
            </a:r>
          </a:p>
          <a:p>
            <a:pPr marL="0" indent="0" algn="l">
              <a:buNone/>
            </a:pPr>
            <a:endParaRPr lang="en-US" dirty="0"/>
          </a:p>
          <a:p>
            <a:pPr algn="l"/>
            <a:endParaRPr lang="en-US" dirty="0"/>
          </a:p>
        </p:txBody>
      </p:sp>
    </p:spTree>
    <p:extLst>
      <p:ext uri="{BB962C8B-B14F-4D97-AF65-F5344CB8AC3E}">
        <p14:creationId xmlns:p14="http://schemas.microsoft.com/office/powerpoint/2010/main" val="2264905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A091-B9E7-40D8-9511-33253E61F6D8}"/>
              </a:ext>
            </a:extLst>
          </p:cNvPr>
          <p:cNvSpPr>
            <a:spLocks noGrp="1"/>
          </p:cNvSpPr>
          <p:nvPr>
            <p:ph type="title"/>
          </p:nvPr>
        </p:nvSpPr>
        <p:spPr/>
        <p:txBody>
          <a:bodyPr/>
          <a:lstStyle/>
          <a:p>
            <a:r>
              <a:rPr lang="en-CA" b="1" dirty="0"/>
              <a:t>Methodology – Data Processing &amp; Analysis</a:t>
            </a:r>
          </a:p>
        </p:txBody>
      </p:sp>
      <p:sp>
        <p:nvSpPr>
          <p:cNvPr id="3" name="Content Placeholder 2">
            <a:extLst>
              <a:ext uri="{FF2B5EF4-FFF2-40B4-BE49-F238E27FC236}">
                <a16:creationId xmlns:a16="http://schemas.microsoft.com/office/drawing/2014/main" id="{BAACBB15-51B7-4952-8AF1-6B557A68D0B8}"/>
              </a:ext>
            </a:extLst>
          </p:cNvPr>
          <p:cNvSpPr>
            <a:spLocks noGrp="1"/>
          </p:cNvSpPr>
          <p:nvPr>
            <p:ph idx="1"/>
          </p:nvPr>
        </p:nvSpPr>
        <p:spPr/>
        <p:txBody>
          <a:bodyPr>
            <a:normAutofit fontScale="92500" lnSpcReduction="10000"/>
          </a:bodyPr>
          <a:lstStyle/>
          <a:p>
            <a:pPr algn="l"/>
            <a:r>
              <a:rPr lang="en-US" sz="2400" b="0" i="0" dirty="0">
                <a:solidFill>
                  <a:srgbClr val="000000"/>
                </a:solidFill>
                <a:effectLst/>
                <a:latin typeface="Helvetica Neue"/>
              </a:rPr>
              <a:t>Applied one hot encoding, data indexing and k-means clustering techniques to identify neighborhoods with high frequency of Indian restaurants and Tamil population</a:t>
            </a:r>
          </a:p>
          <a:p>
            <a:pPr algn="l"/>
            <a:endParaRPr lang="en-US" sz="2400" b="0" i="0" dirty="0">
              <a:solidFill>
                <a:srgbClr val="000000"/>
              </a:solidFill>
              <a:effectLst/>
              <a:latin typeface="Helvetica Neue"/>
            </a:endParaRPr>
          </a:p>
          <a:p>
            <a:pPr algn="l"/>
            <a:r>
              <a:rPr lang="en-US" sz="2400" b="0" i="0" dirty="0">
                <a:solidFill>
                  <a:srgbClr val="000000"/>
                </a:solidFill>
                <a:effectLst/>
                <a:latin typeface="Helvetica Neue"/>
              </a:rPr>
              <a:t>k-means clustering was implemented using the frequency of Indian restaurants as grouping criteria, to organize the data under 3 clusters</a:t>
            </a:r>
          </a:p>
          <a:p>
            <a:pPr algn="l"/>
            <a:endParaRPr lang="en-US" sz="2400" b="0" i="0" dirty="0">
              <a:solidFill>
                <a:srgbClr val="000000"/>
              </a:solidFill>
              <a:effectLst/>
              <a:latin typeface="Helvetica Neue"/>
            </a:endParaRPr>
          </a:p>
          <a:p>
            <a:pPr algn="l"/>
            <a:r>
              <a:rPr lang="en-US" sz="2400" dirty="0">
                <a:solidFill>
                  <a:srgbClr val="000000"/>
                </a:solidFill>
                <a:latin typeface="Helvetica Neue"/>
              </a:rPr>
              <a:t>R</a:t>
            </a:r>
            <a:r>
              <a:rPr lang="en-US" sz="2400" b="0" i="0" dirty="0">
                <a:solidFill>
                  <a:srgbClr val="000000"/>
                </a:solidFill>
                <a:effectLst/>
                <a:latin typeface="Helvetica Neue"/>
              </a:rPr>
              <a:t>estaurants with high Tamil population and low frequency of Indian restaurants is deemed desirable and ideal for investment</a:t>
            </a:r>
          </a:p>
          <a:p>
            <a:pPr algn="l"/>
            <a:endParaRPr lang="en-US" sz="2400" dirty="0">
              <a:solidFill>
                <a:srgbClr val="000000"/>
              </a:solidFill>
              <a:latin typeface="Helvetica Neue"/>
            </a:endParaRPr>
          </a:p>
          <a:p>
            <a:pPr algn="l"/>
            <a:r>
              <a:rPr lang="en-US" sz="2400" b="0" i="0" dirty="0">
                <a:solidFill>
                  <a:srgbClr val="000000"/>
                </a:solidFill>
                <a:effectLst/>
                <a:latin typeface="Helvetica Neue"/>
              </a:rPr>
              <a:t>Integrated tabular data (data frames) and visual analysis (color-coded maps) to identify the neighborhoods with high probability of success opening a South Indian restaurant and present summary of recommendations</a:t>
            </a:r>
          </a:p>
          <a:p>
            <a:pPr algn="l"/>
            <a:endParaRPr lang="en-US" sz="2400" b="0" i="0" dirty="0">
              <a:solidFill>
                <a:srgbClr val="000000"/>
              </a:solidFill>
              <a:effectLst/>
              <a:latin typeface="Helvetica Neue"/>
            </a:endParaRPr>
          </a:p>
        </p:txBody>
      </p:sp>
    </p:spTree>
    <p:extLst>
      <p:ext uri="{BB962C8B-B14F-4D97-AF65-F5344CB8AC3E}">
        <p14:creationId xmlns:p14="http://schemas.microsoft.com/office/powerpoint/2010/main" val="2489841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A091-B9E7-40D8-9511-33253E61F6D8}"/>
              </a:ext>
            </a:extLst>
          </p:cNvPr>
          <p:cNvSpPr>
            <a:spLocks noGrp="1"/>
          </p:cNvSpPr>
          <p:nvPr>
            <p:ph type="title"/>
          </p:nvPr>
        </p:nvSpPr>
        <p:spPr/>
        <p:txBody>
          <a:bodyPr/>
          <a:lstStyle/>
          <a:p>
            <a:r>
              <a:rPr lang="en-CA" b="1" dirty="0"/>
              <a:t>Results (1/4)</a:t>
            </a:r>
          </a:p>
        </p:txBody>
      </p:sp>
      <p:sp>
        <p:nvSpPr>
          <p:cNvPr id="3" name="Content Placeholder 2">
            <a:extLst>
              <a:ext uri="{FF2B5EF4-FFF2-40B4-BE49-F238E27FC236}">
                <a16:creationId xmlns:a16="http://schemas.microsoft.com/office/drawing/2014/main" id="{BAACBB15-51B7-4952-8AF1-6B557A68D0B8}"/>
              </a:ext>
            </a:extLst>
          </p:cNvPr>
          <p:cNvSpPr>
            <a:spLocks noGrp="1"/>
          </p:cNvSpPr>
          <p:nvPr>
            <p:ph idx="1"/>
          </p:nvPr>
        </p:nvSpPr>
        <p:spPr/>
        <p:txBody>
          <a:bodyPr>
            <a:normAutofit/>
          </a:bodyPr>
          <a:lstStyle/>
          <a:p>
            <a:pPr marL="0" indent="0" algn="l">
              <a:buNone/>
            </a:pPr>
            <a:r>
              <a:rPr lang="en-US" sz="2400" b="0" i="0" dirty="0">
                <a:solidFill>
                  <a:srgbClr val="000000"/>
                </a:solidFill>
                <a:effectLst/>
                <a:latin typeface="Helvetica Neue"/>
              </a:rPr>
              <a:t>The top 5 neighborhoods for starting a South Indian restaurant along with their Tamil population composition is summarized below:</a:t>
            </a:r>
            <a:endParaRPr lang="en-US" dirty="0"/>
          </a:p>
        </p:txBody>
      </p:sp>
      <p:pic>
        <p:nvPicPr>
          <p:cNvPr id="5" name="Picture 4">
            <a:extLst>
              <a:ext uri="{FF2B5EF4-FFF2-40B4-BE49-F238E27FC236}">
                <a16:creationId xmlns:a16="http://schemas.microsoft.com/office/drawing/2014/main" id="{E9FD8BAF-C240-46A5-B841-9C88A23741EE}"/>
              </a:ext>
            </a:extLst>
          </p:cNvPr>
          <p:cNvPicPr>
            <a:picLocks noChangeAspect="1"/>
          </p:cNvPicPr>
          <p:nvPr/>
        </p:nvPicPr>
        <p:blipFill>
          <a:blip r:embed="rId2"/>
          <a:stretch>
            <a:fillRect/>
          </a:stretch>
        </p:blipFill>
        <p:spPr>
          <a:xfrm>
            <a:off x="838792" y="2949070"/>
            <a:ext cx="10515008" cy="1644964"/>
          </a:xfrm>
          <a:prstGeom prst="rect">
            <a:avLst/>
          </a:prstGeom>
        </p:spPr>
      </p:pic>
      <p:sp>
        <p:nvSpPr>
          <p:cNvPr id="6" name="Rectangle 5">
            <a:extLst>
              <a:ext uri="{FF2B5EF4-FFF2-40B4-BE49-F238E27FC236}">
                <a16:creationId xmlns:a16="http://schemas.microsoft.com/office/drawing/2014/main" id="{F414C3D4-8496-4F71-838B-E2A15C0090B6}"/>
              </a:ext>
            </a:extLst>
          </p:cNvPr>
          <p:cNvSpPr/>
          <p:nvPr/>
        </p:nvSpPr>
        <p:spPr>
          <a:xfrm>
            <a:off x="1123720" y="3194892"/>
            <a:ext cx="2093205" cy="14101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29614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1145</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Helvetica Neue</vt:lpstr>
      <vt:lpstr>Office Theme</vt:lpstr>
      <vt:lpstr>IBM Data Science Capstone</vt:lpstr>
      <vt:lpstr>Introduction</vt:lpstr>
      <vt:lpstr>Problem Statement</vt:lpstr>
      <vt:lpstr>Data Required</vt:lpstr>
      <vt:lpstr>Methodology – Data Mining</vt:lpstr>
      <vt:lpstr>Methodology – Data Cleaning</vt:lpstr>
      <vt:lpstr>Methodology – Data Visualization</vt:lpstr>
      <vt:lpstr>Methodology – Data Processing &amp; Analysis</vt:lpstr>
      <vt:lpstr>Results (1/4)</vt:lpstr>
      <vt:lpstr>Results (2/4)</vt:lpstr>
      <vt:lpstr>Results (3/4)</vt:lpstr>
      <vt:lpstr>Results (4/4)</vt:lpstr>
      <vt:lpstr>Conclusions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dc:title>
  <dc:creator>Bhuvanesh Selvakumar</dc:creator>
  <cp:lastModifiedBy>Bhuvanesh Selvakumar</cp:lastModifiedBy>
  <cp:revision>13</cp:revision>
  <dcterms:created xsi:type="dcterms:W3CDTF">2021-04-20T04:33:06Z</dcterms:created>
  <dcterms:modified xsi:type="dcterms:W3CDTF">2021-04-20T05:26:32Z</dcterms:modified>
</cp:coreProperties>
</file>