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83" r:id="rId4"/>
    <p:sldId id="287" r:id="rId5"/>
    <p:sldId id="306" r:id="rId6"/>
    <p:sldId id="288" r:id="rId7"/>
    <p:sldId id="289" r:id="rId8"/>
    <p:sldId id="290" r:id="rId9"/>
    <p:sldId id="307" r:id="rId10"/>
    <p:sldId id="308" r:id="rId11"/>
    <p:sldId id="310" r:id="rId12"/>
    <p:sldId id="281" r:id="rId13"/>
    <p:sldId id="311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6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B00046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64" autoAdjust="0"/>
  </p:normalViewPr>
  <p:slideViewPr>
    <p:cSldViewPr snapToGrid="0" snapToObjects="1">
      <p:cViewPr varScale="1">
        <p:scale>
          <a:sx n="103" d="100"/>
          <a:sy n="103" d="100"/>
        </p:scale>
        <p:origin x="3450" y="102"/>
      </p:cViewPr>
      <p:guideLst>
        <p:guide orient="horz" pos="3676"/>
        <p:guide orient="horz" pos="660"/>
        <p:guide pos="2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>
            <a:lvl1pPr defTabSz="990454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40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7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b" anchorCtr="0" compatLnSpc="1">
            <a:prstTxWarp prst="textNoShape">
              <a:avLst/>
            </a:prstTxWarp>
          </a:bodyPr>
          <a:lstStyle>
            <a:lvl1pPr defTabSz="990454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4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b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FB004-5B6E-451A-B395-01C490CDC9FA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9494-E4CB-4C27-9C24-C9B35693BB4E}" type="slidenum">
              <a:rPr lang="de-DE"/>
              <a:pPr/>
              <a:t>8</a:t>
            </a:fld>
            <a:endParaRPr 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798513"/>
            <a:ext cx="5100637" cy="38258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53" y="4864995"/>
            <a:ext cx="5212727" cy="4626898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9494-E4CB-4C27-9C24-C9B35693BB4E}" type="slidenum">
              <a:rPr lang="de-DE"/>
              <a:pPr/>
              <a:t>9</a:t>
            </a:fld>
            <a:endParaRPr 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798513"/>
            <a:ext cx="5100637" cy="38258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53" y="4864995"/>
            <a:ext cx="5212727" cy="462689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4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Anmeldung – Authentifizierung</a:t>
            </a:r>
          </a:p>
          <a:p>
            <a:pPr marL="228600" indent="-228600">
              <a:buAutoNum type="arabicPeriod"/>
            </a:pPr>
            <a:r>
              <a:rPr lang="de-DE" dirty="0"/>
              <a:t>Dashboard</a:t>
            </a:r>
          </a:p>
          <a:p>
            <a:pPr marL="685800" lvl="1" indent="-228600">
              <a:buAutoNum type="arabicPeriod"/>
            </a:pPr>
            <a:r>
              <a:rPr lang="de-DE" dirty="0"/>
              <a:t>Filter zeigen</a:t>
            </a:r>
          </a:p>
          <a:p>
            <a:pPr marL="685800" lvl="1" indent="-228600">
              <a:buAutoNum type="arabicPeriod"/>
            </a:pPr>
            <a:r>
              <a:rPr lang="de-DE" dirty="0"/>
              <a:t>Projekt erstellen</a:t>
            </a:r>
          </a:p>
          <a:p>
            <a:pPr marL="685800" lvl="1" indent="-228600">
              <a:buAutoNum type="arabicPeriod"/>
            </a:pPr>
            <a:r>
              <a:rPr lang="de-DE" dirty="0"/>
              <a:t>Editieren und löschen</a:t>
            </a:r>
          </a:p>
          <a:p>
            <a:pPr marL="685800" lvl="1" indent="-228600">
              <a:buAutoNum type="arabicPeriod"/>
            </a:pPr>
            <a:r>
              <a:rPr lang="de-DE" dirty="0"/>
              <a:t>Suche zeigen</a:t>
            </a:r>
          </a:p>
          <a:p>
            <a:pPr marL="228600" lvl="0" indent="-228600">
              <a:buAutoNum type="arabicPeriod"/>
            </a:pPr>
            <a:r>
              <a:rPr lang="de-DE" dirty="0"/>
              <a:t>Projektseite</a:t>
            </a:r>
          </a:p>
          <a:p>
            <a:pPr marL="685800" lvl="1" indent="-228600">
              <a:buAutoNum type="arabicPeriod"/>
            </a:pPr>
            <a:r>
              <a:rPr lang="de-DE" dirty="0"/>
              <a:t>Upload per D&amp;D</a:t>
            </a:r>
          </a:p>
          <a:p>
            <a:pPr marL="685800" lvl="1" indent="-228600">
              <a:buAutoNum type="arabicPeriod"/>
            </a:pPr>
            <a:r>
              <a:rPr lang="de-DE" dirty="0" err="1"/>
              <a:t>Highlighing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 err="1"/>
              <a:t>Tabllenconfiguration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Suche</a:t>
            </a:r>
          </a:p>
          <a:p>
            <a:pPr marL="228600" lvl="0" indent="-228600">
              <a:buAutoNum type="arabicPeriod"/>
            </a:pPr>
            <a:r>
              <a:rPr lang="de-DE" dirty="0" err="1"/>
              <a:t>ConfigSetSeite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Aufbau</a:t>
            </a:r>
          </a:p>
          <a:p>
            <a:pPr marL="685800" lvl="1" indent="-228600">
              <a:buAutoNum type="arabicPeriod"/>
            </a:pPr>
            <a:r>
              <a:rPr lang="de-DE" dirty="0"/>
              <a:t>Diagramm</a:t>
            </a:r>
          </a:p>
          <a:p>
            <a:pPr marL="685800" lvl="1" indent="-228600">
              <a:buAutoNum type="arabicPeriod"/>
            </a:pPr>
            <a:r>
              <a:rPr lang="de-DE" dirty="0"/>
              <a:t>File Attachment</a:t>
            </a:r>
          </a:p>
          <a:p>
            <a:pPr marL="228600" lvl="0" indent="-228600">
              <a:buAutoNum type="arabicPeriod"/>
            </a:pPr>
            <a:r>
              <a:rPr lang="de-DE" dirty="0" err="1"/>
              <a:t>ProjectSeite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Mapping erstellen </a:t>
            </a:r>
          </a:p>
          <a:p>
            <a:pPr marL="685800" lvl="1" indent="-228600">
              <a:buAutoNum type="arabicPeriod"/>
            </a:pPr>
            <a:r>
              <a:rPr lang="de-DE" dirty="0"/>
              <a:t>Filter hinzufügen</a:t>
            </a:r>
          </a:p>
          <a:p>
            <a:pPr marL="685800" lvl="1" indent="-228600">
              <a:buAutoNum type="arabicPeriod"/>
            </a:pPr>
            <a:r>
              <a:rPr lang="de-DE" dirty="0"/>
              <a:t>Filteroptionen</a:t>
            </a:r>
          </a:p>
          <a:p>
            <a:pPr marL="685800" lvl="1" indent="-228600">
              <a:buAutoNum type="arabicPeriod"/>
            </a:pPr>
            <a:r>
              <a:rPr lang="de-DE" dirty="0"/>
              <a:t>Filter anwenden</a:t>
            </a:r>
          </a:p>
          <a:p>
            <a:pPr marL="685800" lvl="1" indent="-228600">
              <a:buAutoNum type="arabicPeriod"/>
            </a:pPr>
            <a:r>
              <a:rPr lang="de-DE" dirty="0"/>
              <a:t>Neue </a:t>
            </a:r>
            <a:r>
              <a:rPr lang="de-DE" dirty="0" err="1"/>
              <a:t>ConfigSets</a:t>
            </a:r>
            <a:r>
              <a:rPr lang="de-DE" dirty="0"/>
              <a:t> hochladen</a:t>
            </a:r>
          </a:p>
          <a:p>
            <a:pPr marL="685800" lvl="1" indent="-228600">
              <a:buAutoNum type="arabicPeriod"/>
            </a:pPr>
            <a:r>
              <a:rPr lang="de-DE" dirty="0"/>
              <a:t>Mapping updaten</a:t>
            </a:r>
          </a:p>
          <a:p>
            <a:pPr marL="228600" lvl="0" indent="-228600">
              <a:buAutoNum type="arabicPeriod"/>
            </a:pPr>
            <a:r>
              <a:rPr lang="de-DE" dirty="0"/>
              <a:t>Mapping Page</a:t>
            </a:r>
          </a:p>
          <a:p>
            <a:pPr marL="685800" lvl="1" indent="-228600">
              <a:buAutoNum type="arabicPeriod"/>
            </a:pPr>
            <a:r>
              <a:rPr lang="de-DE" dirty="0"/>
              <a:t>Parameter zuweisen</a:t>
            </a:r>
          </a:p>
          <a:p>
            <a:pPr marL="228600" lvl="0" indent="-228600">
              <a:buAutoNum type="arabicPeriod"/>
            </a:pPr>
            <a:r>
              <a:rPr lang="de-DE" dirty="0" err="1"/>
              <a:t>ProjectSeite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Filter nach </a:t>
            </a:r>
            <a:r>
              <a:rPr lang="de-DE" dirty="0" err="1"/>
              <a:t>parameter</a:t>
            </a:r>
            <a:r>
              <a:rPr lang="de-DE" dirty="0"/>
              <a:t> mit alias</a:t>
            </a:r>
          </a:p>
          <a:p>
            <a:pPr marL="685800" lvl="1" indent="-228600">
              <a:buAutoNum type="arabicPeriod"/>
            </a:pPr>
            <a:r>
              <a:rPr lang="de-DE" dirty="0"/>
              <a:t>Warum braucht man </a:t>
            </a:r>
            <a:r>
              <a:rPr lang="de-DE" dirty="0" err="1"/>
              <a:t>flags</a:t>
            </a:r>
            <a:endParaRPr lang="de-DE" dirty="0"/>
          </a:p>
          <a:p>
            <a:pPr marL="228600" lvl="0" indent="-228600">
              <a:buAutoNum type="arabicPeriod"/>
            </a:pPr>
            <a:r>
              <a:rPr lang="de-DE" dirty="0"/>
              <a:t>Mapping </a:t>
            </a:r>
            <a:r>
              <a:rPr lang="de-DE" dirty="0" err="1"/>
              <a:t>page</a:t>
            </a:r>
            <a:r>
              <a:rPr lang="de-DE" dirty="0"/>
              <a:t>#</a:t>
            </a:r>
          </a:p>
          <a:p>
            <a:pPr marL="685800" lvl="1" indent="-228600">
              <a:buAutoNum type="arabicPeriod"/>
            </a:pPr>
            <a:r>
              <a:rPr lang="de-DE" dirty="0"/>
              <a:t>Neue </a:t>
            </a:r>
            <a:r>
              <a:rPr lang="de-DE" dirty="0" err="1"/>
              <a:t>flags</a:t>
            </a:r>
            <a:r>
              <a:rPr lang="de-DE" dirty="0"/>
              <a:t> erstellen</a:t>
            </a:r>
          </a:p>
          <a:p>
            <a:pPr marL="228600" lvl="0" indent="-228600">
              <a:buAutoNum type="arabicPeriod"/>
            </a:pPr>
            <a:r>
              <a:rPr lang="de-DE" dirty="0"/>
              <a:t>Projekt </a:t>
            </a:r>
            <a:r>
              <a:rPr lang="de-DE" dirty="0" err="1"/>
              <a:t>seite</a:t>
            </a:r>
            <a:r>
              <a:rPr lang="de-DE" dirty="0"/>
              <a:t> zeigen, </a:t>
            </a:r>
            <a:r>
              <a:rPr lang="de-DE" dirty="0" err="1"/>
              <a:t>fertisch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64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9494-E4CB-4C27-9C24-C9B35693BB4E}" type="slidenum">
              <a:rPr lang="de-DE"/>
              <a:pPr/>
              <a:t>11</a:t>
            </a:fld>
            <a:endParaRPr 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798513"/>
            <a:ext cx="5100637" cy="38258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53" y="4864995"/>
            <a:ext cx="5212727" cy="462689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7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11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lang="de-DE" sz="2600" b="1">
                <a:effectLst/>
              </a:defRPr>
            </a:lvl1pPr>
          </a:lstStyle>
          <a:p>
            <a:r>
              <a:rPr lang="en-GB" sz="2600" b="1" kern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of an Administrative Web Frontend for Deep Learning Research</a:t>
            </a:r>
            <a:endParaRPr lang="de-DE" sz="2600" b="1" kern="1400" spc="2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Lukas Güldenhaupt, 19.01.2018</a:t>
            </a:r>
          </a:p>
        </p:txBody>
      </p:sp>
      <p:pic>
        <p:nvPicPr>
          <p:cNvPr id="2050" name="Picture 2" descr="C:\Dokumente und Einstellungen\Spika\Desktop\Design\image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7" y="1440000"/>
            <a:ext cx="8582400" cy="2663951"/>
          </a:xfrm>
          <a:prstGeom prst="rect">
            <a:avLst/>
          </a:prstGeom>
          <a:noFill/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pic>
        <p:nvPicPr>
          <p:cNvPr id="12" name="Grafik 11" descr="IfN_Logo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397200" y="486000"/>
            <a:ext cx="2459765" cy="57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fN-Glieder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kumente und Einstellungen\Spika\Desktop\Design\image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878" y="864000"/>
            <a:ext cx="6432122" cy="5227238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339201"/>
            <a:ext cx="8375650" cy="449645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1800"/>
            </a:lvl1pPr>
            <a:lvl2pPr marL="576000">
              <a:buClrTx/>
              <a:defRPr sz="1800"/>
            </a:lvl2pPr>
          </a:lstStyle>
          <a:p>
            <a:pPr lvl="0"/>
            <a:r>
              <a:rPr lang="de-DE" dirty="0"/>
              <a:t>Abschnitt</a:t>
            </a:r>
          </a:p>
          <a:p>
            <a:pPr lvl="1"/>
            <a:r>
              <a:rPr lang="de-DE" dirty="0"/>
              <a:t>Zweite Ebene</a:t>
            </a:r>
          </a:p>
          <a:p>
            <a:pPr lvl="0"/>
            <a:endParaRPr lang="de-DE" dirty="0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9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pic>
          <p:nvPicPr>
            <p:cNvPr id="10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N-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kumente und Einstellungen\Spika\Desktop\Design\image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878" y="864000"/>
            <a:ext cx="6432122" cy="5227238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 userDrawn="1"/>
        </p:nvSpPr>
        <p:spPr>
          <a:xfrm>
            <a:off x="539750" y="1600200"/>
            <a:ext cx="6946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</a:t>
            </a:r>
            <a:b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Ihre Aufmerksamkeit.</a:t>
            </a:r>
            <a:endParaRPr lang="de-DE" sz="36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539751" y="4695825"/>
            <a:ext cx="7927974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Lukas Güldenhaupt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lukas.gueldenhaupt@tu-bs.de</a:t>
            </a:r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7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pic>
          <p:nvPicPr>
            <p:cNvPr id="8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hteck 10"/>
          <p:cNvSpPr/>
          <p:nvPr userDrawn="1"/>
        </p:nvSpPr>
        <p:spPr>
          <a:xfrm>
            <a:off x="1821600" y="6141600"/>
            <a:ext cx="5245950" cy="42588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1038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pic>
          <p:nvPicPr>
            <p:cNvPr id="1044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feld 12"/>
          <p:cNvSpPr txBox="1"/>
          <p:nvPr userDrawn="1"/>
        </p:nvSpPr>
        <p:spPr>
          <a:xfrm>
            <a:off x="1821600" y="6141600"/>
            <a:ext cx="4982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/>
              <a:t>19.01.2018 | Lukas Güldenhaupt | Administrative </a:t>
            </a:r>
            <a:r>
              <a:rPr lang="de-DE" sz="800" dirty="0" err="1"/>
              <a:t>Neural</a:t>
            </a:r>
            <a:r>
              <a:rPr lang="de-DE" sz="800" dirty="0"/>
              <a:t> Network </a:t>
            </a:r>
            <a:r>
              <a:rPr lang="de-DE" sz="800" dirty="0" err="1"/>
              <a:t>Application</a:t>
            </a:r>
            <a:r>
              <a:rPr lang="de-DE" sz="800" dirty="0"/>
              <a:t> | </a:t>
            </a:r>
            <a:fld id="{AEA7F821-D6C8-42AA-A02A-3D851077584A}" type="slidenum">
              <a:rPr lang="de-DE" sz="800" smtClean="0"/>
              <a:pPr/>
              <a:t>‹Nr.›</a:t>
            </a:fld>
            <a:r>
              <a:rPr lang="de-DE" sz="800" dirty="0"/>
              <a:t>/12</a:t>
            </a:r>
          </a:p>
        </p:txBody>
      </p:sp>
      <p:pic>
        <p:nvPicPr>
          <p:cNvPr id="11" name="Grafik 10" descr="IfN_Logo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088400" y="6271200"/>
            <a:ext cx="1711141" cy="403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2" r:id="rId4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/blob/master/doc/logo.svg" TargetMode="External"/><Relationship Id="rId7" Type="http://schemas.openxmlformats.org/officeDocument/2006/relationships/hyperlink" Target="https://www.mongodb.com/" TargetMode="External"/><Relationship Id="rId2" Type="http://schemas.openxmlformats.org/officeDocument/2006/relationships/hyperlink" Target="https://commons.wikimedia.org/wiki/File:JavaScript-logo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eteor.com/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blog.newrelic.com/2014/04/04/java-developers-to-follow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of an Administrative Web Frontend for Deep Learning Research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Güldenhaupt, 19.01.2018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AB940-B0AB-4F20-90CC-8EEE36F2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610DF7-8949-4A4E-B753-C6624DF8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Einführung in die Thematik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Problemstellung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Lösungsansatz</a:t>
            </a:r>
          </a:p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Aufbau </a:t>
            </a:r>
          </a:p>
          <a:p>
            <a:pPr lvl="1"/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TypeScript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Serverseite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Clientseite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Datenbank</a:t>
            </a:r>
          </a:p>
          <a:p>
            <a:r>
              <a:rPr lang="de-DE" b="1" dirty="0"/>
              <a:t>Vorstellung der Anwendung</a:t>
            </a:r>
          </a:p>
          <a:p>
            <a:r>
              <a:rPr lang="de-DE" b="1" dirty="0"/>
              <a:t>Fazit und Ausblick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23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3600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de-DE" sz="2000" b="1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38916" name="Rectangle 4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647700" lvl="2" indent="-285750"/>
            <a:r>
              <a:rPr lang="de-DE" dirty="0"/>
              <a:t>Schnelle, reaktive Anwendung</a:t>
            </a:r>
          </a:p>
          <a:p>
            <a:pPr marL="647700" lvl="2" indent="-285750"/>
            <a:r>
              <a:rPr lang="de-DE" dirty="0"/>
              <a:t>Besserer Überblick</a:t>
            </a:r>
          </a:p>
          <a:p>
            <a:pPr marL="647700" lvl="2" indent="-285750"/>
            <a:r>
              <a:rPr lang="de-DE" dirty="0"/>
              <a:t>Hilfreiche Filterfunktionen</a:t>
            </a:r>
          </a:p>
          <a:p>
            <a:pPr marL="647700" lvl="2" indent="-285750"/>
            <a:r>
              <a:rPr lang="de-DE" dirty="0"/>
              <a:t>Einfach erweiterbar,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marL="828675" lvl="3" indent="-285750"/>
            <a:r>
              <a:rPr lang="de-DE" dirty="0"/>
              <a:t>GPU-Cluster Anbindung</a:t>
            </a:r>
          </a:p>
          <a:p>
            <a:pPr marL="828675" lvl="3" indent="-285750"/>
            <a:r>
              <a:rPr lang="de-DE" dirty="0"/>
              <a:t>Metastudien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44C7EAC-8742-4D23-8804-EAE45B09B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04" y="2797305"/>
            <a:ext cx="5292788" cy="2577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6" name="Grafik 5" descr="Daumen hoch">
            <a:extLst>
              <a:ext uri="{FF2B5EF4-FFF2-40B4-BE49-F238E27FC236}">
                <a16:creationId xmlns:a16="http://schemas.microsoft.com/office/drawing/2014/main" id="{BC230D53-E95C-4A29-94DE-8935383D5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802" y="3568768"/>
            <a:ext cx="1739817" cy="173981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3FA7332-3BBC-4E17-9165-4AC558612A7A}"/>
              </a:ext>
            </a:extLst>
          </p:cNvPr>
          <p:cNvSpPr txBox="1"/>
          <p:nvPr/>
        </p:nvSpPr>
        <p:spPr>
          <a:xfrm>
            <a:off x="8807450" y="5375245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254919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0EE3-BDD4-45E7-9D1E-E6AB02C5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6F327-2867-4BB7-9DFD-ACFA333A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unübersichtliche Ordnerstruktur – erstellt von Lukas Güldenhaupt</a:t>
            </a:r>
          </a:p>
          <a:p>
            <a:r>
              <a:rPr lang="de-DE" dirty="0"/>
              <a:t>[2] vom Chaos zur Ordnung – erstellt von Lukas Güldenhaupt</a:t>
            </a:r>
          </a:p>
          <a:p>
            <a:r>
              <a:rPr lang="de-DE" dirty="0"/>
              <a:t>[3] JavaScript Logo – </a:t>
            </a:r>
            <a:r>
              <a:rPr lang="de-DE" dirty="0">
                <a:hlinkClick r:id="rId2"/>
              </a:rPr>
              <a:t>https://commons.wikimedia.org/wiki/File:JavaScript-logo.png</a:t>
            </a:r>
            <a:r>
              <a:rPr lang="de-DE" dirty="0"/>
              <a:t> </a:t>
            </a:r>
          </a:p>
          <a:p>
            <a:r>
              <a:rPr lang="de-DE" dirty="0"/>
              <a:t>[4] </a:t>
            </a:r>
            <a:r>
              <a:rPr lang="de-DE" dirty="0" err="1"/>
              <a:t>TypeScript</a:t>
            </a:r>
            <a:r>
              <a:rPr lang="de-DE" dirty="0"/>
              <a:t> Logo - </a:t>
            </a:r>
            <a:r>
              <a:rPr lang="de-DE" dirty="0">
                <a:hlinkClick r:id="rId3"/>
              </a:rPr>
              <a:t>https://github.com/Microsoft/TypeScript/blob/master/doc/logo.svg</a:t>
            </a:r>
            <a:endParaRPr lang="de-DE" dirty="0"/>
          </a:p>
          <a:p>
            <a:r>
              <a:rPr lang="de-DE" dirty="0"/>
              <a:t>[5] Java Logo - </a:t>
            </a:r>
            <a:r>
              <a:rPr lang="de-DE" dirty="0">
                <a:hlinkClick r:id="rId4"/>
              </a:rPr>
              <a:t>https://blog.newrelic.com/2014/04/04/java-developers-to-follow/</a:t>
            </a:r>
            <a:endParaRPr lang="de-DE" dirty="0"/>
          </a:p>
          <a:p>
            <a:r>
              <a:rPr lang="de-DE" dirty="0"/>
              <a:t>[6] Codevergleich (JavaScript, </a:t>
            </a:r>
            <a:r>
              <a:rPr lang="de-DE" dirty="0" err="1"/>
              <a:t>TypeScript</a:t>
            </a:r>
            <a:r>
              <a:rPr lang="de-DE" dirty="0"/>
              <a:t>, Java) – erstellt von Lukas Güldenhaupt</a:t>
            </a:r>
          </a:p>
          <a:p>
            <a:r>
              <a:rPr lang="de-DE" dirty="0"/>
              <a:t>[7] </a:t>
            </a:r>
            <a:r>
              <a:rPr lang="de-DE" dirty="0" err="1"/>
              <a:t>NodeJS</a:t>
            </a:r>
            <a:r>
              <a:rPr lang="de-DE" dirty="0"/>
              <a:t> Logo – </a:t>
            </a:r>
            <a:r>
              <a:rPr lang="de-DE" dirty="0">
                <a:hlinkClick r:id="rId5"/>
              </a:rPr>
              <a:t>https://nodejs.org/en/</a:t>
            </a:r>
            <a:r>
              <a:rPr lang="de-DE" dirty="0"/>
              <a:t> </a:t>
            </a:r>
          </a:p>
          <a:p>
            <a:r>
              <a:rPr lang="de-DE" dirty="0"/>
              <a:t>[8] Meteor Logo - </a:t>
            </a:r>
            <a:r>
              <a:rPr lang="de-DE" dirty="0">
                <a:hlinkClick r:id="rId6"/>
              </a:rPr>
              <a:t>https://www.meteor.com/</a:t>
            </a:r>
            <a:r>
              <a:rPr lang="de-DE" dirty="0"/>
              <a:t> </a:t>
            </a:r>
          </a:p>
          <a:p>
            <a:r>
              <a:rPr lang="de-DE" dirty="0"/>
              <a:t>[9] ANNA Dashboard – erstellt von Lukas Güldenhaupt</a:t>
            </a:r>
          </a:p>
          <a:p>
            <a:r>
              <a:rPr lang="de-DE" dirty="0"/>
              <a:t>[10] ANNA Projektseite –erstellt von Lukas Güldenhaupt</a:t>
            </a:r>
          </a:p>
          <a:p>
            <a:r>
              <a:rPr lang="de-DE" dirty="0"/>
              <a:t>[11] MongoDB Logo - </a:t>
            </a:r>
            <a:r>
              <a:rPr lang="de-DE" dirty="0">
                <a:hlinkClick r:id="rId7"/>
              </a:rPr>
              <a:t>https://www.mongodb.com/</a:t>
            </a:r>
            <a:r>
              <a:rPr lang="de-DE" dirty="0"/>
              <a:t> </a:t>
            </a:r>
          </a:p>
          <a:p>
            <a:r>
              <a:rPr lang="de-DE" dirty="0"/>
              <a:t>[12] Collection Eintrag – erstellt von Lukas Güldenhaupt</a:t>
            </a:r>
            <a:br>
              <a:rPr lang="de-DE" dirty="0"/>
            </a:br>
            <a:r>
              <a:rPr lang="de-DE" dirty="0"/>
              <a:t>[13] ANNA </a:t>
            </a:r>
            <a:r>
              <a:rPr lang="de-DE" dirty="0" err="1"/>
              <a:t>Configurationsdateiseite</a:t>
            </a:r>
            <a:r>
              <a:rPr lang="de-DE" dirty="0"/>
              <a:t> –erstellt von </a:t>
            </a:r>
            <a:r>
              <a:rPr lang="de-DE"/>
              <a:t>Lukas Güldenhaupt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0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Einführung in die Thematik</a:t>
            </a:r>
          </a:p>
          <a:p>
            <a:pPr lvl="1"/>
            <a:r>
              <a:rPr lang="de-DE" dirty="0"/>
              <a:t>Problemstellung</a:t>
            </a:r>
          </a:p>
          <a:p>
            <a:pPr lvl="1"/>
            <a:r>
              <a:rPr lang="de-DE" dirty="0"/>
              <a:t>Lösungsansatz</a:t>
            </a:r>
          </a:p>
          <a:p>
            <a:r>
              <a:rPr lang="de-DE" b="1" dirty="0"/>
              <a:t>Aufbau </a:t>
            </a:r>
          </a:p>
          <a:p>
            <a:pPr lvl="1"/>
            <a:r>
              <a:rPr lang="de-DE" dirty="0" err="1"/>
              <a:t>TypeScript</a:t>
            </a:r>
            <a:endParaRPr lang="de-DE" dirty="0"/>
          </a:p>
          <a:p>
            <a:pPr lvl="1"/>
            <a:r>
              <a:rPr lang="de-DE" dirty="0"/>
              <a:t>Serverseite</a:t>
            </a:r>
          </a:p>
          <a:p>
            <a:pPr lvl="1"/>
            <a:r>
              <a:rPr lang="de-DE" dirty="0"/>
              <a:t>Clientseite</a:t>
            </a:r>
          </a:p>
          <a:p>
            <a:pPr lvl="1"/>
            <a:r>
              <a:rPr lang="de-DE" dirty="0"/>
              <a:t>Datenbank</a:t>
            </a:r>
          </a:p>
          <a:p>
            <a:r>
              <a:rPr lang="de-DE" b="1" dirty="0"/>
              <a:t>Vorstellung der Anwendung</a:t>
            </a:r>
          </a:p>
          <a:p>
            <a:r>
              <a:rPr lang="de-DE" b="1" dirty="0"/>
              <a:t>Fazit und Ausblick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3795" name="Rectangle 3"/>
          <p:cNvSpPr>
            <a:spLocks noGrp="1" noChangeAspect="1" noChangeArrowheads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lvl="2"/>
            <a:r>
              <a:rPr lang="de-DE" dirty="0"/>
              <a:t>Arbeit mit Deep </a:t>
            </a:r>
            <a:r>
              <a:rPr lang="de-DE" dirty="0" err="1"/>
              <a:t>Nerual</a:t>
            </a:r>
            <a:r>
              <a:rPr lang="de-DE" dirty="0"/>
              <a:t> Networks:</a:t>
            </a:r>
          </a:p>
          <a:p>
            <a:pPr lvl="3"/>
            <a:r>
              <a:rPr lang="de-DE" dirty="0"/>
              <a:t>Verfügbare Tools divers</a:t>
            </a:r>
          </a:p>
          <a:p>
            <a:pPr lvl="3"/>
            <a:r>
              <a:rPr lang="de-DE" dirty="0"/>
              <a:t>Großer und unterschiedlicher Parameterraum</a:t>
            </a:r>
          </a:p>
          <a:p>
            <a:pPr lvl="3"/>
            <a:r>
              <a:rPr lang="de-DE" dirty="0"/>
              <a:t>Hunderte trainierte Netzwerke</a:t>
            </a:r>
          </a:p>
          <a:p>
            <a:pPr lvl="3"/>
            <a:r>
              <a:rPr lang="de-DE" dirty="0"/>
              <a:t>Viele Ausgabedateien</a:t>
            </a:r>
          </a:p>
          <a:p>
            <a:pPr lvl="3"/>
            <a:r>
              <a:rPr lang="de-DE" dirty="0"/>
              <a:t>Aufwand um Ergebnisse zu teilen</a:t>
            </a:r>
          </a:p>
          <a:p>
            <a:pPr lvl="3"/>
            <a:endParaRPr lang="de-DE" dirty="0"/>
          </a:p>
          <a:p>
            <a:pPr marL="363537" lvl="3" indent="0">
              <a:buNone/>
            </a:pPr>
            <a:r>
              <a:rPr lang="de-DE" dirty="0"/>
              <a:t>	</a:t>
            </a:r>
          </a:p>
          <a:p>
            <a:pPr marL="363537" lvl="3" indent="0">
              <a:buNone/>
            </a:pPr>
            <a:r>
              <a:rPr lang="de-DE" dirty="0"/>
              <a:t>	Übersicht zu behalten kann anstrengend sein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ACA71D07-2F85-49FC-B86E-E8CF5A24150D}"/>
              </a:ext>
            </a:extLst>
          </p:cNvPr>
          <p:cNvSpPr/>
          <p:nvPr/>
        </p:nvSpPr>
        <p:spPr>
          <a:xfrm>
            <a:off x="797945" y="3355597"/>
            <a:ext cx="411060" cy="28522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A976E8C-8FC6-48F4-8865-D20BD161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04" y="904438"/>
            <a:ext cx="3161246" cy="504912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6C75E35-5378-4223-93A9-1C8E56B0C958}"/>
              </a:ext>
            </a:extLst>
          </p:cNvPr>
          <p:cNvSpPr txBox="1"/>
          <p:nvPr/>
        </p:nvSpPr>
        <p:spPr>
          <a:xfrm>
            <a:off x="8874374" y="5929913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5843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Webfrontend</a:t>
            </a:r>
            <a:r>
              <a:rPr lang="de-DE" b="1" dirty="0"/>
              <a:t> „Administrative </a:t>
            </a:r>
            <a:r>
              <a:rPr lang="de-DE" b="1" dirty="0" err="1"/>
              <a:t>Neural</a:t>
            </a:r>
            <a:r>
              <a:rPr lang="de-DE" b="1" dirty="0"/>
              <a:t> Network </a:t>
            </a:r>
            <a:r>
              <a:rPr lang="de-DE" b="1" dirty="0" err="1"/>
              <a:t>Application</a:t>
            </a:r>
            <a:r>
              <a:rPr lang="de-DE" b="1" dirty="0"/>
              <a:t>“ (ANNA)</a:t>
            </a:r>
          </a:p>
          <a:p>
            <a:endParaRPr lang="de-DE" b="1" dirty="0"/>
          </a:p>
          <a:p>
            <a:pPr marL="647700" lvl="2" indent="-285750"/>
            <a:r>
              <a:rPr lang="de-DE" dirty="0"/>
              <a:t>Verwaltung von Projekten</a:t>
            </a:r>
          </a:p>
          <a:p>
            <a:pPr marL="647700" lvl="2" indent="-285750"/>
            <a:r>
              <a:rPr lang="de-DE" dirty="0"/>
              <a:t>Speichern von Konfigurationsdateien und Ergebnissen</a:t>
            </a:r>
          </a:p>
          <a:p>
            <a:pPr marL="647700" lvl="2" indent="-285750"/>
            <a:r>
              <a:rPr lang="de-DE" dirty="0"/>
              <a:t>Ausgaben vereinheitlichen</a:t>
            </a:r>
          </a:p>
          <a:p>
            <a:pPr marL="647700" lvl="2" indent="-285750"/>
            <a:r>
              <a:rPr lang="de-DE" dirty="0"/>
              <a:t>Filterfunktion</a:t>
            </a:r>
          </a:p>
          <a:p>
            <a:pPr marL="647700" lvl="2" indent="-285750"/>
            <a:r>
              <a:rPr lang="de-DE" dirty="0"/>
              <a:t>Bessere Übersicht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6FD70B-1739-4772-A7A4-C17ADC205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20" y="3833769"/>
            <a:ext cx="3703272" cy="20830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37D562A-5DE7-4F95-8498-0968DA4F00E7}"/>
              </a:ext>
            </a:extLst>
          </p:cNvPr>
          <p:cNvSpPr txBox="1"/>
          <p:nvPr/>
        </p:nvSpPr>
        <p:spPr>
          <a:xfrm>
            <a:off x="8672637" y="5742668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48B95-AF1F-4100-B247-4EF35DF6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7A4F1-3E6C-46CC-9FD7-A7062592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Einführung in die Thematik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Problemstellung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Lösungsansatz</a:t>
            </a:r>
          </a:p>
          <a:p>
            <a:r>
              <a:rPr lang="de-DE" b="1" dirty="0"/>
              <a:t>Aufbau </a:t>
            </a:r>
          </a:p>
          <a:p>
            <a:pPr lvl="1"/>
            <a:r>
              <a:rPr lang="de-DE" dirty="0" err="1"/>
              <a:t>TypeScript</a:t>
            </a:r>
            <a:endParaRPr lang="de-DE" dirty="0"/>
          </a:p>
          <a:p>
            <a:pPr lvl="1"/>
            <a:r>
              <a:rPr lang="de-DE" dirty="0"/>
              <a:t>Serverseite</a:t>
            </a:r>
          </a:p>
          <a:p>
            <a:pPr lvl="1"/>
            <a:r>
              <a:rPr lang="de-DE" dirty="0"/>
              <a:t>Clientseite</a:t>
            </a:r>
          </a:p>
          <a:p>
            <a:pPr lvl="1"/>
            <a:r>
              <a:rPr lang="de-DE" dirty="0"/>
              <a:t>Datenbank</a:t>
            </a:r>
          </a:p>
          <a:p>
            <a:r>
              <a:rPr lang="de-DE" b="1" dirty="0"/>
              <a:t>Vorstellung der Anwendung</a:t>
            </a:r>
          </a:p>
          <a:p>
            <a:r>
              <a:rPr lang="de-DE" b="1" dirty="0"/>
              <a:t>Fazit und Ausblick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05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3686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de-DE" dirty="0"/>
              <a:t>Nutzung von JavaScript</a:t>
            </a:r>
          </a:p>
          <a:p>
            <a:pPr lvl="3"/>
            <a:r>
              <a:rPr lang="de-DE" dirty="0" err="1"/>
              <a:t>TypeScript</a:t>
            </a:r>
            <a:r>
              <a:rPr lang="de-DE" dirty="0"/>
              <a:t> als Hilfe</a:t>
            </a:r>
          </a:p>
          <a:p>
            <a:pPr lvl="4"/>
            <a:r>
              <a:rPr lang="de-DE" dirty="0"/>
              <a:t>Klassen, Vererbung, Interfaces, anonyme Funktionen, etc.</a:t>
            </a:r>
          </a:p>
          <a:p>
            <a:pPr lvl="3"/>
            <a:r>
              <a:rPr lang="de-DE" dirty="0"/>
              <a:t>Java-ähnlich</a:t>
            </a:r>
          </a:p>
        </p:txBody>
      </p:sp>
      <p:pic>
        <p:nvPicPr>
          <p:cNvPr id="2050" name="Picture 2" descr="Logo von TypeScript">
            <a:extLst>
              <a:ext uri="{FF2B5EF4-FFF2-40B4-BE49-F238E27FC236}">
                <a16:creationId xmlns:a16="http://schemas.microsoft.com/office/drawing/2014/main" id="{3789AFF9-D8B7-4D33-A791-9532E62FD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10" y="2961314"/>
            <a:ext cx="2006291" cy="4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official logo from JSConf EU 2011">
            <a:extLst>
              <a:ext uri="{FF2B5EF4-FFF2-40B4-BE49-F238E27FC236}">
                <a16:creationId xmlns:a16="http://schemas.microsoft.com/office/drawing/2014/main" id="{8A6A1536-FD9C-4897-8E42-DC7AE4CE6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14" y="2702109"/>
            <a:ext cx="869048" cy="86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C377062-7C4E-4B2F-946E-B6AF222E0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852" y="3649211"/>
            <a:ext cx="2701148" cy="20429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B66C71C-66DB-4B24-8A20-1E2EB587B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23" y="3683076"/>
            <a:ext cx="3219426" cy="168851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E96666E-077E-41FA-A0AF-EF76C65EE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6660" y="3674687"/>
            <a:ext cx="2676192" cy="2051326"/>
          </a:xfrm>
          <a:prstGeom prst="rect">
            <a:avLst/>
          </a:prstGeom>
        </p:spPr>
      </p:pic>
      <p:pic>
        <p:nvPicPr>
          <p:cNvPr id="2054" name="Picture 6" descr="Bildergebnis für java">
            <a:extLst>
              <a:ext uri="{FF2B5EF4-FFF2-40B4-BE49-F238E27FC236}">
                <a16:creationId xmlns:a16="http://schemas.microsoft.com/office/drawing/2014/main" id="{E8133BDE-4202-4E75-ABF6-1254E3A3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53" y="2507999"/>
            <a:ext cx="1802207" cy="110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4D81DEA-A1EC-4043-B487-C2C8291AA196}"/>
              </a:ext>
            </a:extLst>
          </p:cNvPr>
          <p:cNvSpPr txBox="1"/>
          <p:nvPr/>
        </p:nvSpPr>
        <p:spPr>
          <a:xfrm>
            <a:off x="2431523" y="3478824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[3]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AC537F-AE97-45F7-A6A8-8692B7F1A99C}"/>
              </a:ext>
            </a:extLst>
          </p:cNvPr>
          <p:cNvSpPr txBox="1"/>
          <p:nvPr/>
        </p:nvSpPr>
        <p:spPr>
          <a:xfrm>
            <a:off x="6018097" y="3439687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[4]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5064E3C-B332-47FB-BB96-69361F6C2F90}"/>
              </a:ext>
            </a:extLst>
          </p:cNvPr>
          <p:cNvSpPr txBox="1"/>
          <p:nvPr/>
        </p:nvSpPr>
        <p:spPr>
          <a:xfrm>
            <a:off x="8537824" y="5731533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[6]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779B4DA-8254-422C-B14B-F76A1DADB778}"/>
              </a:ext>
            </a:extLst>
          </p:cNvPr>
          <p:cNvSpPr txBox="1"/>
          <p:nvPr/>
        </p:nvSpPr>
        <p:spPr>
          <a:xfrm>
            <a:off x="8430479" y="3425064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[5]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Serverseite – Meteor </a:t>
            </a:r>
          </a:p>
        </p:txBody>
      </p:sp>
      <p:sp>
        <p:nvSpPr>
          <p:cNvPr id="37891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de-DE" dirty="0"/>
              <a:t>Meteor auf Basis von </a:t>
            </a:r>
            <a:r>
              <a:rPr lang="de-DE" dirty="0" err="1"/>
              <a:t>NodeJS</a:t>
            </a:r>
            <a:endParaRPr lang="de-DE" dirty="0"/>
          </a:p>
          <a:p>
            <a:pPr lvl="3"/>
            <a:r>
              <a:rPr lang="de-DE" dirty="0"/>
              <a:t>Einfache Adaption und schneller Start</a:t>
            </a:r>
          </a:p>
          <a:p>
            <a:pPr lvl="3"/>
            <a:r>
              <a:rPr lang="de-DE" dirty="0"/>
              <a:t>Plattformunabhängig</a:t>
            </a:r>
          </a:p>
          <a:p>
            <a:pPr lvl="3"/>
            <a:r>
              <a:rPr lang="de-DE" dirty="0" err="1"/>
              <a:t>TypeScript</a:t>
            </a:r>
            <a:r>
              <a:rPr lang="de-DE" dirty="0"/>
              <a:t> bzw. JavaScript</a:t>
            </a:r>
          </a:p>
          <a:p>
            <a:pPr lvl="3"/>
            <a:r>
              <a:rPr lang="de-DE" dirty="0"/>
              <a:t>Reaktiv mithilfe von Meteors Distributed Data Protocol</a:t>
            </a:r>
          </a:p>
          <a:p>
            <a:pPr lvl="3"/>
            <a:r>
              <a:rPr lang="de-DE" dirty="0"/>
              <a:t>Erweiterung mit Packages</a:t>
            </a:r>
          </a:p>
          <a:p>
            <a:pPr lvl="1"/>
            <a:endParaRPr lang="de-DE" dirty="0"/>
          </a:p>
        </p:txBody>
      </p:sp>
      <p:pic>
        <p:nvPicPr>
          <p:cNvPr id="3076" name="Picture 4" descr="Bildergebnis für meteor logo">
            <a:extLst>
              <a:ext uri="{FF2B5EF4-FFF2-40B4-BE49-F238E27FC236}">
                <a16:creationId xmlns:a16="http://schemas.microsoft.com/office/drawing/2014/main" id="{00BFED45-CCBD-40B4-BE65-A7BC905AC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5" b="34710"/>
          <a:stretch/>
        </p:blipFill>
        <p:spPr bwMode="auto">
          <a:xfrm>
            <a:off x="7077314" y="2605349"/>
            <a:ext cx="1988890" cy="6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E0705C1-3D54-4D00-810D-BE1B058C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21" y="1031496"/>
            <a:ext cx="1814277" cy="95936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A25918D-A3AB-45D8-82B2-E491B494F002}"/>
              </a:ext>
            </a:extLst>
          </p:cNvPr>
          <p:cNvSpPr txBox="1"/>
          <p:nvPr/>
        </p:nvSpPr>
        <p:spPr>
          <a:xfrm>
            <a:off x="8866957" y="3192524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[7]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B7E1AE3-9C3A-4C95-A636-E97C829F4D38}"/>
              </a:ext>
            </a:extLst>
          </p:cNvPr>
          <p:cNvSpPr txBox="1"/>
          <p:nvPr/>
        </p:nvSpPr>
        <p:spPr>
          <a:xfrm>
            <a:off x="8844085" y="1999439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[6]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B38C728-11FF-4148-8021-1BC55D4C894E}"/>
                  </a:ext>
                </a:extLst>
              </p:cNvPr>
              <p:cNvSpPr txBox="1"/>
              <p:nvPr/>
            </p:nvSpPr>
            <p:spPr>
              <a:xfrm>
                <a:off x="7953137" y="218410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B38C728-11FF-4148-8021-1BC55D4C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37" y="2184105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20513" r="-15385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3600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de-DE" sz="2000" b="1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Clientseite – Angular</a:t>
            </a:r>
          </a:p>
        </p:txBody>
      </p:sp>
      <p:sp>
        <p:nvSpPr>
          <p:cNvPr id="38916" name="Rectangle 4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647700" lvl="2" indent="-285750"/>
            <a:r>
              <a:rPr lang="de-DE" dirty="0" err="1"/>
              <a:t>Javascript</a:t>
            </a:r>
            <a:r>
              <a:rPr lang="de-DE" dirty="0"/>
              <a:t> Framework von Google</a:t>
            </a:r>
          </a:p>
          <a:p>
            <a:pPr marL="647700" lvl="2" indent="-285750"/>
            <a:r>
              <a:rPr lang="de-DE" dirty="0"/>
              <a:t>Model-View-Controller Pattern</a:t>
            </a:r>
          </a:p>
          <a:p>
            <a:pPr marL="647700" lvl="2" indent="-285750"/>
            <a:r>
              <a:rPr lang="de-DE" dirty="0"/>
              <a:t>Plattformunabhängig</a:t>
            </a:r>
          </a:p>
          <a:p>
            <a:pPr marL="647700" lvl="2" indent="-285750"/>
            <a:r>
              <a:rPr lang="de-DE" dirty="0"/>
              <a:t>Reaktiv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D98FD7-9609-4072-82A6-122455830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3576" y="933823"/>
            <a:ext cx="2153262" cy="2153262"/>
          </a:xfrm>
          <a:prstGeom prst="rect">
            <a:avLst/>
          </a:prstGeom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3450863-A421-46D3-90EE-E0A072E46663}"/>
              </a:ext>
            </a:extLst>
          </p:cNvPr>
          <p:cNvSpPr txBox="1"/>
          <p:nvPr/>
        </p:nvSpPr>
        <p:spPr>
          <a:xfrm>
            <a:off x="8672637" y="2983718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[8]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41C7C0-81E6-4376-8742-9836AD377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294" y="2185343"/>
            <a:ext cx="1824282" cy="317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C6743B-778B-4B25-B52E-1DC3F5271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12" y="2461506"/>
            <a:ext cx="4060380" cy="2879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43F1106-505A-45FF-AE86-A887493395C9}"/>
              </a:ext>
            </a:extLst>
          </p:cNvPr>
          <p:cNvSpPr txBox="1"/>
          <p:nvPr/>
        </p:nvSpPr>
        <p:spPr>
          <a:xfrm>
            <a:off x="4312792" y="5357824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[10]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6E6566-DD4B-4C88-AE1E-9783DADB8021}"/>
              </a:ext>
            </a:extLst>
          </p:cNvPr>
          <p:cNvSpPr txBox="1"/>
          <p:nvPr/>
        </p:nvSpPr>
        <p:spPr>
          <a:xfrm>
            <a:off x="6833576" y="5374656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[9]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3600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de-DE" sz="2000" b="1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– MongoDB </a:t>
            </a:r>
          </a:p>
        </p:txBody>
      </p:sp>
      <p:sp>
        <p:nvSpPr>
          <p:cNvPr id="38916" name="Rectangle 4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647700" lvl="2" indent="-285750"/>
            <a:r>
              <a:rPr lang="de-DE" dirty="0" err="1"/>
              <a:t>NoSQL</a:t>
            </a:r>
            <a:r>
              <a:rPr lang="de-DE" dirty="0"/>
              <a:t> Datenbank</a:t>
            </a:r>
          </a:p>
          <a:p>
            <a:pPr marL="647700" lvl="2" indent="-285750"/>
            <a:r>
              <a:rPr lang="de-DE" dirty="0"/>
              <a:t>Dokumentbasiert (JSON-Formate)</a:t>
            </a:r>
          </a:p>
          <a:p>
            <a:pPr marL="647700" lvl="2" indent="-285750"/>
            <a:r>
              <a:rPr lang="de-DE" dirty="0"/>
              <a:t>Skalierbarkeit</a:t>
            </a:r>
          </a:p>
          <a:p>
            <a:pPr marL="647700" lvl="2" indent="-285750"/>
            <a:r>
              <a:rPr lang="de-DE" dirty="0"/>
              <a:t>Gute Meteor-Integration</a:t>
            </a:r>
          </a:p>
          <a:p>
            <a:pPr marL="647700" lvl="2" indent="-285750"/>
            <a:r>
              <a:rPr lang="de-DE" dirty="0"/>
              <a:t>Keine Datenkonventionen</a:t>
            </a:r>
          </a:p>
          <a:p>
            <a:pPr marL="647700" lvl="2" indent="-285750"/>
            <a:r>
              <a:rPr lang="de-DE" dirty="0"/>
              <a:t>Perfekt für abweichende Datensätze</a:t>
            </a:r>
          </a:p>
        </p:txBody>
      </p:sp>
      <p:pic>
        <p:nvPicPr>
          <p:cNvPr id="6146" name="Picture 2" descr="https://webassets.mongodb.com/_com_assets/global/mongodb-logo-white.png">
            <a:extLst>
              <a:ext uri="{FF2B5EF4-FFF2-40B4-BE49-F238E27FC236}">
                <a16:creationId xmlns:a16="http://schemas.microsoft.com/office/drawing/2014/main" id="{4F0185EE-6369-4478-8542-2684249F8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54" y="989799"/>
            <a:ext cx="3511584" cy="9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06F04BA-23B9-446B-84EF-E314B37E9B63}"/>
              </a:ext>
            </a:extLst>
          </p:cNvPr>
          <p:cNvSpPr txBox="1"/>
          <p:nvPr/>
        </p:nvSpPr>
        <p:spPr>
          <a:xfrm>
            <a:off x="8807450" y="1851568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[11]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13F848-E20D-46AA-BE5D-C931D699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264" y="2323751"/>
            <a:ext cx="1925564" cy="331558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98D3B8B-1F4D-4248-8AB9-D9DB1304A930}"/>
              </a:ext>
            </a:extLst>
          </p:cNvPr>
          <p:cNvSpPr txBox="1"/>
          <p:nvPr/>
        </p:nvSpPr>
        <p:spPr>
          <a:xfrm>
            <a:off x="8203740" y="5546998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146140351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BS IfN Farben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BS IfN Farben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Bildschirmpräsentation (4:3)</PresentationFormat>
  <Paragraphs>148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Times New Roman</vt:lpstr>
      <vt:lpstr>Wingdings</vt:lpstr>
      <vt:lpstr>Standarddesign</vt:lpstr>
      <vt:lpstr>Development of an Administrative Web Frontend for Deep Learning Research</vt:lpstr>
      <vt:lpstr>Gliederung</vt:lpstr>
      <vt:lpstr>Problemstellung</vt:lpstr>
      <vt:lpstr>Lösungsansatz</vt:lpstr>
      <vt:lpstr>Gliederung</vt:lpstr>
      <vt:lpstr>TypeScript</vt:lpstr>
      <vt:lpstr>Serverseite – Meteor </vt:lpstr>
      <vt:lpstr>Clientseite – Angular</vt:lpstr>
      <vt:lpstr>Datenbank – MongoDB </vt:lpstr>
      <vt:lpstr>PowerPoint-Präsentation</vt:lpstr>
      <vt:lpstr>Fazit und Ausblick</vt:lpstr>
      <vt:lpstr>PowerPoint-Präsentation</vt:lpstr>
      <vt:lpstr>Quellen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 für Nachrichtentechnik</dc:title>
  <dc:creator>Lukas Güldenhaupt</dc:creator>
  <cp:lastModifiedBy>Lukas Güldenhaupt</cp:lastModifiedBy>
  <cp:revision>242</cp:revision>
  <dcterms:created xsi:type="dcterms:W3CDTF">2007-08-29T07:13:29Z</dcterms:created>
  <dcterms:modified xsi:type="dcterms:W3CDTF">2018-02-12T19:44:43Z</dcterms:modified>
</cp:coreProperties>
</file>