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BCA17-B7E7-4781-9D95-BD233E518C5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4D4598-F40C-417B-AAB5-4BD67B600359}" type="pres">
      <dgm:prSet presAssocID="{8B8BCA17-B7E7-4781-9D95-BD233E518C5A}" presName="Name0" presStyleCnt="0">
        <dgm:presLayoutVars>
          <dgm:dir/>
          <dgm:resizeHandles val="exact"/>
        </dgm:presLayoutVars>
      </dgm:prSet>
      <dgm:spPr/>
    </dgm:pt>
  </dgm:ptLst>
  <dgm:cxnLst>
    <dgm:cxn modelId="{9E2B99DB-8A0D-4327-B7C2-227ECC4FDA87}" type="presOf" srcId="{8B8BCA17-B7E7-4781-9D95-BD233E518C5A}" destId="{374D4598-F40C-417B-AAB5-4BD67B60035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FA042-1D5B-4386-BDDB-2AA88F7991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FB5DE-44C8-4FDC-8F40-C6A6DEA9BD22}">
      <dgm:prSet phldrT="[Text]" custT="1"/>
      <dgm:spPr/>
      <dgm:t>
        <a:bodyPr/>
        <a:lstStyle/>
        <a:p>
          <a:r>
            <a:rPr lang="en-US" sz="1600" dirty="0"/>
            <a:t>Parser</a:t>
          </a:r>
        </a:p>
      </dgm:t>
    </dgm:pt>
    <dgm:pt modelId="{BFF5141F-C99B-4A3D-9C13-0E50B8A16C2B}" type="parTrans" cxnId="{BA35A5AB-E19D-4E4D-A561-8AF1D7851AB0}">
      <dgm:prSet/>
      <dgm:spPr/>
      <dgm:t>
        <a:bodyPr/>
        <a:lstStyle/>
        <a:p>
          <a:endParaRPr lang="en-US"/>
        </a:p>
      </dgm:t>
    </dgm:pt>
    <dgm:pt modelId="{682F4780-6F6C-4DAB-833E-5BED871276F9}" type="sibTrans" cxnId="{BA35A5AB-E19D-4E4D-A561-8AF1D7851AB0}">
      <dgm:prSet/>
      <dgm:spPr/>
      <dgm:t>
        <a:bodyPr/>
        <a:lstStyle/>
        <a:p>
          <a:endParaRPr lang="en-US"/>
        </a:p>
      </dgm:t>
    </dgm:pt>
    <dgm:pt modelId="{057C27C2-4F57-49D8-9519-6526DFC3B77C}">
      <dgm:prSet phldrT="[Text]" custT="1"/>
      <dgm:spPr/>
      <dgm:t>
        <a:bodyPr/>
        <a:lstStyle/>
        <a:p>
          <a:pPr algn="l"/>
          <a:r>
            <a:rPr lang="zh-CN" altLang="en-US" sz="2500"/>
            <a:t>字符串转换成为</a:t>
          </a:r>
          <a:r>
            <a:rPr lang="en-US" sz="2500" dirty="0"/>
            <a:t>Parse Tree</a:t>
          </a:r>
          <a:r>
            <a:rPr lang="zh-CN" altLang="en-US" sz="2500"/>
            <a:t>的形式</a:t>
          </a:r>
          <a:endParaRPr lang="en-US" sz="2500" dirty="0"/>
        </a:p>
      </dgm:t>
    </dgm:pt>
    <dgm:pt modelId="{2ECC6219-858B-416B-87AA-07F79F487EF7}" type="parTrans" cxnId="{E783FDBC-3A65-4C87-85FC-76CF6100F1C9}">
      <dgm:prSet/>
      <dgm:spPr/>
      <dgm:t>
        <a:bodyPr/>
        <a:lstStyle/>
        <a:p>
          <a:endParaRPr lang="en-US"/>
        </a:p>
      </dgm:t>
    </dgm:pt>
    <dgm:pt modelId="{AE4CD097-1AB8-4FCC-A30B-5167BA8DF70A}" type="sibTrans" cxnId="{E783FDBC-3A65-4C87-85FC-76CF6100F1C9}">
      <dgm:prSet/>
      <dgm:spPr/>
      <dgm:t>
        <a:bodyPr/>
        <a:lstStyle/>
        <a:p>
          <a:endParaRPr lang="en-US"/>
        </a:p>
      </dgm:t>
    </dgm:pt>
    <dgm:pt modelId="{E8F356A6-6BB1-4CE5-8C5C-0E65B0D9662D}">
      <dgm:prSet phldrT="[Text]" custT="1"/>
      <dgm:spPr/>
      <dgm:t>
        <a:bodyPr/>
        <a:lstStyle/>
        <a:p>
          <a:r>
            <a:rPr lang="en-US" sz="1600" dirty="0"/>
            <a:t>Semantic Analyzer</a:t>
          </a:r>
        </a:p>
      </dgm:t>
    </dgm:pt>
    <dgm:pt modelId="{2F7B8F79-4371-43A2-A543-3FBA73597C52}" type="parTrans" cxnId="{47ACF5C8-529E-403F-8BE9-FDDB8072FEAB}">
      <dgm:prSet/>
      <dgm:spPr/>
      <dgm:t>
        <a:bodyPr/>
        <a:lstStyle/>
        <a:p>
          <a:endParaRPr lang="en-US"/>
        </a:p>
      </dgm:t>
    </dgm:pt>
    <dgm:pt modelId="{2A305467-7C92-4F9A-B19D-2909293195F8}" type="sibTrans" cxnId="{47ACF5C8-529E-403F-8BE9-FDDB8072FEAB}">
      <dgm:prSet/>
      <dgm:spPr/>
      <dgm:t>
        <a:bodyPr/>
        <a:lstStyle/>
        <a:p>
          <a:endParaRPr lang="en-US"/>
        </a:p>
      </dgm:t>
    </dgm:pt>
    <dgm:pt modelId="{7D085C80-614C-4E28-A51A-EDC6B1EC1EA9}">
      <dgm:prSet phldrT="[Text]" custT="1"/>
      <dgm:spPr/>
      <dgm:t>
        <a:bodyPr/>
        <a:lstStyle/>
        <a:p>
          <a:r>
            <a:rPr lang="zh-CN" altLang="en-US" sz="2500" dirty="0"/>
            <a:t>将</a:t>
          </a:r>
          <a:r>
            <a:rPr lang="en-US" altLang="zh-CN" sz="2500" dirty="0"/>
            <a:t>ParseTree</a:t>
          </a:r>
          <a:r>
            <a:rPr lang="zh-CN" altLang="en-US" sz="2500" dirty="0"/>
            <a:t>转换灰成为查询块的图，并填充元数据和较验</a:t>
          </a:r>
          <a:endParaRPr lang="en-US" sz="2500" dirty="0"/>
        </a:p>
      </dgm:t>
    </dgm:pt>
    <dgm:pt modelId="{B4297005-1E75-4D42-A0C5-5CA31ED6D0EC}" type="parTrans" cxnId="{9B92A2DA-DAA0-4E8A-9ED1-010301CA4F1A}">
      <dgm:prSet/>
      <dgm:spPr/>
      <dgm:t>
        <a:bodyPr/>
        <a:lstStyle/>
        <a:p>
          <a:endParaRPr lang="en-US"/>
        </a:p>
      </dgm:t>
    </dgm:pt>
    <dgm:pt modelId="{0A235138-A218-4D1C-9A87-C2FC36EE22B3}" type="sibTrans" cxnId="{9B92A2DA-DAA0-4E8A-9ED1-010301CA4F1A}">
      <dgm:prSet/>
      <dgm:spPr/>
      <dgm:t>
        <a:bodyPr/>
        <a:lstStyle/>
        <a:p>
          <a:endParaRPr lang="en-US"/>
        </a:p>
      </dgm:t>
    </dgm:pt>
    <dgm:pt modelId="{9F30BB11-529D-4EE3-9857-10EB68277EB3}">
      <dgm:prSet phldrT="[Text]" custT="1"/>
      <dgm:spPr/>
      <dgm:t>
        <a:bodyPr/>
        <a:lstStyle/>
        <a:p>
          <a:r>
            <a:rPr lang="en-US" sz="1600" dirty="0"/>
            <a:t>Logical Plan Generator</a:t>
          </a:r>
        </a:p>
      </dgm:t>
    </dgm:pt>
    <dgm:pt modelId="{80C7F05C-63EC-4AEC-9D56-0830DE5A730F}" type="parTrans" cxnId="{4308C281-12A0-4627-9EF2-ECA12C3E2C62}">
      <dgm:prSet/>
      <dgm:spPr/>
      <dgm:t>
        <a:bodyPr/>
        <a:lstStyle/>
        <a:p>
          <a:endParaRPr lang="en-US"/>
        </a:p>
      </dgm:t>
    </dgm:pt>
    <dgm:pt modelId="{4D4C98CD-F778-4CF6-9FD0-6BB9C391F463}" type="sibTrans" cxnId="{4308C281-12A0-4627-9EF2-ECA12C3E2C62}">
      <dgm:prSet/>
      <dgm:spPr/>
      <dgm:t>
        <a:bodyPr/>
        <a:lstStyle/>
        <a:p>
          <a:endParaRPr lang="en-US"/>
        </a:p>
      </dgm:t>
    </dgm:pt>
    <dgm:pt modelId="{18AFA9DA-D4AC-4D12-83E2-CF2EB895E182}">
      <dgm:prSet phldrT="[Text]" custT="1"/>
      <dgm:spPr/>
      <dgm:t>
        <a:bodyPr/>
        <a:lstStyle/>
        <a:p>
          <a:r>
            <a:rPr lang="zh-CN" altLang="en-US" sz="2500"/>
            <a:t>转换成为一系列的逻辑执行计划，也就是逻辑操作符构成的树</a:t>
          </a:r>
          <a:endParaRPr lang="en-US" sz="2500" dirty="0"/>
        </a:p>
      </dgm:t>
    </dgm:pt>
    <dgm:pt modelId="{662DFF83-A3F2-4FDC-853A-4BDE50E113C8}" type="parTrans" cxnId="{FB6CF34D-0B04-48BF-A2CB-1DDC8CCC33D0}">
      <dgm:prSet/>
      <dgm:spPr/>
      <dgm:t>
        <a:bodyPr/>
        <a:lstStyle/>
        <a:p>
          <a:endParaRPr lang="en-US"/>
        </a:p>
      </dgm:t>
    </dgm:pt>
    <dgm:pt modelId="{5E3CE747-04C4-45B2-97ED-24D6087AE0DF}" type="sibTrans" cxnId="{FB6CF34D-0B04-48BF-A2CB-1DDC8CCC33D0}">
      <dgm:prSet/>
      <dgm:spPr/>
      <dgm:t>
        <a:bodyPr/>
        <a:lstStyle/>
        <a:p>
          <a:endParaRPr lang="en-US"/>
        </a:p>
      </dgm:t>
    </dgm:pt>
    <dgm:pt modelId="{6DD121FB-051B-4CEE-92B5-38B050119865}" type="pres">
      <dgm:prSet presAssocID="{13EFA042-1D5B-4386-BDDB-2AA88F7991B0}" presName="linearFlow" presStyleCnt="0">
        <dgm:presLayoutVars>
          <dgm:dir/>
          <dgm:animLvl val="lvl"/>
          <dgm:resizeHandles val="exact"/>
        </dgm:presLayoutVars>
      </dgm:prSet>
      <dgm:spPr/>
    </dgm:pt>
    <dgm:pt modelId="{CCEA32E8-E3EC-4D26-8A5C-7BBE812F7681}" type="pres">
      <dgm:prSet presAssocID="{0DBFB5DE-44C8-4FDC-8F40-C6A6DEA9BD22}" presName="composite" presStyleCnt="0"/>
      <dgm:spPr/>
    </dgm:pt>
    <dgm:pt modelId="{557DE7B4-FADD-4379-843B-D7A5C554AA63}" type="pres">
      <dgm:prSet presAssocID="{0DBFB5DE-44C8-4FDC-8F40-C6A6DEA9BD2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031A50-4972-4EA7-8115-BE5ADF6760A8}" type="pres">
      <dgm:prSet presAssocID="{0DBFB5DE-44C8-4FDC-8F40-C6A6DEA9BD22}" presName="descendantText" presStyleLbl="alignAcc1" presStyleIdx="0" presStyleCnt="3">
        <dgm:presLayoutVars>
          <dgm:bulletEnabled val="1"/>
        </dgm:presLayoutVars>
      </dgm:prSet>
      <dgm:spPr/>
    </dgm:pt>
    <dgm:pt modelId="{C7FC0292-82EC-49B1-8DAD-DE5CFC42A2AA}" type="pres">
      <dgm:prSet presAssocID="{682F4780-6F6C-4DAB-833E-5BED871276F9}" presName="sp" presStyleCnt="0"/>
      <dgm:spPr/>
    </dgm:pt>
    <dgm:pt modelId="{41CF2CF2-D7A6-4DFD-A668-6D48DB81CAA1}" type="pres">
      <dgm:prSet presAssocID="{E8F356A6-6BB1-4CE5-8C5C-0E65B0D9662D}" presName="composite" presStyleCnt="0"/>
      <dgm:spPr/>
    </dgm:pt>
    <dgm:pt modelId="{735CDBF4-4322-480C-8993-18707DC8C33B}" type="pres">
      <dgm:prSet presAssocID="{E8F356A6-6BB1-4CE5-8C5C-0E65B0D9662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F6F191-BB4B-4599-9546-AA73311DA3AD}" type="pres">
      <dgm:prSet presAssocID="{E8F356A6-6BB1-4CE5-8C5C-0E65B0D9662D}" presName="descendantText" presStyleLbl="alignAcc1" presStyleIdx="1" presStyleCnt="3">
        <dgm:presLayoutVars>
          <dgm:bulletEnabled val="1"/>
        </dgm:presLayoutVars>
      </dgm:prSet>
      <dgm:spPr/>
    </dgm:pt>
    <dgm:pt modelId="{4DC22997-EB9F-4E5F-8A5E-6C9AA8B9D3E6}" type="pres">
      <dgm:prSet presAssocID="{2A305467-7C92-4F9A-B19D-2909293195F8}" presName="sp" presStyleCnt="0"/>
      <dgm:spPr/>
    </dgm:pt>
    <dgm:pt modelId="{769A8D57-0833-4AC3-87F1-3BE20CEF83D2}" type="pres">
      <dgm:prSet presAssocID="{9F30BB11-529D-4EE3-9857-10EB68277EB3}" presName="composite" presStyleCnt="0"/>
      <dgm:spPr/>
    </dgm:pt>
    <dgm:pt modelId="{C480E28C-53A9-48A8-B21E-B715225F7B1A}" type="pres">
      <dgm:prSet presAssocID="{9F30BB11-529D-4EE3-9857-10EB68277E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4D599EF-70BC-447A-8523-5AC8610A8B9C}" type="pres">
      <dgm:prSet presAssocID="{9F30BB11-529D-4EE3-9857-10EB68277E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1C3B91C-82B8-44F0-80FD-880B7F0D9995}" type="presOf" srcId="{9F30BB11-529D-4EE3-9857-10EB68277EB3}" destId="{C480E28C-53A9-48A8-B21E-B715225F7B1A}" srcOrd="0" destOrd="0" presId="urn:microsoft.com/office/officeart/2005/8/layout/chevron2"/>
    <dgm:cxn modelId="{F6B9322D-FB85-4B52-84A6-7592A8E45C3C}" type="presOf" srcId="{18AFA9DA-D4AC-4D12-83E2-CF2EB895E182}" destId="{74D599EF-70BC-447A-8523-5AC8610A8B9C}" srcOrd="0" destOrd="0" presId="urn:microsoft.com/office/officeart/2005/8/layout/chevron2"/>
    <dgm:cxn modelId="{FB6CF34D-0B04-48BF-A2CB-1DDC8CCC33D0}" srcId="{9F30BB11-529D-4EE3-9857-10EB68277EB3}" destId="{18AFA9DA-D4AC-4D12-83E2-CF2EB895E182}" srcOrd="0" destOrd="0" parTransId="{662DFF83-A3F2-4FDC-853A-4BDE50E113C8}" sibTransId="{5E3CE747-04C4-45B2-97ED-24D6087AE0DF}"/>
    <dgm:cxn modelId="{7EB0E35D-8530-4DB9-9B98-E6DB07942E85}" type="presOf" srcId="{E8F356A6-6BB1-4CE5-8C5C-0E65B0D9662D}" destId="{735CDBF4-4322-480C-8993-18707DC8C33B}" srcOrd="0" destOrd="0" presId="urn:microsoft.com/office/officeart/2005/8/layout/chevron2"/>
    <dgm:cxn modelId="{7671E273-2466-4346-AA71-5A1AD8555F92}" type="presOf" srcId="{0DBFB5DE-44C8-4FDC-8F40-C6A6DEA9BD22}" destId="{557DE7B4-FADD-4379-843B-D7A5C554AA63}" srcOrd="0" destOrd="0" presId="urn:microsoft.com/office/officeart/2005/8/layout/chevron2"/>
    <dgm:cxn modelId="{9F9E8A7D-C014-4992-801F-684C67D0A174}" type="presOf" srcId="{13EFA042-1D5B-4386-BDDB-2AA88F7991B0}" destId="{6DD121FB-051B-4CEE-92B5-38B050119865}" srcOrd="0" destOrd="0" presId="urn:microsoft.com/office/officeart/2005/8/layout/chevron2"/>
    <dgm:cxn modelId="{4308C281-12A0-4627-9EF2-ECA12C3E2C62}" srcId="{13EFA042-1D5B-4386-BDDB-2AA88F7991B0}" destId="{9F30BB11-529D-4EE3-9857-10EB68277EB3}" srcOrd="2" destOrd="0" parTransId="{80C7F05C-63EC-4AEC-9D56-0830DE5A730F}" sibTransId="{4D4C98CD-F778-4CF6-9FD0-6BB9C391F463}"/>
    <dgm:cxn modelId="{2DFFE788-68A7-42DF-B89D-76E9053BCC53}" type="presOf" srcId="{7D085C80-614C-4E28-A51A-EDC6B1EC1EA9}" destId="{4AF6F191-BB4B-4599-9546-AA73311DA3AD}" srcOrd="0" destOrd="0" presId="urn:microsoft.com/office/officeart/2005/8/layout/chevron2"/>
    <dgm:cxn modelId="{BA35A5AB-E19D-4E4D-A561-8AF1D7851AB0}" srcId="{13EFA042-1D5B-4386-BDDB-2AA88F7991B0}" destId="{0DBFB5DE-44C8-4FDC-8F40-C6A6DEA9BD22}" srcOrd="0" destOrd="0" parTransId="{BFF5141F-C99B-4A3D-9C13-0E50B8A16C2B}" sibTransId="{682F4780-6F6C-4DAB-833E-5BED871276F9}"/>
    <dgm:cxn modelId="{E783FDBC-3A65-4C87-85FC-76CF6100F1C9}" srcId="{0DBFB5DE-44C8-4FDC-8F40-C6A6DEA9BD22}" destId="{057C27C2-4F57-49D8-9519-6526DFC3B77C}" srcOrd="0" destOrd="0" parTransId="{2ECC6219-858B-416B-87AA-07F79F487EF7}" sibTransId="{AE4CD097-1AB8-4FCC-A30B-5167BA8DF70A}"/>
    <dgm:cxn modelId="{47ACF5C8-529E-403F-8BE9-FDDB8072FEAB}" srcId="{13EFA042-1D5B-4386-BDDB-2AA88F7991B0}" destId="{E8F356A6-6BB1-4CE5-8C5C-0E65B0D9662D}" srcOrd="1" destOrd="0" parTransId="{2F7B8F79-4371-43A2-A543-3FBA73597C52}" sibTransId="{2A305467-7C92-4F9A-B19D-2909293195F8}"/>
    <dgm:cxn modelId="{97A0AECF-7378-4F47-8ABD-791A1279A84C}" type="presOf" srcId="{057C27C2-4F57-49D8-9519-6526DFC3B77C}" destId="{CF031A50-4972-4EA7-8115-BE5ADF6760A8}" srcOrd="0" destOrd="0" presId="urn:microsoft.com/office/officeart/2005/8/layout/chevron2"/>
    <dgm:cxn modelId="{9B92A2DA-DAA0-4E8A-9ED1-010301CA4F1A}" srcId="{E8F356A6-6BB1-4CE5-8C5C-0E65B0D9662D}" destId="{7D085C80-614C-4E28-A51A-EDC6B1EC1EA9}" srcOrd="0" destOrd="0" parTransId="{B4297005-1E75-4D42-A0C5-5CA31ED6D0EC}" sibTransId="{0A235138-A218-4D1C-9A87-C2FC36EE22B3}"/>
    <dgm:cxn modelId="{3915DDF3-5BF5-4BA9-9C60-F8222BE1356F}" type="presParOf" srcId="{6DD121FB-051B-4CEE-92B5-38B050119865}" destId="{CCEA32E8-E3EC-4D26-8A5C-7BBE812F7681}" srcOrd="0" destOrd="0" presId="urn:microsoft.com/office/officeart/2005/8/layout/chevron2"/>
    <dgm:cxn modelId="{BB788BC8-356A-4B56-88CC-0B7552C20878}" type="presParOf" srcId="{CCEA32E8-E3EC-4D26-8A5C-7BBE812F7681}" destId="{557DE7B4-FADD-4379-843B-D7A5C554AA63}" srcOrd="0" destOrd="0" presId="urn:microsoft.com/office/officeart/2005/8/layout/chevron2"/>
    <dgm:cxn modelId="{4472F9B2-C97B-409A-8946-DD86F2FF3799}" type="presParOf" srcId="{CCEA32E8-E3EC-4D26-8A5C-7BBE812F7681}" destId="{CF031A50-4972-4EA7-8115-BE5ADF6760A8}" srcOrd="1" destOrd="0" presId="urn:microsoft.com/office/officeart/2005/8/layout/chevron2"/>
    <dgm:cxn modelId="{45991A9D-808F-41BA-8D42-651C439A284F}" type="presParOf" srcId="{6DD121FB-051B-4CEE-92B5-38B050119865}" destId="{C7FC0292-82EC-49B1-8DAD-DE5CFC42A2AA}" srcOrd="1" destOrd="0" presId="urn:microsoft.com/office/officeart/2005/8/layout/chevron2"/>
    <dgm:cxn modelId="{938E288E-795E-4A25-BAD2-7471D13F8BA1}" type="presParOf" srcId="{6DD121FB-051B-4CEE-92B5-38B050119865}" destId="{41CF2CF2-D7A6-4DFD-A668-6D48DB81CAA1}" srcOrd="2" destOrd="0" presId="urn:microsoft.com/office/officeart/2005/8/layout/chevron2"/>
    <dgm:cxn modelId="{9EFA4E06-C58B-4785-917C-0DAD9414D737}" type="presParOf" srcId="{41CF2CF2-D7A6-4DFD-A668-6D48DB81CAA1}" destId="{735CDBF4-4322-480C-8993-18707DC8C33B}" srcOrd="0" destOrd="0" presId="urn:microsoft.com/office/officeart/2005/8/layout/chevron2"/>
    <dgm:cxn modelId="{583A4D9C-45E1-4CF9-BE2D-307EDB55E58B}" type="presParOf" srcId="{41CF2CF2-D7A6-4DFD-A668-6D48DB81CAA1}" destId="{4AF6F191-BB4B-4599-9546-AA73311DA3AD}" srcOrd="1" destOrd="0" presId="urn:microsoft.com/office/officeart/2005/8/layout/chevron2"/>
    <dgm:cxn modelId="{43E03E5A-3189-4D4E-981D-7FFDF1E91AEF}" type="presParOf" srcId="{6DD121FB-051B-4CEE-92B5-38B050119865}" destId="{4DC22997-EB9F-4E5F-8A5E-6C9AA8B9D3E6}" srcOrd="3" destOrd="0" presId="urn:microsoft.com/office/officeart/2005/8/layout/chevron2"/>
    <dgm:cxn modelId="{B2C025F6-12EC-42EC-AB8B-BE32136C0214}" type="presParOf" srcId="{6DD121FB-051B-4CEE-92B5-38B050119865}" destId="{769A8D57-0833-4AC3-87F1-3BE20CEF83D2}" srcOrd="4" destOrd="0" presId="urn:microsoft.com/office/officeart/2005/8/layout/chevron2"/>
    <dgm:cxn modelId="{00A20BB0-8CCF-4834-BAC4-A0CFB6155CED}" type="presParOf" srcId="{769A8D57-0833-4AC3-87F1-3BE20CEF83D2}" destId="{C480E28C-53A9-48A8-B21E-B715225F7B1A}" srcOrd="0" destOrd="0" presId="urn:microsoft.com/office/officeart/2005/8/layout/chevron2"/>
    <dgm:cxn modelId="{C59A90C5-56AF-403B-A8EE-22118144C950}" type="presParOf" srcId="{769A8D57-0833-4AC3-87F1-3BE20CEF83D2}" destId="{74D599EF-70BC-447A-8523-5AC8610A8B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BCA17-B7E7-4781-9D95-BD233E518C5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4D4598-F40C-417B-AAB5-4BD67B600359}" type="pres">
      <dgm:prSet presAssocID="{8B8BCA17-B7E7-4781-9D95-BD233E518C5A}" presName="Name0" presStyleCnt="0">
        <dgm:presLayoutVars>
          <dgm:dir/>
          <dgm:resizeHandles val="exact"/>
        </dgm:presLayoutVars>
      </dgm:prSet>
      <dgm:spPr/>
    </dgm:pt>
  </dgm:ptLst>
  <dgm:cxnLst>
    <dgm:cxn modelId="{8F6FBD68-EBA1-4A88-804D-402AF0662F60}" type="presOf" srcId="{8B8BCA17-B7E7-4781-9D95-BD233E518C5A}" destId="{374D4598-F40C-417B-AAB5-4BD67B60035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FA042-1D5B-4386-BDDB-2AA88F7991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FB5DE-44C8-4FDC-8F40-C6A6DEA9BD22}">
      <dgm:prSet phldrT="[Text]"/>
      <dgm:spPr/>
      <dgm:t>
        <a:bodyPr/>
        <a:lstStyle/>
        <a:p>
          <a:r>
            <a:rPr lang="en-US" dirty="0"/>
            <a:t>Logical</a:t>
          </a:r>
          <a:br>
            <a:rPr lang="en-US" dirty="0"/>
          </a:br>
          <a:r>
            <a:rPr lang="en-US" dirty="0"/>
            <a:t>Optimizer</a:t>
          </a:r>
        </a:p>
      </dgm:t>
    </dgm:pt>
    <dgm:pt modelId="{BFF5141F-C99B-4A3D-9C13-0E50B8A16C2B}" type="parTrans" cxnId="{BA35A5AB-E19D-4E4D-A561-8AF1D7851AB0}">
      <dgm:prSet/>
      <dgm:spPr/>
      <dgm:t>
        <a:bodyPr/>
        <a:lstStyle/>
        <a:p>
          <a:endParaRPr lang="en-US"/>
        </a:p>
      </dgm:t>
    </dgm:pt>
    <dgm:pt modelId="{682F4780-6F6C-4DAB-833E-5BED871276F9}" type="sibTrans" cxnId="{BA35A5AB-E19D-4E4D-A561-8AF1D7851AB0}">
      <dgm:prSet/>
      <dgm:spPr/>
      <dgm:t>
        <a:bodyPr/>
        <a:lstStyle/>
        <a:p>
          <a:endParaRPr lang="en-US"/>
        </a:p>
      </dgm:t>
    </dgm:pt>
    <dgm:pt modelId="{057C27C2-4F57-49D8-9519-6526DFC3B77C}">
      <dgm:prSet phldrT="[Text]" custT="1"/>
      <dgm:spPr/>
      <dgm:t>
        <a:bodyPr/>
        <a:lstStyle/>
        <a:p>
          <a:r>
            <a:rPr lang="zh-CN" altLang="en-US" sz="2400"/>
            <a:t>执行一些特定的优化算法并改写逻辑</a:t>
          </a:r>
          <a:r>
            <a:rPr lang="en-US" altLang="zh-CN" sz="2400" dirty="0"/>
            <a:t>Operators</a:t>
          </a:r>
          <a:r>
            <a:rPr lang="zh-CN" altLang="en-US" sz="2400"/>
            <a:t>图，如相同</a:t>
          </a:r>
          <a:r>
            <a:rPr lang="en-US" altLang="zh-CN" sz="2400" dirty="0"/>
            <a:t>key</a:t>
          </a:r>
          <a:r>
            <a:rPr lang="zh-CN" altLang="en-US" sz="2400"/>
            <a:t>的</a:t>
          </a:r>
          <a:r>
            <a:rPr lang="en-US" altLang="zh-CN" sz="2400" dirty="0"/>
            <a:t>join</a:t>
          </a:r>
          <a:r>
            <a:rPr lang="zh-CN" altLang="en-US" sz="2400"/>
            <a:t>的改写</a:t>
          </a:r>
          <a:endParaRPr lang="en-US" sz="2400" dirty="0"/>
        </a:p>
      </dgm:t>
    </dgm:pt>
    <dgm:pt modelId="{2ECC6219-858B-416B-87AA-07F79F487EF7}" type="parTrans" cxnId="{E783FDBC-3A65-4C87-85FC-76CF6100F1C9}">
      <dgm:prSet/>
      <dgm:spPr/>
      <dgm:t>
        <a:bodyPr/>
        <a:lstStyle/>
        <a:p>
          <a:endParaRPr lang="en-US"/>
        </a:p>
      </dgm:t>
    </dgm:pt>
    <dgm:pt modelId="{AE4CD097-1AB8-4FCC-A30B-5167BA8DF70A}" type="sibTrans" cxnId="{E783FDBC-3A65-4C87-85FC-76CF6100F1C9}">
      <dgm:prSet/>
      <dgm:spPr/>
      <dgm:t>
        <a:bodyPr/>
        <a:lstStyle/>
        <a:p>
          <a:endParaRPr lang="en-US"/>
        </a:p>
      </dgm:t>
    </dgm:pt>
    <dgm:pt modelId="{E8F356A6-6BB1-4CE5-8C5C-0E65B0D9662D}">
      <dgm:prSet phldrT="[Text]"/>
      <dgm:spPr/>
      <dgm:t>
        <a:bodyPr/>
        <a:lstStyle/>
        <a:p>
          <a:r>
            <a:rPr lang="en-US" dirty="0"/>
            <a:t>Physical Plan Generator</a:t>
          </a:r>
        </a:p>
      </dgm:t>
    </dgm:pt>
    <dgm:pt modelId="{2F7B8F79-4371-43A2-A543-3FBA73597C52}" type="parTrans" cxnId="{47ACF5C8-529E-403F-8BE9-FDDB8072FEAB}">
      <dgm:prSet/>
      <dgm:spPr/>
      <dgm:t>
        <a:bodyPr/>
        <a:lstStyle/>
        <a:p>
          <a:endParaRPr lang="en-US"/>
        </a:p>
      </dgm:t>
    </dgm:pt>
    <dgm:pt modelId="{2A305467-7C92-4F9A-B19D-2909293195F8}" type="sibTrans" cxnId="{47ACF5C8-529E-403F-8BE9-FDDB8072FEAB}">
      <dgm:prSet/>
      <dgm:spPr/>
      <dgm:t>
        <a:bodyPr/>
        <a:lstStyle/>
        <a:p>
          <a:endParaRPr lang="en-US"/>
        </a:p>
      </dgm:t>
    </dgm:pt>
    <dgm:pt modelId="{7D085C80-614C-4E28-A51A-EDC6B1EC1EA9}">
      <dgm:prSet phldrT="[Text]" custT="1"/>
      <dgm:spPr/>
      <dgm:t>
        <a:bodyPr/>
        <a:lstStyle/>
        <a:p>
          <a:r>
            <a:rPr lang="zh-CN" altLang="en-US" sz="2400"/>
            <a:t>将逻辑执行计划切分、改写成为物理执行计划</a:t>
          </a:r>
          <a:r>
            <a:rPr lang="en-US" sz="2400" dirty="0"/>
            <a:t>( M/R </a:t>
          </a:r>
          <a:r>
            <a:rPr lang="zh-CN" altLang="en-US" sz="2400"/>
            <a:t>作业，客户端操作等</a:t>
          </a:r>
          <a:r>
            <a:rPr lang="en-US" sz="2400" dirty="0"/>
            <a:t> )</a:t>
          </a:r>
        </a:p>
      </dgm:t>
    </dgm:pt>
    <dgm:pt modelId="{B4297005-1E75-4D42-A0C5-5CA31ED6D0EC}" type="parTrans" cxnId="{9B92A2DA-DAA0-4E8A-9ED1-010301CA4F1A}">
      <dgm:prSet/>
      <dgm:spPr/>
      <dgm:t>
        <a:bodyPr/>
        <a:lstStyle/>
        <a:p>
          <a:endParaRPr lang="en-US"/>
        </a:p>
      </dgm:t>
    </dgm:pt>
    <dgm:pt modelId="{0A235138-A218-4D1C-9A87-C2FC36EE22B3}" type="sibTrans" cxnId="{9B92A2DA-DAA0-4E8A-9ED1-010301CA4F1A}">
      <dgm:prSet/>
      <dgm:spPr/>
      <dgm:t>
        <a:bodyPr/>
        <a:lstStyle/>
        <a:p>
          <a:endParaRPr lang="en-US"/>
        </a:p>
      </dgm:t>
    </dgm:pt>
    <dgm:pt modelId="{9F30BB11-529D-4EE3-9857-10EB68277EB3}">
      <dgm:prSet phldrT="[Text]"/>
      <dgm:spPr/>
      <dgm:t>
        <a:bodyPr/>
        <a:lstStyle/>
        <a:p>
          <a:r>
            <a:rPr lang="en-US" dirty="0"/>
            <a:t>Physical</a:t>
          </a:r>
          <a:br>
            <a:rPr lang="en-US" dirty="0"/>
          </a:br>
          <a:r>
            <a:rPr lang="en-US" dirty="0"/>
            <a:t>Optimizer</a:t>
          </a:r>
        </a:p>
      </dgm:t>
    </dgm:pt>
    <dgm:pt modelId="{80C7F05C-63EC-4AEC-9D56-0830DE5A730F}" type="parTrans" cxnId="{4308C281-12A0-4627-9EF2-ECA12C3E2C62}">
      <dgm:prSet/>
      <dgm:spPr/>
      <dgm:t>
        <a:bodyPr/>
        <a:lstStyle/>
        <a:p>
          <a:endParaRPr lang="en-US"/>
        </a:p>
      </dgm:t>
    </dgm:pt>
    <dgm:pt modelId="{4D4C98CD-F778-4CF6-9FD0-6BB9C391F463}" type="sibTrans" cxnId="{4308C281-12A0-4627-9EF2-ECA12C3E2C62}">
      <dgm:prSet/>
      <dgm:spPr/>
      <dgm:t>
        <a:bodyPr/>
        <a:lstStyle/>
        <a:p>
          <a:endParaRPr lang="en-US"/>
        </a:p>
      </dgm:t>
    </dgm:pt>
    <dgm:pt modelId="{18AFA9DA-D4AC-4D12-83E2-CF2EB895E182}">
      <dgm:prSet phldrT="[Text]" custT="1"/>
      <dgm:spPr/>
      <dgm:t>
        <a:bodyPr/>
        <a:lstStyle/>
        <a:p>
          <a:r>
            <a:rPr lang="zh-CN" altLang="en-US" sz="2400"/>
            <a:t>优化物理执行计划，如</a:t>
          </a:r>
          <a:r>
            <a:rPr lang="en-US" altLang="zh-CN" sz="2400" dirty="0"/>
            <a:t>Auto Map-Join</a:t>
          </a:r>
          <a:endParaRPr lang="en-US" sz="2400" dirty="0"/>
        </a:p>
      </dgm:t>
    </dgm:pt>
    <dgm:pt modelId="{662DFF83-A3F2-4FDC-853A-4BDE50E113C8}" type="parTrans" cxnId="{FB6CF34D-0B04-48BF-A2CB-1DDC8CCC33D0}">
      <dgm:prSet/>
      <dgm:spPr/>
      <dgm:t>
        <a:bodyPr/>
        <a:lstStyle/>
        <a:p>
          <a:endParaRPr lang="en-US"/>
        </a:p>
      </dgm:t>
    </dgm:pt>
    <dgm:pt modelId="{5E3CE747-04C4-45B2-97ED-24D6087AE0DF}" type="sibTrans" cxnId="{FB6CF34D-0B04-48BF-A2CB-1DDC8CCC33D0}">
      <dgm:prSet/>
      <dgm:spPr/>
      <dgm:t>
        <a:bodyPr/>
        <a:lstStyle/>
        <a:p>
          <a:endParaRPr lang="en-US"/>
        </a:p>
      </dgm:t>
    </dgm:pt>
    <dgm:pt modelId="{6DD121FB-051B-4CEE-92B5-38B050119865}" type="pres">
      <dgm:prSet presAssocID="{13EFA042-1D5B-4386-BDDB-2AA88F7991B0}" presName="linearFlow" presStyleCnt="0">
        <dgm:presLayoutVars>
          <dgm:dir/>
          <dgm:animLvl val="lvl"/>
          <dgm:resizeHandles val="exact"/>
        </dgm:presLayoutVars>
      </dgm:prSet>
      <dgm:spPr/>
    </dgm:pt>
    <dgm:pt modelId="{CCEA32E8-E3EC-4D26-8A5C-7BBE812F7681}" type="pres">
      <dgm:prSet presAssocID="{0DBFB5DE-44C8-4FDC-8F40-C6A6DEA9BD22}" presName="composite" presStyleCnt="0"/>
      <dgm:spPr/>
    </dgm:pt>
    <dgm:pt modelId="{557DE7B4-FADD-4379-843B-D7A5C554AA63}" type="pres">
      <dgm:prSet presAssocID="{0DBFB5DE-44C8-4FDC-8F40-C6A6DEA9BD22}" presName="parentText" presStyleLbl="alignNode1" presStyleIdx="0" presStyleCnt="3" custLinFactNeighborY="-704">
        <dgm:presLayoutVars>
          <dgm:chMax val="1"/>
          <dgm:bulletEnabled val="1"/>
        </dgm:presLayoutVars>
      </dgm:prSet>
      <dgm:spPr/>
    </dgm:pt>
    <dgm:pt modelId="{CF031A50-4972-4EA7-8115-BE5ADF6760A8}" type="pres">
      <dgm:prSet presAssocID="{0DBFB5DE-44C8-4FDC-8F40-C6A6DEA9BD22}" presName="descendantText" presStyleLbl="alignAcc1" presStyleIdx="0" presStyleCnt="3">
        <dgm:presLayoutVars>
          <dgm:bulletEnabled val="1"/>
        </dgm:presLayoutVars>
      </dgm:prSet>
      <dgm:spPr/>
    </dgm:pt>
    <dgm:pt modelId="{C7FC0292-82EC-49B1-8DAD-DE5CFC42A2AA}" type="pres">
      <dgm:prSet presAssocID="{682F4780-6F6C-4DAB-833E-5BED871276F9}" presName="sp" presStyleCnt="0"/>
      <dgm:spPr/>
    </dgm:pt>
    <dgm:pt modelId="{41CF2CF2-D7A6-4DFD-A668-6D48DB81CAA1}" type="pres">
      <dgm:prSet presAssocID="{E8F356A6-6BB1-4CE5-8C5C-0E65B0D9662D}" presName="composite" presStyleCnt="0"/>
      <dgm:spPr/>
    </dgm:pt>
    <dgm:pt modelId="{735CDBF4-4322-480C-8993-18707DC8C33B}" type="pres">
      <dgm:prSet presAssocID="{E8F356A6-6BB1-4CE5-8C5C-0E65B0D9662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F6F191-BB4B-4599-9546-AA73311DA3AD}" type="pres">
      <dgm:prSet presAssocID="{E8F356A6-6BB1-4CE5-8C5C-0E65B0D9662D}" presName="descendantText" presStyleLbl="alignAcc1" presStyleIdx="1" presStyleCnt="3">
        <dgm:presLayoutVars>
          <dgm:bulletEnabled val="1"/>
        </dgm:presLayoutVars>
      </dgm:prSet>
      <dgm:spPr/>
    </dgm:pt>
    <dgm:pt modelId="{4DC22997-EB9F-4E5F-8A5E-6C9AA8B9D3E6}" type="pres">
      <dgm:prSet presAssocID="{2A305467-7C92-4F9A-B19D-2909293195F8}" presName="sp" presStyleCnt="0"/>
      <dgm:spPr/>
    </dgm:pt>
    <dgm:pt modelId="{769A8D57-0833-4AC3-87F1-3BE20CEF83D2}" type="pres">
      <dgm:prSet presAssocID="{9F30BB11-529D-4EE3-9857-10EB68277EB3}" presName="composite" presStyleCnt="0"/>
      <dgm:spPr/>
    </dgm:pt>
    <dgm:pt modelId="{C480E28C-53A9-48A8-B21E-B715225F7B1A}" type="pres">
      <dgm:prSet presAssocID="{9F30BB11-529D-4EE3-9857-10EB68277E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4D599EF-70BC-447A-8523-5AC8610A8B9C}" type="pres">
      <dgm:prSet presAssocID="{9F30BB11-529D-4EE3-9857-10EB68277E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C68CB1D-F7F3-41C6-90FD-DBA746F41754}" type="presOf" srcId="{13EFA042-1D5B-4386-BDDB-2AA88F7991B0}" destId="{6DD121FB-051B-4CEE-92B5-38B050119865}" srcOrd="0" destOrd="0" presId="urn:microsoft.com/office/officeart/2005/8/layout/chevron2"/>
    <dgm:cxn modelId="{6960EC2E-6C58-4058-BC22-4BB3260C2C20}" type="presOf" srcId="{E8F356A6-6BB1-4CE5-8C5C-0E65B0D9662D}" destId="{735CDBF4-4322-480C-8993-18707DC8C33B}" srcOrd="0" destOrd="0" presId="urn:microsoft.com/office/officeart/2005/8/layout/chevron2"/>
    <dgm:cxn modelId="{00B1144C-4048-4516-A85E-BEFB3B493315}" type="presOf" srcId="{057C27C2-4F57-49D8-9519-6526DFC3B77C}" destId="{CF031A50-4972-4EA7-8115-BE5ADF6760A8}" srcOrd="0" destOrd="0" presId="urn:microsoft.com/office/officeart/2005/8/layout/chevron2"/>
    <dgm:cxn modelId="{FB6CF34D-0B04-48BF-A2CB-1DDC8CCC33D0}" srcId="{9F30BB11-529D-4EE3-9857-10EB68277EB3}" destId="{18AFA9DA-D4AC-4D12-83E2-CF2EB895E182}" srcOrd="0" destOrd="0" parTransId="{662DFF83-A3F2-4FDC-853A-4BDE50E113C8}" sibTransId="{5E3CE747-04C4-45B2-97ED-24D6087AE0DF}"/>
    <dgm:cxn modelId="{83C87151-79A4-4DDD-9A49-CF4729250A98}" type="presOf" srcId="{9F30BB11-529D-4EE3-9857-10EB68277EB3}" destId="{C480E28C-53A9-48A8-B21E-B715225F7B1A}" srcOrd="0" destOrd="0" presId="urn:microsoft.com/office/officeart/2005/8/layout/chevron2"/>
    <dgm:cxn modelId="{D11B3F5D-607A-46F9-9576-75CA113DBB47}" type="presOf" srcId="{7D085C80-614C-4E28-A51A-EDC6B1EC1EA9}" destId="{4AF6F191-BB4B-4599-9546-AA73311DA3AD}" srcOrd="0" destOrd="0" presId="urn:microsoft.com/office/officeart/2005/8/layout/chevron2"/>
    <dgm:cxn modelId="{4308C281-12A0-4627-9EF2-ECA12C3E2C62}" srcId="{13EFA042-1D5B-4386-BDDB-2AA88F7991B0}" destId="{9F30BB11-529D-4EE3-9857-10EB68277EB3}" srcOrd="2" destOrd="0" parTransId="{80C7F05C-63EC-4AEC-9D56-0830DE5A730F}" sibTransId="{4D4C98CD-F778-4CF6-9FD0-6BB9C391F463}"/>
    <dgm:cxn modelId="{BA35A5AB-E19D-4E4D-A561-8AF1D7851AB0}" srcId="{13EFA042-1D5B-4386-BDDB-2AA88F7991B0}" destId="{0DBFB5DE-44C8-4FDC-8F40-C6A6DEA9BD22}" srcOrd="0" destOrd="0" parTransId="{BFF5141F-C99B-4A3D-9C13-0E50B8A16C2B}" sibTransId="{682F4780-6F6C-4DAB-833E-5BED871276F9}"/>
    <dgm:cxn modelId="{10EF09BB-A06F-4B15-8D90-80704BF79F9D}" type="presOf" srcId="{0DBFB5DE-44C8-4FDC-8F40-C6A6DEA9BD22}" destId="{557DE7B4-FADD-4379-843B-D7A5C554AA63}" srcOrd="0" destOrd="0" presId="urn:microsoft.com/office/officeart/2005/8/layout/chevron2"/>
    <dgm:cxn modelId="{E783FDBC-3A65-4C87-85FC-76CF6100F1C9}" srcId="{0DBFB5DE-44C8-4FDC-8F40-C6A6DEA9BD22}" destId="{057C27C2-4F57-49D8-9519-6526DFC3B77C}" srcOrd="0" destOrd="0" parTransId="{2ECC6219-858B-416B-87AA-07F79F487EF7}" sibTransId="{AE4CD097-1AB8-4FCC-A30B-5167BA8DF70A}"/>
    <dgm:cxn modelId="{47ACF5C8-529E-403F-8BE9-FDDB8072FEAB}" srcId="{13EFA042-1D5B-4386-BDDB-2AA88F7991B0}" destId="{E8F356A6-6BB1-4CE5-8C5C-0E65B0D9662D}" srcOrd="1" destOrd="0" parTransId="{2F7B8F79-4371-43A2-A543-3FBA73597C52}" sibTransId="{2A305467-7C92-4F9A-B19D-2909293195F8}"/>
    <dgm:cxn modelId="{9B92A2DA-DAA0-4E8A-9ED1-010301CA4F1A}" srcId="{E8F356A6-6BB1-4CE5-8C5C-0E65B0D9662D}" destId="{7D085C80-614C-4E28-A51A-EDC6B1EC1EA9}" srcOrd="0" destOrd="0" parTransId="{B4297005-1E75-4D42-A0C5-5CA31ED6D0EC}" sibTransId="{0A235138-A218-4D1C-9A87-C2FC36EE22B3}"/>
    <dgm:cxn modelId="{A1D162FF-8268-493A-81A4-C95018A79329}" type="presOf" srcId="{18AFA9DA-D4AC-4D12-83E2-CF2EB895E182}" destId="{74D599EF-70BC-447A-8523-5AC8610A8B9C}" srcOrd="0" destOrd="0" presId="urn:microsoft.com/office/officeart/2005/8/layout/chevron2"/>
    <dgm:cxn modelId="{16D613DE-C469-40BF-8D98-B34AD064491D}" type="presParOf" srcId="{6DD121FB-051B-4CEE-92B5-38B050119865}" destId="{CCEA32E8-E3EC-4D26-8A5C-7BBE812F7681}" srcOrd="0" destOrd="0" presId="urn:microsoft.com/office/officeart/2005/8/layout/chevron2"/>
    <dgm:cxn modelId="{890D2FAD-491C-477A-BB4B-091D175394F6}" type="presParOf" srcId="{CCEA32E8-E3EC-4D26-8A5C-7BBE812F7681}" destId="{557DE7B4-FADD-4379-843B-D7A5C554AA63}" srcOrd="0" destOrd="0" presId="urn:microsoft.com/office/officeart/2005/8/layout/chevron2"/>
    <dgm:cxn modelId="{4027F786-E7C9-4854-A85E-78A30B91D077}" type="presParOf" srcId="{CCEA32E8-E3EC-4D26-8A5C-7BBE812F7681}" destId="{CF031A50-4972-4EA7-8115-BE5ADF6760A8}" srcOrd="1" destOrd="0" presId="urn:microsoft.com/office/officeart/2005/8/layout/chevron2"/>
    <dgm:cxn modelId="{D57F5D71-9812-4768-AA63-E9F4F3000390}" type="presParOf" srcId="{6DD121FB-051B-4CEE-92B5-38B050119865}" destId="{C7FC0292-82EC-49B1-8DAD-DE5CFC42A2AA}" srcOrd="1" destOrd="0" presId="urn:microsoft.com/office/officeart/2005/8/layout/chevron2"/>
    <dgm:cxn modelId="{9020DEA4-F886-45E5-85A9-F03FD06E6908}" type="presParOf" srcId="{6DD121FB-051B-4CEE-92B5-38B050119865}" destId="{41CF2CF2-D7A6-4DFD-A668-6D48DB81CAA1}" srcOrd="2" destOrd="0" presId="urn:microsoft.com/office/officeart/2005/8/layout/chevron2"/>
    <dgm:cxn modelId="{69407539-A87C-458F-A398-6698CF028E70}" type="presParOf" srcId="{41CF2CF2-D7A6-4DFD-A668-6D48DB81CAA1}" destId="{735CDBF4-4322-480C-8993-18707DC8C33B}" srcOrd="0" destOrd="0" presId="urn:microsoft.com/office/officeart/2005/8/layout/chevron2"/>
    <dgm:cxn modelId="{692D2EE2-92E7-4EA8-B9C6-32272B438E19}" type="presParOf" srcId="{41CF2CF2-D7A6-4DFD-A668-6D48DB81CAA1}" destId="{4AF6F191-BB4B-4599-9546-AA73311DA3AD}" srcOrd="1" destOrd="0" presId="urn:microsoft.com/office/officeart/2005/8/layout/chevron2"/>
    <dgm:cxn modelId="{432D76B4-45B1-4465-9408-B066E25EDFB6}" type="presParOf" srcId="{6DD121FB-051B-4CEE-92B5-38B050119865}" destId="{4DC22997-EB9F-4E5F-8A5E-6C9AA8B9D3E6}" srcOrd="3" destOrd="0" presId="urn:microsoft.com/office/officeart/2005/8/layout/chevron2"/>
    <dgm:cxn modelId="{F7A90D32-578D-4809-B7D2-8BEE1F50963B}" type="presParOf" srcId="{6DD121FB-051B-4CEE-92B5-38B050119865}" destId="{769A8D57-0833-4AC3-87F1-3BE20CEF83D2}" srcOrd="4" destOrd="0" presId="urn:microsoft.com/office/officeart/2005/8/layout/chevron2"/>
    <dgm:cxn modelId="{91BC9E7B-D5D3-4635-9AD9-CBF9E697A2C7}" type="presParOf" srcId="{769A8D57-0833-4AC3-87F1-3BE20CEF83D2}" destId="{C480E28C-53A9-48A8-B21E-B715225F7B1A}" srcOrd="0" destOrd="0" presId="urn:microsoft.com/office/officeart/2005/8/layout/chevron2"/>
    <dgm:cxn modelId="{17B3DF3E-400F-46C9-849A-46FEC1E62387}" type="presParOf" srcId="{769A8D57-0833-4AC3-87F1-3BE20CEF83D2}" destId="{74D599EF-70BC-447A-8523-5AC8610A8B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E7B4-FADD-4379-843B-D7A5C554AA63}">
      <dsp:nvSpPr>
        <dsp:cNvPr id="0" name=""/>
        <dsp:cNvSpPr/>
      </dsp:nvSpPr>
      <dsp:spPr>
        <a:xfrm rot="5400000">
          <a:off x="-274465" y="274500"/>
          <a:ext cx="1829767" cy="1280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Parser</a:t>
          </a:r>
        </a:p>
      </dsp:txBody>
      <dsp:txXfrm rot="-5400000">
        <a:off x="1" y="640454"/>
        <a:ext cx="1280837" cy="548930"/>
      </dsp:txXfrm>
    </dsp:sp>
    <dsp:sp modelId="{CF031A50-4972-4EA7-8115-BE5ADF6760A8}">
      <dsp:nvSpPr>
        <dsp:cNvPr id="0" name=""/>
        <dsp:cNvSpPr/>
      </dsp:nvSpPr>
      <dsp:spPr>
        <a:xfrm rot="5400000">
          <a:off x="4008144" y="-2727271"/>
          <a:ext cx="1189348" cy="6643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/>
            <a:t>字符串转换成为</a:t>
          </a:r>
          <a:r>
            <a:rPr lang="en-US" sz="2500" kern="1200" dirty="0"/>
            <a:t>Parse Tree</a:t>
          </a:r>
          <a:r>
            <a:rPr lang="zh-CN" altLang="en-US" sz="2500" kern="1200"/>
            <a:t>的形式</a:t>
          </a:r>
          <a:endParaRPr lang="en-US" sz="2500" kern="1200" dirty="0"/>
        </a:p>
      </dsp:txBody>
      <dsp:txXfrm rot="-5400000">
        <a:off x="1280838" y="58094"/>
        <a:ext cx="6585903" cy="1073230"/>
      </dsp:txXfrm>
    </dsp:sp>
    <dsp:sp modelId="{735CDBF4-4322-480C-8993-18707DC8C33B}">
      <dsp:nvSpPr>
        <dsp:cNvPr id="0" name=""/>
        <dsp:cNvSpPr/>
      </dsp:nvSpPr>
      <dsp:spPr>
        <a:xfrm rot="5400000">
          <a:off x="-274465" y="1912281"/>
          <a:ext cx="1829767" cy="1280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Semantic Analyzer</a:t>
          </a:r>
        </a:p>
      </dsp:txBody>
      <dsp:txXfrm rot="-5400000">
        <a:off x="1" y="2278235"/>
        <a:ext cx="1280837" cy="548930"/>
      </dsp:txXfrm>
    </dsp:sp>
    <dsp:sp modelId="{4AF6F191-BB4B-4599-9546-AA73311DA3AD}">
      <dsp:nvSpPr>
        <dsp:cNvPr id="0" name=""/>
        <dsp:cNvSpPr/>
      </dsp:nvSpPr>
      <dsp:spPr>
        <a:xfrm rot="5400000">
          <a:off x="4008144" y="-1089490"/>
          <a:ext cx="1189348" cy="6643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将</a:t>
          </a:r>
          <a:r>
            <a:rPr lang="en-US" altLang="zh-CN" sz="2500" kern="1200" dirty="0"/>
            <a:t>ParseTree</a:t>
          </a:r>
          <a:r>
            <a:rPr lang="zh-CN" altLang="en-US" sz="2500" kern="1200" dirty="0"/>
            <a:t>转换灰成为查询块的图，并填充元数据和较验</a:t>
          </a:r>
          <a:endParaRPr lang="en-US" sz="2500" kern="1200" dirty="0"/>
        </a:p>
      </dsp:txBody>
      <dsp:txXfrm rot="-5400000">
        <a:off x="1280838" y="1695875"/>
        <a:ext cx="6585903" cy="1073230"/>
      </dsp:txXfrm>
    </dsp:sp>
    <dsp:sp modelId="{C480E28C-53A9-48A8-B21E-B715225F7B1A}">
      <dsp:nvSpPr>
        <dsp:cNvPr id="0" name=""/>
        <dsp:cNvSpPr/>
      </dsp:nvSpPr>
      <dsp:spPr>
        <a:xfrm rot="5400000">
          <a:off x="-274465" y="3550061"/>
          <a:ext cx="1829767" cy="12808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Logical Plan Generator</a:t>
          </a:r>
        </a:p>
      </dsp:txBody>
      <dsp:txXfrm rot="-5400000">
        <a:off x="1" y="3916015"/>
        <a:ext cx="1280837" cy="548930"/>
      </dsp:txXfrm>
    </dsp:sp>
    <dsp:sp modelId="{74D599EF-70BC-447A-8523-5AC8610A8B9C}">
      <dsp:nvSpPr>
        <dsp:cNvPr id="0" name=""/>
        <dsp:cNvSpPr/>
      </dsp:nvSpPr>
      <dsp:spPr>
        <a:xfrm rot="5400000">
          <a:off x="4008144" y="548289"/>
          <a:ext cx="1189348" cy="6643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/>
            <a:t>转换成为一系列的逻辑执行计划，也就是逻辑操作符构成的树</a:t>
          </a:r>
          <a:endParaRPr lang="en-US" sz="2500" kern="1200" dirty="0"/>
        </a:p>
      </dsp:txBody>
      <dsp:txXfrm rot="-5400000">
        <a:off x="1280838" y="3333655"/>
        <a:ext cx="6585903" cy="1073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E7B4-FADD-4379-843B-D7A5C554AA63}">
      <dsp:nvSpPr>
        <dsp:cNvPr id="0" name=""/>
        <dsp:cNvSpPr/>
      </dsp:nvSpPr>
      <dsp:spPr>
        <a:xfrm rot="5400000">
          <a:off x="-274432" y="274432"/>
          <a:ext cx="1829552" cy="1280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Logical</a:t>
          </a:r>
          <a:br>
            <a:rPr lang="en-US" sz="1500" kern="1200" dirty="0"/>
          </a:br>
          <a:r>
            <a:rPr lang="en-US" sz="1500" kern="1200" dirty="0"/>
            <a:t>Optimizer</a:t>
          </a:r>
        </a:p>
      </dsp:txBody>
      <dsp:txXfrm rot="-5400000">
        <a:off x="1" y="640342"/>
        <a:ext cx="1280686" cy="548866"/>
      </dsp:txXfrm>
    </dsp:sp>
    <dsp:sp modelId="{CF031A50-4972-4EA7-8115-BE5ADF6760A8}">
      <dsp:nvSpPr>
        <dsp:cNvPr id="0" name=""/>
        <dsp:cNvSpPr/>
      </dsp:nvSpPr>
      <dsp:spPr>
        <a:xfrm rot="5400000">
          <a:off x="4007538" y="-2726793"/>
          <a:ext cx="1189209" cy="66429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执行一些特定的优化算法并改写逻辑</a:t>
          </a:r>
          <a:r>
            <a:rPr lang="en-US" altLang="zh-CN" sz="2400" kern="1200" dirty="0"/>
            <a:t>Operators</a:t>
          </a:r>
          <a:r>
            <a:rPr lang="zh-CN" altLang="en-US" sz="2400" kern="1200" dirty="0"/>
            <a:t>图，如相同</a:t>
          </a:r>
          <a:r>
            <a:rPr lang="en-US" altLang="zh-CN" sz="2400" kern="1200" dirty="0"/>
            <a:t>key</a:t>
          </a:r>
          <a:r>
            <a:rPr lang="zh-CN" altLang="en-US" sz="2400" kern="1200" dirty="0"/>
            <a:t>的</a:t>
          </a:r>
          <a:r>
            <a:rPr lang="en-US" altLang="zh-CN" sz="2400" kern="1200" dirty="0"/>
            <a:t>join</a:t>
          </a:r>
          <a:r>
            <a:rPr lang="zh-CN" altLang="en-US" sz="2400" kern="1200" dirty="0"/>
            <a:t>的改写</a:t>
          </a:r>
          <a:endParaRPr lang="en-US" sz="2400" kern="1200" dirty="0"/>
        </a:p>
      </dsp:txBody>
      <dsp:txXfrm rot="-5400000">
        <a:off x="1280686" y="58111"/>
        <a:ext cx="6584861" cy="1073105"/>
      </dsp:txXfrm>
    </dsp:sp>
    <dsp:sp modelId="{735CDBF4-4322-480C-8993-18707DC8C33B}">
      <dsp:nvSpPr>
        <dsp:cNvPr id="0" name=""/>
        <dsp:cNvSpPr/>
      </dsp:nvSpPr>
      <dsp:spPr>
        <a:xfrm rot="5400000">
          <a:off x="-274432" y="1912056"/>
          <a:ext cx="1829552" cy="1280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Physical Plan Generator</a:t>
          </a:r>
        </a:p>
      </dsp:txBody>
      <dsp:txXfrm rot="-5400000">
        <a:off x="1" y="2277966"/>
        <a:ext cx="1280686" cy="548866"/>
      </dsp:txXfrm>
    </dsp:sp>
    <dsp:sp modelId="{4AF6F191-BB4B-4599-9546-AA73311DA3AD}">
      <dsp:nvSpPr>
        <dsp:cNvPr id="0" name=""/>
        <dsp:cNvSpPr/>
      </dsp:nvSpPr>
      <dsp:spPr>
        <a:xfrm rot="5400000">
          <a:off x="4007538" y="-1089228"/>
          <a:ext cx="1189209" cy="66429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将逻辑执行计划切分、改写成为物理执行计划</a:t>
          </a:r>
          <a:r>
            <a:rPr lang="en-US" sz="2400" kern="1200" dirty="0"/>
            <a:t>( M/R </a:t>
          </a:r>
          <a:r>
            <a:rPr lang="zh-CN" altLang="en-US" sz="2400" kern="1200" dirty="0"/>
            <a:t>作业，客户端操作等</a:t>
          </a:r>
          <a:r>
            <a:rPr lang="en-US" sz="2400" kern="1200" dirty="0"/>
            <a:t> )</a:t>
          </a:r>
        </a:p>
      </dsp:txBody>
      <dsp:txXfrm rot="-5400000">
        <a:off x="1280686" y="1695676"/>
        <a:ext cx="6584861" cy="1073105"/>
      </dsp:txXfrm>
    </dsp:sp>
    <dsp:sp modelId="{C480E28C-53A9-48A8-B21E-B715225F7B1A}">
      <dsp:nvSpPr>
        <dsp:cNvPr id="0" name=""/>
        <dsp:cNvSpPr/>
      </dsp:nvSpPr>
      <dsp:spPr>
        <a:xfrm rot="5400000">
          <a:off x="-274432" y="3549622"/>
          <a:ext cx="1829552" cy="1280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Physical</a:t>
          </a:r>
          <a:br>
            <a:rPr lang="en-US" sz="1500" kern="1200" dirty="0"/>
          </a:br>
          <a:r>
            <a:rPr lang="en-US" sz="1500" kern="1200" dirty="0"/>
            <a:t>Optimizer</a:t>
          </a:r>
        </a:p>
      </dsp:txBody>
      <dsp:txXfrm rot="-5400000">
        <a:off x="1" y="3915532"/>
        <a:ext cx="1280686" cy="548866"/>
      </dsp:txXfrm>
    </dsp:sp>
    <dsp:sp modelId="{74D599EF-70BC-447A-8523-5AC8610A8B9C}">
      <dsp:nvSpPr>
        <dsp:cNvPr id="0" name=""/>
        <dsp:cNvSpPr/>
      </dsp:nvSpPr>
      <dsp:spPr>
        <a:xfrm rot="5400000">
          <a:off x="4007538" y="548337"/>
          <a:ext cx="1189209" cy="66429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优化物理执行计划，如</a:t>
          </a:r>
          <a:r>
            <a:rPr lang="en-US" altLang="zh-CN" sz="2400" kern="1200" dirty="0"/>
            <a:t>Auto Map-Join</a:t>
          </a:r>
          <a:endParaRPr lang="en-US" sz="2400" kern="1200" dirty="0"/>
        </a:p>
      </dsp:txBody>
      <dsp:txXfrm rot="-5400000">
        <a:off x="1280686" y="3333241"/>
        <a:ext cx="6584861" cy="107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原理及查询优化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李虎翼</a:t>
            </a:r>
          </a:p>
        </p:txBody>
      </p:sp>
    </p:spTree>
    <p:extLst>
      <p:ext uri="{BB962C8B-B14F-4D97-AF65-F5344CB8AC3E}">
        <p14:creationId xmlns:p14="http://schemas.microsoft.com/office/powerpoint/2010/main" val="21966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Compiler</a:t>
            </a:r>
            <a:r>
              <a:rPr lang="zh-CN" altLang="en-US"/>
              <a:t>的流程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34262"/>
              </p:ext>
            </p:extLst>
          </p:nvPr>
        </p:nvGraphicFramePr>
        <p:xfrm>
          <a:off x="1382233" y="2078665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7577158"/>
              </p:ext>
            </p:extLst>
          </p:nvPr>
        </p:nvGraphicFramePr>
        <p:xfrm>
          <a:off x="1458433" y="1850065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0770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Compiler</a:t>
            </a:r>
            <a:r>
              <a:rPr lang="zh-CN" altLang="en-US"/>
              <a:t>的流程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042406"/>
              </p:ext>
            </p:extLst>
          </p:nvPr>
        </p:nvGraphicFramePr>
        <p:xfrm>
          <a:off x="1637414" y="19818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0582"/>
              </p:ext>
            </p:extLst>
          </p:nvPr>
        </p:nvGraphicFramePr>
        <p:xfrm>
          <a:off x="1714814" y="1753200"/>
          <a:ext cx="7923600" cy="51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3942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r>
              <a:rPr lang="en-US" altLang="zh-CN" dirty="0"/>
              <a:t>Compiler</a:t>
            </a:r>
            <a:r>
              <a:rPr lang="zh-CN" altLang="en-US"/>
              <a:t>的流程</a:t>
            </a:r>
          </a:p>
        </p:txBody>
      </p:sp>
      <p:sp>
        <p:nvSpPr>
          <p:cNvPr id="4" name="山形 52"/>
          <p:cNvSpPr/>
          <p:nvPr/>
        </p:nvSpPr>
        <p:spPr>
          <a:xfrm>
            <a:off x="2547561" y="277970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Analyzer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" name="山形 53"/>
          <p:cNvSpPr/>
          <p:nvPr/>
        </p:nvSpPr>
        <p:spPr>
          <a:xfrm>
            <a:off x="3782001" y="348074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" name="山形 54"/>
          <p:cNvSpPr/>
          <p:nvPr/>
        </p:nvSpPr>
        <p:spPr>
          <a:xfrm>
            <a:off x="5016441" y="418178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7" name="山形 55"/>
          <p:cNvSpPr/>
          <p:nvPr/>
        </p:nvSpPr>
        <p:spPr>
          <a:xfrm>
            <a:off x="6250881" y="488282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山形 56"/>
          <p:cNvSpPr/>
          <p:nvPr/>
        </p:nvSpPr>
        <p:spPr>
          <a:xfrm>
            <a:off x="7485321" y="558386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9" name="山形 57"/>
          <p:cNvSpPr/>
          <p:nvPr/>
        </p:nvSpPr>
        <p:spPr>
          <a:xfrm>
            <a:off x="1313121" y="2078665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Parser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r>
              <a:rPr lang="en-US" altLang="zh-CN" dirty="0"/>
              <a:t>Compiler</a:t>
            </a:r>
            <a:r>
              <a:rPr lang="zh-CN" altLang="en-US"/>
              <a:t>的流程</a:t>
            </a:r>
          </a:p>
        </p:txBody>
      </p:sp>
      <p:sp>
        <p:nvSpPr>
          <p:cNvPr id="32" name="山形 52"/>
          <p:cNvSpPr/>
          <p:nvPr/>
        </p:nvSpPr>
        <p:spPr>
          <a:xfrm>
            <a:off x="2792110" y="294982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Analyzer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山形 53"/>
          <p:cNvSpPr/>
          <p:nvPr/>
        </p:nvSpPr>
        <p:spPr>
          <a:xfrm>
            <a:off x="4026550" y="365086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4" name="山形 54"/>
          <p:cNvSpPr/>
          <p:nvPr/>
        </p:nvSpPr>
        <p:spPr>
          <a:xfrm>
            <a:off x="5260990" y="435190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5" name="山形 55"/>
          <p:cNvSpPr/>
          <p:nvPr/>
        </p:nvSpPr>
        <p:spPr>
          <a:xfrm>
            <a:off x="6495430" y="505294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6" name="山形 56"/>
          <p:cNvSpPr/>
          <p:nvPr/>
        </p:nvSpPr>
        <p:spPr>
          <a:xfrm>
            <a:off x="7729870" y="575398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7" name="山形 57"/>
          <p:cNvSpPr/>
          <p:nvPr/>
        </p:nvSpPr>
        <p:spPr>
          <a:xfrm>
            <a:off x="1557670" y="2248786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Parser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8" name="角丸四角形 19"/>
          <p:cNvSpPr/>
          <p:nvPr/>
        </p:nvSpPr>
        <p:spPr>
          <a:xfrm>
            <a:off x="1329070" y="1943986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9" name="角丸四角形 20"/>
          <p:cNvSpPr/>
          <p:nvPr/>
        </p:nvSpPr>
        <p:spPr>
          <a:xfrm>
            <a:off x="2472070" y="2629786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0" name="角丸四角形 21"/>
          <p:cNvSpPr/>
          <p:nvPr/>
        </p:nvSpPr>
        <p:spPr>
          <a:xfrm>
            <a:off x="4681870" y="4001386"/>
            <a:ext cx="1145042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角丸四角形 22"/>
          <p:cNvSpPr/>
          <p:nvPr/>
        </p:nvSpPr>
        <p:spPr>
          <a:xfrm>
            <a:off x="3691270" y="3315586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2" name="角丸四角形 34"/>
          <p:cNvSpPr/>
          <p:nvPr/>
        </p:nvSpPr>
        <p:spPr>
          <a:xfrm>
            <a:off x="5977270" y="4687186"/>
            <a:ext cx="114504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  <p:sp>
        <p:nvSpPr>
          <p:cNvPr id="43" name="角丸四角形 37"/>
          <p:cNvSpPr/>
          <p:nvPr/>
        </p:nvSpPr>
        <p:spPr>
          <a:xfrm>
            <a:off x="7272670" y="5372986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4" name="角丸四角形 40"/>
          <p:cNvSpPr/>
          <p:nvPr/>
        </p:nvSpPr>
        <p:spPr>
          <a:xfrm>
            <a:off x="8568070" y="6058786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5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</a:t>
            </a:r>
            <a:endParaRPr lang="zh-CN" altLang="en-US"/>
          </a:p>
        </p:txBody>
      </p:sp>
      <p:sp>
        <p:nvSpPr>
          <p:cNvPr id="4" name="山形 16"/>
          <p:cNvSpPr/>
          <p:nvPr/>
        </p:nvSpPr>
        <p:spPr>
          <a:xfrm>
            <a:off x="5223776" y="6093377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" name="山形 17"/>
          <p:cNvSpPr/>
          <p:nvPr/>
        </p:nvSpPr>
        <p:spPr>
          <a:xfrm>
            <a:off x="6336296" y="6093377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山形 18"/>
          <p:cNvSpPr/>
          <p:nvPr/>
        </p:nvSpPr>
        <p:spPr>
          <a:xfrm>
            <a:off x="7448816" y="6093377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山形 19"/>
          <p:cNvSpPr/>
          <p:nvPr/>
        </p:nvSpPr>
        <p:spPr>
          <a:xfrm>
            <a:off x="8561336" y="6093377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" name="山形 20"/>
          <p:cNvSpPr/>
          <p:nvPr/>
        </p:nvSpPr>
        <p:spPr>
          <a:xfrm>
            <a:off x="9673856" y="6093377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9" name="山形 21"/>
          <p:cNvSpPr/>
          <p:nvPr/>
        </p:nvSpPr>
        <p:spPr>
          <a:xfrm>
            <a:off x="4111256" y="6093377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角丸四角形 47"/>
          <p:cNvSpPr/>
          <p:nvPr/>
        </p:nvSpPr>
        <p:spPr>
          <a:xfrm>
            <a:off x="8988056" y="405809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48"/>
          <p:cNvSpPr/>
          <p:nvPr/>
        </p:nvSpPr>
        <p:spPr>
          <a:xfrm>
            <a:off x="9978656" y="405809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メモ 51"/>
          <p:cNvSpPr/>
          <p:nvPr/>
        </p:nvSpPr>
        <p:spPr>
          <a:xfrm>
            <a:off x="3906469" y="1020171"/>
            <a:ext cx="5500687" cy="642937"/>
          </a:xfrm>
          <a:prstGeom prst="foldedCorner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FROM access_log_hbase a JOIN product_hbase p ON (a.prono = p.prono);</a:t>
            </a:r>
          </a:p>
        </p:txBody>
      </p:sp>
      <p:sp>
        <p:nvSpPr>
          <p:cNvPr id="13" name="メモ 56"/>
          <p:cNvSpPr/>
          <p:nvPr/>
        </p:nvSpPr>
        <p:spPr>
          <a:xfrm>
            <a:off x="3906469" y="1782171"/>
            <a:ext cx="2714625" cy="4186238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TOK_QUERY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+ TOK_FROM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"product_hbase"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"prono“</a:t>
            </a:r>
          </a:p>
        </p:txBody>
      </p:sp>
      <p:sp>
        <p:nvSpPr>
          <p:cNvPr id="14" name="角丸四角形 63"/>
          <p:cNvSpPr/>
          <p:nvPr/>
        </p:nvSpPr>
        <p:spPr>
          <a:xfrm>
            <a:off x="3196856" y="1020171"/>
            <a:ext cx="638175" cy="64293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5" name="角丸四角形 66"/>
          <p:cNvSpPr/>
          <p:nvPr/>
        </p:nvSpPr>
        <p:spPr>
          <a:xfrm>
            <a:off x="3196856" y="1782171"/>
            <a:ext cx="638175" cy="4191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6" name="下矢印 70"/>
          <p:cNvSpPr/>
          <p:nvPr/>
        </p:nvSpPr>
        <p:spPr>
          <a:xfrm>
            <a:off x="2763469" y="1696446"/>
            <a:ext cx="500062" cy="642938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17" name="直線矢印コネクタ 24"/>
          <p:cNvCxnSpPr>
            <a:stCxn id="10" idx="3"/>
            <a:endCxn id="11" idx="1"/>
          </p:cNvCxnSpPr>
          <p:nvPr/>
        </p:nvCxnSpPr>
        <p:spPr>
          <a:xfrm>
            <a:off x="9645281" y="634409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メモ 22"/>
          <p:cNvSpPr/>
          <p:nvPr/>
        </p:nvSpPr>
        <p:spPr>
          <a:xfrm>
            <a:off x="6692531" y="1782171"/>
            <a:ext cx="2714625" cy="48960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+ TOK_INSERT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TOK_DESTINATION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"access_log_temp2"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"prono"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"price"</a:t>
            </a:r>
          </a:p>
        </p:txBody>
      </p:sp>
    </p:spTree>
    <p:extLst>
      <p:ext uri="{BB962C8B-B14F-4D97-AF65-F5344CB8AC3E}">
        <p14:creationId xmlns:p14="http://schemas.microsoft.com/office/powerpoint/2010/main" val="236614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8F842249-960E-4EF8-BCE0-0D67215FECBB}" type="slidenum">
              <a:rPr lang="ja-JP" altLang="en-US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4675" y="333375"/>
            <a:ext cx="80010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>
                <a:ea typeface="HGS創英角ｺﾞｼｯｸUB" pitchFamily="50" charset="-128"/>
              </a:rPr>
              <a:t>Semantic Analyzer (1/2)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メモ 56"/>
          <p:cNvSpPr/>
          <p:nvPr/>
        </p:nvSpPr>
        <p:spPr>
          <a:xfrm>
            <a:off x="1285875" y="1678875"/>
            <a:ext cx="2752725" cy="37719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/>
          <a:lstStyle/>
          <a:p>
            <a:pPr>
              <a:defRPr/>
            </a:pP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TOK_FROM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"product_hbase"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"prono“</a:t>
            </a:r>
          </a:p>
        </p:txBody>
      </p:sp>
      <p:sp>
        <p:nvSpPr>
          <p:cNvPr id="8" name="角丸四角形 63"/>
          <p:cNvSpPr/>
          <p:nvPr/>
        </p:nvSpPr>
        <p:spPr>
          <a:xfrm>
            <a:off x="4605337" y="1905000"/>
            <a:ext cx="500063" cy="35814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66"/>
          <p:cNvSpPr/>
          <p:nvPr/>
        </p:nvSpPr>
        <p:spPr>
          <a:xfrm>
            <a:off x="609600" y="1714500"/>
            <a:ext cx="625893" cy="37719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右矢印 32"/>
          <p:cNvSpPr/>
          <p:nvPr/>
        </p:nvSpPr>
        <p:spPr>
          <a:xfrm>
            <a:off x="4114800" y="3200400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角丸四角形 35"/>
          <p:cNvSpPr/>
          <p:nvPr/>
        </p:nvSpPr>
        <p:spPr>
          <a:xfrm>
            <a:off x="5344803" y="3505200"/>
            <a:ext cx="3522903" cy="1981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メモ 31"/>
          <p:cNvSpPr/>
          <p:nvPr/>
        </p:nvSpPr>
        <p:spPr>
          <a:xfrm>
            <a:off x="5416242" y="3776785"/>
            <a:ext cx="3346758" cy="163341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 Node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“=”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</p:txBody>
      </p:sp>
      <p:sp>
        <p:nvSpPr>
          <p:cNvPr id="13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4" name="山形 24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山形 36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6" name="山形 37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38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山形 39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9" name="山形 4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角丸四角形 4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4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43"/>
          <p:cNvCxnSpPr>
            <a:stCxn id="20" idx="3"/>
            <a:endCxn id="21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51"/>
          <p:cNvSpPr/>
          <p:nvPr/>
        </p:nvSpPr>
        <p:spPr>
          <a:xfrm>
            <a:off x="5338762" y="1905000"/>
            <a:ext cx="3505200" cy="1219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2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2"/>
              </a:solidFill>
              <a:ea typeface="HGS創英角ｺﾞｼｯｸUB" pitchFamily="50" charset="-128"/>
            </a:endParaRPr>
          </a:p>
        </p:txBody>
      </p:sp>
      <p:sp>
        <p:nvSpPr>
          <p:cNvPr id="24" name="メモ 48"/>
          <p:cNvSpPr/>
          <p:nvPr/>
        </p:nvSpPr>
        <p:spPr>
          <a:xfrm>
            <a:off x="5410200" y="2223448"/>
            <a:ext cx="3299012" cy="78105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2"/>
                </a:solidFill>
                <a:ea typeface="HGS創英角ｺﾞｼｯｸUB" pitchFamily="50" charset="-128"/>
              </a:rPr>
              <a:t>Alias</a:t>
            </a:r>
            <a:r>
              <a:rPr lang="ja-JP" altLang="en-US" sz="1200">
                <a:solidFill>
                  <a:schemeClr val="bg2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2"/>
                </a:solidFill>
                <a:ea typeface="HGS創英角ｺﾞｼｯｸUB" pitchFamily="50" charset="-128"/>
              </a:rPr>
              <a:t>To Table Info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2"/>
                </a:solidFill>
                <a:ea typeface="HGS創英角ｺﾞｼｯｸUB" pitchFamily="50" charset="-128"/>
              </a:rPr>
              <a:t>“a”=Table Info(“access_log_hbase”)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2"/>
                </a:solidFill>
                <a:ea typeface="HGS創英角ｺﾞｼｯｸUB" pitchFamily="50" charset="-128"/>
              </a:rPr>
              <a:t>“p”=Table Info(“product_hbase”)</a:t>
            </a:r>
          </a:p>
          <a:p>
            <a:pPr>
              <a:defRPr/>
            </a:pPr>
            <a:endParaRPr lang="en-US" altLang="ja-JP" sz="1200" dirty="0">
              <a:solidFill>
                <a:schemeClr val="bg2"/>
              </a:solidFill>
              <a:ea typeface="HGS創英角ｺﾞｼｯｸUB" pitchFamily="50" charset="-128"/>
            </a:endParaRPr>
          </a:p>
        </p:txBody>
      </p:sp>
      <p:sp>
        <p:nvSpPr>
          <p:cNvPr id="25" name="正方形/長方形 25"/>
          <p:cNvSpPr/>
          <p:nvPr/>
        </p:nvSpPr>
        <p:spPr>
          <a:xfrm>
            <a:off x="1371600" y="1752600"/>
            <a:ext cx="2590800" cy="358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>
                <a:solidFill>
                  <a:srgbClr val="FF0000"/>
                </a:solidFill>
              </a:rPr>
              <a:t>1</a:t>
            </a:r>
            <a:endParaRPr kumimoji="1" lang="ja-JP" altLang="en-US" sz="3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2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51B5985E-84CD-4E3C-BD2A-44F8A1BF78BC}" type="slidenum">
              <a:rPr lang="ja-JP" altLang="en-US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Semantic Analyzer (2/2)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メモ 58"/>
          <p:cNvSpPr/>
          <p:nvPr/>
        </p:nvSpPr>
        <p:spPr>
          <a:xfrm>
            <a:off x="1524000" y="1981200"/>
            <a:ext cx="2714625" cy="8763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TOK_DESTINATION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"access_log_temp2”</a:t>
            </a:r>
          </a:p>
        </p:txBody>
      </p:sp>
      <p:sp>
        <p:nvSpPr>
          <p:cNvPr id="8" name="角丸四角形 66"/>
          <p:cNvSpPr/>
          <p:nvPr/>
        </p:nvSpPr>
        <p:spPr>
          <a:xfrm>
            <a:off x="847726" y="1981200"/>
            <a:ext cx="604838" cy="876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18"/>
          <p:cNvSpPr/>
          <p:nvPr/>
        </p:nvSpPr>
        <p:spPr>
          <a:xfrm>
            <a:off x="3657600" y="3276600"/>
            <a:ext cx="609601" cy="1600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右矢印 36"/>
          <p:cNvSpPr/>
          <p:nvPr/>
        </p:nvSpPr>
        <p:spPr>
          <a:xfrm>
            <a:off x="4310063" y="2052638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角丸四角形 37"/>
          <p:cNvSpPr/>
          <p:nvPr/>
        </p:nvSpPr>
        <p:spPr>
          <a:xfrm>
            <a:off x="4343400" y="3276600"/>
            <a:ext cx="3657600" cy="1600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メモ 19"/>
          <p:cNvSpPr/>
          <p:nvPr/>
        </p:nvSpPr>
        <p:spPr>
          <a:xfrm>
            <a:off x="4414837" y="3562350"/>
            <a:ext cx="3483429" cy="1100138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Name</a:t>
            </a: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 Destination Node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正方形/長方形 33"/>
          <p:cNvSpPr/>
          <p:nvPr/>
        </p:nvSpPr>
        <p:spPr>
          <a:xfrm>
            <a:off x="5486399" y="3776662"/>
            <a:ext cx="2090057" cy="719137"/>
          </a:xfrm>
          <a:prstGeom prst="rect">
            <a:avLst/>
          </a:prstGeom>
          <a:solidFill>
            <a:schemeClr val="tx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+"access_log_temp2”</a:t>
            </a:r>
          </a:p>
        </p:txBody>
      </p:sp>
      <p:sp>
        <p:nvSpPr>
          <p:cNvPr id="14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6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2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山形 2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山形 3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山形 31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1" name="山形 4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角丸四角形 45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3" name="角丸四角形 46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4" name="直線矢印コネクタ 47"/>
          <p:cNvCxnSpPr>
            <a:stCxn id="22" idx="3"/>
            <a:endCxn id="23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2"/>
          <p:cNvSpPr/>
          <p:nvPr/>
        </p:nvSpPr>
        <p:spPr>
          <a:xfrm>
            <a:off x="1575090" y="2060865"/>
            <a:ext cx="2590800" cy="73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>
                <a:solidFill>
                  <a:srgbClr val="FF0000"/>
                </a:solidFill>
              </a:rPr>
              <a:t>2</a:t>
            </a:r>
            <a:endParaRPr kumimoji="1" lang="ja-JP" altLang="en-US" sz="3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8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88C77EF3-E503-4F31-BFB1-741C35651DD1}" type="slidenum">
              <a:rPr lang="ja-JP" altLang="en-US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73832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Plan Generator (1/4)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角丸四角形 53"/>
          <p:cNvSpPr/>
          <p:nvPr/>
        </p:nvSpPr>
        <p:spPr>
          <a:xfrm>
            <a:off x="876300" y="2667000"/>
            <a:ext cx="677419" cy="1524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39"/>
          <p:cNvSpPr/>
          <p:nvPr/>
        </p:nvSpPr>
        <p:spPr>
          <a:xfrm>
            <a:off x="3048000" y="4572000"/>
            <a:ext cx="677419" cy="762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</a:p>
        </p:txBody>
      </p:sp>
      <p:sp>
        <p:nvSpPr>
          <p:cNvPr id="9" name="メモ 40"/>
          <p:cNvSpPr/>
          <p:nvPr/>
        </p:nvSpPr>
        <p:spPr>
          <a:xfrm>
            <a:off x="3886200" y="4572000"/>
            <a:ext cx="4000500" cy="7620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TableScanOperator(“access_log_hbase”)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TableScanOperator(“product_hbase”)</a:t>
            </a:r>
          </a:p>
        </p:txBody>
      </p:sp>
      <p:sp>
        <p:nvSpPr>
          <p:cNvPr id="10" name="角丸四角形 50"/>
          <p:cNvSpPr/>
          <p:nvPr/>
        </p:nvSpPr>
        <p:spPr>
          <a:xfrm>
            <a:off x="1676400" y="2667000"/>
            <a:ext cx="4048125" cy="150876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メモ 51"/>
          <p:cNvSpPr/>
          <p:nvPr/>
        </p:nvSpPr>
        <p:spPr>
          <a:xfrm>
            <a:off x="1747839" y="2952751"/>
            <a:ext cx="3810000" cy="1000126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Alias</a:t>
            </a: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 Table Info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“a”=Table Info(“access_log_hbase”)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“p”=Table Info(“product_hbase”)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3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4" name="山形 1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山形 2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6" name="山形 2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2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山形 2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9" name="山形 2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角丸四角形 28"/>
          <p:cNvSpPr/>
          <p:nvPr/>
        </p:nvSpPr>
        <p:spPr>
          <a:xfrm>
            <a:off x="8609013" y="985838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29"/>
          <p:cNvSpPr/>
          <p:nvPr/>
        </p:nvSpPr>
        <p:spPr>
          <a:xfrm>
            <a:off x="9599613" y="985838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30"/>
          <p:cNvCxnSpPr>
            <a:stCxn id="20" idx="3"/>
            <a:endCxn id="21" idx="1"/>
          </p:cNvCxnSpPr>
          <p:nvPr/>
        </p:nvCxnSpPr>
        <p:spPr>
          <a:xfrm>
            <a:off x="9266238" y="1214438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5"/>
          <p:cNvSpPr/>
          <p:nvPr/>
        </p:nvSpPr>
        <p:spPr>
          <a:xfrm>
            <a:off x="5953125" y="3200400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80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477B21F8-3826-4E92-8865-64AA2FE6BCF0}" type="slidenum">
              <a:rPr lang="ja-JP" altLang="en-US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641498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Plan Generator (2/4)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角丸四角形 53"/>
          <p:cNvSpPr/>
          <p:nvPr/>
        </p:nvSpPr>
        <p:spPr>
          <a:xfrm>
            <a:off x="714375" y="1714500"/>
            <a:ext cx="500063" cy="3924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74"/>
          <p:cNvSpPr/>
          <p:nvPr/>
        </p:nvSpPr>
        <p:spPr>
          <a:xfrm>
            <a:off x="1285875" y="1714500"/>
            <a:ext cx="3057525" cy="39243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メモ 82"/>
          <p:cNvSpPr/>
          <p:nvPr/>
        </p:nvSpPr>
        <p:spPr>
          <a:xfrm>
            <a:off x="1357312" y="2000250"/>
            <a:ext cx="2833688" cy="348615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"product_hbase"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"access_log_hbase"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"prono“</a:t>
            </a:r>
          </a:p>
        </p:txBody>
      </p:sp>
      <p:sp>
        <p:nvSpPr>
          <p:cNvPr id="10" name="角丸四角形 24"/>
          <p:cNvSpPr/>
          <p:nvPr/>
        </p:nvSpPr>
        <p:spPr>
          <a:xfrm>
            <a:off x="4495800" y="3276600"/>
            <a:ext cx="666750" cy="1524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メモ 25"/>
          <p:cNvSpPr/>
          <p:nvPr/>
        </p:nvSpPr>
        <p:spPr>
          <a:xfrm>
            <a:off x="5295900" y="3276599"/>
            <a:ext cx="3571875" cy="869949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ReduceSinkOperator(“access_log_hbase”)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ReduceSinkOperator(“product_hbase”)</a:t>
            </a:r>
          </a:p>
        </p:txBody>
      </p:sp>
      <p:sp>
        <p:nvSpPr>
          <p:cNvPr id="12" name="メモ 28"/>
          <p:cNvSpPr/>
          <p:nvPr/>
        </p:nvSpPr>
        <p:spPr>
          <a:xfrm>
            <a:off x="5295900" y="4224338"/>
            <a:ext cx="3571875" cy="576262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</p:txBody>
      </p:sp>
      <p:sp>
        <p:nvSpPr>
          <p:cNvPr id="13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山形 29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山形 30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6" name="山形 31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38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8" name="山形 4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角丸四角形 41"/>
          <p:cNvSpPr/>
          <p:nvPr/>
        </p:nvSpPr>
        <p:spPr>
          <a:xfrm>
            <a:off x="8743507" y="757238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0" name="角丸四角形 42"/>
          <p:cNvSpPr/>
          <p:nvPr/>
        </p:nvSpPr>
        <p:spPr>
          <a:xfrm>
            <a:off x="9734107" y="757238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1" name="直線矢印コネクタ 43"/>
          <p:cNvCxnSpPr>
            <a:stCxn id="19" idx="3"/>
            <a:endCxn id="20" idx="1"/>
          </p:cNvCxnSpPr>
          <p:nvPr/>
        </p:nvCxnSpPr>
        <p:spPr>
          <a:xfrm>
            <a:off x="9400732" y="985838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3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F0D7C464-C8F3-4676-A6A7-D6F455E5AA89}" type="slidenum">
              <a:rPr lang="ja-JP" altLang="en-US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1" y="426243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Plan Generator (3/4)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角丸四角形 39"/>
          <p:cNvSpPr/>
          <p:nvPr/>
        </p:nvSpPr>
        <p:spPr>
          <a:xfrm>
            <a:off x="5486400" y="2428875"/>
            <a:ext cx="681037" cy="500063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メモ 84"/>
          <p:cNvSpPr/>
          <p:nvPr/>
        </p:nvSpPr>
        <p:spPr>
          <a:xfrm>
            <a:off x="6215063" y="2428875"/>
            <a:ext cx="2214562" cy="50006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</p:txBody>
      </p:sp>
      <p:sp>
        <p:nvSpPr>
          <p:cNvPr id="9" name="右矢印 21"/>
          <p:cNvSpPr/>
          <p:nvPr/>
        </p:nvSpPr>
        <p:spPr>
          <a:xfrm>
            <a:off x="4953000" y="2428875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" name="角丸四角形 29"/>
          <p:cNvSpPr/>
          <p:nvPr/>
        </p:nvSpPr>
        <p:spPr>
          <a:xfrm>
            <a:off x="647701" y="1295400"/>
            <a:ext cx="544723" cy="4686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30"/>
          <p:cNvSpPr/>
          <p:nvPr/>
        </p:nvSpPr>
        <p:spPr>
          <a:xfrm>
            <a:off x="1219201" y="1295400"/>
            <a:ext cx="3581400" cy="46863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メモ 31"/>
          <p:cNvSpPr/>
          <p:nvPr/>
        </p:nvSpPr>
        <p:spPr>
          <a:xfrm>
            <a:off x="1290639" y="1581150"/>
            <a:ext cx="3357561" cy="4198144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Name To Select Node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正方形/長方形 40"/>
          <p:cNvSpPr/>
          <p:nvPr/>
        </p:nvSpPr>
        <p:spPr>
          <a:xfrm>
            <a:off x="1981200" y="1819212"/>
            <a:ext cx="2490158" cy="3895787"/>
          </a:xfrm>
          <a:prstGeom prst="rect">
            <a:avLst/>
          </a:prstGeom>
          <a:solidFill>
            <a:schemeClr val="tx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"prono"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"price"</a:t>
            </a:r>
          </a:p>
        </p:txBody>
      </p:sp>
      <p:sp>
        <p:nvSpPr>
          <p:cNvPr id="14" name="山形 1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山形 1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6" name="山形 1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2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山形 22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9" name="山形 23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角丸四角形 24"/>
          <p:cNvSpPr/>
          <p:nvPr/>
        </p:nvSpPr>
        <p:spPr>
          <a:xfrm>
            <a:off x="8609013" y="566961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25"/>
          <p:cNvSpPr/>
          <p:nvPr/>
        </p:nvSpPr>
        <p:spPr>
          <a:xfrm>
            <a:off x="9599613" y="566961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26"/>
          <p:cNvCxnSpPr>
            <a:stCxn id="20" idx="3"/>
            <a:endCxn id="21" idx="1"/>
          </p:cNvCxnSpPr>
          <p:nvPr/>
        </p:nvCxnSpPr>
        <p:spPr>
          <a:xfrm>
            <a:off x="9266238" y="795561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启源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58" y="1837660"/>
            <a:ext cx="9905998" cy="3124201"/>
          </a:xfrm>
        </p:spPr>
        <p:txBody>
          <a:bodyPr/>
          <a:lstStyle/>
          <a:p>
            <a:r>
              <a:rPr lang="en-US" altLang="zh-CN" dirty="0"/>
              <a:t>Hive – A Warehousing Solution Over a Map-Reduce Framework</a:t>
            </a:r>
          </a:p>
          <a:p>
            <a:r>
              <a:rPr lang="en-US" altLang="zh-CN" dirty="0"/>
              <a:t>Facebook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384" y="3742660"/>
            <a:ext cx="5181600" cy="290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1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78052BEF-90CE-43F6-B7DC-3D1B1AAD0D7A}" type="slidenum">
              <a:rPr lang="ja-JP" altLang="en-US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23082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Plan Generator (4/4)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角丸四角形 39"/>
          <p:cNvSpPr/>
          <p:nvPr/>
        </p:nvSpPr>
        <p:spPr>
          <a:xfrm>
            <a:off x="4433888" y="4114800"/>
            <a:ext cx="566738" cy="709613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メモ 84"/>
          <p:cNvSpPr/>
          <p:nvPr/>
        </p:nvSpPr>
        <p:spPr>
          <a:xfrm>
            <a:off x="5181600" y="4114800"/>
            <a:ext cx="2509838" cy="70961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</p:txBody>
      </p:sp>
      <p:sp>
        <p:nvSpPr>
          <p:cNvPr id="9" name="角丸四角形 29"/>
          <p:cNvSpPr/>
          <p:nvPr/>
        </p:nvSpPr>
        <p:spPr>
          <a:xfrm>
            <a:off x="723900" y="2362200"/>
            <a:ext cx="566738" cy="121647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30"/>
          <p:cNvSpPr/>
          <p:nvPr/>
        </p:nvSpPr>
        <p:spPr>
          <a:xfrm>
            <a:off x="1295400" y="2362200"/>
            <a:ext cx="2752725" cy="1216479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メモ 18"/>
          <p:cNvSpPr/>
          <p:nvPr/>
        </p:nvSpPr>
        <p:spPr>
          <a:xfrm>
            <a:off x="1366838" y="2647951"/>
            <a:ext cx="2590800" cy="70961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Name To Destination Table Info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“insclause-0”=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Table Info(“access_log_temp2”)</a:t>
            </a:r>
          </a:p>
        </p:txBody>
      </p:sp>
      <p:sp>
        <p:nvSpPr>
          <p:cNvPr id="12" name="右矢印 22"/>
          <p:cNvSpPr/>
          <p:nvPr/>
        </p:nvSpPr>
        <p:spPr>
          <a:xfrm>
            <a:off x="4267200" y="2590800"/>
            <a:ext cx="485775" cy="810986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山形 1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山形 2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山形 23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6" name="山形 24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山形 25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8" name="山形 26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角丸四角形 27"/>
          <p:cNvSpPr/>
          <p:nvPr/>
        </p:nvSpPr>
        <p:spPr>
          <a:xfrm>
            <a:off x="8609013" y="523082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0" name="角丸四角形 28"/>
          <p:cNvSpPr/>
          <p:nvPr/>
        </p:nvSpPr>
        <p:spPr>
          <a:xfrm>
            <a:off x="9599613" y="523082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1" name="直線矢印コネクタ 31"/>
          <p:cNvCxnSpPr>
            <a:stCxn id="19" idx="3"/>
            <a:endCxn id="20" idx="1"/>
          </p:cNvCxnSpPr>
          <p:nvPr/>
        </p:nvCxnSpPr>
        <p:spPr>
          <a:xfrm>
            <a:off x="9266238" y="751682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r>
              <a:rPr lang="en-US" altLang="ja-JP" sz="3600" dirty="0">
                <a:ea typeface="HGS創英角ｺﾞｼｯｸUB" pitchFamily="50" charset="-128"/>
              </a:rPr>
              <a:t>Logical Plan Generator (result)</a:t>
            </a:r>
            <a:endParaRPr kumimoji="1" lang="ja-JP" altLang="en-US" sz="360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A2C2637F-B234-490F-A0CE-8C010B99D817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>
          <a:xfrm>
            <a:off x="8153400" y="6421438"/>
            <a:ext cx="762000" cy="365125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LCF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438400" y="205740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652963" y="205740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438400" y="274201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52963" y="274201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81400" y="3602833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81400" y="4287442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3" name="直線矢印コネクタ 12"/>
          <p:cNvCxnSpPr>
            <a:stCxn id="7" idx="2"/>
            <a:endCxn id="9" idx="0"/>
          </p:cNvCxnSpPr>
          <p:nvPr/>
        </p:nvCxnSpPr>
        <p:spPr>
          <a:xfrm rot="5400000">
            <a:off x="3367683" y="2656880"/>
            <a:ext cx="1702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10" idx="0"/>
          </p:cNvCxnSpPr>
          <p:nvPr/>
        </p:nvCxnSpPr>
        <p:spPr>
          <a:xfrm rot="5400000">
            <a:off x="5582246" y="2656880"/>
            <a:ext cx="1702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11" idx="0"/>
          </p:cNvCxnSpPr>
          <p:nvPr/>
        </p:nvCxnSpPr>
        <p:spPr>
          <a:xfrm rot="16200000" flipH="1">
            <a:off x="3851077" y="2858096"/>
            <a:ext cx="346473" cy="1143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10" idx="2"/>
            <a:endCxn id="11" idx="0"/>
          </p:cNvCxnSpPr>
          <p:nvPr/>
        </p:nvCxnSpPr>
        <p:spPr>
          <a:xfrm rot="5400000">
            <a:off x="4958359" y="2893815"/>
            <a:ext cx="346473" cy="1071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12" idx="0"/>
          </p:cNvCxnSpPr>
          <p:nvPr/>
        </p:nvCxnSpPr>
        <p:spPr>
          <a:xfrm rot="5400000">
            <a:off x="4567238" y="4371975"/>
            <a:ext cx="5715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3581400" y="4972051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 rot="5400000">
            <a:off x="4567238" y="4943475"/>
            <a:ext cx="5715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山形 20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山形 2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山形 22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3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4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5" name="山形 2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角丸四角形 27"/>
          <p:cNvSpPr/>
          <p:nvPr/>
        </p:nvSpPr>
        <p:spPr>
          <a:xfrm>
            <a:off x="9117419" y="550863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94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69065" y="6492875"/>
            <a:ext cx="2895600" cy="365125"/>
          </a:xfrm>
        </p:spPr>
        <p:txBody>
          <a:bodyPr/>
          <a:lstStyle/>
          <a:p>
            <a:pPr>
              <a:defRPr/>
            </a:pPr>
            <a:fld id="{54E682CD-3658-497B-8977-2BFE8A8AB07E}" type="slidenum">
              <a:rPr lang="ja-JP" altLang="en-US"/>
              <a:pPr>
                <a:defRPr/>
              </a:pPr>
              <a:t>22</a:t>
            </a:fld>
            <a:endParaRPr lang="en-US" altLang="ja-JP" dirty="0"/>
          </a:p>
        </p:txBody>
      </p:sp>
      <p:graphicFrame>
        <p:nvGraphicFramePr>
          <p:cNvPr id="5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55519"/>
              </p:ext>
            </p:extLst>
          </p:nvPr>
        </p:nvGraphicFramePr>
        <p:xfrm>
          <a:off x="219132" y="1447800"/>
          <a:ext cx="5118412" cy="20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优化器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简介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LineageGenerator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各</a:t>
                      </a:r>
                      <a:r>
                        <a:rPr kumimoji="1" lang="en-US" altLang="ja-JP" sz="1200" dirty="0"/>
                        <a:t>Operator</a:t>
                      </a:r>
                      <a:r>
                        <a:rPr kumimoji="1" lang="zh-CN" altLang="en-US" sz="1200"/>
                        <a:t>血缘情况的设定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ColumnPruner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列前裁优化器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Predicate</a:t>
                      </a:r>
                    </a:p>
                    <a:p>
                      <a:r>
                        <a:rPr kumimoji="1" lang="en-US" altLang="ja-JP" sz="1200" dirty="0"/>
                        <a:t>PushDown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谓词下推优化器，将条件推到特定的位置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PartitionPruner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分区剪裁条件优化器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5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PartitionCondition</a:t>
                      </a:r>
                    </a:p>
                    <a:p>
                      <a:r>
                        <a:rPr kumimoji="1" lang="en-US" altLang="ja-JP" sz="1200" dirty="0"/>
                        <a:t>Remover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PartitionPruner</a:t>
                      </a:r>
                      <a:r>
                        <a:rPr kumimoji="1" lang="zh-CN" altLang="en-US" sz="1200" dirty="0"/>
                        <a:t>消除无用分支条件的优化器</a:t>
                      </a:r>
                      <a:r>
                        <a:rPr kumimoji="1" lang="ja-JP" altLang="en-US" sz="1200"/>
                        <a:t>。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46312"/>
              </p:ext>
            </p:extLst>
          </p:nvPr>
        </p:nvGraphicFramePr>
        <p:xfrm>
          <a:off x="5773175" y="1464910"/>
          <a:ext cx="6132049" cy="3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简介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GroupByOptimizer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Group by</a:t>
                      </a:r>
                      <a:r>
                        <a:rPr kumimoji="1" lang="zh-CN" altLang="en-US" sz="1200"/>
                        <a:t>优化</a:t>
                      </a:r>
                      <a:r>
                        <a:rPr kumimoji="1" lang="en-US" altLang="zh-CN" sz="1200" dirty="0"/>
                        <a:t>Map</a:t>
                      </a:r>
                      <a:r>
                        <a:rPr kumimoji="1" lang="zh-CN" altLang="en-US" sz="1200"/>
                        <a:t>端预聚合的优化器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9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SamplePruner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抽样优化器，降低抽样的数据量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1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MapJoinProcessor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在特定的情况下把</a:t>
                      </a:r>
                      <a:r>
                        <a:rPr kumimoji="1" lang="en-US" altLang="ja-JP" sz="1200" dirty="0"/>
                        <a:t>JoinOperator</a:t>
                      </a:r>
                      <a:r>
                        <a:rPr kumimoji="1" lang="zh-CN" altLang="en-US" sz="1200" dirty="0"/>
                        <a:t>改写为</a:t>
                      </a:r>
                      <a:r>
                        <a:rPr kumimoji="1" lang="en-US" altLang="ja-JP" sz="1200" dirty="0"/>
                        <a:t>MapJoinOperator</a:t>
                      </a:r>
                      <a:r>
                        <a:rPr kumimoji="1" lang="zh-CN" altLang="en-US" sz="1200" dirty="0"/>
                        <a:t>的优化器</a:t>
                      </a:r>
                      <a:r>
                        <a:rPr kumimoji="1" lang="ja-JP" altLang="en-US" sz="120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BucketMapJoin</a:t>
                      </a:r>
                    </a:p>
                    <a:p>
                      <a:r>
                        <a:rPr kumimoji="1" lang="en-US" altLang="ja-JP" sz="1200" dirty="0"/>
                        <a:t>Optimizer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对</a:t>
                      </a:r>
                      <a:r>
                        <a:rPr kumimoji="1" lang="en-US" altLang="zh-CN" sz="1200" dirty="0"/>
                        <a:t>Bucket</a:t>
                      </a:r>
                      <a:r>
                        <a:rPr kumimoji="1" lang="zh-CN" altLang="en-US" sz="1200" dirty="0"/>
                        <a:t>表作</a:t>
                      </a:r>
                      <a:r>
                        <a:rPr kumimoji="1" lang="en-US" altLang="zh-CN" sz="1200" dirty="0"/>
                        <a:t>MapJoin</a:t>
                      </a:r>
                      <a:r>
                        <a:rPr kumimoji="1" lang="zh-CN" altLang="en-US" sz="1200" dirty="0"/>
                        <a:t>优化器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SortedMergeBucket</a:t>
                      </a:r>
                    </a:p>
                    <a:p>
                      <a:r>
                        <a:rPr kumimoji="1" lang="en-US" altLang="ja-JP" sz="1200" dirty="0"/>
                        <a:t>MapJoinOptimizer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对</a:t>
                      </a:r>
                      <a:r>
                        <a:rPr kumimoji="1" lang="en-US" altLang="zh-CN" sz="1200" dirty="0"/>
                        <a:t>SortedMergeBucket</a:t>
                      </a:r>
                      <a:r>
                        <a:rPr kumimoji="1" lang="zh-CN" altLang="en-US" sz="1200" dirty="0"/>
                        <a:t>表作</a:t>
                      </a:r>
                      <a:r>
                        <a:rPr kumimoji="1" lang="en-US" altLang="zh-CN" sz="1200" dirty="0"/>
                        <a:t>MapJoin</a:t>
                      </a:r>
                      <a:r>
                        <a:rPr kumimoji="1" lang="zh-CN" altLang="en-US" sz="1200" dirty="0"/>
                        <a:t>的优化器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UnionProcessor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2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识别</a:t>
                      </a:r>
                      <a:r>
                        <a:rPr kumimoji="0" lang="en-US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r>
                        <a:rPr kumimoji="0" lang="zh-CN" altLang="en-US" sz="12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两边的子查询是否都是</a:t>
                      </a:r>
                      <a:r>
                        <a:rPr kumimoji="0" lang="en-US" altLang="zh-CN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Map-Only</a:t>
                      </a:r>
                      <a:r>
                        <a:rPr kumimoji="0" lang="zh-CN" altLang="en-US" sz="12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kumimoji="0" lang="en-US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JoinReader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/*+ STREAMTABLE(A) */</a:t>
                      </a:r>
                      <a:r>
                        <a:rPr kumimoji="1" lang="zh-CN" altLang="en-US" sz="1200"/>
                        <a:t>指定</a:t>
                      </a:r>
                      <a:r>
                        <a:rPr kumimoji="1" lang="en-US" altLang="zh-CN" sz="1200" dirty="0"/>
                        <a:t>Join</a:t>
                      </a:r>
                      <a:r>
                        <a:rPr kumimoji="1" lang="zh-CN" altLang="en-US" sz="1200"/>
                        <a:t>的驱动表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ReduceSink</a:t>
                      </a:r>
                    </a:p>
                    <a:p>
                      <a:r>
                        <a:rPr kumimoji="1" lang="en-US" altLang="ja-JP" sz="1200" dirty="0"/>
                        <a:t>DeDuplication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如果两个</a:t>
                      </a:r>
                      <a:r>
                        <a:rPr kumimoji="0" lang="en-US" altLang="zh-CN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ReduceSink</a:t>
                      </a:r>
                      <a:r>
                        <a:rPr kumimoji="0" lang="zh-CN" altLang="en-US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操作符共享分区和排序列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8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9" name="山形 22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山形 23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山形 24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山形 25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山形 26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4" name="山形 27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円/楕円 15"/>
          <p:cNvSpPr/>
          <p:nvPr/>
        </p:nvSpPr>
        <p:spPr>
          <a:xfrm>
            <a:off x="152400" y="2647950"/>
            <a:ext cx="20574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Optimizer</a:t>
            </a:r>
            <a:endParaRPr lang="ja-JP" altLang="en-US" sz="3600"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1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Optimizer (Predicate Push Down)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8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3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メモ 55"/>
          <p:cNvSpPr/>
          <p:nvPr/>
        </p:nvSpPr>
        <p:spPr>
          <a:xfrm>
            <a:off x="1600200" y="36576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p.maker = 'honda';</a:t>
            </a:r>
          </a:p>
        </p:txBody>
      </p:sp>
      <p:sp>
        <p:nvSpPr>
          <p:cNvPr id="15" name="メモ 56"/>
          <p:cNvSpPr/>
          <p:nvPr/>
        </p:nvSpPr>
        <p:spPr>
          <a:xfrm>
            <a:off x="1600200" y="19050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p.prono);</a:t>
            </a:r>
          </a:p>
        </p:txBody>
      </p:sp>
      <p:sp>
        <p:nvSpPr>
          <p:cNvPr id="16" name="下矢印 57"/>
          <p:cNvSpPr/>
          <p:nvPr/>
        </p:nvSpPr>
        <p:spPr>
          <a:xfrm>
            <a:off x="4294910" y="3061855"/>
            <a:ext cx="5334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2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27"/>
          <p:cNvSpPr/>
          <p:nvPr/>
        </p:nvSpPr>
        <p:spPr>
          <a:xfrm>
            <a:off x="8228215" y="2564856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メモ 54"/>
          <p:cNvSpPr/>
          <p:nvPr/>
        </p:nvSpPr>
        <p:spPr>
          <a:xfrm>
            <a:off x="314075" y="3638219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p.maker = 'honda';</a:t>
            </a:r>
          </a:p>
        </p:txBody>
      </p:sp>
      <p:sp>
        <p:nvSpPr>
          <p:cNvPr id="6" name="メモ 42"/>
          <p:cNvSpPr/>
          <p:nvPr/>
        </p:nvSpPr>
        <p:spPr>
          <a:xfrm>
            <a:off x="314075" y="1885619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Optimizer (Predicate Push Down)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8" name="角丸四角形 90"/>
          <p:cNvSpPr/>
          <p:nvPr/>
        </p:nvSpPr>
        <p:spPr>
          <a:xfrm>
            <a:off x="6614160" y="1406812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91"/>
          <p:cNvSpPr/>
          <p:nvPr/>
        </p:nvSpPr>
        <p:spPr>
          <a:xfrm>
            <a:off x="8717598" y="1406812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2"/>
          <p:cNvSpPr/>
          <p:nvPr/>
        </p:nvSpPr>
        <p:spPr>
          <a:xfrm>
            <a:off x="6614160" y="2199841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93"/>
          <p:cNvSpPr/>
          <p:nvPr/>
        </p:nvSpPr>
        <p:spPr>
          <a:xfrm>
            <a:off x="8717598" y="2195798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94"/>
          <p:cNvSpPr/>
          <p:nvPr/>
        </p:nvSpPr>
        <p:spPr>
          <a:xfrm>
            <a:off x="7650798" y="2984784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3" name="直線矢印コネクタ 96"/>
          <p:cNvCxnSpPr>
            <a:stCxn id="8" idx="2"/>
            <a:endCxn id="10" idx="0"/>
          </p:cNvCxnSpPr>
          <p:nvPr/>
        </p:nvCxnSpPr>
        <p:spPr>
          <a:xfrm rot="5400000">
            <a:off x="7304930" y="2057126"/>
            <a:ext cx="2854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97"/>
          <p:cNvCxnSpPr>
            <a:stCxn id="9" idx="2"/>
            <a:endCxn id="11" idx="0"/>
          </p:cNvCxnSpPr>
          <p:nvPr/>
        </p:nvCxnSpPr>
        <p:spPr>
          <a:xfrm rot="5400000">
            <a:off x="9430186" y="2055105"/>
            <a:ext cx="2813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98"/>
          <p:cNvCxnSpPr>
            <a:stCxn id="10" idx="2"/>
            <a:endCxn id="12" idx="0"/>
          </p:cNvCxnSpPr>
          <p:nvPr/>
        </p:nvCxnSpPr>
        <p:spPr>
          <a:xfrm rot="16200000" flipH="1">
            <a:off x="7837190" y="2317894"/>
            <a:ext cx="277343" cy="1056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99"/>
          <p:cNvCxnSpPr>
            <a:stCxn id="11" idx="2"/>
            <a:endCxn id="12" idx="0"/>
          </p:cNvCxnSpPr>
          <p:nvPr/>
        </p:nvCxnSpPr>
        <p:spPr>
          <a:xfrm rot="5400000">
            <a:off x="8896786" y="2310691"/>
            <a:ext cx="281386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01"/>
          <p:cNvSpPr/>
          <p:nvPr/>
        </p:nvSpPr>
        <p:spPr>
          <a:xfrm>
            <a:off x="7650798" y="3769012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8" name="角丸四角形 109"/>
          <p:cNvSpPr/>
          <p:nvPr/>
        </p:nvSpPr>
        <p:spPr>
          <a:xfrm>
            <a:off x="7650798" y="4558001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9" name="直線矢印コネクタ 110"/>
          <p:cNvCxnSpPr>
            <a:stCxn id="17" idx="2"/>
            <a:endCxn id="18" idx="0"/>
          </p:cNvCxnSpPr>
          <p:nvPr/>
        </p:nvCxnSpPr>
        <p:spPr>
          <a:xfrm rot="5400000">
            <a:off x="8363385" y="4417306"/>
            <a:ext cx="2813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1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2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7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28" name="直線矢印コネクタ 45"/>
          <p:cNvCxnSpPr>
            <a:stCxn id="17" idx="2"/>
          </p:cNvCxnSpPr>
          <p:nvPr/>
        </p:nvCxnSpPr>
        <p:spPr>
          <a:xfrm rot="16200000" flipH="1">
            <a:off x="8339175" y="4441515"/>
            <a:ext cx="344889" cy="1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50"/>
          <p:cNvCxnSpPr>
            <a:stCxn id="12" idx="2"/>
          </p:cNvCxnSpPr>
          <p:nvPr/>
        </p:nvCxnSpPr>
        <p:spPr>
          <a:xfrm rot="5400000">
            <a:off x="8363385" y="3633078"/>
            <a:ext cx="2813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9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500" y="1214438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5" name="メモ 29"/>
          <p:cNvSpPr/>
          <p:nvPr/>
        </p:nvSpPr>
        <p:spPr>
          <a:xfrm>
            <a:off x="775494" y="3616244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p.maker = 'honda';</a:t>
            </a:r>
          </a:p>
        </p:txBody>
      </p:sp>
      <p:sp>
        <p:nvSpPr>
          <p:cNvPr id="6" name="メモ 30"/>
          <p:cNvSpPr/>
          <p:nvPr/>
        </p:nvSpPr>
        <p:spPr>
          <a:xfrm>
            <a:off x="775494" y="1863644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p.prono);</a:t>
            </a:r>
          </a:p>
        </p:txBody>
      </p:sp>
      <p:sp>
        <p:nvSpPr>
          <p:cNvPr id="7" name="下矢印 31"/>
          <p:cNvSpPr/>
          <p:nvPr/>
        </p:nvSpPr>
        <p:spPr>
          <a:xfrm>
            <a:off x="8654258" y="2967291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Optimizer (Predicate Push Down)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9" name="角丸四角形 90"/>
          <p:cNvSpPr/>
          <p:nvPr/>
        </p:nvSpPr>
        <p:spPr>
          <a:xfrm>
            <a:off x="7040203" y="1387876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1"/>
          <p:cNvSpPr/>
          <p:nvPr/>
        </p:nvSpPr>
        <p:spPr>
          <a:xfrm>
            <a:off x="9143641" y="1387876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92"/>
          <p:cNvSpPr/>
          <p:nvPr/>
        </p:nvSpPr>
        <p:spPr>
          <a:xfrm>
            <a:off x="7040203" y="2180905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93"/>
          <p:cNvSpPr/>
          <p:nvPr/>
        </p:nvSpPr>
        <p:spPr>
          <a:xfrm>
            <a:off x="9143641" y="2176862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角丸四角形 94"/>
          <p:cNvSpPr/>
          <p:nvPr/>
        </p:nvSpPr>
        <p:spPr>
          <a:xfrm>
            <a:off x="8076841" y="2965848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4" name="角丸四角形 95"/>
          <p:cNvSpPr/>
          <p:nvPr/>
        </p:nvSpPr>
        <p:spPr>
          <a:xfrm>
            <a:off x="8076841" y="3754836"/>
            <a:ext cx="1706562" cy="570200"/>
          </a:xfrm>
          <a:prstGeom prst="roundRect">
            <a:avLst/>
          </a:prstGeom>
          <a:solidFill>
            <a:srgbClr val="FFFF9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FIL_5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(_col8 = 'honda')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5" name="直線矢印コネクタ 96"/>
          <p:cNvCxnSpPr>
            <a:stCxn id="9" idx="2"/>
            <a:endCxn id="11" idx="0"/>
          </p:cNvCxnSpPr>
          <p:nvPr/>
        </p:nvCxnSpPr>
        <p:spPr>
          <a:xfrm rot="5400000">
            <a:off x="7730973" y="2038190"/>
            <a:ext cx="2854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97"/>
          <p:cNvCxnSpPr>
            <a:stCxn id="10" idx="2"/>
            <a:endCxn id="12" idx="0"/>
          </p:cNvCxnSpPr>
          <p:nvPr/>
        </p:nvCxnSpPr>
        <p:spPr>
          <a:xfrm rot="5400000">
            <a:off x="9856229" y="2036169"/>
            <a:ext cx="2813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98"/>
          <p:cNvCxnSpPr>
            <a:stCxn id="11" idx="2"/>
            <a:endCxn id="13" idx="0"/>
          </p:cNvCxnSpPr>
          <p:nvPr/>
        </p:nvCxnSpPr>
        <p:spPr>
          <a:xfrm rot="16200000" flipH="1">
            <a:off x="8263233" y="2298958"/>
            <a:ext cx="277343" cy="1056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99"/>
          <p:cNvCxnSpPr>
            <a:stCxn id="12" idx="2"/>
            <a:endCxn id="13" idx="0"/>
          </p:cNvCxnSpPr>
          <p:nvPr/>
        </p:nvCxnSpPr>
        <p:spPr>
          <a:xfrm rot="5400000">
            <a:off x="9322829" y="2291755"/>
            <a:ext cx="281386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01"/>
          <p:cNvSpPr/>
          <p:nvPr/>
        </p:nvSpPr>
        <p:spPr>
          <a:xfrm>
            <a:off x="8076841" y="4543824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0" name="直線矢印コネクタ 102"/>
          <p:cNvCxnSpPr>
            <a:stCxn id="14" idx="2"/>
            <a:endCxn id="19" idx="0"/>
          </p:cNvCxnSpPr>
          <p:nvPr/>
        </p:nvCxnSpPr>
        <p:spPr>
          <a:xfrm rot="5400000">
            <a:off x="8820728" y="4434430"/>
            <a:ext cx="218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109"/>
          <p:cNvSpPr/>
          <p:nvPr/>
        </p:nvSpPr>
        <p:spPr>
          <a:xfrm>
            <a:off x="8076841" y="5332813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110"/>
          <p:cNvCxnSpPr>
            <a:stCxn id="19" idx="2"/>
            <a:endCxn id="21" idx="0"/>
          </p:cNvCxnSpPr>
          <p:nvPr/>
        </p:nvCxnSpPr>
        <p:spPr>
          <a:xfrm rot="5400000">
            <a:off x="8789428" y="5192118"/>
            <a:ext cx="2813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4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5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9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0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1" name="直線矢印コネクタ 45"/>
          <p:cNvCxnSpPr>
            <a:stCxn id="19" idx="2"/>
          </p:cNvCxnSpPr>
          <p:nvPr/>
        </p:nvCxnSpPr>
        <p:spPr>
          <a:xfrm rot="16200000" flipH="1">
            <a:off x="8765218" y="5216327"/>
            <a:ext cx="344889" cy="1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47"/>
          <p:cNvCxnSpPr>
            <a:stCxn id="14" idx="2"/>
            <a:endCxn id="19" idx="0"/>
          </p:cNvCxnSpPr>
          <p:nvPr/>
        </p:nvCxnSpPr>
        <p:spPr>
          <a:xfrm rot="5400000">
            <a:off x="8820728" y="4434430"/>
            <a:ext cx="218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0"/>
          <p:cNvCxnSpPr>
            <a:stCxn id="13" idx="2"/>
            <a:endCxn id="14" idx="0"/>
          </p:cNvCxnSpPr>
          <p:nvPr/>
        </p:nvCxnSpPr>
        <p:spPr>
          <a:xfrm rot="5400000">
            <a:off x="8789428" y="3614142"/>
            <a:ext cx="2813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9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30"/>
          <p:cNvSpPr/>
          <p:nvPr/>
        </p:nvSpPr>
        <p:spPr>
          <a:xfrm>
            <a:off x="8554803" y="2948699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メモ 28"/>
          <p:cNvSpPr/>
          <p:nvPr/>
        </p:nvSpPr>
        <p:spPr>
          <a:xfrm>
            <a:off x="772562" y="3707548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p.maker = 'honda';</a:t>
            </a:r>
          </a:p>
        </p:txBody>
      </p:sp>
      <p:sp>
        <p:nvSpPr>
          <p:cNvPr id="6" name="メモ 29"/>
          <p:cNvSpPr/>
          <p:nvPr/>
        </p:nvSpPr>
        <p:spPr>
          <a:xfrm>
            <a:off x="772562" y="1954948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a.user, a.prono, p.maker, p.price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access_log_hbase a JOIN product_hbase p ON (a.prono = p.prono);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4675" y="1344612"/>
            <a:ext cx="8037513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角丸四角形 90"/>
          <p:cNvSpPr/>
          <p:nvPr/>
        </p:nvSpPr>
        <p:spPr>
          <a:xfrm>
            <a:off x="6945221" y="1258444"/>
            <a:ext cx="1666967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91"/>
          <p:cNvSpPr/>
          <p:nvPr/>
        </p:nvSpPr>
        <p:spPr>
          <a:xfrm>
            <a:off x="9078821" y="1258444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2"/>
          <p:cNvSpPr/>
          <p:nvPr/>
        </p:nvSpPr>
        <p:spPr>
          <a:xfrm>
            <a:off x="6945221" y="2630044"/>
            <a:ext cx="1666967" cy="50800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93"/>
          <p:cNvSpPr/>
          <p:nvPr/>
        </p:nvSpPr>
        <p:spPr>
          <a:xfrm>
            <a:off x="9078821" y="2630044"/>
            <a:ext cx="1706562" cy="50800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94"/>
          <p:cNvSpPr/>
          <p:nvPr/>
        </p:nvSpPr>
        <p:spPr>
          <a:xfrm>
            <a:off x="7981860" y="3315845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角丸四角形 95"/>
          <p:cNvSpPr/>
          <p:nvPr/>
        </p:nvSpPr>
        <p:spPr>
          <a:xfrm>
            <a:off x="7981860" y="3981378"/>
            <a:ext cx="1706562" cy="568800"/>
          </a:xfrm>
          <a:prstGeom prst="roundRect">
            <a:avLst/>
          </a:prstGeom>
          <a:solidFill>
            <a:srgbClr val="FFFF9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FIL_5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(_col8 = 'honda')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4" name="直線矢印コネクタ 96"/>
          <p:cNvCxnSpPr>
            <a:stCxn id="8" idx="2"/>
            <a:endCxn id="10" idx="0"/>
          </p:cNvCxnSpPr>
          <p:nvPr/>
        </p:nvCxnSpPr>
        <p:spPr>
          <a:xfrm rot="5400000">
            <a:off x="7346905" y="2198244"/>
            <a:ext cx="863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97"/>
          <p:cNvCxnSpPr>
            <a:stCxn id="9" idx="2"/>
            <a:endCxn id="23" idx="0"/>
          </p:cNvCxnSpPr>
          <p:nvPr/>
        </p:nvCxnSpPr>
        <p:spPr>
          <a:xfrm rot="5400000">
            <a:off x="9843203" y="1855343"/>
            <a:ext cx="1777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98"/>
          <p:cNvCxnSpPr>
            <a:stCxn id="10" idx="2"/>
            <a:endCxn id="12" idx="0"/>
          </p:cNvCxnSpPr>
          <p:nvPr/>
        </p:nvCxnSpPr>
        <p:spPr>
          <a:xfrm rot="16200000" flipH="1">
            <a:off x="8218024" y="2698727"/>
            <a:ext cx="177799" cy="10564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99"/>
          <p:cNvCxnSpPr>
            <a:stCxn id="11" idx="2"/>
            <a:endCxn id="12" idx="0"/>
          </p:cNvCxnSpPr>
          <p:nvPr/>
        </p:nvCxnSpPr>
        <p:spPr>
          <a:xfrm rot="5400000">
            <a:off x="9294723" y="2678465"/>
            <a:ext cx="177799" cy="1096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00"/>
          <p:cNvCxnSpPr>
            <a:stCxn id="12" idx="2"/>
            <a:endCxn id="13" idx="0"/>
          </p:cNvCxnSpPr>
          <p:nvPr/>
        </p:nvCxnSpPr>
        <p:spPr>
          <a:xfrm rot="5400000">
            <a:off x="8746242" y="3912744"/>
            <a:ext cx="1777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01"/>
          <p:cNvSpPr/>
          <p:nvPr/>
        </p:nvSpPr>
        <p:spPr>
          <a:xfrm>
            <a:off x="7981860" y="4707711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0" name="直線矢印コネクタ 102"/>
          <p:cNvCxnSpPr>
            <a:stCxn id="13" idx="2"/>
            <a:endCxn id="19" idx="0"/>
          </p:cNvCxnSpPr>
          <p:nvPr/>
        </p:nvCxnSpPr>
        <p:spPr>
          <a:xfrm rot="5400000">
            <a:off x="8776642" y="4628943"/>
            <a:ext cx="1169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109"/>
          <p:cNvSpPr/>
          <p:nvPr/>
        </p:nvSpPr>
        <p:spPr>
          <a:xfrm>
            <a:off x="7981860" y="5373244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110"/>
          <p:cNvCxnSpPr>
            <a:stCxn id="19" idx="2"/>
            <a:endCxn id="21" idx="0"/>
          </p:cNvCxnSpPr>
          <p:nvPr/>
        </p:nvCxnSpPr>
        <p:spPr>
          <a:xfrm rot="5400000">
            <a:off x="8693326" y="5231428"/>
            <a:ext cx="28363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36"/>
          <p:cNvSpPr/>
          <p:nvPr/>
        </p:nvSpPr>
        <p:spPr>
          <a:xfrm>
            <a:off x="9078821" y="1913844"/>
            <a:ext cx="1706562" cy="5688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FIL_8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(maker = 'honda')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4" name="直線矢印コネクタ 38"/>
          <p:cNvCxnSpPr>
            <a:stCxn id="23" idx="2"/>
            <a:endCxn id="11" idx="0"/>
          </p:cNvCxnSpPr>
          <p:nvPr/>
        </p:nvCxnSpPr>
        <p:spPr>
          <a:xfrm rot="5400000">
            <a:off x="9873602" y="2571543"/>
            <a:ext cx="1170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7" name="山形 42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山形 43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9" name="山形 45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0" name="山形 46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1" name="山形 47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2" name="山形 48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Logical Optimizer (Predicate Push Down)</a:t>
            </a:r>
            <a:endParaRPr lang="ja-JP" altLang="en-US" sz="3600"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09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6BEBA119-80F5-4319-AA55-3898E5352492}" type="slidenum">
              <a:rPr lang="ja-JP" altLang="en-US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Physical Plan Generator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063" y="1143000"/>
            <a:ext cx="8037512" cy="462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Wingdings" pitchFamily="2" charset="2"/>
              <a:buNone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メモ 17"/>
          <p:cNvSpPr/>
          <p:nvPr/>
        </p:nvSpPr>
        <p:spPr>
          <a:xfrm>
            <a:off x="5843588" y="167640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MoveTask (Stage-0)</a:t>
            </a:r>
          </a:p>
        </p:txBody>
      </p:sp>
      <p:sp>
        <p:nvSpPr>
          <p:cNvPr id="8" name="角丸四角形 18"/>
          <p:cNvSpPr/>
          <p:nvPr/>
        </p:nvSpPr>
        <p:spPr>
          <a:xfrm>
            <a:off x="914400" y="1676400"/>
            <a:ext cx="681039" cy="39624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Ope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メモ 19"/>
          <p:cNvSpPr/>
          <p:nvPr/>
        </p:nvSpPr>
        <p:spPr>
          <a:xfrm>
            <a:off x="1666875" y="167640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LoadTableDesc</a:t>
            </a:r>
          </a:p>
        </p:txBody>
      </p:sp>
      <p:sp>
        <p:nvSpPr>
          <p:cNvPr id="10" name="メモ 20"/>
          <p:cNvSpPr/>
          <p:nvPr/>
        </p:nvSpPr>
        <p:spPr>
          <a:xfrm>
            <a:off x="5843588" y="34385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MapRedTask (Stage-1/root)</a:t>
            </a:r>
          </a:p>
        </p:txBody>
      </p:sp>
      <p:sp>
        <p:nvSpPr>
          <p:cNvPr id="11" name="メモ 21"/>
          <p:cNvSpPr/>
          <p:nvPr/>
        </p:nvSpPr>
        <p:spPr>
          <a:xfrm>
            <a:off x="1666875" y="2680608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 (TS_1)</a:t>
            </a:r>
          </a:p>
        </p:txBody>
      </p:sp>
      <p:sp>
        <p:nvSpPr>
          <p:cNvPr id="12" name="メモ 22"/>
          <p:cNvSpPr/>
          <p:nvPr/>
        </p:nvSpPr>
        <p:spPr>
          <a:xfrm>
            <a:off x="1666875" y="418692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 (JOIN_4)</a:t>
            </a:r>
          </a:p>
        </p:txBody>
      </p:sp>
      <p:sp>
        <p:nvSpPr>
          <p:cNvPr id="13" name="メモ 37"/>
          <p:cNvSpPr/>
          <p:nvPr/>
        </p:nvSpPr>
        <p:spPr>
          <a:xfrm>
            <a:off x="1666875" y="3684816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 (RS_3)</a:t>
            </a:r>
          </a:p>
        </p:txBody>
      </p:sp>
      <p:sp>
        <p:nvSpPr>
          <p:cNvPr id="14" name="メモ 39"/>
          <p:cNvSpPr/>
          <p:nvPr/>
        </p:nvSpPr>
        <p:spPr>
          <a:xfrm>
            <a:off x="1666875" y="51911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 (FS_6) </a:t>
            </a:r>
          </a:p>
        </p:txBody>
      </p:sp>
      <p:cxnSp>
        <p:nvCxnSpPr>
          <p:cNvPr id="15" name="直線矢印コネクタ 42"/>
          <p:cNvCxnSpPr>
            <a:stCxn id="11" idx="3"/>
            <a:endCxn id="10" idx="1"/>
          </p:cNvCxnSpPr>
          <p:nvPr/>
        </p:nvCxnSpPr>
        <p:spPr>
          <a:xfrm>
            <a:off x="3881438" y="2904446"/>
            <a:ext cx="1962150" cy="757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44"/>
          <p:cNvCxnSpPr>
            <a:stCxn id="13" idx="3"/>
            <a:endCxn id="10" idx="1"/>
          </p:cNvCxnSpPr>
          <p:nvPr/>
        </p:nvCxnSpPr>
        <p:spPr>
          <a:xfrm flipV="1">
            <a:off x="3881438" y="3662363"/>
            <a:ext cx="1962150" cy="2462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46"/>
          <p:cNvCxnSpPr>
            <a:stCxn id="12" idx="3"/>
            <a:endCxn id="10" idx="1"/>
          </p:cNvCxnSpPr>
          <p:nvPr/>
        </p:nvCxnSpPr>
        <p:spPr>
          <a:xfrm flipV="1">
            <a:off x="3881438" y="3662363"/>
            <a:ext cx="1962150" cy="748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48"/>
          <p:cNvCxnSpPr>
            <a:stCxn id="9" idx="3"/>
            <a:endCxn id="7" idx="1"/>
          </p:cNvCxnSpPr>
          <p:nvPr/>
        </p:nvCxnSpPr>
        <p:spPr>
          <a:xfrm>
            <a:off x="3881438" y="1900238"/>
            <a:ext cx="19621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メモ 49"/>
          <p:cNvSpPr/>
          <p:nvPr/>
        </p:nvSpPr>
        <p:spPr>
          <a:xfrm>
            <a:off x="5843588" y="51911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StatsTask (Stage-2)</a:t>
            </a:r>
          </a:p>
        </p:txBody>
      </p:sp>
      <p:cxnSp>
        <p:nvCxnSpPr>
          <p:cNvPr id="20" name="直線矢印コネクタ 51"/>
          <p:cNvCxnSpPr>
            <a:stCxn id="14" idx="3"/>
            <a:endCxn id="19" idx="1"/>
          </p:cNvCxnSpPr>
          <p:nvPr/>
        </p:nvCxnSpPr>
        <p:spPr>
          <a:xfrm>
            <a:off x="3881438" y="5414963"/>
            <a:ext cx="19621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31"/>
          <p:cNvCxnSpPr>
            <a:stCxn id="7" idx="2"/>
            <a:endCxn id="10" idx="0"/>
          </p:cNvCxnSpPr>
          <p:nvPr/>
        </p:nvCxnSpPr>
        <p:spPr>
          <a:xfrm rot="5400000">
            <a:off x="6293645" y="2781300"/>
            <a:ext cx="131445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33"/>
          <p:cNvCxnSpPr>
            <a:stCxn id="19" idx="3"/>
            <a:endCxn id="7" idx="3"/>
          </p:cNvCxnSpPr>
          <p:nvPr/>
        </p:nvCxnSpPr>
        <p:spPr>
          <a:xfrm flipV="1">
            <a:off x="8058151" y="1900238"/>
            <a:ext cx="1588" cy="351472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4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5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山形 2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山形 2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山形 3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9" name="山形 32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0" name="山形 3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1" name="角丸四角形 36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2" name="角丸四角形 38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3" name="直線矢印コネクタ 40"/>
          <p:cNvCxnSpPr>
            <a:stCxn id="31" idx="3"/>
            <a:endCxn id="32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メモ 45"/>
          <p:cNvSpPr/>
          <p:nvPr/>
        </p:nvSpPr>
        <p:spPr>
          <a:xfrm>
            <a:off x="1666875" y="2178504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 (TS_0)</a:t>
            </a:r>
          </a:p>
        </p:txBody>
      </p:sp>
      <p:sp>
        <p:nvSpPr>
          <p:cNvPr id="35" name="メモ 47"/>
          <p:cNvSpPr/>
          <p:nvPr/>
        </p:nvSpPr>
        <p:spPr>
          <a:xfrm>
            <a:off x="1666875" y="3182712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 (RS_2)</a:t>
            </a:r>
          </a:p>
        </p:txBody>
      </p:sp>
      <p:sp>
        <p:nvSpPr>
          <p:cNvPr id="36" name="メモ 52"/>
          <p:cNvSpPr/>
          <p:nvPr/>
        </p:nvSpPr>
        <p:spPr>
          <a:xfrm>
            <a:off x="1666875" y="4689024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SelectOperator(SEL_5)</a:t>
            </a:r>
          </a:p>
        </p:txBody>
      </p:sp>
      <p:cxnSp>
        <p:nvCxnSpPr>
          <p:cNvPr id="37" name="直線矢印コネクタ 54"/>
          <p:cNvCxnSpPr>
            <a:stCxn id="36" idx="3"/>
            <a:endCxn id="10" idx="1"/>
          </p:cNvCxnSpPr>
          <p:nvPr/>
        </p:nvCxnSpPr>
        <p:spPr>
          <a:xfrm flipV="1">
            <a:off x="3881438" y="3662363"/>
            <a:ext cx="1962150" cy="12504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58"/>
          <p:cNvCxnSpPr>
            <a:stCxn id="35" idx="3"/>
            <a:endCxn id="10" idx="1"/>
          </p:cNvCxnSpPr>
          <p:nvPr/>
        </p:nvCxnSpPr>
        <p:spPr>
          <a:xfrm>
            <a:off x="3881438" y="3406550"/>
            <a:ext cx="1962150" cy="2558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61"/>
          <p:cNvCxnSpPr>
            <a:stCxn id="34" idx="3"/>
            <a:endCxn id="10" idx="1"/>
          </p:cNvCxnSpPr>
          <p:nvPr/>
        </p:nvCxnSpPr>
        <p:spPr>
          <a:xfrm>
            <a:off x="3881438" y="2402342"/>
            <a:ext cx="1962150" cy="12600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6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8"/>
          <p:cNvGrpSpPr/>
          <p:nvPr/>
        </p:nvGrpSpPr>
        <p:grpSpPr>
          <a:xfrm>
            <a:off x="521151" y="2095389"/>
            <a:ext cx="6391276" cy="2958195"/>
            <a:chOff x="1666875" y="2178504"/>
            <a:chExt cx="6391276" cy="2958195"/>
          </a:xfrm>
        </p:grpSpPr>
        <p:sp>
          <p:nvSpPr>
            <p:cNvPr id="5" name="メモ 34"/>
            <p:cNvSpPr/>
            <p:nvPr/>
          </p:nvSpPr>
          <p:spPr>
            <a:xfrm>
              <a:off x="5843588" y="3438525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MapRedTask (Stage-1/root)</a:t>
              </a:r>
            </a:p>
          </p:txBody>
        </p:sp>
        <p:sp>
          <p:nvSpPr>
            <p:cNvPr id="6" name="メモ 35"/>
            <p:cNvSpPr/>
            <p:nvPr/>
          </p:nvSpPr>
          <p:spPr>
            <a:xfrm>
              <a:off x="1666875" y="2680608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TableScanOperator (TS_1)</a:t>
              </a:r>
            </a:p>
          </p:txBody>
        </p:sp>
        <p:sp>
          <p:nvSpPr>
            <p:cNvPr id="7" name="メモ 36"/>
            <p:cNvSpPr/>
            <p:nvPr/>
          </p:nvSpPr>
          <p:spPr>
            <a:xfrm>
              <a:off x="1666875" y="4186920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JoinOperator (JOIN_4)</a:t>
              </a:r>
            </a:p>
          </p:txBody>
        </p:sp>
        <p:sp>
          <p:nvSpPr>
            <p:cNvPr id="8" name="メモ 37"/>
            <p:cNvSpPr/>
            <p:nvPr/>
          </p:nvSpPr>
          <p:spPr>
            <a:xfrm>
              <a:off x="1666875" y="3684816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ReduceSinkOperator (RS_3)</a:t>
              </a:r>
            </a:p>
          </p:txBody>
        </p:sp>
        <p:cxnSp>
          <p:nvCxnSpPr>
            <p:cNvPr id="9" name="直線矢印コネクタ 38"/>
            <p:cNvCxnSpPr>
              <a:stCxn id="6" idx="3"/>
              <a:endCxn id="5" idx="1"/>
            </p:cNvCxnSpPr>
            <p:nvPr/>
          </p:nvCxnSpPr>
          <p:spPr>
            <a:xfrm>
              <a:off x="3881438" y="2904446"/>
              <a:ext cx="1962150" cy="757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39"/>
            <p:cNvCxnSpPr>
              <a:stCxn id="8" idx="3"/>
              <a:endCxn id="5" idx="1"/>
            </p:cNvCxnSpPr>
            <p:nvPr/>
          </p:nvCxnSpPr>
          <p:spPr>
            <a:xfrm flipV="1">
              <a:off x="3881438" y="3662363"/>
              <a:ext cx="1962150" cy="246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40"/>
            <p:cNvCxnSpPr>
              <a:stCxn id="7" idx="3"/>
              <a:endCxn id="5" idx="1"/>
            </p:cNvCxnSpPr>
            <p:nvPr/>
          </p:nvCxnSpPr>
          <p:spPr>
            <a:xfrm flipV="1">
              <a:off x="3881438" y="3662363"/>
              <a:ext cx="1962150" cy="7483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メモ 42"/>
            <p:cNvSpPr/>
            <p:nvPr/>
          </p:nvSpPr>
          <p:spPr>
            <a:xfrm>
              <a:off x="1666875" y="2178504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TableScanOperator (TS_0)</a:t>
              </a:r>
            </a:p>
          </p:txBody>
        </p:sp>
        <p:sp>
          <p:nvSpPr>
            <p:cNvPr id="13" name="メモ 43"/>
            <p:cNvSpPr/>
            <p:nvPr/>
          </p:nvSpPr>
          <p:spPr>
            <a:xfrm>
              <a:off x="1666875" y="3182712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ReduceSinkOperator (RS_2)</a:t>
              </a:r>
            </a:p>
          </p:txBody>
        </p:sp>
        <p:sp>
          <p:nvSpPr>
            <p:cNvPr id="14" name="メモ 44"/>
            <p:cNvSpPr/>
            <p:nvPr/>
          </p:nvSpPr>
          <p:spPr>
            <a:xfrm>
              <a:off x="1666875" y="4689024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SelectOperator(SEL_5)</a:t>
              </a:r>
            </a:p>
          </p:txBody>
        </p:sp>
        <p:cxnSp>
          <p:nvCxnSpPr>
            <p:cNvPr id="15" name="直線矢印コネクタ 45"/>
            <p:cNvCxnSpPr>
              <a:stCxn id="14" idx="3"/>
              <a:endCxn id="5" idx="1"/>
            </p:cNvCxnSpPr>
            <p:nvPr/>
          </p:nvCxnSpPr>
          <p:spPr>
            <a:xfrm flipV="1">
              <a:off x="3881438" y="3662363"/>
              <a:ext cx="1962150" cy="1250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46"/>
            <p:cNvCxnSpPr>
              <a:stCxn id="13" idx="3"/>
              <a:endCxn id="5" idx="1"/>
            </p:cNvCxnSpPr>
            <p:nvPr/>
          </p:nvCxnSpPr>
          <p:spPr>
            <a:xfrm>
              <a:off x="3881438" y="3406550"/>
              <a:ext cx="1962150" cy="25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47"/>
            <p:cNvCxnSpPr>
              <a:stCxn id="12" idx="3"/>
              <a:endCxn id="5" idx="1"/>
            </p:cNvCxnSpPr>
            <p:nvPr/>
          </p:nvCxnSpPr>
          <p:spPr>
            <a:xfrm>
              <a:off x="3881438" y="2402342"/>
              <a:ext cx="1962150" cy="126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r>
              <a:rPr lang="en-US" altLang="ja-JP" sz="3600" dirty="0">
                <a:ea typeface="HGS創英角ｺﾞｼｯｸUB" pitchFamily="50" charset="-128"/>
              </a:rPr>
              <a:t>Physical Plan Generator (result)</a:t>
            </a:r>
            <a:endParaRPr kumimoji="1" lang="ja-JP" altLang="en-US" sz="3600"/>
          </a:p>
        </p:txBody>
      </p:sp>
      <p:sp>
        <p:nvSpPr>
          <p:cNvPr id="19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A2C2637F-B234-490F-A0CE-8C010B99D817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sp>
        <p:nvSpPr>
          <p:cNvPr id="20" name="角丸四角形 6"/>
          <p:cNvSpPr/>
          <p:nvPr/>
        </p:nvSpPr>
        <p:spPr>
          <a:xfrm>
            <a:off x="7242212" y="1697155"/>
            <a:ext cx="4572000" cy="3540826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MapRedTask (Stage-1/root)</a:t>
            </a:r>
          </a:p>
        </p:txBody>
      </p:sp>
      <p:sp>
        <p:nvSpPr>
          <p:cNvPr id="21" name="角丸四角形 7"/>
          <p:cNvSpPr/>
          <p:nvPr/>
        </p:nvSpPr>
        <p:spPr>
          <a:xfrm>
            <a:off x="7385086" y="2036943"/>
            <a:ext cx="4262757" cy="1322664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22" name="角丸四角形 8"/>
          <p:cNvSpPr/>
          <p:nvPr/>
        </p:nvSpPr>
        <p:spPr>
          <a:xfrm>
            <a:off x="7591540" y="2132131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3" name="角丸四角形 9"/>
          <p:cNvSpPr/>
          <p:nvPr/>
        </p:nvSpPr>
        <p:spPr>
          <a:xfrm>
            <a:off x="9806102" y="2132131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4" name="角丸四角形 10"/>
          <p:cNvSpPr/>
          <p:nvPr/>
        </p:nvSpPr>
        <p:spPr>
          <a:xfrm>
            <a:off x="7591540" y="2703631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5" name="角丸四角形 11"/>
          <p:cNvSpPr/>
          <p:nvPr/>
        </p:nvSpPr>
        <p:spPr>
          <a:xfrm>
            <a:off x="9806102" y="2703631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6" name="直線矢印コネクタ 12"/>
          <p:cNvCxnSpPr>
            <a:stCxn id="22" idx="2"/>
            <a:endCxn id="24" idx="0"/>
          </p:cNvCxnSpPr>
          <p:nvPr/>
        </p:nvCxnSpPr>
        <p:spPr>
          <a:xfrm rot="5400000">
            <a:off x="8344503" y="2610876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3"/>
          <p:cNvCxnSpPr>
            <a:stCxn id="23" idx="2"/>
            <a:endCxn id="25" idx="0"/>
          </p:cNvCxnSpPr>
          <p:nvPr/>
        </p:nvCxnSpPr>
        <p:spPr>
          <a:xfrm rot="5400000">
            <a:off x="10559065" y="2610876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14"/>
          <p:cNvSpPr/>
          <p:nvPr/>
        </p:nvSpPr>
        <p:spPr>
          <a:xfrm>
            <a:off x="7385086" y="3425946"/>
            <a:ext cx="4262757" cy="171208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  <a:ea typeface="HGS創英角ｺﾞｼｯｸUB" pitchFamily="50" charset="-128"/>
              </a:rPr>
              <a:t>Reducer</a:t>
            </a:r>
          </a:p>
        </p:txBody>
      </p:sp>
      <p:sp>
        <p:nvSpPr>
          <p:cNvPr id="29" name="角丸四角形 15"/>
          <p:cNvSpPr/>
          <p:nvPr/>
        </p:nvSpPr>
        <p:spPr>
          <a:xfrm>
            <a:off x="8734540" y="3505030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0" name="角丸四角形 16"/>
          <p:cNvSpPr/>
          <p:nvPr/>
        </p:nvSpPr>
        <p:spPr>
          <a:xfrm>
            <a:off x="8734540" y="4076530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1" name="直線矢印コネクタ 17"/>
          <p:cNvCxnSpPr>
            <a:stCxn id="29" idx="2"/>
            <a:endCxn id="30" idx="0"/>
          </p:cNvCxnSpPr>
          <p:nvPr/>
        </p:nvCxnSpPr>
        <p:spPr>
          <a:xfrm rot="5400000">
            <a:off x="9487504" y="3983775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18"/>
          <p:cNvSpPr/>
          <p:nvPr/>
        </p:nvSpPr>
        <p:spPr>
          <a:xfrm>
            <a:off x="8734540" y="4648030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3" name="直線矢印コネクタ 19"/>
          <p:cNvCxnSpPr>
            <a:stCxn id="30" idx="2"/>
            <a:endCxn id="32" idx="0"/>
          </p:cNvCxnSpPr>
          <p:nvPr/>
        </p:nvCxnSpPr>
        <p:spPr>
          <a:xfrm rot="5400000">
            <a:off x="9487504" y="4555275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20"/>
          <p:cNvCxnSpPr>
            <a:stCxn id="24" idx="2"/>
            <a:endCxn id="29" idx="0"/>
          </p:cNvCxnSpPr>
          <p:nvPr/>
        </p:nvCxnSpPr>
        <p:spPr>
          <a:xfrm rot="16200000" flipH="1">
            <a:off x="8801054" y="2725825"/>
            <a:ext cx="415409" cy="1143000"/>
          </a:xfrm>
          <a:prstGeom prst="bentConnector3">
            <a:avLst>
              <a:gd name="adj1" fmla="val 32848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21"/>
          <p:cNvCxnSpPr>
            <a:stCxn id="25" idx="2"/>
            <a:endCxn id="29" idx="0"/>
          </p:cNvCxnSpPr>
          <p:nvPr/>
        </p:nvCxnSpPr>
        <p:spPr>
          <a:xfrm rot="5400000">
            <a:off x="9908335" y="2761544"/>
            <a:ext cx="415409" cy="1071562"/>
          </a:xfrm>
          <a:prstGeom prst="bentConnector3">
            <a:avLst>
              <a:gd name="adj1" fmla="val 3284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BA119-80F5-4319-AA55-3898E535249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8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9" name="山形 25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山形 26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山形 27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2" name="山形 28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3" name="山形 29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4" name="山形 3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5" name="角丸四角形 31"/>
          <p:cNvSpPr/>
          <p:nvPr/>
        </p:nvSpPr>
        <p:spPr>
          <a:xfrm>
            <a:off x="9250851" y="392709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6" name="角丸四角形 32"/>
          <p:cNvSpPr/>
          <p:nvPr/>
        </p:nvSpPr>
        <p:spPr>
          <a:xfrm>
            <a:off x="10241451" y="392709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7" name="直線矢印コネクタ 33"/>
          <p:cNvCxnSpPr>
            <a:stCxn id="45" idx="3"/>
            <a:endCxn id="46" idx="1"/>
          </p:cNvCxnSpPr>
          <p:nvPr/>
        </p:nvCxnSpPr>
        <p:spPr>
          <a:xfrm>
            <a:off x="9908076" y="621309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8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04C49355-0734-42E5-B201-7078ABD9BCA2}" type="slidenum">
              <a:rPr lang="ja-JP" altLang="en-US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Physical Optimizer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14439"/>
            <a:ext cx="8037513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1950" indent="-361950" defTabSz="809625">
              <a:buFont typeface="Arial"/>
              <a:buNone/>
            </a:pPr>
            <a:r>
              <a:rPr lang="en-US" altLang="ja-JP" sz="1600" dirty="0">
                <a:ea typeface="HGS創英角ｺﾞｼｯｸUB" pitchFamily="50" charset="-128"/>
              </a:rPr>
              <a:t>org/apache/hadoop/hive/ql/optimizer/physical/</a:t>
            </a:r>
            <a:r>
              <a:rPr lang="zh-CN" altLang="en-US" sz="1600" dirty="0">
                <a:ea typeface="HGS創英角ｺﾞｼｯｸUB" pitchFamily="50" charset="-128"/>
              </a:rPr>
              <a:t>包内</a:t>
            </a:r>
            <a:endParaRPr lang="ja-JP" altLang="en-US" sz="1600">
              <a:ea typeface="HGS創英角ｺﾞｼｯｸUB" pitchFamily="50" charset="-128"/>
            </a:endParaRPr>
          </a:p>
          <a:p>
            <a:pPr marL="361950" indent="-361950" defTabSz="809625">
              <a:buFont typeface="Wingdings" pitchFamily="2" charset="2"/>
              <a:buNone/>
            </a:pPr>
            <a:endParaRPr lang="ja-JP" altLang="en-US" sz="1600">
              <a:ea typeface="HGS創英角ｺﾞｼｯｸUB" pitchFamily="50" charset="-128"/>
            </a:endParaRPr>
          </a:p>
        </p:txBody>
      </p:sp>
      <p:graphicFrame>
        <p:nvGraphicFramePr>
          <p:cNvPr id="7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07163"/>
              </p:ext>
            </p:extLst>
          </p:nvPr>
        </p:nvGraphicFramePr>
        <p:xfrm>
          <a:off x="2057400" y="2743200"/>
          <a:ext cx="4857787" cy="260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描述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MapJoinResolver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优化</a:t>
                      </a:r>
                      <a:r>
                        <a:rPr kumimoji="1" lang="en-US" altLang="zh-CN" sz="1200" dirty="0"/>
                        <a:t>MapJoin</a:t>
                      </a:r>
                      <a:r>
                        <a:rPr kumimoji="1" lang="zh-CN" altLang="en-US" sz="1200" dirty="0"/>
                        <a:t>为两道作业的任务，一道本地</a:t>
                      </a:r>
                      <a:r>
                        <a:rPr kumimoji="1" lang="en-US" altLang="zh-CN" sz="1200" dirty="0"/>
                        <a:t>dump</a:t>
                      </a:r>
                      <a:r>
                        <a:rPr kumimoji="1" lang="zh-CN" altLang="en-US" sz="1200" dirty="0"/>
                        <a:t>压缩小表的任务，一道</a:t>
                      </a:r>
                      <a:r>
                        <a:rPr kumimoji="1" lang="en-US" altLang="zh-CN" sz="1200" dirty="0"/>
                        <a:t>Map</a:t>
                      </a:r>
                      <a:r>
                        <a:rPr kumimoji="1" lang="zh-CN" altLang="en-US" sz="1200" dirty="0"/>
                        <a:t>端内存中作</a:t>
                      </a:r>
                      <a:r>
                        <a:rPr kumimoji="1" lang="en-US" altLang="zh-CN" sz="1200" dirty="0"/>
                        <a:t>JOIN</a:t>
                      </a:r>
                      <a:r>
                        <a:rPr kumimoji="1" lang="zh-CN" altLang="en-US" sz="1200" dirty="0"/>
                        <a:t>的过程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SkewJoinResolver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/>
                        <a:t>对倾斜的</a:t>
                      </a:r>
                      <a:r>
                        <a:rPr kumimoji="1" lang="en-US" altLang="zh-CN" sz="1200" dirty="0"/>
                        <a:t>JOIN</a:t>
                      </a:r>
                      <a:r>
                        <a:rPr kumimoji="1" lang="zh-CN" altLang="en-US" sz="1200" dirty="0"/>
                        <a:t>的优化，如果倾斜的关联超过</a:t>
                      </a:r>
                      <a:r>
                        <a:rPr kumimoji="1" lang="en-US" altLang="zh-CN" sz="1200" dirty="0"/>
                        <a:t>10</a:t>
                      </a:r>
                      <a:r>
                        <a:rPr kumimoji="1" lang="zh-CN" altLang="en-US" sz="1200" dirty="0"/>
                        <a:t>万条，会另起一个</a:t>
                      </a:r>
                      <a:r>
                        <a:rPr kumimoji="1" lang="en-US" altLang="zh-CN" sz="1200" dirty="0"/>
                        <a:t>MapJoin</a:t>
                      </a:r>
                      <a:r>
                        <a:rPr kumimoji="1" lang="zh-CN" altLang="en-US" sz="1200" dirty="0"/>
                        <a:t>作处理并将结果作</a:t>
                      </a:r>
                      <a:r>
                        <a:rPr kumimoji="1" lang="en-US" altLang="zh-CN" sz="1200" dirty="0"/>
                        <a:t>Union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CommonJoinResolver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Auto</a:t>
                      </a:r>
                      <a:r>
                        <a:rPr kumimoji="1" lang="en-US" altLang="ja-JP" sz="1200" baseline="0" dirty="0"/>
                        <a:t> Map Join</a:t>
                      </a:r>
                      <a:r>
                        <a:rPr kumimoji="1" lang="zh-CN" altLang="en-US" sz="1200" baseline="0"/>
                        <a:t>，改写，增加条件判断，根据关联时两表大小自动选择哪个</a:t>
                      </a:r>
                      <a:r>
                        <a:rPr kumimoji="1" lang="en-US" altLang="zh-CN" sz="1200" baseline="0" dirty="0"/>
                        <a:t>JOIN</a:t>
                      </a:r>
                      <a:r>
                        <a:rPr kumimoji="1" lang="zh-CN" altLang="en-US" sz="1200" baseline="0"/>
                        <a:t>路径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5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山形 1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山形 2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山形 2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山形 2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山形 2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3" name="山形 2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角丸四角形 1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5" name="角丸四角形 1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6" name="直線矢印コネクタ 13"/>
          <p:cNvCxnSpPr>
            <a:stCxn id="14" idx="3"/>
            <a:endCxn id="15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4"/>
          <p:cNvSpPr/>
          <p:nvPr/>
        </p:nvSpPr>
        <p:spPr>
          <a:xfrm>
            <a:off x="1981200" y="3028950"/>
            <a:ext cx="19050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9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为什么是</a:t>
            </a:r>
            <a:r>
              <a:rPr lang="en-US" altLang="zh-CN" dirty="0"/>
              <a:t>Hive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是目前对非专业人士，尤其是大数据分析师最好的工具。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/>
              <a:t>功能非常健全，是最好用效率最高的作业提交工具。</a:t>
            </a:r>
            <a:endParaRPr lang="en-US" altLang="zh-CN" dirty="0"/>
          </a:p>
          <a:p>
            <a:r>
              <a:rPr lang="zh-CN" altLang="en-US"/>
              <a:t>本次</a:t>
            </a:r>
            <a:r>
              <a:rPr lang="en-US" altLang="zh-CN" dirty="0"/>
              <a:t>PPT</a:t>
            </a:r>
            <a:r>
              <a:rPr lang="zh-CN" altLang="en-US"/>
              <a:t>主要专注于</a:t>
            </a:r>
            <a:r>
              <a:rPr lang="en-US" altLang="zh-CN" dirty="0"/>
              <a:t>Hive</a:t>
            </a:r>
            <a:r>
              <a:rPr lang="zh-CN" altLang="en-US"/>
              <a:t>如何转换成</a:t>
            </a:r>
            <a:r>
              <a:rPr lang="en-US" altLang="zh-CN" dirty="0"/>
              <a:t>MapReduce</a:t>
            </a:r>
            <a:r>
              <a:rPr lang="zh-CN" altLang="en-US"/>
              <a:t>作业以及在转换过程中应用了哪些方法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127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90330528-FF07-41EC-9B34-3B651BF8FC19}" type="slidenum">
              <a:rPr lang="ja-JP" altLang="en-US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Physical Optimizer (MapJoinResolver)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C49355-0734-42E5-B201-7078ABD9BCA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7" name="山形 30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" name="山形 3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山形 32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山形 33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山形 35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2" name="山形 39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角丸四角形 40"/>
          <p:cNvSpPr/>
          <p:nvPr/>
        </p:nvSpPr>
        <p:spPr>
          <a:xfrm>
            <a:off x="70104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4" name="角丸四角形 41"/>
          <p:cNvSpPr/>
          <p:nvPr/>
        </p:nvSpPr>
        <p:spPr>
          <a:xfrm>
            <a:off x="80010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5" name="直線矢印コネクタ 42"/>
          <p:cNvCxnSpPr>
            <a:stCxn id="13" idx="3"/>
            <a:endCxn id="14" idx="1"/>
          </p:cNvCxnSpPr>
          <p:nvPr/>
        </p:nvCxnSpPr>
        <p:spPr>
          <a:xfrm>
            <a:off x="7667625" y="12192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27"/>
          <p:cNvSpPr/>
          <p:nvPr/>
        </p:nvSpPr>
        <p:spPr>
          <a:xfrm>
            <a:off x="2728912" y="2133600"/>
            <a:ext cx="3671888" cy="29511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17" name="角丸四角形 28"/>
          <p:cNvSpPr/>
          <p:nvPr/>
        </p:nvSpPr>
        <p:spPr>
          <a:xfrm>
            <a:off x="2883662" y="2397000"/>
            <a:ext cx="3386138" cy="25923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18" name="角丸四角形 37"/>
          <p:cNvSpPr/>
          <p:nvPr/>
        </p:nvSpPr>
        <p:spPr>
          <a:xfrm>
            <a:off x="2956687" y="2468437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9" name="角丸四角形 38"/>
          <p:cNvSpPr/>
          <p:nvPr/>
        </p:nvSpPr>
        <p:spPr>
          <a:xfrm>
            <a:off x="4599750" y="2468437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0" name="角丸四角形 43"/>
          <p:cNvSpPr/>
          <p:nvPr/>
        </p:nvSpPr>
        <p:spPr>
          <a:xfrm>
            <a:off x="3790919" y="305581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44"/>
          <p:cNvSpPr/>
          <p:nvPr/>
        </p:nvSpPr>
        <p:spPr>
          <a:xfrm>
            <a:off x="3790919" y="405276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2" name="直線矢印コネクタ 45"/>
          <p:cNvCxnSpPr>
            <a:stCxn id="27" idx="2"/>
            <a:endCxn id="21" idx="0"/>
          </p:cNvCxnSpPr>
          <p:nvPr/>
        </p:nvCxnSpPr>
        <p:spPr>
          <a:xfrm rot="5400000">
            <a:off x="4504501" y="3980531"/>
            <a:ext cx="14446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46"/>
          <p:cNvSpPr/>
          <p:nvPr/>
        </p:nvSpPr>
        <p:spPr>
          <a:xfrm>
            <a:off x="3790919" y="4559175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4" name="直線矢印コネクタ 47"/>
          <p:cNvCxnSpPr>
            <a:stCxn id="21" idx="2"/>
            <a:endCxn id="23" idx="0"/>
          </p:cNvCxnSpPr>
          <p:nvPr/>
        </p:nvCxnSpPr>
        <p:spPr>
          <a:xfrm rot="5400000">
            <a:off x="4502120" y="4484562"/>
            <a:ext cx="14922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48"/>
          <p:cNvCxnSpPr>
            <a:stCxn id="18" idx="2"/>
            <a:endCxn id="20" idx="0"/>
          </p:cNvCxnSpPr>
          <p:nvPr/>
        </p:nvCxnSpPr>
        <p:spPr>
          <a:xfrm rot="16200000" flipH="1">
            <a:off x="4044523" y="2523602"/>
            <a:ext cx="230187" cy="8342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49"/>
          <p:cNvCxnSpPr>
            <a:stCxn id="19" idx="2"/>
            <a:endCxn id="20" idx="0"/>
          </p:cNvCxnSpPr>
          <p:nvPr/>
        </p:nvCxnSpPr>
        <p:spPr>
          <a:xfrm rot="5400000">
            <a:off x="4866055" y="2536303"/>
            <a:ext cx="230187" cy="8088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50"/>
          <p:cNvSpPr/>
          <p:nvPr/>
        </p:nvSpPr>
        <p:spPr>
          <a:xfrm>
            <a:off x="3790919" y="355111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8" name="直線矢印コネクタ 51"/>
          <p:cNvCxnSpPr>
            <a:stCxn id="20" idx="2"/>
            <a:endCxn id="27" idx="0"/>
          </p:cNvCxnSpPr>
          <p:nvPr/>
        </p:nvCxnSpPr>
        <p:spPr>
          <a:xfrm rot="5400000">
            <a:off x="4507676" y="3482056"/>
            <a:ext cx="1381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2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>
              <a:defRPr/>
            </a:pPr>
            <a:fld id="{41F81F13-6780-4C5A-91D6-D6C9A75466B3}" type="slidenum">
              <a:rPr lang="ja-JP" altLang="en-US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600" dirty="0">
                <a:ea typeface="HGS創英角ｺﾞｼｯｸUB" pitchFamily="50" charset="-128"/>
              </a:rPr>
              <a:t>Physical Optimizer (MapJoinResolver)</a:t>
            </a:r>
            <a:endParaRPr lang="ja-JP" altLang="en-US" sz="3600">
              <a:ea typeface="HGS創英角ｺﾞｼｯｸUB" pitchFamily="50" charset="-128"/>
            </a:endParaRPr>
          </a:p>
        </p:txBody>
      </p:sp>
      <p:sp>
        <p:nvSpPr>
          <p:cNvPr id="6" name="角丸四角形 36"/>
          <p:cNvSpPr/>
          <p:nvPr/>
        </p:nvSpPr>
        <p:spPr>
          <a:xfrm>
            <a:off x="4859338" y="3135313"/>
            <a:ext cx="3529012" cy="28082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7" name="角丸四角形 58"/>
          <p:cNvSpPr/>
          <p:nvPr/>
        </p:nvSpPr>
        <p:spPr>
          <a:xfrm>
            <a:off x="5002213" y="3351213"/>
            <a:ext cx="3241675" cy="25193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8" name="角丸四角形 60"/>
          <p:cNvSpPr/>
          <p:nvPr/>
        </p:nvSpPr>
        <p:spPr>
          <a:xfrm>
            <a:off x="5855494" y="342582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68"/>
          <p:cNvSpPr/>
          <p:nvPr/>
        </p:nvSpPr>
        <p:spPr>
          <a:xfrm>
            <a:off x="5855494" y="3938588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69"/>
          <p:cNvSpPr/>
          <p:nvPr/>
        </p:nvSpPr>
        <p:spPr>
          <a:xfrm>
            <a:off x="5855494" y="49339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1" name="直線矢印コネクタ 70"/>
          <p:cNvCxnSpPr>
            <a:stCxn id="14" idx="2"/>
            <a:endCxn id="10" idx="0"/>
          </p:cNvCxnSpPr>
          <p:nvPr/>
        </p:nvCxnSpPr>
        <p:spPr>
          <a:xfrm rot="5400000">
            <a:off x="6569870" y="4862512"/>
            <a:ext cx="14287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71"/>
          <p:cNvSpPr/>
          <p:nvPr/>
        </p:nvSpPr>
        <p:spPr>
          <a:xfrm>
            <a:off x="5855494" y="54419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3" name="直線矢印コネクタ 72"/>
          <p:cNvCxnSpPr>
            <a:stCxn id="10" idx="2"/>
            <a:endCxn id="12" idx="0"/>
          </p:cNvCxnSpPr>
          <p:nvPr/>
        </p:nvCxnSpPr>
        <p:spPr>
          <a:xfrm rot="5400000">
            <a:off x="6565901" y="5366544"/>
            <a:ext cx="1508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04"/>
          <p:cNvSpPr/>
          <p:nvPr/>
        </p:nvSpPr>
        <p:spPr>
          <a:xfrm>
            <a:off x="5855494" y="4433888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5" name="直線矢印コネクタ 107"/>
          <p:cNvCxnSpPr>
            <a:stCxn id="9" idx="2"/>
            <a:endCxn id="14" idx="0"/>
          </p:cNvCxnSpPr>
          <p:nvPr/>
        </p:nvCxnSpPr>
        <p:spPr>
          <a:xfrm rot="5400000">
            <a:off x="6572251" y="4364831"/>
            <a:ext cx="138113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28"/>
          <p:cNvSpPr/>
          <p:nvPr/>
        </p:nvSpPr>
        <p:spPr>
          <a:xfrm>
            <a:off x="4859338" y="1628775"/>
            <a:ext cx="3529012" cy="1266825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Mapred</a:t>
            </a:r>
            <a:r>
              <a:rPr lang="en-US" altLang="ja-JP" sz="800" dirty="0">
                <a:solidFill>
                  <a:srgbClr val="FF0000"/>
                </a:solidFill>
                <a:ea typeface="HGS創英角ｺﾞｼｯｸUB" pitchFamily="50" charset="-128"/>
              </a:rPr>
              <a:t>Local</a:t>
            </a: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  <a:r>
              <a:rPr lang="ja-JP" altLang="en-US" sz="8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(Stage-7)</a:t>
            </a:r>
          </a:p>
        </p:txBody>
      </p:sp>
      <p:cxnSp>
        <p:nvCxnSpPr>
          <p:cNvPr id="17" name="直線矢印コネクタ 30"/>
          <p:cNvCxnSpPr>
            <a:stCxn id="16" idx="2"/>
            <a:endCxn id="6" idx="0"/>
          </p:cNvCxnSpPr>
          <p:nvPr/>
        </p:nvCxnSpPr>
        <p:spPr>
          <a:xfrm rot="5400000">
            <a:off x="6503988" y="3015456"/>
            <a:ext cx="2397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31"/>
          <p:cNvSpPr/>
          <p:nvPr/>
        </p:nvSpPr>
        <p:spPr>
          <a:xfrm>
            <a:off x="5855494" y="19161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9" name="角丸四角形 32"/>
          <p:cNvSpPr/>
          <p:nvPr/>
        </p:nvSpPr>
        <p:spPr>
          <a:xfrm>
            <a:off x="5855494" y="24241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HashTableSinkOperator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HASHTABLESINK_11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0" name="直線矢印コネクタ 44"/>
          <p:cNvCxnSpPr>
            <a:stCxn id="8" idx="2"/>
            <a:endCxn id="9" idx="0"/>
          </p:cNvCxnSpPr>
          <p:nvPr/>
        </p:nvCxnSpPr>
        <p:spPr>
          <a:xfrm rot="5400000">
            <a:off x="6563520" y="3860800"/>
            <a:ext cx="15557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51"/>
          <p:cNvCxnSpPr>
            <a:endCxn id="19" idx="0"/>
          </p:cNvCxnSpPr>
          <p:nvPr/>
        </p:nvCxnSpPr>
        <p:spPr>
          <a:xfrm rot="16200000" flipH="1">
            <a:off x="6564709" y="2347515"/>
            <a:ext cx="147638" cy="5557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55"/>
          <p:cNvSpPr/>
          <p:nvPr/>
        </p:nvSpPr>
        <p:spPr>
          <a:xfrm>
            <a:off x="755650" y="1773238"/>
            <a:ext cx="3671888" cy="29511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23" name="角丸四角形 56"/>
          <p:cNvSpPr/>
          <p:nvPr/>
        </p:nvSpPr>
        <p:spPr>
          <a:xfrm>
            <a:off x="910400" y="2036638"/>
            <a:ext cx="3386138" cy="25923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24" name="角丸四角形 57"/>
          <p:cNvSpPr/>
          <p:nvPr/>
        </p:nvSpPr>
        <p:spPr>
          <a:xfrm>
            <a:off x="983425" y="210807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5" name="角丸四角形 59"/>
          <p:cNvSpPr/>
          <p:nvPr/>
        </p:nvSpPr>
        <p:spPr>
          <a:xfrm>
            <a:off x="2626488" y="210807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6" name="角丸四角形 62"/>
          <p:cNvSpPr/>
          <p:nvPr/>
        </p:nvSpPr>
        <p:spPr>
          <a:xfrm>
            <a:off x="1817657" y="26954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7" name="角丸四角形 63"/>
          <p:cNvSpPr/>
          <p:nvPr/>
        </p:nvSpPr>
        <p:spPr>
          <a:xfrm>
            <a:off x="1817657" y="369240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8" name="直線矢印コネクタ 64"/>
          <p:cNvCxnSpPr>
            <a:stCxn id="33" idx="2"/>
            <a:endCxn id="27" idx="0"/>
          </p:cNvCxnSpPr>
          <p:nvPr/>
        </p:nvCxnSpPr>
        <p:spPr>
          <a:xfrm rot="5400000">
            <a:off x="2531239" y="3620169"/>
            <a:ext cx="14446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65"/>
          <p:cNvSpPr/>
          <p:nvPr/>
        </p:nvSpPr>
        <p:spPr>
          <a:xfrm>
            <a:off x="1817657" y="41988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0" name="直線矢印コネクタ 66"/>
          <p:cNvCxnSpPr>
            <a:stCxn id="27" idx="2"/>
            <a:endCxn id="29" idx="0"/>
          </p:cNvCxnSpPr>
          <p:nvPr/>
        </p:nvCxnSpPr>
        <p:spPr>
          <a:xfrm rot="5400000">
            <a:off x="2528858" y="4124200"/>
            <a:ext cx="14922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67"/>
          <p:cNvCxnSpPr>
            <a:stCxn id="24" idx="2"/>
            <a:endCxn id="26" idx="0"/>
          </p:cNvCxnSpPr>
          <p:nvPr/>
        </p:nvCxnSpPr>
        <p:spPr>
          <a:xfrm rot="16200000" flipH="1">
            <a:off x="2071261" y="2163240"/>
            <a:ext cx="230187" cy="8342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75"/>
          <p:cNvCxnSpPr>
            <a:stCxn id="25" idx="2"/>
            <a:endCxn id="26" idx="0"/>
          </p:cNvCxnSpPr>
          <p:nvPr/>
        </p:nvCxnSpPr>
        <p:spPr>
          <a:xfrm rot="5400000">
            <a:off x="2892793" y="2175941"/>
            <a:ext cx="230187" cy="8088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76"/>
          <p:cNvSpPr/>
          <p:nvPr/>
        </p:nvSpPr>
        <p:spPr>
          <a:xfrm>
            <a:off x="1817657" y="31907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4" name="直線矢印コネクタ 77"/>
          <p:cNvCxnSpPr>
            <a:stCxn id="26" idx="2"/>
            <a:endCxn id="33" idx="0"/>
          </p:cNvCxnSpPr>
          <p:nvPr/>
        </p:nvCxnSpPr>
        <p:spPr>
          <a:xfrm rot="5400000">
            <a:off x="2534414" y="3121694"/>
            <a:ext cx="1381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80"/>
          <p:cNvSpPr/>
          <p:nvPr/>
        </p:nvSpPr>
        <p:spPr>
          <a:xfrm>
            <a:off x="4500563" y="2781300"/>
            <a:ext cx="358775" cy="503238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C49355-0734-42E5-B201-7078ABD9BCA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7" name="山形 3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Analyzer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山形 4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山形 4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山形 4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Plan Gen.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山形 4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2" name="山形 4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Parser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3" name="角丸四角形 49"/>
          <p:cNvSpPr/>
          <p:nvPr/>
        </p:nvSpPr>
        <p:spPr>
          <a:xfrm>
            <a:off x="70104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4" name="角丸四角形 50"/>
          <p:cNvSpPr/>
          <p:nvPr/>
        </p:nvSpPr>
        <p:spPr>
          <a:xfrm>
            <a:off x="80010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5" name="直線矢印コネクタ 52"/>
          <p:cNvCxnSpPr>
            <a:stCxn id="43" idx="3"/>
            <a:endCxn id="44" idx="1"/>
          </p:cNvCxnSpPr>
          <p:nvPr/>
        </p:nvCxnSpPr>
        <p:spPr>
          <a:xfrm>
            <a:off x="7667625" y="12192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3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</a:t>
            </a:r>
            <a:r>
              <a:rPr lang="en-US" altLang="zh-CN" dirty="0"/>
              <a:t>……</a:t>
            </a:r>
            <a:endParaRPr lang="zh-CN" altLang="en-US"/>
          </a:p>
        </p:txBody>
      </p:sp>
      <p:sp>
        <p:nvSpPr>
          <p:cNvPr id="4" name="角丸四角形 6"/>
          <p:cNvSpPr/>
          <p:nvPr/>
        </p:nvSpPr>
        <p:spPr>
          <a:xfrm>
            <a:off x="5231440" y="3435031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5" name="角丸四角形 7"/>
          <p:cNvSpPr/>
          <p:nvPr/>
        </p:nvSpPr>
        <p:spPr>
          <a:xfrm>
            <a:off x="5231440" y="4433591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6" name="円柱 8"/>
          <p:cNvSpPr/>
          <p:nvPr/>
        </p:nvSpPr>
        <p:spPr>
          <a:xfrm>
            <a:off x="7109144" y="3220079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7" name="角丸四角形 9"/>
          <p:cNvSpPr/>
          <p:nvPr/>
        </p:nvSpPr>
        <p:spPr>
          <a:xfrm>
            <a:off x="5231440" y="241713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8" name="下矢印 10"/>
          <p:cNvSpPr/>
          <p:nvPr/>
        </p:nvSpPr>
        <p:spPr>
          <a:xfrm>
            <a:off x="5764840" y="3102935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11"/>
          <p:cNvSpPr/>
          <p:nvPr/>
        </p:nvSpPr>
        <p:spPr>
          <a:xfrm>
            <a:off x="5460040" y="4107183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12"/>
          <p:cNvSpPr/>
          <p:nvPr/>
        </p:nvSpPr>
        <p:spPr>
          <a:xfrm rot="10800000">
            <a:off x="5993440" y="4079887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3"/>
          <p:cNvSpPr/>
          <p:nvPr/>
        </p:nvSpPr>
        <p:spPr>
          <a:xfrm rot="16200000">
            <a:off x="6679240" y="3573783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4"/>
          <p:cNvSpPr/>
          <p:nvPr/>
        </p:nvSpPr>
        <p:spPr>
          <a:xfrm>
            <a:off x="3555040" y="3220079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13" name="直線コネクタ 15"/>
          <p:cNvCxnSpPr/>
          <p:nvPr/>
        </p:nvCxnSpPr>
        <p:spPr>
          <a:xfrm>
            <a:off x="4850440" y="3736285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6"/>
          <p:cNvSpPr/>
          <p:nvPr/>
        </p:nvSpPr>
        <p:spPr>
          <a:xfrm>
            <a:off x="4838565" y="4245935"/>
            <a:ext cx="2169225" cy="9906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r>
              <a:rPr lang="en-US" altLang="zh-CN" dirty="0"/>
              <a:t>SQL</a:t>
            </a:r>
            <a:r>
              <a:rPr lang="zh-CN" altLang="en-US"/>
              <a:t>到作业的流程</a:t>
            </a:r>
          </a:p>
        </p:txBody>
      </p:sp>
      <p:sp>
        <p:nvSpPr>
          <p:cNvPr id="5" name="山形 52"/>
          <p:cNvSpPr/>
          <p:nvPr/>
        </p:nvSpPr>
        <p:spPr>
          <a:xfrm>
            <a:off x="2604453" y="289255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Analyzer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" name="山形 53"/>
          <p:cNvSpPr/>
          <p:nvPr/>
        </p:nvSpPr>
        <p:spPr>
          <a:xfrm>
            <a:off x="3838893" y="359359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7" name="山形 54"/>
          <p:cNvSpPr/>
          <p:nvPr/>
        </p:nvSpPr>
        <p:spPr>
          <a:xfrm>
            <a:off x="5073333" y="429463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山形 55"/>
          <p:cNvSpPr/>
          <p:nvPr/>
        </p:nvSpPr>
        <p:spPr>
          <a:xfrm>
            <a:off x="6307773" y="499567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Plan Gen.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9" name="山形 56"/>
          <p:cNvSpPr/>
          <p:nvPr/>
        </p:nvSpPr>
        <p:spPr>
          <a:xfrm>
            <a:off x="7542213" y="569671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0" name="山形 57"/>
          <p:cNvSpPr/>
          <p:nvPr/>
        </p:nvSpPr>
        <p:spPr>
          <a:xfrm>
            <a:off x="1370013" y="2191512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Parser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" name="角丸四角形 19"/>
          <p:cNvSpPr/>
          <p:nvPr/>
        </p:nvSpPr>
        <p:spPr>
          <a:xfrm>
            <a:off x="1141413" y="1886712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20"/>
          <p:cNvSpPr/>
          <p:nvPr/>
        </p:nvSpPr>
        <p:spPr>
          <a:xfrm>
            <a:off x="2284413" y="2572512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角丸四角形 21"/>
          <p:cNvSpPr/>
          <p:nvPr/>
        </p:nvSpPr>
        <p:spPr>
          <a:xfrm>
            <a:off x="4494213" y="3944112"/>
            <a:ext cx="1145042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4" name="角丸四角形 22"/>
          <p:cNvSpPr/>
          <p:nvPr/>
        </p:nvSpPr>
        <p:spPr>
          <a:xfrm>
            <a:off x="3503613" y="3258312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5" name="角丸四角形 34"/>
          <p:cNvSpPr/>
          <p:nvPr/>
        </p:nvSpPr>
        <p:spPr>
          <a:xfrm>
            <a:off x="5789613" y="4629912"/>
            <a:ext cx="114504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  <p:sp>
        <p:nvSpPr>
          <p:cNvPr id="16" name="角丸四角形 37"/>
          <p:cNvSpPr/>
          <p:nvPr/>
        </p:nvSpPr>
        <p:spPr>
          <a:xfrm>
            <a:off x="7085013" y="5315712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/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7" name="角丸四角形 40"/>
          <p:cNvSpPr/>
          <p:nvPr/>
        </p:nvSpPr>
        <p:spPr>
          <a:xfrm>
            <a:off x="8380413" y="6001512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78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如何查看执行计划？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851298"/>
            <a:ext cx="24384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4274287" y="2851298"/>
            <a:ext cx="510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很简单，在</a:t>
            </a:r>
            <a:r>
              <a:rPr lang="en-US" altLang="zh-CN" dirty="0"/>
              <a:t>SQL</a:t>
            </a:r>
            <a:r>
              <a:rPr lang="zh-CN" altLang="en-US"/>
              <a:t>前面加上</a:t>
            </a:r>
            <a:r>
              <a:rPr lang="en-US" altLang="zh-CN" dirty="0"/>
              <a:t>EXPLAIN</a:t>
            </a:r>
            <a:r>
              <a:rPr lang="zh-CN" altLang="en-US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4576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6"/>
          <p:cNvSpPr/>
          <p:nvPr/>
        </p:nvSpPr>
        <p:spPr>
          <a:xfrm>
            <a:off x="310115" y="0"/>
            <a:ext cx="4607443" cy="6145619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hive&gt; explain INSERT OVERWRITE TABLE access_log_temp2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&gt;  SELECT a.user, a.prono, p.maker, p.price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&gt;  FROM access_log_hbase a JOIN product_hbase p ON (a.prono = p.prono);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OK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(TOK_QUERY (TOK_FROM (TOK_JOIN (TOK_TABREF (TOK_TABNAME access_log_hbase) a) (TOK_TABREF (TOK_TABNAME product_hbase) p) (= (. (TOK_TABLE_OR_COL a) prono) (. (TOK_TABLE_OR_COL p) prono)))) (TOK_INSERT (TOK_DESTINATION (TOK_TAB (TOK_TABNAME access_log_temp2))) (TOK_SELECT (TOK_SELEXPR (. (TOK_TABLE_OR_COL a) user)) (TOK_SELEXPR (. (TOK_TABLE_OR_COL a) prono)) (TOK_SELEXPR (. (TOK_TABLE_OR_COL p) maker)) (TOK_SELEXPR (. (TOK_TABLE_OR_COL p) price)))))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Alias -&gt; Map Operator Tree: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a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TableScan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alias: a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tag: 0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user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p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TableScan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alias: p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tag: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maker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price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</p:txBody>
      </p:sp>
      <p:sp>
        <p:nvSpPr>
          <p:cNvPr id="5" name="角丸四角形 52"/>
          <p:cNvSpPr/>
          <p:nvPr/>
        </p:nvSpPr>
        <p:spPr>
          <a:xfrm>
            <a:off x="2356882" y="1315789"/>
            <a:ext cx="4607443" cy="580802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Reduce Operator Tree: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condition map: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Inner Join 0 to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condition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0 {VALUE._col0} {VALUE._col2}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1 {VALUE._col1} {VALUE._col2}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handleSkewJoin: false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outputColumnNames: _col0, _col2, _col6, _col7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_col0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_col2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_col6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_col7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outputColumnNames: _col0, _col1, _col2, _col3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compressed: false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GlobalTableId: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table: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input format: org.apache.hadoop.mapred.TextInputFormat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output format: org.apache.hadoop.hive.ql.io.HiveIgnoreKeyTextOutputFormat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serde: org.apache.hadoop.hive.serde2.lazy.LazySimpleSerDe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name: default.access_log_temp2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tables: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replace: true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table: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input format: org.apache.hadoop.mapred.TextInputFormat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output format: org.apache.hadoop.hive.ql.io.HiveIgnoreKeyTextOutputFormat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serde: org.apache.hadoop.hive.serde2.lazy.LazySimpleSerDe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name: default.access_log_temp2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Stats-Aggr Operator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Time taken: 0.1 seconds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hive&gt;</a:t>
            </a:r>
          </a:p>
        </p:txBody>
      </p:sp>
    </p:spTree>
    <p:extLst>
      <p:ext uri="{BB962C8B-B14F-4D97-AF65-F5344CB8AC3E}">
        <p14:creationId xmlns:p14="http://schemas.microsoft.com/office/powerpoint/2010/main" val="3870143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5"/>
          <p:cNvSpPr/>
          <p:nvPr/>
        </p:nvSpPr>
        <p:spPr>
          <a:xfrm>
            <a:off x="0" y="-1"/>
            <a:ext cx="4609214" cy="60286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hive&gt; explain INSERT OVERWRITE TABLE access_log_temp2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&gt;  SELECT a.user, a.prono, p.maker, p.price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&gt;  FROM access_log_hbase a JOIN product_hbase p ON (a.prono = p.prono);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OK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(TOK_QUERY (TOK_FROM (TOK_JOIN (TOK_TABREF (TOK_TABNAME access_log_hbase) a) (TOK_TABREF (TOK_TABNAME product_hbase) p) (= (. (TOK_TABLE_OR_COL a) prono) (. (TOK_TABLE_OR_COL p) prono)))) (TOK_INSERT (TOK_DESTINATION (TOK_TAB (TOK_TABNAME access_log_temp2))) (TOK_SELECT (TOK_SELEXPR (. (TOK_TABLE_OR_COL a) user)) (TOK_SELEXPR (. (TOK_TABLE_OR_COL a) prono)) (TOK_SELEXPR (. (TOK_TABLE_OR_COL p) maker)) (TOK_SELEXPR (. (TOK_TABLE_OR_COL p) price)))))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Alias -&gt; </a:t>
            </a: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Map Operator Tree: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a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      TableScan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alias: a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Reduce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tag: 0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user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p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TableScan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alias: p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Reduce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prono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tag: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maker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expr: price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  type: int</a:t>
            </a:r>
          </a:p>
        </p:txBody>
      </p:sp>
      <p:sp>
        <p:nvSpPr>
          <p:cNvPr id="5" name="角丸四角形 6"/>
          <p:cNvSpPr/>
          <p:nvPr/>
        </p:nvSpPr>
        <p:spPr>
          <a:xfrm>
            <a:off x="2025503" y="1315788"/>
            <a:ext cx="4609214" cy="580802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Reduce Operator Tree: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condition map: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Inner Join 0 to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condition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0 {VALUE._col0} {VALUE._col2}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1 {VALUE._col1} {VALUE._col2}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handleSkewJoin: false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outputColumnNames: _col0, _col2, _col6, _col7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expressions: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_col0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_col2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_col6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expr: _col7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type: int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outputColumnNames: _col0, _col1, _col2, _col3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File Output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compressed: false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GlobalTableId: 1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table: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input format: org.apache.hadoop.mapred.TextInputFormat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output format: org.apache.hadoop.hive.ql.io.HiveIgnoreKeyTextOutputFormat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serde: org.apache.hadoop.hive.serde2.lazy.LazySimpleSerDe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    name: default.access_log_temp2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tables: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replace: true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table: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input format: org.apache.hadoop.mapred.TextInputFormat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output format: org.apache.hadoop.hive.ql.io.HiveIgnoreKeyTextOutputFormat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serde: org.apache.hadoop.hive.serde2.lazy.LazySimpleSerDe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              name: default.access_log_temp2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700" dirty="0">
                <a:solidFill>
                  <a:srgbClr val="FF0000"/>
                </a:solidFill>
                <a:ea typeface="HGS創英角ｺﾞｼｯｸUB" pitchFamily="50" charset="-128"/>
              </a:rPr>
              <a:t>    Stats-Aggr Operator</a:t>
            </a:r>
          </a:p>
          <a:p>
            <a:pPr>
              <a:defRPr/>
            </a:pPr>
            <a:endParaRPr lang="en-US" altLang="ja-JP" sz="7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Time taken: 0.1 seconds</a:t>
            </a:r>
          </a:p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ea typeface="HGS創英角ｺﾞｼｯｸUB" pitchFamily="50" charset="-128"/>
              </a:rPr>
              <a:t>hive&gt;</a:t>
            </a:r>
          </a:p>
        </p:txBody>
      </p:sp>
      <p:sp>
        <p:nvSpPr>
          <p:cNvPr id="6" name="角丸四角形 7"/>
          <p:cNvSpPr/>
          <p:nvPr/>
        </p:nvSpPr>
        <p:spPr>
          <a:xfrm>
            <a:off x="7711115" y="1228061"/>
            <a:ext cx="3130550" cy="48006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Map Operator Tree: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TableScan 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TableScan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Reduce Operator Tree: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Stats-Aggr Operator</a:t>
            </a:r>
          </a:p>
        </p:txBody>
      </p:sp>
      <p:sp>
        <p:nvSpPr>
          <p:cNvPr id="7" name="右矢印 8"/>
          <p:cNvSpPr/>
          <p:nvPr/>
        </p:nvSpPr>
        <p:spPr>
          <a:xfrm>
            <a:off x="7101515" y="3056861"/>
            <a:ext cx="358775" cy="503238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54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10"/>
          <p:cNvSpPr/>
          <p:nvPr/>
        </p:nvSpPr>
        <p:spPr>
          <a:xfrm>
            <a:off x="1711842" y="832884"/>
            <a:ext cx="3130550" cy="48006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Map Operator Tree: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TableScan 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TableScan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Reduce Operator Tree: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Stats-Aggr Operator</a:t>
            </a:r>
          </a:p>
        </p:txBody>
      </p:sp>
      <p:sp>
        <p:nvSpPr>
          <p:cNvPr id="5" name="角丸四角形 11"/>
          <p:cNvSpPr/>
          <p:nvPr/>
        </p:nvSpPr>
        <p:spPr>
          <a:xfrm>
            <a:off x="5445642" y="909084"/>
            <a:ext cx="4572000" cy="3540826"/>
          </a:xfrm>
          <a:prstGeom prst="roundRect">
            <a:avLst>
              <a:gd name="adj" fmla="val 372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MapRedTask (Stage-1/root)</a:t>
            </a:r>
          </a:p>
        </p:txBody>
      </p:sp>
      <p:sp>
        <p:nvSpPr>
          <p:cNvPr id="6" name="角丸四角形 12"/>
          <p:cNvSpPr/>
          <p:nvPr/>
        </p:nvSpPr>
        <p:spPr>
          <a:xfrm>
            <a:off x="5588516" y="1248872"/>
            <a:ext cx="4262757" cy="1322664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7" name="角丸四角形 13"/>
          <p:cNvSpPr/>
          <p:nvPr/>
        </p:nvSpPr>
        <p:spPr>
          <a:xfrm>
            <a:off x="5794970" y="134406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14"/>
          <p:cNvSpPr/>
          <p:nvPr/>
        </p:nvSpPr>
        <p:spPr>
          <a:xfrm>
            <a:off x="8009532" y="134406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15"/>
          <p:cNvSpPr/>
          <p:nvPr/>
        </p:nvSpPr>
        <p:spPr>
          <a:xfrm>
            <a:off x="5794970" y="191556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16"/>
          <p:cNvSpPr/>
          <p:nvPr/>
        </p:nvSpPr>
        <p:spPr>
          <a:xfrm>
            <a:off x="8009532" y="191556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1" name="直線矢印コネクタ 17"/>
          <p:cNvCxnSpPr>
            <a:stCxn id="7" idx="2"/>
            <a:endCxn id="9" idx="0"/>
          </p:cNvCxnSpPr>
          <p:nvPr/>
        </p:nvCxnSpPr>
        <p:spPr>
          <a:xfrm rot="5400000">
            <a:off x="6547933" y="1822805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8"/>
          <p:cNvCxnSpPr>
            <a:stCxn id="8" idx="2"/>
            <a:endCxn id="10" idx="0"/>
          </p:cNvCxnSpPr>
          <p:nvPr/>
        </p:nvCxnSpPr>
        <p:spPr>
          <a:xfrm rot="5400000">
            <a:off x="8762495" y="1822805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9"/>
          <p:cNvSpPr/>
          <p:nvPr/>
        </p:nvSpPr>
        <p:spPr>
          <a:xfrm>
            <a:off x="5588516" y="2637875"/>
            <a:ext cx="4262757" cy="171208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  <a:ea typeface="HGS創英角ｺﾞｼｯｸUB" pitchFamily="50" charset="-128"/>
              </a:rPr>
              <a:t>Reducer</a:t>
            </a:r>
          </a:p>
        </p:txBody>
      </p:sp>
      <p:sp>
        <p:nvSpPr>
          <p:cNvPr id="14" name="角丸四角形 20"/>
          <p:cNvSpPr/>
          <p:nvPr/>
        </p:nvSpPr>
        <p:spPr>
          <a:xfrm>
            <a:off x="6937970" y="271695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5" name="角丸四角形 21"/>
          <p:cNvSpPr/>
          <p:nvPr/>
        </p:nvSpPr>
        <p:spPr>
          <a:xfrm>
            <a:off x="6937970" y="328845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6" name="直線矢印コネクタ 22"/>
          <p:cNvCxnSpPr>
            <a:stCxn id="14" idx="2"/>
            <a:endCxn id="15" idx="0"/>
          </p:cNvCxnSpPr>
          <p:nvPr/>
        </p:nvCxnSpPr>
        <p:spPr>
          <a:xfrm rot="5400000">
            <a:off x="7690934" y="3195704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23"/>
          <p:cNvSpPr/>
          <p:nvPr/>
        </p:nvSpPr>
        <p:spPr>
          <a:xfrm>
            <a:off x="6937970" y="385995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8" name="直線矢印コネクタ 24"/>
          <p:cNvCxnSpPr>
            <a:stCxn id="15" idx="2"/>
            <a:endCxn id="17" idx="0"/>
          </p:cNvCxnSpPr>
          <p:nvPr/>
        </p:nvCxnSpPr>
        <p:spPr>
          <a:xfrm rot="5400000">
            <a:off x="7690934" y="3767204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25"/>
          <p:cNvCxnSpPr>
            <a:stCxn id="9" idx="2"/>
            <a:endCxn id="14" idx="0"/>
          </p:cNvCxnSpPr>
          <p:nvPr/>
        </p:nvCxnSpPr>
        <p:spPr>
          <a:xfrm rot="16200000" flipH="1">
            <a:off x="7004484" y="1937754"/>
            <a:ext cx="415409" cy="1143000"/>
          </a:xfrm>
          <a:prstGeom prst="bentConnector3">
            <a:avLst>
              <a:gd name="adj1" fmla="val 32848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26"/>
          <p:cNvCxnSpPr>
            <a:stCxn id="10" idx="2"/>
            <a:endCxn id="14" idx="0"/>
          </p:cNvCxnSpPr>
          <p:nvPr/>
        </p:nvCxnSpPr>
        <p:spPr>
          <a:xfrm rot="5400000">
            <a:off x="8111765" y="1973473"/>
            <a:ext cx="415409" cy="1071562"/>
          </a:xfrm>
          <a:prstGeom prst="bentConnector3">
            <a:avLst>
              <a:gd name="adj1" fmla="val 3284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7"/>
          <p:cNvSpPr txBox="1"/>
          <p:nvPr/>
        </p:nvSpPr>
        <p:spPr>
          <a:xfrm>
            <a:off x="4836042" y="2749759"/>
            <a:ext cx="6206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/>
              <a:t>≒</a:t>
            </a:r>
          </a:p>
        </p:txBody>
      </p:sp>
      <p:sp>
        <p:nvSpPr>
          <p:cNvPr id="22" name="角丸四角形 28"/>
          <p:cNvSpPr/>
          <p:nvPr/>
        </p:nvSpPr>
        <p:spPr>
          <a:xfrm>
            <a:off x="5445642" y="4650822"/>
            <a:ext cx="4572000" cy="36036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Move</a:t>
            </a: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Task (Stage-0)</a:t>
            </a:r>
          </a:p>
        </p:txBody>
      </p:sp>
      <p:sp>
        <p:nvSpPr>
          <p:cNvPr id="23" name="角丸四角形 29"/>
          <p:cNvSpPr/>
          <p:nvPr/>
        </p:nvSpPr>
        <p:spPr>
          <a:xfrm>
            <a:off x="5445642" y="5196922"/>
            <a:ext cx="4572000" cy="36036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Stats Task (Stage-2)</a:t>
            </a:r>
          </a:p>
        </p:txBody>
      </p:sp>
      <p:cxnSp>
        <p:nvCxnSpPr>
          <p:cNvPr id="24" name="直線矢印コネクタ 30"/>
          <p:cNvCxnSpPr>
            <a:stCxn id="22" idx="2"/>
            <a:endCxn id="23" idx="0"/>
          </p:cNvCxnSpPr>
          <p:nvPr/>
        </p:nvCxnSpPr>
        <p:spPr>
          <a:xfrm rot="5400000">
            <a:off x="7638773" y="5104053"/>
            <a:ext cx="1857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31"/>
          <p:cNvCxnSpPr>
            <a:stCxn id="5" idx="2"/>
            <a:endCxn id="22" idx="0"/>
          </p:cNvCxnSpPr>
          <p:nvPr/>
        </p:nvCxnSpPr>
        <p:spPr>
          <a:xfrm rot="5400000">
            <a:off x="7631186" y="4550366"/>
            <a:ext cx="2009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69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Tez</a:t>
            </a:r>
            <a:endParaRPr lang="zh-CN" altLang="en-US" dirty="0"/>
          </a:p>
        </p:txBody>
      </p:sp>
      <p:pic>
        <p:nvPicPr>
          <p:cNvPr id="1026" name="Picture 2" descr="http://cdn4.infoqstatic.com/statics_s1_20161115-0325/resource/articles/apache-tez-saha-murthy/zh/resources/0917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47" y="2057733"/>
            <a:ext cx="7625000" cy="35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46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TEZ</a:t>
            </a:r>
            <a:endParaRPr lang="zh-CN" altLang="en-US" dirty="0"/>
          </a:p>
        </p:txBody>
      </p:sp>
      <p:pic>
        <p:nvPicPr>
          <p:cNvPr id="2050" name="Picture 2" descr="http://cdn4.infoqstatic.com/statics_s1_20161115-0325/resource/articles/apache-tez-saha-murthy/zh/resources/09170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53" y="724374"/>
            <a:ext cx="6036524" cy="61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Cli</a:t>
            </a:r>
            <a:endParaRPr lang="zh-CN" altLang="en-US" dirty="0"/>
          </a:p>
        </p:txBody>
      </p:sp>
      <p:sp>
        <p:nvSpPr>
          <p:cNvPr id="4" name="角丸四角形 6"/>
          <p:cNvSpPr/>
          <p:nvPr/>
        </p:nvSpPr>
        <p:spPr>
          <a:xfrm>
            <a:off x="3971260" y="4367151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5" name="角丸四角形 7"/>
          <p:cNvSpPr/>
          <p:nvPr/>
        </p:nvSpPr>
        <p:spPr>
          <a:xfrm>
            <a:off x="3971260" y="5365711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6" name="円柱 8"/>
          <p:cNvSpPr/>
          <p:nvPr/>
        </p:nvSpPr>
        <p:spPr>
          <a:xfrm>
            <a:off x="5848964" y="4152199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7" name="角丸四角形 9"/>
          <p:cNvSpPr/>
          <p:nvPr/>
        </p:nvSpPr>
        <p:spPr>
          <a:xfrm>
            <a:off x="2790160" y="2120877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CliDriver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下矢印 11"/>
          <p:cNvSpPr/>
          <p:nvPr/>
        </p:nvSpPr>
        <p:spPr>
          <a:xfrm>
            <a:off x="4199860" y="5039303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12"/>
          <p:cNvSpPr/>
          <p:nvPr/>
        </p:nvSpPr>
        <p:spPr>
          <a:xfrm rot="10800000">
            <a:off x="4733260" y="5012007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13"/>
          <p:cNvSpPr/>
          <p:nvPr/>
        </p:nvSpPr>
        <p:spPr>
          <a:xfrm rot="16200000">
            <a:off x="5419060" y="4505903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6"/>
          <p:cNvSpPr/>
          <p:nvPr/>
        </p:nvSpPr>
        <p:spPr>
          <a:xfrm>
            <a:off x="2294860" y="4152199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12" name="直線コネクタ 19"/>
          <p:cNvCxnSpPr/>
          <p:nvPr/>
        </p:nvCxnSpPr>
        <p:spPr>
          <a:xfrm>
            <a:off x="3590260" y="4668405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矢印 11"/>
          <p:cNvSpPr/>
          <p:nvPr/>
        </p:nvSpPr>
        <p:spPr>
          <a:xfrm rot="19876773">
            <a:off x="3742659" y="2751277"/>
            <a:ext cx="457200" cy="1633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1"/>
          <p:cNvSpPr/>
          <p:nvPr/>
        </p:nvSpPr>
        <p:spPr>
          <a:xfrm rot="2467963">
            <a:off x="4858184" y="3586454"/>
            <a:ext cx="457200" cy="750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9"/>
          <p:cNvSpPr/>
          <p:nvPr/>
        </p:nvSpPr>
        <p:spPr>
          <a:xfrm>
            <a:off x="4842128" y="2946354"/>
            <a:ext cx="16012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HiveServer2</a:t>
            </a:r>
            <a:endParaRPr kumimoji="1" lang="ja-JP" altLang="en-US"/>
          </a:p>
        </p:txBody>
      </p:sp>
      <p:sp>
        <p:nvSpPr>
          <p:cNvPr id="16" name="角丸四角形 9"/>
          <p:cNvSpPr/>
          <p:nvPr/>
        </p:nvSpPr>
        <p:spPr>
          <a:xfrm>
            <a:off x="4918829" y="175445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BeeLine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下矢印 11"/>
          <p:cNvSpPr/>
          <p:nvPr/>
        </p:nvSpPr>
        <p:spPr>
          <a:xfrm>
            <a:off x="5419060" y="2373760"/>
            <a:ext cx="477409" cy="582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47098" y="2120877"/>
            <a:ext cx="295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bin/hive</a:t>
            </a:r>
          </a:p>
          <a:p>
            <a:r>
              <a:rPr lang="en-US" altLang="zh-CN" dirty="0"/>
              <a:t>bin/beeline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06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TEZ</a:t>
            </a:r>
            <a:endParaRPr lang="zh-CN" altLang="en-US" dirty="0"/>
          </a:p>
        </p:txBody>
      </p:sp>
      <p:pic>
        <p:nvPicPr>
          <p:cNvPr id="3074" name="Picture 2" descr="http://cdn4.infoqstatic.com/statics_s1_20161115-0325/resource/articles/apache-tez-saha-murthy/zh/resources/0917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42" y="1292519"/>
            <a:ext cx="5701621" cy="52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09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LLAP – Live Long and Process</a:t>
            </a:r>
            <a:endParaRPr lang="zh-CN" altLang="en-US"/>
          </a:p>
        </p:txBody>
      </p:sp>
      <p:pic>
        <p:nvPicPr>
          <p:cNvPr id="4098" name="Picture 2" descr="http://m.c.lnkd.licdn.com/mpr/mpr/shrinknp_800_800/AAEAAQAAAAAAAAVZAAAAJDY2ZGM0MTk5LTExZWItNGYwZC1hZjljLTgwNmZiY2M5ODIz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5" y="2014759"/>
            <a:ext cx="9882639" cy="402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2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.c.lnkd.licdn.com/mpr/mpr/shrinknp_800_800/AAEAAQAAAAAAAARIAAAAJGRmNDU4ZmY5LTZhZjAtNGFkNy04OWJkLTA1OTliYjgyNjY5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86" y="531628"/>
            <a:ext cx="762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92326" y="5039833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890ms to run Q55 on LLAP vs 11s on Tez (both with partition pruning, reading 93 million records via the cache).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76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在服务器的内存中以压缩列存储的方式缓存数据</a:t>
            </a:r>
            <a:endParaRPr lang="en-US" altLang="zh-CN" dirty="0"/>
          </a:p>
          <a:p>
            <a:r>
              <a:rPr lang="zh-CN" altLang="en-US" dirty="0"/>
              <a:t>多线程并发读，包括谓词下推到存储层，和并发的</a:t>
            </a:r>
            <a:r>
              <a:rPr lang="en-US" altLang="zh-CN" dirty="0"/>
              <a:t>HashJoins</a:t>
            </a:r>
          </a:p>
          <a:p>
            <a:r>
              <a:rPr lang="zh-CN" altLang="en-US" dirty="0"/>
              <a:t>高吞吐量和异步</a:t>
            </a:r>
            <a:r>
              <a:rPr lang="en-US" altLang="zh-CN" dirty="0"/>
              <a:t>IO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4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39404"/>
            <a:ext cx="9905998" cy="1905000"/>
          </a:xfrm>
        </p:spPr>
        <p:txBody>
          <a:bodyPr/>
          <a:lstStyle/>
          <a:p>
            <a:r>
              <a:rPr lang="zh-CN" altLang="en-US"/>
              <a:t>简单的</a:t>
            </a:r>
            <a:r>
              <a:rPr lang="en-US" altLang="zh-CN" dirty="0"/>
              <a:t>Hive</a:t>
            </a:r>
            <a:r>
              <a:rPr lang="zh-CN" altLang="en-US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5568288"/>
            <a:ext cx="9905998" cy="570614"/>
          </a:xfrm>
        </p:spPr>
        <p:txBody>
          <a:bodyPr/>
          <a:lstStyle/>
          <a:p>
            <a:r>
              <a:rPr lang="en-US" altLang="zh-CN" dirty="0"/>
              <a:t>Driver</a:t>
            </a:r>
            <a:r>
              <a:rPr lang="zh-CN" altLang="en-US" dirty="0"/>
              <a:t>可以是</a:t>
            </a:r>
            <a:r>
              <a:rPr lang="en-US" altLang="zh-CN" dirty="0"/>
              <a:t>HiveServer2 Driver</a:t>
            </a:r>
            <a:r>
              <a:rPr lang="zh-CN" altLang="en-US" dirty="0"/>
              <a:t>，或者</a:t>
            </a:r>
            <a:r>
              <a:rPr lang="en-US" altLang="zh-CN" dirty="0"/>
              <a:t>CliDriver</a:t>
            </a:r>
            <a:r>
              <a:rPr lang="zh-CN" altLang="en-US" dirty="0"/>
              <a:t>，这里以最简单的</a:t>
            </a:r>
            <a:r>
              <a:rPr lang="en-US" altLang="zh-CN" dirty="0"/>
              <a:t>CliDriver</a:t>
            </a:r>
            <a:r>
              <a:rPr lang="zh-CN" altLang="en-US" dirty="0"/>
              <a:t>为例</a:t>
            </a:r>
          </a:p>
        </p:txBody>
      </p:sp>
      <p:sp>
        <p:nvSpPr>
          <p:cNvPr id="12" name="角丸四角形 6"/>
          <p:cNvSpPr/>
          <p:nvPr/>
        </p:nvSpPr>
        <p:spPr>
          <a:xfrm>
            <a:off x="3886200" y="37610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13" name="角丸四角形 7"/>
          <p:cNvSpPr/>
          <p:nvPr/>
        </p:nvSpPr>
        <p:spPr>
          <a:xfrm>
            <a:off x="3886200" y="47596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14" name="円柱 8"/>
          <p:cNvSpPr/>
          <p:nvPr/>
        </p:nvSpPr>
        <p:spPr>
          <a:xfrm>
            <a:off x="5763904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15" name="角丸四角形 9"/>
          <p:cNvSpPr/>
          <p:nvPr/>
        </p:nvSpPr>
        <p:spPr>
          <a:xfrm>
            <a:off x="3886200" y="2743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16" name="下矢印 11"/>
          <p:cNvSpPr/>
          <p:nvPr/>
        </p:nvSpPr>
        <p:spPr>
          <a:xfrm>
            <a:off x="4114800" y="44332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2"/>
          <p:cNvSpPr/>
          <p:nvPr/>
        </p:nvSpPr>
        <p:spPr>
          <a:xfrm rot="10800000">
            <a:off x="4648200" y="4405952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3"/>
          <p:cNvSpPr/>
          <p:nvPr/>
        </p:nvSpPr>
        <p:spPr>
          <a:xfrm rot="16200000">
            <a:off x="5334000" y="38998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6"/>
          <p:cNvSpPr/>
          <p:nvPr/>
        </p:nvSpPr>
        <p:spPr>
          <a:xfrm>
            <a:off x="2209800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3505200" y="4062350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矢印 11"/>
          <p:cNvSpPr/>
          <p:nvPr/>
        </p:nvSpPr>
        <p:spPr>
          <a:xfrm>
            <a:off x="4367852" y="3405591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28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工作流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的最小处理单元是</a:t>
            </a:r>
            <a:r>
              <a:rPr lang="en-US" altLang="zh-CN" dirty="0"/>
              <a:t>Operators</a:t>
            </a:r>
          </a:p>
          <a:p>
            <a:r>
              <a:rPr lang="en-US" altLang="zh-CN" dirty="0"/>
              <a:t>Operators</a:t>
            </a:r>
            <a:r>
              <a:rPr lang="zh-CN" altLang="en-US"/>
              <a:t>可以运行在集群的</a:t>
            </a:r>
            <a:r>
              <a:rPr lang="en-US" altLang="zh-CN" dirty="0"/>
              <a:t>Map</a:t>
            </a:r>
            <a:r>
              <a:rPr lang="zh-CN" altLang="en-US"/>
              <a:t>任务，也可以运行在集群的</a:t>
            </a:r>
            <a:r>
              <a:rPr lang="en-US" altLang="zh-CN" dirty="0"/>
              <a:t>Reduce</a:t>
            </a:r>
            <a:r>
              <a:rPr lang="zh-CN" altLang="en-US"/>
              <a:t>任务，或者运行在本地作</a:t>
            </a:r>
            <a:r>
              <a:rPr lang="en-US" altLang="zh-CN" dirty="0"/>
              <a:t>HDFS</a:t>
            </a:r>
            <a:r>
              <a:rPr lang="zh-CN" altLang="en-US"/>
              <a:t>文件操作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Hive</a:t>
            </a:r>
            <a:r>
              <a:rPr lang="zh-CN" altLang="en-US"/>
              <a:t>的</a:t>
            </a:r>
            <a:r>
              <a:rPr lang="en-US" altLang="zh-CN" dirty="0"/>
              <a:t>Compiler</a:t>
            </a:r>
            <a:r>
              <a:rPr lang="zh-CN" altLang="en-US"/>
              <a:t>的作用，就是把一条</a:t>
            </a:r>
            <a:r>
              <a:rPr lang="en-US" altLang="zh-CN" dirty="0"/>
              <a:t>Hive SQL</a:t>
            </a:r>
            <a:r>
              <a:rPr lang="zh-CN" altLang="en-US"/>
              <a:t>，转换为一个</a:t>
            </a:r>
            <a:r>
              <a:rPr lang="en-US" altLang="zh-CN" dirty="0"/>
              <a:t>Operators</a:t>
            </a:r>
            <a:r>
              <a:rPr lang="zh-CN" altLang="en-US"/>
              <a:t>图（大部分情况是树）</a:t>
            </a:r>
          </a:p>
        </p:txBody>
      </p:sp>
      <p:sp>
        <p:nvSpPr>
          <p:cNvPr id="4" name="角丸四角形 6"/>
          <p:cNvSpPr/>
          <p:nvPr/>
        </p:nvSpPr>
        <p:spPr>
          <a:xfrm>
            <a:off x="8128590" y="173895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5" name="角丸四角形 7"/>
          <p:cNvSpPr/>
          <p:nvPr/>
        </p:nvSpPr>
        <p:spPr>
          <a:xfrm>
            <a:off x="8128590" y="2737512"/>
            <a:ext cx="14478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6" name="円柱 8"/>
          <p:cNvSpPr/>
          <p:nvPr/>
        </p:nvSpPr>
        <p:spPr>
          <a:xfrm>
            <a:off x="10006294" y="1524000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7" name="角丸四角形 9"/>
          <p:cNvSpPr/>
          <p:nvPr/>
        </p:nvSpPr>
        <p:spPr>
          <a:xfrm>
            <a:off x="8128590" y="7210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8" name="下矢印 11"/>
          <p:cNvSpPr/>
          <p:nvPr/>
        </p:nvSpPr>
        <p:spPr>
          <a:xfrm>
            <a:off x="8357190" y="2411104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12"/>
          <p:cNvSpPr/>
          <p:nvPr/>
        </p:nvSpPr>
        <p:spPr>
          <a:xfrm rot="10800000">
            <a:off x="8890590" y="238380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13"/>
          <p:cNvSpPr/>
          <p:nvPr/>
        </p:nvSpPr>
        <p:spPr>
          <a:xfrm rot="16200000">
            <a:off x="9576390" y="1877704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6"/>
          <p:cNvSpPr/>
          <p:nvPr/>
        </p:nvSpPr>
        <p:spPr>
          <a:xfrm>
            <a:off x="6452190" y="1524000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12" name="直線コネクタ 19"/>
          <p:cNvCxnSpPr/>
          <p:nvPr/>
        </p:nvCxnSpPr>
        <p:spPr>
          <a:xfrm>
            <a:off x="7747590" y="2040206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矢印 11"/>
          <p:cNvSpPr/>
          <p:nvPr/>
        </p:nvSpPr>
        <p:spPr>
          <a:xfrm>
            <a:off x="8610242" y="1383447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2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工作流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269" y="2020186"/>
            <a:ext cx="9905998" cy="815163"/>
          </a:xfrm>
        </p:spPr>
        <p:txBody>
          <a:bodyPr/>
          <a:lstStyle/>
          <a:p>
            <a:r>
              <a:rPr lang="en-US" altLang="zh-CN" dirty="0"/>
              <a:t>Operators</a:t>
            </a:r>
          </a:p>
          <a:p>
            <a:endParaRPr lang="zh-CN" altLang="en-US"/>
          </a:p>
        </p:txBody>
      </p:sp>
      <p:graphicFrame>
        <p:nvGraphicFramePr>
          <p:cNvPr id="4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3429"/>
              </p:ext>
            </p:extLst>
          </p:nvPr>
        </p:nvGraphicFramePr>
        <p:xfrm>
          <a:off x="3195129" y="2514600"/>
          <a:ext cx="5798565" cy="33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Operators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功能描述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TableScanOperator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从表中读取数据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ReduceSinkOperator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把数据发送给</a:t>
                      </a:r>
                      <a:r>
                        <a:rPr kumimoji="1" lang="en-US" altLang="zh-CN" sz="1200" dirty="0"/>
                        <a:t>Reduce</a:t>
                      </a:r>
                      <a:r>
                        <a:rPr kumimoji="1" lang="zh-CN" altLang="en-US" sz="1200"/>
                        <a:t>端作聚合操作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JoinOperator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作两个表的关联操作</a:t>
                      </a:r>
                      <a:r>
                        <a:rPr kumimoji="1" lang="en-US" altLang="zh-CN" sz="1200" dirty="0"/>
                        <a:t>Join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SelectOperator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选择部分列并输出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5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FileSinkOperator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建立结果数据并发送给文件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FilterOperator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过滤输入数据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59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GroupByOperator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对数据作</a:t>
                      </a:r>
                      <a:r>
                        <a:rPr kumimoji="1" lang="en-US" altLang="zh-CN" sz="1200" dirty="0"/>
                        <a:t>Group By</a:t>
                      </a:r>
                      <a:r>
                        <a:rPr kumimoji="1" lang="zh-CN" altLang="en-US" sz="1200"/>
                        <a:t>操作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1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MapJoinOperator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在内存中作大表和小表的关联操作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LimitOperator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作</a:t>
                      </a:r>
                      <a:r>
                        <a:rPr kumimoji="1" lang="en-US" altLang="zh-CN" sz="1200" dirty="0"/>
                        <a:t>limit</a:t>
                      </a:r>
                      <a:r>
                        <a:rPr kumimoji="1" lang="zh-CN" altLang="en-US" sz="1200"/>
                        <a:t>，返回一定条目的数据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UnionOperator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/>
                        <a:t>作</a:t>
                      </a:r>
                      <a:r>
                        <a:rPr kumimoji="1" lang="en-US" altLang="zh-CN" sz="1200" dirty="0"/>
                        <a:t>union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7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工作流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通常情况下是一个</a:t>
            </a:r>
            <a:r>
              <a:rPr lang="en-US" altLang="zh-CN" dirty="0"/>
              <a:t>MapReduce</a:t>
            </a:r>
            <a:r>
              <a:rPr lang="zh-CN" altLang="en-US" dirty="0"/>
              <a:t>作业（现在有可能是</a:t>
            </a:r>
            <a:r>
              <a:rPr lang="en-US" altLang="zh-CN" dirty="0"/>
              <a:t>Tez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是</a:t>
            </a:r>
            <a:r>
              <a:rPr lang="en-US" altLang="zh-CN" dirty="0"/>
              <a:t>ExecMapper</a:t>
            </a:r>
            <a:r>
              <a:rPr lang="zh-CN" altLang="en-US" dirty="0"/>
              <a:t>，</a:t>
            </a:r>
            <a:r>
              <a:rPr lang="en-US" altLang="zh-CN" dirty="0"/>
              <a:t>Reducer</a:t>
            </a:r>
            <a:r>
              <a:rPr lang="zh-CN" altLang="en-US" dirty="0"/>
              <a:t>是</a:t>
            </a:r>
            <a:r>
              <a:rPr lang="en-US" altLang="zh-CN" dirty="0"/>
              <a:t>ExecReducer</a:t>
            </a:r>
          </a:p>
          <a:p>
            <a:r>
              <a:rPr lang="en-US" altLang="zh-CN" dirty="0"/>
              <a:t>Driver</a:t>
            </a:r>
            <a:r>
              <a:rPr lang="zh-CN" altLang="en-US" dirty="0"/>
              <a:t>实际上有多种处理模式</a:t>
            </a:r>
            <a:endParaRPr lang="en-US" altLang="zh-CN" dirty="0"/>
          </a:p>
          <a:p>
            <a:pPr lvl="1"/>
            <a:r>
              <a:rPr lang="zh-CN" altLang="en-US" dirty="0"/>
              <a:t>本地模式</a:t>
            </a:r>
            <a:endParaRPr lang="en-US" altLang="zh-CN" dirty="0"/>
          </a:p>
          <a:p>
            <a:pPr lvl="1"/>
            <a:r>
              <a:rPr lang="zh-CN" altLang="en-US" dirty="0"/>
              <a:t>分部式模式（</a:t>
            </a:r>
            <a:r>
              <a:rPr lang="en-US" altLang="zh-CN" dirty="0"/>
              <a:t>MapReduce, Tez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角丸四角形 6"/>
          <p:cNvSpPr/>
          <p:nvPr/>
        </p:nvSpPr>
        <p:spPr>
          <a:xfrm>
            <a:off x="8638953" y="16274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15" name="角丸四角形 7"/>
          <p:cNvSpPr/>
          <p:nvPr/>
        </p:nvSpPr>
        <p:spPr>
          <a:xfrm>
            <a:off x="8638953" y="26260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16" name="円柱 8"/>
          <p:cNvSpPr/>
          <p:nvPr/>
        </p:nvSpPr>
        <p:spPr>
          <a:xfrm>
            <a:off x="10516657" y="14125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17" name="角丸四角形 9"/>
          <p:cNvSpPr/>
          <p:nvPr/>
        </p:nvSpPr>
        <p:spPr>
          <a:xfrm>
            <a:off x="8638953" y="6096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18" name="下矢印 11"/>
          <p:cNvSpPr/>
          <p:nvPr/>
        </p:nvSpPr>
        <p:spPr>
          <a:xfrm>
            <a:off x="8867553" y="22996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2"/>
          <p:cNvSpPr/>
          <p:nvPr/>
        </p:nvSpPr>
        <p:spPr>
          <a:xfrm rot="10800000">
            <a:off x="9400953" y="2272352"/>
            <a:ext cx="457200" cy="304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3"/>
          <p:cNvSpPr/>
          <p:nvPr/>
        </p:nvSpPr>
        <p:spPr>
          <a:xfrm rot="16200000">
            <a:off x="10086753" y="1766248"/>
            <a:ext cx="457200" cy="304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16"/>
          <p:cNvSpPr/>
          <p:nvPr/>
        </p:nvSpPr>
        <p:spPr>
          <a:xfrm>
            <a:off x="6962553" y="14125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22" name="直線コネクタ 19"/>
          <p:cNvCxnSpPr/>
          <p:nvPr/>
        </p:nvCxnSpPr>
        <p:spPr>
          <a:xfrm>
            <a:off x="8257953" y="1928750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矢印 11"/>
          <p:cNvSpPr/>
          <p:nvPr/>
        </p:nvSpPr>
        <p:spPr>
          <a:xfrm>
            <a:off x="9120605" y="1271991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4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/>
              <a:t>工作流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Compiler</a:t>
            </a:r>
            <a:r>
              <a:rPr lang="zh-CN" altLang="en-US" dirty="0"/>
              <a:t>：如何处理</a:t>
            </a:r>
            <a:r>
              <a:rPr lang="en-US" altLang="zh-CN" dirty="0"/>
              <a:t>HiveSQL</a:t>
            </a:r>
          </a:p>
          <a:p>
            <a:pPr lvl="1"/>
            <a:r>
              <a:rPr lang="en-US" altLang="zh-CN" dirty="0"/>
              <a:t>Hive</a:t>
            </a:r>
            <a:r>
              <a:rPr lang="zh-CN" altLang="en-US" dirty="0"/>
              <a:t>最核心的功能，就是把一个字符串（</a:t>
            </a:r>
            <a:r>
              <a:rPr lang="en-US" altLang="zh-CN" dirty="0"/>
              <a:t>HiveSQL</a:t>
            </a:r>
            <a:r>
              <a:rPr lang="zh-CN" altLang="en-US" dirty="0"/>
              <a:t>），变成一个执行计划</a:t>
            </a:r>
          </a:p>
        </p:txBody>
      </p:sp>
      <p:sp>
        <p:nvSpPr>
          <p:cNvPr id="4" name="角丸四角形 6"/>
          <p:cNvSpPr/>
          <p:nvPr/>
        </p:nvSpPr>
        <p:spPr>
          <a:xfrm>
            <a:off x="7852144" y="179407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</a:t>
            </a:r>
            <a:endParaRPr kumimoji="1" lang="ja-JP" altLang="en-US"/>
          </a:p>
        </p:txBody>
      </p:sp>
      <p:sp>
        <p:nvSpPr>
          <p:cNvPr id="5" name="角丸四角形 7"/>
          <p:cNvSpPr/>
          <p:nvPr/>
        </p:nvSpPr>
        <p:spPr>
          <a:xfrm>
            <a:off x="7852144" y="279263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Compiler</a:t>
            </a:r>
            <a:endParaRPr kumimoji="1" lang="ja-JP" altLang="en-US"/>
          </a:p>
        </p:txBody>
      </p:sp>
      <p:sp>
        <p:nvSpPr>
          <p:cNvPr id="6" name="円柱 8"/>
          <p:cNvSpPr/>
          <p:nvPr/>
        </p:nvSpPr>
        <p:spPr>
          <a:xfrm>
            <a:off x="9729848" y="1579120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Hadoop</a:t>
            </a:r>
            <a:endParaRPr kumimoji="1" lang="ja-JP" altLang="en-US"/>
          </a:p>
        </p:txBody>
      </p:sp>
      <p:sp>
        <p:nvSpPr>
          <p:cNvPr id="7" name="角丸四角形 9"/>
          <p:cNvSpPr/>
          <p:nvPr/>
        </p:nvSpPr>
        <p:spPr>
          <a:xfrm>
            <a:off x="7852144" y="77617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8" name="下矢印 10"/>
          <p:cNvSpPr/>
          <p:nvPr/>
        </p:nvSpPr>
        <p:spPr>
          <a:xfrm>
            <a:off x="8385544" y="1461976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11"/>
          <p:cNvSpPr/>
          <p:nvPr/>
        </p:nvSpPr>
        <p:spPr>
          <a:xfrm>
            <a:off x="8080744" y="2466224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12"/>
          <p:cNvSpPr/>
          <p:nvPr/>
        </p:nvSpPr>
        <p:spPr>
          <a:xfrm rot="10800000">
            <a:off x="8614144" y="243892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3"/>
          <p:cNvSpPr/>
          <p:nvPr/>
        </p:nvSpPr>
        <p:spPr>
          <a:xfrm rot="16200000">
            <a:off x="9299944" y="1932824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4"/>
          <p:cNvSpPr/>
          <p:nvPr/>
        </p:nvSpPr>
        <p:spPr>
          <a:xfrm>
            <a:off x="6175744" y="1579120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Metastore</a:t>
            </a:r>
            <a:endParaRPr kumimoji="1" lang="ja-JP" altLang="en-US"/>
          </a:p>
        </p:txBody>
      </p:sp>
      <p:cxnSp>
        <p:nvCxnSpPr>
          <p:cNvPr id="13" name="直線コネクタ 15"/>
          <p:cNvCxnSpPr/>
          <p:nvPr/>
        </p:nvCxnSpPr>
        <p:spPr>
          <a:xfrm>
            <a:off x="7471144" y="2095326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6"/>
          <p:cNvSpPr/>
          <p:nvPr/>
        </p:nvSpPr>
        <p:spPr>
          <a:xfrm>
            <a:off x="7487844" y="2604976"/>
            <a:ext cx="2169225" cy="9906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2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139</TotalTime>
  <Words>4481</Words>
  <Application>Microsoft Macintosh PowerPoint</Application>
  <PresentationFormat>宽屏</PresentationFormat>
  <Paragraphs>1111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HGS創英角ｺﾞｼｯｸUB</vt:lpstr>
      <vt:lpstr>ＭＳ ゴシック</vt:lpstr>
      <vt:lpstr>ＭＳ Ｐゴシック</vt:lpstr>
      <vt:lpstr>Arial</vt:lpstr>
      <vt:lpstr>Century Gothic</vt:lpstr>
      <vt:lpstr>Wingdings</vt:lpstr>
      <vt:lpstr>网状</vt:lpstr>
      <vt:lpstr>Hive原理及查询优化</vt:lpstr>
      <vt:lpstr>Hive启源</vt:lpstr>
      <vt:lpstr>为什么是Hive</vt:lpstr>
      <vt:lpstr>Hive Cli</vt:lpstr>
      <vt:lpstr>简单的Hive架构</vt:lpstr>
      <vt:lpstr>Hive工作流</vt:lpstr>
      <vt:lpstr>Hive工作流</vt:lpstr>
      <vt:lpstr>Hive工作流</vt:lpstr>
      <vt:lpstr>Hive工作流</vt:lpstr>
      <vt:lpstr>Hive Compiler的流程</vt:lpstr>
      <vt:lpstr>Hive Compiler的流程</vt:lpstr>
      <vt:lpstr>回顾Compiler的流程</vt:lpstr>
      <vt:lpstr>回顾Compiler的流程</vt:lpstr>
      <vt:lpstr>Parser</vt:lpstr>
      <vt:lpstr>PowerPoint 演示文稿</vt:lpstr>
      <vt:lpstr>Semantic Analyzer (2/2)</vt:lpstr>
      <vt:lpstr>Logical Plan Generator (1/4)</vt:lpstr>
      <vt:lpstr>Logical Plan Generator (2/4)</vt:lpstr>
      <vt:lpstr>Logical Plan Generator (3/4)</vt:lpstr>
      <vt:lpstr>Logical Plan Generator (4/4)</vt:lpstr>
      <vt:lpstr>Logical Plan Generator (result)</vt:lpstr>
      <vt:lpstr>Logical Optimizer</vt:lpstr>
      <vt:lpstr>Logical Optimizer (Predicate Push Down)</vt:lpstr>
      <vt:lpstr>Logical Optimizer (Predicate Push Down)</vt:lpstr>
      <vt:lpstr>Logical Optimizer (Predicate Push Down)</vt:lpstr>
      <vt:lpstr>Logical Optimizer (Predicate Push Down)</vt:lpstr>
      <vt:lpstr>Physical Plan Generator</vt:lpstr>
      <vt:lpstr>Physical Plan Generator (result)</vt:lpstr>
      <vt:lpstr>Physical Optimizer</vt:lpstr>
      <vt:lpstr>Physical Optimizer (MapJoinResolver)</vt:lpstr>
      <vt:lpstr>Physical Optimizer (MapJoinResolver)</vt:lpstr>
      <vt:lpstr>最终……</vt:lpstr>
      <vt:lpstr>回顾SQL到作业的流程</vt:lpstr>
      <vt:lpstr>如何查看执行计划？</vt:lpstr>
      <vt:lpstr>PowerPoint 演示文稿</vt:lpstr>
      <vt:lpstr>PowerPoint 演示文稿</vt:lpstr>
      <vt:lpstr>PowerPoint 演示文稿</vt:lpstr>
      <vt:lpstr>Tez</vt:lpstr>
      <vt:lpstr>TEZ</vt:lpstr>
      <vt:lpstr>TEZ</vt:lpstr>
      <vt:lpstr>LLAP – Live Long and Process</vt:lpstr>
      <vt:lpstr>PowerPoint 演示文稿</vt:lpstr>
      <vt:lpstr>LLAP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Hive原理及查询优化</dc:title>
  <dc:creator>杨卓荦</dc:creator>
  <cp:lastModifiedBy>Microsoft Office 用户</cp:lastModifiedBy>
  <cp:revision>18</cp:revision>
  <dcterms:created xsi:type="dcterms:W3CDTF">2016-11-15T15:29:04Z</dcterms:created>
  <dcterms:modified xsi:type="dcterms:W3CDTF">2019-07-12T11:30:56Z</dcterms:modified>
</cp:coreProperties>
</file>