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9144000" cy="5143500" type="screen16x9"/>
  <p:notesSz cx="6858000" cy="9144000"/>
  <p:embeddedFontLst>
    <p:embeddedFont>
      <p:font typeface="Old Standard TT" pitchFamily="2" charset="77"/>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3"/>
  </p:normalViewPr>
  <p:slideViewPr>
    <p:cSldViewPr snapToGrid="0">
      <p:cViewPr varScale="1">
        <p:scale>
          <a:sx n="154" d="100"/>
          <a:sy n="154" d="100"/>
        </p:scale>
        <p:origin x="76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661870c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661870c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661870c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661870c0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661870c0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661870c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661870c0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661870c0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661870c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661870c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661870c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661870c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661870c0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661870c0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61870c0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61870c0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661870c0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661870c0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661870c0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661870c0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661870c0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661870c0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661870c0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661870c0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vim-adventures.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yannesposito.com/Scratch/en/blog/Learn-Vim-Progressively/" TargetMode="External"/><Relationship Id="rId4" Type="http://schemas.openxmlformats.org/officeDocument/2006/relationships/hyperlink" Target="https://www.openvim.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Old Standard TT"/>
                <a:ea typeface="Old Standard TT"/>
                <a:cs typeface="Old Standard TT"/>
                <a:sym typeface="Old Standard TT"/>
              </a:rPr>
              <a:t>LINUX COMMAND LINE</a:t>
            </a:r>
            <a:endParaRPr dirty="0">
              <a:latin typeface="Old Standard TT"/>
              <a:ea typeface="Old Standard TT"/>
              <a:cs typeface="Old Standard TT"/>
              <a:sym typeface="Old Standard TT"/>
            </a:endParaRPr>
          </a:p>
          <a:p>
            <a:pPr marL="0" lvl="0" indent="0" algn="ctr" rtl="0">
              <a:spcBef>
                <a:spcPts val="0"/>
              </a:spcBef>
              <a:spcAft>
                <a:spcPts val="0"/>
              </a:spcAft>
              <a:buNone/>
            </a:pPr>
            <a:r>
              <a:rPr lang="en" dirty="0">
                <a:latin typeface="Old Standard TT"/>
                <a:ea typeface="Old Standard TT"/>
                <a:cs typeface="Old Standard TT"/>
                <a:sym typeface="Old Standard TT"/>
              </a:rPr>
              <a:t>FUNDAMENTALS</a:t>
            </a:r>
            <a:endParaRPr dirty="0">
              <a:latin typeface="Old Standard TT"/>
              <a:ea typeface="Old Standard TT"/>
              <a:cs typeface="Old Standard TT"/>
              <a:sym typeface="Old Standard T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Old Standard TT"/>
              <a:ea typeface="Old Standard TT"/>
              <a:cs typeface="Old Standard TT"/>
              <a:sym typeface="Old Standard TT"/>
            </a:endParaRPr>
          </a:p>
          <a:p>
            <a:pPr marL="0" lvl="0" indent="0" algn="ctr" rtl="0">
              <a:spcBef>
                <a:spcPts val="0"/>
              </a:spcBef>
              <a:spcAft>
                <a:spcPts val="0"/>
              </a:spcAft>
              <a:buNone/>
            </a:pPr>
            <a:endParaRPr dirty="0">
              <a:latin typeface="Old Standard TT"/>
              <a:ea typeface="Old Standard TT"/>
              <a:cs typeface="Old Standard TT"/>
              <a:sym typeface="Old Standard TT"/>
            </a:endParaRPr>
          </a:p>
          <a:p>
            <a:pPr marL="0" lvl="0" indent="0" algn="ctr" rtl="0">
              <a:spcBef>
                <a:spcPts val="0"/>
              </a:spcBef>
              <a:spcAft>
                <a:spcPts val="0"/>
              </a:spcAft>
              <a:buNone/>
            </a:pPr>
            <a:endParaRPr dirty="0">
              <a:latin typeface="Old Standard TT"/>
              <a:ea typeface="Old Standard TT"/>
              <a:cs typeface="Old Standard TT"/>
              <a:sym typeface="Old Standard TT"/>
            </a:endParaRPr>
          </a:p>
          <a:p>
            <a:pPr marL="0" indent="0"/>
            <a:r>
              <a:rPr lang="en" sz="1200" i="1" dirty="0">
                <a:latin typeface="Old Standard TT"/>
                <a:ea typeface="Old Standard TT"/>
                <a:cs typeface="Old Standard TT"/>
                <a:sym typeface="Old Standard TT"/>
              </a:rPr>
              <a:t>Copyright© 2021 Igor Victor </a:t>
            </a:r>
            <a:r>
              <a:rPr lang="en" sz="1200" i="1" dirty="0" err="1">
                <a:latin typeface="Old Standard TT"/>
                <a:ea typeface="Old Standard TT"/>
                <a:cs typeface="Old Standard TT"/>
                <a:sym typeface="Old Standard TT"/>
              </a:rPr>
              <a:t>amortizedcost.net</a:t>
            </a:r>
            <a:endParaRPr lang="en-GB" dirty="0"/>
          </a:p>
          <a:p>
            <a:pPr marL="0" lvl="0" indent="0" algn="ctr" rtl="0">
              <a:spcBef>
                <a:spcPts val="0"/>
              </a:spcBef>
              <a:spcAft>
                <a:spcPts val="0"/>
              </a:spcAft>
              <a:buNone/>
            </a:pPr>
            <a:endParaRPr sz="1200" i="1" dirty="0">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top is like htop but simpler</a:t>
            </a:r>
            <a:endParaRPr>
              <a:latin typeface="Old Standard TT"/>
              <a:ea typeface="Old Standard TT"/>
              <a:cs typeface="Old Standard TT"/>
              <a:sym typeface="Old Standard TT"/>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ld Standard TT"/>
                <a:ea typeface="Old Standard TT"/>
                <a:cs typeface="Old Standard TT"/>
                <a:sym typeface="Old Standard TT"/>
              </a:rPr>
              <a:t>fast check available memory, </a:t>
            </a:r>
            <a:r>
              <a:rPr lang="en" dirty="0" err="1">
                <a:latin typeface="Old Standard TT"/>
                <a:ea typeface="Old Standard TT"/>
                <a:cs typeface="Old Standard TT"/>
                <a:sym typeface="Old Standard TT"/>
              </a:rPr>
              <a:t>cpu</a:t>
            </a:r>
            <a:r>
              <a:rPr lang="en" dirty="0">
                <a:latin typeface="Old Standard TT"/>
                <a:ea typeface="Old Standard TT"/>
                <a:cs typeface="Old Standard TT"/>
                <a:sym typeface="Old Standard TT"/>
              </a:rPr>
              <a:t> utilization, disk usage, swap</a:t>
            </a:r>
            <a:endParaRPr dirty="0">
              <a:latin typeface="Old Standard TT"/>
              <a:ea typeface="Old Standard TT"/>
              <a:cs typeface="Old Standard TT"/>
              <a:sym typeface="Old Standard TT"/>
            </a:endParaRPr>
          </a:p>
          <a:p>
            <a:pPr marL="0" lvl="0" indent="0" algn="l" rtl="0">
              <a:spcBef>
                <a:spcPts val="1600"/>
              </a:spcBef>
              <a:spcAft>
                <a:spcPts val="1600"/>
              </a:spcAft>
              <a:buNone/>
            </a:pPr>
            <a:endParaRPr lang="en" dirty="0">
              <a:latin typeface="Old Standard TT"/>
              <a:ea typeface="Old Standard TT"/>
              <a:cs typeface="Old Standard TT"/>
              <a:sym typeface="Old Standard TT"/>
            </a:endParaRPr>
          </a:p>
          <a:p>
            <a:pPr marL="0" lvl="0" indent="0" algn="l" rtl="0">
              <a:spcBef>
                <a:spcPts val="1600"/>
              </a:spcBef>
              <a:spcAft>
                <a:spcPts val="1600"/>
              </a:spcAft>
              <a:buNone/>
            </a:pPr>
            <a:endParaRPr lang="en" dirty="0">
              <a:latin typeface="Old Standard TT"/>
              <a:ea typeface="Old Standard TT"/>
              <a:cs typeface="Old Standard TT"/>
              <a:sym typeface="Old Standard TT"/>
            </a:endParaRPr>
          </a:p>
          <a:p>
            <a:pPr marL="0" lvl="0" indent="0" algn="l" rtl="0">
              <a:spcBef>
                <a:spcPts val="1600"/>
              </a:spcBef>
              <a:spcAft>
                <a:spcPts val="1600"/>
              </a:spcAft>
              <a:buNone/>
            </a:pPr>
            <a:endParaRPr lang="en" dirty="0">
              <a:latin typeface="Old Standard TT"/>
              <a:ea typeface="Old Standard TT"/>
              <a:cs typeface="Old Standard TT"/>
              <a:sym typeface="Old Standard TT"/>
            </a:endParaRPr>
          </a:p>
          <a:p>
            <a:pPr marL="0" lvl="0" indent="0" rtl="0">
              <a:spcBef>
                <a:spcPts val="1600"/>
              </a:spcBef>
              <a:spcAft>
                <a:spcPts val="1600"/>
              </a:spcAft>
              <a:buNone/>
            </a:pPr>
            <a:r>
              <a:rPr lang="en" sz="1100" dirty="0">
                <a:latin typeface="Old Standard TT"/>
                <a:ea typeface="Old Standard TT"/>
                <a:cs typeface="Old Standard TT"/>
                <a:sym typeface="Old Standard TT"/>
              </a:rPr>
              <a:t>https://</a:t>
            </a:r>
            <a:r>
              <a:rPr lang="en" sz="1100" dirty="0" err="1">
                <a:latin typeface="Old Standard TT"/>
                <a:ea typeface="Old Standard TT"/>
                <a:cs typeface="Old Standard TT"/>
                <a:sym typeface="Old Standard TT"/>
              </a:rPr>
              <a:t>peteris.rocks</a:t>
            </a:r>
            <a:r>
              <a:rPr lang="en" sz="1100" dirty="0">
                <a:latin typeface="Old Standard TT"/>
                <a:ea typeface="Old Standard TT"/>
                <a:cs typeface="Old Standard TT"/>
                <a:sym typeface="Old Standard TT"/>
              </a:rPr>
              <a:t>/blog/</a:t>
            </a:r>
            <a:r>
              <a:rPr lang="en" sz="1100" dirty="0" err="1">
                <a:latin typeface="Old Standard TT"/>
                <a:ea typeface="Old Standard TT"/>
                <a:cs typeface="Old Standard TT"/>
                <a:sym typeface="Old Standard TT"/>
              </a:rPr>
              <a:t>htop</a:t>
            </a:r>
            <a:r>
              <a:rPr lang="en" sz="1100" dirty="0">
                <a:latin typeface="Old Standard TT"/>
                <a:ea typeface="Old Standard TT"/>
                <a:cs typeface="Old Standard TT"/>
                <a:sym typeface="Old Standard TT"/>
              </a:rPr>
              <a:t>/</a:t>
            </a:r>
            <a:endParaRPr sz="1100" dirty="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vi is not hard</a:t>
            </a:r>
            <a:endParaRPr>
              <a:latin typeface="Old Standard TT"/>
              <a:ea typeface="Old Standard TT"/>
              <a:cs typeface="Old Standard TT"/>
              <a:sym typeface="Old Standard TT"/>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ld Standard TT"/>
                <a:ea typeface="Old Standard TT"/>
                <a:cs typeface="Old Standard TT"/>
                <a:sym typeface="Old Standard TT"/>
              </a:rPr>
              <a:t>vi is everywhere, you should know some basics</a:t>
            </a:r>
            <a:endParaRPr dirty="0">
              <a:latin typeface="Old Standard TT"/>
              <a:ea typeface="Old Standard TT"/>
              <a:cs typeface="Old Standard TT"/>
              <a:sym typeface="Old Standard TT"/>
            </a:endParaRPr>
          </a:p>
          <a:p>
            <a:pPr marL="0" lvl="0" indent="0" algn="l" rtl="0">
              <a:spcBef>
                <a:spcPts val="1600"/>
              </a:spcBef>
              <a:spcAft>
                <a:spcPts val="0"/>
              </a:spcAft>
              <a:buNone/>
            </a:pPr>
            <a:endParaRPr dirty="0">
              <a:latin typeface="Old Standard TT"/>
              <a:ea typeface="Old Standard TT"/>
              <a:cs typeface="Old Standard TT"/>
              <a:sym typeface="Old Standard TT"/>
            </a:endParaRPr>
          </a:p>
          <a:p>
            <a:pPr marL="0" lvl="0" indent="0" algn="l" rtl="0">
              <a:spcBef>
                <a:spcPts val="1600"/>
              </a:spcBef>
              <a:spcAft>
                <a:spcPts val="0"/>
              </a:spcAft>
              <a:buNone/>
            </a:pPr>
            <a:endParaRPr dirty="0">
              <a:latin typeface="Old Standard TT"/>
              <a:ea typeface="Old Standard TT"/>
              <a:cs typeface="Old Standard TT"/>
              <a:sym typeface="Old Standard TT"/>
            </a:endParaRPr>
          </a:p>
          <a:p>
            <a:pPr marL="0" lvl="0" indent="0" algn="l" rtl="0">
              <a:spcBef>
                <a:spcPts val="1600"/>
              </a:spcBef>
              <a:spcAft>
                <a:spcPts val="0"/>
              </a:spcAft>
              <a:buNone/>
            </a:pPr>
            <a:endParaRPr dirty="0">
              <a:latin typeface="Old Standard TT"/>
              <a:ea typeface="Old Standard TT"/>
              <a:cs typeface="Old Standard TT"/>
              <a:sym typeface="Old Standard TT"/>
            </a:endParaRPr>
          </a:p>
          <a:p>
            <a:pPr marL="0" lvl="0" indent="0" algn="l" rtl="0">
              <a:spcBef>
                <a:spcPts val="1600"/>
              </a:spcBef>
              <a:spcAft>
                <a:spcPts val="0"/>
              </a:spcAft>
              <a:buNone/>
            </a:pPr>
            <a:r>
              <a:rPr lang="en" sz="1000" u="sng" dirty="0">
                <a:solidFill>
                  <a:schemeClr val="hlink"/>
                </a:solidFill>
                <a:latin typeface="Old Standard TT"/>
                <a:ea typeface="Old Standard TT"/>
                <a:cs typeface="Old Standard TT"/>
                <a:sym typeface="Old Standard TT"/>
                <a:hlinkClick r:id="rId3"/>
              </a:rPr>
              <a:t>https://vim-adventures.com/</a:t>
            </a:r>
            <a:endParaRPr sz="1000" dirty="0">
              <a:latin typeface="Old Standard TT"/>
              <a:ea typeface="Old Standard TT"/>
              <a:cs typeface="Old Standard TT"/>
              <a:sym typeface="Old Standard TT"/>
            </a:endParaRPr>
          </a:p>
          <a:p>
            <a:pPr marL="0" lvl="0" indent="0">
              <a:spcBef>
                <a:spcPts val="1600"/>
              </a:spcBef>
              <a:buNone/>
            </a:pPr>
            <a:r>
              <a:rPr lang="en-GB" sz="1000" u="sng" dirty="0">
                <a:solidFill>
                  <a:schemeClr val="hlink"/>
                </a:solidFill>
                <a:latin typeface="Old Standard TT"/>
                <a:ea typeface="Old Standard TT"/>
                <a:cs typeface="Old Standard TT"/>
                <a:sym typeface="Old Standard TT"/>
                <a:hlinkClick r:id="rId4"/>
              </a:rPr>
              <a:t>https://www.openvim.com/</a:t>
            </a:r>
            <a:endParaRPr lang="en-GB" sz="1000" u="sng" dirty="0">
              <a:solidFill>
                <a:schemeClr val="hlink"/>
              </a:solidFill>
              <a:latin typeface="Old Standard TT"/>
              <a:ea typeface="Old Standard TT"/>
              <a:cs typeface="Old Standard TT"/>
              <a:sym typeface="Old Standard TT"/>
            </a:endParaRPr>
          </a:p>
          <a:p>
            <a:pPr marL="0" lvl="0" indent="0">
              <a:spcBef>
                <a:spcPts val="1600"/>
              </a:spcBef>
              <a:buNone/>
            </a:pPr>
            <a:r>
              <a:rPr lang="en" sz="1000" u="sng" dirty="0">
                <a:solidFill>
                  <a:schemeClr val="hlink"/>
                </a:solidFill>
                <a:latin typeface="Old Standard TT"/>
                <a:ea typeface="Old Standard TT"/>
                <a:cs typeface="Old Standard TT"/>
                <a:sym typeface="Old Standard TT"/>
                <a:hlinkClick r:id="rId5"/>
              </a:rPr>
              <a:t>http://yannesposito.com/Scratch/en/blog/Learn-Vim-Progressively/</a:t>
            </a:r>
            <a:endParaRPr sz="1000" dirty="0">
              <a:latin typeface="Old Standard TT"/>
              <a:ea typeface="Old Standard TT"/>
              <a:cs typeface="Old Standard TT"/>
              <a:sym typeface="Old Standard TT"/>
            </a:endParaRPr>
          </a:p>
          <a:p>
            <a:pPr marL="0" lvl="0" indent="0" algn="l" rtl="0">
              <a:spcBef>
                <a:spcPts val="1600"/>
              </a:spcBef>
              <a:spcAft>
                <a:spcPts val="1600"/>
              </a:spcAft>
              <a:buNone/>
            </a:pP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tmux is cool</a:t>
            </a:r>
            <a:endParaRPr>
              <a:latin typeface="Old Standard TT"/>
              <a:ea typeface="Old Standard TT"/>
              <a:cs typeface="Old Standard TT"/>
              <a:sym typeface="Old Standard TT"/>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Old Standard TT"/>
                <a:ea typeface="Old Standard TT"/>
                <a:cs typeface="Old Standard TT"/>
                <a:sym typeface="Old Standard TT"/>
              </a:rPr>
              <a:t>know some basics of tmux, may be you will like it</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found useful cmd, save it</a:t>
            </a:r>
            <a:endParaRPr>
              <a:latin typeface="Old Standard TT"/>
              <a:ea typeface="Old Standard TT"/>
              <a:cs typeface="Old Standard TT"/>
              <a:sym typeface="Old Standard TT"/>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Old Standard TT"/>
                <a:ea typeface="Old Standard TT"/>
                <a:cs typeface="Old Standard TT"/>
                <a:sym typeface="Old Standard TT"/>
              </a:rPr>
              <a:t>when you’ve found a useful command, save it in Gist, so next time you won’t need to google it again</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cmd line navigation</a:t>
            </a:r>
            <a:endParaRPr>
              <a:latin typeface="Old Standard TT"/>
              <a:ea typeface="Old Standard TT"/>
              <a:cs typeface="Old Standard TT"/>
              <a:sym typeface="Old Standard T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ld Standard TT"/>
                <a:ea typeface="Old Standard TT"/>
                <a:cs typeface="Old Standard TT"/>
                <a:sym typeface="Old Standard TT"/>
              </a:rPr>
              <a:t>next/previous word - </a:t>
            </a:r>
            <a:r>
              <a:rPr lang="en" i="1" dirty="0">
                <a:latin typeface="Old Standard TT"/>
                <a:ea typeface="Old Standard TT"/>
                <a:cs typeface="Old Standard TT"/>
                <a:sym typeface="Old Standard TT"/>
              </a:rPr>
              <a:t>alt-f</a:t>
            </a:r>
            <a:r>
              <a:rPr lang="en" dirty="0">
                <a:latin typeface="Old Standard TT"/>
                <a:ea typeface="Old Standard TT"/>
                <a:cs typeface="Old Standard TT"/>
                <a:sym typeface="Old Standard TT"/>
              </a:rPr>
              <a:t> or </a:t>
            </a:r>
            <a:r>
              <a:rPr lang="en" i="1" dirty="0">
                <a:latin typeface="Old Standard TT"/>
                <a:ea typeface="Old Standard TT"/>
                <a:cs typeface="Old Standard TT"/>
                <a:sym typeface="Old Standard TT"/>
              </a:rPr>
              <a:t>alt-b</a:t>
            </a:r>
            <a:r>
              <a:rPr lang="en" dirty="0">
                <a:latin typeface="Old Standard TT"/>
                <a:ea typeface="Old Standard TT"/>
                <a:cs typeface="Old Standard TT"/>
                <a:sym typeface="Old Standard TT"/>
              </a:rPr>
              <a:t> (</a:t>
            </a:r>
            <a:r>
              <a:rPr lang="en" b="1" dirty="0">
                <a:latin typeface="Old Standard TT"/>
                <a:ea typeface="Old Standard TT"/>
                <a:cs typeface="Old Standard TT"/>
                <a:sym typeface="Old Standard TT"/>
              </a:rPr>
              <a:t>f</a:t>
            </a:r>
            <a:r>
              <a:rPr lang="en" dirty="0">
                <a:latin typeface="Old Standard TT"/>
                <a:ea typeface="Old Standard TT"/>
                <a:cs typeface="Old Standard TT"/>
                <a:sym typeface="Old Standard TT"/>
              </a:rPr>
              <a:t>orward or </a:t>
            </a:r>
            <a:r>
              <a:rPr lang="en" b="1" dirty="0">
                <a:latin typeface="Old Standard TT"/>
                <a:ea typeface="Old Standard TT"/>
                <a:cs typeface="Old Standard TT"/>
                <a:sym typeface="Old Standard TT"/>
              </a:rPr>
              <a:t>b</a:t>
            </a:r>
            <a:r>
              <a:rPr lang="en" dirty="0">
                <a:latin typeface="Old Standard TT"/>
                <a:ea typeface="Old Standard TT"/>
                <a:cs typeface="Old Standard TT"/>
                <a:sym typeface="Old Standard TT"/>
              </a:rPr>
              <a:t>ackward)</a:t>
            </a:r>
            <a:endParaRPr dirty="0">
              <a:latin typeface="Old Standard TT"/>
              <a:ea typeface="Old Standard TT"/>
              <a:cs typeface="Old Standard TT"/>
              <a:sym typeface="Old Standard TT"/>
            </a:endParaRPr>
          </a:p>
          <a:p>
            <a:pPr marL="0" lvl="0" indent="0" algn="l" rtl="0">
              <a:spcBef>
                <a:spcPts val="1600"/>
              </a:spcBef>
              <a:spcAft>
                <a:spcPts val="0"/>
              </a:spcAft>
              <a:buNone/>
            </a:pPr>
            <a:r>
              <a:rPr lang="en" dirty="0">
                <a:latin typeface="Old Standard TT"/>
                <a:ea typeface="Old Standard TT"/>
                <a:cs typeface="Old Standard TT"/>
                <a:sym typeface="Old Standard TT"/>
              </a:rPr>
              <a:t>start/end of a line - </a:t>
            </a:r>
            <a:r>
              <a:rPr lang="en" i="1" dirty="0">
                <a:latin typeface="Old Standard TT"/>
                <a:ea typeface="Old Standard TT"/>
                <a:cs typeface="Old Standard TT"/>
                <a:sym typeface="Old Standard TT"/>
              </a:rPr>
              <a:t>ctr-a</a:t>
            </a:r>
            <a:r>
              <a:rPr lang="en" dirty="0">
                <a:latin typeface="Old Standard TT"/>
                <a:ea typeface="Old Standard TT"/>
                <a:cs typeface="Old Standard TT"/>
                <a:sym typeface="Old Standard TT"/>
              </a:rPr>
              <a:t> or </a:t>
            </a:r>
            <a:r>
              <a:rPr lang="en" i="1" dirty="0">
                <a:latin typeface="Old Standard TT"/>
                <a:ea typeface="Old Standard TT"/>
                <a:cs typeface="Old Standard TT"/>
                <a:sym typeface="Old Standard TT"/>
              </a:rPr>
              <a:t>ctrl-e</a:t>
            </a:r>
            <a:r>
              <a:rPr lang="en" dirty="0">
                <a:latin typeface="Old Standard TT"/>
                <a:ea typeface="Old Standard TT"/>
                <a:cs typeface="Old Standard TT"/>
                <a:sym typeface="Old Standard TT"/>
              </a:rPr>
              <a:t> (first letter of </a:t>
            </a:r>
            <a:r>
              <a:rPr lang="en" b="1" dirty="0">
                <a:latin typeface="Old Standard TT"/>
                <a:ea typeface="Old Standard TT"/>
                <a:cs typeface="Old Standard TT"/>
                <a:sym typeface="Old Standard TT"/>
              </a:rPr>
              <a:t>a</a:t>
            </a:r>
            <a:r>
              <a:rPr lang="en" dirty="0">
                <a:latin typeface="Old Standard TT"/>
                <a:ea typeface="Old Standard TT"/>
                <a:cs typeface="Old Standard TT"/>
                <a:sym typeface="Old Standard TT"/>
              </a:rPr>
              <a:t>lphabet, </a:t>
            </a:r>
            <a:r>
              <a:rPr lang="en" b="1" dirty="0">
                <a:latin typeface="Old Standard TT"/>
                <a:ea typeface="Old Standard TT"/>
                <a:cs typeface="Old Standard TT"/>
                <a:sym typeface="Old Standard TT"/>
              </a:rPr>
              <a:t>e</a:t>
            </a:r>
            <a:r>
              <a:rPr lang="en" dirty="0">
                <a:latin typeface="Old Standard TT"/>
                <a:ea typeface="Old Standard TT"/>
                <a:cs typeface="Old Standard TT"/>
                <a:sym typeface="Old Standard TT"/>
              </a:rPr>
              <a:t>nd of line)</a:t>
            </a:r>
            <a:endParaRPr dirty="0">
              <a:latin typeface="Old Standard TT"/>
              <a:ea typeface="Old Standard TT"/>
              <a:cs typeface="Old Standard TT"/>
              <a:sym typeface="Old Standard TT"/>
            </a:endParaRPr>
          </a:p>
          <a:p>
            <a:pPr marL="0" lvl="0" indent="0" algn="l" rtl="0">
              <a:spcBef>
                <a:spcPts val="1600"/>
              </a:spcBef>
              <a:spcAft>
                <a:spcPts val="1600"/>
              </a:spcAft>
              <a:buNone/>
            </a:pPr>
            <a:endParaRPr dirty="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cmd line deletion</a:t>
            </a:r>
            <a:endParaRPr>
              <a:latin typeface="Old Standard TT"/>
              <a:ea typeface="Old Standard TT"/>
              <a:cs typeface="Old Standard TT"/>
              <a:sym typeface="Old Standard T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ld Standard TT"/>
                <a:ea typeface="Old Standard TT"/>
                <a:cs typeface="Old Standard TT"/>
                <a:sym typeface="Old Standard TT"/>
              </a:rPr>
              <a:t>delete backwards up to beginning - ctrl-u (in </a:t>
            </a:r>
            <a:r>
              <a:rPr lang="en" dirty="0" err="1">
                <a:latin typeface="Old Standard TT"/>
                <a:ea typeface="Old Standard TT"/>
                <a:cs typeface="Old Standard TT"/>
                <a:sym typeface="Old Standard TT"/>
              </a:rPr>
              <a:t>zsh</a:t>
            </a:r>
            <a:r>
              <a:rPr lang="en" dirty="0">
                <a:latin typeface="Old Standard TT"/>
                <a:ea typeface="Old Standard TT"/>
                <a:cs typeface="Old Standard TT"/>
                <a:sym typeface="Old Standard TT"/>
              </a:rPr>
              <a:t> deletes the whole line)</a:t>
            </a:r>
            <a:endParaRPr dirty="0">
              <a:latin typeface="Old Standard TT"/>
              <a:ea typeface="Old Standard TT"/>
              <a:cs typeface="Old Standard TT"/>
              <a:sym typeface="Old Standard TT"/>
            </a:endParaRPr>
          </a:p>
          <a:p>
            <a:pPr marL="0" lvl="0" indent="0" algn="l" rtl="0">
              <a:spcBef>
                <a:spcPts val="1600"/>
              </a:spcBef>
              <a:spcAft>
                <a:spcPts val="0"/>
              </a:spcAft>
              <a:buNone/>
            </a:pPr>
            <a:r>
              <a:rPr lang="en" dirty="0">
                <a:latin typeface="Old Standard TT"/>
                <a:ea typeface="Old Standard TT"/>
                <a:cs typeface="Old Standard TT"/>
                <a:sym typeface="Old Standard TT"/>
              </a:rPr>
              <a:t>delete till the end of line - ctrl-k</a:t>
            </a:r>
            <a:endParaRPr dirty="0">
              <a:latin typeface="Old Standard TT"/>
              <a:ea typeface="Old Standard TT"/>
              <a:cs typeface="Old Standard TT"/>
              <a:sym typeface="Old Standard TT"/>
            </a:endParaRPr>
          </a:p>
          <a:p>
            <a:pPr marL="0" lvl="0" indent="0" algn="l" rtl="0">
              <a:spcBef>
                <a:spcPts val="1600"/>
              </a:spcBef>
              <a:spcAft>
                <a:spcPts val="0"/>
              </a:spcAft>
              <a:buNone/>
            </a:pPr>
            <a:endParaRPr dirty="0">
              <a:latin typeface="Old Standard TT"/>
              <a:ea typeface="Old Standard TT"/>
              <a:cs typeface="Old Standard TT"/>
              <a:sym typeface="Old Standard TT"/>
            </a:endParaRPr>
          </a:p>
          <a:p>
            <a:pPr marL="0" lvl="0" indent="0" algn="r" rtl="0">
              <a:spcBef>
                <a:spcPts val="1600"/>
              </a:spcBef>
              <a:spcAft>
                <a:spcPts val="1600"/>
              </a:spcAft>
              <a:buNone/>
            </a:pPr>
            <a:endParaRPr lang="en" dirty="0">
              <a:latin typeface="Old Standard TT"/>
              <a:ea typeface="Old Standard TT"/>
              <a:cs typeface="Old Standard TT"/>
              <a:sym typeface="Old Standard TT"/>
            </a:endParaRPr>
          </a:p>
          <a:p>
            <a:pPr marL="0" lvl="0" indent="0" algn="r" rtl="0">
              <a:spcBef>
                <a:spcPts val="1600"/>
              </a:spcBef>
              <a:spcAft>
                <a:spcPts val="1600"/>
              </a:spcAft>
              <a:buNone/>
            </a:pPr>
            <a:endParaRPr lang="en" dirty="0">
              <a:latin typeface="Old Standard TT"/>
              <a:ea typeface="Old Standard TT"/>
              <a:cs typeface="Old Standard TT"/>
              <a:sym typeface="Old Standard TT"/>
            </a:endParaRPr>
          </a:p>
          <a:p>
            <a:pPr marL="0" lvl="0" indent="0" algn="r" rtl="0">
              <a:spcBef>
                <a:spcPts val="1600"/>
              </a:spcBef>
              <a:spcAft>
                <a:spcPts val="1600"/>
              </a:spcAft>
              <a:buNone/>
            </a:pPr>
            <a:r>
              <a:rPr lang="en" dirty="0">
                <a:latin typeface="Old Standard TT"/>
                <a:ea typeface="Old Standard TT"/>
                <a:cs typeface="Old Standard TT"/>
                <a:sym typeface="Old Standard TT"/>
              </a:rPr>
              <a:t>To revert deletion - </a:t>
            </a:r>
            <a:r>
              <a:rPr lang="en" b="1" dirty="0">
                <a:latin typeface="Old Standard TT"/>
                <a:ea typeface="Old Standard TT"/>
                <a:cs typeface="Old Standard TT"/>
                <a:sym typeface="Old Standard TT"/>
              </a:rPr>
              <a:t>ctrl-y</a:t>
            </a:r>
            <a:endParaRPr b="1" dirty="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who am I. where  am I</a:t>
            </a:r>
            <a:endParaRPr>
              <a:latin typeface="Old Standard TT"/>
              <a:ea typeface="Old Standard TT"/>
              <a:cs typeface="Old Standard TT"/>
              <a:sym typeface="Old Standard TT"/>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latin typeface="Old Standard TT"/>
                <a:ea typeface="Old Standard TT"/>
                <a:cs typeface="Old Standard TT"/>
                <a:sym typeface="Old Standard TT"/>
              </a:rPr>
              <a:t>pwd</a:t>
            </a:r>
            <a:r>
              <a:rPr lang="en" dirty="0">
                <a:latin typeface="Old Standard TT"/>
                <a:ea typeface="Old Standard TT"/>
                <a:cs typeface="Old Standard TT"/>
                <a:sym typeface="Old Standard TT"/>
              </a:rPr>
              <a:t> - prints current directory</a:t>
            </a:r>
            <a:endParaRPr dirty="0">
              <a:latin typeface="Old Standard TT"/>
              <a:ea typeface="Old Standard TT"/>
              <a:cs typeface="Old Standard TT"/>
              <a:sym typeface="Old Standard TT"/>
            </a:endParaRPr>
          </a:p>
          <a:p>
            <a:pPr marL="0" lvl="0" indent="0" algn="l" rtl="0">
              <a:spcBef>
                <a:spcPts val="1600"/>
              </a:spcBef>
              <a:spcAft>
                <a:spcPts val="0"/>
              </a:spcAft>
              <a:buNone/>
            </a:pPr>
            <a:r>
              <a:rPr lang="en" dirty="0">
                <a:latin typeface="Old Standard TT"/>
                <a:ea typeface="Old Standard TT"/>
                <a:cs typeface="Old Standard TT"/>
                <a:sym typeface="Old Standard TT"/>
              </a:rPr>
              <a:t>id - prints current user</a:t>
            </a:r>
            <a:endParaRPr dirty="0">
              <a:latin typeface="Old Standard TT"/>
              <a:ea typeface="Old Standard TT"/>
              <a:cs typeface="Old Standard TT"/>
              <a:sym typeface="Old Standard TT"/>
            </a:endParaRPr>
          </a:p>
          <a:p>
            <a:pPr marL="0" lvl="0" indent="0" algn="l" rtl="0">
              <a:spcBef>
                <a:spcPts val="1600"/>
              </a:spcBef>
              <a:spcAft>
                <a:spcPts val="1600"/>
              </a:spcAft>
              <a:buNone/>
            </a:pPr>
            <a:r>
              <a:rPr lang="en" dirty="0" err="1">
                <a:latin typeface="Old Standard TT"/>
                <a:ea typeface="Old Standard TT"/>
                <a:cs typeface="Old Standard TT"/>
                <a:sym typeface="Old Standard TT"/>
              </a:rPr>
              <a:t>uname</a:t>
            </a:r>
            <a:r>
              <a:rPr lang="en" dirty="0">
                <a:latin typeface="Old Standard TT"/>
                <a:ea typeface="Old Standard TT"/>
                <a:cs typeface="Old Standard TT"/>
                <a:sym typeface="Old Standard TT"/>
              </a:rPr>
              <a:t> -a - prints Linux distribution info</a:t>
            </a:r>
            <a:endParaRPr dirty="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keep it tidy</a:t>
            </a:r>
            <a:endParaRPr>
              <a:latin typeface="Old Standard TT"/>
              <a:ea typeface="Old Standard TT"/>
              <a:cs typeface="Old Standard TT"/>
              <a:sym typeface="Old Standard TT"/>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latin typeface="Old Standard TT"/>
                <a:ea typeface="Old Standard TT"/>
                <a:cs typeface="Old Standard TT"/>
                <a:sym typeface="Old Standard TT"/>
              </a:rPr>
              <a:t>ctrl-l </a:t>
            </a:r>
            <a:r>
              <a:rPr lang="en">
                <a:latin typeface="Old Standard TT"/>
                <a:ea typeface="Old Standard TT"/>
                <a:cs typeface="Old Standard TT"/>
                <a:sym typeface="Old Standard TT"/>
              </a:rPr>
              <a:t>or type </a:t>
            </a:r>
            <a:r>
              <a:rPr lang="en" i="1">
                <a:latin typeface="Old Standard TT"/>
                <a:ea typeface="Old Standard TT"/>
                <a:cs typeface="Old Standard TT"/>
                <a:sym typeface="Old Standard TT"/>
              </a:rPr>
              <a:t>clear</a:t>
            </a:r>
            <a:endParaRPr i="1">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cd is not a compact disk</a:t>
            </a:r>
            <a:endParaRPr>
              <a:latin typeface="Old Standard TT"/>
              <a:ea typeface="Old Standard TT"/>
              <a:cs typeface="Old Standard TT"/>
              <a:sym typeface="Old Standard TT"/>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dirty="0">
                <a:latin typeface="Old Standard TT"/>
                <a:ea typeface="Old Standard TT"/>
                <a:cs typeface="Old Standard TT"/>
                <a:sym typeface="Old Standard TT"/>
              </a:rPr>
              <a:t>cd</a:t>
            </a:r>
            <a:r>
              <a:rPr lang="en" dirty="0">
                <a:latin typeface="Old Standard TT"/>
                <a:ea typeface="Old Standard TT"/>
                <a:cs typeface="Old Standard TT"/>
                <a:sym typeface="Old Standard TT"/>
              </a:rPr>
              <a:t>  – change disk to home directory</a:t>
            </a:r>
          </a:p>
          <a:p>
            <a:pPr marL="0" lvl="0" indent="0" algn="l" rtl="0">
              <a:lnSpc>
                <a:spcPct val="200000"/>
              </a:lnSpc>
              <a:spcBef>
                <a:spcPts val="0"/>
              </a:spcBef>
              <a:spcAft>
                <a:spcPts val="0"/>
              </a:spcAft>
              <a:buNone/>
            </a:pPr>
            <a:r>
              <a:rPr lang="en" b="1" i="1" dirty="0">
                <a:latin typeface="Old Standard TT"/>
                <a:ea typeface="Old Standard TT"/>
                <a:cs typeface="Old Standard TT"/>
                <a:sym typeface="Old Standard TT"/>
              </a:rPr>
              <a:t>cd -</a:t>
            </a:r>
            <a:r>
              <a:rPr lang="en" dirty="0">
                <a:latin typeface="Old Standard TT"/>
                <a:ea typeface="Old Standard TT"/>
                <a:cs typeface="Old Standard TT"/>
                <a:sym typeface="Old Standard TT"/>
              </a:rPr>
              <a:t> – change disk previous directory</a:t>
            </a:r>
          </a:p>
          <a:p>
            <a:pPr marL="0" lvl="0" indent="0" algn="l" rtl="0">
              <a:lnSpc>
                <a:spcPct val="200000"/>
              </a:lnSpc>
              <a:spcBef>
                <a:spcPts val="0"/>
              </a:spcBef>
              <a:spcAft>
                <a:spcPts val="0"/>
              </a:spcAft>
              <a:buNone/>
            </a:pPr>
            <a:r>
              <a:rPr lang="en" b="1" dirty="0">
                <a:latin typeface="Old Standard TT"/>
                <a:ea typeface="Old Standard TT"/>
                <a:cs typeface="Old Standard TT"/>
                <a:sym typeface="Old Standard TT"/>
              </a:rPr>
              <a:t>cd ~ </a:t>
            </a:r>
            <a:r>
              <a:rPr lang="en" dirty="0">
                <a:latin typeface="Old Standard TT"/>
                <a:ea typeface="Old Standard TT"/>
                <a:cs typeface="Old Standard TT"/>
                <a:sym typeface="Old Standard TT"/>
              </a:rPr>
              <a:t>– go back to home directory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you will not remember everything</a:t>
            </a:r>
            <a:endParaRPr>
              <a:latin typeface="Old Standard TT"/>
              <a:ea typeface="Old Standard TT"/>
              <a:cs typeface="Old Standard TT"/>
              <a:sym typeface="Old Standard TT"/>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Old Standard TT"/>
                <a:ea typeface="Old Standard TT"/>
                <a:cs typeface="Old Standard TT"/>
                <a:sym typeface="Old Standard TT"/>
              </a:rPr>
              <a:t>ctrl-r – search for previously typed command, type it again to find more</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find a file</a:t>
            </a:r>
            <a:endParaRPr>
              <a:latin typeface="Old Standard TT"/>
              <a:ea typeface="Old Standard TT"/>
              <a:cs typeface="Old Standard TT"/>
              <a:sym typeface="Old Standard TT"/>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ld Standard TT"/>
                <a:ea typeface="Old Standard TT"/>
                <a:cs typeface="Old Standard TT"/>
                <a:sym typeface="Old Standard TT"/>
              </a:rPr>
              <a:t>find . -name “*.log”</a:t>
            </a:r>
            <a:endParaRPr dirty="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grep</a:t>
            </a:r>
            <a:endParaRPr>
              <a:latin typeface="Old Standard TT"/>
              <a:ea typeface="Old Standard TT"/>
              <a:cs typeface="Old Standard TT"/>
              <a:sym typeface="Old Standard TT"/>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ld Standard TT"/>
                <a:ea typeface="Old Standard TT"/>
                <a:cs typeface="Old Standard TT"/>
                <a:sym typeface="Old Standard TT"/>
              </a:rPr>
              <a:t>run a </a:t>
            </a:r>
            <a:r>
              <a:rPr lang="en" dirty="0" err="1">
                <a:latin typeface="Old Standard TT"/>
                <a:ea typeface="Old Standard TT"/>
                <a:cs typeface="Old Standard TT"/>
                <a:sym typeface="Old Standard TT"/>
              </a:rPr>
              <a:t>regexp</a:t>
            </a:r>
            <a:r>
              <a:rPr lang="en" dirty="0">
                <a:latin typeface="Old Standard TT"/>
                <a:ea typeface="Old Standard TT"/>
                <a:cs typeface="Old Standard TT"/>
                <a:sym typeface="Old Standard TT"/>
              </a:rPr>
              <a:t> against input data</a:t>
            </a:r>
            <a:endParaRPr dirty="0">
              <a:latin typeface="Old Standard TT"/>
              <a:ea typeface="Old Standard TT"/>
              <a:cs typeface="Old Standard TT"/>
              <a:sym typeface="Old Standard TT"/>
            </a:endParaRPr>
          </a:p>
          <a:p>
            <a:pPr marL="0" lvl="0" indent="0" algn="l" rtl="0">
              <a:spcBef>
                <a:spcPts val="1600"/>
              </a:spcBef>
              <a:spcAft>
                <a:spcPts val="0"/>
              </a:spcAft>
              <a:buNone/>
            </a:pPr>
            <a:r>
              <a:rPr lang="en" dirty="0">
                <a:latin typeface="Old Standard TT"/>
                <a:ea typeface="Old Standard TT"/>
                <a:cs typeface="Old Standard TT"/>
                <a:sym typeface="Old Standard TT"/>
              </a:rPr>
              <a:t>find . -name “*.log” | grep “access”</a:t>
            </a:r>
            <a:endParaRPr dirty="0">
              <a:latin typeface="Old Standard TT"/>
              <a:ea typeface="Old Standard TT"/>
              <a:cs typeface="Old Standard TT"/>
              <a:sym typeface="Old Standard TT"/>
            </a:endParaRPr>
          </a:p>
          <a:p>
            <a:pPr marL="0" lvl="0" indent="0" algn="l" rtl="0">
              <a:spcBef>
                <a:spcPts val="1600"/>
              </a:spcBef>
              <a:spcAft>
                <a:spcPts val="0"/>
              </a:spcAft>
              <a:buNone/>
            </a:pPr>
            <a:endParaRPr i="1" dirty="0">
              <a:latin typeface="Old Standard TT"/>
              <a:ea typeface="Old Standard TT"/>
              <a:cs typeface="Old Standard TT"/>
              <a:sym typeface="Old Standard TT"/>
            </a:endParaRPr>
          </a:p>
          <a:p>
            <a:pPr marL="0" lvl="0" indent="0" algn="l" rtl="0">
              <a:spcBef>
                <a:spcPts val="1600"/>
              </a:spcBef>
              <a:spcAft>
                <a:spcPts val="0"/>
              </a:spcAft>
              <a:buNone/>
            </a:pPr>
            <a:endParaRPr i="1" dirty="0">
              <a:latin typeface="Old Standard TT"/>
              <a:ea typeface="Old Standard TT"/>
              <a:cs typeface="Old Standard TT"/>
              <a:sym typeface="Old Standard TT"/>
            </a:endParaRPr>
          </a:p>
          <a:p>
            <a:pPr marL="0" lvl="0" indent="0" algn="l" rtl="0">
              <a:spcBef>
                <a:spcPts val="1600"/>
              </a:spcBef>
              <a:spcAft>
                <a:spcPts val="0"/>
              </a:spcAft>
              <a:buNone/>
            </a:pPr>
            <a:endParaRPr i="1" dirty="0">
              <a:latin typeface="Old Standard TT"/>
              <a:ea typeface="Old Standard TT"/>
              <a:cs typeface="Old Standard TT"/>
              <a:sym typeface="Old Standard TT"/>
            </a:endParaRPr>
          </a:p>
          <a:p>
            <a:pPr marL="0" lvl="0" indent="0" algn="l" rtl="0">
              <a:spcBef>
                <a:spcPts val="1600"/>
              </a:spcBef>
              <a:spcAft>
                <a:spcPts val="1600"/>
              </a:spcAft>
              <a:buNone/>
            </a:pPr>
            <a:r>
              <a:rPr lang="en" i="1" dirty="0">
                <a:latin typeface="Old Standard TT"/>
                <a:ea typeface="Old Standard TT"/>
                <a:cs typeface="Old Standard TT"/>
                <a:sym typeface="Old Standard TT"/>
              </a:rPr>
              <a:t>my favorite</a:t>
            </a:r>
            <a:r>
              <a:rPr lang="en" dirty="0">
                <a:latin typeface="Old Standard TT"/>
                <a:ea typeface="Old Standard TT"/>
                <a:cs typeface="Old Standard TT"/>
                <a:sym typeface="Old Standard TT"/>
              </a:rPr>
              <a:t>: grep -</a:t>
            </a:r>
            <a:r>
              <a:rPr lang="en" dirty="0" err="1">
                <a:latin typeface="Old Standard TT"/>
                <a:ea typeface="Old Standard TT"/>
                <a:cs typeface="Old Standard TT"/>
                <a:sym typeface="Old Standard TT"/>
              </a:rPr>
              <a:t>Ril</a:t>
            </a:r>
            <a:r>
              <a:rPr lang="en" dirty="0">
                <a:latin typeface="Old Standard TT"/>
                <a:ea typeface="Old Standard TT"/>
                <a:cs typeface="Old Standard TT"/>
                <a:sym typeface="Old Standard TT"/>
              </a:rPr>
              <a:t> “some text” . – real find all files which </a:t>
            </a:r>
            <a:r>
              <a:rPr lang="en" i="1" dirty="0">
                <a:latin typeface="Old Standard TT"/>
                <a:ea typeface="Old Standard TT"/>
                <a:cs typeface="Old Standard TT"/>
                <a:sym typeface="Old Standard TT"/>
              </a:rPr>
              <a:t>have some</a:t>
            </a:r>
            <a:r>
              <a:rPr lang="en" dirty="0">
                <a:latin typeface="Old Standard TT"/>
                <a:ea typeface="Old Standard TT"/>
                <a:cs typeface="Old Standard TT"/>
                <a:sym typeface="Old Standard TT"/>
              </a:rPr>
              <a:t> text inside</a:t>
            </a:r>
            <a:endParaRPr dirty="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320</Words>
  <Application>Microsoft Macintosh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Old Standard TT</vt:lpstr>
      <vt:lpstr>Arial</vt:lpstr>
      <vt:lpstr>Simple Light</vt:lpstr>
      <vt:lpstr>LINUX COMMAND LINE FUNDAMENTALS</vt:lpstr>
      <vt:lpstr>cmd line navigation</vt:lpstr>
      <vt:lpstr>cmd line deletion</vt:lpstr>
      <vt:lpstr>who am I. where  am I</vt:lpstr>
      <vt:lpstr>keep it tidy</vt:lpstr>
      <vt:lpstr>cd is not a compact disk</vt:lpstr>
      <vt:lpstr>you will not remember everything</vt:lpstr>
      <vt:lpstr>find a file</vt:lpstr>
      <vt:lpstr>grep</vt:lpstr>
      <vt:lpstr>top is like htop but simpler</vt:lpstr>
      <vt:lpstr>vi is not hard</vt:lpstr>
      <vt:lpstr>tmux is cool</vt:lpstr>
      <vt:lpstr>found useful cmd, save it</vt:lpstr>
    </vt:vector>
  </TitlesOfParts>
  <Manager/>
  <Company>amortizedcost.net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COMMAND LINE FUNDAMENTALS</dc:title>
  <dc:subject/>
  <dc:creator>Igor Victor</dc:creator>
  <cp:keywords/>
  <dc:description>Copyright (c) 2021 Igor Victor amortizedcost.net
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
</dc:description>
  <cp:lastModifiedBy>Novokshonov, Igor</cp:lastModifiedBy>
  <cp:revision>8</cp:revision>
  <dcterms:modified xsi:type="dcterms:W3CDTF">2021-02-28T12:01:45Z</dcterms:modified>
  <cp:category/>
</cp:coreProperties>
</file>