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5"/>
  </p:notesMasterIdLst>
  <p:handoutMasterIdLst>
    <p:handoutMasterId r:id="rId56"/>
  </p:handoutMasterIdLst>
  <p:sldIdLst>
    <p:sldId id="256" r:id="rId2"/>
    <p:sldId id="410" r:id="rId3"/>
    <p:sldId id="426" r:id="rId4"/>
    <p:sldId id="407" r:id="rId5"/>
    <p:sldId id="412" r:id="rId6"/>
    <p:sldId id="409" r:id="rId7"/>
    <p:sldId id="420" r:id="rId8"/>
    <p:sldId id="421" r:id="rId9"/>
    <p:sldId id="413" r:id="rId10"/>
    <p:sldId id="416" r:id="rId11"/>
    <p:sldId id="417" r:id="rId12"/>
    <p:sldId id="422" r:id="rId13"/>
    <p:sldId id="423" r:id="rId14"/>
    <p:sldId id="424" r:id="rId15"/>
    <p:sldId id="406" r:id="rId16"/>
    <p:sldId id="418" r:id="rId17"/>
    <p:sldId id="425" r:id="rId18"/>
    <p:sldId id="419" r:id="rId19"/>
    <p:sldId id="411" r:id="rId20"/>
    <p:sldId id="408" r:id="rId21"/>
    <p:sldId id="427" r:id="rId22"/>
    <p:sldId id="428" r:id="rId23"/>
    <p:sldId id="433" r:id="rId24"/>
    <p:sldId id="434" r:id="rId25"/>
    <p:sldId id="435" r:id="rId26"/>
    <p:sldId id="436" r:id="rId27"/>
    <p:sldId id="437" r:id="rId28"/>
    <p:sldId id="438" r:id="rId29"/>
    <p:sldId id="432" r:id="rId30"/>
    <p:sldId id="431" r:id="rId31"/>
    <p:sldId id="429" r:id="rId32"/>
    <p:sldId id="430" r:id="rId33"/>
    <p:sldId id="439" r:id="rId34"/>
    <p:sldId id="444" r:id="rId35"/>
    <p:sldId id="446" r:id="rId36"/>
    <p:sldId id="445" r:id="rId37"/>
    <p:sldId id="342" r:id="rId38"/>
    <p:sldId id="343" r:id="rId39"/>
    <p:sldId id="440" r:id="rId40"/>
    <p:sldId id="441" r:id="rId41"/>
    <p:sldId id="442" r:id="rId42"/>
    <p:sldId id="443" r:id="rId43"/>
    <p:sldId id="400" r:id="rId44"/>
    <p:sldId id="448" r:id="rId45"/>
    <p:sldId id="449" r:id="rId46"/>
    <p:sldId id="355" r:id="rId47"/>
    <p:sldId id="397" r:id="rId48"/>
    <p:sldId id="401" r:id="rId49"/>
    <p:sldId id="402" r:id="rId50"/>
    <p:sldId id="396" r:id="rId51"/>
    <p:sldId id="398" r:id="rId52"/>
    <p:sldId id="399" r:id="rId53"/>
    <p:sldId id="277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8" autoAdjust="0"/>
    <p:restoredTop sz="94686" autoAdjust="0"/>
  </p:normalViewPr>
  <p:slideViewPr>
    <p:cSldViewPr>
      <p:cViewPr varScale="1">
        <p:scale>
          <a:sx n="56" d="100"/>
          <a:sy n="56" d="100"/>
        </p:scale>
        <p:origin x="99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3067" y="-8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CB8F-2D9A-49D3-848E-34CF47B2039D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A1B0D-8D97-4D24-ABA1-5D5E27B39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76EE8-8915-439D-94BC-9FDF14C58D8F}" type="datetimeFigureOut">
              <a:rPr lang="en-US" smtClean="0"/>
              <a:pPr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0E35F-B696-45E0-8E42-B5EF6BF15C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6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75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0E35F-B696-45E0-8E42-B5EF6BF15CB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0A4521-C4A0-49B9-B145-5B3F250F5257}" type="datetime1">
              <a:rPr lang="en-US" sz="1600" smtClean="0"/>
              <a:pPr/>
              <a:t>3/7/2022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2112CA4-73ED-4627-85CD-1754DDC60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D44EE-CF9F-4521-BD29-FE6A86CDC08A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91C6-8BDF-4BDD-A899-75CF8C5C79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15D-F668-44B0-8254-F7DCE0DB97A0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C2C3-53A1-4055-A5E7-7F5C0158C6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066800"/>
            <a:ext cx="7772400" cy="1371600"/>
          </a:xfrm>
        </p:spPr>
        <p:txBody>
          <a:bodyPr/>
          <a:lstStyle>
            <a:lvl1pPr algn="ctr">
              <a:defRPr lang="ro-RO" sz="3200" b="1" baseline="0" smtClean="0"/>
            </a:lvl1pPr>
          </a:lstStyle>
          <a:p>
            <a:r>
              <a:rPr lang="en-US" dirty="0"/>
              <a:t>How my ideal tool supporting OCL must look like?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rot="-5400000">
            <a:off x="4533900" y="10287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066800" y="3962400"/>
            <a:ext cx="7010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latin typeface="Arial" charset="0"/>
              </a:rPr>
              <a:t>Dan CHIOREAN, Vladiela PETRASCU, Dragos</a:t>
            </a:r>
            <a:r>
              <a:rPr lang="en-US" sz="1600" b="1" baseline="0" dirty="0">
                <a:latin typeface="Arial" charset="0"/>
              </a:rPr>
              <a:t> PETRASCU</a:t>
            </a:r>
            <a:br>
              <a:rPr lang="en-US" sz="1600" dirty="0">
                <a:latin typeface="Arial" charset="0"/>
              </a:rPr>
            </a:br>
            <a:r>
              <a:rPr lang="en-US" sz="1800" noProof="1">
                <a:latin typeface="Arial" charset="0"/>
              </a:rPr>
              <a:t>chiorean@cs.ubbcluj.ro</a:t>
            </a:r>
            <a:br>
              <a:rPr lang="en-US" sz="1800" dirty="0">
                <a:latin typeface="Arial" charset="0"/>
              </a:rPr>
            </a:br>
            <a:br>
              <a:rPr lang="en-US" sz="1600" dirty="0">
                <a:latin typeface="Arial" charset="0"/>
              </a:rPr>
            </a:br>
            <a:r>
              <a:rPr lang="en-US" sz="1600" b="1" dirty="0">
                <a:solidFill>
                  <a:schemeClr val="tx2"/>
                </a:solidFill>
                <a:latin typeface="Arial" charset="0"/>
              </a:rPr>
              <a:t>BABES-BOLYAI UNIVERSITY – CLUJ-NAPOCA</a:t>
            </a:r>
            <a:br>
              <a:rPr lang="en-US" sz="1600" dirty="0">
                <a:solidFill>
                  <a:schemeClr val="tx2"/>
                </a:solidFill>
                <a:latin typeface="Arial" charset="0"/>
              </a:rPr>
            </a:br>
            <a:r>
              <a:rPr lang="en-US" sz="1800" dirty="0">
                <a:solidFill>
                  <a:schemeClr val="tx2"/>
                </a:solidFill>
                <a:latin typeface="Arial" charset="0"/>
              </a:rPr>
              <a:t>Faculty of Mathematics and Informatics</a:t>
            </a:r>
            <a:endParaRPr lang="en-US" sz="1800" noProof="1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8" name="Picture 7" descr="Sigla-UB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6248" y="5572140"/>
            <a:ext cx="771525" cy="7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21C9-16DC-4646-894B-96DBF7369433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848072" cy="365760"/>
          </a:xfrm>
        </p:spPr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871120" cy="365760"/>
          </a:xfrm>
        </p:spPr>
        <p:txBody>
          <a:bodyPr/>
          <a:lstStyle>
            <a:lvl1pPr marL="342900" indent="-342900">
              <a:buNone/>
              <a:defRPr/>
            </a:lvl1pPr>
          </a:lstStyle>
          <a:p>
            <a:fld id="{94F106D7-1B8D-4E6B-962C-B34D121359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7A70EEE-C45F-4498-AD7C-5D6A9469AF02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5FD8947-25C2-4FFF-AE63-D265693FE6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D0DF-5C10-4109-BD82-E8AB31D4B714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8D4F-F9DE-41A9-A188-212D277138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AB0A-AADF-4856-A070-4C3D924DDC5B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A0FA-5DAE-4F2B-B951-B029256980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72200" y="6381328"/>
            <a:ext cx="2289048" cy="365760"/>
          </a:xfrm>
        </p:spPr>
        <p:txBody>
          <a:bodyPr/>
          <a:lstStyle/>
          <a:p>
            <a:fld id="{55E31D45-55EB-4AAB-AF43-4B8AC6C804F8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3992088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Software </a:t>
            </a:r>
            <a:r>
              <a:rPr lang="en-US" dirty="0" err="1"/>
              <a:t>Engineering_Introduction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5056" cy="365760"/>
          </a:xfrm>
        </p:spPr>
        <p:txBody>
          <a:bodyPr/>
          <a:lstStyle/>
          <a:p>
            <a:fld id="{DE2E3FB7-AD45-4F26-B833-FAD893695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110A-39A5-44EB-85B7-157478734F25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26B3B-A375-4634-ABC2-CE8A37BEB6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903-2634-4C86-862C-FC00619DF242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C50E-A1B0-4FF7-9069-64C5EE243D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E9D2-1ED5-4DED-A48F-CB708735B6D4}" type="datetime1">
              <a:rPr lang="en-US" smtClean="0"/>
              <a:pPr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41D8-8EC2-4962-8EB9-AACF1D8B1B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971980-4309-4572-8B7A-A23A2685FFAE}" type="datetime1">
              <a:rPr lang="en-US" sz="1400" smtClean="0">
                <a:solidFill>
                  <a:schemeClr val="tx2"/>
                </a:solidFill>
              </a:rPr>
              <a:pPr/>
              <a:t>3/7/2022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483768" y="6356350"/>
            <a:ext cx="39200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Engineering_Introduction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FFAF7-A16B-4A16-88EC-88C1B3F08C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 descr="Sigla-UBB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84368" y="5949280"/>
            <a:ext cx="771525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4293096"/>
            <a:ext cx="5328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Dan CHIOREAN</a:t>
            </a:r>
          </a:p>
          <a:p>
            <a:pPr algn="ctr"/>
            <a:r>
              <a:rPr lang="en-US" dirty="0" err="1"/>
              <a:t>Babeş-Bolyai</a:t>
            </a:r>
            <a:r>
              <a:rPr lang="en-US" dirty="0"/>
              <a:t> University</a:t>
            </a:r>
          </a:p>
          <a:p>
            <a:pPr algn="ctr"/>
            <a:r>
              <a:rPr lang="en-US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chiorean@cs.ubbcluj.ro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CE7C-2AA7-4DAE-BCEE-ABADD108B543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in UML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3F55E9-F8D8-4962-BB7C-803E2F63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6281BD-BBC8-4E15-A84A-0DA5DE202F51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1484784"/>
            <a:ext cx="7344816" cy="2260104"/>
          </a:xfrm>
          <a:prstGeom prst="rect">
            <a:avLst/>
          </a:prstGeom>
          <a:ln/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/>
              <a:t>Introduction to UML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mainly based on </a:t>
            </a:r>
            <a:r>
              <a:rPr lang="en-US" sz="2000" b="1" dirty="0"/>
              <a:t>Bernd </a:t>
            </a:r>
            <a:r>
              <a:rPr lang="en-US" sz="2000" b="1" dirty="0" err="1"/>
              <a:t>Bruegge’s</a:t>
            </a:r>
            <a:r>
              <a:rPr lang="en-US" sz="2000" b="1" dirty="0"/>
              <a:t> </a:t>
            </a:r>
            <a:r>
              <a:rPr lang="en-US" sz="2000" dirty="0"/>
              <a:t>book and</a:t>
            </a:r>
            <a:br>
              <a:rPr lang="en-US" sz="2000" dirty="0"/>
            </a:br>
            <a:r>
              <a:rPr lang="en-US" sz="2000" b="1" dirty="0"/>
              <a:t>UML Reference manual</a:t>
            </a:r>
            <a:r>
              <a:rPr lang="en-US" sz="2000" dirty="0"/>
              <a:t>.  Also contains some personal points of view/opinions and examples using </a:t>
            </a:r>
            <a:r>
              <a:rPr lang="en-US" sz="2000" b="1" dirty="0"/>
              <a:t>OCLE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698" y="112474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Object-oriented decomposition - </a:t>
            </a: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What is this?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BA695-A744-4F05-BDDE-7D90F71B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82" y="2048691"/>
            <a:ext cx="5528489" cy="38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0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61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548" y="64636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Object-oriented decomposition - </a:t>
            </a: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What is this?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662B8-90BC-4A53-AB12-855BCE02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1" y="1402418"/>
            <a:ext cx="7117106" cy="3888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3ADE24-9054-46E8-85BA-90CE7E13D7BC}"/>
              </a:ext>
            </a:extLst>
          </p:cNvPr>
          <p:cNvSpPr txBox="1"/>
          <p:nvPr/>
        </p:nvSpPr>
        <p:spPr>
          <a:xfrm>
            <a:off x="612648" y="4800407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Depending on the purpose of the system, different objects might be found</a:t>
            </a:r>
          </a:p>
          <a:p>
            <a:pPr algn="l"/>
            <a:endParaRPr lang="en-US" sz="1800" b="0" i="0" u="none" strike="noStrike" baseline="0" dirty="0">
              <a:latin typeface="Verdana" panose="020B0604030504040204" pitchFamily="34" charset="0"/>
            </a:endParaRPr>
          </a:p>
          <a:p>
            <a:r>
              <a:rPr lang="en-US" sz="1800" b="1" i="0" u="none" strike="noStrike" baseline="0" dirty="0">
                <a:latin typeface="Verdana" panose="020B0604030504040204" pitchFamily="34" charset="0"/>
              </a:rPr>
              <a:t>Identify the purpose of a system is </a:t>
            </a:r>
            <a:r>
              <a:rPr lang="en-US" sz="18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crucial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7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Hierarchy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457199" y="1700808"/>
            <a:ext cx="8003233" cy="2949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Another way to deal with complexity is to provide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relationships between these chunks</a:t>
            </a:r>
          </a:p>
          <a:p>
            <a:pPr algn="just">
              <a:lnSpc>
                <a:spcPct val="150000"/>
              </a:lnSpc>
            </a:pP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One of the most important relationships is hierarchy.  There are 2 useful/special hierarchies: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Part-of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 hierarchy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Is-kind-of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" hierarchy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291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Part of Hierarchy - Aggregation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975205-A855-4FE7-AB34-747E3B62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69" y="1624586"/>
            <a:ext cx="5735643" cy="454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4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Is Kind of Hierarchy - Taxonomy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D50112-9B8B-4882-AA34-ADD8AE9F4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32" y="2233748"/>
            <a:ext cx="6928668" cy="36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8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What is UML?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683568" y="1712169"/>
            <a:ext cx="8208912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UML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(Unified Modeling Language) - 1997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Nonproprietary standard for modeling software systems,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OMG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Convergence of notations used in object-oriented methods:</a:t>
            </a:r>
          </a:p>
          <a:p>
            <a:pPr lvl="1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OMT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(James Rumbaugh and colleagues)</a:t>
            </a:r>
          </a:p>
          <a:p>
            <a:pPr lvl="1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Booch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(Grady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Booch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OOSE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(Ivar Jacobson)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Information at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 OMG portal http://www.uml.org/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Commercial tools: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Rational Software Modeler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(IBM), Rational Rhapsody, Enterprise Architect, Visual Paradigm,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MagicDraw</a:t>
            </a: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1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History of UML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35496" y="1712169"/>
            <a:ext cx="5472608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 first version of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UML- November 1997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 version 1.5 implemented in OCLE was adopted in March 2003, formal-03-03-01.pdf, 736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pag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. – including OCL 47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pag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. chap. 6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current Version 2.5.1 - formal-17-12-05.pdf, 796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pag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. – OCL specified in another doc. 262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pag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. - formal-14-02-03.pdf, OCL 2.4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that is aligned with UML 2.4.1 </a:t>
            </a: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800" b="1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F49E992-907F-40E1-A267-B0A21CFA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7" t="18750" r="27344" b="13542"/>
          <a:stretch>
            <a:fillRect/>
          </a:stretch>
        </p:blipFill>
        <p:spPr bwMode="auto">
          <a:xfrm>
            <a:off x="5292080" y="1231901"/>
            <a:ext cx="3803466" cy="435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32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Important to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683568" y="1712169"/>
            <a:ext cx="8208912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You can solve 80% of the modeling problems by using 20 % UML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We teach you those 20%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80-20 rule: Pareto principle</a:t>
            </a:r>
            <a:endParaRPr lang="en-US" sz="1800" b="1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70FF7-4D42-4B4B-9A24-A87C6C41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20" y="2204864"/>
            <a:ext cx="2825472" cy="2455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9E4433-A20B-4F3F-8B82-7347C60E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7" y="3026226"/>
            <a:ext cx="992777" cy="1458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75EBB1-BCD2-4C09-8B1F-3DFFC4427492}"/>
              </a:ext>
            </a:extLst>
          </p:cNvPr>
          <p:cNvSpPr txBox="1"/>
          <p:nvPr/>
        </p:nvSpPr>
        <p:spPr>
          <a:xfrm>
            <a:off x="1115616" y="4653136"/>
            <a:ext cx="6480720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Vilfredo Pareto</a:t>
            </a:r>
            <a:r>
              <a:rPr lang="en-US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, 1848-1923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Introduced the concept of Pareto Efficiency,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  <a:ea typeface="Verdana" panose="020B0604030504040204" pitchFamily="34" charset="0"/>
              </a:rPr>
              <a:t>Founder of the field of microeconomics.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8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586" y="84493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Most important features of UML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683568" y="1268760"/>
            <a:ext cx="8208912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Apart from "languages“ of OMT, OOD/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Booch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, OOSE methods contributing at UML definition, UML is specified in a more rigorous manner by means of concrete syntax, abstract syntax and semantics</a:t>
            </a: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 abstract syntax is described by means of the UML metamodel and WFRs (invariants on metamodel classes).  The language describing the UML metamodel, MOF is a subset of the UML language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Beginning with the first version, UML included the OCL</a:t>
            </a: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800" b="1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3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What is a Model, View, Diagram?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683568" y="1712169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1" u="none" strike="noStrike" baseline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a language supporting model specification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1800" b="1" i="1" u="none" strike="noStrike" baseline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  <a:r>
              <a:rPr lang="en-US" sz="1800" b="1" i="1" u="none" strike="noStrike" baseline="0" dirty="0">
                <a:solidFill>
                  <a:srgbClr val="0033C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abstraction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describing a problem/problem domain, a problem solution/ system or a subsystem:</a:t>
            </a:r>
          </a:p>
          <a:p>
            <a:pPr lvl="1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 system that no longer exists,</a:t>
            </a:r>
          </a:p>
          <a:p>
            <a:pPr lvl="1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an existing system,</a:t>
            </a:r>
          </a:p>
          <a:p>
            <a:pPr lvl="1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 future system to be built.</a:t>
            </a: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1800" b="1" i="1" u="none" strike="noStrike" baseline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view</a:t>
            </a:r>
            <a:r>
              <a:rPr lang="en-US" sz="1800" b="1" i="1" u="none" strike="noStrike" baseline="0" dirty="0">
                <a:solidFill>
                  <a:srgbClr val="0033C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depicts selected aspects of a model</a:t>
            </a:r>
          </a:p>
          <a:p>
            <a:pPr algn="l">
              <a:lnSpc>
                <a:spcPct val="150000"/>
              </a:lnSpc>
            </a:pPr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1800" b="1" i="1" u="none" strike="noStrike" baseline="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diagram/notation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a set of graphical/textual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rules for depicting views and formal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27828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>
            <a:normAutofit/>
          </a:bodyPr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What is modeling?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251520" y="1672862"/>
            <a:ext cx="856895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Modeling consists of building an abstraction of reality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Verdana" panose="020B0604030504040204" pitchFamily="34" charset="0"/>
              </a:rPr>
              <a:t>Model – an abstract description of a problem/problem solution</a:t>
            </a: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Abstractions are simplifications because: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They ignore irrelevant details and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They only represent the relevant details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What is </a:t>
            </a:r>
            <a:r>
              <a:rPr lang="en-US" altLang="en-US" sz="1800" b="1" i="1" dirty="0">
                <a:latin typeface="Verdana" panose="020B0604030504040204" pitchFamily="34" charset="0"/>
                <a:ea typeface="Verdana" panose="020B0604030504040204" pitchFamily="34" charset="0"/>
              </a:rPr>
              <a:t>relevant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or </a:t>
            </a:r>
            <a:r>
              <a:rPr lang="en-US" altLang="en-US" sz="1800" b="1" i="1" dirty="0">
                <a:latin typeface="Verdana" panose="020B0604030504040204" pitchFamily="34" charset="0"/>
                <a:ea typeface="Verdana" panose="020B0604030504040204" pitchFamily="34" charset="0"/>
              </a:rPr>
              <a:t>irrelevant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 depends on the purpose of the model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We use modeling to produce software because: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Software is getting increasingly more complex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Modeling is a means for dealing with complexity</a:t>
            </a:r>
          </a:p>
          <a:p>
            <a:pPr algn="just">
              <a:lnSpc>
                <a:spcPct val="150000"/>
              </a:lnSpc>
            </a:pP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1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UML Models, Views, Diagrams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476E9B9-8167-45F9-849D-5C0F4BBA8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8712"/>
            <a:ext cx="9144000" cy="32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5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9675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A better understanding of the problem – the functionality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51997EC-30F8-420A-9297-DBA84E84F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64807"/>
            <a:ext cx="6231879" cy="3347286"/>
          </a:xfrm>
          <a:prstGeom prst="rect">
            <a:avLst/>
          </a:prstGeom>
        </p:spPr>
      </p:pic>
      <p:sp>
        <p:nvSpPr>
          <p:cNvPr id="13" name="Text Box 44">
            <a:extLst>
              <a:ext uri="{FF2B5EF4-FFF2-40B4-BE49-F238E27FC236}">
                <a16:creationId xmlns:a16="http://schemas.microsoft.com/office/drawing/2014/main" id="{BF07AB99-E758-4A1D-B66D-F7972D54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04" y="5153999"/>
            <a:ext cx="8229600" cy="86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case diagrams represent the functionality of the system from user’s point of view</a:t>
            </a:r>
          </a:p>
        </p:txBody>
      </p:sp>
    </p:spTree>
    <p:extLst>
      <p:ext uri="{BB962C8B-B14F-4D97-AF65-F5344CB8AC3E}">
        <p14:creationId xmlns:p14="http://schemas.microsoft.com/office/powerpoint/2010/main" val="279970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the functional view</a:t>
            </a:r>
          </a:p>
        </p:txBody>
      </p:sp>
      <p:sp>
        <p:nvSpPr>
          <p:cNvPr id="13" name="Text Box 44">
            <a:extLst>
              <a:ext uri="{FF2B5EF4-FFF2-40B4-BE49-F238E27FC236}">
                <a16:creationId xmlns:a16="http://schemas.microsoft.com/office/drawing/2014/main" id="{3F0829AD-CBAF-4C92-910A-700B25B1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260" y="3290630"/>
            <a:ext cx="533893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9pPr>
          </a:lstStyle>
          <a:p>
            <a:pPr algn="just"/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A </a:t>
            </a:r>
            <a:r>
              <a:rPr lang="en-US" sz="1800" b="1" u="none" strike="noStrike" baseline="0" dirty="0">
                <a:solidFill>
                  <a:schemeClr val="tx1"/>
                </a:solidFill>
                <a:latin typeface="Verdana-BoldItalic"/>
              </a:rPr>
              <a:t>use case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represents a</a:t>
            </a: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functionality provided by the system</a:t>
            </a:r>
          </a:p>
          <a:p>
            <a:pPr algn="just"/>
            <a:endParaRPr lang="en-US" sz="1800" b="0" i="0" u="none" strike="noStrike" baseline="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An </a:t>
            </a:r>
            <a:r>
              <a:rPr lang="en-US" sz="1800" b="1" u="none" strike="noStrike" baseline="0" dirty="0">
                <a:solidFill>
                  <a:schemeClr val="tx1"/>
                </a:solidFill>
                <a:latin typeface="Verdana-BoldItalic"/>
              </a:rPr>
              <a:t>Actor</a:t>
            </a:r>
            <a:r>
              <a:rPr lang="en-US" sz="1800" b="1" i="1" u="none" strike="noStrike" baseline="0" dirty="0">
                <a:solidFill>
                  <a:schemeClr val="tx1"/>
                </a:solidFill>
                <a:latin typeface="Verdana-BoldItalic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represents a role, that is, a type of user of the system</a:t>
            </a:r>
          </a:p>
          <a:p>
            <a:pPr algn="just"/>
            <a:endParaRPr lang="en-US" sz="1800" b="0" i="0" u="none" strike="noStrike" baseline="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The set of all use cases that completely describe the functionality of the system form the 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Use Case View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/Model</a:t>
            </a:r>
          </a:p>
          <a:p>
            <a:pPr algn="just"/>
            <a:endParaRPr lang="en-US" alt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Picture 14" descr="Diagram, shape&#10;&#10;Description automatically generated">
            <a:extLst>
              <a:ext uri="{FF2B5EF4-FFF2-40B4-BE49-F238E27FC236}">
                <a16:creationId xmlns:a16="http://schemas.microsoft.com/office/drawing/2014/main" id="{F73F5F8D-F97F-4A6E-A6F6-6F0457C7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10888"/>
            <a:ext cx="2652732" cy="26193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47E9B4-CD92-408A-BBAC-AEBFCE0DA64E}"/>
              </a:ext>
            </a:extLst>
          </p:cNvPr>
          <p:cNvSpPr txBox="1"/>
          <p:nvPr/>
        </p:nvSpPr>
        <p:spPr>
          <a:xfrm>
            <a:off x="1745213" y="2204864"/>
            <a:ext cx="70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Verdana" panose="020B0604030504040204" pitchFamily="34" charset="0"/>
              </a:rPr>
              <a:t>UCDs are used during requirements elicitation and analysis to represent external behavior (“visible from the outside of</a:t>
            </a:r>
          </a:p>
          <a:p>
            <a:pPr algn="just"/>
            <a:r>
              <a:rPr lang="en-US" sz="1800" b="0" i="0" u="none" strike="noStrike" baseline="0" dirty="0">
                <a:latin typeface="Verdana" panose="020B0604030504040204" pitchFamily="34" charset="0"/>
              </a:rPr>
              <a:t>the system”)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9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the functional view - Actors</a:t>
            </a:r>
          </a:p>
        </p:txBody>
      </p:sp>
      <p:sp>
        <p:nvSpPr>
          <p:cNvPr id="13" name="Text Box 44">
            <a:extLst>
              <a:ext uri="{FF2B5EF4-FFF2-40B4-BE49-F238E27FC236}">
                <a16:creationId xmlns:a16="http://schemas.microsoft.com/office/drawing/2014/main" id="{3F0829AD-CBAF-4C92-910A-700B25B1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888619"/>
            <a:ext cx="640871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9pPr>
          </a:lstStyle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An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is a model of an external entity which interacts (communicates) with the system: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User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External system (Another system)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Physical environment (e.g. Weather)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An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actor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has a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unique name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and an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optional description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Examples: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Verdana-Bold"/>
              </a:rPr>
              <a:t>Passenger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: A person in the train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Verdana-Bold"/>
              </a:rPr>
              <a:t>GPS satellite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: An external system that provides the system with GPS</a:t>
            </a:r>
            <a:endParaRPr lang="en-US" alt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0A6FFE8B-1BF1-45CB-AE95-B6736C717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9595"/>
            <a:ext cx="1204921" cy="1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2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the functional view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Use Case</a:t>
            </a:r>
            <a:endParaRPr lang="en-US" sz="2400" b="1" i="0" u="none" strike="noStrike" baseline="0" dirty="0">
              <a:solidFill>
                <a:schemeClr val="accent2">
                  <a:lumMod val="75000"/>
                </a:schemeClr>
              </a:solidFill>
              <a:latin typeface="CenturyGothic-Bold"/>
            </a:endParaRPr>
          </a:p>
        </p:txBody>
      </p:sp>
      <p:sp>
        <p:nvSpPr>
          <p:cNvPr id="13" name="Text Box 44">
            <a:extLst>
              <a:ext uri="{FF2B5EF4-FFF2-40B4-BE49-F238E27FC236}">
                <a16:creationId xmlns:a16="http://schemas.microsoft.com/office/drawing/2014/main" id="{3F0829AD-CBAF-4C92-910A-700B25B1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888619"/>
            <a:ext cx="640871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9pPr>
          </a:lstStyle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Use Case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represents a class of functionality provided by the system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Use Cases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can be described textually, with a focus on the event flow between actor and system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 textual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Use Case description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consists of 6 parts:</a:t>
            </a:r>
          </a:p>
          <a:p>
            <a:pPr algn="just"/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Unique name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Participating actors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Entry conditions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Exit conditions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Flow of events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Special requirements.</a:t>
            </a:r>
            <a:endParaRPr lang="en-US" alt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C69AAC2A-6C1E-4357-B9AA-C2ED9623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9" y="2112998"/>
            <a:ext cx="1828813" cy="9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the functional view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Use Case</a:t>
            </a:r>
            <a:endParaRPr lang="en-US" sz="2400" b="1" i="0" u="none" strike="noStrike" baseline="0" dirty="0">
              <a:solidFill>
                <a:schemeClr val="accent2">
                  <a:lumMod val="75000"/>
                </a:schemeClr>
              </a:solidFill>
              <a:latin typeface="CenturyGothic-Bold"/>
            </a:endParaRPr>
          </a:p>
        </p:txBody>
      </p:sp>
      <p:sp>
        <p:nvSpPr>
          <p:cNvPr id="13" name="Text Box 44">
            <a:extLst>
              <a:ext uri="{FF2B5EF4-FFF2-40B4-BE49-F238E27FC236}">
                <a16:creationId xmlns:a16="http://schemas.microsoft.com/office/drawing/2014/main" id="{3F0829AD-CBAF-4C92-910A-700B25B1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483018"/>
            <a:ext cx="439248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1800" u="none" strike="noStrike" baseline="0" dirty="0">
                <a:solidFill>
                  <a:schemeClr val="tx1"/>
                </a:solidFill>
                <a:latin typeface="Verdana-Italic"/>
              </a:rPr>
              <a:t>Name: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Purchase ticket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US" sz="1800" u="none" strike="noStrike" baseline="0" dirty="0">
                <a:solidFill>
                  <a:schemeClr val="tx1"/>
                </a:solidFill>
                <a:latin typeface="Verdana-Italic"/>
              </a:rPr>
              <a:t>2. Participating actor: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Passenger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ourier"/>
            </a:endParaRPr>
          </a:p>
          <a:p>
            <a:pPr algn="l"/>
            <a:r>
              <a:rPr lang="en-US" sz="1800" u="none" strike="noStrike" baseline="0" dirty="0">
                <a:solidFill>
                  <a:schemeClr val="tx1"/>
                </a:solidFill>
                <a:latin typeface="Verdana-Italic"/>
              </a:rPr>
              <a:t>3. Entry condition: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Passenger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stands in front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Ticket Distributor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ouri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Passenger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has sufficient money to purchase ticket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800" u="none" strike="noStrike" baseline="0" dirty="0">
                <a:solidFill>
                  <a:schemeClr val="tx1"/>
                </a:solidFill>
                <a:latin typeface="Verdana-Italic"/>
              </a:rPr>
              <a:t>4. Exit condition: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Passenger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has ticket</a:t>
            </a:r>
            <a:endParaRPr lang="en-US" alt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DCC90F9-669C-4780-BD45-16E063CB6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2409843" cy="942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AEDB5-53CE-46C9-9CD2-4BD90CAE9731}"/>
              </a:ext>
            </a:extLst>
          </p:cNvPr>
          <p:cNvSpPr txBox="1"/>
          <p:nvPr/>
        </p:nvSpPr>
        <p:spPr>
          <a:xfrm>
            <a:off x="4572000" y="1628800"/>
            <a:ext cx="42484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u="none" strike="noStrike" baseline="0" dirty="0">
                <a:latin typeface="Verdana-Italic"/>
              </a:rPr>
              <a:t>5. Flow of events:</a:t>
            </a:r>
          </a:p>
          <a:p>
            <a:pPr algn="just"/>
            <a:endParaRPr lang="en-US" sz="1000" b="1" u="none" strike="noStrike" baseline="0" dirty="0">
              <a:latin typeface="Verdana-Italic"/>
            </a:endParaRPr>
          </a:p>
          <a:p>
            <a:pPr marL="342900" indent="-342900" algn="just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Passenger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selects the number of zones to be traveled</a:t>
            </a:r>
          </a:p>
          <a:p>
            <a:pPr algn="just"/>
            <a:endParaRPr lang="en-US" sz="10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2.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Ticket Distributor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displays the amount due</a:t>
            </a:r>
          </a:p>
          <a:p>
            <a:pPr algn="just"/>
            <a:endParaRPr lang="en-US" sz="10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3.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Passenger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inserts money, at least the amount due</a:t>
            </a:r>
          </a:p>
          <a:p>
            <a:pPr algn="just"/>
            <a:endParaRPr lang="en-US" sz="10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4.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Ticket Distributor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returns change</a:t>
            </a:r>
          </a:p>
          <a:p>
            <a:pPr algn="just"/>
            <a:endParaRPr lang="en-US" sz="10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5.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"/>
              </a:rPr>
              <a:t>Ticket Distributor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issues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Ticket</a:t>
            </a:r>
          </a:p>
          <a:p>
            <a:pPr algn="just"/>
            <a:endParaRPr lang="en-US" sz="10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1800" b="0" i="1" u="none" strike="noStrike" baseline="0" dirty="0">
                <a:solidFill>
                  <a:srgbClr val="000000"/>
                </a:solidFill>
                <a:latin typeface="Verdana-Italic"/>
              </a:rPr>
              <a:t>6. </a:t>
            </a:r>
            <a:r>
              <a:rPr lang="en-US" sz="1800" b="1" u="none" strike="noStrike" baseline="0" dirty="0">
                <a:solidFill>
                  <a:srgbClr val="000000"/>
                </a:solidFill>
                <a:latin typeface="Verdana-Italic"/>
              </a:rPr>
              <a:t>Special requirements: </a:t>
            </a:r>
            <a:r>
              <a:rPr lang="en-US" sz="1800" b="0" u="none" strike="noStrike" baseline="0" dirty="0">
                <a:solidFill>
                  <a:srgbClr val="000000"/>
                </a:solidFill>
                <a:latin typeface="Verdana-Italic"/>
              </a:rPr>
              <a:t>None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Verdana-Italic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9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Use Cases relationships</a:t>
            </a:r>
            <a:endParaRPr lang="en-US" sz="2400" b="1" i="0" u="none" strike="noStrike" baseline="0" dirty="0">
              <a:solidFill>
                <a:schemeClr val="accent2">
                  <a:lumMod val="75000"/>
                </a:schemeClr>
              </a:solidFill>
              <a:latin typeface="CenturyGothic-Bold"/>
            </a:endParaRPr>
          </a:p>
        </p:txBody>
      </p:sp>
      <p:sp>
        <p:nvSpPr>
          <p:cNvPr id="13" name="Text Box 44">
            <a:extLst>
              <a:ext uri="{FF2B5EF4-FFF2-40B4-BE49-F238E27FC236}">
                <a16:creationId xmlns:a16="http://schemas.microsoft.com/office/drawing/2014/main" id="{3F0829AD-CBAF-4C92-910A-700B25B1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651441"/>
            <a:ext cx="864096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9pPr>
          </a:lstStyle>
          <a:p>
            <a:pPr algn="l"/>
            <a:r>
              <a:rPr lang="en-US" sz="180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Inheritance Relationship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express specialization/generalization relations</a:t>
            </a:r>
          </a:p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180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Extends Relationship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To represent seldom invoked use cases or exceptional functionality</a:t>
            </a:r>
          </a:p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80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Includes</a:t>
            </a:r>
            <a:r>
              <a:rPr lang="en-US" sz="1800" b="0" i="0" u="none" strike="noStrike" baseline="0" dirty="0">
                <a:solidFill>
                  <a:srgbClr val="FF3300"/>
                </a:solidFill>
                <a:latin typeface="Verdana" panose="020B0604030504040204" pitchFamily="34" charset="0"/>
              </a:rPr>
              <a:t> </a:t>
            </a:r>
            <a:r>
              <a:rPr lang="en-US" sz="180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</a:rPr>
              <a:t>Relationship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To represent functional behavior common to more than one use case.</a:t>
            </a:r>
          </a:p>
          <a:p>
            <a:pPr algn="l"/>
            <a:endParaRPr lang="en-US" altLang="en-US" sz="800" b="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chemeClr val="tx1"/>
                </a:solidFill>
                <a:latin typeface="Courier"/>
                <a:ea typeface="Verdana" panose="020B0604030504040204" pitchFamily="34" charset="0"/>
              </a:rPr>
              <a:t>&lt;&lt;extends&gt;&gt;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relationships model exceptional or seldom invoked cases</a:t>
            </a:r>
          </a:p>
          <a:p>
            <a:pPr algn="just"/>
            <a:endParaRPr lang="en-US" sz="800" b="0" i="0" u="none" strike="noStrike" baseline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exceptional event flows are factored out of the main event flow for clarity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800" b="0" i="0" u="none" strike="noStrike" baseline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direction of an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ourier"/>
                <a:ea typeface="Verdana" panose="020B0604030504040204" pitchFamily="34" charset="0"/>
              </a:rPr>
              <a:t>&lt;&lt;extends&gt;&gt;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relationship is to the extended use case</a:t>
            </a:r>
          </a:p>
          <a:p>
            <a:pPr algn="just"/>
            <a:endParaRPr lang="en-US" sz="800" b="0" i="0" u="none" strike="noStrike" baseline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Cases representing exceptional flows can extend more than one use case.</a:t>
            </a:r>
            <a:endParaRPr lang="en-US" alt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77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Use Cases relationships</a:t>
            </a:r>
            <a:endParaRPr lang="en-US" sz="2400" b="1" i="0" u="none" strike="noStrike" baseline="0" dirty="0">
              <a:solidFill>
                <a:schemeClr val="accent2">
                  <a:lumMod val="75000"/>
                </a:schemeClr>
              </a:solidFill>
              <a:latin typeface="CenturyGothic-Bold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630C5B9-D59C-4E84-8F17-8B69FFEAC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32932"/>
            <a:ext cx="8322862" cy="35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7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813" y="115742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Use Cases relationships</a:t>
            </a:r>
            <a:endParaRPr lang="en-US" sz="2400" b="1" i="0" u="none" strike="noStrike" baseline="0" dirty="0">
              <a:solidFill>
                <a:schemeClr val="accent2">
                  <a:lumMod val="75000"/>
                </a:schemeClr>
              </a:solidFill>
              <a:latin typeface="CenturyGothic-Bold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C71E4B6-CC64-42B9-A8FE-00716736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14313"/>
            <a:ext cx="3962429" cy="3590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1A826E-6C90-4CF1-80F2-A9C4A1AD75C2}"/>
              </a:ext>
            </a:extLst>
          </p:cNvPr>
          <p:cNvSpPr txBox="1"/>
          <p:nvPr/>
        </p:nvSpPr>
        <p:spPr>
          <a:xfrm>
            <a:off x="4141941" y="2192246"/>
            <a:ext cx="4750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ourier"/>
              </a:rPr>
              <a:t>&lt;&lt;includes&gt;&gt;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relationship represents common functionality needed in more than one use case</a:t>
            </a:r>
          </a:p>
          <a:p>
            <a:pPr algn="just"/>
            <a:endParaRPr lang="en-US" sz="1800" b="0" i="0" u="none" strike="noStrike" baseline="0" dirty="0"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ourier"/>
              </a:rPr>
              <a:t>&lt;&lt;includes&gt;&gt;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behavior is factored out for reuse, not because it is an exception</a:t>
            </a:r>
          </a:p>
          <a:p>
            <a:pPr algn="just"/>
            <a:endParaRPr lang="en-US" sz="1800" b="0" i="0" u="none" strike="noStrike" baseline="0" dirty="0">
              <a:latin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The direction of an </a:t>
            </a:r>
            <a:r>
              <a:rPr lang="en-US" sz="1800" b="0" i="0" u="none" strike="noStrike" baseline="0" dirty="0">
                <a:latin typeface="Courier"/>
              </a:rPr>
              <a:t>&lt;&lt;includes&gt;&gt;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relationship is to the using use case (unlike the direction of the </a:t>
            </a:r>
            <a:r>
              <a:rPr lang="en-US" sz="1800" b="0" i="0" u="none" strike="noStrike" baseline="0" dirty="0">
                <a:latin typeface="Courier"/>
              </a:rPr>
              <a:t>&lt;&lt;extends&gt;&gt; 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relationship).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A better understanding of the problem – the structure</a:t>
            </a:r>
          </a:p>
        </p:txBody>
      </p:sp>
      <p:sp>
        <p:nvSpPr>
          <p:cNvPr id="13" name="Text Box 44">
            <a:extLst>
              <a:ext uri="{FF2B5EF4-FFF2-40B4-BE49-F238E27FC236}">
                <a16:creationId xmlns:a16="http://schemas.microsoft.com/office/drawing/2014/main" id="{3F0829AD-CBAF-4C92-910A-700B25B1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9498"/>
            <a:ext cx="8229600" cy="4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 diagram represents the structure of the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E8622-E7EA-407E-B0C2-A777ABDF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2" y="2312124"/>
            <a:ext cx="7245962" cy="29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Abstraction as key technique in modeling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683568" y="1712169"/>
            <a:ext cx="8003232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Two definitions for abstraction: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Abstraction is a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Verdana-Italic"/>
              </a:rPr>
              <a:t>thought process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where ideas are distanced from objects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>
                <a:solidFill>
                  <a:srgbClr val="FF3300"/>
                </a:solidFill>
                <a:latin typeface="Verdana-Bold"/>
              </a:rPr>
              <a:t>Abstraction as activity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Abstraction is the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Verdana-Italic"/>
              </a:rPr>
              <a:t>resulting idea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of a thought process where an idea has been distanced from an object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>
                <a:solidFill>
                  <a:srgbClr val="FF3300"/>
                </a:solidFill>
                <a:latin typeface="Verdana-Bold"/>
              </a:rPr>
              <a:t>Abstraction as entity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Ideas can be expressed by models</a:t>
            </a:r>
          </a:p>
          <a:p>
            <a:pPr algn="just">
              <a:lnSpc>
                <a:spcPct val="150000"/>
              </a:lnSpc>
            </a:pPr>
            <a:r>
              <a:rPr lang="en-US" sz="1800" b="1" i="0" u="none" strike="noStrike" baseline="0" dirty="0">
                <a:latin typeface="Verdana" panose="020B0604030504040204" pitchFamily="34" charset="0"/>
              </a:rPr>
              <a:t>Abstraction allows us to ignore unessential details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49B2A9-26C9-47A9-95CF-4BCB89A7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459" y="4149080"/>
            <a:ext cx="1410789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19675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A better understanding of the problem – the structure_2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253DBFC-CDCE-4212-9005-4EBD5ECFC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09983"/>
            <a:ext cx="6120680" cy="3524856"/>
          </a:xfrm>
          <a:prstGeom prst="rect">
            <a:avLst/>
          </a:prstGeom>
        </p:spPr>
      </p:pic>
      <p:sp>
        <p:nvSpPr>
          <p:cNvPr id="13" name="Text Box 44">
            <a:extLst>
              <a:ext uri="{FF2B5EF4-FFF2-40B4-BE49-F238E27FC236}">
                <a16:creationId xmlns:a16="http://schemas.microsoft.com/office/drawing/2014/main" id="{3F0829AD-CBAF-4C92-910A-700B25B1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9498"/>
            <a:ext cx="8229600" cy="4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 diagram represents the structure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17153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A better understanding of the problem – the behavior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08A22F7-60B7-4DD4-B126-C772A97D2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83" y="1772816"/>
            <a:ext cx="6174529" cy="3698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21F280-113E-405D-A41F-80EA9666FFC2}"/>
              </a:ext>
            </a:extLst>
          </p:cNvPr>
          <p:cNvSpPr txBox="1"/>
          <p:nvPr/>
        </p:nvSpPr>
        <p:spPr>
          <a:xfrm>
            <a:off x="467544" y="5589240"/>
            <a:ext cx="8346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Sequence diagrams describe behavior as interactions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2058032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96752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A better understanding of the problem – the behavior_2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1F280-113E-405D-A41F-80EA9666FFC2}"/>
              </a:ext>
            </a:extLst>
          </p:cNvPr>
          <p:cNvSpPr txBox="1"/>
          <p:nvPr/>
        </p:nvSpPr>
        <p:spPr>
          <a:xfrm>
            <a:off x="467544" y="558924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States transitions diagrams describe behavior by means of states and transitions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D6D2E1D-36F8-47F1-B3A9-F6756599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69" y="1712170"/>
            <a:ext cx="5649076" cy="37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76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1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Advantages of using Class Diagram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03C3EC2-24FE-48FC-A7E5-7B6D26D3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1176"/>
            <a:ext cx="9144000" cy="3118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C2441-9F45-4909-B7E2-931757A0BD83}"/>
              </a:ext>
            </a:extLst>
          </p:cNvPr>
          <p:cNvSpPr txBox="1"/>
          <p:nvPr/>
        </p:nvSpPr>
        <p:spPr>
          <a:xfrm>
            <a:off x="179511" y="1268760"/>
            <a:ext cx="8964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/>
              </a:rPr>
              <a:t>context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latin typeface="Courier"/>
              </a:rPr>
              <a:t>PCMember</a:t>
            </a:r>
            <a:endParaRPr lang="en-US" sz="1600" dirty="0">
              <a:latin typeface="Courier"/>
            </a:endParaRPr>
          </a:p>
          <a:p>
            <a:r>
              <a:rPr lang="en-US" sz="1600" dirty="0">
                <a:latin typeface="Courier"/>
              </a:rPr>
              <a:t>  </a:t>
            </a:r>
            <a:r>
              <a:rPr lang="en-US" sz="1600" b="1" dirty="0">
                <a:latin typeface="Courier"/>
              </a:rPr>
              <a:t>inv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latin typeface="Courier"/>
              </a:rPr>
              <a:t>approprPapToReview</a:t>
            </a:r>
            <a:r>
              <a:rPr lang="en-US" sz="1600" dirty="0">
                <a:latin typeface="Courier"/>
              </a:rPr>
              <a:t>:</a:t>
            </a:r>
          </a:p>
          <a:p>
            <a:r>
              <a:rPr lang="en-US" sz="1600" dirty="0">
                <a:latin typeface="Courier"/>
              </a:rPr>
              <a:t>      </a:t>
            </a:r>
            <a:r>
              <a:rPr lang="en-US" sz="1600" b="1" dirty="0" err="1">
                <a:latin typeface="Courier"/>
              </a:rPr>
              <a:t>self</a:t>
            </a:r>
            <a:r>
              <a:rPr lang="en-US" sz="1600" dirty="0" err="1">
                <a:latin typeface="Courier"/>
              </a:rPr>
              <a:t>.papersToReview</a:t>
            </a:r>
            <a:r>
              <a:rPr lang="en-US" sz="1600" dirty="0">
                <a:latin typeface="Courier"/>
              </a:rPr>
              <a:t>-&gt;select(</a:t>
            </a:r>
            <a:r>
              <a:rPr lang="en-US" sz="1600" dirty="0" err="1">
                <a:latin typeface="Courier"/>
              </a:rPr>
              <a:t>p:Paper</a:t>
            </a:r>
            <a:r>
              <a:rPr lang="en-US" sz="1600" dirty="0">
                <a:latin typeface="Courier"/>
              </a:rPr>
              <a:t> | Set{</a:t>
            </a:r>
            <a:r>
              <a:rPr lang="en-US" sz="1600" dirty="0" err="1">
                <a:latin typeface="Courier"/>
              </a:rPr>
              <a:t>BiddResult</a:t>
            </a:r>
            <a:r>
              <a:rPr lang="en-US" sz="1600" dirty="0">
                <a:latin typeface="Courier"/>
              </a:rPr>
              <a:t>::conflict, </a:t>
            </a:r>
            <a:r>
              <a:rPr lang="en-US" sz="1600" dirty="0" err="1">
                <a:latin typeface="Courier"/>
              </a:rPr>
              <a:t>BiddResult</a:t>
            </a:r>
            <a:r>
              <a:rPr lang="en-US" sz="1600" dirty="0">
                <a:latin typeface="Courier"/>
              </a:rPr>
              <a:t>::</a:t>
            </a:r>
            <a:r>
              <a:rPr lang="en-US" sz="1600" dirty="0" err="1">
                <a:latin typeface="Courier"/>
              </a:rPr>
              <a:t>refuseToEv</a:t>
            </a:r>
            <a:r>
              <a:rPr lang="en-US" sz="1600" dirty="0">
                <a:latin typeface="Courier"/>
              </a:rPr>
              <a:t>}-&gt;includes(</a:t>
            </a:r>
            <a:r>
              <a:rPr lang="en-US" sz="1600" dirty="0" err="1">
                <a:latin typeface="Courier"/>
              </a:rPr>
              <a:t>p.biddingResult</a:t>
            </a:r>
            <a:r>
              <a:rPr lang="en-US" sz="1600" dirty="0">
                <a:latin typeface="Courier"/>
              </a:rPr>
              <a:t>-&gt;any(</a:t>
            </a:r>
            <a:r>
              <a:rPr lang="en-US" sz="1600" dirty="0" err="1">
                <a:latin typeface="Courier"/>
              </a:rPr>
              <a:t>br</a:t>
            </a:r>
            <a:r>
              <a:rPr lang="en-US" sz="1600" dirty="0">
                <a:latin typeface="Courier"/>
              </a:rPr>
              <a:t>| </a:t>
            </a:r>
            <a:r>
              <a:rPr lang="en-US" sz="1600" dirty="0" err="1">
                <a:latin typeface="Courier"/>
              </a:rPr>
              <a:t>br.pCMembers</a:t>
            </a:r>
            <a:r>
              <a:rPr lang="en-US" sz="1600" dirty="0">
                <a:latin typeface="Courier"/>
              </a:rPr>
              <a:t>-&gt;includes(self)).</a:t>
            </a:r>
            <a:r>
              <a:rPr lang="en-US" sz="1600" dirty="0" err="1">
                <a:latin typeface="Courier"/>
              </a:rPr>
              <a:t>resBid</a:t>
            </a:r>
            <a:r>
              <a:rPr lang="en-US" sz="1600" dirty="0">
                <a:latin typeface="Courier"/>
              </a:rPr>
              <a:t>))-&gt;</a:t>
            </a:r>
            <a:r>
              <a:rPr lang="en-US" sz="1600" dirty="0" err="1">
                <a:latin typeface="Courier"/>
              </a:rPr>
              <a:t>isEmpty</a:t>
            </a:r>
            <a:r>
              <a:rPr lang="en-US" sz="1600" dirty="0">
                <a:latin typeface="Courier"/>
              </a:rPr>
              <a:t> </a:t>
            </a:r>
            <a:r>
              <a:rPr lang="en-US" sz="1600" b="1" dirty="0">
                <a:latin typeface="Courier"/>
              </a:rPr>
              <a:t>and</a:t>
            </a:r>
          </a:p>
          <a:p>
            <a:r>
              <a:rPr lang="en-US" sz="1600" dirty="0">
                <a:latin typeface="Courier"/>
              </a:rPr>
              <a:t>        </a:t>
            </a:r>
            <a:r>
              <a:rPr lang="en-US" sz="1600" b="1" dirty="0" err="1">
                <a:latin typeface="Courier"/>
              </a:rPr>
              <a:t>self</a:t>
            </a:r>
            <a:r>
              <a:rPr lang="en-US" sz="1600" dirty="0" err="1">
                <a:latin typeface="Courier"/>
              </a:rPr>
              <a:t>.papersToReview.authors</a:t>
            </a:r>
            <a:r>
              <a:rPr lang="en-US" sz="1600" dirty="0">
                <a:latin typeface="Courier"/>
              </a:rPr>
              <a:t>-&gt;excludes(</a:t>
            </a:r>
            <a:r>
              <a:rPr lang="en-US" sz="1600" b="1" dirty="0" err="1">
                <a:latin typeface="Courier"/>
              </a:rPr>
              <a:t>self</a:t>
            </a:r>
            <a:r>
              <a:rPr lang="en-US" sz="1600" dirty="0" err="1">
                <a:latin typeface="Courier"/>
              </a:rPr>
              <a:t>.oclAsType</a:t>
            </a:r>
            <a:r>
              <a:rPr lang="en-US" sz="1600" dirty="0">
                <a:latin typeface="Courier"/>
              </a:rPr>
              <a:t>(Author))</a:t>
            </a:r>
          </a:p>
        </p:txBody>
      </p:sp>
    </p:spTree>
    <p:extLst>
      <p:ext uri="{BB962C8B-B14F-4D97-AF65-F5344CB8AC3E}">
        <p14:creationId xmlns:p14="http://schemas.microsoft.com/office/powerpoint/2010/main" val="174262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1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63079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Object Diagram Snapshot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6ED8ABE-D411-4EC5-B25A-850D7AD60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1412776"/>
            <a:ext cx="5268917" cy="41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6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1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63079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OCLE Customize Evaluation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E7CC96-2B10-4783-A4F1-5D6595E64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72" y="1268760"/>
            <a:ext cx="7316436" cy="460736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2155CED-EA34-4BC5-A457-24E1CFBC9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25144"/>
            <a:ext cx="581500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1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1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63079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Model Checking using OCLE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75D553-8A0D-4938-B3FB-DDC91E662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6" y="1052736"/>
            <a:ext cx="8996428" cy="481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60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6105"/>
          </a:xfrm>
        </p:spPr>
        <p:txBody>
          <a:bodyPr>
            <a:normAutofit/>
          </a:bodyPr>
          <a:lstStyle/>
          <a:p>
            <a:r>
              <a:rPr lang="en-US" sz="2400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BB01-1424-4477-914A-EA537A114420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1190-73DC-4F34-BEC9-C9EB3ABBA2E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0923B10F-AC6E-4E15-BA51-1BCB81B6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18" y="1390634"/>
            <a:ext cx="5488268" cy="4702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0B4D1F-559E-488A-B30B-943245948D44}"/>
              </a:ext>
            </a:extLst>
          </p:cNvPr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CD qualified associations &amp; constraints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01B-29D6-41AC-8211-9E231F60CC89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E16C-B364-40BA-BD9B-121BCB6D8CEC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94A0A57-14BB-4DE6-A8B8-7542A6329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19" y="1314644"/>
            <a:ext cx="5532445" cy="49226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F60E1DA-4FB4-432E-ADBD-C2C5D9CBAA14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536105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="1" dirty="0"/>
              <a:t>Introduction to UML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5E7E2-43E1-47B4-9CE7-57F0C0EB6614}"/>
              </a:ext>
            </a:extLst>
          </p:cNvPr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Collaboration Diagram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01B-29D6-41AC-8211-9E231F60CC89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11760" y="6447616"/>
            <a:ext cx="3992088" cy="365760"/>
          </a:xfrm>
        </p:spPr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E16C-B364-40BA-BD9B-121BCB6D8CEC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60E1DA-4FB4-432E-ADBD-C2C5D9CBAA14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536105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="1" dirty="0"/>
              <a:t>Introduction to UML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5E7E2-43E1-47B4-9CE7-57F0C0EB6614}"/>
              </a:ext>
            </a:extLst>
          </p:cNvPr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Activity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2C2B8D1-E88D-423A-B7E2-10AC6B17B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46" y="1308658"/>
            <a:ext cx="4486308" cy="50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7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196752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Modeling challenges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5A09C-3D5A-464A-88DB-580C24CA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60" y="1658417"/>
            <a:ext cx="7200800" cy="438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7339EF-ABE9-4CC1-9B53-2DE8BFE3C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1694737"/>
            <a:ext cx="1619794" cy="8316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051B5-FC38-483F-B324-DEDD76140F1D}"/>
              </a:ext>
            </a:extLst>
          </p:cNvPr>
          <p:cNvCxnSpPr/>
          <p:nvPr/>
        </p:nvCxnSpPr>
        <p:spPr>
          <a:xfrm>
            <a:off x="4932040" y="2060848"/>
            <a:ext cx="792088" cy="0"/>
          </a:xfrm>
          <a:prstGeom prst="line">
            <a:avLst/>
          </a:prstGeom>
          <a:ln w="190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9A832-98D4-440F-9262-B3EC66183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140" y="1712956"/>
            <a:ext cx="1567543" cy="81425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148C04-8B67-47EE-BBE6-8BBC0F5BD880}"/>
              </a:ext>
            </a:extLst>
          </p:cNvPr>
          <p:cNvCxnSpPr>
            <a:stCxn id="15" idx="3"/>
          </p:cNvCxnSpPr>
          <p:nvPr/>
        </p:nvCxnSpPr>
        <p:spPr>
          <a:xfrm>
            <a:off x="2801683" y="2120082"/>
            <a:ext cx="834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0870B7-FAEA-40D0-AB40-5AEDB6CC732A}"/>
              </a:ext>
            </a:extLst>
          </p:cNvPr>
          <p:cNvCxnSpPr/>
          <p:nvPr/>
        </p:nvCxnSpPr>
        <p:spPr>
          <a:xfrm>
            <a:off x="5855012" y="1409522"/>
            <a:ext cx="1296144" cy="1272285"/>
          </a:xfrm>
          <a:prstGeom prst="line">
            <a:avLst/>
          </a:prstGeom>
          <a:effectLst>
            <a:glow rad="38100">
              <a:srgbClr val="C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E13212-1F85-4586-9393-E25378D3C2D9}"/>
              </a:ext>
            </a:extLst>
          </p:cNvPr>
          <p:cNvCxnSpPr>
            <a:cxnSpLocks/>
          </p:cNvCxnSpPr>
          <p:nvPr/>
        </p:nvCxnSpPr>
        <p:spPr>
          <a:xfrm flipV="1">
            <a:off x="5855012" y="1455400"/>
            <a:ext cx="1177255" cy="1107326"/>
          </a:xfrm>
          <a:prstGeom prst="line">
            <a:avLst/>
          </a:prstGeom>
          <a:effectLst>
            <a:glow rad="38100">
              <a:srgbClr val="C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7134253-C987-4C6B-9ABE-3141E74D2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6450" y="3145144"/>
            <a:ext cx="1045029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55B5C14-9549-4E54-91BC-EDE7489B6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6987" y="5341208"/>
            <a:ext cx="1811383" cy="72772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0065A8-5132-4040-A4F9-FEFAACD1CBD1}"/>
              </a:ext>
            </a:extLst>
          </p:cNvPr>
          <p:cNvCxnSpPr>
            <a:endCxn id="29" idx="0"/>
          </p:cNvCxnSpPr>
          <p:nvPr/>
        </p:nvCxnSpPr>
        <p:spPr>
          <a:xfrm>
            <a:off x="4303757" y="2614887"/>
            <a:ext cx="85208" cy="530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91C0F8-4363-4AC5-9EFB-2F21F4BECE5F}"/>
              </a:ext>
            </a:extLst>
          </p:cNvPr>
          <p:cNvCxnSpPr>
            <a:cxnSpLocks/>
          </p:cNvCxnSpPr>
          <p:nvPr/>
        </p:nvCxnSpPr>
        <p:spPr>
          <a:xfrm>
            <a:off x="4911479" y="3724724"/>
            <a:ext cx="1604737" cy="16164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BF8261-9B71-4CCD-A4FC-76AC0920B957}"/>
              </a:ext>
            </a:extLst>
          </p:cNvPr>
          <p:cNvCxnSpPr>
            <a:cxnSpLocks/>
          </p:cNvCxnSpPr>
          <p:nvPr/>
        </p:nvCxnSpPr>
        <p:spPr>
          <a:xfrm>
            <a:off x="1564984" y="1604665"/>
            <a:ext cx="1228189" cy="1176263"/>
          </a:xfrm>
          <a:prstGeom prst="line">
            <a:avLst/>
          </a:prstGeom>
          <a:effectLst>
            <a:glow rad="38100">
              <a:srgbClr val="C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994E99-6DB6-474C-A567-D9DED77936BD}"/>
              </a:ext>
            </a:extLst>
          </p:cNvPr>
          <p:cNvCxnSpPr>
            <a:cxnSpLocks/>
          </p:cNvCxnSpPr>
          <p:nvPr/>
        </p:nvCxnSpPr>
        <p:spPr>
          <a:xfrm flipV="1">
            <a:off x="1477986" y="1584244"/>
            <a:ext cx="1177255" cy="1107326"/>
          </a:xfrm>
          <a:prstGeom prst="line">
            <a:avLst/>
          </a:prstGeom>
          <a:effectLst>
            <a:glow rad="38100">
              <a:srgbClr val="C0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78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01B-29D6-41AC-8211-9E231F60CC89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E16C-B364-40BA-BD9B-121BCB6D8C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60E1DA-4FB4-432E-ADBD-C2C5D9CBAA14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536105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="1" dirty="0"/>
              <a:t>Introduction to UML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5E7E2-43E1-47B4-9CE7-57F0C0EB6614}"/>
              </a:ext>
            </a:extLst>
          </p:cNvPr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Component Diagram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01E9FB-18B1-4484-BE07-67D0849B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26" y="1294371"/>
            <a:ext cx="4862548" cy="50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16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01B-29D6-41AC-8211-9E231F60CC89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E16C-B364-40BA-BD9B-121BCB6D8C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60E1DA-4FB4-432E-ADBD-C2C5D9CBAA14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536105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="1" dirty="0"/>
              <a:t>Introduction to UML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5E7E2-43E1-47B4-9CE7-57F0C0EB6614}"/>
              </a:ext>
            </a:extLst>
          </p:cNvPr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Deployment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241699C-97CD-4CAC-8045-C45427946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10" y="1433498"/>
            <a:ext cx="6076906" cy="45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93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F01B-29D6-41AC-8211-9E231F60CC89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E16C-B364-40BA-BD9B-121BCB6D8C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60E1DA-4FB4-432E-ADBD-C2C5D9CBAA14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536105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="1" dirty="0"/>
              <a:t>Introduction to UML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5E7E2-43E1-47B4-9CE7-57F0C0EB6614}"/>
              </a:ext>
            </a:extLst>
          </p:cNvPr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System Architecture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842E5-6EA0-4F02-B397-E01C8D88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69" y="1257854"/>
            <a:ext cx="5634928" cy="49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1340768"/>
            <a:ext cx="5460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 pitchFamily="34" charset="0"/>
              </a:rPr>
              <a:t>Language definition1.5.1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Arial Narrow" pitchFamily="34" charset="0"/>
              </a:rPr>
              <a:t>concrete syntax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Arial Narrow" pitchFamily="34" charset="0"/>
              </a:rPr>
              <a:t>abstract syntax (</a:t>
            </a:r>
            <a:r>
              <a:rPr lang="en-US" dirty="0" err="1">
                <a:latin typeface="Arial Narrow" pitchFamily="34" charset="0"/>
              </a:rPr>
              <a:t>metamodel</a:t>
            </a:r>
            <a:r>
              <a:rPr lang="en-US" dirty="0">
                <a:latin typeface="Arial Narrow" pitchFamily="34" charset="0"/>
              </a:rPr>
              <a:t> + constraints)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Arial Narrow" pitchFamily="34" charset="0"/>
              </a:rPr>
              <a:t>semantics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C574-3CA3-4C37-BCC6-84A1122A60CF}"/>
              </a:ext>
            </a:extLst>
          </p:cNvPr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definition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EFDC99F-E7BE-4F0E-BAE2-CD2D1D021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708920"/>
            <a:ext cx="4819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C574-3CA3-4C37-BCC6-84A1122A60CF}"/>
              </a:ext>
            </a:extLst>
          </p:cNvPr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definition; Foundation Packages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FD52F9F-D863-43CC-A148-456900FF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4975" y="1669132"/>
            <a:ext cx="57340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8567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C574-3CA3-4C37-BCC6-84A1122A60CF}"/>
              </a:ext>
            </a:extLst>
          </p:cNvPr>
          <p:cNvSpPr txBox="1"/>
          <p:nvPr/>
        </p:nvSpPr>
        <p:spPr>
          <a:xfrm>
            <a:off x="457200" y="764704"/>
            <a:ext cx="836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UML – definition; Behavioral Elements Packages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C2EC26-960B-4DFD-95DD-02F8FAD6A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106" y="1589881"/>
            <a:ext cx="81343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2350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08670"/>
            <a:ext cx="61150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A16611B-2EC8-4D36-B9C8-FAA907ABFA80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8229600" cy="608112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/>
              <a:t>Introduction to UML</a:t>
            </a:r>
            <a:endParaRPr 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153547"/>
            <a:ext cx="5976664" cy="522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B73A29B-FEE5-45AD-A413-68650A67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927" y="1124221"/>
            <a:ext cx="6724425" cy="518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F6459-3F70-4B78-AC01-6F06BD43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055716"/>
            <a:ext cx="7139384" cy="539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72B364-EFF4-46E7-90DA-90861E4A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698" y="112474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Models must be falsifiable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323528" y="1611387"/>
            <a:ext cx="8363273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•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Testing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act of disproving a model.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40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542" y="4077071"/>
            <a:ext cx="8282930" cy="158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484784"/>
            <a:ext cx="6552728" cy="74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420888"/>
            <a:ext cx="6992713" cy="125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D7D947A-6601-43D0-8002-9EA2A993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974850"/>
            <a:ext cx="8867749" cy="325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29D161-F37A-44A9-A90B-EDD9B5C2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869F-1034-4293-A23F-FCB0AC8F39BA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919C-2538-49CD-977B-B94C9719B6E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8856984" cy="373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7DA86CD-3A3B-4841-A5F4-01E034E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Thanks for your patience!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B8A5-C2AF-4ECB-807E-B8752CEB667E}" type="datetime1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106D7-1B8D-4E6B-962C-B34D1213595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AD3766-698B-4AEC-A15A-72A36B61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sz="3200" b="1" dirty="0"/>
              <a:t>Introduction to UML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6156"/>
          </a:xfrm>
        </p:spPr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698" y="90872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Models must be falsifiable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323528" y="1268760"/>
            <a:ext cx="8363273" cy="50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Karl Popper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(“Objective Knowledge):</a:t>
            </a:r>
          </a:p>
          <a:p>
            <a:pPr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There is no absolute truth when trying to understand reality. One can only build theories, that are “true” until somebody finds a counter example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Falsification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Helvetica" panose="020B0604020202020204" pitchFamily="34" charset="0"/>
              </a:rPr>
              <a:t>The act of disproving a theory or hypothesis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 truth of a theory is never certain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. We must use phrases like: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“by our best judgement”, “using state-of-the-art knowledge”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In software engineering any model is a theory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3D55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We build models and try to find counter examples by:</a:t>
            </a:r>
          </a:p>
          <a:p>
            <a:pPr marL="692150" lvl="1" indent="-252413" algn="just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Requirements validation, user interface testing, review of the design, source code testing, system testing, etc.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-Roman"/>
              </a:rPr>
              <a:t>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5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698" y="112474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Three ways to deal with complexity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457199" y="1700808"/>
            <a:ext cx="8363273" cy="170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Abstraction and Modeling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Decomposition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Hierarchy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latin typeface="Verdana" panose="020B0604030504040204" pitchFamily="34" charset="0"/>
              </a:rPr>
              <a:t>UML supports all these three ways/techniques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362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</a:rPr>
              <a:t>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FD6-9F52-49CF-94E4-8829FBA3C90A}"/>
              </a:ext>
            </a:extLst>
          </p:cNvPr>
          <p:cNvSpPr txBox="1"/>
          <p:nvPr/>
        </p:nvSpPr>
        <p:spPr>
          <a:xfrm>
            <a:off x="457199" y="1700808"/>
            <a:ext cx="8363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Complex systems are hard to understand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7 +- 2 phenomena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Our short-term memory cannot store more than 7+-2 pieces at the same time -&gt; limitation of the brain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TUM Phone Number: 498928918204</a:t>
            </a:r>
          </a:p>
          <a:p>
            <a:pPr algn="l"/>
            <a:r>
              <a:rPr lang="en-US" sz="1800" b="1" i="0" u="none" strike="noStrike" baseline="0" dirty="0">
                <a:latin typeface="Verdana" panose="020B0604030504040204" pitchFamily="34" charset="0"/>
              </a:rPr>
              <a:t>Chunking: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Group collection of objects to reduce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Verdana" panose="020B0604030504040204" pitchFamily="34" charset="0"/>
              </a:rPr>
              <a:t>State-code, city-code, TUM-code, Office-Part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2575B-8B32-4A30-B47E-6048861C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588108"/>
            <a:ext cx="6237246" cy="15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2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UML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3026-AADF-4077-BEB0-3EC664353416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Introduction to UML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AB67-1FF8-4542-8485-CEC24ECC9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698" y="112474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Object-oriented decomposition - </a:t>
            </a: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enturyGothic-Bold"/>
              </a:rPr>
              <a:t>What is this?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F7F00-3F0C-44A3-ADF2-8EECDA9C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90569"/>
            <a:ext cx="5087074" cy="3918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45BF67-B929-45A8-B868-5BCF0C4D44BE}"/>
              </a:ext>
            </a:extLst>
          </p:cNvPr>
          <p:cNvSpPr txBox="1"/>
          <p:nvPr/>
        </p:nvSpPr>
        <p:spPr>
          <a:xfrm>
            <a:off x="566929" y="1628800"/>
            <a:ext cx="8325551" cy="87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Object-oriented decomposition is good.  Unfortunately, depending on the purpose of the system, different objects can be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96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1DAB47CE680744BC08E0E874664427" ma:contentTypeVersion="2" ma:contentTypeDescription="Create a new document." ma:contentTypeScope="" ma:versionID="a0eb973b51f013ee5e66b90b902dd369">
  <xsd:schema xmlns:xsd="http://www.w3.org/2001/XMLSchema" xmlns:xs="http://www.w3.org/2001/XMLSchema" xmlns:p="http://schemas.microsoft.com/office/2006/metadata/properties" xmlns:ns2="d7479abf-599c-423d-b6c6-43d221b37190" targetNamespace="http://schemas.microsoft.com/office/2006/metadata/properties" ma:root="true" ma:fieldsID="14988a06861ad24d2b809caf1f167258" ns2:_="">
    <xsd:import namespace="d7479abf-599c-423d-b6c6-43d221b371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479abf-599c-423d-b6c6-43d221b37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B7F020-CE6B-40C2-9AD9-580CB85AB679}"/>
</file>

<file path=customXml/itemProps2.xml><?xml version="1.0" encoding="utf-8"?>
<ds:datastoreItem xmlns:ds="http://schemas.openxmlformats.org/officeDocument/2006/customXml" ds:itemID="{645B1EF1-2245-4725-9C6B-1DB42E247D53}"/>
</file>

<file path=customXml/itemProps3.xml><?xml version="1.0" encoding="utf-8"?>
<ds:datastoreItem xmlns:ds="http://schemas.openxmlformats.org/officeDocument/2006/customXml" ds:itemID="{9CD66BBC-7460-4B03-96FB-65BAC2B59AF5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39564</TotalTime>
  <Words>2031</Words>
  <Application>Microsoft Office PowerPoint</Application>
  <PresentationFormat>On-screen Show (4:3)</PresentationFormat>
  <Paragraphs>439</Paragraphs>
  <Slides>53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3" baseType="lpstr">
      <vt:lpstr>Arial</vt:lpstr>
      <vt:lpstr>Arial Narrow</vt:lpstr>
      <vt:lpstr>Arial Rounded MT Bold</vt:lpstr>
      <vt:lpstr>Bookman Old Style</vt:lpstr>
      <vt:lpstr>Calibri</vt:lpstr>
      <vt:lpstr>Century Gothic</vt:lpstr>
      <vt:lpstr>CenturyGothic-Bold</vt:lpstr>
      <vt:lpstr>Courier</vt:lpstr>
      <vt:lpstr>Courier New</vt:lpstr>
      <vt:lpstr>Gill Sans MT</vt:lpstr>
      <vt:lpstr>Helvetica</vt:lpstr>
      <vt:lpstr>Times New Roman</vt:lpstr>
      <vt:lpstr>Times-Roman</vt:lpstr>
      <vt:lpstr>Verdana</vt:lpstr>
      <vt:lpstr>Verdana-Bold</vt:lpstr>
      <vt:lpstr>Verdana-BoldItalic</vt:lpstr>
      <vt:lpstr>Verdana-Italic</vt:lpstr>
      <vt:lpstr>Wingdings</vt:lpstr>
      <vt:lpstr>Wingdings 3</vt:lpstr>
      <vt:lpstr>Origin</vt:lpstr>
      <vt:lpstr>PowerPoint Presentation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UML</vt:lpstr>
      <vt:lpstr>Introduction to UML</vt:lpstr>
      <vt:lpstr>Introduction to UML</vt:lpstr>
      <vt:lpstr>PowerPoint Presentation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  <vt:lpstr>Introduction to UML</vt:lpstr>
    </vt:vector>
  </TitlesOfParts>
  <Company>KSI MFF CUNI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Oject Model to Modeling with Objects</dc:title>
  <dc:subject>Disertation</dc:subject>
  <dc:creator>Dan CHIOREAN</dc:creator>
  <cp:lastModifiedBy>Dan</cp:lastModifiedBy>
  <cp:revision>683</cp:revision>
  <dcterms:created xsi:type="dcterms:W3CDTF">2007-11-22T10:45:51Z</dcterms:created>
  <dcterms:modified xsi:type="dcterms:W3CDTF">2022-03-08T19:21:10Z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0x010100D81DAB47CE680744BC08E0E874664427</vt:lpwstr>
  </property>
</Properties>
</file>