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69" r:id="rId16"/>
  </p:sldIdLst>
  <p:sldSz cx="9144000" cy="5143500" type="screen16x9"/>
  <p:notesSz cx="6858000" cy="9144000"/>
  <p:embeddedFontLst>
    <p:embeddedFont>
      <p:font typeface="Nunito" panose="020B060007020508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F1ED32-E04B-4BB3-B3EB-0D1A05D6FEA8}">
  <a:tblStyle styleId="{44F1ED32-E04B-4BB3-B3EB-0D1A05D6FE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0"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f06697247d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f06697247d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06697247d_9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06697247d_9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f06697247d_9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f06697247d_9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852"/>
              <a:buFont typeface="Arial"/>
              <a:buNone/>
            </a:pPr>
            <a:r>
              <a:rPr lang="ja" sz="1195">
                <a:solidFill>
                  <a:srgbClr val="262626"/>
                </a:solidFill>
                <a:latin typeface="Nunito"/>
                <a:ea typeface="Nunito"/>
                <a:cs typeface="Nunito"/>
                <a:sym typeface="Nunito"/>
              </a:rPr>
              <a:t>・step1 難易度を3つの中から選びクリックを押すことでページが移動します。</a:t>
            </a:r>
            <a:endParaRPr sz="1195">
              <a:solidFill>
                <a:srgbClr val="262626"/>
              </a:solidFill>
              <a:latin typeface="Nunito"/>
              <a:ea typeface="Nunito"/>
              <a:cs typeface="Nunito"/>
              <a:sym typeface="Nunito"/>
            </a:endParaRPr>
          </a:p>
          <a:p>
            <a:pPr marL="0" lvl="0" indent="0" algn="l" rtl="0">
              <a:lnSpc>
                <a:spcPct val="115000"/>
              </a:lnSpc>
              <a:spcBef>
                <a:spcPts val="0"/>
              </a:spcBef>
              <a:spcAft>
                <a:spcPts val="0"/>
              </a:spcAft>
              <a:buClr>
                <a:schemeClr val="dk1"/>
              </a:buClr>
              <a:buSzPts val="852"/>
              <a:buFont typeface="Arial"/>
              <a:buNone/>
            </a:pPr>
            <a:r>
              <a:rPr lang="ja" sz="1195">
                <a:solidFill>
                  <a:srgbClr val="262626"/>
                </a:solidFill>
                <a:latin typeface="Nunito"/>
                <a:ea typeface="Nunito"/>
                <a:cs typeface="Nunito"/>
                <a:sym typeface="Nunito"/>
              </a:rPr>
              <a:t>・step2 GAME STARTボタンをクリックするとタイムが表示され時間経過が始まります。</a:t>
            </a:r>
            <a:endParaRPr sz="1195">
              <a:solidFill>
                <a:srgbClr val="262626"/>
              </a:solidFill>
              <a:latin typeface="Nunito"/>
              <a:ea typeface="Nunito"/>
              <a:cs typeface="Nunito"/>
              <a:sym typeface="Nunito"/>
            </a:endParaRPr>
          </a:p>
          <a:p>
            <a:pPr marL="0" lvl="0" indent="0" algn="l" rtl="0">
              <a:lnSpc>
                <a:spcPct val="115000"/>
              </a:lnSpc>
              <a:spcBef>
                <a:spcPts val="0"/>
              </a:spcBef>
              <a:spcAft>
                <a:spcPts val="0"/>
              </a:spcAft>
              <a:buClr>
                <a:schemeClr val="dk1"/>
              </a:buClr>
              <a:buSzPts val="852"/>
              <a:buFont typeface="Arial"/>
              <a:buNone/>
            </a:pPr>
            <a:r>
              <a:rPr lang="ja" sz="1195">
                <a:solidFill>
                  <a:srgbClr val="262626"/>
                </a:solidFill>
                <a:latin typeface="Nunito"/>
                <a:ea typeface="Nunito"/>
                <a:cs typeface="Nunito"/>
                <a:sym typeface="Nunito"/>
              </a:rPr>
              <a:t>・step3 制限時間が経過していくたびに背景色が点滅し、焦らせるような機能にしている。</a:t>
            </a:r>
            <a:endParaRPr sz="1195">
              <a:solidFill>
                <a:srgbClr val="262626"/>
              </a:solidFill>
              <a:latin typeface="Nunito"/>
              <a:ea typeface="Nunito"/>
              <a:cs typeface="Nunito"/>
              <a:sym typeface="Nunito"/>
            </a:endParaRPr>
          </a:p>
          <a:p>
            <a:pPr marL="0" lvl="0" indent="0" algn="l" rtl="0">
              <a:lnSpc>
                <a:spcPct val="115000"/>
              </a:lnSpc>
              <a:spcBef>
                <a:spcPts val="0"/>
              </a:spcBef>
              <a:spcAft>
                <a:spcPts val="0"/>
              </a:spcAft>
              <a:buClr>
                <a:schemeClr val="dk1"/>
              </a:buClr>
              <a:buSzPts val="852"/>
              <a:buFont typeface="Arial"/>
              <a:buNone/>
            </a:pPr>
            <a:r>
              <a:rPr lang="ja" sz="1195">
                <a:solidFill>
                  <a:srgbClr val="262626"/>
                </a:solidFill>
                <a:latin typeface="Nunito"/>
                <a:ea typeface="Nunito"/>
                <a:cs typeface="Nunito"/>
                <a:sym typeface="Nunito"/>
              </a:rPr>
              <a:t>・step4 制限時間内に成功または失敗した場合に、画面中央に成功の場合「congratulations」失敗してしまった場合カウントダウンの後に「Game Over」と表示します</a:t>
            </a:r>
            <a:r>
              <a:rPr lang="ja" sz="1195" b="1">
                <a:solidFill>
                  <a:srgbClr val="262626"/>
                </a:solidFill>
                <a:latin typeface="Nunito"/>
                <a:ea typeface="Nunito"/>
                <a:cs typeface="Nunito"/>
                <a:sym typeface="Nunito"/>
              </a:rPr>
              <a:t>。</a:t>
            </a:r>
            <a:endParaRPr sz="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f06697247d_9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f06697247d_9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0294bb46cc_4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0294bb46cc_4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lnSpc>
                <a:spcPct val="150000"/>
              </a:lnSpc>
              <a:spcBef>
                <a:spcPts val="0"/>
              </a:spcBef>
              <a:spcAft>
                <a:spcPts val="0"/>
              </a:spcAft>
              <a:buClr>
                <a:schemeClr val="dk1"/>
              </a:buClr>
              <a:buSzPts val="1100"/>
              <a:buFont typeface="Arial"/>
              <a:buNone/>
            </a:pPr>
            <a:r>
              <a:rPr lang="ja" sz="800" dirty="0">
                <a:solidFill>
                  <a:srgbClr val="233A44"/>
                </a:solidFill>
                <a:latin typeface="Calibri"/>
                <a:ea typeface="Calibri"/>
                <a:cs typeface="Calibri"/>
                <a:sym typeface="Calibri"/>
              </a:rPr>
              <a:t>実際に作成したパズルをプレイして感じたことは、シンプルすぎるがあまり、</a:t>
            </a:r>
            <a:endParaRPr sz="800" dirty="0">
              <a:solidFill>
                <a:srgbClr val="233A44"/>
              </a:solidFill>
              <a:latin typeface="Calibri"/>
              <a:ea typeface="Calibri"/>
              <a:cs typeface="Calibri"/>
              <a:sym typeface="Calibri"/>
            </a:endParaRPr>
          </a:p>
          <a:p>
            <a:pPr marL="914400" lvl="0" indent="0" algn="l" rtl="0">
              <a:lnSpc>
                <a:spcPct val="150000"/>
              </a:lnSpc>
              <a:spcBef>
                <a:spcPts val="0"/>
              </a:spcBef>
              <a:spcAft>
                <a:spcPts val="0"/>
              </a:spcAft>
              <a:buClr>
                <a:schemeClr val="dk1"/>
              </a:buClr>
              <a:buSzPts val="1100"/>
              <a:buFont typeface="Arial"/>
              <a:buNone/>
            </a:pPr>
            <a:r>
              <a:rPr lang="ja" sz="800" dirty="0">
                <a:solidFill>
                  <a:srgbClr val="233A44"/>
                </a:solidFill>
                <a:latin typeface="Calibri"/>
                <a:ea typeface="Calibri"/>
                <a:cs typeface="Calibri"/>
                <a:sym typeface="Calibri"/>
              </a:rPr>
              <a:t>画面全体が寂しいように感じました。色使いも単色がいくつかある程度だったり、動きの賑やかさが少なかったなと思います。</a:t>
            </a:r>
            <a:endParaRPr sz="800" dirty="0">
              <a:solidFill>
                <a:srgbClr val="233A44"/>
              </a:solidFill>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ja" sz="800" dirty="0">
                <a:solidFill>
                  <a:srgbClr val="233A44"/>
                </a:solidFill>
                <a:latin typeface="Calibri"/>
                <a:ea typeface="Calibri"/>
                <a:cs typeface="Calibri"/>
                <a:sym typeface="Calibri"/>
              </a:rPr>
              <a:t> 　　		既存のアプリはとてもシンプルにできていてパズルにフォーカスがいっている</a:t>
            </a:r>
            <a:endParaRPr sz="800" dirty="0">
              <a:solidFill>
                <a:srgbClr val="233A44"/>
              </a:solidFill>
              <a:latin typeface="Calibri"/>
              <a:ea typeface="Calibri"/>
              <a:cs typeface="Calibri"/>
              <a:sym typeface="Calibri"/>
            </a:endParaRPr>
          </a:p>
          <a:p>
            <a:pPr marL="457200" lvl="0" indent="457200" algn="l" rtl="0">
              <a:lnSpc>
                <a:spcPct val="150000"/>
              </a:lnSpc>
              <a:spcBef>
                <a:spcPts val="0"/>
              </a:spcBef>
              <a:spcAft>
                <a:spcPts val="0"/>
              </a:spcAft>
              <a:buClr>
                <a:schemeClr val="dk1"/>
              </a:buClr>
              <a:buSzPts val="1100"/>
              <a:buFont typeface="Arial"/>
              <a:buNone/>
            </a:pPr>
            <a:r>
              <a:rPr lang="ja" sz="800" dirty="0">
                <a:solidFill>
                  <a:srgbClr val="233A44"/>
                </a:solidFill>
                <a:latin typeface="Calibri"/>
                <a:ea typeface="Calibri"/>
                <a:cs typeface="Calibri"/>
                <a:sym typeface="Calibri"/>
              </a:rPr>
              <a:t>ため、他の要素は追加をあまりしていないので背景色を点滅させることで</a:t>
            </a:r>
            <a:endParaRPr sz="800" dirty="0">
              <a:solidFill>
                <a:srgbClr val="233A44"/>
              </a:solidFill>
              <a:latin typeface="Calibri"/>
              <a:ea typeface="Calibri"/>
              <a:cs typeface="Calibri"/>
              <a:sym typeface="Calibri"/>
            </a:endParaRPr>
          </a:p>
          <a:p>
            <a:pPr marL="457200" lvl="0" indent="457200" algn="l" rtl="0">
              <a:lnSpc>
                <a:spcPct val="150000"/>
              </a:lnSpc>
              <a:spcBef>
                <a:spcPts val="0"/>
              </a:spcBef>
              <a:spcAft>
                <a:spcPts val="0"/>
              </a:spcAft>
              <a:buClr>
                <a:schemeClr val="dk1"/>
              </a:buClr>
              <a:buSzPts val="1100"/>
              <a:buFont typeface="Arial"/>
              <a:buNone/>
            </a:pPr>
            <a:r>
              <a:rPr lang="ja" sz="800" dirty="0">
                <a:solidFill>
                  <a:srgbClr val="233A44"/>
                </a:solidFill>
                <a:latin typeface="Calibri"/>
                <a:ea typeface="Calibri"/>
                <a:cs typeface="Calibri"/>
                <a:sym typeface="Calibri"/>
              </a:rPr>
              <a:t>ゲームをプレイする人がより楽しめる設</a:t>
            </a:r>
            <a:r>
              <a:rPr lang="ja" sz="900" dirty="0">
                <a:solidFill>
                  <a:srgbClr val="233A44"/>
                </a:solidFill>
                <a:latin typeface="Calibri"/>
                <a:ea typeface="Calibri"/>
                <a:cs typeface="Calibri"/>
                <a:sym typeface="Calibri"/>
              </a:rPr>
              <a:t>計にしている。</a:t>
            </a:r>
            <a:endParaRPr sz="900" dirty="0"/>
          </a:p>
        </p:txBody>
      </p:sp>
    </p:spTree>
    <p:extLst>
      <p:ext uri="{BB962C8B-B14F-4D97-AF65-F5344CB8AC3E}">
        <p14:creationId xmlns:p14="http://schemas.microsoft.com/office/powerpoint/2010/main" val="2044447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0294bb46cc_4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0294bb46cc_4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smtClean="0"/>
              <a:t>動かす部分のタイルをクリックして空白部分と位置が切り替わるのではなく、タイルそのものをスライドさせるアニメーション</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06697247d_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06697247d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ja" sz="1200">
                <a:solidFill>
                  <a:schemeClr val="dk1"/>
                </a:solidFill>
              </a:rPr>
              <a:t>・始めに自分たちがパズルを作ろうと思った経緯は、パズルに興味を持ってほしいと感じたためです。</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ja" sz="1200">
                <a:solidFill>
                  <a:schemeClr val="dk1"/>
                </a:solidFill>
              </a:rPr>
              <a:t>・パズルは、老若男女誰でもできるカジュアルなゲームとして馴染みの深いものだと思います。</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ja" sz="1200">
                <a:solidFill>
                  <a:schemeClr val="dk1"/>
                </a:solidFill>
              </a:rPr>
              <a:t>・デジタル特有なものが浸透したことでパズルをあまりやらなくなった人も少なくないと思います。</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ja" sz="1200">
                <a:solidFill>
                  <a:schemeClr val="dk1"/>
                </a:solidFill>
              </a:rPr>
              <a:t>・現代のよくある今風なパズルではなく、昔ながらのシンプルなパズルに触れるいい機会になったら幸いです。</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ja" sz="1200">
                <a:solidFill>
                  <a:schemeClr val="dk1"/>
                </a:solidFill>
              </a:rPr>
              <a:t>・パズルを通して少しでも頭をリフレッシュしてもらいたい。</a:t>
            </a:r>
            <a:endParaRPr sz="12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b5dd693cde_2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5dd693cde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左のサイト		正しい場所にピースを置くと文字に色がつく</a:t>
            </a:r>
            <a:endParaRPr/>
          </a:p>
          <a:p>
            <a:pPr marL="0" lvl="0" indent="0" algn="l" rtl="0">
              <a:spcBef>
                <a:spcPts val="0"/>
              </a:spcBef>
              <a:spcAft>
                <a:spcPts val="0"/>
              </a:spcAft>
              <a:buNone/>
            </a:pPr>
            <a:r>
              <a:rPr lang="ja"/>
              <a:t>			ゲーム画面が小さく見にくい</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ja"/>
              <a:t>右のサイト		リセットボタンがあり、すぐにやり直しできる</a:t>
            </a:r>
            <a:endParaRPr/>
          </a:p>
          <a:p>
            <a:pPr marL="0" lvl="0" indent="0" algn="l" rtl="0">
              <a:spcBef>
                <a:spcPts val="0"/>
              </a:spcBef>
              <a:spcAft>
                <a:spcPts val="0"/>
              </a:spcAft>
              <a:buNone/>
            </a:pPr>
            <a:r>
              <a:rPr lang="ja"/>
              <a:t>			色が多すぎるせいか、数字が読みにくい</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b5dd693cde_5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b5dd693cde_5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solidFill>
                  <a:schemeClr val="dk1"/>
                </a:solidFill>
              </a:rPr>
              <a:t>左のサイト		数字だけでなくアルファベットや花などに変更できる</a:t>
            </a:r>
            <a:endParaRPr>
              <a:solidFill>
                <a:schemeClr val="dk1"/>
              </a:solidFill>
            </a:endParaRPr>
          </a:p>
          <a:p>
            <a:pPr marL="0" lvl="0" indent="0" algn="l" rtl="0">
              <a:spcBef>
                <a:spcPts val="0"/>
              </a:spcBef>
              <a:spcAft>
                <a:spcPts val="0"/>
              </a:spcAft>
              <a:buClr>
                <a:schemeClr val="dk1"/>
              </a:buClr>
              <a:buSzPts val="1100"/>
              <a:buFont typeface="Arial"/>
              <a:buNone/>
            </a:pPr>
            <a:r>
              <a:rPr lang="ja">
                <a:solidFill>
                  <a:schemeClr val="dk1"/>
                </a:solidFill>
              </a:rPr>
              <a:t>			9マスだとすぐにおわってしまう</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ja">
                <a:solidFill>
                  <a:schemeClr val="dk1"/>
                </a:solidFill>
              </a:rPr>
              <a:t>右のサイト		動かすために空いている枠が赤くわかりやすい</a:t>
            </a:r>
            <a:endParaRPr>
              <a:solidFill>
                <a:schemeClr val="dk1"/>
              </a:solidFill>
            </a:endParaRPr>
          </a:p>
          <a:p>
            <a:pPr marL="0" lvl="0" indent="0" algn="l" rtl="0">
              <a:spcBef>
                <a:spcPts val="0"/>
              </a:spcBef>
              <a:spcAft>
                <a:spcPts val="0"/>
              </a:spcAft>
              <a:buClr>
                <a:schemeClr val="dk1"/>
              </a:buClr>
              <a:buSzPts val="1100"/>
              <a:buFont typeface="Arial"/>
              <a:buNone/>
            </a:pPr>
            <a:r>
              <a:rPr lang="ja">
                <a:solidFill>
                  <a:schemeClr val="dk1"/>
                </a:solidFill>
              </a:rPr>
              <a:t>			背景色やタイルの色に変化がなく面白みがなかった</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b5dd693cde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b5dd693cd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・パズルゲームをしたことがある</a:t>
            </a:r>
            <a:endParaRPr/>
          </a:p>
          <a:p>
            <a:pPr marL="0" lvl="0" indent="0" algn="l" rtl="0">
              <a:spcBef>
                <a:spcPts val="0"/>
              </a:spcBef>
              <a:spcAft>
                <a:spcPts val="0"/>
              </a:spcAft>
              <a:buClr>
                <a:schemeClr val="dk1"/>
              </a:buClr>
              <a:buSzPts val="1100"/>
              <a:buFont typeface="Arial"/>
              <a:buNone/>
            </a:pPr>
            <a:r>
              <a:rPr lang="ja"/>
              <a:t>はい　　100％　　</a:t>
            </a:r>
            <a:endParaRPr/>
          </a:p>
          <a:p>
            <a:pPr marL="0" lvl="0" indent="0" algn="l" rtl="0">
              <a:spcBef>
                <a:spcPts val="0"/>
              </a:spcBef>
              <a:spcAft>
                <a:spcPts val="0"/>
              </a:spcAft>
              <a:buClr>
                <a:schemeClr val="dk1"/>
              </a:buClr>
              <a:buSzPts val="1100"/>
              <a:buFont typeface="Arial"/>
              <a:buNone/>
            </a:pPr>
            <a:r>
              <a:rPr lang="ja"/>
              <a:t>いいえ　0％</a:t>
            </a:r>
            <a:endParaRPr/>
          </a:p>
          <a:p>
            <a:pPr marL="0" lvl="0" indent="0" algn="l" rtl="0">
              <a:spcBef>
                <a:spcPts val="0"/>
              </a:spcBef>
              <a:spcAft>
                <a:spcPts val="0"/>
              </a:spcAft>
              <a:buNone/>
            </a:pPr>
            <a:endParaRPr/>
          </a:p>
          <a:p>
            <a:pPr marL="0" lvl="0" indent="0" algn="l" rtl="0">
              <a:spcBef>
                <a:spcPts val="0"/>
              </a:spcBef>
              <a:spcAft>
                <a:spcPts val="0"/>
              </a:spcAft>
              <a:buNone/>
            </a:pPr>
            <a:r>
              <a:rPr lang="ja"/>
              <a:t>・パズルは好きか</a:t>
            </a:r>
            <a:endParaRPr/>
          </a:p>
          <a:p>
            <a:pPr marL="0" lvl="0" indent="0" algn="l" rtl="0">
              <a:spcBef>
                <a:spcPts val="0"/>
              </a:spcBef>
              <a:spcAft>
                <a:spcPts val="0"/>
              </a:spcAft>
              <a:buNone/>
            </a:pPr>
            <a:r>
              <a:rPr lang="ja"/>
              <a:t>はい　　52.2％</a:t>
            </a:r>
            <a:endParaRPr/>
          </a:p>
          <a:p>
            <a:pPr marL="0" lvl="0" indent="0" algn="l" rtl="0">
              <a:spcBef>
                <a:spcPts val="0"/>
              </a:spcBef>
              <a:spcAft>
                <a:spcPts val="0"/>
              </a:spcAft>
              <a:buNone/>
            </a:pPr>
            <a:r>
              <a:rPr lang="ja"/>
              <a:t>いいえ　47.8％</a:t>
            </a:r>
            <a:endParaRPr/>
          </a:p>
          <a:p>
            <a:pPr marL="0" lvl="0" indent="0" algn="l" rtl="0">
              <a:lnSpc>
                <a:spcPct val="115000"/>
              </a:lnSpc>
              <a:spcBef>
                <a:spcPts val="0"/>
              </a:spcBef>
              <a:spcAft>
                <a:spcPts val="1200"/>
              </a:spcAft>
              <a:buClr>
                <a:schemeClr val="dk1"/>
              </a:buClr>
              <a:buSzPts val="1100"/>
              <a:buFont typeface="Arial"/>
              <a:buNone/>
            </a:pPr>
            <a:endParaRPr sz="1900" b="1">
              <a:solidFill>
                <a:srgbClr val="233A44"/>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b5dd693cde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b5dd693cde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・パズルを楽しいと感じたことがあるか</a:t>
            </a:r>
            <a:endParaRPr/>
          </a:p>
          <a:p>
            <a:pPr marL="0" lvl="0" indent="0" algn="l" rtl="0">
              <a:spcBef>
                <a:spcPts val="0"/>
              </a:spcBef>
              <a:spcAft>
                <a:spcPts val="0"/>
              </a:spcAft>
              <a:buClr>
                <a:schemeClr val="dk1"/>
              </a:buClr>
              <a:buSzPts val="1100"/>
              <a:buFont typeface="Arial"/>
              <a:buNone/>
            </a:pPr>
            <a:r>
              <a:rPr lang="ja"/>
              <a:t>はい　　91.3％　　</a:t>
            </a:r>
            <a:endParaRPr/>
          </a:p>
          <a:p>
            <a:pPr marL="0" lvl="0" indent="0" algn="l" rtl="0">
              <a:spcBef>
                <a:spcPts val="0"/>
              </a:spcBef>
              <a:spcAft>
                <a:spcPts val="0"/>
              </a:spcAft>
              <a:buNone/>
            </a:pPr>
            <a:r>
              <a:rPr lang="ja"/>
              <a:t>いいえ　8.7％</a:t>
            </a:r>
            <a:endParaRPr/>
          </a:p>
          <a:p>
            <a:pPr marL="0" lvl="0" indent="0" algn="l" rtl="0">
              <a:spcBef>
                <a:spcPts val="0"/>
              </a:spcBef>
              <a:spcAft>
                <a:spcPts val="0"/>
              </a:spcAft>
              <a:buNone/>
            </a:pPr>
            <a:endParaRPr/>
          </a:p>
          <a:p>
            <a:pPr marL="0" lvl="0" indent="0" algn="l" rtl="0">
              <a:spcBef>
                <a:spcPts val="0"/>
              </a:spcBef>
              <a:spcAft>
                <a:spcPts val="0"/>
              </a:spcAft>
              <a:buNone/>
            </a:pPr>
            <a:r>
              <a:rPr lang="ja"/>
              <a:t>・パズルで達成感を感じたことがある</a:t>
            </a:r>
            <a:endParaRPr/>
          </a:p>
          <a:p>
            <a:pPr marL="0" lvl="0" indent="0" algn="l" rtl="0">
              <a:spcBef>
                <a:spcPts val="0"/>
              </a:spcBef>
              <a:spcAft>
                <a:spcPts val="0"/>
              </a:spcAft>
              <a:buNone/>
            </a:pPr>
            <a:r>
              <a:rPr lang="ja"/>
              <a:t>はい　　95.7％　　</a:t>
            </a:r>
            <a:endParaRPr/>
          </a:p>
          <a:p>
            <a:pPr marL="0" lvl="0" indent="0" algn="l" rtl="0">
              <a:spcBef>
                <a:spcPts val="0"/>
              </a:spcBef>
              <a:spcAft>
                <a:spcPts val="0"/>
              </a:spcAft>
              <a:buNone/>
            </a:pPr>
            <a:r>
              <a:rPr lang="ja"/>
              <a:t>いいえ　4.3％</a:t>
            </a:r>
            <a:endParaRPr/>
          </a:p>
          <a:p>
            <a:pPr marL="0" lvl="0" indent="0" algn="l" rtl="0">
              <a:spcBef>
                <a:spcPts val="0"/>
              </a:spcBef>
              <a:spcAft>
                <a:spcPts val="0"/>
              </a:spcAft>
              <a:buClr>
                <a:schemeClr val="dk1"/>
              </a:buClr>
              <a:buSzPts val="1100"/>
              <a:buFont typeface="Arial"/>
              <a:buNone/>
            </a:pPr>
            <a:endParaRPr sz="1500" b="1">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b5dd693cde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b5dd693cde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・パズルを作成したいと思ったことがあるか</a:t>
            </a:r>
            <a:endParaRPr/>
          </a:p>
          <a:p>
            <a:pPr marL="0" lvl="0" indent="0" algn="l" rtl="0">
              <a:spcBef>
                <a:spcPts val="0"/>
              </a:spcBef>
              <a:spcAft>
                <a:spcPts val="0"/>
              </a:spcAft>
              <a:buNone/>
            </a:pPr>
            <a:r>
              <a:rPr lang="ja"/>
              <a:t>はい　　43.5％　　</a:t>
            </a:r>
            <a:endParaRPr/>
          </a:p>
          <a:p>
            <a:pPr marL="0" lvl="0" indent="0" algn="l" rtl="0">
              <a:spcBef>
                <a:spcPts val="0"/>
              </a:spcBef>
              <a:spcAft>
                <a:spcPts val="0"/>
              </a:spcAft>
              <a:buNone/>
            </a:pPr>
            <a:r>
              <a:rPr lang="ja"/>
              <a:t>いいえ　56.5％</a:t>
            </a:r>
            <a:endParaRPr/>
          </a:p>
          <a:p>
            <a:pPr marL="0" lvl="0" indent="0" algn="l" rtl="0">
              <a:spcBef>
                <a:spcPts val="0"/>
              </a:spcBef>
              <a:spcAft>
                <a:spcPts val="0"/>
              </a:spcAft>
              <a:buNone/>
            </a:pPr>
            <a:endParaRPr/>
          </a:p>
          <a:p>
            <a:pPr marL="0" lvl="0" indent="0" algn="l" rtl="0">
              <a:spcBef>
                <a:spcPts val="0"/>
              </a:spcBef>
              <a:spcAft>
                <a:spcPts val="0"/>
              </a:spcAft>
              <a:buNone/>
            </a:pPr>
            <a:r>
              <a:rPr lang="ja"/>
              <a:t>・パズルとはどういうものだと感じているか</a:t>
            </a:r>
            <a:endParaRPr/>
          </a:p>
          <a:p>
            <a:pPr marL="0" lvl="0" indent="0" algn="l" rtl="0">
              <a:spcBef>
                <a:spcPts val="0"/>
              </a:spcBef>
              <a:spcAft>
                <a:spcPts val="0"/>
              </a:spcAft>
              <a:buNone/>
            </a:pPr>
            <a:r>
              <a:rPr lang="ja"/>
              <a:t>楽しんでやるもの</a:t>
            </a:r>
            <a:endParaRPr/>
          </a:p>
          <a:p>
            <a:pPr marL="0" lvl="0" indent="0" algn="l" rtl="0">
              <a:spcBef>
                <a:spcPts val="0"/>
              </a:spcBef>
              <a:spcAft>
                <a:spcPts val="0"/>
              </a:spcAft>
              <a:buNone/>
            </a:pPr>
            <a:r>
              <a:rPr lang="ja"/>
              <a:t>60.9％</a:t>
            </a:r>
            <a:endParaRPr/>
          </a:p>
          <a:p>
            <a:pPr marL="0" lvl="0" indent="0" algn="l" rtl="0">
              <a:spcBef>
                <a:spcPts val="0"/>
              </a:spcBef>
              <a:spcAft>
                <a:spcPts val="0"/>
              </a:spcAft>
              <a:buNone/>
            </a:pPr>
            <a:endParaRPr/>
          </a:p>
          <a:p>
            <a:pPr marL="0" lvl="0" indent="0" algn="l" rtl="0">
              <a:spcBef>
                <a:spcPts val="0"/>
              </a:spcBef>
              <a:spcAft>
                <a:spcPts val="0"/>
              </a:spcAft>
              <a:buNone/>
            </a:pPr>
            <a:r>
              <a:rPr lang="ja"/>
              <a:t>考えてやるもの</a:t>
            </a:r>
            <a:endParaRPr/>
          </a:p>
          <a:p>
            <a:pPr marL="0" lvl="0" indent="0" algn="l" rtl="0">
              <a:spcBef>
                <a:spcPts val="0"/>
              </a:spcBef>
              <a:spcAft>
                <a:spcPts val="0"/>
              </a:spcAft>
              <a:buNone/>
            </a:pPr>
            <a:r>
              <a:rPr lang="ja"/>
              <a:t>39.1％</a:t>
            </a:r>
            <a:endParaRPr/>
          </a:p>
          <a:p>
            <a:pPr marL="0" lvl="0" indent="0" algn="l" rtl="0">
              <a:lnSpc>
                <a:spcPct val="115000"/>
              </a:lnSpc>
              <a:spcBef>
                <a:spcPts val="0"/>
              </a:spcBef>
              <a:spcAft>
                <a:spcPts val="0"/>
              </a:spcAft>
              <a:buClr>
                <a:schemeClr val="dk1"/>
              </a:buClr>
              <a:buSzPts val="1100"/>
              <a:buFont typeface="Arial"/>
              <a:buNone/>
            </a:pPr>
            <a:endParaRPr sz="1800" b="1">
              <a:solidFill>
                <a:srgbClr val="202124"/>
              </a:solidFill>
              <a:highlight>
                <a:schemeClr val="lt1"/>
              </a:highlight>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f06697247d_9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f06697247d_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ja" sz="1200">
                <a:solidFill>
                  <a:schemeClr val="dk1"/>
                </a:solidFill>
              </a:rPr>
              <a:t>次にシステム概要について説明します。</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ja" sz="1200">
                <a:solidFill>
                  <a:schemeClr val="dk1"/>
                </a:solidFill>
              </a:rPr>
              <a:t>今回作成したのはスライドパズルで制限時間以内にピースをスライドさせていきピークを写真の通りに完成させていくゲームです。</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ja" sz="1200">
                <a:solidFill>
                  <a:schemeClr val="dk1"/>
                </a:solidFill>
              </a:rPr>
              <a:t>難易度を３段階に設定をして「簡単」　「普通」　「難しい」の３つを準備する。</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ja" sz="1200">
                <a:solidFill>
                  <a:schemeClr val="dk1"/>
                </a:solidFill>
              </a:rPr>
              <a:t>制限時間が経過するたびに背景色が点滅する。</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ja" sz="1200">
                <a:solidFill>
                  <a:schemeClr val="dk1"/>
                </a:solidFill>
              </a:rPr>
              <a:t>制限時間以内に完成することができた場合にはゲームクリアを表示、制限時間以内にピークを揃えることができなかった場合にはゲームオーバーと表示する。</a:t>
            </a:r>
            <a:endParaRPr sz="12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06328740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06328740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 id="2147483658" r:id="rId8"/>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ja" sz="3800" b="1" dirty="0">
                <a:solidFill>
                  <a:srgbClr val="262626"/>
                </a:solidFill>
                <a:latin typeface="ＭＳ ゴシック" panose="020B0609070205080204" pitchFamily="49" charset="-128"/>
                <a:ea typeface="ＭＳ ゴシック" panose="020B0609070205080204" pitchFamily="49" charset="-128"/>
              </a:rPr>
              <a:t>卒業</a:t>
            </a:r>
            <a:r>
              <a:rPr lang="ja" sz="3800" b="1" dirty="0" smtClean="0">
                <a:solidFill>
                  <a:srgbClr val="262626"/>
                </a:solidFill>
                <a:latin typeface="ＭＳ ゴシック" panose="020B0609070205080204" pitchFamily="49" charset="-128"/>
                <a:ea typeface="ＭＳ ゴシック" panose="020B0609070205080204" pitchFamily="49" charset="-128"/>
              </a:rPr>
              <a:t>制作発表</a:t>
            </a:r>
            <a:endParaRPr sz="3800" b="1" dirty="0">
              <a:solidFill>
                <a:srgbClr val="262626"/>
              </a:solidFill>
              <a:latin typeface="ＭＳ ゴシック" panose="020B0609070205080204" pitchFamily="49" charset="-128"/>
              <a:ea typeface="ＭＳ ゴシック" panose="020B0609070205080204" pitchFamily="49" charset="-128"/>
            </a:endParaRPr>
          </a:p>
          <a:p>
            <a:pPr marL="0" lvl="0" indent="0" algn="ctr" rtl="0">
              <a:spcBef>
                <a:spcPts val="0"/>
              </a:spcBef>
              <a:spcAft>
                <a:spcPts val="0"/>
              </a:spcAft>
              <a:buClr>
                <a:schemeClr val="dk1"/>
              </a:buClr>
              <a:buSzPts val="990"/>
              <a:buFont typeface="Arial"/>
              <a:buNone/>
            </a:pPr>
            <a:r>
              <a:rPr lang="ja" sz="3800" b="1" dirty="0">
                <a:solidFill>
                  <a:srgbClr val="262626"/>
                </a:solidFill>
                <a:latin typeface="ＭＳ ゴシック" panose="020B0609070205080204" pitchFamily="49" charset="-128"/>
                <a:ea typeface="ＭＳ ゴシック" panose="020B0609070205080204" pitchFamily="49" charset="-128"/>
              </a:rPr>
              <a:t>パズルゲームの作成</a:t>
            </a:r>
            <a:endParaRPr sz="3800" dirty="0">
              <a:latin typeface="ＭＳ ゴシック" panose="020B0609070205080204" pitchFamily="49" charset="-128"/>
              <a:ea typeface="ＭＳ ゴシック" panose="020B0609070205080204" pitchFamily="49" charset="-128"/>
            </a:endParaRPr>
          </a:p>
        </p:txBody>
      </p:sp>
      <p:sp>
        <p:nvSpPr>
          <p:cNvPr id="129" name="Google Shape;129;p13"/>
          <p:cNvSpPr txBox="1">
            <a:spLocks noGrp="1"/>
          </p:cNvSpPr>
          <p:nvPr>
            <p:ph type="body" idx="1"/>
          </p:nvPr>
        </p:nvSpPr>
        <p:spPr>
          <a:xfrm>
            <a:off x="2496727" y="3269911"/>
            <a:ext cx="7505700" cy="2448000"/>
          </a:xfrm>
          <a:prstGeom prst="rect">
            <a:avLst/>
          </a:prstGeom>
        </p:spPr>
        <p:txBody>
          <a:bodyPr spcFirstLastPara="1" wrap="square" lIns="91425" tIns="91425" rIns="91425" bIns="91425" anchor="t" anchorCtr="0">
            <a:normAutofit/>
          </a:bodyPr>
          <a:lstStyle/>
          <a:p>
            <a:pPr marL="0" lvl="0" indent="0" algn="l" rtl="0">
              <a:lnSpc>
                <a:spcPct val="95000"/>
              </a:lnSpc>
              <a:spcBef>
                <a:spcPts val="800"/>
              </a:spcBef>
              <a:spcAft>
                <a:spcPts val="0"/>
              </a:spcAft>
              <a:buClr>
                <a:schemeClr val="dk1"/>
              </a:buClr>
              <a:buSzPts val="275"/>
              <a:buFont typeface="Arial"/>
              <a:buNone/>
            </a:pPr>
            <a:r>
              <a:rPr lang="ja" sz="1800" dirty="0"/>
              <a:t>グループ名　パズルチーム</a:t>
            </a:r>
            <a:endParaRPr sz="1800" dirty="0"/>
          </a:p>
          <a:p>
            <a:pPr marL="0" lvl="0" indent="0" algn="l" rtl="0">
              <a:lnSpc>
                <a:spcPct val="95000"/>
              </a:lnSpc>
              <a:spcBef>
                <a:spcPts val="800"/>
              </a:spcBef>
              <a:spcAft>
                <a:spcPts val="600"/>
              </a:spcAft>
              <a:buClr>
                <a:schemeClr val="dk1"/>
              </a:buClr>
              <a:buSzPts val="275"/>
              <a:buFont typeface="Arial"/>
              <a:buNone/>
            </a:pPr>
            <a:r>
              <a:rPr lang="ja" sz="1800" dirty="0"/>
              <a:t>吉川諄　　　照井海斗　　　奥田翼</a:t>
            </a:r>
            <a:endParaRPr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a:spLocks noGrp="1"/>
          </p:cNvSpPr>
          <p:nvPr>
            <p:ph type="title"/>
          </p:nvPr>
        </p:nvSpPr>
        <p:spPr>
          <a:xfrm>
            <a:off x="727175" y="21403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sz="3800" b="1" dirty="0">
                <a:solidFill>
                  <a:srgbClr val="202124"/>
                </a:solidFill>
                <a:latin typeface="ＭＳ ゴシック" panose="020B0609070205080204" pitchFamily="49" charset="-128"/>
                <a:ea typeface="ＭＳ ゴシック" panose="020B0609070205080204" pitchFamily="49" charset="-128"/>
              </a:rPr>
              <a:t>操作説明</a:t>
            </a:r>
            <a:endParaRPr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3"/>
          <p:cNvPicPr preferRelativeResize="0"/>
          <p:nvPr/>
        </p:nvPicPr>
        <p:blipFill rotWithShape="1">
          <a:blip r:embed="rId3">
            <a:alphaModFix/>
          </a:blip>
          <a:srcRect l="451" t="7183" r="3533"/>
          <a:stretch/>
        </p:blipFill>
        <p:spPr>
          <a:xfrm>
            <a:off x="2228625" y="249875"/>
            <a:ext cx="4350374" cy="2250550"/>
          </a:xfrm>
          <a:prstGeom prst="rect">
            <a:avLst/>
          </a:prstGeom>
          <a:noFill/>
          <a:ln>
            <a:noFill/>
          </a:ln>
        </p:spPr>
      </p:pic>
      <p:pic>
        <p:nvPicPr>
          <p:cNvPr id="256" name="Google Shape;256;p23"/>
          <p:cNvPicPr preferRelativeResize="0"/>
          <p:nvPr/>
        </p:nvPicPr>
        <p:blipFill rotWithShape="1">
          <a:blip r:embed="rId4">
            <a:alphaModFix/>
          </a:blip>
          <a:srcRect t="8244" r="5222" b="7799"/>
          <a:stretch/>
        </p:blipFill>
        <p:spPr>
          <a:xfrm>
            <a:off x="403600" y="2990325"/>
            <a:ext cx="1918849" cy="1849325"/>
          </a:xfrm>
          <a:prstGeom prst="rect">
            <a:avLst/>
          </a:prstGeom>
          <a:noFill/>
          <a:ln>
            <a:noFill/>
          </a:ln>
        </p:spPr>
      </p:pic>
      <p:pic>
        <p:nvPicPr>
          <p:cNvPr id="257" name="Google Shape;257;p23"/>
          <p:cNvPicPr preferRelativeResize="0"/>
          <p:nvPr/>
        </p:nvPicPr>
        <p:blipFill rotWithShape="1">
          <a:blip r:embed="rId5">
            <a:alphaModFix/>
          </a:blip>
          <a:srcRect t="8078" r="6384" b="1554"/>
          <a:stretch/>
        </p:blipFill>
        <p:spPr>
          <a:xfrm>
            <a:off x="3649050" y="3025475"/>
            <a:ext cx="1845898" cy="1779026"/>
          </a:xfrm>
          <a:prstGeom prst="rect">
            <a:avLst/>
          </a:prstGeom>
          <a:noFill/>
          <a:ln>
            <a:noFill/>
          </a:ln>
        </p:spPr>
      </p:pic>
      <p:pic>
        <p:nvPicPr>
          <p:cNvPr id="258" name="Google Shape;258;p23"/>
          <p:cNvPicPr preferRelativeResize="0"/>
          <p:nvPr/>
        </p:nvPicPr>
        <p:blipFill rotWithShape="1">
          <a:blip r:embed="rId6">
            <a:alphaModFix/>
          </a:blip>
          <a:srcRect t="9579" r="3549" b="2693"/>
          <a:stretch/>
        </p:blipFill>
        <p:spPr>
          <a:xfrm>
            <a:off x="7161025" y="3073760"/>
            <a:ext cx="1625801" cy="1682464"/>
          </a:xfrm>
          <a:prstGeom prst="rect">
            <a:avLst/>
          </a:prstGeom>
          <a:noFill/>
          <a:ln>
            <a:noFill/>
          </a:ln>
        </p:spPr>
      </p:pic>
      <p:cxnSp>
        <p:nvCxnSpPr>
          <p:cNvPr id="259" name="Google Shape;259;p23"/>
          <p:cNvCxnSpPr/>
          <p:nvPr/>
        </p:nvCxnSpPr>
        <p:spPr>
          <a:xfrm flipH="1">
            <a:off x="1343737" y="2465125"/>
            <a:ext cx="735300" cy="452700"/>
          </a:xfrm>
          <a:prstGeom prst="straightConnector1">
            <a:avLst/>
          </a:prstGeom>
          <a:noFill/>
          <a:ln w="9525" cap="flat" cmpd="sng">
            <a:solidFill>
              <a:schemeClr val="dk2"/>
            </a:solidFill>
            <a:prstDash val="solid"/>
            <a:round/>
            <a:headEnd type="none" w="med" len="med"/>
            <a:tailEnd type="triangle" w="med" len="med"/>
          </a:ln>
        </p:spPr>
      </p:cxnSp>
      <p:cxnSp>
        <p:nvCxnSpPr>
          <p:cNvPr id="260" name="Google Shape;260;p23"/>
          <p:cNvCxnSpPr/>
          <p:nvPr/>
        </p:nvCxnSpPr>
        <p:spPr>
          <a:xfrm>
            <a:off x="4414775" y="2474963"/>
            <a:ext cx="49500" cy="498000"/>
          </a:xfrm>
          <a:prstGeom prst="straightConnector1">
            <a:avLst/>
          </a:prstGeom>
          <a:noFill/>
          <a:ln w="9525" cap="flat" cmpd="sng">
            <a:solidFill>
              <a:schemeClr val="dk2"/>
            </a:solidFill>
            <a:prstDash val="solid"/>
            <a:round/>
            <a:headEnd type="none" w="med" len="med"/>
            <a:tailEnd type="triangle" w="med" len="med"/>
          </a:ln>
        </p:spPr>
      </p:cxnSp>
      <p:cxnSp>
        <p:nvCxnSpPr>
          <p:cNvPr id="261" name="Google Shape;261;p23"/>
          <p:cNvCxnSpPr/>
          <p:nvPr/>
        </p:nvCxnSpPr>
        <p:spPr>
          <a:xfrm>
            <a:off x="6685125" y="2554163"/>
            <a:ext cx="906300" cy="339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3500" b="1" dirty="0">
                <a:solidFill>
                  <a:schemeClr val="dk2"/>
                </a:solidFill>
                <a:latin typeface="ＭＳ ゴシック" panose="020B0609070205080204" pitchFamily="49" charset="-128"/>
                <a:ea typeface="ＭＳ ゴシック" panose="020B0609070205080204" pitchFamily="49" charset="-128"/>
              </a:rPr>
              <a:t>ゲーム結果</a:t>
            </a:r>
            <a:endParaRPr b="1" dirty="0">
              <a:solidFill>
                <a:schemeClr val="dk2"/>
              </a:solidFill>
              <a:latin typeface="ＭＳ ゴシック" panose="020B0609070205080204" pitchFamily="49" charset="-128"/>
              <a:ea typeface="ＭＳ ゴシック" panose="020B0609070205080204" pitchFamily="49" charset="-128"/>
            </a:endParaRPr>
          </a:p>
          <a:p>
            <a:pPr marL="0" lvl="0" indent="0" algn="ctr" rtl="0">
              <a:spcBef>
                <a:spcPts val="0"/>
              </a:spcBef>
              <a:spcAft>
                <a:spcPts val="0"/>
              </a:spcAft>
              <a:buNone/>
            </a:pPr>
            <a:endParaRPr sz="3800" dirty="0">
              <a:solidFill>
                <a:srgbClr val="000000"/>
              </a:solidFill>
              <a:latin typeface="Arial"/>
              <a:ea typeface="Arial"/>
              <a:cs typeface="Arial"/>
              <a:sym typeface="Arial"/>
            </a:endParaRPr>
          </a:p>
        </p:txBody>
      </p:sp>
      <p:sp>
        <p:nvSpPr>
          <p:cNvPr id="267" name="Google Shape;267;p24"/>
          <p:cNvSpPr txBox="1">
            <a:spLocks noGrp="1"/>
          </p:cNvSpPr>
          <p:nvPr>
            <p:ph type="body" idx="1"/>
          </p:nvPr>
        </p:nvSpPr>
        <p:spPr>
          <a:xfrm>
            <a:off x="819150" y="1990725"/>
            <a:ext cx="8081100" cy="2448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ja" sz="2600">
                <a:solidFill>
                  <a:schemeClr val="accent6"/>
                </a:solidFill>
              </a:rPr>
              <a:t>成功した場合　　　　　　　　</a:t>
            </a:r>
            <a:r>
              <a:rPr lang="ja" sz="2600">
                <a:solidFill>
                  <a:srgbClr val="FF0000"/>
                </a:solidFill>
              </a:rPr>
              <a:t>失敗した場合</a:t>
            </a:r>
            <a:endParaRPr sz="2600">
              <a:solidFill>
                <a:srgbClr val="FF0000"/>
              </a:solidFill>
            </a:endParaRPr>
          </a:p>
          <a:p>
            <a:pPr marL="0" lvl="0" indent="0" algn="l" rtl="0">
              <a:lnSpc>
                <a:spcPct val="100000"/>
              </a:lnSpc>
              <a:spcBef>
                <a:spcPts val="0"/>
              </a:spcBef>
              <a:spcAft>
                <a:spcPts val="0"/>
              </a:spcAft>
              <a:buNone/>
            </a:pPr>
            <a:endParaRPr sz="2600">
              <a:solidFill>
                <a:schemeClr val="accent6"/>
              </a:solidFill>
            </a:endParaRPr>
          </a:p>
          <a:p>
            <a:pPr marL="0" lvl="0" indent="0" algn="l" rtl="0">
              <a:spcBef>
                <a:spcPts val="0"/>
              </a:spcBef>
              <a:spcAft>
                <a:spcPts val="1200"/>
              </a:spcAft>
              <a:buNone/>
            </a:pPr>
            <a:endParaRPr/>
          </a:p>
        </p:txBody>
      </p:sp>
      <p:pic>
        <p:nvPicPr>
          <p:cNvPr id="268" name="Google Shape;268;p24"/>
          <p:cNvPicPr preferRelativeResize="0"/>
          <p:nvPr/>
        </p:nvPicPr>
        <p:blipFill rotWithShape="1">
          <a:blip r:embed="rId3">
            <a:alphaModFix/>
          </a:blip>
          <a:srcRect l="-10239" t="8393" r="7125" b="28398"/>
          <a:stretch/>
        </p:blipFill>
        <p:spPr>
          <a:xfrm>
            <a:off x="819150" y="2752650"/>
            <a:ext cx="3090124" cy="2061050"/>
          </a:xfrm>
          <a:prstGeom prst="rect">
            <a:avLst/>
          </a:prstGeom>
          <a:noFill/>
          <a:ln>
            <a:noFill/>
          </a:ln>
        </p:spPr>
      </p:pic>
      <p:sp>
        <p:nvSpPr>
          <p:cNvPr id="269" name="Google Shape;269;p24"/>
          <p:cNvSpPr/>
          <p:nvPr/>
        </p:nvSpPr>
        <p:spPr>
          <a:xfrm>
            <a:off x="3170525" y="2029100"/>
            <a:ext cx="506400" cy="633000"/>
          </a:xfrm>
          <a:prstGeom prst="down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pic>
        <p:nvPicPr>
          <p:cNvPr id="270" name="Google Shape;270;p24"/>
          <p:cNvPicPr preferRelativeResize="0"/>
          <p:nvPr/>
        </p:nvPicPr>
        <p:blipFill rotWithShape="1">
          <a:blip r:embed="rId4">
            <a:alphaModFix/>
          </a:blip>
          <a:srcRect t="11472" r="9107" b="27440"/>
          <a:stretch/>
        </p:blipFill>
        <p:spPr>
          <a:xfrm>
            <a:off x="5735927" y="2752650"/>
            <a:ext cx="2818474" cy="2061050"/>
          </a:xfrm>
          <a:prstGeom prst="rect">
            <a:avLst/>
          </a:prstGeom>
          <a:noFill/>
          <a:ln>
            <a:noFill/>
          </a:ln>
        </p:spPr>
      </p:pic>
      <p:sp>
        <p:nvSpPr>
          <p:cNvPr id="271" name="Google Shape;271;p24"/>
          <p:cNvSpPr/>
          <p:nvPr/>
        </p:nvSpPr>
        <p:spPr>
          <a:xfrm>
            <a:off x="7753875" y="2029100"/>
            <a:ext cx="506400" cy="6330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53139" y="2122059"/>
            <a:ext cx="7505700" cy="954600"/>
          </a:xfrm>
        </p:spPr>
        <p:txBody>
          <a:bodyPr>
            <a:normAutofit/>
          </a:bodyPr>
          <a:lstStyle/>
          <a:p>
            <a:r>
              <a:rPr kumimoji="1" lang="ja-JP" altLang="en-US" sz="4800" b="1" dirty="0">
                <a:latin typeface="ＭＳ ゴシック" panose="020B0609070205080204" pitchFamily="49" charset="-128"/>
                <a:ea typeface="ＭＳ ゴシック" panose="020B0609070205080204" pitchFamily="49" charset="-128"/>
              </a:rPr>
              <a:t>実演</a:t>
            </a:r>
            <a:endParaRPr kumimoji="1" lang="ja-JP" altLang="en-US" sz="4800" b="1"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01063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4222" b="1" dirty="0">
                <a:solidFill>
                  <a:schemeClr val="dk2"/>
                </a:solidFill>
                <a:latin typeface="ＭＳ ゴシック" panose="020B0609070205080204" pitchFamily="49" charset="-128"/>
                <a:ea typeface="ＭＳ ゴシック" panose="020B0609070205080204" pitchFamily="49" charset="-128"/>
              </a:rPr>
              <a:t>考察と評価</a:t>
            </a:r>
            <a:endParaRPr sz="4222" b="1" dirty="0">
              <a:solidFill>
                <a:schemeClr val="dk2"/>
              </a:solidFill>
              <a:latin typeface="ＭＳ ゴシック" panose="020B0609070205080204" pitchFamily="49" charset="-128"/>
              <a:ea typeface="ＭＳ ゴシック" panose="020B0609070205080204" pitchFamily="49" charset="-128"/>
            </a:endParaRPr>
          </a:p>
          <a:p>
            <a:pPr marL="0" lvl="0" indent="0" algn="l" rtl="0">
              <a:spcBef>
                <a:spcPts val="0"/>
              </a:spcBef>
              <a:spcAft>
                <a:spcPts val="0"/>
              </a:spcAft>
              <a:buNone/>
            </a:pPr>
            <a:endParaRPr sz="3800" dirty="0">
              <a:latin typeface="Arial"/>
              <a:ea typeface="Arial"/>
              <a:cs typeface="Arial"/>
              <a:sym typeface="Arial"/>
            </a:endParaRPr>
          </a:p>
        </p:txBody>
      </p:sp>
      <p:sp>
        <p:nvSpPr>
          <p:cNvPr id="277" name="Google Shape;277;p25"/>
          <p:cNvSpPr txBox="1">
            <a:spLocks noGrp="1"/>
          </p:cNvSpPr>
          <p:nvPr>
            <p:ph type="body" idx="1"/>
          </p:nvPr>
        </p:nvSpPr>
        <p:spPr>
          <a:xfrm>
            <a:off x="667112" y="1903717"/>
            <a:ext cx="8568900" cy="2448000"/>
          </a:xfrm>
          <a:prstGeom prst="rect">
            <a:avLst/>
          </a:prstGeom>
        </p:spPr>
        <p:txBody>
          <a:bodyPr spcFirstLastPara="1" wrap="square" lIns="91425" tIns="91425" rIns="91425" bIns="91425" anchor="t" anchorCtr="0">
            <a:normAutofit/>
          </a:bodyPr>
          <a:lstStyle/>
          <a:p>
            <a:pPr marL="146050" indent="0">
              <a:buNone/>
            </a:pPr>
            <a:r>
              <a:rPr lang="ja-JP" altLang="en-US" sz="1800" dirty="0" smtClean="0"/>
              <a:t>・残り数秒になると背景色が点滅し、焦られるような機能はやってる人に</a:t>
            </a:r>
            <a:endParaRPr lang="en-US" altLang="ja-JP" sz="1800" dirty="0" smtClean="0"/>
          </a:p>
          <a:p>
            <a:pPr marL="146050" indent="0">
              <a:buNone/>
            </a:pPr>
            <a:r>
              <a:rPr lang="ja-JP" altLang="en-US" sz="1800" dirty="0" smtClean="0"/>
              <a:t>　とって楽しめるような機能になっている</a:t>
            </a:r>
            <a:r>
              <a:rPr lang="ja-JP" altLang="en-US" sz="1800" dirty="0" smtClean="0"/>
              <a:t>。</a:t>
            </a:r>
            <a:endParaRPr lang="en-US" altLang="ja-JP" sz="1800" dirty="0" smtClean="0"/>
          </a:p>
          <a:p>
            <a:pPr marL="146050" indent="0">
              <a:buNone/>
            </a:pPr>
            <a:endParaRPr sz="1800" dirty="0"/>
          </a:p>
          <a:p>
            <a:pPr marL="0" lvl="0" indent="0" algn="l" rtl="0">
              <a:lnSpc>
                <a:spcPct val="150000"/>
              </a:lnSpc>
              <a:spcBef>
                <a:spcPts val="0"/>
              </a:spcBef>
              <a:spcAft>
                <a:spcPts val="0"/>
              </a:spcAft>
              <a:buNone/>
            </a:pPr>
            <a:endParaRPr sz="6400" dirty="0"/>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3750118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4222" b="1" dirty="0">
                <a:solidFill>
                  <a:schemeClr val="dk2"/>
                </a:solidFill>
                <a:latin typeface="ＭＳ ゴシック" panose="020B0609070205080204" pitchFamily="49" charset="-128"/>
                <a:ea typeface="ＭＳ ゴシック" panose="020B0609070205080204" pitchFamily="49" charset="-128"/>
              </a:rPr>
              <a:t>今後の課題</a:t>
            </a:r>
            <a:endParaRPr sz="4222" b="1" dirty="0">
              <a:solidFill>
                <a:schemeClr val="dk2"/>
              </a:solidFill>
              <a:latin typeface="ＭＳ ゴシック" panose="020B0609070205080204" pitchFamily="49" charset="-128"/>
              <a:ea typeface="ＭＳ ゴシック" panose="020B0609070205080204" pitchFamily="49" charset="-128"/>
            </a:endParaRPr>
          </a:p>
          <a:p>
            <a:pPr marL="0" lvl="0" indent="0" algn="l" rtl="0">
              <a:spcBef>
                <a:spcPts val="0"/>
              </a:spcBef>
              <a:spcAft>
                <a:spcPts val="0"/>
              </a:spcAft>
              <a:buNone/>
            </a:pPr>
            <a:endParaRPr dirty="0"/>
          </a:p>
        </p:txBody>
      </p:sp>
      <p:sp>
        <p:nvSpPr>
          <p:cNvPr id="283" name="Google Shape;283;p26"/>
          <p:cNvSpPr txBox="1">
            <a:spLocks noGrp="1"/>
          </p:cNvSpPr>
          <p:nvPr>
            <p:ph type="body" idx="1"/>
          </p:nvPr>
        </p:nvSpPr>
        <p:spPr>
          <a:xfrm>
            <a:off x="0" y="1944225"/>
            <a:ext cx="8325000" cy="2448000"/>
          </a:xfrm>
          <a:prstGeom prst="rect">
            <a:avLst/>
          </a:prstGeom>
        </p:spPr>
        <p:txBody>
          <a:bodyPr spcFirstLastPara="1" wrap="square" lIns="91425" tIns="91425" rIns="91425" bIns="91425" anchor="t" anchorCtr="0">
            <a:normAutofit/>
          </a:bodyPr>
          <a:lstStyle/>
          <a:p>
            <a:pPr marL="914400" lvl="0" indent="0" algn="l" rtl="0">
              <a:lnSpc>
                <a:spcPct val="150000"/>
              </a:lnSpc>
              <a:spcBef>
                <a:spcPts val="0"/>
              </a:spcBef>
              <a:spcAft>
                <a:spcPts val="0"/>
              </a:spcAft>
              <a:buNone/>
            </a:pPr>
            <a:r>
              <a:rPr lang="ja" sz="1800" dirty="0">
                <a:solidFill>
                  <a:srgbClr val="233A44"/>
                </a:solidFill>
                <a:latin typeface="ＭＳ ゴシック" panose="020B0609070205080204" pitchFamily="49" charset="-128"/>
                <a:ea typeface="ＭＳ ゴシック" panose="020B0609070205080204" pitchFamily="49" charset="-128"/>
              </a:rPr>
              <a:t>・一つ一つの動作にアニメーションなどの追加</a:t>
            </a:r>
            <a:endParaRPr sz="1800" dirty="0">
              <a:solidFill>
                <a:srgbClr val="233A44"/>
              </a:solidFill>
              <a:latin typeface="ＭＳ ゴシック" panose="020B0609070205080204" pitchFamily="49" charset="-128"/>
              <a:ea typeface="ＭＳ ゴシック" panose="020B0609070205080204" pitchFamily="49" charset="-128"/>
            </a:endParaRPr>
          </a:p>
          <a:p>
            <a:pPr marL="914400" lvl="0" indent="0" algn="l" rtl="0">
              <a:lnSpc>
                <a:spcPct val="150000"/>
              </a:lnSpc>
              <a:spcBef>
                <a:spcPts val="0"/>
              </a:spcBef>
              <a:spcAft>
                <a:spcPts val="0"/>
              </a:spcAft>
              <a:buNone/>
            </a:pPr>
            <a:endParaRPr sz="1800" dirty="0">
              <a:solidFill>
                <a:srgbClr val="233A44"/>
              </a:solidFill>
              <a:latin typeface="ＭＳ ゴシック" panose="020B0609070205080204" pitchFamily="49" charset="-128"/>
              <a:ea typeface="ＭＳ ゴシック" panose="020B0609070205080204" pitchFamily="49" charset="-128"/>
            </a:endParaRPr>
          </a:p>
          <a:p>
            <a:pPr marL="914400" lvl="0" indent="0" algn="l" rtl="0">
              <a:lnSpc>
                <a:spcPct val="150000"/>
              </a:lnSpc>
              <a:spcBef>
                <a:spcPts val="0"/>
              </a:spcBef>
              <a:spcAft>
                <a:spcPts val="0"/>
              </a:spcAft>
              <a:buNone/>
            </a:pPr>
            <a:r>
              <a:rPr lang="ja" sz="1800" dirty="0">
                <a:solidFill>
                  <a:srgbClr val="233A44"/>
                </a:solidFill>
                <a:latin typeface="ＭＳ ゴシック" panose="020B0609070205080204" pitchFamily="49" charset="-128"/>
                <a:ea typeface="ＭＳ ゴシック" panose="020B0609070205080204" pitchFamily="49" charset="-128"/>
              </a:rPr>
              <a:t>・ゲームクリア時に何秒でクリアできたのかタイム測定機能の追加</a:t>
            </a:r>
            <a:endParaRPr sz="1800" dirty="0">
              <a:solidFill>
                <a:srgbClr val="233A44"/>
              </a:solidFill>
              <a:latin typeface="ＭＳ ゴシック" panose="020B0609070205080204" pitchFamily="49" charset="-128"/>
              <a:ea typeface="ＭＳ ゴシック" panose="020B0609070205080204" pitchFamily="49" charset="-128"/>
            </a:endParaRPr>
          </a:p>
          <a:p>
            <a:pPr marL="0" lvl="0" indent="0" algn="l" rtl="0">
              <a:spcBef>
                <a:spcPts val="0"/>
              </a:spcBef>
              <a:spcAft>
                <a:spcPts val="1200"/>
              </a:spcAft>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sz="3800" b="1">
                <a:solidFill>
                  <a:srgbClr val="262626"/>
                </a:solidFill>
                <a:latin typeface="Arial"/>
                <a:ea typeface="Arial"/>
                <a:cs typeface="Arial"/>
                <a:sym typeface="Arial"/>
              </a:rPr>
              <a:t>目的と背景</a:t>
            </a:r>
            <a:endParaRPr sz="3800"/>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lnSpc>
                <a:spcPct val="250000"/>
              </a:lnSpc>
              <a:spcBef>
                <a:spcPts val="600"/>
              </a:spcBef>
              <a:spcAft>
                <a:spcPts val="0"/>
              </a:spcAft>
              <a:buSzPts val="688"/>
              <a:buNone/>
            </a:pPr>
            <a:r>
              <a:rPr lang="ja" sz="1800" dirty="0">
                <a:solidFill>
                  <a:srgbClr val="AB946B"/>
                </a:solidFill>
                <a:latin typeface="Arial"/>
                <a:ea typeface="Arial"/>
                <a:cs typeface="Arial"/>
                <a:sym typeface="Arial"/>
              </a:rPr>
              <a:t>•</a:t>
            </a:r>
            <a:r>
              <a:rPr lang="ja" sz="1800" dirty="0">
                <a:solidFill>
                  <a:srgbClr val="262626"/>
                </a:solidFill>
                <a:latin typeface="Arial"/>
                <a:ea typeface="Arial"/>
                <a:cs typeface="Arial"/>
                <a:sym typeface="Arial"/>
              </a:rPr>
              <a:t>パズルについて興味を持ってほしい。</a:t>
            </a:r>
            <a:endParaRPr sz="1800" dirty="0">
              <a:solidFill>
                <a:srgbClr val="262626"/>
              </a:solidFill>
              <a:latin typeface="Arial"/>
              <a:ea typeface="Arial"/>
              <a:cs typeface="Arial"/>
              <a:sym typeface="Arial"/>
            </a:endParaRPr>
          </a:p>
          <a:p>
            <a:pPr marL="0" lvl="0" indent="0" algn="l" rtl="0">
              <a:lnSpc>
                <a:spcPct val="250000"/>
              </a:lnSpc>
              <a:spcBef>
                <a:spcPts val="600"/>
              </a:spcBef>
              <a:spcAft>
                <a:spcPts val="0"/>
              </a:spcAft>
              <a:buSzPts val="688"/>
              <a:buNone/>
            </a:pPr>
            <a:r>
              <a:rPr lang="ja" sz="1800" dirty="0">
                <a:solidFill>
                  <a:srgbClr val="AB946B"/>
                </a:solidFill>
                <a:latin typeface="Arial"/>
                <a:ea typeface="Arial"/>
                <a:cs typeface="Arial"/>
                <a:sym typeface="Arial"/>
              </a:rPr>
              <a:t>•</a:t>
            </a:r>
            <a:r>
              <a:rPr lang="ja" sz="1800" dirty="0">
                <a:solidFill>
                  <a:srgbClr val="262626"/>
                </a:solidFill>
                <a:latin typeface="Arial"/>
                <a:ea typeface="Arial"/>
                <a:cs typeface="Arial"/>
                <a:sym typeface="Arial"/>
              </a:rPr>
              <a:t>現代ではあまり遊ばなくなったパズルを思い出してほしい</a:t>
            </a:r>
            <a:endParaRPr sz="1800" dirty="0">
              <a:solidFill>
                <a:srgbClr val="262626"/>
              </a:solidFill>
              <a:latin typeface="Arial"/>
              <a:ea typeface="Arial"/>
              <a:cs typeface="Arial"/>
              <a:sym typeface="Arial"/>
            </a:endParaRPr>
          </a:p>
          <a:p>
            <a:pPr marL="0" lvl="0" indent="0" algn="l" rtl="0">
              <a:lnSpc>
                <a:spcPct val="250000"/>
              </a:lnSpc>
              <a:spcBef>
                <a:spcPts val="600"/>
              </a:spcBef>
              <a:spcAft>
                <a:spcPts val="600"/>
              </a:spcAft>
              <a:buSzPts val="688"/>
              <a:buNone/>
            </a:pPr>
            <a:r>
              <a:rPr lang="ja" sz="1800" dirty="0">
                <a:solidFill>
                  <a:srgbClr val="AB946B"/>
                </a:solidFill>
                <a:latin typeface="Arial"/>
                <a:ea typeface="Arial"/>
                <a:cs typeface="Arial"/>
                <a:sym typeface="Arial"/>
              </a:rPr>
              <a:t>•</a:t>
            </a:r>
            <a:r>
              <a:rPr lang="ja" sz="1800" dirty="0">
                <a:solidFill>
                  <a:srgbClr val="262626"/>
                </a:solidFill>
                <a:latin typeface="Arial"/>
                <a:ea typeface="Arial"/>
                <a:cs typeface="Arial"/>
                <a:sym typeface="Arial"/>
              </a:rPr>
              <a:t>パズルを通して軽い頭の運動をしてほしい。</a:t>
            </a:r>
            <a:endParaRPr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aphicFrame>
        <p:nvGraphicFramePr>
          <p:cNvPr id="140" name="Google Shape;140;p15"/>
          <p:cNvGraphicFramePr/>
          <p:nvPr/>
        </p:nvGraphicFramePr>
        <p:xfrm>
          <a:off x="864150" y="411375"/>
          <a:ext cx="7497325" cy="4456180"/>
        </p:xfrm>
        <a:graphic>
          <a:graphicData uri="http://schemas.openxmlformats.org/drawingml/2006/table">
            <a:tbl>
              <a:tblPr>
                <a:noFill/>
                <a:tableStyleId>{44F1ED32-E04B-4BB3-B3EB-0D1A05D6FEA8}</a:tableStyleId>
              </a:tblPr>
              <a:tblGrid>
                <a:gridCol w="1067750">
                  <a:extLst>
                    <a:ext uri="{9D8B030D-6E8A-4147-A177-3AD203B41FA5}">
                      <a16:colId xmlns:a16="http://schemas.microsoft.com/office/drawing/2014/main" val="20000"/>
                    </a:ext>
                  </a:extLst>
                </a:gridCol>
                <a:gridCol w="3286675">
                  <a:extLst>
                    <a:ext uri="{9D8B030D-6E8A-4147-A177-3AD203B41FA5}">
                      <a16:colId xmlns:a16="http://schemas.microsoft.com/office/drawing/2014/main" val="20001"/>
                    </a:ext>
                  </a:extLst>
                </a:gridCol>
                <a:gridCol w="3142900">
                  <a:extLst>
                    <a:ext uri="{9D8B030D-6E8A-4147-A177-3AD203B41FA5}">
                      <a16:colId xmlns:a16="http://schemas.microsoft.com/office/drawing/2014/main" val="20002"/>
                    </a:ext>
                  </a:extLst>
                </a:gridCol>
              </a:tblGrid>
              <a:tr h="441925">
                <a:tc>
                  <a:txBody>
                    <a:bodyPr/>
                    <a:lstStyle/>
                    <a:p>
                      <a:pPr marL="0" lvl="0" indent="0" algn="ctr" rtl="0">
                        <a:spcBef>
                          <a:spcPts val="0"/>
                        </a:spcBef>
                        <a:spcAft>
                          <a:spcPts val="0"/>
                        </a:spcAft>
                        <a:buNone/>
                      </a:pPr>
                      <a:r>
                        <a:rPr lang="ja"/>
                        <a:t>サイト名</a:t>
                      </a:r>
                      <a:endParaRPr/>
                    </a:p>
                  </a:txBody>
                  <a:tcPr marL="91425" marR="91425" marT="91425" marB="91425" anchor="ctr"/>
                </a:tc>
                <a:tc>
                  <a:txBody>
                    <a:bodyPr/>
                    <a:lstStyle/>
                    <a:p>
                      <a:pPr marL="0" lvl="0" indent="0" algn="ctr" rtl="0">
                        <a:spcBef>
                          <a:spcPts val="0"/>
                        </a:spcBef>
                        <a:spcAft>
                          <a:spcPts val="0"/>
                        </a:spcAft>
                        <a:buNone/>
                      </a:pPr>
                      <a:r>
                        <a:rPr lang="ja" sz="1700" b="1">
                          <a:solidFill>
                            <a:srgbClr val="434343"/>
                          </a:solidFill>
                        </a:rPr>
                        <a:t>パズル15ピース</a:t>
                      </a:r>
                      <a:endParaRPr sz="2000" b="1"/>
                    </a:p>
                  </a:txBody>
                  <a:tcPr marL="91425" marR="91425" marT="91425" marB="91425"/>
                </a:tc>
                <a:tc>
                  <a:txBody>
                    <a:bodyPr/>
                    <a:lstStyle/>
                    <a:p>
                      <a:pPr marL="0" lvl="0" indent="0" algn="ctr" rtl="0">
                        <a:spcBef>
                          <a:spcPts val="0"/>
                        </a:spcBef>
                        <a:spcAft>
                          <a:spcPts val="0"/>
                        </a:spcAft>
                        <a:buNone/>
                      </a:pPr>
                      <a:r>
                        <a:rPr lang="ja" sz="1700" b="1">
                          <a:solidFill>
                            <a:srgbClr val="434343"/>
                          </a:solidFill>
                        </a:rPr>
                        <a:t>B数学ベル</a:t>
                      </a:r>
                      <a:endParaRPr sz="2000" b="1"/>
                    </a:p>
                  </a:txBody>
                  <a:tcPr marL="91425" marR="91425" marT="91425" marB="91425"/>
                </a:tc>
                <a:extLst>
                  <a:ext uri="{0D108BD9-81ED-4DB2-BD59-A6C34878D82A}">
                    <a16:rowId xmlns:a16="http://schemas.microsoft.com/office/drawing/2014/main" val="10000"/>
                  </a:ext>
                </a:extLst>
              </a:tr>
              <a:tr h="2750650">
                <a:tc>
                  <a:txBody>
                    <a:bodyPr/>
                    <a:lstStyle/>
                    <a:p>
                      <a:pPr marL="0" lvl="0" indent="0" algn="ctr" rtl="0">
                        <a:spcBef>
                          <a:spcPts val="0"/>
                        </a:spcBef>
                        <a:spcAft>
                          <a:spcPts val="0"/>
                        </a:spcAft>
                        <a:buNone/>
                      </a:pPr>
                      <a:r>
                        <a:rPr lang="ja"/>
                        <a:t>参考画像</a:t>
                      </a:r>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631800">
                <a:tc>
                  <a:txBody>
                    <a:bodyPr/>
                    <a:lstStyle/>
                    <a:p>
                      <a:pPr marL="0" lvl="0" indent="0" algn="ctr" rtl="0">
                        <a:spcBef>
                          <a:spcPts val="0"/>
                        </a:spcBef>
                        <a:spcAft>
                          <a:spcPts val="0"/>
                        </a:spcAft>
                        <a:buNone/>
                      </a:pPr>
                      <a:r>
                        <a:rPr lang="ja"/>
                        <a:t>長所</a:t>
                      </a:r>
                      <a:endParaRPr/>
                    </a:p>
                  </a:txBody>
                  <a:tcPr marL="91425" marR="91425" marT="91425" marB="91425" anchor="ctr"/>
                </a:tc>
                <a:tc>
                  <a:txBody>
                    <a:bodyPr/>
                    <a:lstStyle/>
                    <a:p>
                      <a:pPr marL="0" lvl="0" indent="0" algn="l" rtl="0">
                        <a:spcBef>
                          <a:spcPts val="0"/>
                        </a:spcBef>
                        <a:spcAft>
                          <a:spcPts val="0"/>
                        </a:spcAft>
                        <a:buNone/>
                      </a:pPr>
                      <a:r>
                        <a:rPr lang="ja"/>
                        <a:t>ピースが正しいところに配置された場合色が付く</a:t>
                      </a:r>
                      <a:endParaRPr/>
                    </a:p>
                  </a:txBody>
                  <a:tcPr marL="91425" marR="91425" marT="91425" marB="91425"/>
                </a:tc>
                <a:tc>
                  <a:txBody>
                    <a:bodyPr/>
                    <a:lstStyle/>
                    <a:p>
                      <a:pPr marL="0" lvl="0" indent="0" algn="l" rtl="0">
                        <a:spcBef>
                          <a:spcPts val="0"/>
                        </a:spcBef>
                        <a:spcAft>
                          <a:spcPts val="0"/>
                        </a:spcAft>
                        <a:buNone/>
                      </a:pPr>
                      <a:r>
                        <a:rPr lang="ja"/>
                        <a:t>リセットがすぐにできる</a:t>
                      </a:r>
                      <a:endParaRPr/>
                    </a:p>
                  </a:txBody>
                  <a:tcPr marL="91425" marR="91425" marT="91425" marB="91425"/>
                </a:tc>
                <a:extLst>
                  <a:ext uri="{0D108BD9-81ED-4DB2-BD59-A6C34878D82A}">
                    <a16:rowId xmlns:a16="http://schemas.microsoft.com/office/drawing/2014/main" val="10002"/>
                  </a:ext>
                </a:extLst>
              </a:tr>
              <a:tr h="631800">
                <a:tc>
                  <a:txBody>
                    <a:bodyPr/>
                    <a:lstStyle/>
                    <a:p>
                      <a:pPr marL="0" lvl="0" indent="0" algn="ctr" rtl="0">
                        <a:spcBef>
                          <a:spcPts val="0"/>
                        </a:spcBef>
                        <a:spcAft>
                          <a:spcPts val="0"/>
                        </a:spcAft>
                        <a:buNone/>
                      </a:pPr>
                      <a:r>
                        <a:rPr lang="ja"/>
                        <a:t>短所</a:t>
                      </a:r>
                      <a:endParaRPr/>
                    </a:p>
                  </a:txBody>
                  <a:tcPr marL="91425" marR="91425" marT="91425" marB="91425" anchor="ctr"/>
                </a:tc>
                <a:tc>
                  <a:txBody>
                    <a:bodyPr/>
                    <a:lstStyle/>
                    <a:p>
                      <a:pPr marL="0" lvl="0" indent="0" algn="l" rtl="0">
                        <a:spcBef>
                          <a:spcPts val="0"/>
                        </a:spcBef>
                        <a:spcAft>
                          <a:spcPts val="0"/>
                        </a:spcAft>
                        <a:buNone/>
                      </a:pPr>
                      <a:r>
                        <a:rPr lang="ja"/>
                        <a:t>パズルの初期画面が小さいため動かしにくい</a:t>
                      </a:r>
                      <a:endParaRPr/>
                    </a:p>
                  </a:txBody>
                  <a:tcPr marL="91425" marR="91425" marT="91425" marB="91425"/>
                </a:tc>
                <a:tc>
                  <a:txBody>
                    <a:bodyPr/>
                    <a:lstStyle/>
                    <a:p>
                      <a:pPr marL="0" lvl="0" indent="0" algn="l" rtl="0">
                        <a:spcBef>
                          <a:spcPts val="0"/>
                        </a:spcBef>
                        <a:spcAft>
                          <a:spcPts val="0"/>
                        </a:spcAft>
                        <a:buNone/>
                      </a:pPr>
                      <a:r>
                        <a:rPr lang="ja"/>
                        <a:t>色が見にくい、文字が薄い</a:t>
                      </a:r>
                      <a:endParaRPr/>
                    </a:p>
                  </a:txBody>
                  <a:tcPr marL="91425" marR="91425" marT="91425" marB="91425"/>
                </a:tc>
                <a:extLst>
                  <a:ext uri="{0D108BD9-81ED-4DB2-BD59-A6C34878D82A}">
                    <a16:rowId xmlns:a16="http://schemas.microsoft.com/office/drawing/2014/main" val="10003"/>
                  </a:ext>
                </a:extLst>
              </a:tr>
            </a:tbl>
          </a:graphicData>
        </a:graphic>
      </p:graphicFrame>
      <p:pic>
        <p:nvPicPr>
          <p:cNvPr id="141" name="Google Shape;141;p15"/>
          <p:cNvPicPr preferRelativeResize="0"/>
          <p:nvPr/>
        </p:nvPicPr>
        <p:blipFill>
          <a:blip r:embed="rId3">
            <a:alphaModFix/>
          </a:blip>
          <a:stretch>
            <a:fillRect/>
          </a:stretch>
        </p:blipFill>
        <p:spPr>
          <a:xfrm>
            <a:off x="2161200" y="853300"/>
            <a:ext cx="2456925" cy="2602200"/>
          </a:xfrm>
          <a:prstGeom prst="rect">
            <a:avLst/>
          </a:prstGeom>
          <a:noFill/>
          <a:ln>
            <a:noFill/>
          </a:ln>
        </p:spPr>
      </p:pic>
      <p:pic>
        <p:nvPicPr>
          <p:cNvPr id="142" name="Google Shape;142;p15"/>
          <p:cNvPicPr preferRelativeResize="0"/>
          <p:nvPr/>
        </p:nvPicPr>
        <p:blipFill>
          <a:blip r:embed="rId4">
            <a:alphaModFix/>
          </a:blip>
          <a:stretch>
            <a:fillRect/>
          </a:stretch>
        </p:blipFill>
        <p:spPr>
          <a:xfrm>
            <a:off x="5864150" y="962196"/>
            <a:ext cx="2155900" cy="2493775"/>
          </a:xfrm>
          <a:prstGeom prst="rect">
            <a:avLst/>
          </a:prstGeom>
          <a:noFill/>
          <a:ln>
            <a:noFill/>
          </a:ln>
        </p:spPr>
      </p:pic>
      <p:sp>
        <p:nvSpPr>
          <p:cNvPr id="143" name="Google Shape;143;p15"/>
          <p:cNvSpPr txBox="1"/>
          <p:nvPr/>
        </p:nvSpPr>
        <p:spPr>
          <a:xfrm>
            <a:off x="213125" y="1418300"/>
            <a:ext cx="4032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3100">
                <a:latin typeface="Calibri"/>
                <a:ea typeface="Calibri"/>
                <a:cs typeface="Calibri"/>
                <a:sym typeface="Calibri"/>
              </a:rPr>
              <a:t>市場調査</a:t>
            </a:r>
            <a:endParaRPr sz="31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16"/>
          <p:cNvGraphicFramePr/>
          <p:nvPr/>
        </p:nvGraphicFramePr>
        <p:xfrm>
          <a:off x="908325" y="411375"/>
          <a:ext cx="7453150" cy="4471425"/>
        </p:xfrm>
        <a:graphic>
          <a:graphicData uri="http://schemas.openxmlformats.org/drawingml/2006/table">
            <a:tbl>
              <a:tblPr>
                <a:noFill/>
                <a:tableStyleId>{44F1ED32-E04B-4BB3-B3EB-0D1A05D6FEA8}</a:tableStyleId>
              </a:tblPr>
              <a:tblGrid>
                <a:gridCol w="1061475">
                  <a:extLst>
                    <a:ext uri="{9D8B030D-6E8A-4147-A177-3AD203B41FA5}">
                      <a16:colId xmlns:a16="http://schemas.microsoft.com/office/drawing/2014/main" val="20000"/>
                    </a:ext>
                  </a:extLst>
                </a:gridCol>
                <a:gridCol w="3267300">
                  <a:extLst>
                    <a:ext uri="{9D8B030D-6E8A-4147-A177-3AD203B41FA5}">
                      <a16:colId xmlns:a16="http://schemas.microsoft.com/office/drawing/2014/main" val="20001"/>
                    </a:ext>
                  </a:extLst>
                </a:gridCol>
                <a:gridCol w="3124375">
                  <a:extLst>
                    <a:ext uri="{9D8B030D-6E8A-4147-A177-3AD203B41FA5}">
                      <a16:colId xmlns:a16="http://schemas.microsoft.com/office/drawing/2014/main" val="20002"/>
                    </a:ext>
                  </a:extLst>
                </a:gridCol>
              </a:tblGrid>
              <a:tr h="457175">
                <a:tc>
                  <a:txBody>
                    <a:bodyPr/>
                    <a:lstStyle/>
                    <a:p>
                      <a:pPr marL="0" lvl="0" indent="0" algn="ctr" rtl="0">
                        <a:spcBef>
                          <a:spcPts val="0"/>
                        </a:spcBef>
                        <a:spcAft>
                          <a:spcPts val="0"/>
                        </a:spcAft>
                        <a:buNone/>
                      </a:pPr>
                      <a:r>
                        <a:rPr lang="ja"/>
                        <a:t>サイト名</a:t>
                      </a:r>
                      <a:endParaRPr/>
                    </a:p>
                  </a:txBody>
                  <a:tcPr marL="91425" marR="91425" marT="91425" marB="91425" anchor="ctr"/>
                </a:tc>
                <a:tc>
                  <a:txBody>
                    <a:bodyPr/>
                    <a:lstStyle/>
                    <a:p>
                      <a:pPr marL="0" lvl="0" indent="0" algn="ctr" rtl="0">
                        <a:spcBef>
                          <a:spcPts val="0"/>
                        </a:spcBef>
                        <a:spcAft>
                          <a:spcPts val="0"/>
                        </a:spcAft>
                        <a:buNone/>
                      </a:pPr>
                      <a:r>
                        <a:rPr lang="ja" sz="1700" b="1">
                          <a:solidFill>
                            <a:srgbClr val="434343"/>
                          </a:solidFill>
                        </a:rPr>
                        <a:t>スライドパズル（3*3）</a:t>
                      </a:r>
                      <a:endParaRPr sz="2600" b="1"/>
                    </a:p>
                  </a:txBody>
                  <a:tcPr marL="91425" marR="91425" marT="91425" marB="91425"/>
                </a:tc>
                <a:tc>
                  <a:txBody>
                    <a:bodyPr/>
                    <a:lstStyle/>
                    <a:p>
                      <a:pPr marL="0" lvl="0" indent="0" algn="ctr" rtl="0">
                        <a:spcBef>
                          <a:spcPts val="0"/>
                        </a:spcBef>
                        <a:spcAft>
                          <a:spcPts val="0"/>
                        </a:spcAft>
                        <a:buNone/>
                      </a:pPr>
                      <a:r>
                        <a:rPr lang="ja" sz="1800" b="1">
                          <a:solidFill>
                            <a:srgbClr val="434343"/>
                          </a:solidFill>
                        </a:rPr>
                        <a:t>チャレンジ43:15のゲーム</a:t>
                      </a:r>
                      <a:endParaRPr sz="2700" b="1"/>
                    </a:p>
                  </a:txBody>
                  <a:tcPr marL="91425" marR="91425" marT="91425" marB="91425" anchor="ctr"/>
                </a:tc>
                <a:extLst>
                  <a:ext uri="{0D108BD9-81ED-4DB2-BD59-A6C34878D82A}">
                    <a16:rowId xmlns:a16="http://schemas.microsoft.com/office/drawing/2014/main" val="10000"/>
                  </a:ext>
                </a:extLst>
              </a:tr>
              <a:tr h="2750650">
                <a:tc>
                  <a:txBody>
                    <a:bodyPr/>
                    <a:lstStyle/>
                    <a:p>
                      <a:pPr marL="0" lvl="0" indent="0" algn="ctr" rtl="0">
                        <a:spcBef>
                          <a:spcPts val="0"/>
                        </a:spcBef>
                        <a:spcAft>
                          <a:spcPts val="0"/>
                        </a:spcAft>
                        <a:buNone/>
                      </a:pPr>
                      <a:r>
                        <a:rPr lang="ja"/>
                        <a:t>参考画像</a:t>
                      </a:r>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631800">
                <a:tc>
                  <a:txBody>
                    <a:bodyPr/>
                    <a:lstStyle/>
                    <a:p>
                      <a:pPr marL="0" lvl="0" indent="0" algn="ctr" rtl="0">
                        <a:spcBef>
                          <a:spcPts val="0"/>
                        </a:spcBef>
                        <a:spcAft>
                          <a:spcPts val="0"/>
                        </a:spcAft>
                        <a:buNone/>
                      </a:pPr>
                      <a:r>
                        <a:rPr lang="ja"/>
                        <a:t>長所</a:t>
                      </a:r>
                      <a:endParaRPr/>
                    </a:p>
                  </a:txBody>
                  <a:tcPr marL="91425" marR="91425" marT="91425" marB="91425" anchor="ctr"/>
                </a:tc>
                <a:tc>
                  <a:txBody>
                    <a:bodyPr/>
                    <a:lstStyle/>
                    <a:p>
                      <a:pPr marL="0" lvl="0" indent="0" algn="l" rtl="0">
                        <a:spcBef>
                          <a:spcPts val="0"/>
                        </a:spcBef>
                        <a:spcAft>
                          <a:spcPts val="0"/>
                        </a:spcAft>
                        <a:buNone/>
                      </a:pPr>
                      <a:r>
                        <a:rPr lang="ja"/>
                        <a:t>様々なものでパズルをすることができる</a:t>
                      </a:r>
                      <a:endParaRPr/>
                    </a:p>
                  </a:txBody>
                  <a:tcPr marL="91425" marR="91425" marT="91425" marB="91425"/>
                </a:tc>
                <a:tc>
                  <a:txBody>
                    <a:bodyPr/>
                    <a:lstStyle/>
                    <a:p>
                      <a:pPr marL="0" lvl="0" indent="0" algn="l" rtl="0">
                        <a:spcBef>
                          <a:spcPts val="0"/>
                        </a:spcBef>
                        <a:spcAft>
                          <a:spcPts val="0"/>
                        </a:spcAft>
                        <a:buNone/>
                      </a:pPr>
                      <a:r>
                        <a:rPr lang="ja"/>
                        <a:t>ピースが開いている場所が赤くなっているためわかりやすい</a:t>
                      </a:r>
                      <a:endParaRPr/>
                    </a:p>
                  </a:txBody>
                  <a:tcPr marL="91425" marR="91425" marT="91425" marB="91425"/>
                </a:tc>
                <a:extLst>
                  <a:ext uri="{0D108BD9-81ED-4DB2-BD59-A6C34878D82A}">
                    <a16:rowId xmlns:a16="http://schemas.microsoft.com/office/drawing/2014/main" val="10002"/>
                  </a:ext>
                </a:extLst>
              </a:tr>
              <a:tr h="631800">
                <a:tc>
                  <a:txBody>
                    <a:bodyPr/>
                    <a:lstStyle/>
                    <a:p>
                      <a:pPr marL="0" lvl="0" indent="0" algn="ctr" rtl="0">
                        <a:spcBef>
                          <a:spcPts val="0"/>
                        </a:spcBef>
                        <a:spcAft>
                          <a:spcPts val="0"/>
                        </a:spcAft>
                        <a:buNone/>
                      </a:pPr>
                      <a:r>
                        <a:rPr lang="ja"/>
                        <a:t>短所</a:t>
                      </a:r>
                      <a:endParaRPr/>
                    </a:p>
                  </a:txBody>
                  <a:tcPr marL="91425" marR="91425" marT="91425" marB="91425" anchor="ctr"/>
                </a:tc>
                <a:tc>
                  <a:txBody>
                    <a:bodyPr/>
                    <a:lstStyle/>
                    <a:p>
                      <a:pPr marL="0" lvl="0" indent="0" algn="l" rtl="0">
                        <a:spcBef>
                          <a:spcPts val="0"/>
                        </a:spcBef>
                        <a:spcAft>
                          <a:spcPts val="0"/>
                        </a:spcAft>
                        <a:buNone/>
                      </a:pPr>
                      <a:r>
                        <a:rPr lang="ja"/>
                        <a:t>揃えるピースが少ないためすぐに終わってしまう</a:t>
                      </a:r>
                      <a:endParaRPr/>
                    </a:p>
                  </a:txBody>
                  <a:tcPr marL="91425" marR="91425" marT="91425" marB="91425"/>
                </a:tc>
                <a:tc>
                  <a:txBody>
                    <a:bodyPr/>
                    <a:lstStyle/>
                    <a:p>
                      <a:pPr marL="0" lvl="0" indent="0" algn="l" rtl="0">
                        <a:spcBef>
                          <a:spcPts val="0"/>
                        </a:spcBef>
                        <a:spcAft>
                          <a:spcPts val="0"/>
                        </a:spcAft>
                        <a:buNone/>
                      </a:pPr>
                      <a:r>
                        <a:rPr lang="ja"/>
                        <a:t>タイルと背景色に差がないため見にくくなっている</a:t>
                      </a:r>
                      <a:endParaRPr/>
                    </a:p>
                  </a:txBody>
                  <a:tcPr marL="91425" marR="91425" marT="91425" marB="91425"/>
                </a:tc>
                <a:extLst>
                  <a:ext uri="{0D108BD9-81ED-4DB2-BD59-A6C34878D82A}">
                    <a16:rowId xmlns:a16="http://schemas.microsoft.com/office/drawing/2014/main" val="10003"/>
                  </a:ext>
                </a:extLst>
              </a:tr>
            </a:tbl>
          </a:graphicData>
        </a:graphic>
      </p:graphicFrame>
      <p:pic>
        <p:nvPicPr>
          <p:cNvPr id="149" name="Google Shape;149;p16"/>
          <p:cNvPicPr preferRelativeResize="0"/>
          <p:nvPr/>
        </p:nvPicPr>
        <p:blipFill>
          <a:blip r:embed="rId3">
            <a:alphaModFix/>
          </a:blip>
          <a:stretch>
            <a:fillRect/>
          </a:stretch>
        </p:blipFill>
        <p:spPr>
          <a:xfrm>
            <a:off x="2036825" y="930638"/>
            <a:ext cx="2782475" cy="2612650"/>
          </a:xfrm>
          <a:prstGeom prst="rect">
            <a:avLst/>
          </a:prstGeom>
          <a:noFill/>
          <a:ln>
            <a:noFill/>
          </a:ln>
        </p:spPr>
      </p:pic>
      <p:pic>
        <p:nvPicPr>
          <p:cNvPr id="150" name="Google Shape;150;p16"/>
          <p:cNvPicPr preferRelativeResize="0"/>
          <p:nvPr/>
        </p:nvPicPr>
        <p:blipFill>
          <a:blip r:embed="rId4">
            <a:alphaModFix/>
          </a:blip>
          <a:stretch>
            <a:fillRect/>
          </a:stretch>
        </p:blipFill>
        <p:spPr>
          <a:xfrm>
            <a:off x="5407475" y="964437"/>
            <a:ext cx="2627800" cy="2488475"/>
          </a:xfrm>
          <a:prstGeom prst="rect">
            <a:avLst/>
          </a:prstGeom>
          <a:noFill/>
          <a:ln>
            <a:noFill/>
          </a:ln>
        </p:spPr>
      </p:pic>
      <p:sp>
        <p:nvSpPr>
          <p:cNvPr id="151" name="Google Shape;151;p16"/>
          <p:cNvSpPr txBox="1"/>
          <p:nvPr/>
        </p:nvSpPr>
        <p:spPr>
          <a:xfrm>
            <a:off x="233200" y="1373688"/>
            <a:ext cx="4665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3100">
                <a:latin typeface="Calibri"/>
                <a:ea typeface="Calibri"/>
                <a:cs typeface="Calibri"/>
                <a:sym typeface="Calibri"/>
              </a:rPr>
              <a:t>市場調査</a:t>
            </a:r>
            <a:endParaRPr sz="31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3800" b="1" dirty="0">
                <a:solidFill>
                  <a:schemeClr val="dk2"/>
                </a:solidFill>
                <a:latin typeface="ＭＳ ゴシック" panose="020B0609070205080204" pitchFamily="49" charset="-128"/>
                <a:ea typeface="ＭＳ ゴシック" panose="020B0609070205080204" pitchFamily="49" charset="-128"/>
              </a:rPr>
              <a:t>アンケート集計</a:t>
            </a:r>
            <a:endParaRPr sz="3800" b="1" dirty="0">
              <a:solidFill>
                <a:schemeClr val="dk2"/>
              </a:solidFill>
              <a:latin typeface="ＭＳ ゴシック" panose="020B0609070205080204" pitchFamily="49" charset="-128"/>
              <a:ea typeface="ＭＳ ゴシック" panose="020B0609070205080204" pitchFamily="49" charset="-128"/>
            </a:endParaRPr>
          </a:p>
        </p:txBody>
      </p:sp>
      <p:sp>
        <p:nvSpPr>
          <p:cNvPr id="157" name="Google Shape;157;p17"/>
          <p:cNvSpPr txBox="1">
            <a:spLocks noGrp="1"/>
          </p:cNvSpPr>
          <p:nvPr>
            <p:ph type="body" idx="1"/>
          </p:nvPr>
        </p:nvSpPr>
        <p:spPr>
          <a:xfrm>
            <a:off x="530625" y="1990725"/>
            <a:ext cx="3974700" cy="2646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sz="1800" b="1"/>
              <a:t>・パズルゲームをしたことがある</a:t>
            </a:r>
            <a:endParaRPr sz="1800" b="1"/>
          </a:p>
        </p:txBody>
      </p:sp>
      <p:sp>
        <p:nvSpPr>
          <p:cNvPr id="158" name="Google Shape;158;p17"/>
          <p:cNvSpPr txBox="1">
            <a:spLocks noGrp="1"/>
          </p:cNvSpPr>
          <p:nvPr>
            <p:ph type="body" idx="2"/>
          </p:nvPr>
        </p:nvSpPr>
        <p:spPr>
          <a:xfrm>
            <a:off x="4638675" y="1990725"/>
            <a:ext cx="3686100" cy="2646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sz="1800" b="1"/>
              <a:t>・パズルは好きか</a:t>
            </a:r>
            <a:endParaRPr sz="1800" b="1"/>
          </a:p>
        </p:txBody>
      </p:sp>
      <p:grpSp>
        <p:nvGrpSpPr>
          <p:cNvPr id="159" name="Google Shape;159;p17"/>
          <p:cNvGrpSpPr/>
          <p:nvPr/>
        </p:nvGrpSpPr>
        <p:grpSpPr>
          <a:xfrm>
            <a:off x="289175" y="2571746"/>
            <a:ext cx="4288323" cy="1804942"/>
            <a:chOff x="283675" y="2571746"/>
            <a:chExt cx="4288323" cy="1804942"/>
          </a:xfrm>
        </p:grpSpPr>
        <p:grpSp>
          <p:nvGrpSpPr>
            <p:cNvPr id="160" name="Google Shape;160;p17"/>
            <p:cNvGrpSpPr/>
            <p:nvPr/>
          </p:nvGrpSpPr>
          <p:grpSpPr>
            <a:xfrm>
              <a:off x="283675" y="2571746"/>
              <a:ext cx="4288323" cy="1804942"/>
              <a:chOff x="283675" y="2348896"/>
              <a:chExt cx="4288323" cy="1804942"/>
            </a:xfrm>
          </p:grpSpPr>
          <p:pic>
            <p:nvPicPr>
              <p:cNvPr id="161" name="Google Shape;161;p17" descr="フォームの回答のグラフ。質問のタイトル: パズルゲームをしたことがある。回答数: 23 件の回答。" title="パズルゲームをしたことがある"/>
              <p:cNvPicPr preferRelativeResize="0"/>
              <p:nvPr/>
            </p:nvPicPr>
            <p:blipFill>
              <a:blip r:embed="rId3">
                <a:alphaModFix/>
              </a:blip>
              <a:stretch>
                <a:fillRect/>
              </a:stretch>
            </p:blipFill>
            <p:spPr>
              <a:xfrm>
                <a:off x="283675" y="2348896"/>
                <a:ext cx="4288323" cy="1804942"/>
              </a:xfrm>
              <a:prstGeom prst="rect">
                <a:avLst/>
              </a:prstGeom>
              <a:noFill/>
              <a:ln>
                <a:noFill/>
              </a:ln>
            </p:spPr>
          </p:pic>
          <p:sp>
            <p:nvSpPr>
              <p:cNvPr id="162" name="Google Shape;162;p17"/>
              <p:cNvSpPr/>
              <p:nvPr/>
            </p:nvSpPr>
            <p:spPr>
              <a:xfrm>
                <a:off x="325450" y="2348900"/>
                <a:ext cx="1712100" cy="48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17"/>
            <p:cNvSpPr/>
            <p:nvPr/>
          </p:nvSpPr>
          <p:spPr>
            <a:xfrm>
              <a:off x="2893650" y="3006850"/>
              <a:ext cx="1188600" cy="11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7"/>
          <p:cNvGrpSpPr/>
          <p:nvPr/>
        </p:nvGrpSpPr>
        <p:grpSpPr>
          <a:xfrm>
            <a:off x="4375363" y="2571750"/>
            <a:ext cx="4212726" cy="1804950"/>
            <a:chOff x="4572000" y="2571750"/>
            <a:chExt cx="4212726" cy="1804950"/>
          </a:xfrm>
        </p:grpSpPr>
        <p:grpSp>
          <p:nvGrpSpPr>
            <p:cNvPr id="165" name="Google Shape;165;p17"/>
            <p:cNvGrpSpPr/>
            <p:nvPr/>
          </p:nvGrpSpPr>
          <p:grpSpPr>
            <a:xfrm>
              <a:off x="4572000" y="2571750"/>
              <a:ext cx="4212726" cy="1804950"/>
              <a:chOff x="4572000" y="2571750"/>
              <a:chExt cx="4212726" cy="1804950"/>
            </a:xfrm>
          </p:grpSpPr>
          <p:pic>
            <p:nvPicPr>
              <p:cNvPr id="166" name="Google Shape;166;p17" descr="フォームの回答のグラフ。質問のタイトル: 私はパズルが好きだ。回答数: 23 件の回答。" title="私はパズルが好きだ"/>
              <p:cNvPicPr preferRelativeResize="0"/>
              <p:nvPr/>
            </p:nvPicPr>
            <p:blipFill>
              <a:blip r:embed="rId4">
                <a:alphaModFix/>
              </a:blip>
              <a:stretch>
                <a:fillRect/>
              </a:stretch>
            </p:blipFill>
            <p:spPr>
              <a:xfrm>
                <a:off x="4572000" y="2571750"/>
                <a:ext cx="4212726" cy="1804950"/>
              </a:xfrm>
              <a:prstGeom prst="rect">
                <a:avLst/>
              </a:prstGeom>
              <a:noFill/>
              <a:ln>
                <a:noFill/>
              </a:ln>
            </p:spPr>
          </p:pic>
          <p:sp>
            <p:nvSpPr>
              <p:cNvPr id="167" name="Google Shape;167;p17"/>
              <p:cNvSpPr/>
              <p:nvPr/>
            </p:nvSpPr>
            <p:spPr>
              <a:xfrm>
                <a:off x="4572000" y="2646025"/>
                <a:ext cx="1229400" cy="389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17"/>
            <p:cNvSpPr/>
            <p:nvPr/>
          </p:nvSpPr>
          <p:spPr>
            <a:xfrm>
              <a:off x="7107100" y="3053125"/>
              <a:ext cx="1188600" cy="11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7"/>
          <p:cNvGrpSpPr/>
          <p:nvPr/>
        </p:nvGrpSpPr>
        <p:grpSpPr>
          <a:xfrm>
            <a:off x="2476148" y="3173500"/>
            <a:ext cx="2029134" cy="762000"/>
            <a:chOff x="3049300" y="3166425"/>
            <a:chExt cx="1873450" cy="762000"/>
          </a:xfrm>
        </p:grpSpPr>
        <p:sp>
          <p:nvSpPr>
            <p:cNvPr id="170" name="Google Shape;170;p17"/>
            <p:cNvSpPr txBox="1"/>
            <p:nvPr/>
          </p:nvSpPr>
          <p:spPr>
            <a:xfrm>
              <a:off x="3204950" y="3166425"/>
              <a:ext cx="1717800" cy="762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ja" sz="1500" b="1" dirty="0">
                  <a:latin typeface="Calibri"/>
                  <a:ea typeface="Calibri"/>
                  <a:cs typeface="Calibri"/>
                  <a:sym typeface="Calibri"/>
                </a:rPr>
                <a:t>はい　　100％　　</a:t>
              </a:r>
              <a:endParaRPr sz="1500" b="1" dirty="0">
                <a:latin typeface="Calibri"/>
                <a:ea typeface="Calibri"/>
                <a:cs typeface="Calibri"/>
                <a:sym typeface="Calibri"/>
              </a:endParaRPr>
            </a:p>
            <a:p>
              <a:pPr marL="0" lvl="0" indent="0" algn="l" rtl="0">
                <a:spcBef>
                  <a:spcPts val="0"/>
                </a:spcBef>
                <a:spcAft>
                  <a:spcPts val="0"/>
                </a:spcAft>
                <a:buNone/>
              </a:pPr>
              <a:r>
                <a:rPr lang="ja" sz="1500" b="1" dirty="0">
                  <a:latin typeface="Calibri"/>
                  <a:ea typeface="Calibri"/>
                  <a:cs typeface="Calibri"/>
                  <a:sym typeface="Calibri"/>
                </a:rPr>
                <a:t>いいえ　0％</a:t>
              </a:r>
              <a:endParaRPr sz="1500" b="1" dirty="0">
                <a:latin typeface="Calibri"/>
                <a:ea typeface="Calibri"/>
                <a:cs typeface="Calibri"/>
                <a:sym typeface="Calibri"/>
              </a:endParaRPr>
            </a:p>
          </p:txBody>
        </p:sp>
        <p:sp>
          <p:nvSpPr>
            <p:cNvPr id="171" name="Google Shape;171;p17"/>
            <p:cNvSpPr/>
            <p:nvPr/>
          </p:nvSpPr>
          <p:spPr>
            <a:xfrm>
              <a:off x="3049300" y="3282775"/>
              <a:ext cx="191100" cy="1911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3049300" y="3626300"/>
              <a:ext cx="191100" cy="1911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17"/>
          <p:cNvGrpSpPr/>
          <p:nvPr/>
        </p:nvGrpSpPr>
        <p:grpSpPr>
          <a:xfrm>
            <a:off x="6558447" y="3135575"/>
            <a:ext cx="2382548" cy="762000"/>
            <a:chOff x="3049300" y="3128500"/>
            <a:chExt cx="2064600" cy="762000"/>
          </a:xfrm>
        </p:grpSpPr>
        <p:sp>
          <p:nvSpPr>
            <p:cNvPr id="174" name="Google Shape;174;p17"/>
            <p:cNvSpPr txBox="1"/>
            <p:nvPr/>
          </p:nvSpPr>
          <p:spPr>
            <a:xfrm>
              <a:off x="3240400" y="3128500"/>
              <a:ext cx="1873500" cy="762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ja" sz="1500" b="1" dirty="0">
                  <a:latin typeface="Calibri"/>
                  <a:ea typeface="Calibri"/>
                  <a:cs typeface="Calibri"/>
                  <a:sym typeface="Calibri"/>
                </a:rPr>
                <a:t>はい　　52.2％</a:t>
              </a:r>
              <a:endParaRPr sz="1500" b="1" dirty="0">
                <a:latin typeface="Calibri"/>
                <a:ea typeface="Calibri"/>
                <a:cs typeface="Calibri"/>
                <a:sym typeface="Calibri"/>
              </a:endParaRPr>
            </a:p>
            <a:p>
              <a:pPr marL="0" lvl="0" indent="0" algn="l" rtl="0">
                <a:spcBef>
                  <a:spcPts val="0"/>
                </a:spcBef>
                <a:spcAft>
                  <a:spcPts val="0"/>
                </a:spcAft>
                <a:buNone/>
              </a:pPr>
              <a:r>
                <a:rPr lang="ja" sz="1500" b="1" dirty="0">
                  <a:latin typeface="Calibri"/>
                  <a:ea typeface="Calibri"/>
                  <a:cs typeface="Calibri"/>
                  <a:sym typeface="Calibri"/>
                </a:rPr>
                <a:t>いいえ　47.8％</a:t>
              </a:r>
              <a:endParaRPr sz="1500" b="1" dirty="0">
                <a:latin typeface="Calibri"/>
                <a:ea typeface="Calibri"/>
                <a:cs typeface="Calibri"/>
                <a:sym typeface="Calibri"/>
              </a:endParaRPr>
            </a:p>
          </p:txBody>
        </p:sp>
        <p:sp>
          <p:nvSpPr>
            <p:cNvPr id="175" name="Google Shape;175;p17"/>
            <p:cNvSpPr/>
            <p:nvPr/>
          </p:nvSpPr>
          <p:spPr>
            <a:xfrm>
              <a:off x="3049300" y="3282775"/>
              <a:ext cx="191100" cy="1911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3049300" y="3626300"/>
              <a:ext cx="191100" cy="1911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7" name="Google Shape;177;p17"/>
          <p:cNvCxnSpPr/>
          <p:nvPr/>
        </p:nvCxnSpPr>
        <p:spPr>
          <a:xfrm>
            <a:off x="4577500" y="1832425"/>
            <a:ext cx="0" cy="2660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3800" b="1" dirty="0">
                <a:solidFill>
                  <a:schemeClr val="dk2"/>
                </a:solidFill>
                <a:latin typeface="ＭＳ ゴシック" panose="020B0609070205080204" pitchFamily="49" charset="-128"/>
                <a:ea typeface="ＭＳ ゴシック" panose="020B0609070205080204" pitchFamily="49" charset="-128"/>
              </a:rPr>
              <a:t>アンケート集計</a:t>
            </a:r>
            <a:endParaRPr sz="3300" b="1" dirty="0">
              <a:solidFill>
                <a:schemeClr val="dk2"/>
              </a:solidFill>
              <a:latin typeface="ＭＳ ゴシック" panose="020B0609070205080204" pitchFamily="49" charset="-128"/>
              <a:ea typeface="ＭＳ ゴシック" panose="020B0609070205080204" pitchFamily="49" charset="-128"/>
            </a:endParaRPr>
          </a:p>
        </p:txBody>
      </p:sp>
      <p:sp>
        <p:nvSpPr>
          <p:cNvPr id="183" name="Google Shape;183;p18"/>
          <p:cNvSpPr txBox="1">
            <a:spLocks noGrp="1"/>
          </p:cNvSpPr>
          <p:nvPr>
            <p:ph type="body" idx="1"/>
          </p:nvPr>
        </p:nvSpPr>
        <p:spPr>
          <a:xfrm>
            <a:off x="277550" y="2125650"/>
            <a:ext cx="4568700" cy="2638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sz="1800" b="1">
                <a:solidFill>
                  <a:srgbClr val="202124"/>
                </a:solidFill>
                <a:highlight>
                  <a:srgbClr val="FFFFFF"/>
                </a:highlight>
                <a:latin typeface="Arial"/>
                <a:ea typeface="Arial"/>
                <a:cs typeface="Arial"/>
                <a:sym typeface="Arial"/>
              </a:rPr>
              <a:t>・</a:t>
            </a:r>
            <a:r>
              <a:rPr lang="ja" sz="1800" b="1"/>
              <a:t>パズルを楽しいと感じたことがあるか</a:t>
            </a:r>
            <a:endParaRPr sz="1900" b="1"/>
          </a:p>
        </p:txBody>
      </p:sp>
      <p:sp>
        <p:nvSpPr>
          <p:cNvPr id="184" name="Google Shape;184;p18"/>
          <p:cNvSpPr txBox="1">
            <a:spLocks noGrp="1"/>
          </p:cNvSpPr>
          <p:nvPr>
            <p:ph type="body" idx="2"/>
          </p:nvPr>
        </p:nvSpPr>
        <p:spPr>
          <a:xfrm>
            <a:off x="4766025" y="2061975"/>
            <a:ext cx="4103400" cy="263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1800" b="1" dirty="0">
                <a:solidFill>
                  <a:srgbClr val="202124"/>
                </a:solidFill>
                <a:highlight>
                  <a:srgbClr val="FFFFFF"/>
                </a:highlight>
                <a:latin typeface="Arial"/>
                <a:ea typeface="Arial"/>
                <a:cs typeface="Arial"/>
                <a:sym typeface="Arial"/>
              </a:rPr>
              <a:t>・</a:t>
            </a:r>
            <a:r>
              <a:rPr lang="ja" sz="1800" b="1" dirty="0"/>
              <a:t>パズルで達成感を感じたことがある</a:t>
            </a:r>
            <a:endParaRPr sz="1800" b="1" dirty="0">
              <a:solidFill>
                <a:srgbClr val="202124"/>
              </a:solidFill>
              <a:highlight>
                <a:srgbClr val="FFFFFF"/>
              </a:highlight>
              <a:latin typeface="Arial"/>
              <a:ea typeface="Arial"/>
              <a:cs typeface="Arial"/>
              <a:sym typeface="Arial"/>
            </a:endParaRPr>
          </a:p>
          <a:p>
            <a:pPr marL="0" lvl="0" indent="0" algn="l" rtl="0">
              <a:spcBef>
                <a:spcPts val="1200"/>
              </a:spcBef>
              <a:spcAft>
                <a:spcPts val="1200"/>
              </a:spcAft>
              <a:buNone/>
            </a:pPr>
            <a:endParaRPr sz="1800" b="1" dirty="0">
              <a:solidFill>
                <a:srgbClr val="202124"/>
              </a:solidFill>
              <a:highlight>
                <a:srgbClr val="FFFFFF"/>
              </a:highlight>
              <a:latin typeface="Arial"/>
              <a:ea typeface="Arial"/>
              <a:cs typeface="Arial"/>
              <a:sym typeface="Arial"/>
            </a:endParaRPr>
          </a:p>
        </p:txBody>
      </p:sp>
      <p:grpSp>
        <p:nvGrpSpPr>
          <p:cNvPr id="185" name="Google Shape;185;p18"/>
          <p:cNvGrpSpPr/>
          <p:nvPr/>
        </p:nvGrpSpPr>
        <p:grpSpPr>
          <a:xfrm>
            <a:off x="4256622" y="2631200"/>
            <a:ext cx="4294451" cy="1807526"/>
            <a:chOff x="4638672" y="2631200"/>
            <a:chExt cx="4294451" cy="1807526"/>
          </a:xfrm>
        </p:grpSpPr>
        <p:grpSp>
          <p:nvGrpSpPr>
            <p:cNvPr id="186" name="Google Shape;186;p18"/>
            <p:cNvGrpSpPr/>
            <p:nvPr/>
          </p:nvGrpSpPr>
          <p:grpSpPr>
            <a:xfrm>
              <a:off x="4638672" y="2631200"/>
              <a:ext cx="4294451" cy="1807526"/>
              <a:chOff x="4638672" y="2631200"/>
              <a:chExt cx="4294451" cy="1807526"/>
            </a:xfrm>
          </p:grpSpPr>
          <p:pic>
            <p:nvPicPr>
              <p:cNvPr id="187" name="Google Shape;187;p18" descr="フォームの回答のグラフ。質問のタイトル: パズルを完成させて達成感を感じたことがある。回答数: 23 件の回答。" title="パズルを完成させて達成感を感じたことがある"/>
              <p:cNvPicPr preferRelativeResize="0"/>
              <p:nvPr/>
            </p:nvPicPr>
            <p:blipFill>
              <a:blip r:embed="rId3">
                <a:alphaModFix/>
              </a:blip>
              <a:stretch>
                <a:fillRect/>
              </a:stretch>
            </p:blipFill>
            <p:spPr>
              <a:xfrm>
                <a:off x="4638672" y="2631200"/>
                <a:ext cx="4294451" cy="1807526"/>
              </a:xfrm>
              <a:prstGeom prst="rect">
                <a:avLst/>
              </a:prstGeom>
              <a:noFill/>
              <a:ln>
                <a:noFill/>
              </a:ln>
            </p:spPr>
          </p:pic>
          <p:sp>
            <p:nvSpPr>
              <p:cNvPr id="188" name="Google Shape;188;p18"/>
              <p:cNvSpPr/>
              <p:nvPr/>
            </p:nvSpPr>
            <p:spPr>
              <a:xfrm>
                <a:off x="4704850" y="2730925"/>
                <a:ext cx="2143800" cy="3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8"/>
            <p:cNvSpPr/>
            <p:nvPr/>
          </p:nvSpPr>
          <p:spPr>
            <a:xfrm>
              <a:off x="7251975" y="3060200"/>
              <a:ext cx="1188600" cy="11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18"/>
          <p:cNvGrpSpPr/>
          <p:nvPr/>
        </p:nvGrpSpPr>
        <p:grpSpPr>
          <a:xfrm>
            <a:off x="2476198" y="3375425"/>
            <a:ext cx="2029134" cy="762000"/>
            <a:chOff x="3049300" y="3166425"/>
            <a:chExt cx="1873450" cy="762000"/>
          </a:xfrm>
        </p:grpSpPr>
        <p:sp>
          <p:nvSpPr>
            <p:cNvPr id="191" name="Google Shape;191;p18"/>
            <p:cNvSpPr txBox="1"/>
            <p:nvPr/>
          </p:nvSpPr>
          <p:spPr>
            <a:xfrm>
              <a:off x="3204950" y="3166425"/>
              <a:ext cx="1717800" cy="762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ja" sz="1500" b="1">
                  <a:latin typeface="Calibri"/>
                  <a:ea typeface="Calibri"/>
                  <a:cs typeface="Calibri"/>
                  <a:sym typeface="Calibri"/>
                </a:rPr>
                <a:t>はい　　91.3％　　</a:t>
              </a:r>
              <a:endParaRPr sz="1500" b="1">
                <a:latin typeface="Calibri"/>
                <a:ea typeface="Calibri"/>
                <a:cs typeface="Calibri"/>
                <a:sym typeface="Calibri"/>
              </a:endParaRPr>
            </a:p>
            <a:p>
              <a:pPr marL="0" lvl="0" indent="0" algn="l" rtl="0">
                <a:spcBef>
                  <a:spcPts val="0"/>
                </a:spcBef>
                <a:spcAft>
                  <a:spcPts val="0"/>
                </a:spcAft>
                <a:buNone/>
              </a:pPr>
              <a:r>
                <a:rPr lang="ja" sz="1500" b="1">
                  <a:latin typeface="Calibri"/>
                  <a:ea typeface="Calibri"/>
                  <a:cs typeface="Calibri"/>
                  <a:sym typeface="Calibri"/>
                </a:rPr>
                <a:t>いいえ　8.7％</a:t>
              </a:r>
              <a:endParaRPr sz="1500" b="1">
                <a:latin typeface="Calibri"/>
                <a:ea typeface="Calibri"/>
                <a:cs typeface="Calibri"/>
                <a:sym typeface="Calibri"/>
              </a:endParaRPr>
            </a:p>
          </p:txBody>
        </p:sp>
        <p:sp>
          <p:nvSpPr>
            <p:cNvPr id="192" name="Google Shape;192;p18"/>
            <p:cNvSpPr/>
            <p:nvPr/>
          </p:nvSpPr>
          <p:spPr>
            <a:xfrm>
              <a:off x="3049300" y="3282775"/>
              <a:ext cx="191100" cy="1911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3049300" y="3626300"/>
              <a:ext cx="191100" cy="1911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8"/>
          <p:cNvGrpSpPr/>
          <p:nvPr/>
        </p:nvGrpSpPr>
        <p:grpSpPr>
          <a:xfrm>
            <a:off x="277550" y="2631197"/>
            <a:ext cx="4294451" cy="1807528"/>
            <a:chOff x="277550" y="2631197"/>
            <a:chExt cx="4294451" cy="1807528"/>
          </a:xfrm>
        </p:grpSpPr>
        <p:grpSp>
          <p:nvGrpSpPr>
            <p:cNvPr id="195" name="Google Shape;195;p18"/>
            <p:cNvGrpSpPr/>
            <p:nvPr/>
          </p:nvGrpSpPr>
          <p:grpSpPr>
            <a:xfrm>
              <a:off x="277550" y="2631197"/>
              <a:ext cx="4294451" cy="1807528"/>
              <a:chOff x="277550" y="2631197"/>
              <a:chExt cx="4294451" cy="1807528"/>
            </a:xfrm>
          </p:grpSpPr>
          <p:pic>
            <p:nvPicPr>
              <p:cNvPr id="196" name="Google Shape;196;p18" descr="フォームの回答のグラフ。質問のタイトル: パズルを楽しいと感じたことがある。回答数: 23 件の回答。" title="パズルを楽しいと感じたことがある"/>
              <p:cNvPicPr preferRelativeResize="0"/>
              <p:nvPr/>
            </p:nvPicPr>
            <p:blipFill>
              <a:blip r:embed="rId4">
                <a:alphaModFix/>
              </a:blip>
              <a:stretch>
                <a:fillRect/>
              </a:stretch>
            </p:blipFill>
            <p:spPr>
              <a:xfrm>
                <a:off x="277550" y="2631197"/>
                <a:ext cx="4294451" cy="1807528"/>
              </a:xfrm>
              <a:prstGeom prst="rect">
                <a:avLst/>
              </a:prstGeom>
              <a:noFill/>
              <a:ln>
                <a:noFill/>
              </a:ln>
            </p:spPr>
          </p:pic>
          <p:sp>
            <p:nvSpPr>
              <p:cNvPr id="197" name="Google Shape;197;p18"/>
              <p:cNvSpPr/>
              <p:nvPr/>
            </p:nvSpPr>
            <p:spPr>
              <a:xfrm>
                <a:off x="339600" y="2730925"/>
                <a:ext cx="1648500" cy="36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8"/>
            <p:cNvSpPr/>
            <p:nvPr/>
          </p:nvSpPr>
          <p:spPr>
            <a:xfrm>
              <a:off x="2582350" y="2983113"/>
              <a:ext cx="1188600" cy="11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8"/>
          <p:cNvGrpSpPr/>
          <p:nvPr/>
        </p:nvGrpSpPr>
        <p:grpSpPr>
          <a:xfrm>
            <a:off x="6349973" y="3375425"/>
            <a:ext cx="2029134" cy="762000"/>
            <a:chOff x="3049300" y="3166425"/>
            <a:chExt cx="1873450" cy="762000"/>
          </a:xfrm>
        </p:grpSpPr>
        <p:sp>
          <p:nvSpPr>
            <p:cNvPr id="200" name="Google Shape;200;p18"/>
            <p:cNvSpPr txBox="1"/>
            <p:nvPr/>
          </p:nvSpPr>
          <p:spPr>
            <a:xfrm>
              <a:off x="3204950" y="3166425"/>
              <a:ext cx="1717800" cy="762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ja" sz="1500" b="1" dirty="0">
                  <a:latin typeface="Calibri"/>
                  <a:ea typeface="Calibri"/>
                  <a:cs typeface="Calibri"/>
                  <a:sym typeface="Calibri"/>
                </a:rPr>
                <a:t>はい　　95.7％　　</a:t>
              </a:r>
              <a:endParaRPr sz="1500" b="1" dirty="0">
                <a:latin typeface="Calibri"/>
                <a:ea typeface="Calibri"/>
                <a:cs typeface="Calibri"/>
                <a:sym typeface="Calibri"/>
              </a:endParaRPr>
            </a:p>
            <a:p>
              <a:pPr marL="0" lvl="0" indent="0" algn="l" rtl="0">
                <a:spcBef>
                  <a:spcPts val="0"/>
                </a:spcBef>
                <a:spcAft>
                  <a:spcPts val="0"/>
                </a:spcAft>
                <a:buNone/>
              </a:pPr>
              <a:r>
                <a:rPr lang="ja" sz="1500" b="1" dirty="0">
                  <a:latin typeface="Calibri"/>
                  <a:ea typeface="Calibri"/>
                  <a:cs typeface="Calibri"/>
                  <a:sym typeface="Calibri"/>
                </a:rPr>
                <a:t>いいえ　4.3％</a:t>
              </a:r>
              <a:endParaRPr sz="1500" b="1" dirty="0">
                <a:latin typeface="Calibri"/>
                <a:ea typeface="Calibri"/>
                <a:cs typeface="Calibri"/>
                <a:sym typeface="Calibri"/>
              </a:endParaRPr>
            </a:p>
          </p:txBody>
        </p:sp>
        <p:sp>
          <p:nvSpPr>
            <p:cNvPr id="201" name="Google Shape;201;p18"/>
            <p:cNvSpPr/>
            <p:nvPr/>
          </p:nvSpPr>
          <p:spPr>
            <a:xfrm>
              <a:off x="3049300" y="3282775"/>
              <a:ext cx="191100" cy="1911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3049300" y="3626300"/>
              <a:ext cx="191100" cy="1911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8"/>
          <p:cNvGrpSpPr/>
          <p:nvPr/>
        </p:nvGrpSpPr>
        <p:grpSpPr>
          <a:xfrm>
            <a:off x="2424630" y="3301875"/>
            <a:ext cx="2051186" cy="762000"/>
            <a:chOff x="3049300" y="3115814"/>
            <a:chExt cx="1893810" cy="762000"/>
          </a:xfrm>
        </p:grpSpPr>
        <p:sp>
          <p:nvSpPr>
            <p:cNvPr id="204" name="Google Shape;204;p18"/>
            <p:cNvSpPr txBox="1"/>
            <p:nvPr/>
          </p:nvSpPr>
          <p:spPr>
            <a:xfrm>
              <a:off x="3225310" y="3115814"/>
              <a:ext cx="1717800" cy="762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ja" sz="1500" b="1" dirty="0">
                  <a:latin typeface="Calibri"/>
                  <a:ea typeface="Calibri"/>
                  <a:cs typeface="Calibri"/>
                  <a:sym typeface="Calibri"/>
                </a:rPr>
                <a:t>はい　　91.3％　　</a:t>
              </a:r>
              <a:endParaRPr sz="1500" b="1" dirty="0">
                <a:latin typeface="Calibri"/>
                <a:ea typeface="Calibri"/>
                <a:cs typeface="Calibri"/>
                <a:sym typeface="Calibri"/>
              </a:endParaRPr>
            </a:p>
            <a:p>
              <a:pPr marL="0" lvl="0" indent="0" algn="l" rtl="0">
                <a:spcBef>
                  <a:spcPts val="0"/>
                </a:spcBef>
                <a:spcAft>
                  <a:spcPts val="0"/>
                </a:spcAft>
                <a:buNone/>
              </a:pPr>
              <a:r>
                <a:rPr lang="ja" sz="1500" b="1" dirty="0">
                  <a:latin typeface="Calibri"/>
                  <a:ea typeface="Calibri"/>
                  <a:cs typeface="Calibri"/>
                  <a:sym typeface="Calibri"/>
                </a:rPr>
                <a:t>いいえ　8.7％</a:t>
              </a:r>
              <a:endParaRPr sz="1500" b="1" dirty="0">
                <a:latin typeface="Calibri"/>
                <a:ea typeface="Calibri"/>
                <a:cs typeface="Calibri"/>
                <a:sym typeface="Calibri"/>
              </a:endParaRPr>
            </a:p>
          </p:txBody>
        </p:sp>
        <p:sp>
          <p:nvSpPr>
            <p:cNvPr id="205" name="Google Shape;205;p18"/>
            <p:cNvSpPr/>
            <p:nvPr/>
          </p:nvSpPr>
          <p:spPr>
            <a:xfrm>
              <a:off x="3049300" y="3282775"/>
              <a:ext cx="191100" cy="1911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3049300" y="3626300"/>
              <a:ext cx="191100" cy="1911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 name="Google Shape;207;p18"/>
          <p:cNvCxnSpPr/>
          <p:nvPr/>
        </p:nvCxnSpPr>
        <p:spPr>
          <a:xfrm>
            <a:off x="4577500" y="1832425"/>
            <a:ext cx="0" cy="2660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3800" b="1" dirty="0">
                <a:solidFill>
                  <a:schemeClr val="dk2"/>
                </a:solidFill>
                <a:latin typeface="ＭＳ ゴシック" panose="020B0609070205080204" pitchFamily="49" charset="-128"/>
                <a:ea typeface="ＭＳ ゴシック" panose="020B0609070205080204" pitchFamily="49" charset="-128"/>
              </a:rPr>
              <a:t>アンケート集計</a:t>
            </a:r>
            <a:endParaRPr sz="3300" b="1" dirty="0">
              <a:solidFill>
                <a:schemeClr val="dk2"/>
              </a:solidFill>
              <a:latin typeface="ＭＳ ゴシック" panose="020B0609070205080204" pitchFamily="49" charset="-128"/>
              <a:ea typeface="ＭＳ ゴシック" panose="020B0609070205080204" pitchFamily="49" charset="-128"/>
            </a:endParaRPr>
          </a:p>
        </p:txBody>
      </p:sp>
      <p:sp>
        <p:nvSpPr>
          <p:cNvPr id="213" name="Google Shape;213;p19"/>
          <p:cNvSpPr txBox="1">
            <a:spLocks noGrp="1"/>
          </p:cNvSpPr>
          <p:nvPr>
            <p:ph type="body" idx="1"/>
          </p:nvPr>
        </p:nvSpPr>
        <p:spPr>
          <a:xfrm>
            <a:off x="354375" y="1872075"/>
            <a:ext cx="4176000" cy="2705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sz="1900" b="1"/>
              <a:t>・</a:t>
            </a:r>
            <a:r>
              <a:rPr lang="ja" sz="1800" b="1"/>
              <a:t>パズルを作成したいと思ったことがあるか</a:t>
            </a:r>
            <a:endParaRPr sz="1900" b="1"/>
          </a:p>
        </p:txBody>
      </p:sp>
      <p:sp>
        <p:nvSpPr>
          <p:cNvPr id="214" name="Google Shape;214;p19"/>
          <p:cNvSpPr txBox="1">
            <a:spLocks noGrp="1"/>
          </p:cNvSpPr>
          <p:nvPr>
            <p:ph type="body" idx="2"/>
          </p:nvPr>
        </p:nvSpPr>
        <p:spPr>
          <a:xfrm>
            <a:off x="4638675" y="1800200"/>
            <a:ext cx="4077600" cy="2705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sz="1900" b="1"/>
              <a:t>・</a:t>
            </a:r>
            <a:r>
              <a:rPr lang="ja" sz="1800" b="1"/>
              <a:t>パズルとはどういうものだと感じているか</a:t>
            </a:r>
            <a:endParaRPr sz="1900" b="1"/>
          </a:p>
        </p:txBody>
      </p:sp>
      <p:grpSp>
        <p:nvGrpSpPr>
          <p:cNvPr id="215" name="Google Shape;215;p19"/>
          <p:cNvGrpSpPr/>
          <p:nvPr/>
        </p:nvGrpSpPr>
        <p:grpSpPr>
          <a:xfrm>
            <a:off x="214807" y="2554010"/>
            <a:ext cx="4405135" cy="1884707"/>
            <a:chOff x="329375" y="2639875"/>
            <a:chExt cx="4273925" cy="1798899"/>
          </a:xfrm>
        </p:grpSpPr>
        <p:grpSp>
          <p:nvGrpSpPr>
            <p:cNvPr id="216" name="Google Shape;216;p19"/>
            <p:cNvGrpSpPr/>
            <p:nvPr/>
          </p:nvGrpSpPr>
          <p:grpSpPr>
            <a:xfrm>
              <a:off x="329375" y="2639875"/>
              <a:ext cx="4273925" cy="1798899"/>
              <a:chOff x="329375" y="2398925"/>
              <a:chExt cx="4273925" cy="1798899"/>
            </a:xfrm>
          </p:grpSpPr>
          <p:pic>
            <p:nvPicPr>
              <p:cNvPr id="217" name="Google Shape;217;p19" descr="フォームの回答のグラフ。質問のタイトル: パズルを作成したいと思ったことがある。回答数: 23 件の回答。" title="パズルを作成したいと思ったことがある"/>
              <p:cNvPicPr preferRelativeResize="0"/>
              <p:nvPr/>
            </p:nvPicPr>
            <p:blipFill>
              <a:blip r:embed="rId3">
                <a:alphaModFix/>
              </a:blip>
              <a:stretch>
                <a:fillRect/>
              </a:stretch>
            </p:blipFill>
            <p:spPr>
              <a:xfrm>
                <a:off x="329375" y="2398925"/>
                <a:ext cx="4273925" cy="1798899"/>
              </a:xfrm>
              <a:prstGeom prst="rect">
                <a:avLst/>
              </a:prstGeom>
              <a:noFill/>
              <a:ln>
                <a:noFill/>
              </a:ln>
            </p:spPr>
          </p:pic>
          <p:sp>
            <p:nvSpPr>
              <p:cNvPr id="218" name="Google Shape;218;p19"/>
              <p:cNvSpPr/>
              <p:nvPr/>
            </p:nvSpPr>
            <p:spPr>
              <a:xfrm>
                <a:off x="396200" y="2511625"/>
                <a:ext cx="1860600" cy="3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19"/>
            <p:cNvSpPr/>
            <p:nvPr/>
          </p:nvSpPr>
          <p:spPr>
            <a:xfrm>
              <a:off x="2893650" y="3006850"/>
              <a:ext cx="1188600" cy="11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9"/>
          <p:cNvGrpSpPr/>
          <p:nvPr/>
        </p:nvGrpSpPr>
        <p:grpSpPr>
          <a:xfrm>
            <a:off x="4061072" y="2470676"/>
            <a:ext cx="4881532" cy="2137301"/>
            <a:chOff x="4031650" y="2470675"/>
            <a:chExt cx="4900152" cy="2137301"/>
          </a:xfrm>
        </p:grpSpPr>
        <p:grpSp>
          <p:nvGrpSpPr>
            <p:cNvPr id="221" name="Google Shape;221;p19"/>
            <p:cNvGrpSpPr/>
            <p:nvPr/>
          </p:nvGrpSpPr>
          <p:grpSpPr>
            <a:xfrm>
              <a:off x="4031650" y="2470675"/>
              <a:ext cx="4900152" cy="2137301"/>
              <a:chOff x="4031650" y="2470675"/>
              <a:chExt cx="4900152" cy="2137301"/>
            </a:xfrm>
          </p:grpSpPr>
          <p:pic>
            <p:nvPicPr>
              <p:cNvPr id="222" name="Google Shape;222;p19" descr="フォームの回答のグラフ。質問のタイトル: パズルとはどういうものだと感じていますか？。回答数: 23 件の回答。" title="パズルとはどういうものだと感じていますか？"/>
              <p:cNvPicPr preferRelativeResize="0"/>
              <p:nvPr/>
            </p:nvPicPr>
            <p:blipFill>
              <a:blip r:embed="rId4">
                <a:alphaModFix/>
              </a:blip>
              <a:stretch>
                <a:fillRect/>
              </a:stretch>
            </p:blipFill>
            <p:spPr>
              <a:xfrm>
                <a:off x="4031650" y="2470675"/>
                <a:ext cx="4900152" cy="2137301"/>
              </a:xfrm>
              <a:prstGeom prst="rect">
                <a:avLst/>
              </a:prstGeom>
              <a:noFill/>
              <a:ln>
                <a:noFill/>
              </a:ln>
            </p:spPr>
          </p:pic>
          <p:sp>
            <p:nvSpPr>
              <p:cNvPr id="223" name="Google Shape;223;p19"/>
              <p:cNvSpPr/>
              <p:nvPr/>
            </p:nvSpPr>
            <p:spPr>
              <a:xfrm>
                <a:off x="4103475" y="2568225"/>
                <a:ext cx="2462100" cy="45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9"/>
            <p:cNvSpPr/>
            <p:nvPr/>
          </p:nvSpPr>
          <p:spPr>
            <a:xfrm>
              <a:off x="6993875" y="3006850"/>
              <a:ext cx="1188600" cy="11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9"/>
          <p:cNvGrpSpPr/>
          <p:nvPr/>
        </p:nvGrpSpPr>
        <p:grpSpPr>
          <a:xfrm>
            <a:off x="2398348" y="3318825"/>
            <a:ext cx="2029134" cy="762000"/>
            <a:chOff x="3049300" y="3166425"/>
            <a:chExt cx="1873450" cy="762000"/>
          </a:xfrm>
        </p:grpSpPr>
        <p:sp>
          <p:nvSpPr>
            <p:cNvPr id="226" name="Google Shape;226;p19"/>
            <p:cNvSpPr txBox="1"/>
            <p:nvPr/>
          </p:nvSpPr>
          <p:spPr>
            <a:xfrm>
              <a:off x="3204950" y="3166425"/>
              <a:ext cx="1717800" cy="762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ja" sz="1500" b="1" dirty="0">
                  <a:latin typeface="Calibri"/>
                  <a:ea typeface="Calibri"/>
                  <a:cs typeface="Calibri"/>
                  <a:sym typeface="Calibri"/>
                </a:rPr>
                <a:t>はい　　43.5％　　</a:t>
              </a:r>
              <a:endParaRPr sz="1500" b="1" dirty="0">
                <a:latin typeface="Calibri"/>
                <a:ea typeface="Calibri"/>
                <a:cs typeface="Calibri"/>
                <a:sym typeface="Calibri"/>
              </a:endParaRPr>
            </a:p>
            <a:p>
              <a:pPr marL="0" lvl="0" indent="0" algn="l" rtl="0">
                <a:spcBef>
                  <a:spcPts val="0"/>
                </a:spcBef>
                <a:spcAft>
                  <a:spcPts val="0"/>
                </a:spcAft>
                <a:buNone/>
              </a:pPr>
              <a:r>
                <a:rPr lang="ja" sz="1500" b="1" dirty="0">
                  <a:latin typeface="Calibri"/>
                  <a:ea typeface="Calibri"/>
                  <a:cs typeface="Calibri"/>
                  <a:sym typeface="Calibri"/>
                </a:rPr>
                <a:t>いいえ　56.5％</a:t>
              </a:r>
              <a:endParaRPr sz="1500" b="1" dirty="0">
                <a:latin typeface="Calibri"/>
                <a:ea typeface="Calibri"/>
                <a:cs typeface="Calibri"/>
                <a:sym typeface="Calibri"/>
              </a:endParaRPr>
            </a:p>
          </p:txBody>
        </p:sp>
        <p:sp>
          <p:nvSpPr>
            <p:cNvPr id="227" name="Google Shape;227;p19"/>
            <p:cNvSpPr/>
            <p:nvPr/>
          </p:nvSpPr>
          <p:spPr>
            <a:xfrm>
              <a:off x="3049300" y="3282775"/>
              <a:ext cx="191100" cy="1911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049300" y="3626300"/>
              <a:ext cx="191100" cy="1911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9"/>
          <p:cNvGrpSpPr/>
          <p:nvPr/>
        </p:nvGrpSpPr>
        <p:grpSpPr>
          <a:xfrm>
            <a:off x="6630239" y="3030225"/>
            <a:ext cx="2029138" cy="1339200"/>
            <a:chOff x="6427823" y="3099525"/>
            <a:chExt cx="2102952" cy="1339200"/>
          </a:xfrm>
        </p:grpSpPr>
        <p:sp>
          <p:nvSpPr>
            <p:cNvPr id="230" name="Google Shape;230;p19"/>
            <p:cNvSpPr txBox="1"/>
            <p:nvPr/>
          </p:nvSpPr>
          <p:spPr>
            <a:xfrm>
              <a:off x="6670175" y="3099525"/>
              <a:ext cx="1860600" cy="1339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ja" sz="1500" b="1" dirty="0">
                  <a:latin typeface="Calibri"/>
                  <a:ea typeface="Calibri"/>
                  <a:cs typeface="Calibri"/>
                  <a:sym typeface="Calibri"/>
                </a:rPr>
                <a:t>楽しんでやるもの60.9％</a:t>
              </a:r>
              <a:endParaRPr sz="1500" b="1" dirty="0">
                <a:latin typeface="Calibri"/>
                <a:ea typeface="Calibri"/>
                <a:cs typeface="Calibri"/>
                <a:sym typeface="Calibri"/>
              </a:endParaRPr>
            </a:p>
            <a:p>
              <a:pPr marL="0" lvl="0" indent="0" algn="l" rtl="0">
                <a:lnSpc>
                  <a:spcPct val="100000"/>
                </a:lnSpc>
                <a:spcBef>
                  <a:spcPts val="0"/>
                </a:spcBef>
                <a:spcAft>
                  <a:spcPts val="0"/>
                </a:spcAft>
                <a:buNone/>
              </a:pPr>
              <a:endParaRPr sz="1500" b="1" dirty="0">
                <a:latin typeface="Calibri"/>
                <a:ea typeface="Calibri"/>
                <a:cs typeface="Calibri"/>
                <a:sym typeface="Calibri"/>
              </a:endParaRPr>
            </a:p>
            <a:p>
              <a:pPr marL="0" lvl="0" indent="0" algn="l" rtl="0">
                <a:spcBef>
                  <a:spcPts val="0"/>
                </a:spcBef>
                <a:spcAft>
                  <a:spcPts val="0"/>
                </a:spcAft>
                <a:buNone/>
              </a:pPr>
              <a:r>
                <a:rPr lang="ja" sz="1500" b="1" dirty="0">
                  <a:latin typeface="Calibri"/>
                  <a:ea typeface="Calibri"/>
                  <a:cs typeface="Calibri"/>
                  <a:sym typeface="Calibri"/>
                </a:rPr>
                <a:t>考えてやるもの</a:t>
              </a:r>
              <a:endParaRPr sz="1500" b="1" dirty="0">
                <a:latin typeface="Calibri"/>
                <a:ea typeface="Calibri"/>
                <a:cs typeface="Calibri"/>
                <a:sym typeface="Calibri"/>
              </a:endParaRPr>
            </a:p>
            <a:p>
              <a:pPr marL="0" lvl="0" indent="0" algn="l" rtl="0">
                <a:spcBef>
                  <a:spcPts val="0"/>
                </a:spcBef>
                <a:spcAft>
                  <a:spcPts val="0"/>
                </a:spcAft>
                <a:buNone/>
              </a:pPr>
              <a:r>
                <a:rPr lang="ja" sz="1500" b="1" dirty="0">
                  <a:latin typeface="Calibri"/>
                  <a:ea typeface="Calibri"/>
                  <a:cs typeface="Calibri"/>
                  <a:sym typeface="Calibri"/>
                </a:rPr>
                <a:t>39.1％</a:t>
              </a:r>
              <a:endParaRPr sz="1500" b="1" dirty="0">
                <a:latin typeface="Calibri"/>
                <a:ea typeface="Calibri"/>
                <a:cs typeface="Calibri"/>
                <a:sym typeface="Calibri"/>
              </a:endParaRPr>
            </a:p>
          </p:txBody>
        </p:sp>
        <p:sp>
          <p:nvSpPr>
            <p:cNvPr id="231" name="Google Shape;231;p19"/>
            <p:cNvSpPr/>
            <p:nvPr/>
          </p:nvSpPr>
          <p:spPr>
            <a:xfrm>
              <a:off x="6427823" y="3201700"/>
              <a:ext cx="207000" cy="1911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6427823" y="3889725"/>
              <a:ext cx="207000" cy="1911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3" name="Google Shape;233;p19"/>
          <p:cNvCxnSpPr/>
          <p:nvPr/>
        </p:nvCxnSpPr>
        <p:spPr>
          <a:xfrm>
            <a:off x="4570425" y="1598950"/>
            <a:ext cx="28200" cy="3155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sz="3800" b="1">
                <a:solidFill>
                  <a:srgbClr val="262626"/>
                </a:solidFill>
                <a:latin typeface="Arial"/>
                <a:ea typeface="Arial"/>
                <a:cs typeface="Arial"/>
                <a:sym typeface="Arial"/>
              </a:rPr>
              <a:t>システム概要</a:t>
            </a:r>
            <a:endParaRPr sz="2400"/>
          </a:p>
        </p:txBody>
      </p:sp>
      <p:sp>
        <p:nvSpPr>
          <p:cNvPr id="239" name="Google Shape;239;p20"/>
          <p:cNvSpPr txBox="1">
            <a:spLocks noGrp="1"/>
          </p:cNvSpPr>
          <p:nvPr>
            <p:ph type="body" idx="1"/>
          </p:nvPr>
        </p:nvSpPr>
        <p:spPr>
          <a:xfrm>
            <a:off x="1215600" y="2003500"/>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600"/>
              </a:spcBef>
              <a:spcAft>
                <a:spcPts val="0"/>
              </a:spcAft>
              <a:buNone/>
            </a:pPr>
            <a:r>
              <a:rPr lang="ja" sz="1800" dirty="0">
                <a:solidFill>
                  <a:srgbClr val="AB946B"/>
                </a:solidFill>
                <a:latin typeface="+mj-ea"/>
                <a:ea typeface="+mj-ea"/>
                <a:cs typeface="Arial"/>
                <a:sym typeface="Arial"/>
              </a:rPr>
              <a:t>•</a:t>
            </a:r>
            <a:r>
              <a:rPr lang="ja" sz="1800" dirty="0">
                <a:latin typeface="+mj-ea"/>
                <a:ea typeface="+mj-ea"/>
                <a:cs typeface="Nunito"/>
                <a:sym typeface="Nunito"/>
              </a:rPr>
              <a:t>Javascript使用</a:t>
            </a:r>
            <a:endParaRPr sz="1800" dirty="0">
              <a:solidFill>
                <a:srgbClr val="AB946B"/>
              </a:solidFill>
              <a:latin typeface="+mj-ea"/>
              <a:ea typeface="+mj-ea"/>
              <a:cs typeface="Arial"/>
              <a:sym typeface="Arial"/>
            </a:endParaRPr>
          </a:p>
          <a:p>
            <a:pPr marL="0" lvl="0" indent="0" algn="l" rtl="0">
              <a:spcBef>
                <a:spcPts val="600"/>
              </a:spcBef>
              <a:spcAft>
                <a:spcPts val="0"/>
              </a:spcAft>
              <a:buNone/>
            </a:pPr>
            <a:r>
              <a:rPr lang="ja" sz="1800" dirty="0">
                <a:solidFill>
                  <a:srgbClr val="AB946B"/>
                </a:solidFill>
                <a:latin typeface="Arial"/>
                <a:ea typeface="Arial"/>
                <a:cs typeface="Arial"/>
                <a:sym typeface="Arial"/>
              </a:rPr>
              <a:t>•</a:t>
            </a:r>
            <a:r>
              <a:rPr lang="ja" sz="1800" dirty="0">
                <a:solidFill>
                  <a:srgbClr val="262626"/>
                </a:solidFill>
                <a:latin typeface="Arial"/>
                <a:ea typeface="Arial"/>
                <a:cs typeface="Arial"/>
                <a:sym typeface="Arial"/>
              </a:rPr>
              <a:t>制限時間以内にピースをスライドさせて完成させる</a:t>
            </a:r>
            <a:endParaRPr sz="1800" dirty="0">
              <a:solidFill>
                <a:srgbClr val="262626"/>
              </a:solidFill>
              <a:latin typeface="Arial"/>
              <a:ea typeface="Arial"/>
              <a:cs typeface="Arial"/>
              <a:sym typeface="Arial"/>
            </a:endParaRPr>
          </a:p>
          <a:p>
            <a:pPr marL="0" lvl="0" indent="0" algn="l" rtl="0">
              <a:spcBef>
                <a:spcPts val="600"/>
              </a:spcBef>
              <a:spcAft>
                <a:spcPts val="0"/>
              </a:spcAft>
              <a:buNone/>
            </a:pPr>
            <a:r>
              <a:rPr lang="ja" sz="1800" dirty="0">
                <a:solidFill>
                  <a:srgbClr val="AB946B"/>
                </a:solidFill>
                <a:latin typeface="Arial"/>
                <a:ea typeface="Arial"/>
                <a:cs typeface="Arial"/>
                <a:sym typeface="Arial"/>
              </a:rPr>
              <a:t>•</a:t>
            </a:r>
            <a:r>
              <a:rPr lang="ja" sz="1800" dirty="0">
                <a:solidFill>
                  <a:srgbClr val="262626"/>
                </a:solidFill>
                <a:latin typeface="Arial"/>
                <a:ea typeface="Arial"/>
                <a:cs typeface="Arial"/>
                <a:sym typeface="Arial"/>
              </a:rPr>
              <a:t>難易度を３段階設定</a:t>
            </a:r>
            <a:endParaRPr sz="1800" dirty="0">
              <a:solidFill>
                <a:srgbClr val="262626"/>
              </a:solidFill>
              <a:latin typeface="Arial"/>
              <a:ea typeface="Arial"/>
              <a:cs typeface="Arial"/>
              <a:sym typeface="Arial"/>
            </a:endParaRPr>
          </a:p>
          <a:p>
            <a:pPr marL="0" lvl="0" indent="0" algn="l" rtl="0">
              <a:spcBef>
                <a:spcPts val="600"/>
              </a:spcBef>
              <a:spcAft>
                <a:spcPts val="0"/>
              </a:spcAft>
              <a:buNone/>
            </a:pPr>
            <a:r>
              <a:rPr lang="ja" sz="1800" dirty="0">
                <a:solidFill>
                  <a:srgbClr val="AB946B"/>
                </a:solidFill>
                <a:latin typeface="+mj-ea"/>
                <a:ea typeface="+mj-ea"/>
                <a:cs typeface="Arial"/>
                <a:sym typeface="Arial"/>
              </a:rPr>
              <a:t>•</a:t>
            </a:r>
            <a:r>
              <a:rPr lang="ja" sz="1800" dirty="0">
                <a:solidFill>
                  <a:srgbClr val="262626"/>
                </a:solidFill>
                <a:latin typeface="+mj-ea"/>
                <a:ea typeface="+mj-ea"/>
                <a:cs typeface="Nunito"/>
                <a:sym typeface="Nunito"/>
              </a:rPr>
              <a:t>制限時間が経過していくたびに背景色が点滅</a:t>
            </a:r>
            <a:endParaRPr sz="1800" dirty="0">
              <a:solidFill>
                <a:srgbClr val="262626"/>
              </a:solidFill>
              <a:latin typeface="+mj-ea"/>
              <a:ea typeface="+mj-ea"/>
              <a:cs typeface="Arial"/>
              <a:sym typeface="Arial"/>
            </a:endParaRPr>
          </a:p>
          <a:p>
            <a:pPr marL="0" lvl="0" indent="0" algn="l" rtl="0">
              <a:spcBef>
                <a:spcPts val="600"/>
              </a:spcBef>
              <a:spcAft>
                <a:spcPts val="0"/>
              </a:spcAft>
              <a:buNone/>
            </a:pPr>
            <a:r>
              <a:rPr lang="ja" sz="1800" dirty="0">
                <a:solidFill>
                  <a:srgbClr val="AB946B"/>
                </a:solidFill>
                <a:latin typeface="Arial"/>
                <a:ea typeface="Arial"/>
                <a:cs typeface="Arial"/>
                <a:sym typeface="Arial"/>
              </a:rPr>
              <a:t>•</a:t>
            </a:r>
            <a:r>
              <a:rPr lang="ja" sz="1800" dirty="0">
                <a:solidFill>
                  <a:srgbClr val="262626"/>
                </a:solidFill>
                <a:latin typeface="Arial"/>
                <a:ea typeface="Arial"/>
                <a:cs typeface="Arial"/>
                <a:sym typeface="Arial"/>
              </a:rPr>
              <a:t>完成した場合はゲームクリアと表示　</a:t>
            </a:r>
            <a:endParaRPr sz="1800" dirty="0">
              <a:solidFill>
                <a:srgbClr val="262626"/>
              </a:solidFill>
              <a:latin typeface="Arial"/>
              <a:ea typeface="Arial"/>
              <a:cs typeface="Arial"/>
              <a:sym typeface="Arial"/>
            </a:endParaRPr>
          </a:p>
          <a:p>
            <a:pPr marL="0" lvl="0" indent="0" algn="l" rtl="0">
              <a:spcBef>
                <a:spcPts val="600"/>
              </a:spcBef>
              <a:spcAft>
                <a:spcPts val="600"/>
              </a:spcAft>
              <a:buNone/>
            </a:pPr>
            <a:r>
              <a:rPr lang="ja" sz="1800" dirty="0">
                <a:solidFill>
                  <a:srgbClr val="AB946B"/>
                </a:solidFill>
                <a:latin typeface="Arial"/>
                <a:ea typeface="Arial"/>
                <a:cs typeface="Arial"/>
                <a:sym typeface="Arial"/>
              </a:rPr>
              <a:t>•</a:t>
            </a:r>
            <a:r>
              <a:rPr lang="ja" sz="1800" dirty="0">
                <a:solidFill>
                  <a:srgbClr val="262626"/>
                </a:solidFill>
                <a:latin typeface="Arial"/>
                <a:ea typeface="Arial"/>
                <a:cs typeface="Arial"/>
                <a:sym typeface="Arial"/>
              </a:rPr>
              <a:t>失敗してしまった場合はゲームオーバーと表示</a:t>
            </a:r>
            <a:endParaRPr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sz="3800" b="1" dirty="0" smtClean="0">
                <a:solidFill>
                  <a:schemeClr val="dk2"/>
                </a:solidFill>
                <a:latin typeface="ＭＳ ゴシック" panose="020B0609070205080204" pitchFamily="49" charset="-128"/>
                <a:ea typeface="ＭＳ ゴシック" panose="020B0609070205080204" pitchFamily="49" charset="-128"/>
              </a:rPr>
              <a:t>Java</a:t>
            </a:r>
            <a:r>
              <a:rPr lang="en-US" altLang="ja" sz="3800" b="1" dirty="0" smtClean="0">
                <a:solidFill>
                  <a:schemeClr val="dk2"/>
                </a:solidFill>
                <a:latin typeface="ＭＳ ゴシック" panose="020B0609070205080204" pitchFamily="49" charset="-128"/>
                <a:ea typeface="ＭＳ ゴシック" panose="020B0609070205080204" pitchFamily="49" charset="-128"/>
              </a:rPr>
              <a:t>Script</a:t>
            </a:r>
            <a:r>
              <a:rPr lang="ja" sz="3800" b="1" dirty="0" smtClean="0">
                <a:solidFill>
                  <a:schemeClr val="dk2"/>
                </a:solidFill>
                <a:latin typeface="ＭＳ ゴシック" panose="020B0609070205080204" pitchFamily="49" charset="-128"/>
                <a:ea typeface="ＭＳ ゴシック" panose="020B0609070205080204" pitchFamily="49" charset="-128"/>
              </a:rPr>
              <a:t>を</a:t>
            </a:r>
            <a:r>
              <a:rPr lang="ja" sz="3800" b="1" dirty="0">
                <a:solidFill>
                  <a:schemeClr val="dk2"/>
                </a:solidFill>
                <a:latin typeface="ＭＳ ゴシック" panose="020B0609070205080204" pitchFamily="49" charset="-128"/>
                <a:ea typeface="ＭＳ ゴシック" panose="020B0609070205080204" pitchFamily="49" charset="-128"/>
              </a:rPr>
              <a:t>使う部分</a:t>
            </a:r>
            <a:endParaRPr sz="3400" dirty="0">
              <a:latin typeface="ＭＳ ゴシック" panose="020B0609070205080204" pitchFamily="49" charset="-128"/>
              <a:ea typeface="ＭＳ ゴシック" panose="020B0609070205080204" pitchFamily="49" charset="-128"/>
            </a:endParaRPr>
          </a:p>
        </p:txBody>
      </p:sp>
      <p:sp>
        <p:nvSpPr>
          <p:cNvPr id="245" name="Google Shape;245;p21"/>
          <p:cNvSpPr txBox="1">
            <a:spLocks noGrp="1"/>
          </p:cNvSpPr>
          <p:nvPr>
            <p:ph type="body" idx="1"/>
          </p:nvPr>
        </p:nvSpPr>
        <p:spPr>
          <a:xfrm>
            <a:off x="1100525" y="2029075"/>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ja" sz="1800">
                <a:solidFill>
                  <a:srgbClr val="AB946B"/>
                </a:solidFill>
                <a:latin typeface="Arial"/>
                <a:ea typeface="Arial"/>
                <a:cs typeface="Arial"/>
                <a:sym typeface="Arial"/>
              </a:rPr>
              <a:t>•</a:t>
            </a:r>
            <a:r>
              <a:rPr lang="ja" sz="1800"/>
              <a:t>ピースのランダム化</a:t>
            </a:r>
            <a:endParaRPr sz="1800"/>
          </a:p>
          <a:p>
            <a:pPr marL="0" lvl="0" indent="0" algn="l" rtl="0">
              <a:lnSpc>
                <a:spcPct val="95000"/>
              </a:lnSpc>
              <a:spcBef>
                <a:spcPts val="1200"/>
              </a:spcBef>
              <a:spcAft>
                <a:spcPts val="0"/>
              </a:spcAft>
              <a:buSzPts val="1018"/>
              <a:buNone/>
            </a:pPr>
            <a:r>
              <a:rPr lang="ja" sz="1800">
                <a:solidFill>
                  <a:srgbClr val="AB946B"/>
                </a:solidFill>
                <a:latin typeface="Arial"/>
                <a:ea typeface="Arial"/>
                <a:cs typeface="Arial"/>
                <a:sym typeface="Arial"/>
              </a:rPr>
              <a:t>•</a:t>
            </a:r>
            <a:r>
              <a:rPr lang="ja" sz="1800"/>
              <a:t>ピースのスライド操作</a:t>
            </a:r>
            <a:endParaRPr sz="1800"/>
          </a:p>
          <a:p>
            <a:pPr marL="0" lvl="0" indent="0" algn="l" rtl="0">
              <a:lnSpc>
                <a:spcPct val="95000"/>
              </a:lnSpc>
              <a:spcBef>
                <a:spcPts val="1200"/>
              </a:spcBef>
              <a:spcAft>
                <a:spcPts val="0"/>
              </a:spcAft>
              <a:buSzPts val="1018"/>
              <a:buNone/>
            </a:pPr>
            <a:r>
              <a:rPr lang="ja" sz="1800">
                <a:solidFill>
                  <a:srgbClr val="AB946B"/>
                </a:solidFill>
                <a:latin typeface="Arial"/>
                <a:ea typeface="Arial"/>
                <a:cs typeface="Arial"/>
                <a:sym typeface="Arial"/>
              </a:rPr>
              <a:t>•</a:t>
            </a:r>
            <a:r>
              <a:rPr lang="ja" sz="1800"/>
              <a:t>難易度の選択のボタン</a:t>
            </a:r>
            <a:endParaRPr sz="1800"/>
          </a:p>
          <a:p>
            <a:pPr marL="0" lvl="0" indent="0" algn="l" rtl="0">
              <a:lnSpc>
                <a:spcPct val="95000"/>
              </a:lnSpc>
              <a:spcBef>
                <a:spcPts val="1200"/>
              </a:spcBef>
              <a:spcAft>
                <a:spcPts val="0"/>
              </a:spcAft>
              <a:buSzPts val="1018"/>
              <a:buNone/>
            </a:pPr>
            <a:r>
              <a:rPr lang="ja" sz="1800">
                <a:solidFill>
                  <a:srgbClr val="AB946B"/>
                </a:solidFill>
                <a:latin typeface="Arial"/>
                <a:ea typeface="Arial"/>
                <a:cs typeface="Arial"/>
                <a:sym typeface="Arial"/>
              </a:rPr>
              <a:t>•</a:t>
            </a:r>
            <a:r>
              <a:rPr lang="ja" sz="1800">
                <a:solidFill>
                  <a:srgbClr val="262626"/>
                </a:solidFill>
              </a:rPr>
              <a:t>制限時間の表示</a:t>
            </a:r>
            <a:endParaRPr sz="1800">
              <a:solidFill>
                <a:srgbClr val="262626"/>
              </a:solidFill>
            </a:endParaRPr>
          </a:p>
          <a:p>
            <a:pPr marL="0" lvl="0" indent="0" algn="l" rtl="0">
              <a:lnSpc>
                <a:spcPct val="95000"/>
              </a:lnSpc>
              <a:spcBef>
                <a:spcPts val="1200"/>
              </a:spcBef>
              <a:spcAft>
                <a:spcPts val="0"/>
              </a:spcAft>
              <a:buSzPts val="1018"/>
              <a:buNone/>
            </a:pPr>
            <a:r>
              <a:rPr lang="ja" sz="1800">
                <a:solidFill>
                  <a:srgbClr val="AB946B"/>
                </a:solidFill>
                <a:latin typeface="Arial"/>
                <a:ea typeface="Arial"/>
                <a:cs typeface="Arial"/>
                <a:sym typeface="Arial"/>
              </a:rPr>
              <a:t>•</a:t>
            </a:r>
            <a:r>
              <a:rPr lang="ja" sz="1800">
                <a:solidFill>
                  <a:srgbClr val="262626"/>
                </a:solidFill>
              </a:rPr>
              <a:t>時間経過とともに背景色が変化していく</a:t>
            </a:r>
            <a:endParaRPr sz="1800">
              <a:solidFill>
                <a:srgbClr val="262626"/>
              </a:solidFill>
            </a:endParaRPr>
          </a:p>
          <a:p>
            <a:pPr marL="0" lvl="0" indent="0" algn="l" rtl="0">
              <a:lnSpc>
                <a:spcPct val="95000"/>
              </a:lnSpc>
              <a:spcBef>
                <a:spcPts val="1200"/>
              </a:spcBef>
              <a:spcAft>
                <a:spcPts val="1200"/>
              </a:spcAft>
              <a:buSzPts val="1018"/>
              <a:buNone/>
            </a:pPr>
            <a:r>
              <a:rPr lang="ja" sz="1800">
                <a:solidFill>
                  <a:srgbClr val="AB946B"/>
                </a:solidFill>
                <a:latin typeface="Arial"/>
                <a:ea typeface="Arial"/>
                <a:cs typeface="Arial"/>
                <a:sym typeface="Arial"/>
              </a:rPr>
              <a:t>•</a:t>
            </a:r>
            <a:r>
              <a:rPr lang="ja" sz="1800">
                <a:solidFill>
                  <a:srgbClr val="262626"/>
                </a:solidFill>
              </a:rPr>
              <a:t>ゲーム終了時の表示</a:t>
            </a:r>
            <a:endParaRPr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1097</Words>
  <Application>Microsoft Office PowerPoint</Application>
  <PresentationFormat>画面に合わせる (16:9)</PresentationFormat>
  <Paragraphs>141</Paragraphs>
  <Slides>15</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ＭＳ ゴシック</vt:lpstr>
      <vt:lpstr>Arial</vt:lpstr>
      <vt:lpstr>Nunito</vt:lpstr>
      <vt:lpstr>Calibri</vt:lpstr>
      <vt:lpstr>Shift</vt:lpstr>
      <vt:lpstr>卒業制作発表 パズルゲームの作成</vt:lpstr>
      <vt:lpstr>目的と背景</vt:lpstr>
      <vt:lpstr>PowerPoint プレゼンテーション</vt:lpstr>
      <vt:lpstr>PowerPoint プレゼンテーション</vt:lpstr>
      <vt:lpstr>アンケート集計</vt:lpstr>
      <vt:lpstr>アンケート集計</vt:lpstr>
      <vt:lpstr>アンケート集計</vt:lpstr>
      <vt:lpstr>システム概要</vt:lpstr>
      <vt:lpstr>JavaScriptを使う部分</vt:lpstr>
      <vt:lpstr>操作説明</vt:lpstr>
      <vt:lpstr>PowerPoint プレゼンテーション</vt:lpstr>
      <vt:lpstr>ゲーム結果 </vt:lpstr>
      <vt:lpstr>実演</vt:lpstr>
      <vt:lpstr>考察と評価 </vt:lpstr>
      <vt:lpstr>今後の課題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卒業制作中間発表 パズルゲームの作成</dc:title>
  <cp:lastModifiedBy>東京電子専門学校</cp:lastModifiedBy>
  <cp:revision>9</cp:revision>
  <dcterms:modified xsi:type="dcterms:W3CDTF">2023-02-16T00:48:10Z</dcterms:modified>
</cp:coreProperties>
</file>