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6" r:id="rId2"/>
    <p:sldId id="279" r:id="rId3"/>
    <p:sldId id="284" r:id="rId4"/>
    <p:sldId id="292" r:id="rId5"/>
    <p:sldId id="280" r:id="rId6"/>
    <p:sldId id="288" r:id="rId7"/>
    <p:sldId id="287" r:id="rId8"/>
    <p:sldId id="289" r:id="rId9"/>
    <p:sldId id="281" r:id="rId10"/>
    <p:sldId id="290" r:id="rId11"/>
    <p:sldId id="282" r:id="rId12"/>
    <p:sldId id="291" r:id="rId13"/>
    <p:sldId id="293" r:id="rId14"/>
    <p:sldId id="263" r:id="rId15"/>
    <p:sldId id="294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69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9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__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__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__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__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37276009939106042"/>
          <c:y val="2.289699238089056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ジャンル</c:v>
                </c:pt>
              </c:strCache>
            </c:strRef>
          </c:tx>
          <c:dPt>
            <c:idx val="0"/>
            <c:bubble3D val="0"/>
            <c:spPr>
              <a:solidFill>
                <a:srgbClr val="0070C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E0F2-494D-B976-66C67CC1203D}"/>
              </c:ext>
            </c:extLst>
          </c:dPt>
          <c:dPt>
            <c:idx val="1"/>
            <c:bubble3D val="0"/>
            <c:spPr>
              <a:solidFill>
                <a:srgbClr val="FF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E0F2-494D-B976-66C67CC1203D}"/>
              </c:ext>
            </c:extLst>
          </c:dPt>
          <c:dPt>
            <c:idx val="2"/>
            <c:bubble3D val="0"/>
            <c:spPr>
              <a:solidFill>
                <a:srgbClr val="92D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E0F2-494D-B976-66C67CC1203D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4-E0F2-494D-B976-66C67CC1203D}"/>
              </c:ext>
            </c:extLst>
          </c:dPt>
          <c:dLbls>
            <c:dLbl>
              <c:idx val="0"/>
              <c:layout>
                <c:manualLayout>
                  <c:x val="0.10934394208731558"/>
                  <c:y val="-4.9610150158596225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E0F2-494D-B976-66C67CC1203D}"/>
                </c:ext>
              </c:extLst>
            </c:dLbl>
            <c:dLbl>
              <c:idx val="1"/>
              <c:layout>
                <c:manualLayout>
                  <c:x val="-0.19681909575716805"/>
                  <c:y val="0.17172744285667921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2-E0F2-494D-B976-66C67CC1203D}"/>
                </c:ext>
              </c:extLst>
            </c:dLbl>
            <c:dLbl>
              <c:idx val="2"/>
              <c:layout>
                <c:manualLayout>
                  <c:x val="-0.14579177928710046"/>
                  <c:y val="2.2896992380890557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6849275833152048"/>
                      <c:h val="0.18336584586057234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3-E0F2-494D-B976-66C67CC1203D}"/>
                </c:ext>
              </c:extLst>
            </c:dLbl>
            <c:dLbl>
              <c:idx val="3"/>
              <c:layout>
                <c:manualLayout>
                  <c:x val="0.26607025907913462"/>
                  <c:y val="3.4345488571335847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4-E0F2-494D-B976-66C67CC1203D}"/>
                </c:ext>
              </c:extLst>
            </c:dLbl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Sheet1!$A$2:$A$5</c:f>
              <c:strCache>
                <c:ptCount val="4"/>
                <c:pt idx="0">
                  <c:v>パズル</c:v>
                </c:pt>
                <c:pt idx="1">
                  <c:v>RPG</c:v>
                </c:pt>
                <c:pt idx="2">
                  <c:v>アーケード</c:v>
                </c:pt>
                <c:pt idx="3">
                  <c:v>育成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40</c:v>
                </c:pt>
                <c:pt idx="1">
                  <c:v>4</c:v>
                </c:pt>
                <c:pt idx="2">
                  <c:v>1</c:v>
                </c:pt>
                <c:pt idx="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0F2-494D-B976-66C67CC1203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オンライン対応</c:v>
                </c:pt>
              </c:strCache>
            </c:strRef>
          </c:tx>
          <c:spPr>
            <a:solidFill>
              <a:srgbClr val="00B0F0"/>
            </a:solidFill>
          </c:spPr>
          <c:dPt>
            <c:idx val="0"/>
            <c:bubble3D val="0"/>
            <c:spPr>
              <a:solidFill>
                <a:srgbClr val="0070C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D673-41C6-943B-B1672CDF92E8}"/>
              </c:ext>
            </c:extLst>
          </c:dPt>
          <c:dPt>
            <c:idx val="1"/>
            <c:bubble3D val="0"/>
            <c:spPr>
              <a:solidFill>
                <a:srgbClr val="FF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673-41C6-943B-B1672CDF92E8}"/>
              </c:ext>
            </c:extLst>
          </c:dPt>
          <c:dLbls>
            <c:dLbl>
              <c:idx val="0"/>
              <c:layout>
                <c:manualLayout>
                  <c:x val="-3.0295884121821489E-2"/>
                  <c:y val="-7.6323285002264193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2-D673-41C6-943B-B1672CDF92E8}"/>
                </c:ext>
              </c:extLst>
            </c:dLbl>
            <c:dLbl>
              <c:idx val="1"/>
              <c:layout>
                <c:manualLayout>
                  <c:x val="6.6410232504984831E-2"/>
                  <c:y val="8.9679859877660389E-2"/>
                </c:manualLayout>
              </c:layout>
              <c:tx>
                <c:rich>
                  <a:bodyPr/>
                  <a:lstStyle/>
                  <a:p>
                    <a:fld id="{1461B3CB-442A-41C5-9F3E-E136677B41B3}" type="CATEGORYNAME">
                      <a:rPr lang="ja-JP" altLang="en-US"/>
                      <a:pPr/>
                      <a:t>[分類名]</a:t>
                    </a:fld>
                    <a:r>
                      <a:rPr lang="ja-JP" altLang="en-US" baseline="0" dirty="0"/>
                      <a:t>
</a:t>
                    </a:r>
                    <a:fld id="{D895AD05-0945-4533-8795-8E6463C7B250}" type="PERCENTAGE">
                      <a:rPr lang="en-US" altLang="ja-JP" sz="1800" baseline="0"/>
                      <a:pPr/>
                      <a:t>[パーセンテージ]</a:t>
                    </a:fld>
                    <a:endParaRPr lang="ja-JP" altLang="en-US" baseline="0" dirty="0"/>
                  </a:p>
                </c:rich>
              </c:tx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5638099687193098"/>
                      <c:h val="0.21771126901283644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D673-41C6-943B-B1672CDF92E8}"/>
                </c:ext>
              </c:extLst>
            </c:dLbl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Sheet1!$A$2:$A$3</c:f>
              <c:strCache>
                <c:ptCount val="2"/>
                <c:pt idx="0">
                  <c:v>できる</c:v>
                </c:pt>
                <c:pt idx="1">
                  <c:v>できない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14</c:v>
                </c:pt>
                <c:pt idx="1">
                  <c:v>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673-41C6-943B-B1672CDF92E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ゲームモード</c:v>
                </c:pt>
              </c:strCache>
            </c:strRef>
          </c:tx>
          <c:dPt>
            <c:idx val="0"/>
            <c:bubble3D val="0"/>
            <c:spPr>
              <a:solidFill>
                <a:srgbClr val="0070C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29C7-4AEF-A729-B2782D400EB9}"/>
              </c:ext>
            </c:extLst>
          </c:dPt>
          <c:dPt>
            <c:idx val="1"/>
            <c:bubble3D val="0"/>
            <c:spPr>
              <a:solidFill>
                <a:srgbClr val="FF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29C7-4AEF-A729-B2782D400EB9}"/>
              </c:ext>
            </c:extLst>
          </c:dPt>
          <c:dLbls>
            <c:dLbl>
              <c:idx val="0"/>
              <c:layout>
                <c:manualLayout>
                  <c:x val="0.16831441254599933"/>
                  <c:y val="-0.12211721930918433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29C7-4AEF-A729-B2782D400EB9}"/>
                </c:ext>
              </c:extLst>
            </c:dLbl>
            <c:dLbl>
              <c:idx val="1"/>
              <c:layout>
                <c:manualLayout>
                  <c:x val="-0.14414216546379482"/>
                  <c:y val="2.671314172388408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2-29C7-4AEF-A729-B2782D400EB9}"/>
                </c:ext>
              </c:extLst>
            </c:dLbl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Sheet1!$A$2:$A$3</c:f>
              <c:strCache>
                <c:ptCount val="2"/>
                <c:pt idx="0">
                  <c:v>シングルプレイ</c:v>
                </c:pt>
                <c:pt idx="1">
                  <c:v>マルチプレイ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40</c:v>
                </c:pt>
                <c:pt idx="1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9C7-4AEF-A729-B2782D400E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ja-JP" altLang="en-US" dirty="0"/>
              <a:t>パズルについてどう思っているか。（</a:t>
            </a:r>
            <a:r>
              <a:rPr lang="ja-JP" altLang="en-US" dirty="0" smtClean="0"/>
              <a:t>悪い点）</a:t>
            </a:r>
            <a:endParaRPr lang="ja-JP" alt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パズルについてどう思っているか。（悪い）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23FD-423E-B48E-4C50D7E43F20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23FD-423E-B48E-4C50D7E43F20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23FD-423E-B48E-4C50D7E43F20}"/>
              </c:ext>
            </c:extLst>
          </c:dPt>
          <c:cat>
            <c:strRef>
              <c:f>Sheet1!$A$2:$A$4</c:f>
              <c:strCache>
                <c:ptCount val="3"/>
                <c:pt idx="0">
                  <c:v>時間が掛かる</c:v>
                </c:pt>
                <c:pt idx="1">
                  <c:v>完成しないとイラつく</c:v>
                </c:pt>
                <c:pt idx="2">
                  <c:v>特にない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12</c:v>
                </c:pt>
                <c:pt idx="1">
                  <c:v>6</c:v>
                </c:pt>
                <c:pt idx="2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0C7-44F9-A219-0345BAD72DD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ja-JP" altLang="en-US" dirty="0"/>
              <a:t>パズルについてどう思っているか。（</a:t>
            </a:r>
            <a:r>
              <a:rPr lang="ja-JP" altLang="en-US" dirty="0" smtClean="0"/>
              <a:t>良い点）</a:t>
            </a:r>
            <a:endParaRPr lang="ja-JP" alt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パズルについてどう思っているか。（良い）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5C36-447A-8AAA-DC2F7527DE0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5C36-447A-8AAA-DC2F7527DE0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5C36-447A-8AAA-DC2F7527DE05}"/>
              </c:ext>
            </c:extLst>
          </c:dPt>
          <c:cat>
            <c:strRef>
              <c:f>Sheet1!$A$2:$A$4</c:f>
              <c:strCache>
                <c:ptCount val="3"/>
                <c:pt idx="0">
                  <c:v>達成感がある</c:v>
                </c:pt>
                <c:pt idx="1">
                  <c:v>トレーニングになる</c:v>
                </c:pt>
                <c:pt idx="2">
                  <c:v>認知症抑制になる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15</c:v>
                </c:pt>
                <c:pt idx="1">
                  <c:v>5</c:v>
                </c:pt>
                <c:pt idx="2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1EC-423D-993E-29B423417AB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9" name="Picture 8" descr="H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8" name="Picture 17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698E82A3-194F-45F9-B93D-0B5EAA773DC6}" type="datetimeFigureOut">
              <a:rPr kumimoji="1" lang="ja-JP" altLang="en-US" smtClean="0"/>
              <a:t>2023/2/16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A452A9B9-B91A-4785-8A3E-B5F3D06969F2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9941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E82A3-194F-45F9-B93D-0B5EAA773DC6}" type="datetimeFigureOut">
              <a:rPr kumimoji="1" lang="ja-JP" altLang="en-US" smtClean="0"/>
              <a:t>2023/2/16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2A9B9-B91A-4785-8A3E-B5F3D06969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3214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E82A3-194F-45F9-B93D-0B5EAA773DC6}" type="datetimeFigureOut">
              <a:rPr kumimoji="1" lang="ja-JP" altLang="en-US" smtClean="0"/>
              <a:t>2023/2/16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2A9B9-B91A-4785-8A3E-B5F3D06969F2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6865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E82A3-194F-45F9-B93D-0B5EAA773DC6}" type="datetimeFigureOut">
              <a:rPr kumimoji="1" lang="ja-JP" altLang="en-US" smtClean="0"/>
              <a:t>2023/2/16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2A9B9-B91A-4785-8A3E-B5F3D06969F2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37161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E82A3-194F-45F9-B93D-0B5EAA773DC6}" type="datetimeFigureOut">
              <a:rPr kumimoji="1" lang="ja-JP" altLang="en-US" smtClean="0"/>
              <a:t>2023/2/16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2A9B9-B91A-4785-8A3E-B5F3D06969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08264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E82A3-194F-45F9-B93D-0B5EAA773DC6}" type="datetimeFigureOut">
              <a:rPr kumimoji="1" lang="ja-JP" altLang="en-US" smtClean="0"/>
              <a:t>2023/2/16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2A9B9-B91A-4785-8A3E-B5F3D06969F2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50281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E82A3-194F-45F9-B93D-0B5EAA773DC6}" type="datetimeFigureOut">
              <a:rPr kumimoji="1" lang="ja-JP" altLang="en-US" smtClean="0"/>
              <a:t>2023/2/16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2A9B9-B91A-4785-8A3E-B5F3D06969F2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33230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E82A3-194F-45F9-B93D-0B5EAA773DC6}" type="datetimeFigureOut">
              <a:rPr kumimoji="1" lang="ja-JP" altLang="en-US" smtClean="0"/>
              <a:t>2023/2/16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2A9B9-B91A-4785-8A3E-B5F3D06969F2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85357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E82A3-194F-45F9-B93D-0B5EAA773DC6}" type="datetimeFigureOut">
              <a:rPr kumimoji="1" lang="ja-JP" altLang="en-US" smtClean="0"/>
              <a:t>2023/2/16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2A9B9-B91A-4785-8A3E-B5F3D06969F2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1160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E82A3-194F-45F9-B93D-0B5EAA773DC6}" type="datetimeFigureOut">
              <a:rPr kumimoji="1" lang="ja-JP" altLang="en-US" smtClean="0"/>
              <a:t>2023/2/16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2A9B9-B91A-4785-8A3E-B5F3D06969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7031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E82A3-194F-45F9-B93D-0B5EAA773DC6}" type="datetimeFigureOut">
              <a:rPr kumimoji="1" lang="ja-JP" altLang="en-US" smtClean="0"/>
              <a:t>2023/2/16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2A9B9-B91A-4785-8A3E-B5F3D06969F2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3432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E82A3-194F-45F9-B93D-0B5EAA773DC6}" type="datetimeFigureOut">
              <a:rPr kumimoji="1" lang="ja-JP" altLang="en-US" smtClean="0"/>
              <a:t>2023/2/16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2A9B9-B91A-4785-8A3E-B5F3D06969F2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6019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E82A3-194F-45F9-B93D-0B5EAA773DC6}" type="datetimeFigureOut">
              <a:rPr kumimoji="1" lang="ja-JP" altLang="en-US" smtClean="0"/>
              <a:t>2023/2/16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2A9B9-B91A-4785-8A3E-B5F3D06969F2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2483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E82A3-194F-45F9-B93D-0B5EAA773DC6}" type="datetimeFigureOut">
              <a:rPr kumimoji="1" lang="ja-JP" altLang="en-US" smtClean="0"/>
              <a:t>2023/2/16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2A9B9-B91A-4785-8A3E-B5F3D06969F2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4799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E82A3-194F-45F9-B93D-0B5EAA773DC6}" type="datetimeFigureOut">
              <a:rPr kumimoji="1" lang="ja-JP" altLang="en-US" smtClean="0"/>
              <a:t>2023/2/16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2A9B9-B91A-4785-8A3E-B5F3D06969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4523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E82A3-194F-45F9-B93D-0B5EAA773DC6}" type="datetimeFigureOut">
              <a:rPr kumimoji="1" lang="ja-JP" altLang="en-US" smtClean="0"/>
              <a:t>2023/2/16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2A9B9-B91A-4785-8A3E-B5F3D06969F2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4447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E82A3-194F-45F9-B93D-0B5EAA773DC6}" type="datetimeFigureOut">
              <a:rPr kumimoji="1" lang="ja-JP" altLang="en-US" smtClean="0"/>
              <a:t>2023/2/16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2A9B9-B91A-4785-8A3E-B5F3D06969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9779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8" name="Picture 7" descr="HD-PanelContent-V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98E82A3-194F-45F9-B93D-0B5EAA773DC6}" type="datetimeFigureOut">
              <a:rPr kumimoji="1" lang="ja-JP" altLang="en-US" smtClean="0"/>
              <a:t>2023/2/16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452A9B9-B91A-4785-8A3E-B5F3D06969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4651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  <p:sldLayoutId id="2147483712" r:id="rId17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kumimoji="1"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kumimoji="1"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kumimoji="1"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kumimoji="1"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kumimoji="1"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kumimoji="1"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kumimoji="1"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kumimoji="1"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kumimoji="1"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4258962" y="2053244"/>
            <a:ext cx="3682539" cy="980902"/>
          </a:xfrm>
        </p:spPr>
        <p:txBody>
          <a:bodyPr/>
          <a:lstStyle/>
          <a:p>
            <a:r>
              <a:rPr lang="ja-JP" altLang="en-US" dirty="0" smtClean="0">
                <a:solidFill>
                  <a:schemeClr val="tx1"/>
                </a:solidFill>
              </a:rPr>
              <a:t>地雷パズル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4258963" y="3665909"/>
            <a:ext cx="3912448" cy="1320802"/>
          </a:xfrm>
        </p:spPr>
        <p:txBody>
          <a:bodyPr>
            <a:normAutofit lnSpcReduction="10000"/>
          </a:bodyPr>
          <a:lstStyle/>
          <a:p>
            <a:r>
              <a:rPr kumimoji="1" lang="ja-JP" altLang="en-US" dirty="0" smtClean="0"/>
              <a:t>グループ名</a:t>
            </a:r>
            <a:r>
              <a:rPr lang="ja-JP" altLang="en-US" dirty="0" smtClean="0"/>
              <a:t>：</a:t>
            </a:r>
            <a:r>
              <a:rPr kumimoji="1" lang="ja-JP" altLang="en-US" dirty="0" smtClean="0"/>
              <a:t>四刀流</a:t>
            </a:r>
            <a:endParaRPr lang="en-US" altLang="ja-JP" dirty="0"/>
          </a:p>
          <a:p>
            <a:r>
              <a:rPr kumimoji="1" lang="ja-JP" altLang="en-US" dirty="0" smtClean="0"/>
              <a:t>　</a:t>
            </a:r>
            <a:r>
              <a:rPr kumimoji="1" lang="en-US" altLang="ja-JP" dirty="0" smtClean="0"/>
              <a:t>C219</a:t>
            </a:r>
            <a:r>
              <a:rPr lang="en-US" altLang="ja-JP" dirty="0" smtClean="0"/>
              <a:t>	</a:t>
            </a:r>
            <a:r>
              <a:rPr kumimoji="1" lang="ja-JP" altLang="en-US" dirty="0" smtClean="0"/>
              <a:t>滝口　雄亮</a:t>
            </a:r>
            <a:r>
              <a:rPr lang="ja-JP" altLang="en-US" dirty="0"/>
              <a:t>（</a:t>
            </a:r>
            <a:r>
              <a:rPr kumimoji="1" lang="ja-JP" altLang="en-US" dirty="0" smtClean="0"/>
              <a:t>プログラム</a:t>
            </a:r>
            <a:r>
              <a:rPr lang="ja-JP" altLang="en-US" dirty="0"/>
              <a:t>）</a:t>
            </a:r>
            <a:endParaRPr kumimoji="1" lang="en-US" altLang="ja-JP" dirty="0" smtClean="0"/>
          </a:p>
          <a:p>
            <a:r>
              <a:rPr lang="ja-JP" altLang="en-US" dirty="0" smtClean="0"/>
              <a:t>　</a:t>
            </a:r>
            <a:r>
              <a:rPr lang="en-US" altLang="ja-JP" dirty="0" smtClean="0"/>
              <a:t>C220</a:t>
            </a:r>
            <a:r>
              <a:rPr lang="ja-JP" altLang="en-US" dirty="0"/>
              <a:t>　</a:t>
            </a:r>
            <a:r>
              <a:rPr lang="ja-JP" altLang="en-US" dirty="0" smtClean="0"/>
              <a:t>千野　聖蘭</a:t>
            </a:r>
            <a:r>
              <a:rPr lang="ja-JP" altLang="en-US" dirty="0"/>
              <a:t>（</a:t>
            </a:r>
            <a:r>
              <a:rPr lang="ja-JP" altLang="en-US" dirty="0" smtClean="0"/>
              <a:t>デザイン）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509110" y="4073009"/>
            <a:ext cx="1161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メンバー</a:t>
            </a:r>
            <a:r>
              <a:rPr kumimoji="1" lang="ja-JP" altLang="en-US" dirty="0"/>
              <a:t>：</a:t>
            </a:r>
          </a:p>
        </p:txBody>
      </p:sp>
      <p:sp>
        <p:nvSpPr>
          <p:cNvPr id="6" name="AutoShape 2" descr="無料ダウンロード 海賊 剣 イラスト 210459-海賊 剣 イラスト"/>
          <p:cNvSpPr>
            <a:spLocks noChangeAspect="1" noChangeArrowheads="1"/>
          </p:cNvSpPr>
          <p:nvPr/>
        </p:nvSpPr>
        <p:spPr bwMode="auto">
          <a:xfrm>
            <a:off x="5845175" y="39528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8883" y="3575294"/>
            <a:ext cx="1364761" cy="1364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468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2269863" y="2506532"/>
            <a:ext cx="762717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9600" dirty="0" smtClean="0"/>
              <a:t>実演</a:t>
            </a:r>
            <a:endParaRPr kumimoji="1" lang="ja-JP" altLang="en-US" sz="9600" dirty="0"/>
          </a:p>
        </p:txBody>
      </p:sp>
    </p:spTree>
    <p:extLst>
      <p:ext uri="{BB962C8B-B14F-4D97-AF65-F5344CB8AC3E}">
        <p14:creationId xmlns:p14="http://schemas.microsoft.com/office/powerpoint/2010/main" val="3244295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考察と評価①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ja-JP" altLang="en-US" sz="3200" dirty="0" smtClean="0"/>
              <a:t>良かった所</a:t>
            </a:r>
            <a:endParaRPr lang="en-US" altLang="ja-JP" sz="3200" dirty="0" smtClean="0"/>
          </a:p>
          <a:p>
            <a:pPr marL="0" indent="0">
              <a:buNone/>
            </a:pPr>
            <a:r>
              <a:rPr lang="ja-JP" altLang="en-US" sz="3200" dirty="0" smtClean="0"/>
              <a:t>①ゲームの難易度を変更できるようにしたこと。</a:t>
            </a:r>
            <a:endParaRPr lang="en-US" altLang="ja-JP" sz="3200" dirty="0" smtClean="0"/>
          </a:p>
          <a:p>
            <a:pPr marL="0" indent="0">
              <a:buNone/>
            </a:pPr>
            <a:r>
              <a:rPr lang="ja-JP" altLang="en-US" sz="3200" dirty="0" smtClean="0"/>
              <a:t>②設定画面で操作説明と各種項目を見やすくできた。</a:t>
            </a:r>
            <a:endParaRPr lang="en-US" altLang="ja-JP" sz="3200" dirty="0" smtClean="0"/>
          </a:p>
          <a:p>
            <a:pPr marL="0" indent="0">
              <a:buNone/>
            </a:pPr>
            <a:r>
              <a:rPr lang="ja-JP" altLang="en-US" sz="3200" dirty="0" smtClean="0"/>
              <a:t>③プレイ画面を開放状態で設定を変更でき、ゲームを　　　　継続して出来るようにしていること。</a:t>
            </a:r>
            <a:endParaRPr lang="en-US" altLang="ja-JP" sz="3200" dirty="0" smtClean="0"/>
          </a:p>
        </p:txBody>
      </p:sp>
    </p:spTree>
    <p:extLst>
      <p:ext uri="{BB962C8B-B14F-4D97-AF65-F5344CB8AC3E}">
        <p14:creationId xmlns:p14="http://schemas.microsoft.com/office/powerpoint/2010/main" val="1194480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考察と評価②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kumimoji="1" lang="ja-JP" altLang="en-US" sz="3200" dirty="0" smtClean="0"/>
              <a:t>悪かった所</a:t>
            </a:r>
            <a:endParaRPr lang="en-US" altLang="ja-JP" sz="3200" dirty="0"/>
          </a:p>
          <a:p>
            <a:pPr marL="0" indent="0">
              <a:buNone/>
            </a:pPr>
            <a:r>
              <a:rPr lang="ja-JP" altLang="en-US" sz="3200" dirty="0" smtClean="0"/>
              <a:t>①文字の大きさが小さくて見にくかった。</a:t>
            </a:r>
            <a:endParaRPr lang="en-US" altLang="ja-JP" sz="3200" dirty="0" smtClean="0"/>
          </a:p>
          <a:p>
            <a:pPr marL="0" indent="0">
              <a:buNone/>
            </a:pPr>
            <a:r>
              <a:rPr lang="ja-JP" altLang="en-US" sz="3200" dirty="0" smtClean="0"/>
              <a:t>②ゲームにアニメーションが少なかった。</a:t>
            </a:r>
            <a:endParaRPr lang="en-US" altLang="ja-JP" sz="3200" dirty="0" smtClean="0"/>
          </a:p>
          <a:p>
            <a:pPr marL="0" indent="0">
              <a:buNone/>
            </a:pPr>
            <a:r>
              <a:rPr kumimoji="1" lang="ja-JP" altLang="en-US" sz="3200" dirty="0" smtClean="0"/>
              <a:t>③もう少し見栄え</a:t>
            </a:r>
            <a:r>
              <a:rPr lang="ja-JP" altLang="en-US" sz="3200" dirty="0"/>
              <a:t>を</a:t>
            </a:r>
            <a:r>
              <a:rPr kumimoji="1" lang="ja-JP" altLang="en-US" sz="3200" dirty="0" smtClean="0"/>
              <a:t>整え</a:t>
            </a:r>
            <a:r>
              <a:rPr lang="ja-JP" altLang="en-US" sz="3200" dirty="0" smtClean="0"/>
              <a:t>た方が良かった</a:t>
            </a:r>
            <a:r>
              <a:rPr kumimoji="1" lang="ja-JP" altLang="en-US" sz="3200" dirty="0" smtClean="0"/>
              <a:t>。</a:t>
            </a:r>
            <a:endParaRPr kumimoji="1" lang="en-US" altLang="ja-JP" sz="3200" dirty="0" smtClean="0"/>
          </a:p>
          <a:p>
            <a:pPr marL="0" indent="0">
              <a:buNone/>
            </a:pPr>
            <a:r>
              <a:rPr lang="ja-JP" altLang="en-US" sz="3200" dirty="0"/>
              <a:t>　</a:t>
            </a:r>
            <a:endParaRPr kumimoji="1" lang="en-US" altLang="ja-JP" sz="3200" dirty="0" smtClean="0"/>
          </a:p>
          <a:p>
            <a:pPr marL="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83750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今後の課題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ja-JP" altLang="en-US" sz="3200" dirty="0" smtClean="0"/>
              <a:t>タイトル画面の文字を大きくする。</a:t>
            </a:r>
            <a:endParaRPr lang="en-US" altLang="ja-JP" sz="3200" dirty="0" smtClean="0"/>
          </a:p>
          <a:p>
            <a:pPr>
              <a:lnSpc>
                <a:spcPct val="150000"/>
              </a:lnSpc>
            </a:pPr>
            <a:r>
              <a:rPr lang="ja-JP" altLang="en-US" sz="3200" dirty="0" smtClean="0"/>
              <a:t>失敗のときにエフェクトを入れる。</a:t>
            </a:r>
            <a:endParaRPr lang="en-US" altLang="ja-JP" sz="3200" dirty="0" smtClean="0"/>
          </a:p>
          <a:p>
            <a:pPr>
              <a:lnSpc>
                <a:spcPct val="150000"/>
              </a:lnSpc>
            </a:pPr>
            <a:r>
              <a:rPr lang="ja-JP" altLang="en-US" sz="3200" dirty="0"/>
              <a:t>もう</a:t>
            </a:r>
            <a:r>
              <a:rPr lang="ja-JP" altLang="en-US" sz="3200" dirty="0" smtClean="0"/>
              <a:t>少し見栄えをよくする。</a:t>
            </a:r>
            <a:endParaRPr lang="en-US" altLang="ja-JP" sz="3200" dirty="0" smtClean="0"/>
          </a:p>
          <a:p>
            <a:endParaRPr lang="en-US" altLang="ja-JP" sz="3200" dirty="0" smtClean="0"/>
          </a:p>
          <a:p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2917402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583875" y="2902371"/>
            <a:ext cx="7507776" cy="1303867"/>
          </a:xfrm>
        </p:spPr>
        <p:txBody>
          <a:bodyPr/>
          <a:lstStyle/>
          <a:p>
            <a:r>
              <a:rPr kumimoji="1" lang="ja-JP" altLang="en-US" dirty="0" smtClean="0"/>
              <a:t>ご清聴ありがとうございました。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64310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8242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目的と背景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sz="3200" b="1" dirty="0"/>
              <a:t>背景</a:t>
            </a:r>
            <a:endParaRPr lang="en-US" altLang="ja-JP" sz="3200" b="1" dirty="0"/>
          </a:p>
          <a:p>
            <a:pPr marL="0" indent="0">
              <a:buNone/>
            </a:pPr>
            <a:r>
              <a:rPr lang="en-US" altLang="ja-JP" sz="4000" dirty="0"/>
              <a:t>	</a:t>
            </a:r>
            <a:r>
              <a:rPr lang="ja-JP" altLang="en-US" sz="2800" dirty="0"/>
              <a:t>他のパズルゲームをプレイしていて同レベルの物が多かった</a:t>
            </a:r>
            <a:r>
              <a:rPr lang="ja-JP" altLang="en-US" sz="2800" dirty="0" smtClean="0"/>
              <a:t>。</a:t>
            </a:r>
            <a:endParaRPr lang="en-US" altLang="ja-JP" sz="2800" b="1" dirty="0" smtClean="0"/>
          </a:p>
          <a:p>
            <a:r>
              <a:rPr lang="ja-JP" altLang="en-US" sz="2800" b="1" dirty="0" smtClean="0"/>
              <a:t>目的</a:t>
            </a:r>
            <a:endParaRPr lang="en-US" altLang="ja-JP" sz="2800" b="1" dirty="0"/>
          </a:p>
          <a:p>
            <a:pPr marL="0" indent="0">
              <a:buNone/>
            </a:pPr>
            <a:r>
              <a:rPr lang="en-US" altLang="ja-JP" sz="3600" dirty="0" smtClean="0"/>
              <a:t>	</a:t>
            </a:r>
            <a:r>
              <a:rPr lang="ja-JP" altLang="en-US" dirty="0" smtClean="0"/>
              <a:t>各自</a:t>
            </a:r>
            <a:r>
              <a:rPr lang="ja-JP" altLang="en-US" dirty="0"/>
              <a:t>で難易度を変更できるパズルゲームを</a:t>
            </a:r>
            <a:r>
              <a:rPr lang="ja-JP" altLang="en-US" dirty="0" smtClean="0"/>
              <a:t>制作</a:t>
            </a:r>
            <a:r>
              <a:rPr lang="ja-JP" altLang="en-US" dirty="0"/>
              <a:t>する</a:t>
            </a:r>
            <a:r>
              <a:rPr lang="ja-JP" altLang="en-US" dirty="0" smtClean="0"/>
              <a:t>。</a:t>
            </a:r>
            <a:endParaRPr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263528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使用環境と言語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sz="3600" dirty="0" smtClean="0"/>
              <a:t>使用環境</a:t>
            </a:r>
            <a:endParaRPr kumimoji="1" lang="en-US" altLang="ja-JP" sz="3600" dirty="0" smtClean="0"/>
          </a:p>
          <a:p>
            <a:pPr marL="0" indent="0">
              <a:buNone/>
            </a:pPr>
            <a:r>
              <a:rPr lang="ja-JP" altLang="en-US" sz="3600" dirty="0"/>
              <a:t>　</a:t>
            </a:r>
            <a:r>
              <a:rPr lang="en-US" altLang="ja-JP" sz="3600" dirty="0" smtClean="0"/>
              <a:t>Visual Studio Code, Microsoft Edge</a:t>
            </a:r>
            <a:endParaRPr kumimoji="1" lang="en-US" altLang="ja-JP" sz="3600" dirty="0" smtClean="0"/>
          </a:p>
          <a:p>
            <a:r>
              <a:rPr lang="ja-JP" altLang="en-US" sz="3600" dirty="0" smtClean="0"/>
              <a:t>使用言語</a:t>
            </a:r>
            <a:endParaRPr kumimoji="1" lang="en-US" altLang="ja-JP" sz="3600" dirty="0" smtClean="0"/>
          </a:p>
          <a:p>
            <a:pPr marL="0" indent="0">
              <a:buNone/>
            </a:pPr>
            <a:r>
              <a:rPr kumimoji="1" lang="ja-JP" altLang="en-US" sz="3600" dirty="0" smtClean="0"/>
              <a:t>　</a:t>
            </a:r>
            <a:r>
              <a:rPr kumimoji="1" lang="en-US" altLang="ja-JP" sz="3600" dirty="0" smtClean="0"/>
              <a:t>HTML</a:t>
            </a:r>
            <a:r>
              <a:rPr lang="en-US" altLang="ja-JP" sz="3600" dirty="0" smtClean="0"/>
              <a:t>, </a:t>
            </a:r>
            <a:r>
              <a:rPr lang="ja-JP" altLang="en-US" sz="3600" dirty="0" smtClean="0"/>
              <a:t>ＪａｖａＳｃｒｉｐｔ</a:t>
            </a:r>
            <a:endParaRPr lang="en-US" altLang="ja-JP" sz="3600" dirty="0" smtClean="0"/>
          </a:p>
          <a:p>
            <a:pPr marL="0" indent="0">
              <a:buNone/>
            </a:pPr>
            <a:endParaRPr kumimoji="1" lang="en-US" altLang="ja-JP" sz="3600" dirty="0" smtClean="0"/>
          </a:p>
        </p:txBody>
      </p:sp>
      <p:sp>
        <p:nvSpPr>
          <p:cNvPr id="5" name="AutoShape 2" descr="HTMLロゴ に対する画像結果"/>
          <p:cNvSpPr>
            <a:spLocks noChangeAspect="1" noChangeArrowheads="1"/>
          </p:cNvSpPr>
          <p:nvPr/>
        </p:nvSpPr>
        <p:spPr bwMode="auto">
          <a:xfrm>
            <a:off x="1450975" y="1735138"/>
            <a:ext cx="1628775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6" name="AutoShape 4" descr="ماهي لغة البرمجة HTML – e3arabi – إي عربي"/>
          <p:cNvSpPr>
            <a:spLocks noChangeAspect="1" noChangeArrowheads="1"/>
          </p:cNvSpPr>
          <p:nvPr/>
        </p:nvSpPr>
        <p:spPr bwMode="auto">
          <a:xfrm>
            <a:off x="155575" y="-144463"/>
            <a:ext cx="2609140" cy="2123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3736" y="4216400"/>
            <a:ext cx="1455934" cy="1532562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9670" y="4130266"/>
            <a:ext cx="1694966" cy="1817096"/>
          </a:xfrm>
          <a:prstGeom prst="rect">
            <a:avLst/>
          </a:prstGeom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4284" y="2711599"/>
            <a:ext cx="1739378" cy="1204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676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JavaScript</a:t>
            </a:r>
            <a:r>
              <a:rPr kumimoji="1" lang="ja-JP" altLang="en-US" dirty="0" smtClean="0"/>
              <a:t>使用部分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295402" y="3471332"/>
            <a:ext cx="9601196" cy="73490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kumimoji="1" lang="ja-JP" altLang="en-US" sz="4000" b="1" dirty="0" smtClean="0"/>
              <a:t>パズルゲーム本体に使用</a:t>
            </a:r>
            <a:endParaRPr kumimoji="1" lang="ja-JP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551451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システム概要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en-US" altLang="ja-JP" sz="2800" dirty="0" smtClean="0"/>
              <a:t>HTML</a:t>
            </a:r>
            <a:r>
              <a:rPr kumimoji="1" lang="ja-JP" altLang="en-US" sz="2800" dirty="0" smtClean="0"/>
              <a:t>と</a:t>
            </a:r>
            <a:r>
              <a:rPr kumimoji="1" lang="en-US" altLang="ja-JP" sz="2800" dirty="0" smtClean="0"/>
              <a:t>JavaScript</a:t>
            </a:r>
            <a:r>
              <a:rPr kumimoji="1" lang="ja-JP" altLang="en-US" sz="2800" dirty="0" smtClean="0"/>
              <a:t>を使用してパズルゲームを制作し</a:t>
            </a:r>
            <a:r>
              <a:rPr lang="ja-JP" altLang="en-US" sz="2800" dirty="0"/>
              <a:t>た</a:t>
            </a:r>
            <a:r>
              <a:rPr kumimoji="1" lang="ja-JP" altLang="en-US" sz="2800" dirty="0" smtClean="0"/>
              <a:t>。</a:t>
            </a:r>
            <a:endParaRPr kumimoji="1" lang="en-US" altLang="ja-JP" sz="2800" dirty="0" smtClean="0"/>
          </a:p>
          <a:p>
            <a:pPr>
              <a:lnSpc>
                <a:spcPct val="150000"/>
              </a:lnSpc>
            </a:pPr>
            <a:r>
              <a:rPr lang="ja-JP" altLang="en-US" sz="2800" dirty="0" smtClean="0"/>
              <a:t>タイトル画面でゲームの横幅と縦幅と爆弾の数を決める。</a:t>
            </a:r>
            <a:endParaRPr lang="en-US" altLang="ja-JP" sz="2800" dirty="0" smtClean="0"/>
          </a:p>
          <a:p>
            <a:pPr>
              <a:lnSpc>
                <a:spcPct val="150000"/>
              </a:lnSpc>
            </a:pPr>
            <a:r>
              <a:rPr lang="ja-JP" altLang="en-US" sz="2800" dirty="0" smtClean="0"/>
              <a:t>ゲーム画面に切り替わるようにＳＴＡＲＴボタンを設け、画面が遷移するようにした。</a:t>
            </a:r>
            <a:endParaRPr lang="en-US" altLang="ja-JP" sz="2800" dirty="0" smtClean="0"/>
          </a:p>
        </p:txBody>
      </p:sp>
    </p:spTree>
    <p:extLst>
      <p:ext uri="{BB962C8B-B14F-4D97-AF65-F5344CB8AC3E}">
        <p14:creationId xmlns:p14="http://schemas.microsoft.com/office/powerpoint/2010/main" val="1191491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市場調査</a:t>
            </a:r>
            <a:r>
              <a:rPr lang="ja-JP" altLang="en-US" dirty="0"/>
              <a:t>①</a:t>
            </a:r>
            <a:endParaRPr kumimoji="1" lang="ja-JP" altLang="en-US" dirty="0"/>
          </a:p>
        </p:txBody>
      </p:sp>
      <p:graphicFrame>
        <p:nvGraphicFramePr>
          <p:cNvPr id="6" name="コンテンツ プレースホルダー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6353311"/>
              </p:ext>
            </p:extLst>
          </p:nvPr>
        </p:nvGraphicFramePr>
        <p:xfrm>
          <a:off x="1295400" y="2557463"/>
          <a:ext cx="3201785" cy="33279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グラフ 8"/>
          <p:cNvGraphicFramePr/>
          <p:nvPr>
            <p:extLst>
              <p:ext uri="{D42A27DB-BD31-4B8C-83A1-F6EECF244321}">
                <p14:modId xmlns:p14="http://schemas.microsoft.com/office/powerpoint/2010/main" val="1341159919"/>
              </p:ext>
            </p:extLst>
          </p:nvPr>
        </p:nvGraphicFramePr>
        <p:xfrm>
          <a:off x="4497185" y="2557462"/>
          <a:ext cx="2992581" cy="33279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2" name="グラフ 11"/>
          <p:cNvGraphicFramePr/>
          <p:nvPr>
            <p:extLst>
              <p:ext uri="{D42A27DB-BD31-4B8C-83A1-F6EECF244321}">
                <p14:modId xmlns:p14="http://schemas.microsoft.com/office/powerpoint/2010/main" val="2077536918"/>
              </p:ext>
            </p:extLst>
          </p:nvPr>
        </p:nvGraphicFramePr>
        <p:xfrm>
          <a:off x="7556268" y="2557461"/>
          <a:ext cx="3233651" cy="33279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039447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309256" y="927484"/>
            <a:ext cx="9601196" cy="1303867"/>
          </a:xfrm>
        </p:spPr>
        <p:txBody>
          <a:bodyPr/>
          <a:lstStyle/>
          <a:p>
            <a:r>
              <a:rPr kumimoji="1" lang="ja-JP" altLang="en-US" dirty="0" smtClean="0"/>
              <a:t>市場調査②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2194560" y="2807746"/>
            <a:ext cx="8035962" cy="6131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/>
              <a:ea typeface="ＭＳ Ｐ明朝" panose="02020600040205080304" pitchFamily="18" charset="-128"/>
              <a:cs typeface="+mn-cs"/>
            </a:endParaRPr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1347186"/>
              </p:ext>
            </p:extLst>
          </p:nvPr>
        </p:nvGraphicFramePr>
        <p:xfrm>
          <a:off x="1396537" y="2498921"/>
          <a:ext cx="9426634" cy="340553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598751">
                  <a:extLst>
                    <a:ext uri="{9D8B030D-6E8A-4147-A177-3AD203B41FA5}">
                      <a16:colId xmlns:a16="http://schemas.microsoft.com/office/drawing/2014/main" val="1446625522"/>
                    </a:ext>
                  </a:extLst>
                </a:gridCol>
                <a:gridCol w="2787897">
                  <a:extLst>
                    <a:ext uri="{9D8B030D-6E8A-4147-A177-3AD203B41FA5}">
                      <a16:colId xmlns:a16="http://schemas.microsoft.com/office/drawing/2014/main" val="3564257029"/>
                    </a:ext>
                  </a:extLst>
                </a:gridCol>
                <a:gridCol w="2114647">
                  <a:extLst>
                    <a:ext uri="{9D8B030D-6E8A-4147-A177-3AD203B41FA5}">
                      <a16:colId xmlns:a16="http://schemas.microsoft.com/office/drawing/2014/main" val="1774966709"/>
                    </a:ext>
                  </a:extLst>
                </a:gridCol>
                <a:gridCol w="1925339">
                  <a:extLst>
                    <a:ext uri="{9D8B030D-6E8A-4147-A177-3AD203B41FA5}">
                      <a16:colId xmlns:a16="http://schemas.microsoft.com/office/drawing/2014/main" val="645253052"/>
                    </a:ext>
                  </a:extLst>
                </a:gridCol>
              </a:tblGrid>
              <a:tr h="277384">
                <a:tc>
                  <a:txBody>
                    <a:bodyPr/>
                    <a:lstStyle/>
                    <a:p>
                      <a:r>
                        <a:rPr kumimoji="1" lang="ja-JP" altLang="en-US" sz="1400" dirty="0" smtClean="0"/>
                        <a:t>ゲーム名</a:t>
                      </a:r>
                      <a:endParaRPr kumimoji="1" lang="ja-JP" altLang="en-US" sz="1400" dirty="0"/>
                    </a:p>
                  </a:txBody>
                  <a:tcPr marL="69346" marR="69346" marT="34673" marB="34673"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 smtClean="0"/>
                        <a:t>内容</a:t>
                      </a:r>
                      <a:endParaRPr kumimoji="1" lang="ja-JP" altLang="en-US" sz="1400" dirty="0"/>
                    </a:p>
                  </a:txBody>
                  <a:tcPr marL="69346" marR="69346" marT="34673" marB="34673"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 smtClean="0"/>
                        <a:t>良い点</a:t>
                      </a:r>
                      <a:endParaRPr kumimoji="1" lang="ja-JP" altLang="en-US" sz="1400" dirty="0"/>
                    </a:p>
                  </a:txBody>
                  <a:tcPr marL="69346" marR="69346" marT="34673" marB="34673"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 smtClean="0"/>
                        <a:t>悪い点</a:t>
                      </a:r>
                      <a:endParaRPr kumimoji="1" lang="ja-JP" altLang="en-US" sz="1400" dirty="0"/>
                    </a:p>
                  </a:txBody>
                  <a:tcPr marL="69346" marR="69346" marT="34673" marB="34673"/>
                </a:tc>
                <a:extLst>
                  <a:ext uri="{0D108BD9-81ED-4DB2-BD59-A6C34878D82A}">
                    <a16:rowId xmlns:a16="http://schemas.microsoft.com/office/drawing/2014/main" val="927344290"/>
                  </a:ext>
                </a:extLst>
              </a:tr>
              <a:tr h="485421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600" b="1" dirty="0" smtClean="0"/>
                        <a:t>①タワーブーム</a:t>
                      </a:r>
                      <a:endParaRPr kumimoji="1" lang="ja-JP" altLang="en-US" sz="1600" b="1" dirty="0"/>
                    </a:p>
                  </a:txBody>
                  <a:tcPr marL="69346" marR="69346" marT="34673" marB="34673"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b="1" dirty="0" smtClean="0"/>
                        <a:t>爆弾を建物にセットして崩す。</a:t>
                      </a:r>
                      <a:endParaRPr kumimoji="1" lang="ja-JP" altLang="en-US" sz="1600" b="1" dirty="0"/>
                    </a:p>
                  </a:txBody>
                  <a:tcPr marL="69346" marR="69346" marT="34673" marB="34673"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b="1" dirty="0" smtClean="0"/>
                        <a:t>爽快感がある。</a:t>
                      </a:r>
                      <a:endParaRPr kumimoji="1" lang="ja-JP" altLang="en-US" sz="1600" b="1" dirty="0"/>
                    </a:p>
                  </a:txBody>
                  <a:tcPr marL="69346" marR="69346" marT="34673" marB="34673"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b="1" dirty="0" smtClean="0"/>
                        <a:t>崩れるのが長い。</a:t>
                      </a:r>
                      <a:endParaRPr kumimoji="1" lang="ja-JP" altLang="en-US" sz="1600" b="1" dirty="0"/>
                    </a:p>
                  </a:txBody>
                  <a:tcPr marL="69346" marR="69346" marT="34673" marB="34673"/>
                </a:tc>
                <a:extLst>
                  <a:ext uri="{0D108BD9-81ED-4DB2-BD59-A6C34878D82A}">
                    <a16:rowId xmlns:a16="http://schemas.microsoft.com/office/drawing/2014/main" val="1550836018"/>
                  </a:ext>
                </a:extLst>
              </a:tr>
              <a:tr h="693459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600" b="1" dirty="0" smtClean="0"/>
                        <a:t>②ストームブレイカー</a:t>
                      </a:r>
                      <a:endParaRPr kumimoji="1" lang="ja-JP" altLang="en-US" sz="1600" b="1" dirty="0"/>
                    </a:p>
                  </a:txBody>
                  <a:tcPr marL="69346" marR="69346" marT="34673" marB="34673"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b="1" dirty="0" smtClean="0"/>
                        <a:t>シューティングパズルゲーム。</a:t>
                      </a:r>
                    </a:p>
                    <a:p>
                      <a:endParaRPr kumimoji="1" lang="ja-JP" altLang="en-US" sz="1600" b="1" dirty="0"/>
                    </a:p>
                  </a:txBody>
                  <a:tcPr marL="69346" marR="69346" marT="34673" marB="34673"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b="1" dirty="0" smtClean="0"/>
                        <a:t>連射ができる。</a:t>
                      </a:r>
                      <a:endParaRPr kumimoji="1" lang="ja-JP" altLang="en-US" sz="1600" b="1" dirty="0"/>
                    </a:p>
                  </a:txBody>
                  <a:tcPr marL="69346" marR="69346" marT="34673" marB="34673"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b="1" dirty="0" smtClean="0"/>
                        <a:t>操作が難しい。</a:t>
                      </a:r>
                      <a:endParaRPr kumimoji="1" lang="ja-JP" altLang="en-US" sz="1600" b="1" dirty="0"/>
                    </a:p>
                  </a:txBody>
                  <a:tcPr marL="69346" marR="69346" marT="34673" marB="34673"/>
                </a:tc>
                <a:extLst>
                  <a:ext uri="{0D108BD9-81ED-4DB2-BD59-A6C34878D82A}">
                    <a16:rowId xmlns:a16="http://schemas.microsoft.com/office/drawing/2014/main" val="2252936620"/>
                  </a:ext>
                </a:extLst>
              </a:tr>
              <a:tr h="485421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600" b="1" dirty="0" smtClean="0"/>
                        <a:t>③シマリス家族</a:t>
                      </a:r>
                      <a:endParaRPr kumimoji="1" lang="ja-JP" altLang="en-US" sz="1600" b="1" dirty="0"/>
                    </a:p>
                  </a:txBody>
                  <a:tcPr marL="69346" marR="69346" marT="34673" marB="34673"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b="1" dirty="0" smtClean="0"/>
                        <a:t>建物内にあるドングリを壊すゲーム。</a:t>
                      </a:r>
                    </a:p>
                  </a:txBody>
                  <a:tcPr marL="69346" marR="69346" marT="34673" marB="34673"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b="1" dirty="0" smtClean="0"/>
                        <a:t>リスが画面外からきて建物を壊してくれる。</a:t>
                      </a:r>
                      <a:endParaRPr kumimoji="1" lang="ja-JP" altLang="en-US" sz="1600" b="1" dirty="0"/>
                    </a:p>
                  </a:txBody>
                  <a:tcPr marL="69346" marR="69346" marT="34673" marB="34673"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b="1" dirty="0" smtClean="0"/>
                        <a:t>簡単すぎる。</a:t>
                      </a:r>
                      <a:endParaRPr kumimoji="1" lang="ja-JP" altLang="en-US" sz="1600" b="1" dirty="0"/>
                    </a:p>
                  </a:txBody>
                  <a:tcPr marL="69346" marR="69346" marT="34673" marB="34673"/>
                </a:tc>
                <a:extLst>
                  <a:ext uri="{0D108BD9-81ED-4DB2-BD59-A6C34878D82A}">
                    <a16:rowId xmlns:a16="http://schemas.microsoft.com/office/drawing/2014/main" val="1810028221"/>
                  </a:ext>
                </a:extLst>
              </a:tr>
              <a:tr h="693459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600" b="1" dirty="0" smtClean="0"/>
                        <a:t>④テトリス</a:t>
                      </a:r>
                      <a:endParaRPr kumimoji="1" lang="ja-JP" altLang="en-US" sz="1600" b="1" dirty="0"/>
                    </a:p>
                  </a:txBody>
                  <a:tcPr marL="69346" marR="69346" marT="34673" marB="34673"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b="1" dirty="0" smtClean="0"/>
                        <a:t>落ちてくるブロックを隙間なく並べて消すパズルゲーム。</a:t>
                      </a:r>
                      <a:endParaRPr kumimoji="1" lang="ja-JP" altLang="en-US" sz="1600" b="1" dirty="0"/>
                    </a:p>
                  </a:txBody>
                  <a:tcPr marL="69346" marR="69346" marT="34673" marB="34673"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b="1" dirty="0" smtClean="0"/>
                        <a:t>ブロックの種類が多彩。</a:t>
                      </a:r>
                      <a:endParaRPr kumimoji="1" lang="ja-JP" altLang="en-US" sz="1600" b="1" dirty="0"/>
                    </a:p>
                  </a:txBody>
                  <a:tcPr marL="69346" marR="69346" marT="34673" marB="34673"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b="1" dirty="0" smtClean="0"/>
                        <a:t>特になし。</a:t>
                      </a:r>
                      <a:endParaRPr kumimoji="1" lang="ja-JP" altLang="en-US" sz="1600" b="1" dirty="0"/>
                    </a:p>
                  </a:txBody>
                  <a:tcPr marL="69346" marR="69346" marT="34673" marB="34673"/>
                </a:tc>
                <a:extLst>
                  <a:ext uri="{0D108BD9-81ED-4DB2-BD59-A6C34878D82A}">
                    <a16:rowId xmlns:a16="http://schemas.microsoft.com/office/drawing/2014/main" val="977349656"/>
                  </a:ext>
                </a:extLst>
              </a:tr>
              <a:tr h="693459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600" b="1" dirty="0" smtClean="0"/>
                        <a:t>⑤ぷよぷよ</a:t>
                      </a:r>
                      <a:endParaRPr kumimoji="1" lang="ja-JP" altLang="en-US" sz="1600" b="1" dirty="0"/>
                    </a:p>
                  </a:txBody>
                  <a:tcPr marL="69346" marR="69346" marT="34673" marB="34673"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b="1" dirty="0" smtClean="0"/>
                        <a:t>同じ色のスライムを４つ以上繋げて消していくパズルゲーム。</a:t>
                      </a:r>
                    </a:p>
                  </a:txBody>
                  <a:tcPr marL="69346" marR="69346" marT="34673" marB="34673"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b="1" dirty="0" smtClean="0"/>
                        <a:t>連鎖がうまくいくと楽しい</a:t>
                      </a:r>
                      <a:endParaRPr kumimoji="1" lang="ja-JP" altLang="en-US" sz="1600" b="1" dirty="0"/>
                    </a:p>
                  </a:txBody>
                  <a:tcPr marL="69346" marR="69346" marT="34673" marB="34673"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b="1" dirty="0" smtClean="0"/>
                        <a:t>先を読むのが難しい。</a:t>
                      </a:r>
                      <a:endParaRPr kumimoji="1" lang="ja-JP" altLang="en-US" sz="1600" b="1" dirty="0"/>
                    </a:p>
                  </a:txBody>
                  <a:tcPr marL="69346" marR="69346" marT="34673" marB="34673"/>
                </a:tc>
                <a:extLst>
                  <a:ext uri="{0D108BD9-81ED-4DB2-BD59-A6C34878D82A}">
                    <a16:rowId xmlns:a16="http://schemas.microsoft.com/office/drawing/2014/main" val="690079905"/>
                  </a:ext>
                </a:extLst>
              </a:tr>
            </a:tbl>
          </a:graphicData>
        </a:graphic>
      </p:graphicFrame>
      <p:sp>
        <p:nvSpPr>
          <p:cNvPr id="3" name="星 7 2"/>
          <p:cNvSpPr/>
          <p:nvPr/>
        </p:nvSpPr>
        <p:spPr>
          <a:xfrm>
            <a:off x="2194560" y="872836"/>
            <a:ext cx="2304009" cy="1413162"/>
          </a:xfrm>
          <a:prstGeom prst="star7">
            <a:avLst>
              <a:gd name="adj" fmla="val 24153"/>
              <a:gd name="hf" fmla="val 102572"/>
              <a:gd name="vf" fmla="val 105210"/>
            </a:avLst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ln>
                  <a:solidFill>
                    <a:srgbClr val="FFFF00"/>
                  </a:solidFill>
                </a:ln>
              </a:rPr>
              <a:t>厳選</a:t>
            </a:r>
            <a:endParaRPr kumimoji="1" lang="en-US" altLang="ja-JP" b="1" dirty="0" smtClean="0">
              <a:ln>
                <a:solidFill>
                  <a:srgbClr val="FFFF00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709476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アンケート集計結果</a:t>
            </a:r>
            <a:endParaRPr kumimoji="1" lang="ja-JP" altLang="en-US" dirty="0"/>
          </a:p>
        </p:txBody>
      </p:sp>
      <p:graphicFrame>
        <p:nvGraphicFramePr>
          <p:cNvPr id="6" name="コンテンツ プレースホルダー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4402450"/>
              </p:ext>
            </p:extLst>
          </p:nvPr>
        </p:nvGraphicFramePr>
        <p:xfrm>
          <a:off x="6367550" y="2557462"/>
          <a:ext cx="4339243" cy="33178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グラフ 8"/>
          <p:cNvGraphicFramePr/>
          <p:nvPr>
            <p:extLst>
              <p:ext uri="{D42A27DB-BD31-4B8C-83A1-F6EECF244321}">
                <p14:modId xmlns:p14="http://schemas.microsoft.com/office/powerpoint/2010/main" val="3514572267"/>
              </p:ext>
            </p:extLst>
          </p:nvPr>
        </p:nvGraphicFramePr>
        <p:xfrm>
          <a:off x="1469970" y="2527146"/>
          <a:ext cx="4739637" cy="33785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748291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操作説明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kumimoji="1" lang="ja-JP" altLang="en-US" sz="2800" dirty="0" smtClean="0"/>
              <a:t>１．最初にタイトル画面で横マスと縦マス、爆弾数の３つの項目の設定をしていきます。</a:t>
            </a:r>
            <a:endParaRPr kumimoji="1" lang="en-US" altLang="ja-JP" sz="2800" dirty="0" smtClean="0"/>
          </a:p>
          <a:p>
            <a:pPr marL="0" indent="0">
              <a:buNone/>
            </a:pPr>
            <a:r>
              <a:rPr kumimoji="1" lang="ja-JP" altLang="en-US" sz="2800" dirty="0" smtClean="0"/>
              <a:t>２．自分に合わせた</a:t>
            </a:r>
            <a:r>
              <a:rPr lang="ja-JP" altLang="en-US" sz="2800" dirty="0" smtClean="0"/>
              <a:t>難易度を決めてからＳＴＡＲＴボタンを押してゲームの画面に</a:t>
            </a:r>
            <a:r>
              <a:rPr lang="ja-JP" altLang="en-US" sz="2800" dirty="0"/>
              <a:t>移動</a:t>
            </a:r>
            <a:r>
              <a:rPr lang="ja-JP" altLang="en-US" sz="2800" dirty="0" smtClean="0"/>
              <a:t>します。</a:t>
            </a:r>
            <a:endParaRPr lang="en-US" altLang="ja-JP" sz="2800" dirty="0" smtClean="0"/>
          </a:p>
          <a:p>
            <a:pPr marL="0" indent="0">
              <a:buNone/>
            </a:pPr>
            <a:r>
              <a:rPr lang="ja-JP" altLang="en-US" sz="2800" dirty="0" smtClean="0"/>
              <a:t>３．どこか１つのマスをクリックし、周囲に数字が出現するのでその数値を頼りにしながら</a:t>
            </a:r>
            <a:r>
              <a:rPr lang="ja-JP" altLang="en-US" sz="2800" dirty="0"/>
              <a:t>何処に</a:t>
            </a:r>
            <a:r>
              <a:rPr lang="ja-JP" altLang="en-US" sz="2800" dirty="0" smtClean="0"/>
              <a:t>爆弾が仕掛けられているかを予測してマスを選択していきます</a:t>
            </a:r>
            <a:r>
              <a:rPr lang="ja-JP" altLang="en-US" sz="2800" dirty="0"/>
              <a:t>。</a:t>
            </a:r>
            <a:endParaRPr lang="en-US" altLang="ja-JP" sz="2800" dirty="0" smtClean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7425" y="993854"/>
            <a:ext cx="1280422" cy="1280422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0975" y="982131"/>
            <a:ext cx="1494524" cy="1292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374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オーガニック">
  <a:themeElements>
    <a:clrScheme name="オーガニック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オーガニック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オーガニック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039A4B3-0617-4CFC-B614-27363ECC28A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2327</TotalTime>
  <Words>512</Words>
  <Application>Microsoft Office PowerPoint</Application>
  <PresentationFormat>ワイド画面</PresentationFormat>
  <Paragraphs>83</Paragraphs>
  <Slides>15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15</vt:i4>
      </vt:variant>
    </vt:vector>
  </HeadingPairs>
  <TitlesOfParts>
    <vt:vector size="20" baseType="lpstr">
      <vt:lpstr>ＭＳ Ｐゴシック</vt:lpstr>
      <vt:lpstr>ＭＳ Ｐ明朝</vt:lpstr>
      <vt:lpstr>Arial</vt:lpstr>
      <vt:lpstr>Garamond</vt:lpstr>
      <vt:lpstr>オーガニック</vt:lpstr>
      <vt:lpstr>地雷パズル</vt:lpstr>
      <vt:lpstr>目的と背景</vt:lpstr>
      <vt:lpstr>使用環境と言語</vt:lpstr>
      <vt:lpstr>JavaScript使用部分</vt:lpstr>
      <vt:lpstr>システム概要</vt:lpstr>
      <vt:lpstr>市場調査①</vt:lpstr>
      <vt:lpstr>市場調査②</vt:lpstr>
      <vt:lpstr>アンケート集計結果</vt:lpstr>
      <vt:lpstr>操作説明</vt:lpstr>
      <vt:lpstr>PowerPoint プレゼンテーション</vt:lpstr>
      <vt:lpstr>考察と評価①</vt:lpstr>
      <vt:lpstr>考察と評価②</vt:lpstr>
      <vt:lpstr>今後の課題</vt:lpstr>
      <vt:lpstr>ご清聴ありがとうございました。</vt:lpstr>
      <vt:lpstr>PowerPoint プレゼンテーション</vt:lpstr>
    </vt:vector>
  </TitlesOfParts>
  <Company>情報学部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jffjgjigjijgggkg</dc:title>
  <dc:creator>東京電子専門学校</dc:creator>
  <cp:lastModifiedBy>東京電子専門学校</cp:lastModifiedBy>
  <cp:revision>293</cp:revision>
  <dcterms:created xsi:type="dcterms:W3CDTF">2022-10-18T01:13:06Z</dcterms:created>
  <dcterms:modified xsi:type="dcterms:W3CDTF">2023-02-16T00:48:26Z</dcterms:modified>
</cp:coreProperties>
</file>