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73" r:id="rId3"/>
    <p:sldId id="272" r:id="rId4"/>
    <p:sldId id="258" r:id="rId5"/>
    <p:sldId id="274" r:id="rId6"/>
    <p:sldId id="276" r:id="rId7"/>
    <p:sldId id="267" r:id="rId8"/>
    <p:sldId id="268" r:id="rId9"/>
    <p:sldId id="269" r:id="rId10"/>
    <p:sldId id="259" r:id="rId11"/>
    <p:sldId id="264"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209@dn6-001.local" initials="D" lastIdx="1" clrIdx="0">
    <p:extLst>
      <p:ext uri="{19B8F6BF-5375-455C-9EA6-DF929625EA0E}">
        <p15:presenceInfo xmlns:p15="http://schemas.microsoft.com/office/powerpoint/2012/main" userId="S-1-5-21-3571624655-1457368503-327782779-123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0CCCE82-0F9B-453C-B661-B4BC829E31DA}" type="datetimeFigureOut">
              <a:rPr kumimoji="1" lang="ja-JP" altLang="en-US" smtClean="0"/>
              <a:t>2025/2/17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68E0CA7-8A46-42A6-84F5-A5D67791079A}"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9509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CCCE82-0F9B-453C-B661-B4BC829E31DA}" type="datetimeFigureOut">
              <a:rPr kumimoji="1" lang="ja-JP" altLang="en-US" smtClean="0"/>
              <a:t>2025/2/17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68E0CA7-8A46-42A6-84F5-A5D67791079A}" type="slidenum">
              <a:rPr kumimoji="1" lang="ja-JP" altLang="en-US" smtClean="0"/>
              <a:t>‹#›</a:t>
            </a:fld>
            <a:endParaRPr kumimoji="1" lang="ja-JP" altLang="en-US"/>
          </a:p>
        </p:txBody>
      </p:sp>
    </p:spTree>
    <p:extLst>
      <p:ext uri="{BB962C8B-B14F-4D97-AF65-F5344CB8AC3E}">
        <p14:creationId xmlns:p14="http://schemas.microsoft.com/office/powerpoint/2010/main" val="1158963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CCCE82-0F9B-453C-B661-B4BC829E31DA}" type="datetimeFigureOut">
              <a:rPr kumimoji="1" lang="ja-JP" altLang="en-US" smtClean="0"/>
              <a:t>2025/2/17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68E0CA7-8A46-42A6-84F5-A5D67791079A}" type="slidenum">
              <a:rPr kumimoji="1" lang="ja-JP" altLang="en-US" smtClean="0"/>
              <a:t>‹#›</a:t>
            </a:fld>
            <a:endParaRPr kumimoji="1" lang="ja-JP" altLang="en-US"/>
          </a:p>
        </p:txBody>
      </p:sp>
    </p:spTree>
    <p:extLst>
      <p:ext uri="{BB962C8B-B14F-4D97-AF65-F5344CB8AC3E}">
        <p14:creationId xmlns:p14="http://schemas.microsoft.com/office/powerpoint/2010/main" val="1019481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CCCE82-0F9B-453C-B661-B4BC829E31DA}" type="datetimeFigureOut">
              <a:rPr kumimoji="1" lang="ja-JP" altLang="en-US" smtClean="0"/>
              <a:t>2025/2/17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68E0CA7-8A46-42A6-84F5-A5D67791079A}" type="slidenum">
              <a:rPr kumimoji="1" lang="ja-JP" altLang="en-US" smtClean="0"/>
              <a:t>‹#›</a:t>
            </a:fld>
            <a:endParaRPr kumimoji="1" lang="ja-JP" altLang="en-US"/>
          </a:p>
        </p:txBody>
      </p:sp>
    </p:spTree>
    <p:extLst>
      <p:ext uri="{BB962C8B-B14F-4D97-AF65-F5344CB8AC3E}">
        <p14:creationId xmlns:p14="http://schemas.microsoft.com/office/powerpoint/2010/main" val="288985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0CCCE82-0F9B-453C-B661-B4BC829E31DA}" type="datetimeFigureOut">
              <a:rPr kumimoji="1" lang="ja-JP" altLang="en-US" smtClean="0"/>
              <a:t>2025/2/17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68E0CA7-8A46-42A6-84F5-A5D67791079A}"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26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0CCCE82-0F9B-453C-B661-B4BC829E31DA}" type="datetimeFigureOut">
              <a:rPr kumimoji="1" lang="ja-JP" altLang="en-US" smtClean="0"/>
              <a:t>2025/2/17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68E0CA7-8A46-42A6-84F5-A5D67791079A}" type="slidenum">
              <a:rPr kumimoji="1" lang="ja-JP" altLang="en-US" smtClean="0"/>
              <a:t>‹#›</a:t>
            </a:fld>
            <a:endParaRPr kumimoji="1" lang="ja-JP" altLang="en-US"/>
          </a:p>
        </p:txBody>
      </p:sp>
    </p:spTree>
    <p:extLst>
      <p:ext uri="{BB962C8B-B14F-4D97-AF65-F5344CB8AC3E}">
        <p14:creationId xmlns:p14="http://schemas.microsoft.com/office/powerpoint/2010/main" val="817321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0CCCE82-0F9B-453C-B661-B4BC829E31DA}" type="datetimeFigureOut">
              <a:rPr kumimoji="1" lang="ja-JP" altLang="en-US" smtClean="0"/>
              <a:t>2025/2/17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68E0CA7-8A46-42A6-84F5-A5D67791079A}" type="slidenum">
              <a:rPr kumimoji="1" lang="ja-JP" altLang="en-US" smtClean="0"/>
              <a:t>‹#›</a:t>
            </a:fld>
            <a:endParaRPr kumimoji="1" lang="ja-JP" altLang="en-US"/>
          </a:p>
        </p:txBody>
      </p:sp>
    </p:spTree>
    <p:extLst>
      <p:ext uri="{BB962C8B-B14F-4D97-AF65-F5344CB8AC3E}">
        <p14:creationId xmlns:p14="http://schemas.microsoft.com/office/powerpoint/2010/main" val="4293318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0CCCE82-0F9B-453C-B661-B4BC829E31DA}" type="datetimeFigureOut">
              <a:rPr kumimoji="1" lang="ja-JP" altLang="en-US" smtClean="0"/>
              <a:t>2025/2/17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68E0CA7-8A46-42A6-84F5-A5D67791079A}" type="slidenum">
              <a:rPr kumimoji="1" lang="ja-JP" altLang="en-US" smtClean="0"/>
              <a:t>‹#›</a:t>
            </a:fld>
            <a:endParaRPr kumimoji="1" lang="ja-JP" altLang="en-US"/>
          </a:p>
        </p:txBody>
      </p:sp>
    </p:spTree>
    <p:extLst>
      <p:ext uri="{BB962C8B-B14F-4D97-AF65-F5344CB8AC3E}">
        <p14:creationId xmlns:p14="http://schemas.microsoft.com/office/powerpoint/2010/main" val="1568834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0CCCE82-0F9B-453C-B661-B4BC829E31DA}" type="datetimeFigureOut">
              <a:rPr kumimoji="1" lang="ja-JP" altLang="en-US" smtClean="0"/>
              <a:t>2025/2/17</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368E0CA7-8A46-42A6-84F5-A5D67791079A}" type="slidenum">
              <a:rPr kumimoji="1" lang="ja-JP" altLang="en-US" smtClean="0"/>
              <a:t>‹#›</a:t>
            </a:fld>
            <a:endParaRPr kumimoji="1" lang="ja-JP" altLang="en-US"/>
          </a:p>
        </p:txBody>
      </p:sp>
    </p:spTree>
    <p:extLst>
      <p:ext uri="{BB962C8B-B14F-4D97-AF65-F5344CB8AC3E}">
        <p14:creationId xmlns:p14="http://schemas.microsoft.com/office/powerpoint/2010/main" val="1873690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0CCCE82-0F9B-453C-B661-B4BC829E31DA}" type="datetimeFigureOut">
              <a:rPr kumimoji="1" lang="ja-JP" altLang="en-US" smtClean="0"/>
              <a:t>2025/2/17</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68E0CA7-8A46-42A6-84F5-A5D67791079A}" type="slidenum">
              <a:rPr kumimoji="1" lang="ja-JP" altLang="en-US" smtClean="0"/>
              <a:t>‹#›</a:t>
            </a:fld>
            <a:endParaRPr kumimoji="1" lang="ja-JP" altLang="en-US"/>
          </a:p>
        </p:txBody>
      </p:sp>
    </p:spTree>
    <p:extLst>
      <p:ext uri="{BB962C8B-B14F-4D97-AF65-F5344CB8AC3E}">
        <p14:creationId xmlns:p14="http://schemas.microsoft.com/office/powerpoint/2010/main" val="3132321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0CCCE82-0F9B-453C-B661-B4BC829E31DA}" type="datetimeFigureOut">
              <a:rPr kumimoji="1" lang="ja-JP" altLang="en-US" smtClean="0"/>
              <a:t>2025/2/17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68E0CA7-8A46-42A6-84F5-A5D67791079A}" type="slidenum">
              <a:rPr kumimoji="1" lang="ja-JP" altLang="en-US" smtClean="0"/>
              <a:t>‹#›</a:t>
            </a:fld>
            <a:endParaRPr kumimoji="1" lang="ja-JP" altLang="en-US"/>
          </a:p>
        </p:txBody>
      </p:sp>
    </p:spTree>
    <p:extLst>
      <p:ext uri="{BB962C8B-B14F-4D97-AF65-F5344CB8AC3E}">
        <p14:creationId xmlns:p14="http://schemas.microsoft.com/office/powerpoint/2010/main" val="1275072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0CCCE82-0F9B-453C-B661-B4BC829E31DA}" type="datetimeFigureOut">
              <a:rPr kumimoji="1" lang="ja-JP" altLang="en-US" smtClean="0"/>
              <a:t>2025/2/17</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68E0CA7-8A46-42A6-84F5-A5D67791079A}"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815066"/>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A794BA-DD27-43D2-8344-D68C029BE7CF}"/>
              </a:ext>
            </a:extLst>
          </p:cNvPr>
          <p:cNvSpPr>
            <a:spLocks noGrp="1"/>
          </p:cNvSpPr>
          <p:nvPr>
            <p:ph type="ctrTitle"/>
          </p:nvPr>
        </p:nvSpPr>
        <p:spPr/>
        <p:txBody>
          <a:bodyPr/>
          <a:lstStyle/>
          <a:p>
            <a:r>
              <a:rPr kumimoji="1" lang="ja-JP" altLang="en-US" b="1" dirty="0">
                <a:effectLst>
                  <a:outerShdw blurRad="38100" dist="38100" dir="2700000" algn="tl">
                    <a:srgbClr val="000000">
                      <a:alpha val="43137"/>
                    </a:srgbClr>
                  </a:outerShdw>
                </a:effectLst>
              </a:rPr>
              <a:t>卒業制作</a:t>
            </a:r>
            <a:br>
              <a:rPr kumimoji="1" lang="en-US" altLang="ja-JP" b="1" dirty="0">
                <a:effectLst>
                  <a:outerShdw blurRad="38100" dist="38100" dir="2700000" algn="tl">
                    <a:srgbClr val="000000">
                      <a:alpha val="43137"/>
                    </a:srgbClr>
                  </a:outerShdw>
                </a:effectLst>
              </a:rPr>
            </a:br>
            <a:r>
              <a:rPr kumimoji="1" lang="ja-JP" altLang="en-US" b="1" dirty="0">
                <a:effectLst>
                  <a:outerShdw blurRad="38100" dist="38100" dir="2700000" algn="tl">
                    <a:srgbClr val="000000">
                      <a:alpha val="43137"/>
                    </a:srgbClr>
                  </a:outerShdw>
                </a:effectLst>
              </a:rPr>
              <a:t>授業数管理サイト</a:t>
            </a:r>
          </a:p>
        </p:txBody>
      </p:sp>
      <p:sp>
        <p:nvSpPr>
          <p:cNvPr id="3" name="字幕 2">
            <a:extLst>
              <a:ext uri="{FF2B5EF4-FFF2-40B4-BE49-F238E27FC236}">
                <a16:creationId xmlns:a16="http://schemas.microsoft.com/office/drawing/2014/main" id="{20B5CD74-8A0C-4B15-B5F9-47B33135AC19}"/>
              </a:ext>
            </a:extLst>
          </p:cNvPr>
          <p:cNvSpPr>
            <a:spLocks noGrp="1"/>
          </p:cNvSpPr>
          <p:nvPr>
            <p:ph type="subTitle" idx="1"/>
          </p:nvPr>
        </p:nvSpPr>
        <p:spPr>
          <a:xfrm>
            <a:off x="1100051" y="4455620"/>
            <a:ext cx="10058400" cy="1780080"/>
          </a:xfrm>
        </p:spPr>
        <p:txBody>
          <a:bodyPr>
            <a:noAutofit/>
          </a:bodyPr>
          <a:lstStyle/>
          <a:p>
            <a:r>
              <a:rPr lang="ja-JP" altLang="en-US" sz="1800" dirty="0">
                <a:solidFill>
                  <a:schemeClr val="tx1"/>
                </a:solidFill>
              </a:rPr>
              <a:t>チーム名：</a:t>
            </a:r>
            <a:r>
              <a:rPr lang="en-US" altLang="ja-JP" sz="1800" dirty="0">
                <a:solidFill>
                  <a:schemeClr val="tx1"/>
                </a:solidFill>
              </a:rPr>
              <a:t>OGM</a:t>
            </a:r>
            <a:r>
              <a:rPr lang="ja-JP" altLang="en-US" sz="1800" dirty="0">
                <a:solidFill>
                  <a:schemeClr val="tx1"/>
                </a:solidFill>
              </a:rPr>
              <a:t>グループ</a:t>
            </a:r>
            <a:endParaRPr lang="en-US" altLang="ja-JP" sz="1800" dirty="0">
              <a:solidFill>
                <a:schemeClr val="tx1"/>
              </a:solidFill>
            </a:endParaRPr>
          </a:p>
          <a:p>
            <a:r>
              <a:rPr kumimoji="1" lang="en-US" altLang="ja-JP" sz="1800" dirty="0">
                <a:solidFill>
                  <a:schemeClr val="tx1"/>
                </a:solidFill>
              </a:rPr>
              <a:t>D209</a:t>
            </a:r>
            <a:r>
              <a:rPr kumimoji="1" lang="ja-JP" altLang="en-US" sz="1800" dirty="0">
                <a:solidFill>
                  <a:schemeClr val="tx1"/>
                </a:solidFill>
              </a:rPr>
              <a:t> 長田　拓真（プログラム、</a:t>
            </a:r>
            <a:r>
              <a:rPr lang="ja-JP" altLang="en-US" sz="1800" dirty="0">
                <a:solidFill>
                  <a:schemeClr val="tx1"/>
                </a:solidFill>
              </a:rPr>
              <a:t>デザイン発案</a:t>
            </a:r>
            <a:r>
              <a:rPr kumimoji="1" lang="ja-JP" altLang="en-US" sz="1800" dirty="0">
                <a:solidFill>
                  <a:schemeClr val="tx1"/>
                </a:solidFill>
              </a:rPr>
              <a:t>）</a:t>
            </a:r>
            <a:endParaRPr kumimoji="1" lang="en-US" altLang="ja-JP" sz="1800" dirty="0">
              <a:solidFill>
                <a:schemeClr val="tx1"/>
              </a:solidFill>
            </a:endParaRPr>
          </a:p>
          <a:p>
            <a:r>
              <a:rPr kumimoji="1" lang="en-US" altLang="ja-JP" sz="1800" dirty="0">
                <a:solidFill>
                  <a:schemeClr val="tx1"/>
                </a:solidFill>
              </a:rPr>
              <a:t>D215</a:t>
            </a:r>
            <a:r>
              <a:rPr lang="ja-JP" altLang="en-US" sz="1800" dirty="0">
                <a:solidFill>
                  <a:schemeClr val="tx1"/>
                </a:solidFill>
              </a:rPr>
              <a:t> </a:t>
            </a:r>
            <a:r>
              <a:rPr kumimoji="1" lang="ja-JP" altLang="en-US" sz="1800" dirty="0">
                <a:solidFill>
                  <a:schemeClr val="tx1"/>
                </a:solidFill>
              </a:rPr>
              <a:t>後上　空 　（プログラム、アイデア提起）</a:t>
            </a:r>
            <a:endParaRPr kumimoji="1" lang="en-US" altLang="ja-JP" sz="1800" dirty="0">
              <a:solidFill>
                <a:schemeClr val="tx1"/>
              </a:solidFill>
            </a:endParaRPr>
          </a:p>
          <a:p>
            <a:r>
              <a:rPr kumimoji="1" lang="en-US" altLang="ja-JP" sz="1800" dirty="0">
                <a:solidFill>
                  <a:schemeClr val="tx1"/>
                </a:solidFill>
              </a:rPr>
              <a:t>D235</a:t>
            </a:r>
            <a:r>
              <a:rPr kumimoji="1" lang="ja-JP" altLang="en-US" sz="1800" dirty="0">
                <a:solidFill>
                  <a:schemeClr val="tx1"/>
                </a:solidFill>
              </a:rPr>
              <a:t> 水野　友貴（</a:t>
            </a:r>
            <a:r>
              <a:rPr lang="ja-JP" altLang="en-US" sz="1800" dirty="0">
                <a:solidFill>
                  <a:schemeClr val="tx1"/>
                </a:solidFill>
              </a:rPr>
              <a:t>発表用スライド制作</a:t>
            </a:r>
            <a:r>
              <a:rPr kumimoji="1" lang="ja-JP" altLang="en-US" sz="1800" dirty="0">
                <a:solidFill>
                  <a:schemeClr val="tx1"/>
                </a:solidFill>
              </a:rPr>
              <a:t>、プログラムテスト）</a:t>
            </a:r>
          </a:p>
        </p:txBody>
      </p:sp>
      <p:pic>
        <p:nvPicPr>
          <p:cNvPr id="5" name="図 4">
            <a:extLst>
              <a:ext uri="{FF2B5EF4-FFF2-40B4-BE49-F238E27FC236}">
                <a16:creationId xmlns:a16="http://schemas.microsoft.com/office/drawing/2014/main" id="{9C859FDF-AE28-4D1A-82B5-C39310A9C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6849" y="502858"/>
            <a:ext cx="3197778" cy="2296005"/>
          </a:xfrm>
          <a:prstGeom prst="rect">
            <a:avLst/>
          </a:prstGeom>
        </p:spPr>
      </p:pic>
    </p:spTree>
    <p:extLst>
      <p:ext uri="{BB962C8B-B14F-4D97-AF65-F5344CB8AC3E}">
        <p14:creationId xmlns:p14="http://schemas.microsoft.com/office/powerpoint/2010/main" val="29386169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3ABB83-06CF-4BA0-A06B-B081E3693288}"/>
              </a:ext>
            </a:extLst>
          </p:cNvPr>
          <p:cNvSpPr>
            <a:spLocks noGrp="1"/>
          </p:cNvSpPr>
          <p:nvPr>
            <p:ph type="title"/>
          </p:nvPr>
        </p:nvSpPr>
        <p:spPr/>
        <p:txBody>
          <a:bodyPr/>
          <a:lstStyle/>
          <a:p>
            <a:pPr algn="ctr"/>
            <a:r>
              <a:rPr lang="ja-JP" altLang="en-US" b="1" dirty="0">
                <a:effectLst>
                  <a:outerShdw blurRad="38100" dist="38100" dir="2700000" algn="tl">
                    <a:srgbClr val="000000">
                      <a:alpha val="43137"/>
                    </a:srgbClr>
                  </a:outerShdw>
                </a:effectLst>
              </a:rPr>
              <a:t>操作説明</a:t>
            </a:r>
            <a:endParaRPr kumimoji="1" lang="ja-JP" altLang="en-US" b="1" dirty="0">
              <a:effectLst>
                <a:outerShdw blurRad="38100" dist="38100" dir="2700000" algn="tl">
                  <a:srgbClr val="000000">
                    <a:alpha val="43137"/>
                  </a:srgbClr>
                </a:outerShdw>
              </a:effectLst>
            </a:endParaRPr>
          </a:p>
        </p:txBody>
      </p:sp>
      <p:sp>
        <p:nvSpPr>
          <p:cNvPr id="3" name="コンテンツ プレースホルダー 2">
            <a:extLst>
              <a:ext uri="{FF2B5EF4-FFF2-40B4-BE49-F238E27FC236}">
                <a16:creationId xmlns:a16="http://schemas.microsoft.com/office/drawing/2014/main" id="{633B3015-AF2A-43DA-A71C-F7AD7BA2B681}"/>
              </a:ext>
            </a:extLst>
          </p:cNvPr>
          <p:cNvSpPr>
            <a:spLocks noGrp="1"/>
          </p:cNvSpPr>
          <p:nvPr>
            <p:ph idx="1"/>
          </p:nvPr>
        </p:nvSpPr>
        <p:spPr>
          <a:xfrm>
            <a:off x="1097280" y="2172905"/>
            <a:ext cx="10261414" cy="3274907"/>
          </a:xfrm>
        </p:spPr>
        <p:txBody>
          <a:bodyPr>
            <a:normAutofit/>
          </a:bodyPr>
          <a:lstStyle/>
          <a:p>
            <a:pPr>
              <a:buFont typeface="Wingdings" panose="05000000000000000000" pitchFamily="2" charset="2"/>
              <a:buChar char="l"/>
            </a:pPr>
            <a:r>
              <a:rPr kumimoji="1" lang="ja-JP" altLang="en-US" sz="3200" dirty="0"/>
              <a:t>最初のホームページから使用する機能を選択する</a:t>
            </a:r>
            <a:endParaRPr kumimoji="1" lang="en-US" altLang="ja-JP" sz="3200" dirty="0"/>
          </a:p>
          <a:p>
            <a:pPr>
              <a:buFont typeface="Wingdings" panose="05000000000000000000" pitchFamily="2" charset="2"/>
              <a:buChar char="l"/>
            </a:pPr>
            <a:r>
              <a:rPr lang="ja-JP" altLang="en-US" sz="3200" dirty="0"/>
              <a:t>専用</a:t>
            </a:r>
            <a:r>
              <a:rPr kumimoji="1" lang="ja-JP" altLang="en-US" sz="3200" dirty="0"/>
              <a:t>ページでカウント機能を使用して休んだ回数分、数値をプラス</a:t>
            </a:r>
            <a:r>
              <a:rPr lang="ja-JP" altLang="en-US" sz="3200" dirty="0"/>
              <a:t>、科目名を入力</a:t>
            </a:r>
            <a:endParaRPr kumimoji="1" lang="en-US" altLang="ja-JP" sz="3200" dirty="0"/>
          </a:p>
          <a:p>
            <a:pPr marL="0" indent="0">
              <a:buNone/>
            </a:pPr>
            <a:r>
              <a:rPr lang="ja-JP" altLang="en-US" sz="3200" dirty="0"/>
              <a:t>　→欠席数が</a:t>
            </a:r>
            <a:r>
              <a:rPr lang="en-US" altLang="ja-JP" sz="3200" dirty="0"/>
              <a:t>4</a:t>
            </a:r>
            <a:r>
              <a:rPr lang="ja-JP" altLang="en-US" sz="3200" dirty="0"/>
              <a:t>回以上で注意のアラームが表示</a:t>
            </a:r>
            <a:endParaRPr kumimoji="1" lang="en-US" altLang="ja-JP" sz="3200" dirty="0"/>
          </a:p>
          <a:p>
            <a:pPr>
              <a:buFont typeface="Wingdings" panose="05000000000000000000" pitchFamily="2" charset="2"/>
              <a:buChar char="l"/>
            </a:pPr>
            <a:r>
              <a:rPr kumimoji="1" lang="ja-JP" altLang="en-US" sz="3200" dirty="0"/>
              <a:t>「送信」ボタンを押すことで表形式で欠席数を一括表示</a:t>
            </a:r>
          </a:p>
        </p:txBody>
      </p:sp>
    </p:spTree>
    <p:extLst>
      <p:ext uri="{BB962C8B-B14F-4D97-AF65-F5344CB8AC3E}">
        <p14:creationId xmlns:p14="http://schemas.microsoft.com/office/powerpoint/2010/main" val="377261572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DE3D8D-6507-4BB5-A3C1-3FA655755A52}"/>
              </a:ext>
            </a:extLst>
          </p:cNvPr>
          <p:cNvSpPr>
            <a:spLocks noGrp="1"/>
          </p:cNvSpPr>
          <p:nvPr>
            <p:ph type="title"/>
          </p:nvPr>
        </p:nvSpPr>
        <p:spPr/>
        <p:txBody>
          <a:bodyPr/>
          <a:lstStyle/>
          <a:p>
            <a:pPr algn="ctr"/>
            <a:r>
              <a:rPr kumimoji="1" lang="ja-JP" altLang="en-US" b="1" dirty="0"/>
              <a:t>今後の課題</a:t>
            </a:r>
          </a:p>
        </p:txBody>
      </p:sp>
      <p:sp>
        <p:nvSpPr>
          <p:cNvPr id="3" name="コンテンツ プレースホルダー 2">
            <a:extLst>
              <a:ext uri="{FF2B5EF4-FFF2-40B4-BE49-F238E27FC236}">
                <a16:creationId xmlns:a16="http://schemas.microsoft.com/office/drawing/2014/main" id="{E324F1A4-53F1-4E14-AD12-ABAFECDB9C9D}"/>
              </a:ext>
            </a:extLst>
          </p:cNvPr>
          <p:cNvSpPr>
            <a:spLocks noGrp="1"/>
          </p:cNvSpPr>
          <p:nvPr>
            <p:ph idx="1"/>
          </p:nvPr>
        </p:nvSpPr>
        <p:spPr>
          <a:xfrm>
            <a:off x="1036320" y="1737360"/>
            <a:ext cx="10058400" cy="4023360"/>
          </a:xfrm>
        </p:spPr>
        <p:txBody>
          <a:bodyPr>
            <a:normAutofit/>
          </a:bodyPr>
          <a:lstStyle/>
          <a:p>
            <a:endParaRPr lang="en-US" altLang="ja-JP" sz="3600" dirty="0"/>
          </a:p>
          <a:p>
            <a:pPr>
              <a:buFont typeface="Wingdings" panose="05000000000000000000" pitchFamily="2" charset="2"/>
              <a:buChar char="l"/>
            </a:pPr>
            <a:r>
              <a:rPr lang="ja-JP" altLang="en-US" sz="3600" dirty="0"/>
              <a:t>カレンダーを使用して、より見やすいようにレイアウトを整理する</a:t>
            </a:r>
            <a:endParaRPr lang="en-US" altLang="ja-JP" sz="3600" dirty="0"/>
          </a:p>
          <a:p>
            <a:pPr>
              <a:buFont typeface="Wingdings" panose="05000000000000000000" pitchFamily="2" charset="2"/>
              <a:buChar char="l"/>
            </a:pPr>
            <a:r>
              <a:rPr lang="ja-JP" altLang="en-US" sz="3600" dirty="0"/>
              <a:t>機能のよりよい改善</a:t>
            </a:r>
            <a:endParaRPr lang="en-US" altLang="ja-JP" sz="3600" dirty="0"/>
          </a:p>
        </p:txBody>
      </p:sp>
      <p:pic>
        <p:nvPicPr>
          <p:cNvPr id="5" name="図 4">
            <a:extLst>
              <a:ext uri="{FF2B5EF4-FFF2-40B4-BE49-F238E27FC236}">
                <a16:creationId xmlns:a16="http://schemas.microsoft.com/office/drawing/2014/main" id="{AD1F3D69-67C3-4FB7-BF2F-E34A22365D09}"/>
              </a:ext>
            </a:extLst>
          </p:cNvPr>
          <p:cNvPicPr>
            <a:picLocks noChangeAspect="1"/>
          </p:cNvPicPr>
          <p:nvPr/>
        </p:nvPicPr>
        <p:blipFill>
          <a:blip r:embed="rId2"/>
          <a:stretch>
            <a:fillRect/>
          </a:stretch>
        </p:blipFill>
        <p:spPr>
          <a:xfrm>
            <a:off x="8504606" y="3188117"/>
            <a:ext cx="3243943" cy="3058886"/>
          </a:xfrm>
          <a:prstGeom prst="rect">
            <a:avLst/>
          </a:prstGeom>
        </p:spPr>
      </p:pic>
    </p:spTree>
    <p:extLst>
      <p:ext uri="{BB962C8B-B14F-4D97-AF65-F5344CB8AC3E}">
        <p14:creationId xmlns:p14="http://schemas.microsoft.com/office/powerpoint/2010/main" val="83852028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縦書きタイトル 1">
            <a:extLst>
              <a:ext uri="{FF2B5EF4-FFF2-40B4-BE49-F238E27FC236}">
                <a16:creationId xmlns:a16="http://schemas.microsoft.com/office/drawing/2014/main" id="{FD65AF65-8DEE-4465-9A26-B456390B2F9E}"/>
              </a:ext>
            </a:extLst>
          </p:cNvPr>
          <p:cNvSpPr>
            <a:spLocks noGrp="1"/>
          </p:cNvSpPr>
          <p:nvPr>
            <p:ph type="body" orient="vert" idx="1"/>
          </p:nvPr>
        </p:nvSpPr>
        <p:spPr>
          <a:xfrm>
            <a:off x="838200" y="414338"/>
            <a:ext cx="10688638" cy="5757862"/>
          </a:xfrm>
        </p:spPr>
        <p:txBody>
          <a:bodyPr vert="horz"/>
          <a:lstStyle/>
          <a:p>
            <a:pPr marL="0" indent="0" algn="ctr">
              <a:lnSpc>
                <a:spcPct val="250000"/>
              </a:lnSpc>
              <a:buNone/>
            </a:pPr>
            <a:r>
              <a:rPr lang="ja-JP" altLang="en-US" sz="6000" b="1" dirty="0">
                <a:effectLst>
                  <a:outerShdw blurRad="38100" dist="38100" dir="2700000" algn="tl">
                    <a:srgbClr val="000000">
                      <a:alpha val="43137"/>
                    </a:srgbClr>
                  </a:outerShdw>
                </a:effectLst>
              </a:rPr>
              <a:t>ご清聴</a:t>
            </a:r>
            <a:endParaRPr lang="en-US" altLang="ja-JP" sz="6000" b="1" dirty="0">
              <a:effectLst>
                <a:outerShdw blurRad="38100" dist="38100" dir="2700000" algn="tl">
                  <a:srgbClr val="000000">
                    <a:alpha val="43137"/>
                  </a:srgbClr>
                </a:outerShdw>
              </a:effectLst>
            </a:endParaRPr>
          </a:p>
          <a:p>
            <a:pPr marL="0" indent="0" algn="ctr">
              <a:lnSpc>
                <a:spcPct val="250000"/>
              </a:lnSpc>
              <a:buNone/>
            </a:pPr>
            <a:r>
              <a:rPr lang="ja-JP" altLang="en-US" sz="6000" b="1" dirty="0">
                <a:effectLst>
                  <a:outerShdw blurRad="38100" dist="38100" dir="2700000" algn="tl">
                    <a:srgbClr val="000000">
                      <a:alpha val="43137"/>
                    </a:srgbClr>
                  </a:outerShdw>
                </a:effectLst>
              </a:rPr>
              <a:t>ありがとうございました</a:t>
            </a:r>
          </a:p>
          <a:p>
            <a:endParaRPr kumimoji="1" lang="ja-JP" altLang="en-US" dirty="0"/>
          </a:p>
        </p:txBody>
      </p:sp>
      <p:pic>
        <p:nvPicPr>
          <p:cNvPr id="7" name="図 6">
            <a:extLst>
              <a:ext uri="{FF2B5EF4-FFF2-40B4-BE49-F238E27FC236}">
                <a16:creationId xmlns:a16="http://schemas.microsoft.com/office/drawing/2014/main" id="{E78CBFC0-7C65-436A-8C95-5B3CB0475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3271" y="971025"/>
            <a:ext cx="2164360" cy="2164360"/>
          </a:xfrm>
          <a:prstGeom prst="rect">
            <a:avLst/>
          </a:prstGeom>
        </p:spPr>
      </p:pic>
      <p:pic>
        <p:nvPicPr>
          <p:cNvPr id="9" name="図 8">
            <a:extLst>
              <a:ext uri="{FF2B5EF4-FFF2-40B4-BE49-F238E27FC236}">
                <a16:creationId xmlns:a16="http://schemas.microsoft.com/office/drawing/2014/main" id="{8526CF91-5A2B-4E1E-9CBB-201C349236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369" y="802896"/>
            <a:ext cx="2500618" cy="2500618"/>
          </a:xfrm>
          <a:prstGeom prst="rect">
            <a:avLst/>
          </a:prstGeom>
        </p:spPr>
      </p:pic>
    </p:spTree>
    <p:extLst>
      <p:ext uri="{BB962C8B-B14F-4D97-AF65-F5344CB8AC3E}">
        <p14:creationId xmlns:p14="http://schemas.microsoft.com/office/powerpoint/2010/main" val="318981979"/>
      </p:ext>
    </p:extLst>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852AECB7-766B-436B-9A16-CA4FFACFC596}"/>
              </a:ext>
            </a:extLst>
          </p:cNvPr>
          <p:cNvSpPr/>
          <p:nvPr/>
        </p:nvSpPr>
        <p:spPr>
          <a:xfrm>
            <a:off x="4528904" y="417656"/>
            <a:ext cx="3134191" cy="830997"/>
          </a:xfrm>
          <a:prstGeom prst="rect">
            <a:avLst/>
          </a:prstGeom>
        </p:spPr>
        <p:txBody>
          <a:bodyPr wrap="none">
            <a:spAutoFit/>
          </a:bodyPr>
          <a:lstStyle/>
          <a:p>
            <a:r>
              <a:rPr kumimoji="1" lang="ja-JP" altLang="en-US" sz="4800" b="1" dirty="0">
                <a:effectLst>
                  <a:outerShdw blurRad="38100" dist="38100" dir="2700000" algn="tl">
                    <a:srgbClr val="000000">
                      <a:alpha val="43137"/>
                    </a:srgbClr>
                  </a:outerShdw>
                </a:effectLst>
              </a:rPr>
              <a:t>目的と背景</a:t>
            </a:r>
            <a:endParaRPr lang="ja-JP" altLang="en-US" sz="4800" dirty="0"/>
          </a:p>
        </p:txBody>
      </p:sp>
      <p:sp>
        <p:nvSpPr>
          <p:cNvPr id="5" name="正方形/長方形 4">
            <a:extLst>
              <a:ext uri="{FF2B5EF4-FFF2-40B4-BE49-F238E27FC236}">
                <a16:creationId xmlns:a16="http://schemas.microsoft.com/office/drawing/2014/main" id="{40A3E017-52F0-48EC-8315-D9E083B166C8}"/>
              </a:ext>
            </a:extLst>
          </p:cNvPr>
          <p:cNvSpPr/>
          <p:nvPr/>
        </p:nvSpPr>
        <p:spPr>
          <a:xfrm>
            <a:off x="593558" y="1008087"/>
            <a:ext cx="10651958" cy="5016758"/>
          </a:xfrm>
          <a:prstGeom prst="rect">
            <a:avLst/>
          </a:prstGeom>
        </p:spPr>
        <p:txBody>
          <a:bodyPr wrap="square">
            <a:spAutoFit/>
          </a:bodyPr>
          <a:lstStyle/>
          <a:p>
            <a:r>
              <a:rPr kumimoji="1" lang="ja-JP" altLang="en-US" sz="3200" dirty="0"/>
              <a:t>～目的～</a:t>
            </a:r>
            <a:endParaRPr kumimoji="1" lang="en-US" altLang="ja-JP" sz="3200" dirty="0"/>
          </a:p>
          <a:p>
            <a:r>
              <a:rPr lang="ja-JP" altLang="en-US" sz="3200" dirty="0"/>
              <a:t>授業数の管理をより正確にしたい、</a:t>
            </a:r>
            <a:r>
              <a:rPr lang="en-US" altLang="ja-JP" sz="3200" dirty="0"/>
              <a:t>HTML</a:t>
            </a:r>
            <a:r>
              <a:rPr lang="ja-JP" altLang="en-US" sz="3200" dirty="0"/>
              <a:t>の復習、</a:t>
            </a:r>
            <a:r>
              <a:rPr lang="en-US" altLang="ja-JP" sz="3200" dirty="0" err="1"/>
              <a:t>Javascript</a:t>
            </a:r>
            <a:r>
              <a:rPr lang="ja-JP" altLang="en-US" sz="3200" dirty="0"/>
              <a:t>の基礎を学ぶ</a:t>
            </a:r>
            <a:endParaRPr lang="en-US" altLang="ja-JP" sz="3200" dirty="0"/>
          </a:p>
          <a:p>
            <a:endParaRPr lang="en-US" altLang="ja-JP" sz="3200" dirty="0"/>
          </a:p>
          <a:p>
            <a:r>
              <a:rPr kumimoji="1" lang="ja-JP" altLang="en-US" sz="3200" dirty="0"/>
              <a:t>～背景～</a:t>
            </a:r>
            <a:endParaRPr kumimoji="1" lang="en-US" altLang="ja-JP" sz="3200" dirty="0"/>
          </a:p>
          <a:p>
            <a:r>
              <a:rPr lang="ja-JP" altLang="en-US" sz="3200" dirty="0"/>
              <a:t>　</a:t>
            </a:r>
            <a:r>
              <a:rPr lang="ja-JP" altLang="ja-JP" sz="3200" dirty="0"/>
              <a:t>生徒側の管理不足などで単位を落としてしまうトラブルの発生を未然に防ぐために制作したいと思っ</a:t>
            </a:r>
            <a:r>
              <a:rPr lang="ja-JP" altLang="en-US" sz="3200" dirty="0"/>
              <a:t>た</a:t>
            </a:r>
            <a:r>
              <a:rPr lang="ja-JP" altLang="ja-JP" sz="3200" dirty="0"/>
              <a:t>。就職活動などでスケジュールの管理が必要</a:t>
            </a:r>
            <a:r>
              <a:rPr lang="ja-JP" altLang="en-US" sz="3200" dirty="0"/>
              <a:t>になると考え</a:t>
            </a:r>
            <a:r>
              <a:rPr lang="ja-JP" altLang="ja-JP" sz="3200" dirty="0"/>
              <a:t>、よりスケジュール管理を円滑に、利便性を高めたいと考えた結果この</a:t>
            </a:r>
            <a:r>
              <a:rPr lang="ja-JP" altLang="en-US" sz="3200" dirty="0"/>
              <a:t>サイト</a:t>
            </a:r>
            <a:r>
              <a:rPr lang="ja-JP" altLang="ja-JP" sz="3200" dirty="0"/>
              <a:t>の製作に至</a:t>
            </a:r>
            <a:r>
              <a:rPr lang="ja-JP" altLang="en-US" sz="3200" dirty="0"/>
              <a:t>った。</a:t>
            </a:r>
            <a:endParaRPr kumimoji="1" lang="en-US" altLang="ja-JP" dirty="0"/>
          </a:p>
        </p:txBody>
      </p:sp>
    </p:spTree>
    <p:extLst>
      <p:ext uri="{BB962C8B-B14F-4D97-AF65-F5344CB8AC3E}">
        <p14:creationId xmlns:p14="http://schemas.microsoft.com/office/powerpoint/2010/main" val="94904357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003BA3-B513-4C15-926B-948440705560}"/>
              </a:ext>
            </a:extLst>
          </p:cNvPr>
          <p:cNvSpPr>
            <a:spLocks noGrp="1"/>
          </p:cNvSpPr>
          <p:nvPr>
            <p:ph type="title"/>
          </p:nvPr>
        </p:nvSpPr>
        <p:spPr/>
        <p:txBody>
          <a:bodyPr/>
          <a:lstStyle/>
          <a:p>
            <a:pPr algn="ctr"/>
            <a:r>
              <a:rPr lang="ja-JP" altLang="en-US" b="1" dirty="0"/>
              <a:t>使用環境と言語</a:t>
            </a:r>
            <a:endParaRPr kumimoji="1" lang="ja-JP" altLang="en-US" b="1" dirty="0"/>
          </a:p>
        </p:txBody>
      </p:sp>
      <p:sp>
        <p:nvSpPr>
          <p:cNvPr id="3" name="コンテンツ プレースホルダー 2">
            <a:extLst>
              <a:ext uri="{FF2B5EF4-FFF2-40B4-BE49-F238E27FC236}">
                <a16:creationId xmlns:a16="http://schemas.microsoft.com/office/drawing/2014/main" id="{D4633A44-88BE-4C71-945E-346FFAFC6E10}"/>
              </a:ext>
            </a:extLst>
          </p:cNvPr>
          <p:cNvSpPr>
            <a:spLocks noGrp="1"/>
          </p:cNvSpPr>
          <p:nvPr>
            <p:ph idx="1"/>
          </p:nvPr>
        </p:nvSpPr>
        <p:spPr>
          <a:xfrm>
            <a:off x="1097280" y="1845733"/>
            <a:ext cx="10058400" cy="4725663"/>
          </a:xfrm>
        </p:spPr>
        <p:txBody>
          <a:bodyPr>
            <a:normAutofit/>
          </a:bodyPr>
          <a:lstStyle/>
          <a:p>
            <a:pPr marL="285750" lvl="0" indent="-285750" defTabSz="457200">
              <a:lnSpc>
                <a:spcPct val="100000"/>
              </a:lnSpc>
              <a:spcBef>
                <a:spcPct val="20000"/>
              </a:spcBef>
              <a:spcAft>
                <a:spcPts val="600"/>
              </a:spcAft>
              <a:buClr>
                <a:srgbClr val="B15E28"/>
              </a:buClr>
              <a:buSzPct val="115000"/>
              <a:buFont typeface="Arial"/>
              <a:buChar char="•"/>
            </a:pPr>
            <a:r>
              <a:rPr lang="ja-JP" altLang="en-US" sz="3600" dirty="0">
                <a:solidFill>
                  <a:prstClr val="black">
                    <a:lumMod val="85000"/>
                    <a:lumOff val="15000"/>
                  </a:prstClr>
                </a:solidFill>
                <a:latin typeface="+mj-ea"/>
                <a:ea typeface="+mj-ea"/>
              </a:rPr>
              <a:t>使用環境</a:t>
            </a:r>
            <a:endParaRPr lang="en-US" altLang="ja-JP" sz="3600" dirty="0">
              <a:solidFill>
                <a:prstClr val="black">
                  <a:lumMod val="85000"/>
                  <a:lumOff val="15000"/>
                </a:prstClr>
              </a:solidFill>
              <a:latin typeface="+mj-ea"/>
              <a:ea typeface="+mj-ea"/>
            </a:endParaRPr>
          </a:p>
          <a:p>
            <a:pPr marL="0" lvl="0" indent="0" defTabSz="457200">
              <a:lnSpc>
                <a:spcPct val="100000"/>
              </a:lnSpc>
              <a:spcBef>
                <a:spcPct val="20000"/>
              </a:spcBef>
              <a:spcAft>
                <a:spcPts val="600"/>
              </a:spcAft>
              <a:buClr>
                <a:srgbClr val="B15E28"/>
              </a:buClr>
              <a:buSzPct val="115000"/>
              <a:buNone/>
            </a:pPr>
            <a:r>
              <a:rPr lang="ja-JP" altLang="en-US" sz="3600" dirty="0">
                <a:solidFill>
                  <a:prstClr val="black">
                    <a:lumMod val="85000"/>
                    <a:lumOff val="15000"/>
                  </a:prstClr>
                </a:solidFill>
                <a:latin typeface="+mj-ea"/>
                <a:ea typeface="+mj-ea"/>
              </a:rPr>
              <a:t>　</a:t>
            </a:r>
            <a:r>
              <a:rPr lang="en-US" altLang="ja-JP" sz="3600" dirty="0">
                <a:solidFill>
                  <a:prstClr val="black">
                    <a:lumMod val="85000"/>
                    <a:lumOff val="15000"/>
                  </a:prstClr>
                </a:solidFill>
                <a:latin typeface="+mj-ea"/>
                <a:ea typeface="+mj-ea"/>
              </a:rPr>
              <a:t>Visual Studio Code, Microsoft Edge</a:t>
            </a:r>
          </a:p>
          <a:p>
            <a:pPr marL="285750" lvl="0" indent="-285750" defTabSz="457200">
              <a:lnSpc>
                <a:spcPct val="100000"/>
              </a:lnSpc>
              <a:spcBef>
                <a:spcPct val="20000"/>
              </a:spcBef>
              <a:spcAft>
                <a:spcPts val="600"/>
              </a:spcAft>
              <a:buClr>
                <a:srgbClr val="B15E28"/>
              </a:buClr>
              <a:buSzPct val="115000"/>
              <a:buFont typeface="Arial"/>
              <a:buChar char="•"/>
            </a:pPr>
            <a:r>
              <a:rPr lang="ja-JP" altLang="en-US" sz="3600" dirty="0">
                <a:solidFill>
                  <a:prstClr val="black">
                    <a:lumMod val="85000"/>
                    <a:lumOff val="15000"/>
                  </a:prstClr>
                </a:solidFill>
                <a:latin typeface="+mj-ea"/>
                <a:ea typeface="+mj-ea"/>
              </a:rPr>
              <a:t>使用言語</a:t>
            </a:r>
            <a:endParaRPr lang="en-US" altLang="ja-JP" sz="3600" dirty="0">
              <a:solidFill>
                <a:prstClr val="black">
                  <a:lumMod val="85000"/>
                  <a:lumOff val="15000"/>
                </a:prstClr>
              </a:solidFill>
              <a:latin typeface="+mj-ea"/>
              <a:ea typeface="+mj-ea"/>
            </a:endParaRPr>
          </a:p>
          <a:p>
            <a:pPr marL="0" lvl="0" indent="0" defTabSz="457200">
              <a:lnSpc>
                <a:spcPct val="100000"/>
              </a:lnSpc>
              <a:spcBef>
                <a:spcPct val="20000"/>
              </a:spcBef>
              <a:spcAft>
                <a:spcPts val="600"/>
              </a:spcAft>
              <a:buClr>
                <a:srgbClr val="B15E28"/>
              </a:buClr>
              <a:buSzPct val="115000"/>
              <a:buNone/>
            </a:pPr>
            <a:r>
              <a:rPr lang="ja-JP" altLang="en-US" sz="3600" dirty="0">
                <a:solidFill>
                  <a:prstClr val="black">
                    <a:lumMod val="85000"/>
                    <a:lumOff val="15000"/>
                  </a:prstClr>
                </a:solidFill>
                <a:latin typeface="+mj-ea"/>
                <a:ea typeface="+mj-ea"/>
              </a:rPr>
              <a:t>　</a:t>
            </a:r>
            <a:r>
              <a:rPr lang="en-US" altLang="ja-JP" sz="3600" dirty="0">
                <a:solidFill>
                  <a:prstClr val="black">
                    <a:lumMod val="85000"/>
                    <a:lumOff val="15000"/>
                  </a:prstClr>
                </a:solidFill>
                <a:latin typeface="+mj-ea"/>
                <a:ea typeface="+mj-ea"/>
              </a:rPr>
              <a:t>HTML,CSS, </a:t>
            </a:r>
            <a:r>
              <a:rPr lang="ja-JP" altLang="en-US" sz="3600" dirty="0">
                <a:solidFill>
                  <a:prstClr val="black">
                    <a:lumMod val="85000"/>
                    <a:lumOff val="15000"/>
                  </a:prstClr>
                </a:solidFill>
                <a:latin typeface="+mj-ea"/>
                <a:ea typeface="+mj-ea"/>
              </a:rPr>
              <a:t>ＪａｖａＳｃｒｉｐｔ</a:t>
            </a:r>
            <a:endParaRPr lang="en-US" altLang="ja-JP" sz="3600" dirty="0">
              <a:solidFill>
                <a:prstClr val="black">
                  <a:lumMod val="85000"/>
                  <a:lumOff val="15000"/>
                </a:prstClr>
              </a:solidFill>
              <a:latin typeface="+mj-ea"/>
              <a:ea typeface="+mj-ea"/>
            </a:endParaRPr>
          </a:p>
          <a:p>
            <a:pPr lvl="0" defTabSz="457200">
              <a:lnSpc>
                <a:spcPct val="100000"/>
              </a:lnSpc>
              <a:spcBef>
                <a:spcPct val="20000"/>
              </a:spcBef>
              <a:spcAft>
                <a:spcPts val="600"/>
              </a:spcAft>
              <a:buClr>
                <a:srgbClr val="B15E28"/>
              </a:buClr>
              <a:buSzPct val="115000"/>
              <a:buFont typeface="Arial" panose="020B0604020202020204" pitchFamily="34" charset="0"/>
              <a:buChar char="•"/>
            </a:pPr>
            <a:r>
              <a:rPr lang="ja-JP" altLang="en-US" sz="3600" dirty="0">
                <a:solidFill>
                  <a:prstClr val="black">
                    <a:lumMod val="85000"/>
                    <a:lumOff val="15000"/>
                  </a:prstClr>
                </a:solidFill>
                <a:latin typeface="+mj-ea"/>
                <a:ea typeface="+mj-ea"/>
              </a:rPr>
              <a:t>使用エディタ</a:t>
            </a:r>
            <a:endParaRPr lang="en-US" altLang="ja-JP" sz="3600" dirty="0">
              <a:solidFill>
                <a:prstClr val="black">
                  <a:lumMod val="85000"/>
                  <a:lumOff val="15000"/>
                </a:prstClr>
              </a:solidFill>
              <a:latin typeface="+mj-ea"/>
              <a:ea typeface="+mj-ea"/>
            </a:endParaRPr>
          </a:p>
          <a:p>
            <a:pPr marL="0" lvl="0" indent="0" defTabSz="457200">
              <a:lnSpc>
                <a:spcPct val="100000"/>
              </a:lnSpc>
              <a:spcBef>
                <a:spcPct val="20000"/>
              </a:spcBef>
              <a:spcAft>
                <a:spcPts val="600"/>
              </a:spcAft>
              <a:buClr>
                <a:srgbClr val="B15E28"/>
              </a:buClr>
              <a:buSzPct val="115000"/>
              <a:buNone/>
            </a:pPr>
            <a:r>
              <a:rPr lang="ja-JP" altLang="en-US" sz="3600" dirty="0">
                <a:solidFill>
                  <a:prstClr val="black">
                    <a:lumMod val="85000"/>
                    <a:lumOff val="15000"/>
                  </a:prstClr>
                </a:solidFill>
                <a:latin typeface="+mj-ea"/>
                <a:ea typeface="+mj-ea"/>
              </a:rPr>
              <a:t>　</a:t>
            </a:r>
            <a:r>
              <a:rPr lang="en-US" altLang="ja-JP" sz="3600" dirty="0">
                <a:solidFill>
                  <a:prstClr val="black">
                    <a:lumMod val="85000"/>
                    <a:lumOff val="15000"/>
                  </a:prstClr>
                </a:solidFill>
                <a:latin typeface="+mj-ea"/>
                <a:ea typeface="+mj-ea"/>
              </a:rPr>
              <a:t>Visual Studio Code(</a:t>
            </a:r>
            <a:r>
              <a:rPr lang="ja-JP" altLang="en-US" sz="3600" dirty="0">
                <a:solidFill>
                  <a:prstClr val="black">
                    <a:lumMod val="85000"/>
                    <a:lumOff val="15000"/>
                  </a:prstClr>
                </a:solidFill>
                <a:latin typeface="+mj-ea"/>
                <a:ea typeface="+mj-ea"/>
              </a:rPr>
              <a:t>ソースコード入力</a:t>
            </a:r>
            <a:r>
              <a:rPr lang="en-US" altLang="ja-JP" sz="3600" dirty="0">
                <a:solidFill>
                  <a:prstClr val="black">
                    <a:lumMod val="85000"/>
                    <a:lumOff val="15000"/>
                  </a:prstClr>
                </a:solidFill>
                <a:latin typeface="+mj-ea"/>
                <a:ea typeface="+mj-ea"/>
              </a:rPr>
              <a:t>)</a:t>
            </a:r>
          </a:p>
          <a:p>
            <a:endParaRPr kumimoji="1" lang="ja-JP" altLang="en-US" dirty="0"/>
          </a:p>
        </p:txBody>
      </p:sp>
    </p:spTree>
    <p:extLst>
      <p:ext uri="{BB962C8B-B14F-4D97-AF65-F5344CB8AC3E}">
        <p14:creationId xmlns:p14="http://schemas.microsoft.com/office/powerpoint/2010/main" val="96960840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D10BFA-6021-4105-8662-0E7F8E53E533}"/>
              </a:ext>
            </a:extLst>
          </p:cNvPr>
          <p:cNvSpPr>
            <a:spLocks noGrp="1"/>
          </p:cNvSpPr>
          <p:nvPr>
            <p:ph type="title"/>
          </p:nvPr>
        </p:nvSpPr>
        <p:spPr/>
        <p:txBody>
          <a:bodyPr/>
          <a:lstStyle/>
          <a:p>
            <a:pPr algn="ctr"/>
            <a:r>
              <a:rPr kumimoji="1" lang="ja-JP" altLang="en-US" b="1" dirty="0">
                <a:effectLst>
                  <a:outerShdw blurRad="38100" dist="38100" dir="2700000" algn="tl">
                    <a:srgbClr val="000000">
                      <a:alpha val="43137"/>
                    </a:srgbClr>
                  </a:outerShdw>
                </a:effectLst>
              </a:rPr>
              <a:t>システム概要</a:t>
            </a:r>
          </a:p>
        </p:txBody>
      </p:sp>
      <p:sp>
        <p:nvSpPr>
          <p:cNvPr id="3" name="コンテンツ プレースホルダー 2">
            <a:extLst>
              <a:ext uri="{FF2B5EF4-FFF2-40B4-BE49-F238E27FC236}">
                <a16:creationId xmlns:a16="http://schemas.microsoft.com/office/drawing/2014/main" id="{9CAD3690-331B-46F4-96B3-52C8D8E6EE2C}"/>
              </a:ext>
            </a:extLst>
          </p:cNvPr>
          <p:cNvSpPr>
            <a:spLocks noGrp="1"/>
          </p:cNvSpPr>
          <p:nvPr>
            <p:ph idx="1"/>
          </p:nvPr>
        </p:nvSpPr>
        <p:spPr>
          <a:xfrm>
            <a:off x="1097280" y="2223084"/>
            <a:ext cx="10058400" cy="3523376"/>
          </a:xfrm>
        </p:spPr>
        <p:txBody>
          <a:bodyPr>
            <a:normAutofit/>
          </a:bodyPr>
          <a:lstStyle/>
          <a:p>
            <a:pPr marL="0" indent="0">
              <a:buNone/>
            </a:pPr>
            <a:r>
              <a:rPr lang="ja-JP" altLang="en-US" sz="3600" dirty="0"/>
              <a:t> </a:t>
            </a:r>
            <a:r>
              <a:rPr lang="en-US" altLang="ja-JP" sz="3600" dirty="0"/>
              <a:t>Visual Studio Code </a:t>
            </a:r>
            <a:r>
              <a:rPr lang="ja-JP" altLang="en-US" sz="3600" dirty="0"/>
              <a:t>を使ってホームページを作成</a:t>
            </a:r>
            <a:endParaRPr lang="en-US" altLang="ja-JP" sz="3600" dirty="0"/>
          </a:p>
          <a:p>
            <a:r>
              <a:rPr lang="en-US" altLang="ja-JP" sz="3600" dirty="0"/>
              <a:t>HTML,CSS</a:t>
            </a:r>
            <a:r>
              <a:rPr lang="ja-JP" altLang="en-US" sz="3600" dirty="0"/>
              <a:t>の設定</a:t>
            </a:r>
            <a:endParaRPr lang="en-US" altLang="ja-JP" sz="3600" dirty="0"/>
          </a:p>
          <a:p>
            <a:r>
              <a:rPr lang="en-US" altLang="ja-JP" sz="3600" dirty="0" err="1"/>
              <a:t>Javascript</a:t>
            </a:r>
            <a:r>
              <a:rPr lang="ja-JP" altLang="en-US" sz="3600" dirty="0"/>
              <a:t>を使用した数字カウンター、およびデータ</a:t>
            </a:r>
            <a:endParaRPr lang="en-US" altLang="ja-JP" sz="3600" dirty="0"/>
          </a:p>
          <a:p>
            <a:r>
              <a:rPr lang="ja-JP" altLang="en-US" sz="3600" dirty="0"/>
              <a:t>受け渡しの利用</a:t>
            </a:r>
            <a:endParaRPr lang="en-US" altLang="ja-JP" sz="3600" dirty="0"/>
          </a:p>
          <a:p>
            <a:r>
              <a:rPr lang="en-US" altLang="ja-JP" sz="3600" dirty="0" err="1"/>
              <a:t>Localstorage</a:t>
            </a:r>
            <a:r>
              <a:rPr lang="ja-JP" altLang="en-US" sz="3600" dirty="0"/>
              <a:t>を使用したデータ保存</a:t>
            </a:r>
            <a:endParaRPr lang="en-US" altLang="ja-JP" sz="3600" dirty="0"/>
          </a:p>
          <a:p>
            <a:pPr marL="0" indent="0">
              <a:buNone/>
            </a:pPr>
            <a:endParaRPr kumimoji="1" lang="ja-JP" altLang="en-US" dirty="0"/>
          </a:p>
        </p:txBody>
      </p:sp>
    </p:spTree>
    <p:extLst>
      <p:ext uri="{BB962C8B-B14F-4D97-AF65-F5344CB8AC3E}">
        <p14:creationId xmlns:p14="http://schemas.microsoft.com/office/powerpoint/2010/main" val="166510561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D2100E3-2749-44C7-BCB0-2C70CDC291A0}"/>
              </a:ext>
            </a:extLst>
          </p:cNvPr>
          <p:cNvSpPr txBox="1"/>
          <p:nvPr/>
        </p:nvSpPr>
        <p:spPr>
          <a:xfrm>
            <a:off x="826166" y="505327"/>
            <a:ext cx="4018550" cy="830997"/>
          </a:xfrm>
          <a:prstGeom prst="rect">
            <a:avLst/>
          </a:prstGeom>
          <a:noFill/>
        </p:spPr>
        <p:txBody>
          <a:bodyPr wrap="square" rtlCol="0">
            <a:spAutoFit/>
          </a:bodyPr>
          <a:lstStyle/>
          <a:p>
            <a:r>
              <a:rPr kumimoji="1" lang="ja-JP" altLang="en-US" sz="4800" b="1" dirty="0">
                <a:latin typeface="+mj-ea"/>
                <a:ea typeface="+mj-ea"/>
              </a:rPr>
              <a:t>アンケート①</a:t>
            </a:r>
          </a:p>
        </p:txBody>
      </p:sp>
      <p:pic>
        <p:nvPicPr>
          <p:cNvPr id="7" name="図 6">
            <a:extLst>
              <a:ext uri="{FF2B5EF4-FFF2-40B4-BE49-F238E27FC236}">
                <a16:creationId xmlns:a16="http://schemas.microsoft.com/office/drawing/2014/main" id="{21BB292B-19B5-496C-BB6B-FA896A3BA5C9}"/>
              </a:ext>
            </a:extLst>
          </p:cNvPr>
          <p:cNvPicPr>
            <a:picLocks noChangeAspect="1"/>
          </p:cNvPicPr>
          <p:nvPr/>
        </p:nvPicPr>
        <p:blipFill>
          <a:blip r:embed="rId2"/>
          <a:stretch>
            <a:fillRect/>
          </a:stretch>
        </p:blipFill>
        <p:spPr>
          <a:xfrm>
            <a:off x="421106" y="3268580"/>
            <a:ext cx="2895600" cy="2895600"/>
          </a:xfrm>
          <a:prstGeom prst="rect">
            <a:avLst/>
          </a:prstGeom>
        </p:spPr>
      </p:pic>
      <p:sp>
        <p:nvSpPr>
          <p:cNvPr id="8" name="テキスト ボックス 7">
            <a:extLst>
              <a:ext uri="{FF2B5EF4-FFF2-40B4-BE49-F238E27FC236}">
                <a16:creationId xmlns:a16="http://schemas.microsoft.com/office/drawing/2014/main" id="{388FBE1C-541F-4564-BAA9-A3B3864DF941}"/>
              </a:ext>
            </a:extLst>
          </p:cNvPr>
          <p:cNvSpPr txBox="1"/>
          <p:nvPr/>
        </p:nvSpPr>
        <p:spPr>
          <a:xfrm>
            <a:off x="826166" y="1496744"/>
            <a:ext cx="4580023" cy="646331"/>
          </a:xfrm>
          <a:prstGeom prst="rect">
            <a:avLst/>
          </a:prstGeom>
          <a:noFill/>
        </p:spPr>
        <p:txBody>
          <a:bodyPr wrap="square" rtlCol="0">
            <a:spAutoFit/>
          </a:bodyPr>
          <a:lstStyle/>
          <a:p>
            <a:r>
              <a:rPr kumimoji="1" lang="ja-JP" altLang="en-US" sz="3600" dirty="0"/>
              <a:t>どんな機能が欲しいか</a:t>
            </a:r>
          </a:p>
        </p:txBody>
      </p:sp>
      <p:sp>
        <p:nvSpPr>
          <p:cNvPr id="9" name="テキスト ボックス 8">
            <a:extLst>
              <a:ext uri="{FF2B5EF4-FFF2-40B4-BE49-F238E27FC236}">
                <a16:creationId xmlns:a16="http://schemas.microsoft.com/office/drawing/2014/main" id="{5C176086-D18C-4B3A-BF7E-6C2672FA7CE9}"/>
              </a:ext>
            </a:extLst>
          </p:cNvPr>
          <p:cNvSpPr txBox="1"/>
          <p:nvPr/>
        </p:nvSpPr>
        <p:spPr>
          <a:xfrm>
            <a:off x="4844716" y="2303495"/>
            <a:ext cx="6529137" cy="2862322"/>
          </a:xfrm>
          <a:prstGeom prst="rect">
            <a:avLst/>
          </a:prstGeom>
          <a:noFill/>
        </p:spPr>
        <p:txBody>
          <a:bodyPr wrap="square" rtlCol="0">
            <a:spAutoFit/>
          </a:bodyPr>
          <a:lstStyle/>
          <a:p>
            <a:r>
              <a:rPr kumimoji="1" lang="ja-JP" altLang="en-US" sz="3600" dirty="0"/>
              <a:t>・課題管理機能</a:t>
            </a:r>
            <a:endParaRPr kumimoji="1" lang="en-US" altLang="ja-JP" sz="3600" dirty="0"/>
          </a:p>
          <a:p>
            <a:r>
              <a:rPr kumimoji="1" lang="ja-JP" altLang="en-US" sz="3600" dirty="0"/>
              <a:t>・メモ帳機能</a:t>
            </a:r>
            <a:endParaRPr kumimoji="1" lang="en-US" altLang="ja-JP" sz="3600" dirty="0"/>
          </a:p>
          <a:p>
            <a:r>
              <a:rPr kumimoji="1" lang="ja-JP" altLang="en-US" sz="3600" dirty="0"/>
              <a:t>　　　　　　　</a:t>
            </a:r>
            <a:r>
              <a:rPr kumimoji="1" lang="en-US" altLang="ja-JP" sz="3600" dirty="0" err="1"/>
              <a:t>etc</a:t>
            </a:r>
            <a:r>
              <a:rPr kumimoji="1" lang="en-US" altLang="ja-JP" sz="3600" dirty="0"/>
              <a:t>…</a:t>
            </a:r>
          </a:p>
          <a:p>
            <a:endParaRPr kumimoji="1" lang="en-US" altLang="ja-JP" sz="3600" dirty="0"/>
          </a:p>
          <a:p>
            <a:r>
              <a:rPr kumimoji="1" lang="ja-JP" altLang="en-US" sz="3600" dirty="0"/>
              <a:t>→→→両方ともメモ機能で対応</a:t>
            </a:r>
          </a:p>
        </p:txBody>
      </p:sp>
    </p:spTree>
    <p:extLst>
      <p:ext uri="{BB962C8B-B14F-4D97-AF65-F5344CB8AC3E}">
        <p14:creationId xmlns:p14="http://schemas.microsoft.com/office/powerpoint/2010/main" val="22537976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D2100E3-2749-44C7-BCB0-2C70CDC291A0}"/>
              </a:ext>
            </a:extLst>
          </p:cNvPr>
          <p:cNvSpPr txBox="1"/>
          <p:nvPr/>
        </p:nvSpPr>
        <p:spPr>
          <a:xfrm>
            <a:off x="826165" y="505327"/>
            <a:ext cx="3569371" cy="830997"/>
          </a:xfrm>
          <a:prstGeom prst="rect">
            <a:avLst/>
          </a:prstGeom>
          <a:noFill/>
        </p:spPr>
        <p:txBody>
          <a:bodyPr wrap="square" rtlCol="0">
            <a:spAutoFit/>
          </a:bodyPr>
          <a:lstStyle/>
          <a:p>
            <a:r>
              <a:rPr kumimoji="1" lang="ja-JP" altLang="en-US" sz="4800" b="1" dirty="0">
                <a:latin typeface="+mj-ea"/>
                <a:ea typeface="+mj-ea"/>
              </a:rPr>
              <a:t>アンケート②</a:t>
            </a:r>
          </a:p>
        </p:txBody>
      </p:sp>
      <p:pic>
        <p:nvPicPr>
          <p:cNvPr id="2" name="図 1">
            <a:extLst>
              <a:ext uri="{FF2B5EF4-FFF2-40B4-BE49-F238E27FC236}">
                <a16:creationId xmlns:a16="http://schemas.microsoft.com/office/drawing/2014/main" id="{EA0B288A-2495-4E43-A5E2-D1AA7A7B8BBF}"/>
              </a:ext>
            </a:extLst>
          </p:cNvPr>
          <p:cNvPicPr>
            <a:picLocks noChangeAspect="1"/>
          </p:cNvPicPr>
          <p:nvPr/>
        </p:nvPicPr>
        <p:blipFill>
          <a:blip r:embed="rId2"/>
          <a:stretch>
            <a:fillRect/>
          </a:stretch>
        </p:blipFill>
        <p:spPr>
          <a:xfrm>
            <a:off x="946030" y="3429000"/>
            <a:ext cx="2567650" cy="2735180"/>
          </a:xfrm>
          <a:prstGeom prst="rect">
            <a:avLst/>
          </a:prstGeom>
        </p:spPr>
      </p:pic>
      <p:sp>
        <p:nvSpPr>
          <p:cNvPr id="3" name="正方形/長方形 2">
            <a:extLst>
              <a:ext uri="{FF2B5EF4-FFF2-40B4-BE49-F238E27FC236}">
                <a16:creationId xmlns:a16="http://schemas.microsoft.com/office/drawing/2014/main" id="{5F1A07B2-B5BC-4B2F-9F51-E05BE7E0B8B1}"/>
              </a:ext>
            </a:extLst>
          </p:cNvPr>
          <p:cNvSpPr/>
          <p:nvPr/>
        </p:nvSpPr>
        <p:spPr>
          <a:xfrm>
            <a:off x="826166" y="1496744"/>
            <a:ext cx="6675225" cy="646331"/>
          </a:xfrm>
          <a:prstGeom prst="rect">
            <a:avLst/>
          </a:prstGeom>
        </p:spPr>
        <p:txBody>
          <a:bodyPr wrap="none">
            <a:spAutoFit/>
          </a:bodyPr>
          <a:lstStyle/>
          <a:p>
            <a:r>
              <a:rPr kumimoji="1" lang="ja-JP" altLang="en-US" sz="3600" dirty="0"/>
              <a:t>ホームページのデザインについて</a:t>
            </a:r>
          </a:p>
        </p:txBody>
      </p:sp>
      <p:sp>
        <p:nvSpPr>
          <p:cNvPr id="4" name="テキスト ボックス 3">
            <a:extLst>
              <a:ext uri="{FF2B5EF4-FFF2-40B4-BE49-F238E27FC236}">
                <a16:creationId xmlns:a16="http://schemas.microsoft.com/office/drawing/2014/main" id="{F34D083C-6E5A-493A-9FD2-35ED6831DED2}"/>
              </a:ext>
            </a:extLst>
          </p:cNvPr>
          <p:cNvSpPr txBox="1"/>
          <p:nvPr/>
        </p:nvSpPr>
        <p:spPr>
          <a:xfrm>
            <a:off x="5061287" y="2361096"/>
            <a:ext cx="6489029" cy="2862322"/>
          </a:xfrm>
          <a:prstGeom prst="rect">
            <a:avLst/>
          </a:prstGeom>
          <a:noFill/>
        </p:spPr>
        <p:txBody>
          <a:bodyPr wrap="square" rtlCol="0">
            <a:spAutoFit/>
          </a:bodyPr>
          <a:lstStyle/>
          <a:p>
            <a:r>
              <a:rPr kumimoji="1" lang="ja-JP" altLang="en-US" sz="3600" dirty="0"/>
              <a:t>・緑色が目に優しくていいと思う</a:t>
            </a:r>
            <a:endParaRPr kumimoji="1" lang="en-US" altLang="ja-JP" sz="3600" dirty="0"/>
          </a:p>
          <a:p>
            <a:r>
              <a:rPr kumimoji="1" lang="ja-JP" altLang="en-US" sz="3600" dirty="0"/>
              <a:t>・クリーム色が目に優しいと思う</a:t>
            </a:r>
            <a:endParaRPr kumimoji="1" lang="en-US" altLang="ja-JP" sz="3600" dirty="0"/>
          </a:p>
          <a:p>
            <a:r>
              <a:rPr kumimoji="1" lang="ja-JP" altLang="en-US" sz="3600" dirty="0"/>
              <a:t>　　　　　　　　　　　　　　　　　</a:t>
            </a:r>
            <a:r>
              <a:rPr kumimoji="1" lang="en-US" altLang="ja-JP" sz="3600" dirty="0" err="1"/>
              <a:t>etc</a:t>
            </a:r>
            <a:r>
              <a:rPr kumimoji="1" lang="en-US" altLang="ja-JP" sz="3600" dirty="0"/>
              <a:t>…</a:t>
            </a:r>
          </a:p>
          <a:p>
            <a:endParaRPr kumimoji="1" lang="en-US" altLang="ja-JP" sz="3600" dirty="0"/>
          </a:p>
          <a:p>
            <a:r>
              <a:rPr kumimoji="1" lang="ja-JP" altLang="en-US" sz="3600" dirty="0"/>
              <a:t>→→→緑色を採用</a:t>
            </a:r>
          </a:p>
        </p:txBody>
      </p:sp>
    </p:spTree>
    <p:extLst>
      <p:ext uri="{BB962C8B-B14F-4D97-AF65-F5344CB8AC3E}">
        <p14:creationId xmlns:p14="http://schemas.microsoft.com/office/powerpoint/2010/main" val="40782010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F398BF-D871-4845-8502-28F6E96837C9}"/>
              </a:ext>
            </a:extLst>
          </p:cNvPr>
          <p:cNvSpPr>
            <a:spLocks noGrp="1"/>
          </p:cNvSpPr>
          <p:nvPr>
            <p:ph type="title"/>
          </p:nvPr>
        </p:nvSpPr>
        <p:spPr/>
        <p:txBody>
          <a:bodyPr/>
          <a:lstStyle/>
          <a:p>
            <a:r>
              <a:rPr kumimoji="1" lang="ja-JP" altLang="en-US" dirty="0"/>
              <a:t>市場調査①</a:t>
            </a:r>
          </a:p>
        </p:txBody>
      </p:sp>
      <p:sp>
        <p:nvSpPr>
          <p:cNvPr id="3" name="コンテンツ プレースホルダー 2">
            <a:extLst>
              <a:ext uri="{FF2B5EF4-FFF2-40B4-BE49-F238E27FC236}">
                <a16:creationId xmlns:a16="http://schemas.microsoft.com/office/drawing/2014/main" id="{6E17C800-F73D-4970-97EA-5A67D0CB7FE2}"/>
              </a:ext>
            </a:extLst>
          </p:cNvPr>
          <p:cNvSpPr>
            <a:spLocks noGrp="1"/>
          </p:cNvSpPr>
          <p:nvPr>
            <p:ph idx="1"/>
          </p:nvPr>
        </p:nvSpPr>
        <p:spPr>
          <a:xfrm>
            <a:off x="1036320" y="1745609"/>
            <a:ext cx="10058400" cy="4023360"/>
          </a:xfrm>
        </p:spPr>
        <p:txBody>
          <a:bodyPr>
            <a:normAutofit lnSpcReduction="10000"/>
          </a:bodyPr>
          <a:lstStyle/>
          <a:p>
            <a:pPr algn="r"/>
            <a:endParaRPr lang="en-US" altLang="ja-JP" sz="3600" dirty="0"/>
          </a:p>
          <a:p>
            <a:pPr algn="ctr"/>
            <a:r>
              <a:rPr lang="ja-JP" altLang="en-US" sz="3600" dirty="0"/>
              <a:t>　　　　　　　　　　　長崎大学</a:t>
            </a:r>
            <a:endParaRPr lang="en-US" altLang="ja-JP" sz="3600" dirty="0"/>
          </a:p>
          <a:p>
            <a:pPr algn="r"/>
            <a:endParaRPr lang="en-US" altLang="ja-JP" sz="3600" dirty="0"/>
          </a:p>
          <a:p>
            <a:pPr algn="r"/>
            <a:endParaRPr kumimoji="1" lang="en-US" altLang="ja-JP" sz="3600" dirty="0"/>
          </a:p>
          <a:p>
            <a:pPr algn="r"/>
            <a:endParaRPr lang="en-US" altLang="ja-JP" sz="3600" dirty="0"/>
          </a:p>
          <a:p>
            <a:r>
              <a:rPr kumimoji="1" lang="ja-JP" altLang="en-US" sz="1600" b="1" dirty="0">
                <a:latin typeface="+mn-ea"/>
              </a:rPr>
              <a:t>出席は学生証で確認</a:t>
            </a:r>
            <a:endParaRPr kumimoji="1" lang="en-US" altLang="ja-JP" sz="1600" b="1" dirty="0">
              <a:latin typeface="+mn-ea"/>
            </a:endParaRPr>
          </a:p>
          <a:p>
            <a:r>
              <a:rPr lang="ja-JP" altLang="en-US" sz="1600" b="1" dirty="0">
                <a:latin typeface="+mn-ea"/>
              </a:rPr>
              <a:t>出席状況はサイトに学籍番号を入力することで確認</a:t>
            </a:r>
            <a:endParaRPr kumimoji="1" lang="en-US" altLang="ja-JP" sz="1600" b="1" dirty="0">
              <a:latin typeface="+mn-ea"/>
            </a:endParaRPr>
          </a:p>
          <a:p>
            <a:endParaRPr kumimoji="1" lang="en-US" altLang="ja-JP" sz="1600" b="1" dirty="0"/>
          </a:p>
          <a:p>
            <a:endParaRPr kumimoji="1" lang="ja-JP" altLang="en-US" sz="3600" dirty="0"/>
          </a:p>
        </p:txBody>
      </p:sp>
      <p:pic>
        <p:nvPicPr>
          <p:cNvPr id="4" name="図 3">
            <a:extLst>
              <a:ext uri="{FF2B5EF4-FFF2-40B4-BE49-F238E27FC236}">
                <a16:creationId xmlns:a16="http://schemas.microsoft.com/office/drawing/2014/main" id="{2CBA8E96-5B3C-4E68-B6C8-0B2083D5EBE2}"/>
              </a:ext>
            </a:extLst>
          </p:cNvPr>
          <p:cNvPicPr>
            <a:picLocks noChangeAspect="1"/>
          </p:cNvPicPr>
          <p:nvPr/>
        </p:nvPicPr>
        <p:blipFill>
          <a:blip r:embed="rId2"/>
          <a:stretch>
            <a:fillRect/>
          </a:stretch>
        </p:blipFill>
        <p:spPr>
          <a:xfrm>
            <a:off x="6598293" y="4301914"/>
            <a:ext cx="4496427" cy="1467055"/>
          </a:xfrm>
          <a:prstGeom prst="rect">
            <a:avLst/>
          </a:prstGeom>
        </p:spPr>
      </p:pic>
      <p:pic>
        <p:nvPicPr>
          <p:cNvPr id="5" name="図 4">
            <a:extLst>
              <a:ext uri="{FF2B5EF4-FFF2-40B4-BE49-F238E27FC236}">
                <a16:creationId xmlns:a16="http://schemas.microsoft.com/office/drawing/2014/main" id="{52654D37-5791-407C-86F0-E2B0185128BE}"/>
              </a:ext>
            </a:extLst>
          </p:cNvPr>
          <p:cNvPicPr>
            <a:picLocks noChangeAspect="1"/>
          </p:cNvPicPr>
          <p:nvPr/>
        </p:nvPicPr>
        <p:blipFill>
          <a:blip r:embed="rId3"/>
          <a:stretch>
            <a:fillRect/>
          </a:stretch>
        </p:blipFill>
        <p:spPr>
          <a:xfrm>
            <a:off x="1246046" y="1745609"/>
            <a:ext cx="2411554" cy="2230549"/>
          </a:xfrm>
          <a:prstGeom prst="rect">
            <a:avLst/>
          </a:prstGeom>
        </p:spPr>
      </p:pic>
    </p:spTree>
    <p:extLst>
      <p:ext uri="{BB962C8B-B14F-4D97-AF65-F5344CB8AC3E}">
        <p14:creationId xmlns:p14="http://schemas.microsoft.com/office/powerpoint/2010/main" val="224183154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5DDCC5-A0B8-4BAB-8A17-455E58FF1C2B}"/>
              </a:ext>
            </a:extLst>
          </p:cNvPr>
          <p:cNvSpPr>
            <a:spLocks noGrp="1"/>
          </p:cNvSpPr>
          <p:nvPr>
            <p:ph type="title"/>
          </p:nvPr>
        </p:nvSpPr>
        <p:spPr/>
        <p:txBody>
          <a:bodyPr/>
          <a:lstStyle/>
          <a:p>
            <a:r>
              <a:rPr kumimoji="1" lang="ja-JP" altLang="en-US" dirty="0"/>
              <a:t>市場調査②</a:t>
            </a:r>
          </a:p>
        </p:txBody>
      </p:sp>
      <p:sp>
        <p:nvSpPr>
          <p:cNvPr id="8" name="コンテンツ プレースホルダー 7">
            <a:extLst>
              <a:ext uri="{FF2B5EF4-FFF2-40B4-BE49-F238E27FC236}">
                <a16:creationId xmlns:a16="http://schemas.microsoft.com/office/drawing/2014/main" id="{8AA8BC99-D2CB-4D15-95D6-F7E61802138C}"/>
              </a:ext>
            </a:extLst>
          </p:cNvPr>
          <p:cNvSpPr>
            <a:spLocks noGrp="1"/>
          </p:cNvSpPr>
          <p:nvPr>
            <p:ph idx="1"/>
          </p:nvPr>
        </p:nvSpPr>
        <p:spPr/>
        <p:txBody>
          <a:bodyPr>
            <a:normAutofit lnSpcReduction="10000"/>
          </a:bodyPr>
          <a:lstStyle/>
          <a:p>
            <a:endParaRPr kumimoji="1" lang="en-US" altLang="ja-JP" dirty="0"/>
          </a:p>
          <a:p>
            <a:pPr algn="ctr"/>
            <a:r>
              <a:rPr lang="ja-JP" altLang="en-US" dirty="0"/>
              <a:t>　　　　　　　　　　　　　</a:t>
            </a:r>
            <a:r>
              <a:rPr lang="ja-JP" altLang="en-US" sz="3600" b="1" dirty="0"/>
              <a:t>法政大学</a:t>
            </a:r>
            <a:endParaRPr lang="en-US" altLang="ja-JP" sz="3600" b="1" dirty="0"/>
          </a:p>
          <a:p>
            <a:endParaRPr kumimoji="1" lang="en-US" altLang="ja-JP" dirty="0"/>
          </a:p>
          <a:p>
            <a:endParaRPr lang="en-US" altLang="ja-JP" dirty="0"/>
          </a:p>
          <a:p>
            <a:endParaRPr kumimoji="1" lang="en-US" altLang="ja-JP" dirty="0"/>
          </a:p>
          <a:p>
            <a:endParaRPr lang="en-US" altLang="ja-JP" dirty="0"/>
          </a:p>
          <a:p>
            <a:r>
              <a:rPr kumimoji="1" lang="ja-JP" altLang="en-US" dirty="0"/>
              <a:t>教室の壁にあるカードリーダーで</a:t>
            </a:r>
            <a:endParaRPr kumimoji="1" lang="en-US" altLang="ja-JP" dirty="0"/>
          </a:p>
          <a:p>
            <a:r>
              <a:rPr kumimoji="1" lang="ja-JP" altLang="en-US" dirty="0"/>
              <a:t>出席確認。</a:t>
            </a:r>
            <a:endParaRPr kumimoji="1" lang="en-US" altLang="ja-JP" dirty="0"/>
          </a:p>
          <a:p>
            <a:r>
              <a:rPr lang="ja-JP" altLang="en-US" dirty="0"/>
              <a:t>Ｐｃから出席状況確認可能。</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ja-JP" altLang="en-US" dirty="0"/>
          </a:p>
        </p:txBody>
      </p:sp>
      <p:pic>
        <p:nvPicPr>
          <p:cNvPr id="9" name="図 8">
            <a:extLst>
              <a:ext uri="{FF2B5EF4-FFF2-40B4-BE49-F238E27FC236}">
                <a16:creationId xmlns:a16="http://schemas.microsoft.com/office/drawing/2014/main" id="{D9F5168C-4B44-4697-AFBA-3FC6070ECF65}"/>
              </a:ext>
            </a:extLst>
          </p:cNvPr>
          <p:cNvPicPr>
            <a:picLocks noChangeAspect="1"/>
          </p:cNvPicPr>
          <p:nvPr/>
        </p:nvPicPr>
        <p:blipFill>
          <a:blip r:embed="rId2"/>
          <a:stretch>
            <a:fillRect/>
          </a:stretch>
        </p:blipFill>
        <p:spPr>
          <a:xfrm>
            <a:off x="1300480" y="2047703"/>
            <a:ext cx="2905530" cy="2457793"/>
          </a:xfrm>
          <a:prstGeom prst="rect">
            <a:avLst/>
          </a:prstGeom>
        </p:spPr>
      </p:pic>
      <p:pic>
        <p:nvPicPr>
          <p:cNvPr id="11" name="図 10">
            <a:extLst>
              <a:ext uri="{FF2B5EF4-FFF2-40B4-BE49-F238E27FC236}">
                <a16:creationId xmlns:a16="http://schemas.microsoft.com/office/drawing/2014/main" id="{572E1E53-158F-4BFC-8B29-4A75A2A5912A}"/>
              </a:ext>
            </a:extLst>
          </p:cNvPr>
          <p:cNvPicPr>
            <a:picLocks noChangeAspect="1"/>
          </p:cNvPicPr>
          <p:nvPr/>
        </p:nvPicPr>
        <p:blipFill>
          <a:blip r:embed="rId3"/>
          <a:stretch>
            <a:fillRect/>
          </a:stretch>
        </p:blipFill>
        <p:spPr>
          <a:xfrm>
            <a:off x="4928040" y="2934985"/>
            <a:ext cx="6115904" cy="2934109"/>
          </a:xfrm>
          <a:prstGeom prst="rect">
            <a:avLst/>
          </a:prstGeom>
        </p:spPr>
      </p:pic>
    </p:spTree>
    <p:extLst>
      <p:ext uri="{BB962C8B-B14F-4D97-AF65-F5344CB8AC3E}">
        <p14:creationId xmlns:p14="http://schemas.microsoft.com/office/powerpoint/2010/main" val="365067771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B5A419-A86B-454F-9DEB-61C0D0E2DFBF}"/>
              </a:ext>
            </a:extLst>
          </p:cNvPr>
          <p:cNvSpPr>
            <a:spLocks noGrp="1"/>
          </p:cNvSpPr>
          <p:nvPr>
            <p:ph type="title"/>
          </p:nvPr>
        </p:nvSpPr>
        <p:spPr/>
        <p:txBody>
          <a:bodyPr/>
          <a:lstStyle/>
          <a:p>
            <a:r>
              <a:rPr kumimoji="1" lang="ja-JP" altLang="en-US" dirty="0"/>
              <a:t>市場調査③</a:t>
            </a:r>
          </a:p>
        </p:txBody>
      </p:sp>
      <p:sp>
        <p:nvSpPr>
          <p:cNvPr id="3" name="コンテンツ プレースホルダー 2">
            <a:extLst>
              <a:ext uri="{FF2B5EF4-FFF2-40B4-BE49-F238E27FC236}">
                <a16:creationId xmlns:a16="http://schemas.microsoft.com/office/drawing/2014/main" id="{90782075-E7C2-4312-A48E-DDD0DFA33689}"/>
              </a:ext>
            </a:extLst>
          </p:cNvPr>
          <p:cNvSpPr>
            <a:spLocks noGrp="1"/>
          </p:cNvSpPr>
          <p:nvPr>
            <p:ph idx="1"/>
          </p:nvPr>
        </p:nvSpPr>
        <p:spPr/>
        <p:txBody>
          <a:bodyPr>
            <a:normAutofit/>
          </a:bodyPr>
          <a:lstStyle/>
          <a:p>
            <a:endParaRPr kumimoji="1" lang="en-US" altLang="ja-JP" dirty="0"/>
          </a:p>
          <a:p>
            <a:pPr algn="ctr"/>
            <a:r>
              <a:rPr lang="ja-JP" altLang="en-US" sz="2800" b="1" dirty="0"/>
              <a:t>　　　　　　　　　　　　　システムギア株式会社</a:t>
            </a:r>
            <a:endParaRPr lang="en-US" altLang="ja-JP" sz="2800" b="1" dirty="0"/>
          </a:p>
          <a:p>
            <a:endParaRPr lang="en-US" altLang="ja-JP" sz="1400" b="1" dirty="0"/>
          </a:p>
          <a:p>
            <a:pPr marL="0" indent="0">
              <a:buNone/>
            </a:pPr>
            <a:r>
              <a:rPr lang="ja-JP" altLang="en-US" b="1" dirty="0"/>
              <a:t>壁掛け運用</a:t>
            </a:r>
            <a:endParaRPr lang="en-US" altLang="ja-JP" b="1" dirty="0"/>
          </a:p>
          <a:p>
            <a:pPr marL="0" indent="0">
              <a:buNone/>
            </a:pPr>
            <a:endParaRPr lang="en-US" altLang="ja-JP" b="1" dirty="0"/>
          </a:p>
          <a:p>
            <a:pPr marL="0" indent="0" algn="ctr">
              <a:buNone/>
            </a:pPr>
            <a:r>
              <a:rPr lang="ja-JP" altLang="en-US" b="1" dirty="0"/>
              <a:t>共に可能</a:t>
            </a:r>
            <a:endParaRPr lang="en-US" altLang="ja-JP" b="1" dirty="0"/>
          </a:p>
          <a:p>
            <a:pPr marL="0" indent="0">
              <a:buNone/>
            </a:pPr>
            <a:r>
              <a:rPr lang="ja-JP" altLang="en-US" b="1" dirty="0"/>
              <a:t>モバイル運用</a:t>
            </a:r>
            <a:endParaRPr lang="en-US" altLang="ja-JP" b="1" dirty="0"/>
          </a:p>
          <a:p>
            <a:pPr marL="0" indent="0" algn="r">
              <a:buNone/>
            </a:pPr>
            <a:r>
              <a:rPr lang="ja-JP" altLang="en-US" sz="1800" b="1" dirty="0"/>
              <a:t>既存の学生証をスキャンで出席</a:t>
            </a:r>
            <a:endParaRPr lang="en-US" altLang="ja-JP" sz="1800" b="1" dirty="0"/>
          </a:p>
          <a:p>
            <a:pPr algn="ctr"/>
            <a:endParaRPr kumimoji="1" lang="ja-JP" altLang="en-US" sz="2800" b="1" dirty="0"/>
          </a:p>
        </p:txBody>
      </p:sp>
      <p:pic>
        <p:nvPicPr>
          <p:cNvPr id="4" name="図 3">
            <a:extLst>
              <a:ext uri="{FF2B5EF4-FFF2-40B4-BE49-F238E27FC236}">
                <a16:creationId xmlns:a16="http://schemas.microsoft.com/office/drawing/2014/main" id="{9D1E2E93-95E9-432B-B9B3-4C7839971497}"/>
              </a:ext>
            </a:extLst>
          </p:cNvPr>
          <p:cNvPicPr>
            <a:picLocks noChangeAspect="1"/>
          </p:cNvPicPr>
          <p:nvPr/>
        </p:nvPicPr>
        <p:blipFill>
          <a:blip r:embed="rId2"/>
          <a:stretch>
            <a:fillRect/>
          </a:stretch>
        </p:blipFill>
        <p:spPr>
          <a:xfrm>
            <a:off x="3554283" y="2431834"/>
            <a:ext cx="1857634" cy="3086531"/>
          </a:xfrm>
          <a:prstGeom prst="rect">
            <a:avLst/>
          </a:prstGeom>
        </p:spPr>
      </p:pic>
    </p:spTree>
    <p:extLst>
      <p:ext uri="{BB962C8B-B14F-4D97-AF65-F5344CB8AC3E}">
        <p14:creationId xmlns:p14="http://schemas.microsoft.com/office/powerpoint/2010/main" val="577803976"/>
      </p:ext>
    </p:extLst>
  </p:cSld>
  <p:clrMapOvr>
    <a:masterClrMapping/>
  </p:clrMapOvr>
  <p:transition spd="slow">
    <p:wipe/>
  </p:transition>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531</TotalTime>
  <Words>463</Words>
  <Application>Microsoft Office PowerPoint</Application>
  <PresentationFormat>ワイド画面</PresentationFormat>
  <Paragraphs>81</Paragraphs>
  <Slides>12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ＭＳ Ｐゴシック</vt:lpstr>
      <vt:lpstr>Arial</vt:lpstr>
      <vt:lpstr>Calibri</vt:lpstr>
      <vt:lpstr>Calibri Light</vt:lpstr>
      <vt:lpstr>Wingdings</vt:lpstr>
      <vt:lpstr>レトロスペクト</vt:lpstr>
      <vt:lpstr>卒業制作 授業数管理サイト</vt:lpstr>
      <vt:lpstr>PowerPoint プレゼンテーション</vt:lpstr>
      <vt:lpstr>使用環境と言語</vt:lpstr>
      <vt:lpstr>システム概要</vt:lpstr>
      <vt:lpstr>PowerPoint プレゼンテーション</vt:lpstr>
      <vt:lpstr>PowerPoint プレゼンテーション</vt:lpstr>
      <vt:lpstr>市場調査①</vt:lpstr>
      <vt:lpstr>市場調査②</vt:lpstr>
      <vt:lpstr>市場調査③</vt:lpstr>
      <vt:lpstr>操作説明</vt:lpstr>
      <vt:lpstr>今後の課題</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授業数管理カレンダー</dc:title>
  <dc:creator>D209@dn6-001.local</dc:creator>
  <cp:lastModifiedBy>D209@dn6-001.local</cp:lastModifiedBy>
  <cp:revision>52</cp:revision>
  <dcterms:created xsi:type="dcterms:W3CDTF">2024-10-31T01:41:10Z</dcterms:created>
  <dcterms:modified xsi:type="dcterms:W3CDTF">2025-02-17T06:53:15Z</dcterms:modified>
</cp:coreProperties>
</file>