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6c8100050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6c8100050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85588f4b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85588f4b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6c810005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6c810005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6c810005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6c810005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6c810005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6c810005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6c810005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6c810005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6c810005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6c810005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85588f4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85588f4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6c810005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6c810005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6c8100050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6c810005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1225"/>
            <a:ext cx="8520600" cy="31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44"/>
              <a:t>Определение зон безопасности. Идентификация зон. Примеры зон SCADA. Характеристика зон.</a:t>
            </a:r>
            <a:endParaRPr sz="3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44"/>
              <a:t>Политика зон безопасности. ГОСТ Р 56025 МЭК 62443-1-1.</a:t>
            </a:r>
            <a:endParaRPr sz="36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44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72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Груздев Г.Е. КИБ-012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Политика зон безопасности (требования)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- коммуникационный доступ;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- физический доступ и удаленность.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Чтобы группа объектов, находящихся в пределах границы безопасности, нормально функционировала, они должны быть связаны с объектами, находящимися за пределами зоны безопасности.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Физические зоны должны по возможности иметь физические барьеры (например, стены, замок на двери и т.д.), которые соответствуют требуемому уровню безопасности и согласуются с планами относительно безопасности других объектов. Пример физической зоны - завод: авторизованные лица пропускаются/не пропускаются авторизующим субъектом (охранник, терминал).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 sz="2800">
                <a:solidFill>
                  <a:schemeClr val="dk1"/>
                </a:solidFill>
              </a:rPr>
              <a:t>Спасибо за внимание!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240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Что-то между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3.2.52 </a:t>
            </a:r>
            <a:r>
              <a:rPr b="1" lang="ru" sz="1500">
                <a:solidFill>
                  <a:schemeClr val="dk1"/>
                </a:solidFill>
              </a:rPr>
              <a:t>межсетевой экран</a:t>
            </a:r>
            <a:r>
              <a:rPr lang="ru" sz="1500">
                <a:solidFill>
                  <a:schemeClr val="dk1"/>
                </a:solidFill>
              </a:rPr>
              <a:t> (firewall): Устройство межсетевого взаимодействия, осуществляющее фильтрацию трафика между двумя связанными друг с другом сетями. &lt;...&gt; Обычно межсетевые экраны используются для задания границ зон. Как правило, межсетевые экраны функционируют по алгоритмам, обеспечивающим избирательное открытие коммуникационных портов.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3.2.55 </a:t>
            </a:r>
            <a:r>
              <a:rPr b="1" lang="ru" sz="1500">
                <a:solidFill>
                  <a:schemeClr val="dk1"/>
                </a:solidFill>
              </a:rPr>
              <a:t>страж</a:t>
            </a:r>
            <a:r>
              <a:rPr lang="ru" sz="1500">
                <a:solidFill>
                  <a:schemeClr val="dk1"/>
                </a:solidFill>
              </a:rPr>
              <a:t> (guard): Шлюз, который расположен между двумя сетями (или компьютерами, а также прочими информационными системами), функционирующими на разных уровнях безопасности (обычно одна из сетей защищеннее другой), и служит промежуточным звеном на пути любого обмена информацией между данными сетями: либо для предотвращения передачи конфиденциальной информации из более защищенной сети в менее защищенную, либо для сохранения целостности данных в более защищенной сети.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Расшифровка IACS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chemeClr val="dk1"/>
                </a:solidFill>
              </a:rPr>
              <a:t>3.2.57 </a:t>
            </a:r>
            <a:r>
              <a:rPr b="1" lang="ru" sz="1090">
                <a:solidFill>
                  <a:schemeClr val="dk1"/>
                </a:solidFill>
              </a:rPr>
              <a:t>системы промышленной автоматики и контроля (industrial automation and control systems), IACS</a:t>
            </a:r>
            <a:r>
              <a:rPr lang="ru" sz="1090">
                <a:solidFill>
                  <a:schemeClr val="dk1"/>
                </a:solidFill>
              </a:rPr>
              <a:t>: Группа персонала, а также совокупность аппаратного и программного обеспечений, которые могут регулировать или воздействовать иным образом на безопасное, защищенное и надежное функционирование производственного процесса.</a:t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chemeClr val="dk1"/>
                </a:solidFill>
              </a:rPr>
              <a:t>Примечание - Такие системы могут включать в себя, но не ограничиваются этим:</a:t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chemeClr val="dk1"/>
                </a:solidFill>
              </a:rPr>
              <a:t>- промышленные системы управления, включающие в себя распределенные системы управления (DCS), программируемые логические контроллеры (PLC), пульты дистанционного управления (RTU), интеллектуальные электронные устройства, системы диспетчерского контроля и сбора данных (SCADA), объединенные системы электронного детектирования и контроля, а также системы мониторинга и диагностики.</a:t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ru" sz="1090">
                <a:solidFill>
                  <a:schemeClr val="dk1"/>
                </a:solidFill>
              </a:rPr>
              <a:t>- ассоциированные информационные системы, например, системы упреждающего или многосвязного регулирования, а также сетевые оптимизаторы, специальные мониторы к оборудованию, графические интерфейсы, архиваторы, автоматизированные системы управления производственными процессами и информационно-управляющие системы предприятия;</a:t>
            </a:r>
            <a:endParaRPr sz="109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ru" sz="1090">
                <a:solidFill>
                  <a:schemeClr val="dk1"/>
                </a:solidFill>
              </a:rPr>
              <a:t>- ассоциированные внутренние, пользовательские, сетевые или машинные интерфейсы, используемые для обеспечения управления, защиты и функциональности производственных операций в ходе непрерывных, периодических, дискретных и прочих процессов.</a:t>
            </a:r>
            <a:endParaRPr sz="109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целостности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3.2.60 </a:t>
            </a:r>
            <a:r>
              <a:rPr b="1" lang="ru">
                <a:solidFill>
                  <a:schemeClr val="dk1"/>
                </a:solidFill>
              </a:rPr>
              <a:t>целостность (integrity)</a:t>
            </a:r>
            <a:r>
              <a:rPr lang="ru">
                <a:solidFill>
                  <a:schemeClr val="dk1"/>
                </a:solidFill>
              </a:rPr>
              <a:t>: Свойство системы, отражающее логическую корректность и надежность операционной системы, логическую полноту аппаратного и программного обеспечений, которые реализуют защитные механизмы, а также постоянство структуры и содержания хранимых данных.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ГОСТ Р 50922-2006. Защита информации. Основные термины и определения.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ц</a:t>
            </a:r>
            <a:r>
              <a:rPr b="1" lang="ru">
                <a:solidFill>
                  <a:schemeClr val="dk1"/>
                </a:solidFill>
              </a:rPr>
              <a:t>елостность</a:t>
            </a:r>
            <a:r>
              <a:rPr lang="ru">
                <a:solidFill>
                  <a:schemeClr val="dk1"/>
                </a:solidFill>
              </a:rPr>
              <a:t>: Состояние информации, при котором отсутствует любое ее изменение либо изменение осуществляется только преднамеренно субъектами, имеющими на него право.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зона безопасности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Зона безопасности, или защищаемый участок, представляет собой логическое объединение физических, информационных и прикладных объектов имущества, к которым предъявляются общие требования безопасности.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Применимо к электронной среде - некоторые системы надо защищать сильнее, чем другие.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Могут существовать также зоны внутри зон или подзоны, которые обеспечивают многоуровневую (эшелонированную) защиту, соответствуя серии уровней требований безопасности.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Идентификация зон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физически - по физическому местоположению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ru">
                <a:solidFill>
                  <a:schemeClr val="dk1"/>
                </a:solidFill>
              </a:rPr>
              <a:t>логически - на основе функциональности или других характеристик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SCADA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3.2.122 </a:t>
            </a:r>
            <a:r>
              <a:rPr b="1" lang="ru">
                <a:solidFill>
                  <a:schemeClr val="dk1"/>
                </a:solidFill>
              </a:rPr>
              <a:t>cистема диспетчерского контроля и сбора данных (supervisory control and data acquisition system), система SCADA (SCADA system)</a:t>
            </a:r>
            <a:r>
              <a:rPr lang="ru">
                <a:solidFill>
                  <a:schemeClr val="dk1"/>
                </a:solidFill>
              </a:rPr>
              <a:t>: Разновидность слабо связанной рассредоточенной системы мониторинга и контроля, которая обычно ассоциируется с системами передачи и распределения электрической энергии, трубопроводами нефти и газа, а также системами водопотребления и канализации.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Системы диспетчерского контроля используются также на объектах для осуществления серийного, непрерывного и дискретного производства, с целью централизации процессов мониторинга и контроля на этих объектах.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lang="ru" sz="1750">
                <a:solidFill>
                  <a:schemeClr val="dk1"/>
                </a:solidFill>
              </a:rPr>
              <a:t>Коротко: диспетчеризация, управление и обработка данных.</a:t>
            </a:r>
            <a:endParaRPr sz="1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зон SCADA.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8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ru" sz="1808">
                <a:solidFill>
                  <a:schemeClr val="dk1"/>
                </a:solidFill>
              </a:rPr>
              <a:t>Периферийная зона</a:t>
            </a:r>
            <a:r>
              <a:rPr lang="ru" sz="1808">
                <a:solidFill>
                  <a:schemeClr val="dk1"/>
                </a:solidFill>
              </a:rPr>
              <a:t>: включает датчики, исполнительные механизмы, устройства ввода/вывода.</a:t>
            </a:r>
            <a:endParaRPr sz="1808">
              <a:solidFill>
                <a:schemeClr val="dk1"/>
              </a:solidFill>
            </a:endParaRPr>
          </a:p>
          <a:p>
            <a:pPr indent="-3348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ru" sz="1808">
                <a:solidFill>
                  <a:schemeClr val="dk1"/>
                </a:solidFill>
              </a:rPr>
              <a:t>Зона контроля (Control Zone)</a:t>
            </a:r>
            <a:r>
              <a:rPr lang="ru" sz="1808">
                <a:solidFill>
                  <a:schemeClr val="dk1"/>
                </a:solidFill>
              </a:rPr>
              <a:t>: SCADA-серверы, программируемые логические контроллеры (PLC), системы человеко-машинного интерфейса (HMI).</a:t>
            </a:r>
            <a:endParaRPr sz="1808">
              <a:solidFill>
                <a:schemeClr val="dk1"/>
              </a:solidFill>
            </a:endParaRPr>
          </a:p>
          <a:p>
            <a:pPr indent="-3348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ru" sz="1808">
                <a:solidFill>
                  <a:schemeClr val="dk1"/>
                </a:solidFill>
              </a:rPr>
              <a:t>Зона управления предприятия (Enterprise Zone)</a:t>
            </a:r>
            <a:r>
              <a:rPr lang="ru" sz="1808">
                <a:solidFill>
                  <a:schemeClr val="dk1"/>
                </a:solidFill>
              </a:rPr>
              <a:t>: включает системы планирования ресурсов предприятия (ERP), базы данных, сервера отчетности.</a:t>
            </a:r>
            <a:endParaRPr sz="1808">
              <a:solidFill>
                <a:schemeClr val="dk1"/>
              </a:solidFill>
            </a:endParaRPr>
          </a:p>
          <a:p>
            <a:pPr indent="-3348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ru" sz="1808">
                <a:solidFill>
                  <a:schemeClr val="dk1"/>
                </a:solidFill>
              </a:rPr>
              <a:t>Демилитаризованная зона (DMZ)</a:t>
            </a:r>
            <a:r>
              <a:rPr lang="ru" sz="1808">
                <a:solidFill>
                  <a:schemeClr val="dk1"/>
                </a:solidFill>
              </a:rPr>
              <a:t>: шлюзы между корпоративной сетью и производственными системами.</a:t>
            </a:r>
            <a:endParaRPr sz="1808">
              <a:solidFill>
                <a:schemeClr val="dk1"/>
              </a:solidFill>
            </a:endParaRPr>
          </a:p>
          <a:p>
            <a:pPr indent="-3348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ru" sz="1808">
                <a:solidFill>
                  <a:schemeClr val="dk1"/>
                </a:solidFill>
              </a:rPr>
              <a:t>Зона операторского управления</a:t>
            </a:r>
            <a:r>
              <a:rPr lang="ru" sz="1808">
                <a:solidFill>
                  <a:schemeClr val="dk1"/>
                </a:solidFill>
              </a:rPr>
              <a:t>: рабочие станции операторов и интерфейсы управления.</a:t>
            </a:r>
            <a:endParaRPr sz="18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Характеристика зон.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ru" sz="1600">
                <a:solidFill>
                  <a:schemeClr val="dk1"/>
                </a:solidFill>
              </a:rPr>
              <a:t>Критичность функций</a:t>
            </a:r>
            <a:r>
              <a:rPr lang="ru" sz="1600">
                <a:solidFill>
                  <a:schemeClr val="dk1"/>
                </a:solidFill>
              </a:rPr>
              <a:t>: от </a:t>
            </a:r>
            <a:r>
              <a:rPr lang="ru" sz="1600">
                <a:solidFill>
                  <a:schemeClr val="dk1"/>
                </a:solidFill>
              </a:rPr>
              <a:t>низко критичных</a:t>
            </a:r>
            <a:r>
              <a:rPr lang="ru" sz="1600">
                <a:solidFill>
                  <a:schemeClr val="dk1"/>
                </a:solidFill>
              </a:rPr>
              <a:t> (например, вспомогательные системы) до </a:t>
            </a:r>
            <a:r>
              <a:rPr lang="ru" sz="1600">
                <a:solidFill>
                  <a:schemeClr val="dk1"/>
                </a:solidFill>
              </a:rPr>
              <a:t>высоко критичных</a:t>
            </a:r>
            <a:r>
              <a:rPr lang="ru" sz="1600">
                <a:solidFill>
                  <a:schemeClr val="dk1"/>
                </a:solidFill>
              </a:rPr>
              <a:t> (системы аварийного отключения).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ru" sz="1600">
                <a:solidFill>
                  <a:schemeClr val="dk1"/>
                </a:solidFill>
              </a:rPr>
              <a:t>Требования к доступу</a:t>
            </a:r>
            <a:r>
              <a:rPr lang="ru" sz="1600">
                <a:solidFill>
                  <a:schemeClr val="dk1"/>
                </a:solidFill>
              </a:rPr>
              <a:t>: разные уровни привилегий для персонала, разделение доступа между зонами.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ru" sz="1600">
                <a:solidFill>
                  <a:schemeClr val="dk1"/>
                </a:solidFill>
              </a:rPr>
              <a:t>Уровень сегментации</a:t>
            </a:r>
            <a:r>
              <a:rPr lang="ru" sz="1600">
                <a:solidFill>
                  <a:schemeClr val="dk1"/>
                </a:solidFill>
              </a:rPr>
              <a:t>: определение границ зон с использованием межсетевых экранов, шлюзов безопасности и других механизмов защиты.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ru" sz="1600">
                <a:solidFill>
                  <a:schemeClr val="dk1"/>
                </a:solidFill>
              </a:rPr>
              <a:t>Уровень защищенности</a:t>
            </a:r>
            <a:r>
              <a:rPr lang="ru" sz="1600">
                <a:solidFill>
                  <a:schemeClr val="dk1"/>
                </a:solidFill>
              </a:rPr>
              <a:t>: использование шифрования, мониторинга трафика и других методов для предотвращения угроз.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