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3" r:id="rId3"/>
    <p:sldId id="417" r:id="rId4"/>
    <p:sldId id="449" r:id="rId5"/>
    <p:sldId id="453" r:id="rId6"/>
    <p:sldId id="454" r:id="rId7"/>
    <p:sldId id="450" r:id="rId8"/>
    <p:sldId id="451" r:id="rId9"/>
    <p:sldId id="452" r:id="rId10"/>
  </p:sldIdLst>
  <p:sldSz cx="9144000" cy="6858000" type="screen4x3"/>
  <p:notesSz cx="6669088" cy="992505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6" autoAdjust="0"/>
    <p:restoredTop sz="90756" autoAdjust="0"/>
  </p:normalViewPr>
  <p:slideViewPr>
    <p:cSldViewPr>
      <p:cViewPr varScale="1">
        <p:scale>
          <a:sx n="59" d="100"/>
          <a:sy n="59" d="100"/>
        </p:scale>
        <p:origin x="13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617AA0-651B-4202-837E-2144D99914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064DAE-8FBB-4BC2-9B3E-41AF52C6A9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6050C22-949B-4395-89AC-2745C420CA28}" type="datetimeFigureOut">
              <a:rPr lang="ru-RU"/>
              <a:pPr>
                <a:defRPr/>
              </a:pPr>
              <a:t>24.12.2024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DBE5AD-185C-4873-B7FF-EE3754730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C8A287-5080-445F-BCCF-D0B93A6C6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6575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AB7A643-E439-4947-A9B4-D6A14E70C9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DC4864-27D2-4F46-8006-2E6324D287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3B9958-C744-4D5E-918E-29A5D0AE2D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92201E9-952D-4FC8-A607-56491BD3A8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DF59EF5E-26C7-4317-9E86-CDA9BBB3A2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2E75199A-A8A7-4CEC-ABC7-DBE7D126BC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27F0ABFF-374B-469F-83C8-AA46BAEE3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6575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3BAAAF0-E608-4F19-9481-3FC54B8804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D72094DA-E184-4587-A709-A9A650CA6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B3094E38-9013-4DE7-ADC6-5E53C7B03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BA9DDC9E-47FD-4A2B-AFAD-8B56DE21E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E71F9-F56B-4685-AEF8-262255ABBFB7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>
            <a:extLst>
              <a:ext uri="{FF2B5EF4-FFF2-40B4-BE49-F238E27FC236}">
                <a16:creationId xmlns:a16="http://schemas.microsoft.com/office/drawing/2014/main" id="{555FF793-B476-49AE-8E52-5DBF47B9C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Заметки 2">
            <a:extLst>
              <a:ext uri="{FF2B5EF4-FFF2-40B4-BE49-F238E27FC236}">
                <a16:creationId xmlns:a16="http://schemas.microsoft.com/office/drawing/2014/main" id="{85D82210-8F4F-47E4-96BF-3C10565F8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Номер слайда 3">
            <a:extLst>
              <a:ext uri="{FF2B5EF4-FFF2-40B4-BE49-F238E27FC236}">
                <a16:creationId xmlns:a16="http://schemas.microsoft.com/office/drawing/2014/main" id="{646D9F5D-40CA-4868-8D55-98282C385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89F964-68F2-4ACD-8EC9-C34286159AEE}" type="slidenum">
              <a:rPr lang="ru-RU" altLang="ru-RU"/>
              <a:pPr/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>
            <a:extLst>
              <a:ext uri="{FF2B5EF4-FFF2-40B4-BE49-F238E27FC236}">
                <a16:creationId xmlns:a16="http://schemas.microsoft.com/office/drawing/2014/main" id="{D60C0B07-14E7-4CA7-A5E3-CD3FCC99B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Заметки 2">
            <a:extLst>
              <a:ext uri="{FF2B5EF4-FFF2-40B4-BE49-F238E27FC236}">
                <a16:creationId xmlns:a16="http://schemas.microsoft.com/office/drawing/2014/main" id="{325D398C-2620-44E0-89E9-34C7E48A4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Номер слайда 3">
            <a:extLst>
              <a:ext uri="{FF2B5EF4-FFF2-40B4-BE49-F238E27FC236}">
                <a16:creationId xmlns:a16="http://schemas.microsoft.com/office/drawing/2014/main" id="{2F24D797-935D-47E6-9F6F-BDE6113C8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DFD3FF-1420-4E33-99A8-007480DC5CCA}" type="slidenum">
              <a:rPr lang="ru-RU" altLang="ru-RU"/>
              <a:pPr/>
              <a:t>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>
            <a:extLst>
              <a:ext uri="{FF2B5EF4-FFF2-40B4-BE49-F238E27FC236}">
                <a16:creationId xmlns:a16="http://schemas.microsoft.com/office/drawing/2014/main" id="{29380945-CCF1-453A-BEC6-A0E2B933B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Заметки 2">
            <a:extLst>
              <a:ext uri="{FF2B5EF4-FFF2-40B4-BE49-F238E27FC236}">
                <a16:creationId xmlns:a16="http://schemas.microsoft.com/office/drawing/2014/main" id="{D01C8F0D-E0D1-4C20-BCB7-0567603B0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Номер слайда 3">
            <a:extLst>
              <a:ext uri="{FF2B5EF4-FFF2-40B4-BE49-F238E27FC236}">
                <a16:creationId xmlns:a16="http://schemas.microsoft.com/office/drawing/2014/main" id="{97ACB76C-4326-47D6-9B1D-D5A4251F9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21716-76CC-4881-9C9A-5202A4F1CEB3}" type="slidenum">
              <a:rPr lang="ru-RU" altLang="ru-RU"/>
              <a:pPr/>
              <a:t>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>
            <a:extLst>
              <a:ext uri="{FF2B5EF4-FFF2-40B4-BE49-F238E27FC236}">
                <a16:creationId xmlns:a16="http://schemas.microsoft.com/office/drawing/2014/main" id="{DCF673A0-175E-4419-B0DD-5F9CF67E2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Заметки 2">
            <a:extLst>
              <a:ext uri="{FF2B5EF4-FFF2-40B4-BE49-F238E27FC236}">
                <a16:creationId xmlns:a16="http://schemas.microsoft.com/office/drawing/2014/main" id="{DBC306FA-B1EA-4B58-9EF1-A8CDB2F39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Номер слайда 3">
            <a:extLst>
              <a:ext uri="{FF2B5EF4-FFF2-40B4-BE49-F238E27FC236}">
                <a16:creationId xmlns:a16="http://schemas.microsoft.com/office/drawing/2014/main" id="{4A191953-F1A1-4BB6-AF73-DA221C4E8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9D74C8-E46E-4DE3-A547-C5421D55F3C9}" type="slidenum">
              <a:rPr lang="ru-RU" altLang="ru-RU"/>
              <a:pPr/>
              <a:t>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>
            <a:extLst>
              <a:ext uri="{FF2B5EF4-FFF2-40B4-BE49-F238E27FC236}">
                <a16:creationId xmlns:a16="http://schemas.microsoft.com/office/drawing/2014/main" id="{A45D3823-1DC3-4B14-A528-3D1584836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Заметки 2">
            <a:extLst>
              <a:ext uri="{FF2B5EF4-FFF2-40B4-BE49-F238E27FC236}">
                <a16:creationId xmlns:a16="http://schemas.microsoft.com/office/drawing/2014/main" id="{5DA30315-4FE0-4AF5-93EE-6E1495892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Номер слайда 3">
            <a:extLst>
              <a:ext uri="{FF2B5EF4-FFF2-40B4-BE49-F238E27FC236}">
                <a16:creationId xmlns:a16="http://schemas.microsoft.com/office/drawing/2014/main" id="{27E0FBC2-FDF5-4099-9D24-418AC0DF8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6A8468-4F25-4B4E-826E-126A31E7DADD}" type="slidenum">
              <a:rPr lang="ru-RU" altLang="ru-RU"/>
              <a:pPr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>
            <a:extLst>
              <a:ext uri="{FF2B5EF4-FFF2-40B4-BE49-F238E27FC236}">
                <a16:creationId xmlns:a16="http://schemas.microsoft.com/office/drawing/2014/main" id="{A371A62E-12A8-4596-987F-1A883B831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Заметки 2">
            <a:extLst>
              <a:ext uri="{FF2B5EF4-FFF2-40B4-BE49-F238E27FC236}">
                <a16:creationId xmlns:a16="http://schemas.microsoft.com/office/drawing/2014/main" id="{E4FCFA42-A40F-480D-9220-3FC81C2EB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Номер слайда 3">
            <a:extLst>
              <a:ext uri="{FF2B5EF4-FFF2-40B4-BE49-F238E27FC236}">
                <a16:creationId xmlns:a16="http://schemas.microsoft.com/office/drawing/2014/main" id="{326D0784-EF9E-4802-80C8-488DB7C31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856982-D1E5-46C7-ADCC-7E0AC0CBB0FD}" type="slidenum">
              <a:rPr lang="ru-RU" altLang="ru-RU"/>
              <a:pPr/>
              <a:t>9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C24FC3E-A213-499C-8302-0DB719C96BB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4AC95D0-9DAC-4A14-87F6-133C045FF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F179C48-2B15-4DE8-BD3F-F9EE536E9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7660C23-062B-4877-ABBC-0F523E038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7876455-FFAC-4B15-83E1-E1396C9170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17AE6D9-84FA-4BC0-8AA4-19AD1C9F3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FF4603E-E9F4-4E32-8FAD-35855778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C92F238-1FA9-4B44-AA55-27556A52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010D27B-58D8-4BBF-8C39-45C54218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2687FBA-F065-4043-A4F6-0B3D06498C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61A0DAB-3DD2-44BF-AA19-7D27737980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04B7206-43F9-4461-BBEF-C1E33999E6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C89058C-77CC-4CE3-A35E-DABC4CB2A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9BC124-0C6F-40F3-A2CC-99E281758F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67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D7B824A-3E55-4DE4-B806-F722D6C4E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97DBE30-8C8F-4E90-95C6-012F0518B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AA04FB-8117-4632-B962-040FFCB27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E73D9-8F15-490A-BFEB-9A9E72DBA4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209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008BB49-657A-4EF6-899C-9A1A645B5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275169-71DE-42A3-83A3-9E55252A0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C392052-2756-4BFF-A066-819EED044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89BF2-2282-4448-91C1-059CA51FC8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676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F134CDF-27B6-4BFA-895B-B5331B6A68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8B559A4-4A68-4892-9D47-A52B7DFC3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92FB06-B1E3-486E-B85B-6FB235FD5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4E544-2EB3-4117-8482-5AA35F9AC1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912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13B5B5-EF12-4D28-9EB5-D333C090F6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3A0ABC6-F9E5-43ED-87BE-E091F72B2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0BA7BF-2684-4694-94D6-2D53FEA423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567B1-9E2A-4134-BF90-CC4C806D11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34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E1F5644-5C0E-4B87-BA44-3FAD0160D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2D74F8-C30E-47A8-8455-2DB024A65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A05F1B4-A121-4E43-B857-5936F41C8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EAB56-74D6-493A-B95B-612C22244B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311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947244A-2595-47F9-BCE2-2A9D8D9B8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0DF8D1C-7CC5-46FC-98D5-595084808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E8BAE9B-F96C-4F36-8A2D-094AB5D78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BD857-17AE-41EB-9C91-D41E1356F8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52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06498CC-5E3F-473F-B839-BA36592F2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3DEFF87-D84C-45D6-B64F-D35AF3BF8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6667DDA-E208-4F22-9618-6A11F4798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4E6D4-BC28-41F0-AF5D-77C615524A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5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49E9DC5-D6FB-4DC7-A0E0-5EFDC8EA6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F2D9873-E208-434A-A733-CCB8BE41C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B953B0-7EBF-43A3-B63F-0FE20FBCC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37C6A-74B8-4EC3-BA21-FAD76E8EC8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224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17230DA-559D-40E8-AA14-C17DD3E96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A91A5C-C8C2-4885-9CB8-7C089E7D2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511AB20-A23B-4EDB-BE34-6BD8E36B2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BDE48-9912-4A86-B4A1-6BB705A7D2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49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B689E9E-BBAC-47C2-9C9D-554626731D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749BD90-96F9-4D8B-B024-805702A38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2306335-EA94-4470-8B18-1BF56FA27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D2BF9-F60C-4AC7-9476-9FCD2449B5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03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E4E77A9-FD4E-48C5-B832-C9C791FA6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13E66A5-DFC5-47E1-B714-41C3364E7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BB0E2AE-BB16-45F5-BAB5-CF15D098D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2974F-B343-4F54-B891-70420A572C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35A55F-1A7D-46A1-8F34-33D4520ECB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F3518D-8F18-4444-8370-C5E24133CD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376F7-29C0-4F7B-A27B-3382ABEBC2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97E925-4DDD-451F-9C16-671D77764F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DB8AF4-2356-404B-B36B-B5A9111E6D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CB082D5-0512-4ABB-AA9B-AE875182BF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C5EC8FE-C1FB-4C5E-830A-4667A008CD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A5FE13A-B9F4-4CEB-A869-A6ECD42E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EAE43BF-23C7-4E91-A9C1-24863591F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73D7BC8F-49FC-4742-8FA5-17F4C991E6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96D84D95-FFC9-4004-8886-9DEA3B5EF7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1181D352-6586-4B36-9015-79CE68F7C3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fld id="{3BD194B3-BC10-41AD-8291-8939CD0ED96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7">
            <a:extLst>
              <a:ext uri="{FF2B5EF4-FFF2-40B4-BE49-F238E27FC236}">
                <a16:creationId xmlns:a16="http://schemas.microsoft.com/office/drawing/2014/main" id="{5641DEBD-FA9D-4514-8AAD-95422ED0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7188"/>
            <a:ext cx="9144000" cy="290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algn="ctr" eaLnBrk="1" hangingPunct="1">
              <a:spcBef>
                <a:spcPct val="500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ru-RU" altLang="ru-RU" sz="2400" b="1" u="sng" dirty="0">
                <a:solidFill>
                  <a:schemeClr val="tx2"/>
                </a:solidFill>
                <a:latin typeface="+mn-lt"/>
              </a:rPr>
              <a:t>КУРСОВОЙ ПРОЕКТ</a:t>
            </a:r>
          </a:p>
          <a:p>
            <a:pPr lvl="1" algn="ctr" eaLnBrk="1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altLang="ru-RU" sz="2400" b="1" dirty="0">
                <a:solidFill>
                  <a:schemeClr val="tx2"/>
                </a:solidFill>
                <a:latin typeface="+mn-lt"/>
              </a:rPr>
              <a:t>на </a:t>
            </a:r>
            <a:r>
              <a:rPr lang="ru-RU" altLang="ru-RU" sz="2400" b="1">
                <a:solidFill>
                  <a:schemeClr val="tx2"/>
                </a:solidFill>
                <a:latin typeface="+mn-lt"/>
              </a:rPr>
              <a:t>тему:</a:t>
            </a:r>
          </a:p>
          <a:p>
            <a:pPr lvl="1" algn="ctr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ru-RU" altLang="ru-RU" sz="2400" b="1">
                <a:solidFill>
                  <a:schemeClr val="tx2"/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2"/>
                </a:solidFill>
                <a:latin typeface="+mn-lt"/>
              </a:rPr>
              <a:t>Разработка системы обеспечения информационной безопасности (подсистемы защиты информации) автоматизированной системы (АС) или корпоративной информационной системы (КИС)»</a:t>
            </a:r>
          </a:p>
        </p:txBody>
      </p:sp>
      <p:sp>
        <p:nvSpPr>
          <p:cNvPr id="5123" name="TextBox 3">
            <a:extLst>
              <a:ext uri="{FF2B5EF4-FFF2-40B4-BE49-F238E27FC236}">
                <a16:creationId xmlns:a16="http://schemas.microsoft.com/office/drawing/2014/main" id="{FB98CFCD-25FB-4F87-8F63-CEDA51B0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37063"/>
            <a:ext cx="4537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Выполнил: </a:t>
            </a:r>
          </a:p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студент 5 курса </a:t>
            </a:r>
          </a:p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группы КИБ-912 </a:t>
            </a:r>
          </a:p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Груздев Г. 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EB56DC-73AE-4427-8C5C-BCEE20F770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76250"/>
            <a:ext cx="7793037" cy="982663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3200" b="1" dirty="0"/>
              <a:t>«</a:t>
            </a:r>
            <a:r>
              <a:rPr lang="en-US" altLang="ru-RU" sz="3200" b="1" dirty="0" err="1"/>
              <a:t>Wazuh</a:t>
            </a:r>
            <a:r>
              <a:rPr lang="ru-RU" altLang="ru-RU" sz="3200" b="1" dirty="0"/>
              <a:t>» - определение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8FC072D-7076-40F9-A244-9E648F9D25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2066925"/>
            <a:ext cx="8636000" cy="4433888"/>
          </a:xfrm>
        </p:spPr>
        <p:txBody>
          <a:bodyPr/>
          <a:lstStyle/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000" b="1" dirty="0"/>
              <a:t>«</a:t>
            </a:r>
            <a:r>
              <a:rPr lang="en-US" sz="2000" b="1" dirty="0" err="1"/>
              <a:t>Wazuh</a:t>
            </a:r>
            <a:r>
              <a:rPr lang="ru-RU" sz="2000" b="1" dirty="0"/>
              <a:t>» </a:t>
            </a:r>
            <a:r>
              <a:rPr lang="ru-RU" sz="2000" dirty="0"/>
              <a:t>– это система управления, мониторинга и реагирования на компьютерные инциденты.</a:t>
            </a:r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000" dirty="0"/>
              <a:t>Основные задачи: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Обнаружение инцидентов.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Мониторинг сетевой активности.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Реагирование на угрозы.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Изоляция и защита систем.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Восстановление после инцидентов.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Анализ произошедших событий.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Управление уязвимостями. </a:t>
            </a:r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000" dirty="0"/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000" dirty="0"/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A71710E-FE08-44A3-956C-A13E02390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476250"/>
            <a:ext cx="7793037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42900" indent="-342900" algn="ctr" eaLnBrk="1" hangingPunct="1">
              <a:defRPr/>
            </a:pPr>
            <a:r>
              <a:rPr lang="ru-RU" altLang="ru-RU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Системы, взаимодействующие с «</a:t>
            </a:r>
            <a:r>
              <a:rPr lang="en-US" altLang="ru-RU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Wazuh</a:t>
            </a:r>
            <a:r>
              <a:rPr lang="ru-RU" altLang="ru-RU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»</a:t>
            </a:r>
          </a:p>
        </p:txBody>
      </p:sp>
      <p:pic>
        <p:nvPicPr>
          <p:cNvPr id="9219" name="Рисунок 2">
            <a:extLst>
              <a:ext uri="{FF2B5EF4-FFF2-40B4-BE49-F238E27FC236}">
                <a16:creationId xmlns:a16="http://schemas.microsoft.com/office/drawing/2014/main" id="{54E4E0C8-A3C9-445A-8A7B-2E0E41C3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2205038"/>
            <a:ext cx="61372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8BB78C8-77F4-4CF1-8B64-73529BC0CC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76250"/>
            <a:ext cx="7793037" cy="982663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3200" b="1" dirty="0"/>
              <a:t>Классификация и категорирование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1145E3-8845-45A2-8963-704C90CDC4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2066925"/>
            <a:ext cx="8785225" cy="4433888"/>
          </a:xfrm>
        </p:spPr>
        <p:txBody>
          <a:bodyPr/>
          <a:lstStyle/>
          <a:p>
            <a:pPr marL="173038" indent="358775" algn="just">
              <a:spcBef>
                <a:spcPts val="600"/>
              </a:spcBef>
              <a:defRPr/>
            </a:pPr>
            <a:r>
              <a:rPr lang="ru-RU" sz="2800" dirty="0"/>
              <a:t>«</a:t>
            </a:r>
            <a:r>
              <a:rPr lang="en-US" sz="2800" dirty="0" err="1"/>
              <a:t>Wazuh</a:t>
            </a:r>
            <a:r>
              <a:rPr lang="ru-RU" sz="2800" dirty="0"/>
              <a:t>» является АС с классом защищенности </a:t>
            </a:r>
            <a:r>
              <a:rPr lang="ru-RU" sz="2800" b="1" dirty="0"/>
              <a:t>1Г</a:t>
            </a:r>
          </a:p>
          <a:p>
            <a:pPr marL="173038" indent="358775" algn="just">
              <a:spcBef>
                <a:spcPts val="600"/>
              </a:spcBef>
              <a:defRPr/>
            </a:pPr>
            <a:r>
              <a:rPr lang="ru-RU" sz="2800" dirty="0"/>
              <a:t>«</a:t>
            </a:r>
            <a:r>
              <a:rPr lang="en-US" sz="2800" dirty="0" err="1"/>
              <a:t>Wazuh</a:t>
            </a:r>
            <a:r>
              <a:rPr lang="ru-RU" sz="2800" dirty="0"/>
              <a:t>» имеет по масштабу ИС класс защищенности </a:t>
            </a:r>
            <a:r>
              <a:rPr lang="ru-RU" sz="2800" b="1" dirty="0"/>
              <a:t>К2</a:t>
            </a:r>
          </a:p>
          <a:p>
            <a:pPr marL="173038" indent="358775" algn="just">
              <a:spcBef>
                <a:spcPts val="600"/>
              </a:spcBef>
              <a:defRPr/>
            </a:pPr>
            <a:r>
              <a:rPr lang="ru-RU" sz="2800" dirty="0"/>
              <a:t>«</a:t>
            </a:r>
            <a:r>
              <a:rPr lang="en-US" sz="2800" dirty="0" err="1"/>
              <a:t>Wazuh</a:t>
            </a:r>
            <a:r>
              <a:rPr lang="ru-RU" sz="2800" dirty="0"/>
              <a:t>», как </a:t>
            </a:r>
            <a:r>
              <a:rPr lang="ru-RU" sz="2800" dirty="0" err="1"/>
              <a:t>ИСПДн</a:t>
            </a:r>
            <a:r>
              <a:rPr lang="ru-RU" sz="2800" dirty="0"/>
              <a:t> имеет </a:t>
            </a:r>
            <a:r>
              <a:rPr lang="ru-RU" sz="2800" b="1" dirty="0"/>
              <a:t>2</a:t>
            </a:r>
            <a:r>
              <a:rPr lang="ru-RU" sz="2800" dirty="0"/>
              <a:t> уровень защищенности</a:t>
            </a:r>
            <a:endParaRPr lang="ru-RU" sz="2800" b="1" dirty="0"/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5E6E9-AC79-461F-AF97-A98B9F95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/>
            <a:r>
              <a:rPr lang="ru-RU" sz="3200" b="1" dirty="0"/>
              <a:t>Определение защищаемых</a:t>
            </a:r>
            <a:r>
              <a:rPr lang="en-US" sz="3200" b="1" dirty="0"/>
              <a:t> </a:t>
            </a:r>
            <a:r>
              <a:rPr lang="ru-RU" sz="3200" b="1" dirty="0"/>
              <a:t>информационных ресурсов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3B5E2-F05B-4CDC-AB6A-F9B19F4D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Персональные данные пользователей системы</a:t>
            </a:r>
            <a:endParaRPr lang="en-US" dirty="0"/>
          </a:p>
          <a:p>
            <a:r>
              <a:rPr lang="ru-RU" dirty="0"/>
              <a:t>Системные сообщения и </a:t>
            </a:r>
            <a:r>
              <a:rPr lang="ru-RU" dirty="0" err="1"/>
              <a:t>логи</a:t>
            </a:r>
            <a:endParaRPr lang="en-US" dirty="0"/>
          </a:p>
          <a:p>
            <a:r>
              <a:rPr lang="ru-RU" dirty="0"/>
              <a:t>Данные от датчиков и мониторов</a:t>
            </a:r>
            <a:endParaRPr lang="en-US" dirty="0"/>
          </a:p>
          <a:p>
            <a:r>
              <a:rPr lang="ru-RU" dirty="0"/>
              <a:t>Рабочие отчеты и аналитика</a:t>
            </a:r>
            <a:endParaRPr lang="en-US" dirty="0"/>
          </a:p>
          <a:p>
            <a:r>
              <a:rPr lang="ru-RU" dirty="0"/>
              <a:t>Данные о пользователях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60591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951E9-D439-49AA-80AB-9846825C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/>
            <a:r>
              <a:rPr lang="ru-RU" sz="3200" b="1" dirty="0"/>
              <a:t>Защищаемая информационная инфраструктура в </a:t>
            </a:r>
            <a:r>
              <a:rPr lang="ru-RU" sz="3200" b="1" dirty="0" err="1"/>
              <a:t>Wazuh</a:t>
            </a:r>
            <a:r>
              <a:rPr lang="ru-RU" sz="3200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6FF2E-5DCA-4A35-8A82-F24E7D20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Рабочие места и станции операторов</a:t>
            </a:r>
          </a:p>
          <a:p>
            <a:r>
              <a:rPr lang="ru-RU" dirty="0"/>
              <a:t>Каналы связи и сетевое оборудование</a:t>
            </a:r>
          </a:p>
          <a:p>
            <a:r>
              <a:rPr lang="ru-RU" dirty="0"/>
              <a:t>Программное обеспечение на серверах и АРМах</a:t>
            </a:r>
          </a:p>
          <a:p>
            <a:r>
              <a:rPr lang="ru-RU" dirty="0"/>
              <a:t>Сервера (приложений, баз данных)</a:t>
            </a:r>
          </a:p>
        </p:txBody>
      </p:sp>
    </p:spTree>
    <p:extLst>
      <p:ext uri="{BB962C8B-B14F-4D97-AF65-F5344CB8AC3E}">
        <p14:creationId xmlns:p14="http://schemas.microsoft.com/office/powerpoint/2010/main" val="199420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6C75639-DB80-4EB5-9649-4B12395BFB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571500"/>
            <a:ext cx="7793037" cy="982663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3200" b="1"/>
              <a:t>Существующие меры и средства защиты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C30C20-E3F4-4893-9245-7A0C48EEA9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2071688"/>
            <a:ext cx="8785225" cy="4433887"/>
          </a:xfrm>
        </p:spPr>
        <p:txBody>
          <a:bodyPr/>
          <a:lstStyle/>
          <a:p>
            <a:pPr marL="0" indent="450850" algn="just">
              <a:spcBef>
                <a:spcPts val="600"/>
              </a:spcBef>
            </a:pPr>
            <a:r>
              <a:rPr lang="ru-RU" altLang="ru-RU" sz="2100" dirty="0"/>
              <a:t>Идентификация и аутентификация пользователей</a:t>
            </a:r>
            <a:r>
              <a:rPr lang="en-US" altLang="ru-RU" sz="2100" dirty="0"/>
              <a:t>;</a:t>
            </a:r>
            <a:endParaRPr lang="ru-RU" altLang="ru-RU" sz="2100" dirty="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 dirty="0"/>
              <a:t>Управление доступом к ресурсам</a:t>
            </a:r>
            <a:r>
              <a:rPr lang="en-US" altLang="ru-RU" sz="2100" dirty="0"/>
              <a:t>;</a:t>
            </a:r>
            <a:endParaRPr lang="ru-RU" altLang="ru-RU" sz="2100" dirty="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 dirty="0"/>
              <a:t>Средства сетевой защиты</a:t>
            </a:r>
            <a:r>
              <a:rPr lang="en-US" altLang="ru-RU" sz="2100" dirty="0"/>
              <a:t>;</a:t>
            </a:r>
            <a:endParaRPr lang="ru-RU" altLang="ru-RU" sz="2100" dirty="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 dirty="0"/>
              <a:t>Криптографические сервисы</a:t>
            </a:r>
            <a:r>
              <a:rPr lang="en-US" altLang="ru-RU" sz="2100" dirty="0"/>
              <a:t>;</a:t>
            </a:r>
            <a:endParaRPr lang="ru-RU" altLang="ru-RU" sz="2100" dirty="0"/>
          </a:p>
          <a:p>
            <a:pPr marL="0" indent="450850" algn="just">
              <a:spcBef>
                <a:spcPts val="600"/>
              </a:spcBef>
            </a:pPr>
            <a:r>
              <a:rPr lang="en-US" altLang="ru-RU" sz="2100" dirty="0" err="1"/>
              <a:t>Wazuh</a:t>
            </a:r>
            <a:r>
              <a:rPr lang="en-US" altLang="ru-RU" sz="2100" dirty="0"/>
              <a:t> SIEM;</a:t>
            </a:r>
            <a:endParaRPr lang="ru-RU" altLang="ru-RU" sz="2100" dirty="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 dirty="0"/>
              <a:t>СОВ</a:t>
            </a:r>
            <a:r>
              <a:rPr lang="en-US" altLang="ru-RU" sz="2100" dirty="0"/>
              <a:t> - Suricata;</a:t>
            </a:r>
            <a:endParaRPr lang="ru-RU" altLang="ru-RU" sz="2100" dirty="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 dirty="0"/>
              <a:t>Двухфакторная аутентификация</a:t>
            </a:r>
            <a:r>
              <a:rPr lang="en-US" altLang="ru-RU" sz="21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4AE85F-5D1F-43C7-BB73-D4A2AC4830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571500"/>
            <a:ext cx="7793037" cy="1143000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2400" b="1"/>
              <a:t>Предложения по применению дополнительных средств программно-аппаратной защиты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461BF71-CA9E-4AFE-93BE-C980A41DDE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2071688"/>
            <a:ext cx="8785225" cy="4433887"/>
          </a:xfrm>
        </p:spPr>
        <p:txBody>
          <a:bodyPr/>
          <a:lstStyle/>
          <a:p>
            <a:pPr marL="0" indent="450850" algn="just">
              <a:spcBef>
                <a:spcPts val="600"/>
              </a:spcBef>
              <a:defRPr/>
            </a:pPr>
            <a:r>
              <a:rPr lang="en-US" sz="2400" dirty="0"/>
              <a:t>Barracuda Backup;</a:t>
            </a:r>
          </a:p>
          <a:p>
            <a:pPr marL="0" indent="450850" algn="just">
              <a:spcBef>
                <a:spcPts val="600"/>
              </a:spcBef>
              <a:defRPr/>
            </a:pPr>
            <a:r>
              <a:rPr lang="ru-RU" altLang="ru-RU" sz="2400" dirty="0"/>
              <a:t>Антивирусное ПО </a:t>
            </a:r>
            <a:r>
              <a:rPr lang="en-US" sz="2400" dirty="0" err="1"/>
              <a:t>Dr</a:t>
            </a:r>
            <a:r>
              <a:rPr lang="ru-RU" sz="2400" dirty="0"/>
              <a:t>.</a:t>
            </a:r>
            <a:r>
              <a:rPr lang="en-US" sz="2400" dirty="0"/>
              <a:t>Web</a:t>
            </a:r>
            <a:r>
              <a:rPr lang="ru-RU" altLang="ru-RU" sz="2400" dirty="0"/>
              <a:t>;</a:t>
            </a:r>
          </a:p>
          <a:p>
            <a:pPr marL="0" indent="450850" algn="just">
              <a:spcBef>
                <a:spcPts val="600"/>
              </a:spcBef>
              <a:defRPr/>
            </a:pPr>
            <a:r>
              <a:rPr lang="en-US" altLang="ru-RU" sz="2400" dirty="0"/>
              <a:t>VPN;</a:t>
            </a:r>
          </a:p>
          <a:p>
            <a:pPr marL="0" indent="450850" algn="just">
              <a:spcBef>
                <a:spcPts val="600"/>
              </a:spcBef>
              <a:defRPr/>
            </a:pPr>
            <a:r>
              <a:rPr lang="en-US" altLang="ru-RU" sz="2400" dirty="0" err="1"/>
              <a:t>Eset</a:t>
            </a:r>
            <a:r>
              <a:rPr lang="en-US" altLang="ru-RU" sz="2400" dirty="0"/>
              <a:t> Endpoint Security</a:t>
            </a:r>
          </a:p>
          <a:p>
            <a:pPr marL="0" indent="450850" algn="just">
              <a:spcBef>
                <a:spcPts val="600"/>
              </a:spcBef>
              <a:defRPr/>
            </a:pPr>
            <a:r>
              <a:rPr lang="en-US" altLang="ru-RU" sz="2400" dirty="0" err="1"/>
              <a:t>InfoTecs</a:t>
            </a:r>
            <a:r>
              <a:rPr lang="en-US" altLang="ru-RU" sz="2400" dirty="0"/>
              <a:t> </a:t>
            </a:r>
            <a:r>
              <a:rPr lang="en-US" altLang="ru-RU" sz="2400" dirty="0" err="1"/>
              <a:t>ViPNet</a:t>
            </a:r>
            <a:r>
              <a:rPr lang="en-US" altLang="ru-RU" sz="2400" dirty="0"/>
              <a:t> </a:t>
            </a:r>
            <a:r>
              <a:rPr lang="en-US" altLang="ru-RU" sz="2400" dirty="0" err="1"/>
              <a:t>xFirewall</a:t>
            </a:r>
            <a:r>
              <a:rPr lang="en-US" altLang="ru-RU" sz="2400" dirty="0"/>
              <a:t> 5</a:t>
            </a:r>
          </a:p>
          <a:p>
            <a:pPr marL="0" indent="450850" algn="just">
              <a:spcBef>
                <a:spcPts val="600"/>
              </a:spcBef>
              <a:defRPr/>
            </a:pPr>
            <a:r>
              <a:rPr lang="en-US" altLang="ru-RU" sz="2400" dirty="0" err="1"/>
              <a:t>DeviceLock</a:t>
            </a:r>
            <a:r>
              <a:rPr lang="en-US" altLang="ru-RU" sz="2400" dirty="0"/>
              <a:t> DLP</a:t>
            </a:r>
          </a:p>
          <a:p>
            <a:pPr marL="0" indent="450850" algn="just">
              <a:spcBef>
                <a:spcPts val="600"/>
              </a:spcBef>
              <a:defRPr/>
            </a:pPr>
            <a:endParaRPr lang="ru-RU" altLang="ru-RU" sz="2400" dirty="0"/>
          </a:p>
          <a:p>
            <a:pPr marL="0" indent="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8F87132-4423-4276-9EF3-4EDA11DD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6250"/>
            <a:ext cx="7793037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42900" indent="-342900" algn="ctr" eaLnBrk="1" hangingPunct="1">
              <a:defRPr/>
            </a:pPr>
            <a:r>
              <a:rPr lang="ru-RU" altLang="ru-RU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Обобщенная архитектура СЗИ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4A3BC73C-229E-4B5A-8062-62707B1AF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191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250</Words>
  <Application>Microsoft Office PowerPoint</Application>
  <PresentationFormat>Экран (4:3)</PresentationFormat>
  <Paragraphs>57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Tahoma</vt:lpstr>
      <vt:lpstr>Times New Roman</vt:lpstr>
      <vt:lpstr>Wingdings</vt:lpstr>
      <vt:lpstr>Палитра</vt:lpstr>
      <vt:lpstr>Презентация PowerPoint</vt:lpstr>
      <vt:lpstr>«Wazuh» - определение</vt:lpstr>
      <vt:lpstr>Презентация PowerPoint</vt:lpstr>
      <vt:lpstr>Классификация и категорирование</vt:lpstr>
      <vt:lpstr>Определение защищаемых информационных ресурсов </vt:lpstr>
      <vt:lpstr>Защищаемая информационная инфраструктура в Wazuh </vt:lpstr>
      <vt:lpstr>Существующие меры и средства защиты</vt:lpstr>
      <vt:lpstr>Предложения по применению дополнительных средств программно-аппаратной защиты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2024-12-22T21:03:28Z</dcterms:created>
  <dcterms:modified xsi:type="dcterms:W3CDTF">2024-12-24T12:34:49Z</dcterms:modified>
</cp:coreProperties>
</file>