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da975e3d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da975e3d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da975e3d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da975e3d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a975e3d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a975e3d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da975e3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da975e3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d1da14a2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d1da14a2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a975e3d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da975e3d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da975e3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da975e3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d1da14a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d1da14a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a975e3d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da975e3d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da975e3d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da975e3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1da14a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1da14a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da975e3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da975e3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a975e3d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da975e3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d1da14a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d1da14a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e076b6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de076b6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da975e3d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da975e3d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da975e3d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da975e3d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de076b6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de076b6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da975e3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da975e3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1da14a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d1da14a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da975e3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da975e3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1da14a2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d1da14a2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a975e3d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da975e3d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d1da14a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d1da14a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d1da14a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d1da14a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угроз информационной безопасности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Груздев Г.Е., группа КИБ-012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MITRE ATT&amp;CK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База знаний и фреймворк, созданный для описания действий злоумышленников, используемых для атак на информационные системы.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</a:rPr>
              <a:t>Основные цели MITRE ATT&amp;CK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ru" sz="1400">
                <a:solidFill>
                  <a:schemeClr val="dk1"/>
                </a:solidFill>
              </a:rPr>
              <a:t>Документирование поведения атакующих</a:t>
            </a:r>
            <a:r>
              <a:rPr lang="ru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lang="ru">
                <a:solidFill>
                  <a:schemeClr val="dk1"/>
                </a:solidFill>
              </a:rPr>
              <a:t>Систематизация тактик и техник, которые используются злоумышленниками.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ru" sz="1400">
                <a:solidFill>
                  <a:schemeClr val="dk1"/>
                </a:solidFill>
              </a:rPr>
              <a:t>Улучшение защиты</a:t>
            </a:r>
            <a:r>
              <a:rPr lang="ru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lang="ru">
                <a:solidFill>
                  <a:schemeClr val="dk1"/>
                </a:solidFill>
              </a:rPr>
              <a:t>Определение слабых мест в системах безопасности.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ru" sz="1400">
                <a:solidFill>
                  <a:schemeClr val="dk1"/>
                </a:solidFill>
              </a:rPr>
              <a:t>Обучение и тестирование</a:t>
            </a:r>
            <a:r>
              <a:rPr lang="ru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lang="ru">
                <a:solidFill>
                  <a:schemeClr val="dk1"/>
                </a:solidFill>
              </a:rPr>
              <a:t>Проведение тренингов для специалистов.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lang="ru">
                <a:solidFill>
                  <a:schemeClr val="dk1"/>
                </a:solidFill>
              </a:rPr>
              <a:t>Использование в тестировании на проникновение (penetration testing).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MITRE ATT&amp;CK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Тактики (Tactics)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✓"/>
            </a:pPr>
            <a:r>
              <a:rPr lang="ru" sz="1100">
                <a:solidFill>
                  <a:schemeClr val="dk1"/>
                </a:solidFill>
              </a:rPr>
              <a:t>Высокоуровневые цели злоумышленников (например, начальная компрометация, эксфильтрация данных).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✓"/>
            </a:pPr>
            <a:r>
              <a:rPr lang="ru" sz="1100">
                <a:solidFill>
                  <a:schemeClr val="dk1"/>
                </a:solidFill>
              </a:rPr>
              <a:t>Примеры тактик: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ru" sz="1100">
                <a:solidFill>
                  <a:schemeClr val="dk1"/>
                </a:solidFill>
              </a:rPr>
              <a:t>Initial Access</a:t>
            </a:r>
            <a:r>
              <a:rPr lang="ru" sz="1100">
                <a:solidFill>
                  <a:schemeClr val="dk1"/>
                </a:solidFill>
              </a:rPr>
              <a:t> — способы проникновения в систему.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ru" sz="1100">
                <a:solidFill>
                  <a:schemeClr val="dk1"/>
                </a:solidFill>
              </a:rPr>
              <a:t>Privilege Escalation</a:t>
            </a:r>
            <a:r>
              <a:rPr lang="ru" sz="1100">
                <a:solidFill>
                  <a:schemeClr val="dk1"/>
                </a:solidFill>
              </a:rPr>
              <a:t> — повышение привилегий.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ru" sz="1100">
                <a:solidFill>
                  <a:schemeClr val="dk1"/>
                </a:solidFill>
              </a:rPr>
              <a:t>Exfiltration</a:t>
            </a:r>
            <a:r>
              <a:rPr lang="ru" sz="1100">
                <a:solidFill>
                  <a:schemeClr val="dk1"/>
                </a:solidFill>
              </a:rPr>
              <a:t> — вывод данных из системы.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Техники (Techniques)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✓"/>
            </a:pPr>
            <a:r>
              <a:rPr lang="ru" sz="1100">
                <a:solidFill>
                  <a:schemeClr val="dk1"/>
                </a:solidFill>
              </a:rPr>
              <a:t>Конкретные методы, используемые для реализации тактик.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✓"/>
            </a:pPr>
            <a:r>
              <a:rPr lang="ru" sz="1100">
                <a:solidFill>
                  <a:schemeClr val="dk1"/>
                </a:solidFill>
              </a:rPr>
              <a:t>Пример: использование фишинга (Phishing) для получения доступа.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Подтехники (Sub-techniques)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✓"/>
            </a:pPr>
            <a:r>
              <a:rPr lang="ru" sz="1100">
                <a:solidFill>
                  <a:schemeClr val="dk1"/>
                </a:solidFill>
              </a:rPr>
              <a:t>Более детализированное описание техник.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Митигирование (Mitigation)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✓"/>
            </a:pPr>
            <a:r>
              <a:rPr lang="ru" sz="1100">
                <a:solidFill>
                  <a:schemeClr val="dk1"/>
                </a:solidFill>
              </a:rPr>
              <a:t>Рекомендации по предотвращению или минимизации рисков.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1"/>
                </a:solidFill>
              </a:rPr>
              <a:t>Индикаторы компрометации (IOCs)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✓"/>
            </a:pPr>
            <a:r>
              <a:rPr lang="ru" sz="1100">
                <a:solidFill>
                  <a:schemeClr val="dk1"/>
                </a:solidFill>
              </a:rPr>
              <a:t>Лог-файлы, подозрительные процессы, сетевые сигнатуры и т.д.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 CVSS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Common Vulnerability Scoring System без ложной скромности переводится как общая система оценки уязвимостей. Это отраслевой стандарт, по которому оценивают серьезность дыр в безопасности ИС.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CVSS позволяет вычислить серьезность риска по десятибалльной шкале. Чем больше число, тем выше опасность и быстрее нужно на нее реагировать.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Степени опасности по шкале: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низкая — от 0,1 до 3,9 баллов;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средняя — от 4 до 6,9;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высокая — от 7 до 8,9,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критическая — от 9 до 10.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 CVSS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940200"/>
            <a:ext cx="8520600" cy="3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9">
                <a:solidFill>
                  <a:schemeClr val="dk1"/>
                </a:solidFill>
              </a:rPr>
              <a:t>Баллы начисляются исходя из базовых метрик, охватывающих различные аспекты уязвимости: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Вектор атаки (AV) — выражает «удаленность» атаки и способ эксплуатации уязвимости.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Сложность атаки (AC) — говорит о сложности выполнения атаки и о том, какие факторы необходимы для ее успеха (наряду с взаимодействием с пользователем, сложность атаки ранее была частью метрики сложности доступа).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Взаимодействие с пользователем (пользовательский интерфейс) — определяет, требует ли атака активного участия человека или ее можно автоматизировать.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Требуемые привилегии (PR) — документирует уровень аутентификации пользователя, необходимый для успешной атаки (это заменяет прежнюю метрику аутентификации).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Область действия (S) — определяет, может ли злоумышленник повлиять на компонент за пределами его области/полномочия безопасности.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Конфиденциальность (C) — определяет, могут ли неавторизованные лица получить доступ к данным и в какой степени.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Целостность (I) — измеряет влияние на достоверность данных.</a:t>
            </a:r>
            <a:endParaRPr sz="12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209">
                <a:solidFill>
                  <a:schemeClr val="dk1"/>
                </a:solidFill>
              </a:rPr>
              <a:t>Доступность (A) — относится к влиянию на доступность данных или услуг для авторизованных пользователей.</a:t>
            </a:r>
            <a:endParaRPr sz="1209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Калькулятор CVSS на сайте ФСТЭК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5" y="1790975"/>
            <a:ext cx="8933151" cy="26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CPE (Common Platform Enumeration)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Cтандарт для идентификации программных и аппаратных платформ, используемый для отслеживания уязвимостей, обеспечения совместимости и управления безопасностью.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CPE позволяет создавать уникальные идентификаторы для продуктов, таких как операционные системы, программное обеспечение, устройства и другие компоненты информационных систем.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Идентификатор CPE используется для связывания уязвимостей с конкретными продуктами в базе данных CVE. </a:t>
            </a:r>
            <a:r>
              <a:rPr lang="ru">
                <a:solidFill>
                  <a:schemeClr val="dk1"/>
                </a:solidFill>
              </a:rPr>
              <a:t>Вследствие</a:t>
            </a:r>
            <a:r>
              <a:rPr lang="ru">
                <a:solidFill>
                  <a:schemeClr val="dk1"/>
                </a:solidFill>
              </a:rPr>
              <a:t> компании могут использовать CPE для отслеживания, какие уязвимости затрагивают их системы. Так же CPE используется в инструментах сканирования уязвимостей для точного определения, какие версии продуктов подвержены угрозам.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идентификатора CPE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Идентификатор CPE состоит из следующих частей: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ru" sz="1100">
                <a:solidFill>
                  <a:schemeClr val="dk1"/>
                </a:solidFill>
              </a:rPr>
              <a:t>Версия CPE</a:t>
            </a:r>
            <a:r>
              <a:rPr lang="ru" sz="1100">
                <a:solidFill>
                  <a:schemeClr val="dk1"/>
                </a:solidFill>
              </a:rPr>
              <a:t>: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2.3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ru" sz="1100">
                <a:solidFill>
                  <a:schemeClr val="dk1"/>
                </a:solidFill>
              </a:rPr>
              <a:t>Тип платформы</a:t>
            </a:r>
            <a:r>
              <a:rPr lang="ru" sz="1100">
                <a:solidFill>
                  <a:schemeClr val="dk1"/>
                </a:solidFill>
              </a:rPr>
              <a:t>: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ru" sz="1100">
                <a:solidFill>
                  <a:schemeClr val="dk1"/>
                </a:solidFill>
              </a:rPr>
              <a:t> (для операционных систем),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ru" sz="1100">
                <a:solidFill>
                  <a:schemeClr val="dk1"/>
                </a:solidFill>
              </a:rPr>
              <a:t> (для приложений),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ru" sz="1100">
                <a:solidFill>
                  <a:schemeClr val="dk1"/>
                </a:solidFill>
              </a:rPr>
              <a:t> (для хардварных устройств).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ru" sz="1100">
                <a:solidFill>
                  <a:schemeClr val="dk1"/>
                </a:solidFill>
              </a:rPr>
              <a:t>Производитель</a:t>
            </a:r>
            <a:r>
              <a:rPr lang="ru" sz="1100">
                <a:solidFill>
                  <a:schemeClr val="dk1"/>
                </a:solidFill>
              </a:rPr>
              <a:t>: Название компании или разработчика (например, Microsoft, Oracle).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ru" sz="1100">
                <a:solidFill>
                  <a:schemeClr val="dk1"/>
                </a:solidFill>
              </a:rPr>
              <a:t>Продукт</a:t>
            </a:r>
            <a:r>
              <a:rPr lang="ru" sz="1100">
                <a:solidFill>
                  <a:schemeClr val="dk1"/>
                </a:solidFill>
              </a:rPr>
              <a:t>: Название продукта (например, Windows, Apache).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ru" sz="1100">
                <a:solidFill>
                  <a:schemeClr val="dk1"/>
                </a:solidFill>
              </a:rPr>
              <a:t>Версия</a:t>
            </a:r>
            <a:r>
              <a:rPr lang="ru" sz="1100">
                <a:solidFill>
                  <a:schemeClr val="dk1"/>
                </a:solidFill>
              </a:rPr>
              <a:t>: Конкретная версия продукта (например,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100">
                <a:solidFill>
                  <a:schemeClr val="dk1"/>
                </a:solidFill>
              </a:rPr>
              <a:t>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2.0.0</a:t>
            </a:r>
            <a:r>
              <a:rPr lang="ru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ru" sz="1100">
                <a:solidFill>
                  <a:schemeClr val="dk1"/>
                </a:solidFill>
              </a:rPr>
              <a:t>Издание</a:t>
            </a:r>
            <a:r>
              <a:rPr lang="ru" sz="1100">
                <a:solidFill>
                  <a:schemeClr val="dk1"/>
                </a:solidFill>
              </a:rPr>
              <a:t>: Дополнительная информация, если имеется.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b="1" lang="ru" sz="1100">
                <a:solidFill>
                  <a:schemeClr val="dk1"/>
                </a:solidFill>
              </a:rPr>
              <a:t>Архитектура</a:t>
            </a:r>
            <a:r>
              <a:rPr lang="ru" sz="1100">
                <a:solidFill>
                  <a:schemeClr val="dk1"/>
                </a:solidFill>
              </a:rPr>
              <a:t>: Информация о поддерживаемой архитектуре (например,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x86</a:t>
            </a:r>
            <a:r>
              <a:rPr lang="ru" sz="1100">
                <a:solidFill>
                  <a:schemeClr val="dk1"/>
                </a:solidFill>
              </a:rPr>
              <a:t>,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x64</a:t>
            </a:r>
            <a:r>
              <a:rPr lang="ru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Пример идентификатора CPE: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cpe:2.3:o:microsoft:windows_10:*:*:*:*:*:*:*:*</a:t>
            </a:r>
            <a:r>
              <a:rPr lang="ru" sz="1100">
                <a:solidFill>
                  <a:schemeClr val="dk1"/>
                </a:solidFill>
              </a:rPr>
              <a:t> (Windows 10 от Microsoft)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cpe:2.3:a:apache:http_server:2.4.46:*:*:*:*:*:*:*</a:t>
            </a:r>
            <a:r>
              <a:rPr lang="ru" sz="1100">
                <a:solidFill>
                  <a:schemeClr val="dk1"/>
                </a:solidFill>
              </a:rPr>
              <a:t> (Apache HTTP Server 2.4.46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NVD (National Vulnerability Database)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Национальная база данных уязвимостей, поддерживаемая Национальным институтом стандартов и технологий (NIST) США.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Основной источник информации о публичных уязвимостях и их оценке.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Как получается запись в базу данных: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Берут уязвимости CVE и обогащают их: оценка CVSS, соотношение к CWE и CPE т.д.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особенности NVD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Метрики оценки (CVSS)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ru" sz="1100">
                <a:solidFill>
                  <a:schemeClr val="dk1"/>
                </a:solidFill>
              </a:rPr>
              <a:t>Оценивает уязвимость по шкале от 0 (безопасно) до 10 (критическая).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ru" sz="1100">
                <a:solidFill>
                  <a:schemeClr val="dk1"/>
                </a:solidFill>
              </a:rPr>
              <a:t>Включает три уровня: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ru" sz="1100">
                <a:solidFill>
                  <a:schemeClr val="dk1"/>
                </a:solidFill>
              </a:rPr>
              <a:t>Base</a:t>
            </a:r>
            <a:r>
              <a:rPr lang="ru" sz="1100">
                <a:solidFill>
                  <a:schemeClr val="dk1"/>
                </a:solidFill>
              </a:rPr>
              <a:t>: Основные характеристики уязвимости.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ru" sz="1100">
                <a:solidFill>
                  <a:schemeClr val="dk1"/>
                </a:solidFill>
              </a:rPr>
              <a:t>Temporal</a:t>
            </a:r>
            <a:r>
              <a:rPr lang="ru" sz="1100">
                <a:solidFill>
                  <a:schemeClr val="dk1"/>
                </a:solidFill>
              </a:rPr>
              <a:t>: Динамические изменения риска.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ru" sz="1100">
                <a:solidFill>
                  <a:schemeClr val="dk1"/>
                </a:solidFill>
              </a:rPr>
              <a:t>Environmental</a:t>
            </a:r>
            <a:r>
              <a:rPr lang="ru" sz="1100">
                <a:solidFill>
                  <a:schemeClr val="dk1"/>
                </a:solidFill>
              </a:rPr>
              <a:t>: Учет контекста среды.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Систематизация данных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ru" sz="1100">
                <a:solidFill>
                  <a:schemeClr val="dk1"/>
                </a:solidFill>
              </a:rPr>
              <a:t>Содержит информацию о типах атак, платформах, уязвимых продуктах.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Интеграция со стандартами</a:t>
            </a:r>
            <a:r>
              <a:rPr lang="ru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✓"/>
            </a:pPr>
            <a:r>
              <a:rPr lang="ru" sz="1100">
                <a:solidFill>
                  <a:schemeClr val="dk1"/>
                </a:solidFill>
              </a:rPr>
              <a:t>Использует CWE (для классификации слабостей) и CPE (для идентификации продуктов).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БДУ ФСТЭК с CWE и NVD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222 угрозы (примерно в 3,5 раза меньше CWE)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Нет </a:t>
            </a:r>
            <a:r>
              <a:rPr lang="ru">
                <a:solidFill>
                  <a:schemeClr val="dk1"/>
                </a:solidFill>
              </a:rPr>
              <a:t>классификации</a:t>
            </a:r>
            <a:r>
              <a:rPr lang="ru">
                <a:solidFill>
                  <a:schemeClr val="dk1"/>
                </a:solidFill>
              </a:rPr>
              <a:t> по типам угроз, только по злоумышленникам и КЦД, в то время как CWE предоставляет несколько различных классификаций, НО тестируется новая версия раздела угроз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БД уязвимостей в 4,5 раза меньше NVD, это скорее дополнение к NVD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1616 уязвимостей из 64297 не ссылаются на CVE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Уязвимость без CVE - не всегда уязвимость в отечественном продукте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Карточка уязвимости БДУ имеет более дружественный вид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Угрозы и уязвимости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ГОСТ Р 50922—2006. Защита информации. ОСНОВНЫЕ ТЕРМИНЫ И ОПРЕДЕЛЕНИЯ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2.6.1 угроза (безопасности информации): Совокупность условий и факторов, создающих потенциальную или реально существующую опасность нарушения безопасности информации.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2.6.4 уязвимость (информационной системы); брешь: Свойство информационной системы, обусловливающее возможность реализации угроз безопасности обрабатываемой в ней информации.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 целом, угроза представляет собой потенциальную опасность, а уязвимость — это "открытая дверь" или недостаток в системе, через которую эта опасность может материализоваться.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описания угрозы из БДУ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152475"/>
            <a:ext cx="8458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Фильтрация</a:t>
            </a:r>
            <a:r>
              <a:rPr lang="ru"/>
              <a:t> на сайте ФСТЭК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700" y="1789100"/>
            <a:ext cx="4038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267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угроз от ФСТЭК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нарушению КЦД: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Нарушение конфиденциальности: 146 угроз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Нарушение</a:t>
            </a:r>
            <a:r>
              <a:rPr lang="ru">
                <a:solidFill>
                  <a:schemeClr val="dk1"/>
                </a:solidFill>
              </a:rPr>
              <a:t> целостности: 137 угроз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Нарушение доступности: 155 угроз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Внешний и внутренний нарушитель (независимо от потенциала):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Внешний: 166 угроз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Внутренний: 152 угрозы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Попытка группировать 222 угрозы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BIOS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Грид-системы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Машинное обучение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Мобильные устройства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ОС и ПО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Облако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Аппаратура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Суперкомпьютеры и большие данные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WEB и браузеры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Аутентификация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Право*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Модернизированный подход к угрозам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250" y="958175"/>
            <a:ext cx="5087499" cy="38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Объекты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25" y="1152475"/>
            <a:ext cx="5083549" cy="37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1692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Базы данных связанные с угрозами ИБ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NVD 		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CWE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CVE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CAPEC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MITRE ATT&amp;CK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OWASP TOP 10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БДУ ФСТЭК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и т.д.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CWE (Common Weakness Enumeration)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Система</a:t>
            </a:r>
            <a:r>
              <a:rPr lang="ru" sz="1500">
                <a:solidFill>
                  <a:schemeClr val="dk1"/>
                </a:solidFill>
              </a:rPr>
              <a:t> классификации программных ошибок и слабостей, которые могут привести к уязвимостям. Содержит более 700 записей.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Предоставляет разработчикам и специалистам по безопасности стандартный язык для описания, изучения и предотвращения слабостей (реализации угроз) в коде.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</a:rPr>
              <a:t>Ключевые особенности CWE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ru" sz="1400">
                <a:solidFill>
                  <a:schemeClr val="dk1"/>
                </a:solidFill>
              </a:rPr>
              <a:t>Идентификатор (ID)</a:t>
            </a:r>
            <a:r>
              <a:rPr lang="ru" sz="1400">
                <a:solidFill>
                  <a:schemeClr val="dk1"/>
                </a:solidFill>
              </a:rPr>
              <a:t>: Уникальный номер слабости (CWE-номер)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ru" sz="1400">
                <a:solidFill>
                  <a:schemeClr val="dk1"/>
                </a:solidFill>
              </a:rPr>
              <a:t>Название</a:t>
            </a:r>
            <a:r>
              <a:rPr lang="ru" sz="1400">
                <a:solidFill>
                  <a:schemeClr val="dk1"/>
                </a:solidFill>
              </a:rPr>
              <a:t>: Краткое описание слабости, например, "Cross-Site Scripting (XSS)".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ru" sz="1400">
                <a:solidFill>
                  <a:schemeClr val="dk1"/>
                </a:solidFill>
              </a:rPr>
              <a:t>Описание</a:t>
            </a:r>
            <a:r>
              <a:rPr lang="ru" sz="1400">
                <a:solidFill>
                  <a:schemeClr val="dk1"/>
                </a:solidFill>
              </a:rPr>
              <a:t>: Подробная информация о проблеме, примеры кода и рекомендации.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✓"/>
            </a:pPr>
            <a:r>
              <a:rPr b="1" lang="ru" sz="1400">
                <a:solidFill>
                  <a:schemeClr val="dk1"/>
                </a:solidFill>
              </a:rPr>
              <a:t>Категории</a:t>
            </a:r>
            <a:r>
              <a:rPr lang="ru" sz="1400">
                <a:solidFill>
                  <a:schemeClr val="dk1"/>
                </a:solidFill>
              </a:rPr>
              <a:t>: CWE группирует слабости в зависимости от их природы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</a:t>
            </a:r>
            <a:r>
              <a:rPr lang="ru"/>
              <a:t>распространенных</a:t>
            </a:r>
            <a:r>
              <a:rPr lang="ru"/>
              <a:t> угроз CWE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ru" sz="1900">
                <a:solidFill>
                  <a:schemeClr val="dk1"/>
                </a:solidFill>
              </a:rPr>
              <a:t>CWE-79</a:t>
            </a:r>
            <a:r>
              <a:rPr lang="ru" sz="1900">
                <a:solidFill>
                  <a:schemeClr val="dk1"/>
                </a:solidFill>
              </a:rPr>
              <a:t> — Cross-Site Scripting (XSS).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ru" sz="1900">
                <a:solidFill>
                  <a:schemeClr val="dk1"/>
                </a:solidFill>
              </a:rPr>
              <a:t>CWE-89</a:t>
            </a:r>
            <a:r>
              <a:rPr lang="ru" sz="1900">
                <a:solidFill>
                  <a:schemeClr val="dk1"/>
                </a:solidFill>
              </a:rPr>
              <a:t> — SQL Injection.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ru" sz="1900">
                <a:solidFill>
                  <a:schemeClr val="dk1"/>
                </a:solidFill>
              </a:rPr>
              <a:t>CWE-20</a:t>
            </a:r>
            <a:r>
              <a:rPr lang="ru" sz="1900">
                <a:solidFill>
                  <a:schemeClr val="dk1"/>
                </a:solidFill>
              </a:rPr>
              <a:t> — Неверная валидация входных данных.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ru" sz="1900">
                <a:solidFill>
                  <a:schemeClr val="dk1"/>
                </a:solidFill>
              </a:rPr>
              <a:t>CWE-119</a:t>
            </a:r>
            <a:r>
              <a:rPr lang="ru" sz="1900">
                <a:solidFill>
                  <a:schemeClr val="dk1"/>
                </a:solidFill>
              </a:rPr>
              <a:t> — Нарушение границ буфера (Buffer Overflow).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ru" sz="1900">
                <a:solidFill>
                  <a:schemeClr val="dk1"/>
                </a:solidFill>
              </a:rPr>
              <a:t>CWE-125</a:t>
            </a:r>
            <a:r>
              <a:rPr lang="ru" sz="1900">
                <a:solidFill>
                  <a:schemeClr val="dk1"/>
                </a:solidFill>
              </a:rPr>
              <a:t> — Чтение за пределами границ буфера (Out-of-bounds Read).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0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CVE (Common Vulnerabilities and Exposures)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Представляет собой нечто вроде словаря известных угроз.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Используется чаще всего, содержит более 250000 записей.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Каждая уязвимость имеет уникальный идентификатор: CVE-год_обнаружения-уникальный_номер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Обеспечивает</a:t>
            </a:r>
            <a:r>
              <a:rPr lang="ru">
                <a:solidFill>
                  <a:schemeClr val="dk1"/>
                </a:solidFill>
              </a:rPr>
              <a:t> единый подход к идентификации уязвимостей.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Упрощает обмен информацией между организациями.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Сокращает время реакции на выявленные уязвимости.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Структура записи: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ru" sz="1632">
                <a:solidFill>
                  <a:schemeClr val="dk1"/>
                </a:solidFill>
              </a:rPr>
              <a:t>Идентификатор (ID)</a:t>
            </a:r>
            <a:r>
              <a:rPr lang="ru" sz="1632">
                <a:solidFill>
                  <a:schemeClr val="dk1"/>
                </a:solidFill>
              </a:rPr>
              <a:t>: Уникальный код уязвимости.</a:t>
            </a:r>
            <a:endParaRPr sz="1632">
              <a:solidFill>
                <a:schemeClr val="dk1"/>
              </a:solidFill>
            </a:endParaRPr>
          </a:p>
          <a:p>
            <a:pPr indent="-33225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2"/>
              <a:buChar char="-"/>
            </a:pPr>
            <a:r>
              <a:rPr b="1" lang="ru" sz="1632">
                <a:solidFill>
                  <a:schemeClr val="dk1"/>
                </a:solidFill>
              </a:rPr>
              <a:t>Описание</a:t>
            </a:r>
            <a:r>
              <a:rPr lang="ru" sz="1632">
                <a:solidFill>
                  <a:schemeClr val="dk1"/>
                </a:solidFill>
              </a:rPr>
              <a:t>: Краткая информация о природе уязвимости.</a:t>
            </a:r>
            <a:endParaRPr sz="1632">
              <a:solidFill>
                <a:schemeClr val="dk1"/>
              </a:solidFill>
            </a:endParaRPr>
          </a:p>
          <a:p>
            <a:pPr indent="-33225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2"/>
              <a:buChar char="-"/>
            </a:pPr>
            <a:r>
              <a:rPr b="1" lang="ru" sz="1632">
                <a:solidFill>
                  <a:schemeClr val="dk1"/>
                </a:solidFill>
              </a:rPr>
              <a:t>Ссылки</a:t>
            </a:r>
            <a:r>
              <a:rPr lang="ru" sz="1632">
                <a:solidFill>
                  <a:schemeClr val="dk1"/>
                </a:solidFill>
              </a:rPr>
              <a:t>: Дополнительная информация, отчеты, патчи и т. д.</a:t>
            </a:r>
            <a:endParaRPr sz="163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карточки CVE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950" y="996024"/>
            <a:ext cx="4375500" cy="3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CAPEC (</a:t>
            </a:r>
            <a:r>
              <a:rPr lang="ru" sz="2355"/>
              <a:t>Common Attack Pattern Enumerations and Classifications</a:t>
            </a:r>
            <a:r>
              <a:rPr lang="ru" sz="2688"/>
              <a:t>)</a:t>
            </a:r>
            <a:endParaRPr sz="28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В </a:t>
            </a:r>
            <a:r>
              <a:rPr b="1" lang="ru" sz="1300">
                <a:solidFill>
                  <a:schemeClr val="dk1"/>
                </a:solidFill>
              </a:rPr>
              <a:t>CAPEC</a:t>
            </a:r>
            <a:r>
              <a:rPr lang="ru" sz="1300">
                <a:solidFill>
                  <a:schemeClr val="dk1"/>
                </a:solidFill>
              </a:rPr>
              <a:t> систематизированы так называемые шаблоны объектов и механизмов атак, в которых описаны методы, используемые злоумышленниками. В них включены: описание того, как эксплуатируется уязвимость, последствия, которые возможны при ее эксплуатации, меры защиты.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223" y="1915425"/>
            <a:ext cx="6450678" cy="304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OWASP Top 10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Ведет и регулярно обновляет чарт из 10 самых опасных рисков для web-приложений.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38" y="2200975"/>
            <a:ext cx="8610524" cy="23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