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256" r:id="rId2"/>
    <p:sldId id="323" r:id="rId3"/>
    <p:sldId id="417" r:id="rId4"/>
    <p:sldId id="449" r:id="rId5"/>
    <p:sldId id="453" r:id="rId6"/>
    <p:sldId id="450" r:id="rId7"/>
    <p:sldId id="451" r:id="rId8"/>
    <p:sldId id="452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2" r:id="rId18"/>
    <p:sldId id="463" r:id="rId19"/>
    <p:sldId id="464" r:id="rId20"/>
    <p:sldId id="465" r:id="rId21"/>
    <p:sldId id="466" r:id="rId22"/>
    <p:sldId id="467" r:id="rId23"/>
    <p:sldId id="468" r:id="rId24"/>
    <p:sldId id="469" r:id="rId25"/>
    <p:sldId id="470" r:id="rId26"/>
    <p:sldId id="471" r:id="rId27"/>
    <p:sldId id="472" r:id="rId28"/>
    <p:sldId id="473" r:id="rId29"/>
    <p:sldId id="474" r:id="rId30"/>
    <p:sldId id="475" r:id="rId31"/>
  </p:sldIdLst>
  <p:sldSz cx="9144000" cy="6858000" type="screen4x3"/>
  <p:notesSz cx="6669088" cy="992505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76" autoAdjust="0"/>
    <p:restoredTop sz="90756" autoAdjust="0"/>
  </p:normalViewPr>
  <p:slideViewPr>
    <p:cSldViewPr>
      <p:cViewPr varScale="1">
        <p:scale>
          <a:sx n="59" d="100"/>
          <a:sy n="59" d="100"/>
        </p:scale>
        <p:origin x="130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D617AA0-651B-4202-837E-2144D99914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2064DAE-8FBB-4BC2-9B3E-41AF52C6A9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B6050C22-949B-4395-89AC-2745C420CA28}" type="datetimeFigureOut">
              <a:rPr lang="ru-RU"/>
              <a:pPr>
                <a:defRPr/>
              </a:pPr>
              <a:t>24.12.2024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6DBE5AD-185C-4873-B7FF-EE3754730B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6575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0C8A287-5080-445F-BCCF-D0B93A6C68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8250" y="9426575"/>
            <a:ext cx="288925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AB7A643-E439-4947-A9B4-D6A14E70C93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7CDC4864-27D2-4F46-8006-2E6324D287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0C3B9958-C744-4D5E-918E-29A5D0AE2DF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92201E9-952D-4FC8-A607-56491BD3A89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>
            <a:extLst>
              <a:ext uri="{FF2B5EF4-FFF2-40B4-BE49-F238E27FC236}">
                <a16:creationId xmlns:a16="http://schemas.microsoft.com/office/drawing/2014/main" id="{DF59EF5E-26C7-4317-9E86-CDA9BBB3A26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71686" name="Rectangle 6">
            <a:extLst>
              <a:ext uri="{FF2B5EF4-FFF2-40B4-BE49-F238E27FC236}">
                <a16:creationId xmlns:a16="http://schemas.microsoft.com/office/drawing/2014/main" id="{2E75199A-A8A7-4CEC-ABC7-DBE7D126BC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6575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27F0ABFF-374B-469F-83C8-AA46BAEE35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6575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3BAAAF0-E608-4F19-9481-3FC54B8804B2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>
            <a:extLst>
              <a:ext uri="{FF2B5EF4-FFF2-40B4-BE49-F238E27FC236}">
                <a16:creationId xmlns:a16="http://schemas.microsoft.com/office/drawing/2014/main" id="{D72094DA-E184-4587-A709-A9A650CA60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Заметки 2">
            <a:extLst>
              <a:ext uri="{FF2B5EF4-FFF2-40B4-BE49-F238E27FC236}">
                <a16:creationId xmlns:a16="http://schemas.microsoft.com/office/drawing/2014/main" id="{B3094E38-9013-4DE7-ADC6-5E53C7B03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6148" name="Номер слайда 3">
            <a:extLst>
              <a:ext uri="{FF2B5EF4-FFF2-40B4-BE49-F238E27FC236}">
                <a16:creationId xmlns:a16="http://schemas.microsoft.com/office/drawing/2014/main" id="{BA9DDC9E-47FD-4A2B-AFAD-8B56DE21E4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9E71F9-F56B-4685-AEF8-262255ABBFB7}" type="slidenum">
              <a:rPr lang="ru-RU" altLang="ru-RU"/>
              <a:pPr/>
              <a:t>1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Образ слайда 1">
            <a:extLst>
              <a:ext uri="{FF2B5EF4-FFF2-40B4-BE49-F238E27FC236}">
                <a16:creationId xmlns:a16="http://schemas.microsoft.com/office/drawing/2014/main" id="{555FF793-B476-49AE-8E52-5DBF47B9CA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Заметки 2">
            <a:extLst>
              <a:ext uri="{FF2B5EF4-FFF2-40B4-BE49-F238E27FC236}">
                <a16:creationId xmlns:a16="http://schemas.microsoft.com/office/drawing/2014/main" id="{85D82210-8F4F-47E4-96BF-3C10565F86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6" name="Номер слайда 3">
            <a:extLst>
              <a:ext uri="{FF2B5EF4-FFF2-40B4-BE49-F238E27FC236}">
                <a16:creationId xmlns:a16="http://schemas.microsoft.com/office/drawing/2014/main" id="{646D9F5D-40CA-4868-8D55-98282C385C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89F964-68F2-4ACD-8EC9-C34286159AEE}" type="slidenum">
              <a:rPr lang="ru-RU" altLang="ru-RU"/>
              <a:pPr/>
              <a:t>2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Образ слайда 1">
            <a:extLst>
              <a:ext uri="{FF2B5EF4-FFF2-40B4-BE49-F238E27FC236}">
                <a16:creationId xmlns:a16="http://schemas.microsoft.com/office/drawing/2014/main" id="{D60C0B07-14E7-4CA7-A5E3-CD3FCC99BA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Заметки 2">
            <a:extLst>
              <a:ext uri="{FF2B5EF4-FFF2-40B4-BE49-F238E27FC236}">
                <a16:creationId xmlns:a16="http://schemas.microsoft.com/office/drawing/2014/main" id="{325D398C-2620-44E0-89E9-34C7E48A41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4" name="Номер слайда 3">
            <a:extLst>
              <a:ext uri="{FF2B5EF4-FFF2-40B4-BE49-F238E27FC236}">
                <a16:creationId xmlns:a16="http://schemas.microsoft.com/office/drawing/2014/main" id="{2F24D797-935D-47E6-9F6F-BDE6113C8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DFD3FF-1420-4E33-99A8-007480DC5CCA}" type="slidenum">
              <a:rPr lang="ru-RU" altLang="ru-RU"/>
              <a:pPr/>
              <a:t>3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>
            <a:extLst>
              <a:ext uri="{FF2B5EF4-FFF2-40B4-BE49-F238E27FC236}">
                <a16:creationId xmlns:a16="http://schemas.microsoft.com/office/drawing/2014/main" id="{29380945-CCF1-453A-BEC6-A0E2B933B6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Заметки 2">
            <a:extLst>
              <a:ext uri="{FF2B5EF4-FFF2-40B4-BE49-F238E27FC236}">
                <a16:creationId xmlns:a16="http://schemas.microsoft.com/office/drawing/2014/main" id="{D01C8F0D-E0D1-4C20-BCB7-0567603B0B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2" name="Номер слайда 3">
            <a:extLst>
              <a:ext uri="{FF2B5EF4-FFF2-40B4-BE49-F238E27FC236}">
                <a16:creationId xmlns:a16="http://schemas.microsoft.com/office/drawing/2014/main" id="{97ACB76C-4326-47D6-9B1D-D5A4251F99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021716-76CC-4881-9C9A-5202A4F1CEB3}" type="slidenum">
              <a:rPr lang="ru-RU" altLang="ru-RU"/>
              <a:pPr/>
              <a:t>4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Образ слайда 1">
            <a:extLst>
              <a:ext uri="{FF2B5EF4-FFF2-40B4-BE49-F238E27FC236}">
                <a16:creationId xmlns:a16="http://schemas.microsoft.com/office/drawing/2014/main" id="{DCF673A0-175E-4419-B0DD-5F9CF67E26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Заметки 2">
            <a:extLst>
              <a:ext uri="{FF2B5EF4-FFF2-40B4-BE49-F238E27FC236}">
                <a16:creationId xmlns:a16="http://schemas.microsoft.com/office/drawing/2014/main" id="{DBC306FA-B1EA-4B58-9EF1-A8CDB2F393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Номер слайда 3">
            <a:extLst>
              <a:ext uri="{FF2B5EF4-FFF2-40B4-BE49-F238E27FC236}">
                <a16:creationId xmlns:a16="http://schemas.microsoft.com/office/drawing/2014/main" id="{4A191953-F1A1-4BB6-AF73-DA221C4E83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9D74C8-E46E-4DE3-A547-C5421D55F3C9}" type="slidenum">
              <a:rPr lang="ru-RU" altLang="ru-RU"/>
              <a:pPr/>
              <a:t>6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>
            <a:extLst>
              <a:ext uri="{FF2B5EF4-FFF2-40B4-BE49-F238E27FC236}">
                <a16:creationId xmlns:a16="http://schemas.microsoft.com/office/drawing/2014/main" id="{A45D3823-1DC3-4B14-A528-3D15848365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Заметки 2">
            <a:extLst>
              <a:ext uri="{FF2B5EF4-FFF2-40B4-BE49-F238E27FC236}">
                <a16:creationId xmlns:a16="http://schemas.microsoft.com/office/drawing/2014/main" id="{5DA30315-4FE0-4AF5-93EE-6E14958927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8" name="Номер слайда 3">
            <a:extLst>
              <a:ext uri="{FF2B5EF4-FFF2-40B4-BE49-F238E27FC236}">
                <a16:creationId xmlns:a16="http://schemas.microsoft.com/office/drawing/2014/main" id="{27E0FBC2-FDF5-4099-9D24-418AC0DF8E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6A8468-4F25-4B4E-826E-126A31E7DADD}" type="slidenum">
              <a:rPr lang="ru-RU" altLang="ru-RU"/>
              <a:pPr/>
              <a:t>7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Образ слайда 1">
            <a:extLst>
              <a:ext uri="{FF2B5EF4-FFF2-40B4-BE49-F238E27FC236}">
                <a16:creationId xmlns:a16="http://schemas.microsoft.com/office/drawing/2014/main" id="{A371A62E-12A8-4596-987F-1A883B8319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Заметки 2">
            <a:extLst>
              <a:ext uri="{FF2B5EF4-FFF2-40B4-BE49-F238E27FC236}">
                <a16:creationId xmlns:a16="http://schemas.microsoft.com/office/drawing/2014/main" id="{E4FCFA42-A40F-480D-9220-3FC81C2EB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6" name="Номер слайда 3">
            <a:extLst>
              <a:ext uri="{FF2B5EF4-FFF2-40B4-BE49-F238E27FC236}">
                <a16:creationId xmlns:a16="http://schemas.microsoft.com/office/drawing/2014/main" id="{326D0784-EF9E-4802-80C8-488DB7C316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856982-D1E5-46C7-ADCC-7E0AC0CBB0FD}" type="slidenum">
              <a:rPr lang="ru-RU" altLang="ru-RU"/>
              <a:pPr/>
              <a:t>8</a:t>
            </a:fld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C24FC3E-A213-499C-8302-0DB719C96BB5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64AC95D0-9DAC-4A14-87F6-133C045FFE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5F179C48-2B15-4DE8-BD3F-F9EE536E9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87660C23-062B-4877-ABBC-0F523E038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97876455-FFAC-4B15-83E1-E1396C9170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817AE6D9-84FA-4BC0-8AA4-19AD1C9F3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6FF4603E-E9F4-4E32-8FAD-358557787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6C92F238-1FA9-4B44-AA55-27556A527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2010D27B-58D8-4BBF-8C39-45C542188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02687FBA-F065-4043-A4F6-0B3D06498C5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/>
            </a:p>
          </p:txBody>
        </p:sp>
      </p:grpSp>
      <p:sp>
        <p:nvSpPr>
          <p:cNvPr id="215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2151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D61A0DAB-3DD2-44BF-AA19-7D27737980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604B7206-43F9-4461-BBEF-C1E33999E6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3C89058C-77CC-4CE3-A35E-DABC4CB2AC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39BC124-0C6F-40F3-A2CC-99E281758FC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8670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D7B824A-3E55-4DE4-B806-F722D6C4ED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97DBE30-8C8F-4E90-95C6-012F0518B9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6AA04FB-8117-4632-B962-040FFCB275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E73D9-8F15-490A-BFEB-9A9E72DBA48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0209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008BB49-657A-4EF6-899C-9A1A645B52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8275169-71DE-42A3-83A3-9E55252A02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C392052-2756-4BFF-A066-819EED0445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789BF2-2282-4448-91C1-059CA51FC81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56769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EF134CDF-27B6-4BFA-895B-B5331B6A68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8B559A4-4A68-4892-9D47-A52B7DFC3E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692FB06-B1E3-486E-B85B-6FB235FD5B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C4E544-2EB3-4117-8482-5AA35F9AC1E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9912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D13B5B5-EF12-4D28-9EB5-D333C090F6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3A0ABC6-F9E5-43ED-87BE-E091F72B2F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90BA7BF-2684-4694-94D6-2D53FEA423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7567B1-9E2A-4134-BF90-CC4C806D11D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0341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E1F5644-5C0E-4B87-BA44-3FAD0160DA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92D74F8-C30E-47A8-8455-2DB024A65D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A05F1B4-A121-4E43-B857-5936F41C8D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8EAB56-74D6-493A-B95B-612C22244BC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7311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947244A-2595-47F9-BCE2-2A9D8D9B81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0DF8D1C-7CC5-46FC-98D5-5950848082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E8BAE9B-F96C-4F36-8A2D-094AB5D782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4BD857-17AE-41EB-9C91-D41E1356F86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1524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06498CC-5E3F-473F-B839-BA36592F2C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83DEFF87-D84C-45D6-B64F-D35AF3BF8F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76667DDA-E208-4F22-9618-6A11F47985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34E6D4-BC28-41F0-AF5D-77C615524A8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451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E49E9DC5-D6FB-4DC7-A0E0-5EFDC8EA6F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F2D9873-E208-434A-A733-CCB8BE41C3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0B953B0-7EBF-43A3-B63F-0FE20FBCC2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637C6A-74B8-4EC3-BA21-FAD76E8EC87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9224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17230DA-559D-40E8-AA14-C17DD3E96A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E1A91A5C-C8C2-4885-9CB8-7C089E7D27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A511AB20-A23B-4EDB-BE34-6BD8E36B2D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BDE48-9912-4A86-B4A1-6BB705A7D2E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349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B689E9E-BBAC-47C2-9C9D-554626731D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749BD90-96F9-4D8B-B024-805702A388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2306335-EA94-4470-8B18-1BF56FA278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AD2BF9-F60C-4AC7-9476-9FCD2449B5B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030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E4E77A9-FD4E-48C5-B832-C9C791FA67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13E66A5-DFC5-47E1-B714-41C3364E72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BB0E2AE-BB16-45F5-BAB5-CF15D098D7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62974F-B343-4F54-B891-70420A572C6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8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135A55F-1A7D-46A1-8F34-33D4520ECBD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kumimoji="1" lang="ru-RU" altLang="ru-RU" sz="2400">
              <a:latin typeface="Tahoma" pitchFamily="34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DF3518D-8F18-4444-8370-C5E24133CD9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kumimoji="1" lang="ru-RU" altLang="ru-RU" sz="2400">
              <a:latin typeface="Tahoma" pitchFamily="34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90376F7-29C0-4F7B-A27B-3382ABEBC29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kumimoji="1" lang="ru-RU" altLang="ru-RU" sz="2400">
              <a:latin typeface="Tahoma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697E925-4DDD-451F-9C16-671D77764F6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kumimoji="1" lang="ru-RU" altLang="ru-RU" sz="2400">
              <a:latin typeface="Tahoma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2DB8AF4-2356-404B-B36B-B5A9111E6D5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kumimoji="1" lang="ru-RU" altLang="ru-RU" sz="2400">
              <a:latin typeface="Tahoma" pitchFamily="34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ACB082D5-0512-4ABB-AA9B-AE875182BFB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kumimoji="1" lang="ru-RU" altLang="ru-RU" sz="2400">
              <a:latin typeface="Tahoma" pitchFamily="34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2C5EC8FE-C1FB-4C5E-830A-4667A008CD4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kumimoji="1" lang="ru-RU" altLang="ru-RU" sz="2400">
              <a:latin typeface="Tahoma" pitchFamily="34" charset="0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5A5FE13A-B9F4-4CEB-A869-A6ECD42EE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6EAE43BF-23C7-4E91-A9C1-24863591FF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20491" name="Rectangle 11">
            <a:extLst>
              <a:ext uri="{FF2B5EF4-FFF2-40B4-BE49-F238E27FC236}">
                <a16:creationId xmlns:a16="http://schemas.microsoft.com/office/drawing/2014/main" id="{73D7BC8F-49FC-4742-8FA5-17F4C991E66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92" name="Rectangle 12">
            <a:extLst>
              <a:ext uri="{FF2B5EF4-FFF2-40B4-BE49-F238E27FC236}">
                <a16:creationId xmlns:a16="http://schemas.microsoft.com/office/drawing/2014/main" id="{96D84D95-FFC9-4004-8886-9DEA3B5EF71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93" name="Rectangle 13">
            <a:extLst>
              <a:ext uri="{FF2B5EF4-FFF2-40B4-BE49-F238E27FC236}">
                <a16:creationId xmlns:a16="http://schemas.microsoft.com/office/drawing/2014/main" id="{1181D352-6586-4B36-9015-79CE68F7C3D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anose="020B0604030504040204" pitchFamily="34" charset="0"/>
              </a:defRPr>
            </a:lvl1pPr>
          </a:lstStyle>
          <a:p>
            <a:fld id="{3BD194B3-BC10-41AD-8291-8939CD0ED96A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7">
            <a:extLst>
              <a:ext uri="{FF2B5EF4-FFF2-40B4-BE49-F238E27FC236}">
                <a16:creationId xmlns:a16="http://schemas.microsoft.com/office/drawing/2014/main" id="{5641DEBD-FA9D-4514-8AAD-95422ED0E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7188"/>
            <a:ext cx="9144000" cy="212365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800100" indent="-3429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lvl="1" algn="ctr" eaLnBrk="1" hangingPunct="1">
              <a:spcBef>
                <a:spcPct val="5000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lang="ru-RU" altLang="ru-RU" sz="4400" b="1" dirty="0">
                <a:solidFill>
                  <a:schemeClr val="tx2"/>
                </a:solidFill>
                <a:latin typeface="+mn-lt"/>
              </a:rPr>
              <a:t>Базы данных угроз информационной безопасности</a:t>
            </a:r>
          </a:p>
        </p:txBody>
      </p:sp>
      <p:sp>
        <p:nvSpPr>
          <p:cNvPr id="5123" name="TextBox 3">
            <a:extLst>
              <a:ext uri="{FF2B5EF4-FFF2-40B4-BE49-F238E27FC236}">
                <a16:creationId xmlns:a16="http://schemas.microsoft.com/office/drawing/2014/main" id="{FB98CFCD-25FB-4F87-8F63-CEDA51B08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437063"/>
            <a:ext cx="4537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1800" dirty="0">
                <a:solidFill>
                  <a:schemeClr val="tx2"/>
                </a:solidFill>
                <a:latin typeface="Arial" panose="020B0604020202020204" pitchFamily="34" charset="0"/>
              </a:rPr>
              <a:t>Выполнил: </a:t>
            </a:r>
          </a:p>
          <a:p>
            <a:pPr marL="0"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1800" dirty="0">
                <a:solidFill>
                  <a:schemeClr val="tx2"/>
                </a:solidFill>
                <a:latin typeface="Arial" panose="020B0604020202020204" pitchFamily="34" charset="0"/>
              </a:rPr>
              <a:t>студент 5 курса </a:t>
            </a:r>
          </a:p>
          <a:p>
            <a:pPr marL="0"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1800" dirty="0">
                <a:solidFill>
                  <a:schemeClr val="tx2"/>
                </a:solidFill>
                <a:latin typeface="Arial" panose="020B0604020202020204" pitchFamily="34" charset="0"/>
              </a:rPr>
              <a:t>группы КИБ-912 </a:t>
            </a:r>
          </a:p>
          <a:p>
            <a:pPr marL="0"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1800" dirty="0">
                <a:solidFill>
                  <a:schemeClr val="tx2"/>
                </a:solidFill>
                <a:latin typeface="Arial" panose="020B0604020202020204" pitchFamily="34" charset="0"/>
              </a:rPr>
              <a:t>Груздев Г. Е.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91DF0-2572-4092-8FCA-C5058F8EF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ctr" eaLnBrk="1" hangingPunct="1">
              <a:defRPr/>
            </a:pPr>
            <a:r>
              <a:rPr lang="ru-RU" sz="3200" b="1" dirty="0"/>
              <a:t>Иерархическая связь </a:t>
            </a:r>
            <a:r>
              <a:rPr lang="en-US" sz="3200" b="1" dirty="0"/>
              <a:t>CAPEC, CWE </a:t>
            </a:r>
            <a:r>
              <a:rPr lang="ru-RU" sz="3200" b="1" dirty="0"/>
              <a:t>и</a:t>
            </a:r>
            <a:r>
              <a:rPr lang="en-US" sz="3200" b="1" dirty="0"/>
              <a:t> CVE</a:t>
            </a:r>
            <a:endParaRPr lang="ru-RU" sz="3200" b="1" dirty="0"/>
          </a:p>
        </p:txBody>
      </p:sp>
      <p:pic>
        <p:nvPicPr>
          <p:cNvPr id="4" name="Google Shape;99;p20">
            <a:extLst>
              <a:ext uri="{FF2B5EF4-FFF2-40B4-BE49-F238E27FC236}">
                <a16:creationId xmlns:a16="http://schemas.microsoft.com/office/drawing/2014/main" id="{392155B0-FE09-4CFD-AE7F-4B04760B59B9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82688" y="2239133"/>
            <a:ext cx="7772400" cy="3671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3031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EA9EF-3458-4AD5-BFD9-36FB2637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ctr" eaLnBrk="1" hangingPunct="1">
              <a:defRPr/>
            </a:pPr>
            <a:r>
              <a:rPr lang="ru" sz="3200" b="1" dirty="0"/>
              <a:t>OWASP Top 10</a:t>
            </a:r>
            <a:endParaRPr lang="ru-RU" sz="3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9BE911-538B-46DF-A512-FB064A891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b="1" dirty="0"/>
              <a:t>Ведет и регулярно обновляет чарт из 10 самых опасных рисков для </a:t>
            </a:r>
            <a:r>
              <a:rPr lang="ru-RU" sz="2000" b="1" dirty="0" err="1"/>
              <a:t>web</a:t>
            </a:r>
            <a:r>
              <a:rPr lang="ru-RU" sz="2000" b="1" dirty="0"/>
              <a:t>-приложений.</a:t>
            </a:r>
          </a:p>
          <a:p>
            <a:endParaRPr lang="ru-RU" dirty="0"/>
          </a:p>
        </p:txBody>
      </p:sp>
      <p:pic>
        <p:nvPicPr>
          <p:cNvPr id="4" name="Google Shape;106;p21">
            <a:extLst>
              <a:ext uri="{FF2B5EF4-FFF2-40B4-BE49-F238E27FC236}">
                <a16:creationId xmlns:a16="http://schemas.microsoft.com/office/drawing/2014/main" id="{0FD505B9-2D3B-479B-B177-A6F2BB4BA03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4564" y="3429000"/>
            <a:ext cx="8610524" cy="236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0850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DC287-AAF8-4FAF-AF4F-B51D9427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ctr" eaLnBrk="1" hangingPunct="1">
              <a:defRPr/>
            </a:pPr>
            <a:r>
              <a:rPr lang="ru" sz="3200" b="1" dirty="0"/>
              <a:t>MITRE ATT&amp;CK</a:t>
            </a:r>
            <a:endParaRPr lang="ru-RU" sz="3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362F49-8798-476D-8C72-8AE4D8671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/>
              <a:t>База знаний и фреймворк, созданный для описания действий злоумышленников, используемых для атак на информационные системы.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b="1" dirty="0"/>
              <a:t>Основные цели MITRE ATT&amp;CK</a:t>
            </a: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-RU" sz="2000" b="1" dirty="0"/>
              <a:t>Документирование поведения атакующих: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2000" b="1" dirty="0">
                <a:ea typeface="+mn-ea"/>
                <a:cs typeface="+mn-cs"/>
              </a:rPr>
              <a:t>Систематизация тактик и техник, которые используются злоумышленниками.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-RU" sz="2000" b="1" dirty="0"/>
              <a:t>Улучшение защиты: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2000" b="1" dirty="0">
                <a:ea typeface="+mn-ea"/>
                <a:cs typeface="+mn-cs"/>
              </a:rPr>
              <a:t>Определение слабых мест в системах безопасности.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-RU" sz="2000" b="1" dirty="0"/>
              <a:t>Обучение и тестирование: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2000" b="1" dirty="0">
                <a:ea typeface="+mn-ea"/>
                <a:cs typeface="+mn-cs"/>
              </a:rPr>
              <a:t>Проведение тренингов для специалистов.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2000" b="1" dirty="0">
                <a:ea typeface="+mn-ea"/>
                <a:cs typeface="+mn-cs"/>
              </a:rPr>
              <a:t>Использование в тестировании на проникновение (</a:t>
            </a:r>
            <a:r>
              <a:rPr lang="ru-RU" sz="2000" b="1" dirty="0" err="1">
                <a:ea typeface="+mn-ea"/>
                <a:cs typeface="+mn-cs"/>
              </a:rPr>
              <a:t>penetration</a:t>
            </a:r>
            <a:r>
              <a:rPr lang="ru-RU" sz="2000" b="1" dirty="0">
                <a:ea typeface="+mn-ea"/>
                <a:cs typeface="+mn-cs"/>
              </a:rPr>
              <a:t> </a:t>
            </a:r>
            <a:r>
              <a:rPr lang="ru-RU" sz="2000" b="1" dirty="0" err="1">
                <a:ea typeface="+mn-ea"/>
                <a:cs typeface="+mn-cs"/>
              </a:rPr>
              <a:t>testing</a:t>
            </a:r>
            <a:r>
              <a:rPr lang="ru-RU" sz="2000" b="1" dirty="0">
                <a:ea typeface="+mn-ea"/>
                <a:cs typeface="+mn-cs"/>
              </a:rPr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0450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63969-CCE8-4056-A122-4104917F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ctr" eaLnBrk="1" hangingPunct="1">
              <a:defRPr/>
            </a:pPr>
            <a:r>
              <a:rPr lang="ru" sz="3200" b="1" dirty="0"/>
              <a:t>Структура MITRE ATT&amp;CK</a:t>
            </a:r>
            <a:endParaRPr lang="ru-RU" sz="3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49026B-346D-4ADD-8856-D172A122D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600" b="1" dirty="0"/>
              <a:t>Тактики (</a:t>
            </a:r>
            <a:r>
              <a:rPr lang="ru-RU" sz="1600" b="1" dirty="0" err="1"/>
              <a:t>Tactics</a:t>
            </a:r>
            <a:r>
              <a:rPr lang="ru-RU" sz="1600" b="1" dirty="0"/>
              <a:t>):</a:t>
            </a:r>
          </a:p>
          <a:p>
            <a:pPr marL="621189" lvl="1" indent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1600" b="1" dirty="0">
                <a:ea typeface="+mn-ea"/>
                <a:cs typeface="+mn-cs"/>
              </a:rPr>
              <a:t>Высокоуровневые цели злоумышленников (например, начальная компрометация, </a:t>
            </a:r>
            <a:r>
              <a:rPr lang="ru-RU" sz="1600" b="1" dirty="0" err="1">
                <a:ea typeface="+mn-ea"/>
                <a:cs typeface="+mn-cs"/>
              </a:rPr>
              <a:t>эксфильтрация</a:t>
            </a:r>
            <a:r>
              <a:rPr lang="ru-RU" sz="1600" b="1" dirty="0">
                <a:ea typeface="+mn-ea"/>
                <a:cs typeface="+mn-cs"/>
              </a:rPr>
              <a:t> данных).</a:t>
            </a:r>
          </a:p>
          <a:p>
            <a:pPr marL="621189"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1600" b="1" dirty="0">
                <a:ea typeface="+mn-ea"/>
                <a:cs typeface="+mn-cs"/>
              </a:rPr>
              <a:t>Примеры тактик:</a:t>
            </a:r>
          </a:p>
          <a:p>
            <a:pPr marL="1078389"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1600" b="1" dirty="0" err="1">
                <a:ea typeface="+mn-ea"/>
                <a:cs typeface="+mn-cs"/>
              </a:rPr>
              <a:t>Initial</a:t>
            </a:r>
            <a:r>
              <a:rPr lang="ru-RU" sz="1600" b="1" dirty="0">
                <a:ea typeface="+mn-ea"/>
                <a:cs typeface="+mn-cs"/>
              </a:rPr>
              <a:t> Access — способы проникновения в систему.</a:t>
            </a:r>
          </a:p>
          <a:p>
            <a:pPr marL="1078389"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1600" b="1" dirty="0" err="1">
                <a:ea typeface="+mn-ea"/>
                <a:cs typeface="+mn-cs"/>
              </a:rPr>
              <a:t>Privilege</a:t>
            </a:r>
            <a:r>
              <a:rPr lang="ru-RU" sz="1600" b="1" dirty="0">
                <a:ea typeface="+mn-ea"/>
                <a:cs typeface="+mn-cs"/>
              </a:rPr>
              <a:t> </a:t>
            </a:r>
            <a:r>
              <a:rPr lang="ru-RU" sz="1600" b="1" dirty="0" err="1">
                <a:ea typeface="+mn-ea"/>
                <a:cs typeface="+mn-cs"/>
              </a:rPr>
              <a:t>Escalation</a:t>
            </a:r>
            <a:r>
              <a:rPr lang="ru-RU" sz="1600" b="1" dirty="0">
                <a:ea typeface="+mn-ea"/>
                <a:cs typeface="+mn-cs"/>
              </a:rPr>
              <a:t> — повышение привилегий.</a:t>
            </a:r>
          </a:p>
          <a:p>
            <a:pPr marL="1078389"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1600" b="1" dirty="0" err="1">
                <a:ea typeface="+mn-ea"/>
                <a:cs typeface="+mn-cs"/>
              </a:rPr>
              <a:t>Exfiltration</a:t>
            </a:r>
            <a:r>
              <a:rPr lang="ru-RU" sz="1600" b="1" dirty="0">
                <a:ea typeface="+mn-ea"/>
                <a:cs typeface="+mn-cs"/>
              </a:rPr>
              <a:t> — вывод данных из системы.</a:t>
            </a:r>
          </a:p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600" b="1" dirty="0"/>
              <a:t>Техники (</a:t>
            </a:r>
            <a:r>
              <a:rPr lang="ru-RU" sz="1600" b="1" dirty="0" err="1"/>
              <a:t>Techniques</a:t>
            </a:r>
            <a:r>
              <a:rPr lang="ru-RU" sz="1600" b="1" dirty="0"/>
              <a:t>):</a:t>
            </a:r>
          </a:p>
          <a:p>
            <a:pPr marL="621189" lvl="1" indent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1600" b="1" dirty="0">
                <a:ea typeface="+mn-ea"/>
                <a:cs typeface="+mn-cs"/>
              </a:rPr>
              <a:t>Конкретные методы, используемые для реализации тактик.</a:t>
            </a:r>
          </a:p>
          <a:p>
            <a:pPr marL="621189"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1600" b="1" dirty="0">
                <a:ea typeface="+mn-ea"/>
                <a:cs typeface="+mn-cs"/>
              </a:rPr>
              <a:t>Пример: использование фишинга (</a:t>
            </a:r>
            <a:r>
              <a:rPr lang="ru-RU" sz="1600" b="1" dirty="0" err="1">
                <a:ea typeface="+mn-ea"/>
                <a:cs typeface="+mn-cs"/>
              </a:rPr>
              <a:t>Phishing</a:t>
            </a:r>
            <a:r>
              <a:rPr lang="ru-RU" sz="1600" b="1" dirty="0">
                <a:ea typeface="+mn-ea"/>
                <a:cs typeface="+mn-cs"/>
              </a:rPr>
              <a:t>) для получения доступа.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6684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63969-CCE8-4056-A122-4104917F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ctr" eaLnBrk="1" hangingPunct="1">
              <a:defRPr/>
            </a:pPr>
            <a:r>
              <a:rPr lang="ru" sz="3200" b="1" dirty="0"/>
              <a:t>Структура MITRE ATT&amp;CK</a:t>
            </a:r>
            <a:endParaRPr lang="ru-RU" sz="3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49026B-346D-4ADD-8856-D172A122D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600" b="1" dirty="0" err="1"/>
              <a:t>Подтехники</a:t>
            </a:r>
            <a:r>
              <a:rPr lang="ru-RU" sz="1600" b="1" dirty="0"/>
              <a:t> (Sub-</a:t>
            </a:r>
            <a:r>
              <a:rPr lang="ru-RU" sz="1600" b="1" dirty="0" err="1"/>
              <a:t>techniques</a:t>
            </a:r>
            <a:r>
              <a:rPr lang="ru-RU" sz="1600" b="1" dirty="0"/>
              <a:t>):</a:t>
            </a:r>
          </a:p>
          <a:p>
            <a:pPr marL="621189" lvl="1" indent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1600" b="1" dirty="0">
                <a:ea typeface="+mn-ea"/>
                <a:cs typeface="+mn-cs"/>
              </a:rPr>
              <a:t>Более детализированное описание техник.</a:t>
            </a:r>
          </a:p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600" b="1" dirty="0" err="1"/>
              <a:t>Митигирование</a:t>
            </a:r>
            <a:r>
              <a:rPr lang="ru-RU" sz="1600" b="1" dirty="0"/>
              <a:t> (</a:t>
            </a:r>
            <a:r>
              <a:rPr lang="ru-RU" sz="1600" b="1" dirty="0" err="1"/>
              <a:t>Mitigation</a:t>
            </a:r>
            <a:r>
              <a:rPr lang="ru-RU" sz="1600" b="1" dirty="0"/>
              <a:t>):</a:t>
            </a:r>
          </a:p>
          <a:p>
            <a:pPr marL="621189" lvl="1" indent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1600" b="1" dirty="0">
                <a:ea typeface="+mn-ea"/>
                <a:cs typeface="+mn-cs"/>
              </a:rPr>
              <a:t>Рекомендации по предотвращению или минимизации рисков.</a:t>
            </a:r>
          </a:p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600" b="1" dirty="0"/>
              <a:t>Индикаторы компрометации (</a:t>
            </a:r>
            <a:r>
              <a:rPr lang="ru-RU" sz="1600" b="1" dirty="0" err="1"/>
              <a:t>IOCs</a:t>
            </a:r>
            <a:r>
              <a:rPr lang="ru-RU" sz="1600" b="1" dirty="0"/>
              <a:t>):</a:t>
            </a:r>
          </a:p>
          <a:p>
            <a:pPr marL="621189" lvl="1" indent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1600" b="1" dirty="0">
                <a:ea typeface="+mn-ea"/>
                <a:cs typeface="+mn-cs"/>
              </a:rPr>
              <a:t>Лог-файлы, подозрительные процессы, сетевые сигнатуры и т.д.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5098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831C9-A1C9-41DF-96D8-62B710A4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ctr" eaLnBrk="1" hangingPunct="1">
              <a:defRPr/>
            </a:pPr>
            <a:r>
              <a:rPr lang="ru" sz="3200" b="1" dirty="0"/>
              <a:t>Стандарт CVSS</a:t>
            </a:r>
            <a:endParaRPr lang="ru-RU" sz="3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8D81E-9957-42D5-95AB-F73E57D26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b="1" dirty="0"/>
              <a:t>Common </a:t>
            </a:r>
            <a:r>
              <a:rPr lang="ru-RU" sz="1800" b="1" dirty="0" err="1"/>
              <a:t>Vulnerability</a:t>
            </a:r>
            <a:r>
              <a:rPr lang="ru-RU" sz="1800" b="1" dirty="0"/>
              <a:t> </a:t>
            </a:r>
            <a:r>
              <a:rPr lang="ru-RU" sz="1800" b="1" dirty="0" err="1"/>
              <a:t>Scoring</a:t>
            </a:r>
            <a:r>
              <a:rPr lang="ru-RU" sz="1800" b="1" dirty="0"/>
              <a:t> System без ложной скромности переводится как общая система оценки уязвимостей. Это отраслевой стандарт, по которому оценивают серьезность дыр в безопасности ИС.</a:t>
            </a:r>
          </a:p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b="1" dirty="0"/>
              <a:t>CVSS позволяет вычислить серьезность риска по десятибалльной шкале. Чем больше число, тем выше опасность и быстрее нужно на нее реагировать.</a:t>
            </a:r>
          </a:p>
          <a:p>
            <a:pPr marL="0" lvl="0" indent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1800" b="1" dirty="0"/>
              <a:t>Степени опасности по шкале:</a:t>
            </a:r>
          </a:p>
          <a:p>
            <a:pPr marL="457200" lvl="0" indent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800" b="1" dirty="0"/>
              <a:t>низкая — от 0,1 до 3,9 баллов;</a:t>
            </a: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800" b="1" dirty="0"/>
              <a:t>средняя — от 4 до 6,9;</a:t>
            </a: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800" b="1" dirty="0"/>
              <a:t>высокая — от 7 до 8,9,</a:t>
            </a: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800" b="1" dirty="0"/>
              <a:t>критическая — от 9 до 10.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8064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5FC9C2-D4EA-4C51-BE10-6F2967D5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ctr" eaLnBrk="1" hangingPunct="1">
              <a:defRPr/>
            </a:pPr>
            <a:r>
              <a:rPr lang="ru-RU" sz="3200" b="1" dirty="0"/>
              <a:t>Начисление баллов </a:t>
            </a:r>
            <a:r>
              <a:rPr lang="en-US" sz="3200" b="1" dirty="0"/>
              <a:t>CVSS</a:t>
            </a:r>
            <a:endParaRPr lang="ru-RU" sz="3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650D55-8DFE-4070-824C-19B8EFC31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b="1" dirty="0"/>
              <a:t>Баллы начисляются исходя из базовых метрик, охватывающих различные аспекты уязвимости:</a:t>
            </a:r>
            <a:endParaRPr lang="en-US" sz="1800" b="1" dirty="0"/>
          </a:p>
          <a:p>
            <a:pPr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ru-RU" sz="1800" b="1" dirty="0"/>
              <a:t>Вектор атаки (AV) — выражает «удаленность» атаки и способ эксплуатации уязвимости.</a:t>
            </a:r>
            <a:endParaRPr lang="en-US" sz="1800" b="1" dirty="0"/>
          </a:p>
          <a:p>
            <a:pPr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ru-RU" sz="1800" b="1" dirty="0"/>
              <a:t>Сложность атаки (AC) — говорит о сложности выполнения атаки и о том, какие факторы необходимы для ее успеха (наряду с взаимодействием с пользователем, сложность атаки ранее была частью метрики сложности доступа).</a:t>
            </a:r>
            <a:endParaRPr lang="en-US" sz="1800" b="1" dirty="0"/>
          </a:p>
          <a:p>
            <a:pPr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ru-RU" sz="1800" b="1" dirty="0"/>
              <a:t>Взаимодействие с пользователем (пользовательский интерфейс) — определяет, требует ли атака активного участия человека или ее можно автоматизировать.</a:t>
            </a:r>
            <a:endParaRPr lang="en-US" sz="1800" b="1" dirty="0"/>
          </a:p>
          <a:p>
            <a:pPr marL="457200" lvl="0" indent="0" algn="just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ru-RU" sz="1200" dirty="0">
              <a:solidFill>
                <a:schemeClr val="dk1"/>
              </a:solidFill>
            </a:endParaRPr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515626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5FC9C2-D4EA-4C51-BE10-6F2967D5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ctr" eaLnBrk="1" hangingPunct="1">
              <a:defRPr/>
            </a:pPr>
            <a:r>
              <a:rPr lang="ru-RU" sz="3200" b="1" dirty="0"/>
              <a:t>Начисление баллов </a:t>
            </a:r>
            <a:r>
              <a:rPr lang="en-US" sz="3200" b="1" dirty="0"/>
              <a:t>CVSS</a:t>
            </a:r>
            <a:endParaRPr lang="ru-RU" sz="3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650D55-8DFE-4070-824C-19B8EFC31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ru-RU" sz="1800" b="1" dirty="0"/>
              <a:t>Требуемые привилегии (PR) — документирует уровень аутентификации пользователя, необходимый для успешной атаки (это заменяет прежнюю метрику аутентификации).</a:t>
            </a:r>
            <a:endParaRPr lang="en-US" sz="1800" b="1" dirty="0"/>
          </a:p>
          <a:p>
            <a:pPr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ru-RU" sz="1800" b="1" dirty="0"/>
              <a:t>Область действия (S) — определяет, может ли злоумышленник повлиять на компонент за пределами его области/полномочия безопасности.</a:t>
            </a:r>
            <a:endParaRPr lang="en-US" sz="1800" b="1" dirty="0"/>
          </a:p>
          <a:p>
            <a:pPr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ru-RU" sz="1800" b="1" dirty="0"/>
              <a:t>Конфиденциальность (C) — определяет, могут ли неавторизованные лица получить доступ к данным и в какой степени.</a:t>
            </a:r>
            <a:endParaRPr lang="en-US" sz="1800" b="1" dirty="0"/>
          </a:p>
          <a:p>
            <a:pPr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ru-RU" sz="1800" b="1" dirty="0"/>
              <a:t>Целостность (I) — измеряет влияние на достоверность данных.</a:t>
            </a:r>
            <a:endParaRPr lang="en-US" sz="1800" b="1" dirty="0"/>
          </a:p>
          <a:p>
            <a:pPr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ru-RU" sz="1800" b="1" dirty="0"/>
              <a:t>Доступность (A) — относится к влиянию на доступность данных или услуг для авторизованных пользователей.</a:t>
            </a:r>
          </a:p>
          <a:p>
            <a:pPr marL="457200" lvl="0" indent="0" algn="just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ru-RU" sz="1200" dirty="0">
              <a:solidFill>
                <a:schemeClr val="dk1"/>
              </a:solidFill>
            </a:endParaRPr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917379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0689A-9801-4214-BD7A-F42D2A38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ctr" eaLnBrk="1" hangingPunct="1">
              <a:defRPr/>
            </a:pPr>
            <a:r>
              <a:rPr lang="ru" sz="3200" b="1" dirty="0"/>
              <a:t>Калькулятор CVSS на сайте ФСТЭК</a:t>
            </a:r>
            <a:endParaRPr lang="ru-RU" sz="3200" b="1" dirty="0"/>
          </a:p>
        </p:txBody>
      </p:sp>
      <p:pic>
        <p:nvPicPr>
          <p:cNvPr id="4" name="Google Shape;137;p26">
            <a:extLst>
              <a:ext uri="{FF2B5EF4-FFF2-40B4-BE49-F238E27FC236}">
                <a16:creationId xmlns:a16="http://schemas.microsoft.com/office/drawing/2014/main" id="{1B922B2C-EC51-4293-A07D-A0ED9A7B28DC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564904"/>
            <a:ext cx="9144000" cy="2736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2235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7EDFF-43DB-4B08-97FF-5EEB887D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ctr" eaLnBrk="1" hangingPunct="1">
              <a:defRPr/>
            </a:pPr>
            <a:r>
              <a:rPr lang="ru" sz="3200" b="1" dirty="0"/>
              <a:t>CPE (Common Platform Enumeration)</a:t>
            </a:r>
            <a:endParaRPr lang="ru-RU" sz="3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FEAFD-DB87-4B61-96C5-36A2B75A1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b="1" dirty="0" err="1"/>
              <a:t>Cтандарт</a:t>
            </a:r>
            <a:r>
              <a:rPr lang="ru-RU" sz="1800" b="1" dirty="0"/>
              <a:t> для идентификации программных и аппаратных платформ, используемый для отслеживания уязвимостей, обеспечения совместимости и управления безопасностью.</a:t>
            </a:r>
          </a:p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b="1" dirty="0"/>
              <a:t>CPE позволяет создавать уникальные идентификаторы для продуктов, таких как операционные системы, программное обеспечение, устройства и другие компоненты информационных систем.</a:t>
            </a:r>
          </a:p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b="1" dirty="0"/>
              <a:t>Идентификатор CPE используется для связывания уязвимостей с конкретными продуктами в базе данных CVE. Вследствие компании могут использовать CPE для отслеживания, какие уязвимости затрагивают их системы. Так же CPE используется в инструментах сканирования уязвимостей для точного определения, какие версии продуктов подвержены угрозам.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6204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1EB56DC-73AE-4427-8C5C-BCEE20F770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476250"/>
            <a:ext cx="7793037" cy="982663"/>
          </a:xfrm>
        </p:spPr>
        <p:txBody>
          <a:bodyPr/>
          <a:lstStyle/>
          <a:p>
            <a:pPr marL="342900" indent="-342900" algn="ctr" eaLnBrk="1" hangingPunct="1"/>
            <a:r>
              <a:rPr lang="ru-RU" altLang="ru-RU" sz="3200" b="1" dirty="0"/>
              <a:t>Угрозы и уязвимости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8FC072D-7076-40F9-A244-9E648F9D25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73050" y="2066925"/>
            <a:ext cx="8636000" cy="4433888"/>
          </a:xfrm>
        </p:spPr>
        <p:txBody>
          <a:bodyPr/>
          <a:lstStyle/>
          <a:p>
            <a:pPr marL="0" indent="450850" algn="just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sz="2000" b="1" dirty="0"/>
              <a:t>ГОСТ Р 50922—2006. Защита информации. ОСНОВНЫЕ ТЕРМИНЫ И ОПРЕДЕЛЕНИЯ</a:t>
            </a:r>
          </a:p>
          <a:p>
            <a:pPr marL="0" indent="450850" algn="just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sz="2000" b="1" dirty="0"/>
              <a:t>2.6.1 угроза (безопасности информации): Совокупность условий и факторов, создающих потенциальную или реально существующую опасность нарушения безопасности информации.</a:t>
            </a:r>
          </a:p>
          <a:p>
            <a:pPr marL="0" indent="450850" algn="just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sz="2000" b="1" dirty="0"/>
              <a:t>2.6.4 уязвимость (информационной системы); брешь: Свойство информационной системы, обусловливающее возможность реализации угроз безопасности обрабатываемой в ней информации.</a:t>
            </a:r>
          </a:p>
          <a:p>
            <a:pPr marL="0" indent="450850" algn="just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sz="2000" b="1" dirty="0"/>
              <a:t>В целом, угроза представляет собой потенциальную опасность, а уязвимость — это "открытая дверь" или недостаток в системе, через которую эта опасность может материализоваться.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C53EC-1F70-4BAE-9F6A-15A7AEAA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ctr" eaLnBrk="1" hangingPunct="1">
              <a:defRPr/>
            </a:pPr>
            <a:r>
              <a:rPr lang="ru" sz="3200" b="1" dirty="0"/>
              <a:t>Пример идентификатора CPE</a:t>
            </a:r>
            <a:endParaRPr lang="ru-RU" sz="3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96761D-F39F-4FA4-A529-D1CD4B6EB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/>
              <a:t>Идентификатор CPE состоит из следующих частей:</a:t>
            </a:r>
          </a:p>
          <a:p>
            <a:pPr marL="15875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800" b="1" dirty="0"/>
              <a:t>- </a:t>
            </a:r>
            <a:r>
              <a:rPr lang="ru-RU" sz="1800" b="1" dirty="0"/>
              <a:t>Версия CPE: </a:t>
            </a:r>
            <a:r>
              <a:rPr lang="ru-RU" sz="1800" b="1" dirty="0">
                <a:sym typeface="Roboto Mono"/>
              </a:rPr>
              <a:t>2.3</a:t>
            </a: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800" b="1" dirty="0"/>
              <a:t>- </a:t>
            </a:r>
            <a:r>
              <a:rPr lang="ru-RU" sz="1800" b="1" dirty="0"/>
              <a:t>Тип платформы: </a:t>
            </a:r>
            <a:r>
              <a:rPr lang="ru-RU" sz="1800" b="1" dirty="0">
                <a:sym typeface="Roboto Mono"/>
              </a:rPr>
              <a:t>o</a:t>
            </a:r>
            <a:r>
              <a:rPr lang="ru-RU" sz="1800" b="1" dirty="0"/>
              <a:t> (для операционных систем), </a:t>
            </a:r>
            <a:r>
              <a:rPr lang="ru-RU" sz="1800" b="1" dirty="0">
                <a:sym typeface="Roboto Mono"/>
              </a:rPr>
              <a:t>a</a:t>
            </a:r>
            <a:r>
              <a:rPr lang="ru-RU" sz="1800" b="1" dirty="0"/>
              <a:t> (для приложений), </a:t>
            </a:r>
            <a:r>
              <a:rPr lang="ru-RU" sz="1800" b="1" dirty="0">
                <a:sym typeface="Roboto Mono"/>
              </a:rPr>
              <a:t>h</a:t>
            </a:r>
            <a:r>
              <a:rPr lang="ru-RU" sz="1800" b="1" dirty="0"/>
              <a:t> (для </a:t>
            </a:r>
            <a:r>
              <a:rPr lang="ru-RU" sz="1800" b="1" dirty="0" err="1"/>
              <a:t>хардварных</a:t>
            </a:r>
            <a:r>
              <a:rPr lang="ru-RU" sz="1800" b="1" dirty="0"/>
              <a:t> устройств).</a:t>
            </a: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800" b="1" dirty="0"/>
              <a:t>- </a:t>
            </a:r>
            <a:r>
              <a:rPr lang="ru-RU" sz="1800" b="1" dirty="0"/>
              <a:t>Производитель: Название компании или разработчика (например, Microsoft, Oracle).</a:t>
            </a: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800" b="1" dirty="0"/>
              <a:t>- </a:t>
            </a:r>
            <a:r>
              <a:rPr lang="ru-RU" sz="1800" b="1" dirty="0"/>
              <a:t>Продукт: Название продукта (например, Windows, Apache).</a:t>
            </a: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800" b="1" dirty="0"/>
              <a:t>- </a:t>
            </a:r>
            <a:r>
              <a:rPr lang="ru-RU" sz="1800" b="1" dirty="0"/>
              <a:t>Версия: Конкретная версия продукта (например, </a:t>
            </a:r>
            <a:r>
              <a:rPr lang="ru-RU" sz="1800" b="1" dirty="0">
                <a:sym typeface="Roboto Mono"/>
              </a:rPr>
              <a:t>10</a:t>
            </a:r>
            <a:r>
              <a:rPr lang="ru-RU" sz="1800" b="1" dirty="0"/>
              <a:t>, </a:t>
            </a:r>
            <a:r>
              <a:rPr lang="ru-RU" sz="1800" b="1" dirty="0">
                <a:sym typeface="Roboto Mono"/>
              </a:rPr>
              <a:t>2.0.0</a:t>
            </a:r>
            <a:r>
              <a:rPr lang="ru-RU" sz="1800" b="1" dirty="0"/>
              <a:t>).</a:t>
            </a: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800" b="1" dirty="0"/>
              <a:t>- </a:t>
            </a:r>
            <a:r>
              <a:rPr lang="ru-RU" sz="1800" b="1" dirty="0"/>
              <a:t>Издание: Дополнительная информация, если имеется.</a:t>
            </a: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800" b="1" dirty="0"/>
              <a:t>- </a:t>
            </a:r>
            <a:r>
              <a:rPr lang="ru-RU" sz="1800" b="1" dirty="0"/>
              <a:t>Архитектура: Информация о поддерживаемой архитектуре (например, </a:t>
            </a:r>
            <a:r>
              <a:rPr lang="ru-RU" sz="1800" b="1" dirty="0">
                <a:sym typeface="Roboto Mono"/>
              </a:rPr>
              <a:t>x86</a:t>
            </a:r>
            <a:r>
              <a:rPr lang="ru-RU" sz="1800" b="1" dirty="0"/>
              <a:t>, </a:t>
            </a:r>
            <a:r>
              <a:rPr lang="ru-RU" sz="1800" b="1" dirty="0">
                <a:sym typeface="Roboto Mono"/>
              </a:rPr>
              <a:t>x64</a:t>
            </a:r>
            <a:r>
              <a:rPr lang="ru-RU" sz="1800" b="1" dirty="0"/>
              <a:t>).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/>
              <a:t>Пример идентификатора CPE:</a:t>
            </a: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1800" b="1" dirty="0">
                <a:sym typeface="Roboto Mono"/>
              </a:rPr>
              <a:t>cpe:2.3:a:apache:http_server:2.4.46:*:*:*:*:*:*:*</a:t>
            </a:r>
            <a:r>
              <a:rPr lang="ru-RU" sz="1800" b="1" dirty="0"/>
              <a:t> (Apache HTTP Server 2.4.46</a:t>
            </a:r>
            <a:r>
              <a:rPr lang="en-US" sz="1800" b="1" dirty="0"/>
              <a:t>)</a:t>
            </a:r>
            <a:endParaRPr lang="ru-RU" sz="1800"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ru-RU" sz="1800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37027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55362-1263-4999-9C8F-26377F62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ctr" eaLnBrk="1" hangingPunct="1">
              <a:defRPr/>
            </a:pPr>
            <a:r>
              <a:rPr lang="ru" sz="3200" b="1" dirty="0"/>
              <a:t>NVD (National Vulnerability Database)</a:t>
            </a:r>
            <a:endParaRPr lang="ru-RU" sz="3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288245-134D-46C5-AB86-A8FA988E9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/>
              <a:t>Национальная база данных уязвимостей, поддерживаемая Национальным институтом стандартов и технологий (NIST) США.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b="1" dirty="0"/>
              <a:t>Основной источник информации о публичных уязвимостях и их оценке.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b="1" dirty="0"/>
              <a:t>Как получается запись в базу данных: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800" b="1" dirty="0"/>
              <a:t>Берут уязвимости CVE и обогащают их: оценка CVSS, соотношение к CWE и CPE т.д.</a:t>
            </a:r>
          </a:p>
          <a:p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3994038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D2F88-5F4B-401E-9D80-418F3948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ctr" eaLnBrk="1" hangingPunct="1">
              <a:defRPr/>
            </a:pPr>
            <a:r>
              <a:rPr lang="ru" sz="3200" b="1" dirty="0"/>
              <a:t>Ключевые особенности NVD</a:t>
            </a:r>
            <a:endParaRPr lang="ru-RU" sz="3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B1F0E4-498C-4EA2-B5E5-A4094DC15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/>
              <a:t>Метрики оценки (CVSS):</a:t>
            </a:r>
          </a:p>
          <a:p>
            <a:pPr marL="15875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1800" b="1" dirty="0"/>
              <a:t>Оценивает уязвимость по шкале от 0 (безопасно) до 10 (критическая).</a:t>
            </a: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1800" b="1" dirty="0"/>
              <a:t>Включает три уровня:</a:t>
            </a:r>
          </a:p>
          <a:p>
            <a:pPr marL="61595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1800" b="1" dirty="0">
                <a:ea typeface="+mn-ea"/>
                <a:cs typeface="+mn-cs"/>
              </a:rPr>
              <a:t>Base: Основные характеристики уязвимости.</a:t>
            </a:r>
          </a:p>
          <a:p>
            <a:pPr marL="61595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1800" b="1" dirty="0" err="1">
                <a:ea typeface="+mn-ea"/>
                <a:cs typeface="+mn-cs"/>
              </a:rPr>
              <a:t>Temporal</a:t>
            </a:r>
            <a:r>
              <a:rPr lang="ru-RU" sz="1800" b="1" dirty="0">
                <a:ea typeface="+mn-ea"/>
                <a:cs typeface="+mn-cs"/>
              </a:rPr>
              <a:t>: Динамические изменения риска.</a:t>
            </a:r>
          </a:p>
          <a:p>
            <a:pPr marL="61595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1800" b="1" dirty="0" err="1">
                <a:ea typeface="+mn-ea"/>
                <a:cs typeface="+mn-cs"/>
              </a:rPr>
              <a:t>Environmental</a:t>
            </a:r>
            <a:r>
              <a:rPr lang="ru-RU" sz="1800" b="1" dirty="0">
                <a:ea typeface="+mn-ea"/>
                <a:cs typeface="+mn-cs"/>
              </a:rPr>
              <a:t>: Учет контекста среды.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/>
              <a:t>Систематизация данных:</a:t>
            </a:r>
          </a:p>
          <a:p>
            <a:pPr marL="15875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1800" b="1" dirty="0"/>
              <a:t>Содержит информацию о типах атак, платформах, уязвимых продуктах.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/>
              <a:t>Интеграция со стандартами:</a:t>
            </a:r>
          </a:p>
          <a:p>
            <a:pPr marL="15875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1800" b="1" dirty="0"/>
              <a:t>Использует CWE (для классификации слабостей) и CPE (для идентификации продуктов).</a:t>
            </a:r>
          </a:p>
        </p:txBody>
      </p:sp>
    </p:spTree>
    <p:extLst>
      <p:ext uri="{BB962C8B-B14F-4D97-AF65-F5344CB8AC3E}">
        <p14:creationId xmlns:p14="http://schemas.microsoft.com/office/powerpoint/2010/main" val="1483294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62C0B-22A3-4F21-BB25-36F9903C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116341"/>
            <a:ext cx="7793037" cy="1462087"/>
          </a:xfrm>
        </p:spPr>
        <p:txBody>
          <a:bodyPr/>
          <a:lstStyle/>
          <a:p>
            <a:pPr marL="342900" indent="-342900" algn="ctr" eaLnBrk="1" hangingPunct="1">
              <a:defRPr/>
            </a:pPr>
            <a:r>
              <a:rPr lang="ru" sz="3200" b="1" dirty="0"/>
              <a:t>Сравнение БДУ ФСТЭК с CWE и NVD</a:t>
            </a:r>
            <a:endParaRPr lang="ru-RU" sz="3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2EF98C-6E7C-4656-92F7-9D8C330DF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 b="1" dirty="0"/>
              <a:t>- 222 угрозы (примерно в 3,5 раза меньше CWE)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 b="1" dirty="0"/>
              <a:t>- Нет классификации по типам угроз, только по злоумышленникам и КЦД, в то время как CWE предоставляет несколько различных классификаций, НО тестируется новая версия раздела угроз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 b="1" dirty="0"/>
              <a:t>- БД уязвимостей в 4,5 раза меньше NVD, это скорее дополнение к NVD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 b="1" dirty="0"/>
              <a:t>- 1616 уязвимостей из 64297 не ссылаются на CVE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 b="1" dirty="0"/>
              <a:t>- Уязвимость без CVE - не всегда уязвимость в отечественном продукте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 b="1" dirty="0"/>
              <a:t>- Карточка уязвимости БДУ имеет более дружественный вид</a:t>
            </a:r>
          </a:p>
          <a:p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938622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E17F2-78BE-4E33-A303-EFC2F217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ctr" eaLnBrk="1" hangingPunct="1">
              <a:defRPr/>
            </a:pPr>
            <a:r>
              <a:rPr lang="ru" sz="3200" b="1" dirty="0"/>
              <a:t>Пример описания угрозы из БДУ</a:t>
            </a:r>
            <a:endParaRPr lang="ru-RU" sz="3200" b="1" dirty="0"/>
          </a:p>
        </p:txBody>
      </p:sp>
      <p:pic>
        <p:nvPicPr>
          <p:cNvPr id="4" name="Google Shape;174;p32">
            <a:extLst>
              <a:ext uri="{FF2B5EF4-FFF2-40B4-BE49-F238E27FC236}">
                <a16:creationId xmlns:a16="http://schemas.microsoft.com/office/drawing/2014/main" id="{2D401904-39A4-4406-80C8-BA8BFE9A797A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15" y="2383890"/>
            <a:ext cx="8631560" cy="3714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2727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C3C8D-3BF5-4629-8728-7078DCB0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ctr" eaLnBrk="1" hangingPunct="1">
              <a:defRPr/>
            </a:pPr>
            <a:r>
              <a:rPr lang="ru" sz="3200" b="1" dirty="0"/>
              <a:t>Фильтрация на сайте ФСТЭК</a:t>
            </a:r>
            <a:endParaRPr lang="ru-RU" sz="3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7DE7A9-1D4A-41BE-9204-8C4C46FE3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Google Shape;182;p33">
            <a:extLst>
              <a:ext uri="{FF2B5EF4-FFF2-40B4-BE49-F238E27FC236}">
                <a16:creationId xmlns:a16="http://schemas.microsoft.com/office/drawing/2014/main" id="{A57F1931-A097-40D7-9FE8-488E9D13B3F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7534" y="2246313"/>
            <a:ext cx="42672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81;p33">
            <a:extLst>
              <a:ext uri="{FF2B5EF4-FFF2-40B4-BE49-F238E27FC236}">
                <a16:creationId xmlns:a16="http://schemas.microsoft.com/office/drawing/2014/main" id="{D1BC7AC9-4FC2-4C35-B0BD-FA606708B6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488" y="2852936"/>
            <a:ext cx="4038600" cy="2143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1711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85D9DB-7F3C-4BF4-9CB9-2F565403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ctr" eaLnBrk="1" hangingPunct="1">
              <a:defRPr/>
            </a:pPr>
            <a:r>
              <a:rPr lang="ru" sz="3200" b="1" dirty="0"/>
              <a:t>Классификация угроз от ФСТЭК</a:t>
            </a:r>
            <a:endParaRPr lang="ru-RU" sz="3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02DE98-67E9-4379-B536-D00124109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b="1" dirty="0"/>
              <a:t>По нарушению КЦД:</a:t>
            </a:r>
          </a:p>
          <a:p>
            <a:r>
              <a:rPr lang="ru-RU" sz="1800" b="1" dirty="0"/>
              <a:t>Нарушение конфиденциальности: 146 угроз</a:t>
            </a:r>
          </a:p>
          <a:p>
            <a:r>
              <a:rPr lang="ru-RU" sz="1800" b="1" dirty="0"/>
              <a:t>Нарушение целостности: 137 угроз</a:t>
            </a:r>
          </a:p>
          <a:p>
            <a:r>
              <a:rPr lang="ru-RU" sz="1800" b="1" dirty="0"/>
              <a:t>Нарушение доступности: 155 угроз</a:t>
            </a:r>
          </a:p>
          <a:p>
            <a:pPr marL="0" indent="0">
              <a:buNone/>
            </a:pPr>
            <a:r>
              <a:rPr lang="ru-RU" sz="1800" b="1" dirty="0"/>
              <a:t>Внешний и внутренний нарушитель (независимо от потенциала):</a:t>
            </a:r>
          </a:p>
          <a:p>
            <a:r>
              <a:rPr lang="ru-RU" sz="1800" b="1" dirty="0"/>
              <a:t>Внешний: 166 угроз</a:t>
            </a:r>
          </a:p>
          <a:p>
            <a:r>
              <a:rPr lang="ru-RU" sz="1800" b="1" dirty="0"/>
              <a:t>Внутренний: 152 угрозы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3976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7E19C-359B-4776-80D2-FFB19155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ctr" eaLnBrk="1" hangingPunct="1">
              <a:defRPr/>
            </a:pPr>
            <a:r>
              <a:rPr lang="ru" sz="3200" b="1" dirty="0"/>
              <a:t>Попытка группировать 222 угрозы</a:t>
            </a:r>
            <a:endParaRPr lang="ru-RU" sz="3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06F76A-C91E-4530-A81C-9CB0DC5A5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800" b="1" dirty="0"/>
              <a:t>- BIOS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800" b="1" dirty="0"/>
              <a:t>- </a:t>
            </a:r>
            <a:r>
              <a:rPr lang="ru-RU" sz="1800" b="1" dirty="0" err="1"/>
              <a:t>Грид</a:t>
            </a:r>
            <a:r>
              <a:rPr lang="ru-RU" sz="1800" b="1" dirty="0"/>
              <a:t>-системы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800" b="1" dirty="0"/>
              <a:t>- Машинное обучение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800" b="1" dirty="0"/>
              <a:t>- Мобильные устройства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800" b="1" dirty="0"/>
              <a:t>- ОС и ПО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800" b="1" dirty="0"/>
              <a:t>- Облако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800" b="1" dirty="0"/>
              <a:t>- Аппаратура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800" b="1" dirty="0"/>
              <a:t>- Сети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800" b="1" dirty="0"/>
              <a:t>- Суперкомпьютеры и большие данные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800" b="1" dirty="0"/>
              <a:t>- WEB и браузеры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800" b="1" dirty="0"/>
              <a:t>- Аутентификация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800" b="1" dirty="0"/>
              <a:t>- Право*</a:t>
            </a:r>
          </a:p>
          <a:p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1680274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EA974-D6E0-4E6B-8DFD-3A7C04EC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ctr" eaLnBrk="1" hangingPunct="1">
              <a:defRPr/>
            </a:pPr>
            <a:r>
              <a:rPr lang="ru" sz="3200" b="1" dirty="0"/>
              <a:t>Модернизированный подход к угрозам</a:t>
            </a:r>
            <a:r>
              <a:rPr lang="en-US" sz="3200" b="1" dirty="0"/>
              <a:t> </a:t>
            </a:r>
            <a:r>
              <a:rPr lang="ru-RU" sz="3200" b="1" dirty="0"/>
              <a:t>от ФСТЭК</a:t>
            </a:r>
          </a:p>
        </p:txBody>
      </p:sp>
      <p:pic>
        <p:nvPicPr>
          <p:cNvPr id="4" name="Google Shape;201;p36">
            <a:extLst>
              <a:ext uri="{FF2B5EF4-FFF2-40B4-BE49-F238E27FC236}">
                <a16:creationId xmlns:a16="http://schemas.microsoft.com/office/drawing/2014/main" id="{A6A07300-B591-4C21-9792-E123DBC39190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91681" y="2017712"/>
            <a:ext cx="6128076" cy="4723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316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5DD9B-C45A-4EDC-AC35-17082E93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ctr" eaLnBrk="1" hangingPunct="1">
              <a:defRPr/>
            </a:pPr>
            <a:r>
              <a:rPr lang="ru" sz="3200" b="1" dirty="0"/>
              <a:t>Объекты</a:t>
            </a:r>
            <a:endParaRPr lang="ru-RU" sz="3200" b="1" dirty="0"/>
          </a:p>
        </p:txBody>
      </p:sp>
      <p:pic>
        <p:nvPicPr>
          <p:cNvPr id="4" name="Google Shape;208;p37">
            <a:extLst>
              <a:ext uri="{FF2B5EF4-FFF2-40B4-BE49-F238E27FC236}">
                <a16:creationId xmlns:a16="http://schemas.microsoft.com/office/drawing/2014/main" id="{5189976E-42CE-40DE-8726-0F7D014B8B78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07705" y="2017712"/>
            <a:ext cx="5921796" cy="45076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048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A71710E-FE08-44A3-956C-A13E02390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476250"/>
            <a:ext cx="7793037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342900" indent="-342900" algn="ctr" eaLnBrk="1" hangingPunct="1">
              <a:defRPr/>
            </a:pPr>
            <a:r>
              <a:rPr lang="ru-RU" altLang="ru-RU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Базы данных связанные с угрозами ИБ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B067E6-D54C-44D5-A5A5-FA3445A36EC2}"/>
              </a:ext>
            </a:extLst>
          </p:cNvPr>
          <p:cNvSpPr txBox="1"/>
          <p:nvPr/>
        </p:nvSpPr>
        <p:spPr>
          <a:xfrm>
            <a:off x="683568" y="2274838"/>
            <a:ext cx="7793036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450850" algn="just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ru-RU" sz="2000" b="1" dirty="0">
                <a:latin typeface="+mn-lt"/>
              </a:rPr>
              <a:t>- </a:t>
            </a:r>
            <a:r>
              <a:rPr lang="en-US" sz="2000" b="1" dirty="0">
                <a:latin typeface="+mn-lt"/>
              </a:rPr>
              <a:t>NVD 		</a:t>
            </a:r>
          </a:p>
          <a:p>
            <a:pPr lvl="0" indent="450850" algn="just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ru-RU" sz="2000" b="1" dirty="0">
                <a:latin typeface="+mn-lt"/>
              </a:rPr>
              <a:t>- </a:t>
            </a:r>
            <a:r>
              <a:rPr lang="en-US" sz="2000" b="1" dirty="0">
                <a:latin typeface="+mn-lt"/>
              </a:rPr>
              <a:t>CWE</a:t>
            </a:r>
          </a:p>
          <a:p>
            <a:pPr lvl="0" indent="450850" algn="just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ru-RU" sz="2000" b="1" dirty="0">
                <a:latin typeface="+mn-lt"/>
              </a:rPr>
              <a:t>- </a:t>
            </a:r>
            <a:r>
              <a:rPr lang="en-US" sz="2000" b="1" dirty="0">
                <a:latin typeface="+mn-lt"/>
              </a:rPr>
              <a:t>CVE</a:t>
            </a:r>
          </a:p>
          <a:p>
            <a:pPr lvl="0" indent="450850" algn="just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ru-RU" sz="2000" b="1" dirty="0">
                <a:latin typeface="+mn-lt"/>
              </a:rPr>
              <a:t>- </a:t>
            </a:r>
            <a:r>
              <a:rPr lang="en-US" sz="2000" b="1" dirty="0">
                <a:latin typeface="+mn-lt"/>
              </a:rPr>
              <a:t>CAPEC</a:t>
            </a:r>
          </a:p>
          <a:p>
            <a:pPr lvl="0" indent="450850" algn="just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ru-RU" sz="2000" b="1" dirty="0">
                <a:latin typeface="+mn-lt"/>
              </a:rPr>
              <a:t>- </a:t>
            </a:r>
            <a:r>
              <a:rPr lang="en-US" sz="2000" b="1" dirty="0">
                <a:latin typeface="+mn-lt"/>
              </a:rPr>
              <a:t>MITRE ATT&amp;CK</a:t>
            </a:r>
          </a:p>
          <a:p>
            <a:pPr lvl="0" indent="450850" algn="just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ru-RU" sz="2000" b="1" dirty="0">
                <a:latin typeface="+mn-lt"/>
              </a:rPr>
              <a:t>- </a:t>
            </a:r>
            <a:r>
              <a:rPr lang="en-US" sz="2000" b="1" dirty="0">
                <a:latin typeface="+mn-lt"/>
              </a:rPr>
              <a:t>OWASP TOP 10</a:t>
            </a:r>
          </a:p>
          <a:p>
            <a:pPr lvl="0" indent="450850" algn="just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ru-RU" sz="2000" b="1" dirty="0">
                <a:latin typeface="+mn-lt"/>
              </a:rPr>
              <a:t>- БДУ ФСТЭК</a:t>
            </a:r>
          </a:p>
          <a:p>
            <a:pPr lvl="0" indent="450850" algn="just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ru-RU" sz="2000" b="1" dirty="0">
                <a:latin typeface="+mn-lt"/>
              </a:rPr>
              <a:t>и т.д.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3BC9CF-3568-49E1-96B1-BD1DAD98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ctr" eaLnBrk="1" hangingPunct="1">
              <a:defRPr/>
            </a:pPr>
            <a:r>
              <a:rPr lang="ru-RU" sz="3200" b="1" dirty="0"/>
              <a:t>Конец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08D34C-9225-44E3-A336-73177B951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84346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8BB78C8-77F4-4CF1-8B64-73529BC0CC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476250"/>
            <a:ext cx="7793037" cy="982663"/>
          </a:xfrm>
        </p:spPr>
        <p:txBody>
          <a:bodyPr/>
          <a:lstStyle/>
          <a:p>
            <a:pPr marL="342900" indent="-342900" algn="ctr" eaLnBrk="1" hangingPunct="1"/>
            <a:r>
              <a:rPr lang="en-US" altLang="ru-RU" sz="3200" b="1" dirty="0"/>
              <a:t>CWE (Common Weakness Enumeration)</a:t>
            </a:r>
            <a:endParaRPr lang="ru-RU" altLang="ru-RU" sz="3200" b="1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A1145E3-8845-45A2-8963-704C90CDC46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73050" y="2066925"/>
            <a:ext cx="8785225" cy="4433888"/>
          </a:xfrm>
        </p:spPr>
        <p:txBody>
          <a:bodyPr/>
          <a:lstStyle/>
          <a:p>
            <a:pPr marL="0" marR="0" lvl="0" indent="450850" algn="just" defTabSz="914400" latinLnBrk="0">
              <a:lnSpc>
                <a:spcPct val="115000"/>
              </a:lnSpc>
              <a:spcBef>
                <a:spcPts val="600"/>
              </a:spcBef>
              <a:buNone/>
              <a:tabLst/>
              <a:defRPr/>
            </a:pPr>
            <a:r>
              <a:rPr lang="ru-RU" sz="1800" b="1" dirty="0">
                <a:sym typeface="Arial"/>
              </a:rPr>
              <a:t>Система классификации программных ошибок и слабостей, которые могут привести к уязвимостям. Содержит более 700 записей.</a:t>
            </a:r>
          </a:p>
          <a:p>
            <a:pPr marL="0" marR="0" lvl="0" indent="450850" algn="just" defTabSz="914400" latinLnBrk="0">
              <a:lnSpc>
                <a:spcPct val="115000"/>
              </a:lnSpc>
              <a:spcBef>
                <a:spcPts val="600"/>
              </a:spcBef>
              <a:buNone/>
              <a:tabLst/>
              <a:defRPr/>
            </a:pPr>
            <a:r>
              <a:rPr lang="ru-RU" sz="1800" b="1" dirty="0">
                <a:sym typeface="Arial"/>
              </a:rPr>
              <a:t>Предоставляет разработчикам и специалистам по безопасности стандартный язык для описания, изучения и предотвращения слабостей (реализации угроз) в коде.</a:t>
            </a:r>
          </a:p>
          <a:p>
            <a:pPr marL="0" marR="0" lvl="0" indent="450850" algn="just" defTabSz="914400" latinLnBrk="0">
              <a:lnSpc>
                <a:spcPct val="115000"/>
              </a:lnSpc>
              <a:spcBef>
                <a:spcPts val="600"/>
              </a:spcBef>
              <a:buNone/>
              <a:tabLst/>
              <a:defRPr/>
            </a:pPr>
            <a:r>
              <a:rPr lang="ru-RU" sz="1800" b="1" dirty="0">
                <a:sym typeface="Arial"/>
              </a:rPr>
              <a:t>Ключевые особенности CWE</a:t>
            </a:r>
          </a:p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Идентификатор (ID): Уникальный номер слабости (CWE-номер)</a:t>
            </a:r>
          </a:p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Название: Краткое описание слабости, например, "Cross-</a:t>
            </a:r>
            <a:r>
              <a:rPr kumimoji="0" lang="ru-RU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Site</a:t>
            </a: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</a:t>
            </a:r>
            <a:r>
              <a:rPr kumimoji="0" lang="ru-RU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Scripting</a:t>
            </a: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 (XSS)".</a:t>
            </a:r>
          </a:p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Описание: Подробная информация о проблеме, примеры кода и рекомендации.</a:t>
            </a:r>
          </a:p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Категории: CWE группирует слабости в зависимости от их природы</a:t>
            </a:r>
          </a:p>
          <a:p>
            <a:pPr marL="0" indent="450850" algn="just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ru-RU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692CD1-F4F9-4D9F-8051-C5D09A88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ctr" eaLnBrk="1" hangingPunct="1"/>
            <a:r>
              <a:rPr lang="ru-RU" sz="3200" b="1" dirty="0"/>
              <a:t>Иерархия </a:t>
            </a:r>
            <a:r>
              <a:rPr lang="en-US" sz="3200" b="1" dirty="0"/>
              <a:t>CWE</a:t>
            </a:r>
            <a:endParaRPr lang="ru-RU" sz="3200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D713041-AB36-47C7-B943-5E605EF5D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623" y="2017712"/>
            <a:ext cx="6385753" cy="4604110"/>
          </a:xfrm>
        </p:spPr>
      </p:pic>
    </p:spTree>
    <p:extLst>
      <p:ext uri="{BB962C8B-B14F-4D97-AF65-F5344CB8AC3E}">
        <p14:creationId xmlns:p14="http://schemas.microsoft.com/office/powerpoint/2010/main" val="358408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6C75639-DB80-4EB5-9649-4B12395BFB3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71563" y="571500"/>
            <a:ext cx="7793037" cy="982663"/>
          </a:xfrm>
        </p:spPr>
        <p:txBody>
          <a:bodyPr/>
          <a:lstStyle/>
          <a:p>
            <a:pPr marL="342900" indent="-342900" algn="ctr" eaLnBrk="1" hangingPunct="1"/>
            <a:r>
              <a:rPr lang="ru-RU" altLang="ru-RU" sz="3200" b="1" dirty="0"/>
              <a:t>Примеры распространенных угроз </a:t>
            </a:r>
            <a:r>
              <a:rPr lang="en-US" altLang="ru-RU" sz="3200" b="1" dirty="0"/>
              <a:t>CWE</a:t>
            </a:r>
            <a:endParaRPr lang="ru-RU" altLang="ru-RU" sz="3200" b="1" dirty="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0C30C20-E3F4-4893-9245-7A0C48EEA92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4313" y="2071688"/>
            <a:ext cx="8785225" cy="4433887"/>
          </a:xfrm>
        </p:spPr>
        <p:txBody>
          <a:bodyPr/>
          <a:lstStyle/>
          <a:p>
            <a:pPr marL="0" indent="450850" algn="just">
              <a:spcBef>
                <a:spcPts val="600"/>
              </a:spcBef>
            </a:pPr>
            <a:r>
              <a:rPr lang="en-US" altLang="ru-RU" sz="2000" b="1" dirty="0"/>
              <a:t>CWE-79 — Cross-Site Scripting (XSS).</a:t>
            </a:r>
          </a:p>
          <a:p>
            <a:pPr marL="0" indent="450850" algn="just">
              <a:spcBef>
                <a:spcPts val="600"/>
              </a:spcBef>
            </a:pPr>
            <a:r>
              <a:rPr lang="en-US" altLang="ru-RU" sz="2000" b="1" dirty="0"/>
              <a:t>CWE-89 — SQL Injection.</a:t>
            </a:r>
          </a:p>
          <a:p>
            <a:pPr marL="0" indent="450850" algn="just">
              <a:spcBef>
                <a:spcPts val="600"/>
              </a:spcBef>
            </a:pPr>
            <a:r>
              <a:rPr lang="en-US" altLang="ru-RU" sz="2000" b="1" dirty="0"/>
              <a:t>CWE-20 — </a:t>
            </a:r>
            <a:r>
              <a:rPr lang="ru-RU" altLang="ru-RU" sz="2000" b="1" dirty="0"/>
              <a:t>Неверная валидация входных данных.</a:t>
            </a:r>
          </a:p>
          <a:p>
            <a:pPr marL="0" indent="450850" algn="just">
              <a:spcBef>
                <a:spcPts val="600"/>
              </a:spcBef>
            </a:pPr>
            <a:r>
              <a:rPr lang="en-US" altLang="ru-RU" sz="2000" b="1" dirty="0"/>
              <a:t>CWE-119 — </a:t>
            </a:r>
            <a:r>
              <a:rPr lang="ru-RU" altLang="ru-RU" sz="2000" b="1" dirty="0"/>
              <a:t>Нарушение границ буфера (</a:t>
            </a:r>
            <a:r>
              <a:rPr lang="en-US" altLang="ru-RU" sz="2000" b="1" dirty="0"/>
              <a:t>Buffer Overflow).</a:t>
            </a:r>
          </a:p>
          <a:p>
            <a:pPr marL="0" indent="450850" algn="just">
              <a:spcBef>
                <a:spcPts val="600"/>
              </a:spcBef>
            </a:pPr>
            <a:r>
              <a:rPr lang="en-US" altLang="ru-RU" sz="2000" b="1" dirty="0"/>
              <a:t>CWE-125 — </a:t>
            </a:r>
            <a:r>
              <a:rPr lang="ru-RU" altLang="ru-RU" sz="2000" b="1" dirty="0"/>
              <a:t>Чтение за пределами границ буфера (</a:t>
            </a:r>
            <a:r>
              <a:rPr lang="en-US" altLang="ru-RU" sz="2000" b="1" dirty="0"/>
              <a:t>Out-of-bounds Read).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F4AE85F-5D1F-43C7-BB73-D4A2AC4830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71563" y="571500"/>
            <a:ext cx="7793037" cy="1143000"/>
          </a:xfrm>
        </p:spPr>
        <p:txBody>
          <a:bodyPr/>
          <a:lstStyle/>
          <a:p>
            <a:pPr marL="342900" indent="-342900" algn="ctr" eaLnBrk="1" hangingPunct="1"/>
            <a:r>
              <a:rPr lang="en-US" altLang="ru-RU" sz="2400" b="1" dirty="0"/>
              <a:t>CVE (Common Vulnerabilities and Exposures)</a:t>
            </a:r>
            <a:endParaRPr lang="ru-RU" altLang="ru-RU" sz="2400" b="1" dirty="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461BF71-CA9E-4AFE-93BE-C980A41DDE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4313" y="2071688"/>
            <a:ext cx="8785225" cy="4433887"/>
          </a:xfrm>
        </p:spPr>
        <p:txBody>
          <a:bodyPr/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2000" b="1" dirty="0"/>
              <a:t>Представляет собой нечто вроде словаря известных угроз.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2000" b="1" dirty="0"/>
              <a:t>Используется чаще всего, содержит более 250000 записей.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2000" b="1" dirty="0"/>
              <a:t>Каждая уязвимость имеет уникальный идентификатор: CVE-</a:t>
            </a:r>
            <a:r>
              <a:rPr lang="ru-RU" sz="2000" b="1" dirty="0" err="1"/>
              <a:t>год_обнаружения</a:t>
            </a:r>
            <a:r>
              <a:rPr lang="ru-RU" sz="2000" b="1" dirty="0"/>
              <a:t>-</a:t>
            </a:r>
            <a:r>
              <a:rPr lang="ru-RU" sz="2000" b="1" dirty="0" err="1"/>
              <a:t>уникальный_номер</a:t>
            </a:r>
            <a:endParaRPr lang="ru-RU" sz="2000" b="1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2000" b="1" dirty="0"/>
              <a:t>Обеспечивает единый подход к идентификации уязвимостей.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2000" b="1" dirty="0"/>
              <a:t>Упрощает обмен информацией между организациями.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2000" b="1" dirty="0"/>
              <a:t>Сокращает время реакции на выявленные уязвимости.</a:t>
            </a:r>
          </a:p>
          <a:p>
            <a:pPr marL="11430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ru-RU" sz="2000" b="1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2000" b="1" dirty="0"/>
              <a:t>Структура записи: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2000" b="1" dirty="0">
                <a:ea typeface="+mn-ea"/>
                <a:cs typeface="+mn-cs"/>
              </a:rPr>
              <a:t>Идентификатор (ID): Уникальный код уязвимости.</a:t>
            </a:r>
          </a:p>
          <a:p>
            <a:pPr marL="582141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32"/>
              <a:buNone/>
            </a:pPr>
            <a:r>
              <a:rPr lang="ru-RU" sz="2000" b="1" dirty="0">
                <a:ea typeface="+mn-ea"/>
                <a:cs typeface="+mn-cs"/>
              </a:rPr>
              <a:t>Описание: Краткая информация о природе уязвимости.</a:t>
            </a:r>
          </a:p>
          <a:p>
            <a:pPr marL="582141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32"/>
              <a:buNone/>
            </a:pPr>
            <a:r>
              <a:rPr lang="ru-RU" sz="2000" b="1" dirty="0">
                <a:ea typeface="+mn-ea"/>
                <a:cs typeface="+mn-cs"/>
              </a:rPr>
              <a:t>Ссылки: Дополнительная информация, отчеты, патчи и т. д.</a:t>
            </a:r>
          </a:p>
          <a:p>
            <a:pPr marL="0" indent="450850" algn="just">
              <a:spcBef>
                <a:spcPts val="600"/>
              </a:spcBef>
              <a:defRPr/>
            </a:pPr>
            <a:endParaRPr lang="ru-RU" altLang="ru-RU" sz="2400" dirty="0"/>
          </a:p>
          <a:p>
            <a:pPr marL="0" indent="0" algn="just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ru-RU" altLang="ru-RU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8F87132-4423-4276-9EF3-4EDA11DD1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76250"/>
            <a:ext cx="7793037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342900" indent="-342900" algn="ctr" eaLnBrk="1" hangingPunct="1">
              <a:defRPr/>
            </a:pPr>
            <a:r>
              <a:rPr lang="ru-RU" altLang="ru-RU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Пример карточки </a:t>
            </a:r>
            <a:r>
              <a:rPr lang="en-US" altLang="ru-RU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CVE</a:t>
            </a:r>
            <a:endParaRPr lang="ru-RU" altLang="ru-RU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oogle Shape;92;p19">
            <a:extLst>
              <a:ext uri="{FF2B5EF4-FFF2-40B4-BE49-F238E27FC236}">
                <a16:creationId xmlns:a16="http://schemas.microsoft.com/office/drawing/2014/main" id="{377CAB17-2C49-4776-AF56-B3725248E7A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744" y="2276872"/>
            <a:ext cx="4375500" cy="37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CA5AD8-5F58-4520-BAB9-D04C0B23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ctr" eaLnBrk="1" hangingPunct="1">
              <a:defRPr/>
            </a:pPr>
            <a:r>
              <a:rPr lang="en-US" sz="3200" b="1" dirty="0"/>
              <a:t>CAPEC (Common Attack Pattern Enumerations and Classifications)</a:t>
            </a:r>
            <a:endParaRPr lang="ru-RU" sz="3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E0DA2F-18CA-4386-8543-71402B7B8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2000" b="1" dirty="0"/>
              <a:t>В CAPEC систематизированы так называемые шаблоны объектов и механизмов атак, в которых описаны методы, используемые злоумышленниками. В них включены: описание того, как эксплуатируется уязвимость, последствия, которые возможны при ее эксплуатации, меры защиты.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2402083"/>
      </p:ext>
    </p:extLst>
  </p:cSld>
  <p:clrMapOvr>
    <a:masterClrMapping/>
  </p:clrMapOvr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1438</Words>
  <Application>Microsoft Office PowerPoint</Application>
  <PresentationFormat>Экран (4:3)</PresentationFormat>
  <Paragraphs>171</Paragraphs>
  <Slides>30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Tahoma</vt:lpstr>
      <vt:lpstr>Times New Roman</vt:lpstr>
      <vt:lpstr>Wingdings</vt:lpstr>
      <vt:lpstr>Палитра</vt:lpstr>
      <vt:lpstr>Презентация PowerPoint</vt:lpstr>
      <vt:lpstr>Угрозы и уязвимости</vt:lpstr>
      <vt:lpstr>Презентация PowerPoint</vt:lpstr>
      <vt:lpstr>CWE (Common Weakness Enumeration)</vt:lpstr>
      <vt:lpstr>Иерархия CWE</vt:lpstr>
      <vt:lpstr>Примеры распространенных угроз CWE</vt:lpstr>
      <vt:lpstr>CVE (Common Vulnerabilities and Exposures)</vt:lpstr>
      <vt:lpstr>Презентация PowerPoint</vt:lpstr>
      <vt:lpstr>CAPEC (Common Attack Pattern Enumerations and Classifications)</vt:lpstr>
      <vt:lpstr>Иерархическая связь CAPEC, CWE и CVE</vt:lpstr>
      <vt:lpstr>OWASP Top 10</vt:lpstr>
      <vt:lpstr>MITRE ATT&amp;CK</vt:lpstr>
      <vt:lpstr>Структура MITRE ATT&amp;CK</vt:lpstr>
      <vt:lpstr>Структура MITRE ATT&amp;CK</vt:lpstr>
      <vt:lpstr>Стандарт CVSS</vt:lpstr>
      <vt:lpstr>Начисление баллов CVSS</vt:lpstr>
      <vt:lpstr>Начисление баллов CVSS</vt:lpstr>
      <vt:lpstr>Калькулятор CVSS на сайте ФСТЭК</vt:lpstr>
      <vt:lpstr>CPE (Common Platform Enumeration)</vt:lpstr>
      <vt:lpstr>Пример идентификатора CPE</vt:lpstr>
      <vt:lpstr>NVD (National Vulnerability Database)</vt:lpstr>
      <vt:lpstr>Ключевые особенности NVD</vt:lpstr>
      <vt:lpstr>Сравнение БДУ ФСТЭК с CWE и NVD</vt:lpstr>
      <vt:lpstr>Пример описания угрозы из БДУ</vt:lpstr>
      <vt:lpstr>Фильтрация на сайте ФСТЭК</vt:lpstr>
      <vt:lpstr>Классификация угроз от ФСТЭК</vt:lpstr>
      <vt:lpstr>Попытка группировать 222 угрозы</vt:lpstr>
      <vt:lpstr>Модернизированный подход к угрозам от ФСТЭК</vt:lpstr>
      <vt:lpstr>Объекты</vt:lpstr>
      <vt:lpstr>Конец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2024-12-22T21:03:28Z</dcterms:created>
  <dcterms:modified xsi:type="dcterms:W3CDTF">2024-12-24T10:47:16Z</dcterms:modified>
</cp:coreProperties>
</file>