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323" r:id="rId3"/>
    <p:sldId id="417" r:id="rId4"/>
    <p:sldId id="449" r:id="rId5"/>
    <p:sldId id="450" r:id="rId6"/>
    <p:sldId id="451" r:id="rId7"/>
    <p:sldId id="452" r:id="rId8"/>
  </p:sldIdLst>
  <p:sldSz cx="9144000" cy="6858000" type="screen4x3"/>
  <p:notesSz cx="6669088" cy="992505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6" autoAdjust="0"/>
    <p:restoredTop sz="90756" autoAdjust="0"/>
  </p:normalViewPr>
  <p:slideViewPr>
    <p:cSldViewPr>
      <p:cViewPr varScale="1">
        <p:scale>
          <a:sx n="102" d="100"/>
          <a:sy n="102" d="100"/>
        </p:scale>
        <p:origin x="160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D617AA0-651B-4202-837E-2144D99914E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2064DAE-8FBB-4BC2-9B3E-41AF52C6A9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B6050C22-949B-4395-89AC-2745C420CA28}" type="datetimeFigureOut">
              <a:rPr lang="ru-RU"/>
              <a:pPr>
                <a:defRPr/>
              </a:pPr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6DBE5AD-185C-4873-B7FF-EE3754730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6575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C8A287-5080-445F-BCCF-D0B93A6C6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778250" y="9426575"/>
            <a:ext cx="288925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AB7A643-E439-4947-A9B4-D6A14E70C93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7CDC4864-27D2-4F46-8006-2E6324D2879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0C3B9958-C744-4D5E-918E-29A5D0AE2D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92201E9-952D-4FC8-A607-56491BD3A89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DF59EF5E-26C7-4317-9E86-CDA9BBB3A2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2E75199A-A8A7-4CEC-ABC7-DBE7D126BC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27F0ABFF-374B-469F-83C8-AA46BAEE35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6575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3BAAAF0-E608-4F19-9481-3FC54B8804B2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Образ слайда 1">
            <a:extLst>
              <a:ext uri="{FF2B5EF4-FFF2-40B4-BE49-F238E27FC236}">
                <a16:creationId xmlns:a16="http://schemas.microsoft.com/office/drawing/2014/main" id="{D72094DA-E184-4587-A709-A9A650CA60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Заметки 2">
            <a:extLst>
              <a:ext uri="{FF2B5EF4-FFF2-40B4-BE49-F238E27FC236}">
                <a16:creationId xmlns:a16="http://schemas.microsoft.com/office/drawing/2014/main" id="{B3094E38-9013-4DE7-ADC6-5E53C7B031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Arial" panose="020B0604020202020204" pitchFamily="34" charset="0"/>
            </a:endParaRPr>
          </a:p>
        </p:txBody>
      </p:sp>
      <p:sp>
        <p:nvSpPr>
          <p:cNvPr id="6148" name="Номер слайда 3">
            <a:extLst>
              <a:ext uri="{FF2B5EF4-FFF2-40B4-BE49-F238E27FC236}">
                <a16:creationId xmlns:a16="http://schemas.microsoft.com/office/drawing/2014/main" id="{BA9DDC9E-47FD-4A2B-AFAD-8B56DE21E4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9E71F9-F56B-4685-AEF8-262255ABBFB7}" type="slidenum">
              <a:rPr lang="ru-RU" altLang="ru-RU"/>
              <a:pPr/>
              <a:t>1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Образ слайда 1">
            <a:extLst>
              <a:ext uri="{FF2B5EF4-FFF2-40B4-BE49-F238E27FC236}">
                <a16:creationId xmlns:a16="http://schemas.microsoft.com/office/drawing/2014/main" id="{555FF793-B476-49AE-8E52-5DBF47B9CA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Заметки 2">
            <a:extLst>
              <a:ext uri="{FF2B5EF4-FFF2-40B4-BE49-F238E27FC236}">
                <a16:creationId xmlns:a16="http://schemas.microsoft.com/office/drawing/2014/main" id="{85D82210-8F4F-47E4-96BF-3C10565F8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Номер слайда 3">
            <a:extLst>
              <a:ext uri="{FF2B5EF4-FFF2-40B4-BE49-F238E27FC236}">
                <a16:creationId xmlns:a16="http://schemas.microsoft.com/office/drawing/2014/main" id="{646D9F5D-40CA-4868-8D55-98282C385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89F964-68F2-4ACD-8EC9-C34286159AEE}" type="slidenum">
              <a:rPr lang="ru-RU" altLang="ru-RU"/>
              <a:pPr/>
              <a:t>2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Образ слайда 1">
            <a:extLst>
              <a:ext uri="{FF2B5EF4-FFF2-40B4-BE49-F238E27FC236}">
                <a16:creationId xmlns:a16="http://schemas.microsoft.com/office/drawing/2014/main" id="{D60C0B07-14E7-4CA7-A5E3-CD3FCC99B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Заметки 2">
            <a:extLst>
              <a:ext uri="{FF2B5EF4-FFF2-40B4-BE49-F238E27FC236}">
                <a16:creationId xmlns:a16="http://schemas.microsoft.com/office/drawing/2014/main" id="{325D398C-2620-44E0-89E9-34C7E48A4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Номер слайда 3">
            <a:extLst>
              <a:ext uri="{FF2B5EF4-FFF2-40B4-BE49-F238E27FC236}">
                <a16:creationId xmlns:a16="http://schemas.microsoft.com/office/drawing/2014/main" id="{2F24D797-935D-47E6-9F6F-BDE6113C8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DFD3FF-1420-4E33-99A8-007480DC5CCA}" type="slidenum">
              <a:rPr lang="ru-RU" altLang="ru-RU"/>
              <a:pPr/>
              <a:t>3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Образ слайда 1">
            <a:extLst>
              <a:ext uri="{FF2B5EF4-FFF2-40B4-BE49-F238E27FC236}">
                <a16:creationId xmlns:a16="http://schemas.microsoft.com/office/drawing/2014/main" id="{29380945-CCF1-453A-BEC6-A0E2B933B6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Заметки 2">
            <a:extLst>
              <a:ext uri="{FF2B5EF4-FFF2-40B4-BE49-F238E27FC236}">
                <a16:creationId xmlns:a16="http://schemas.microsoft.com/office/drawing/2014/main" id="{D01C8F0D-E0D1-4C20-BCB7-0567603B0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2" name="Номер слайда 3">
            <a:extLst>
              <a:ext uri="{FF2B5EF4-FFF2-40B4-BE49-F238E27FC236}">
                <a16:creationId xmlns:a16="http://schemas.microsoft.com/office/drawing/2014/main" id="{97ACB76C-4326-47D6-9B1D-D5A4251F9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021716-76CC-4881-9C9A-5202A4F1CEB3}" type="slidenum">
              <a:rPr lang="ru-RU" altLang="ru-RU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Образ слайда 1">
            <a:extLst>
              <a:ext uri="{FF2B5EF4-FFF2-40B4-BE49-F238E27FC236}">
                <a16:creationId xmlns:a16="http://schemas.microsoft.com/office/drawing/2014/main" id="{DCF673A0-175E-4419-B0DD-5F9CF67E26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Заметки 2">
            <a:extLst>
              <a:ext uri="{FF2B5EF4-FFF2-40B4-BE49-F238E27FC236}">
                <a16:creationId xmlns:a16="http://schemas.microsoft.com/office/drawing/2014/main" id="{DBC306FA-B1EA-4B58-9EF1-A8CDB2F393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Номер слайда 3">
            <a:extLst>
              <a:ext uri="{FF2B5EF4-FFF2-40B4-BE49-F238E27FC236}">
                <a16:creationId xmlns:a16="http://schemas.microsoft.com/office/drawing/2014/main" id="{4A191953-F1A1-4BB6-AF73-DA221C4E83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9D74C8-E46E-4DE3-A547-C5421D55F3C9}" type="slidenum">
              <a:rPr lang="ru-RU" altLang="ru-RU"/>
              <a:pPr/>
              <a:t>5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Образ слайда 1">
            <a:extLst>
              <a:ext uri="{FF2B5EF4-FFF2-40B4-BE49-F238E27FC236}">
                <a16:creationId xmlns:a16="http://schemas.microsoft.com/office/drawing/2014/main" id="{A45D3823-1DC3-4B14-A528-3D1584836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Заметки 2">
            <a:extLst>
              <a:ext uri="{FF2B5EF4-FFF2-40B4-BE49-F238E27FC236}">
                <a16:creationId xmlns:a16="http://schemas.microsoft.com/office/drawing/2014/main" id="{5DA30315-4FE0-4AF5-93EE-6E14958927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Номер слайда 3">
            <a:extLst>
              <a:ext uri="{FF2B5EF4-FFF2-40B4-BE49-F238E27FC236}">
                <a16:creationId xmlns:a16="http://schemas.microsoft.com/office/drawing/2014/main" id="{27E0FBC2-FDF5-4099-9D24-418AC0DF8E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A8468-4F25-4B4E-826E-126A31E7DADD}" type="slidenum">
              <a:rPr lang="ru-RU" altLang="ru-RU"/>
              <a:pPr/>
              <a:t>6</a:t>
            </a:fld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Образ слайда 1">
            <a:extLst>
              <a:ext uri="{FF2B5EF4-FFF2-40B4-BE49-F238E27FC236}">
                <a16:creationId xmlns:a16="http://schemas.microsoft.com/office/drawing/2014/main" id="{A371A62E-12A8-4596-987F-1A883B8319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Заметки 2">
            <a:extLst>
              <a:ext uri="{FF2B5EF4-FFF2-40B4-BE49-F238E27FC236}">
                <a16:creationId xmlns:a16="http://schemas.microsoft.com/office/drawing/2014/main" id="{E4FCFA42-A40F-480D-9220-3FC81C2EB4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Номер слайда 3">
            <a:extLst>
              <a:ext uri="{FF2B5EF4-FFF2-40B4-BE49-F238E27FC236}">
                <a16:creationId xmlns:a16="http://schemas.microsoft.com/office/drawing/2014/main" id="{326D0784-EF9E-4802-80C8-488DB7C316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56982-D1E5-46C7-ADCC-7E0AC0CBB0FD}" type="slidenum">
              <a:rPr lang="ru-RU" altLang="ru-RU"/>
              <a:pPr/>
              <a:t>7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AC24FC3E-A213-499C-8302-0DB719C96BB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64AC95D0-9DAC-4A14-87F6-133C045FFE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5F179C48-2B15-4DE8-BD3F-F9EE536E9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87660C23-062B-4877-ABBC-0F523E038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97876455-FFAC-4B15-83E1-E1396C9170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817AE6D9-84FA-4BC0-8AA4-19AD1C9F3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6FF4603E-E9F4-4E32-8FAD-358557787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defRPr/>
                </a:pPr>
                <a:endParaRPr lang="ru-RU" altLang="ru-RU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C92F238-1FA9-4B44-AA55-27556A527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010D27B-58D8-4BBF-8C39-45C542188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02687FBA-F065-4043-A4F6-0B3D06498C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defRPr/>
              </a:pPr>
              <a:endParaRPr lang="ru-RU" altLang="ru-RU"/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61A0DAB-3DD2-44BF-AA19-7D27737980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604B7206-43F9-4461-BBEF-C1E33999E6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3C89058C-77CC-4CE3-A35E-DABC4CB2AC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39BC124-0C6F-40F3-A2CC-99E281758FC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670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7B824A-3E55-4DE4-B806-F722D6C4E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97DBE30-8C8F-4E90-95C6-012F0518B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6AA04FB-8117-4632-B962-040FFCB275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2E73D9-8F15-490A-BFEB-9A9E72DBA4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0209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008BB49-657A-4EF6-899C-9A1A645B52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8275169-71DE-42A3-83A3-9E55252A02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C392052-2756-4BFF-A066-819EED0445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9BF2-2282-4448-91C1-059CA51FC81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769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F134CDF-27B6-4BFA-895B-B5331B6A68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8B559A4-4A68-4892-9D47-A52B7DFC3E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692FB06-B1E3-486E-B85B-6FB235FD5B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4E544-2EB3-4117-8482-5AA35F9AC1E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9912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D13B5B5-EF12-4D28-9EB5-D333C090F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3A0ABC6-F9E5-43ED-87BE-E091F72B2FB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0BA7BF-2684-4694-94D6-2D53FEA423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7567B1-9E2A-4134-BF90-CC4C806D11D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0341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E1F5644-5C0E-4B87-BA44-3FAD0160D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92D74F8-C30E-47A8-8455-2DB024A65D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05F1B4-A121-4E43-B857-5936F41C8D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8EAB56-74D6-493A-B95B-612C22244BC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7311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947244A-2595-47F9-BCE2-2A9D8D9B81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DF8D1C-7CC5-46FC-98D5-5950848082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E8BAE9B-F96C-4F36-8A2D-094AB5D782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BD857-17AE-41EB-9C91-D41E1356F8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15242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E06498CC-5E3F-473F-B839-BA36592F2C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83DEFF87-D84C-45D6-B64F-D35AF3BF8F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76667DDA-E208-4F22-9618-6A11F4798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4E6D4-BC28-41F0-AF5D-77C615524A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451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49E9DC5-D6FB-4DC7-A0E0-5EFDC8EA6F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F2D9873-E208-434A-A733-CCB8BE41C3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30B953B0-7EBF-43A3-B63F-0FE20FBCC2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37C6A-74B8-4EC3-BA21-FAD76E8EC87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92248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17230DA-559D-40E8-AA14-C17DD3E96A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E1A91A5C-C8C2-4885-9CB8-7C089E7D27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511AB20-A23B-4EDB-BE34-6BD8E36B2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1BDE48-9912-4A86-B4A1-6BB705A7D2E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3491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B689E9E-BBAC-47C2-9C9D-554626731D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749BD90-96F9-4D8B-B024-805702A388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2306335-EA94-4470-8B18-1BF56FA278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AD2BF9-F60C-4AC7-9476-9FCD2449B5B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9030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E4E77A9-FD4E-48C5-B832-C9C791FA6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3E66A5-DFC5-47E1-B714-41C3364E72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BB0E2AE-BB16-45F5-BAB5-CF15D098D7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62974F-B343-4F54-B891-70420A572C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0989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35A55F-1A7D-46A1-8F34-33D4520ECB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DF3518D-8F18-4444-8370-C5E24133CD9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0376F7-29C0-4F7B-A27B-3382ABEBC29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697E925-4DDD-451F-9C16-671D77764F6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DB8AF4-2356-404B-B36B-B5A9111E6D5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ACB082D5-0512-4ABB-AA9B-AE875182BF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5EC8FE-C1FB-4C5E-830A-4667A008CD4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kumimoji="1" lang="ru-RU" altLang="ru-RU" sz="2400">
              <a:latin typeface="Tahoma" pitchFamily="34" charset="0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5A5FE13A-B9F4-4CEB-A869-A6ECD42EE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EAE43BF-23C7-4E91-A9C1-24863591F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73D7BC8F-49FC-4742-8FA5-17F4C991E66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2" name="Rectangle 12">
            <a:extLst>
              <a:ext uri="{FF2B5EF4-FFF2-40B4-BE49-F238E27FC236}">
                <a16:creationId xmlns:a16="http://schemas.microsoft.com/office/drawing/2014/main" id="{96D84D95-FFC9-4004-8886-9DEA3B5EF7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93" name="Rectangle 13">
            <a:extLst>
              <a:ext uri="{FF2B5EF4-FFF2-40B4-BE49-F238E27FC236}">
                <a16:creationId xmlns:a16="http://schemas.microsoft.com/office/drawing/2014/main" id="{1181D352-6586-4B36-9015-79CE68F7C3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ahoma" panose="020B0604030504040204" pitchFamily="34" charset="0"/>
              </a:defRPr>
            </a:lvl1pPr>
          </a:lstStyle>
          <a:p>
            <a:fld id="{3BD194B3-BC10-41AD-8291-8939CD0ED96A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7">
            <a:extLst>
              <a:ext uri="{FF2B5EF4-FFF2-40B4-BE49-F238E27FC236}">
                <a16:creationId xmlns:a16="http://schemas.microsoft.com/office/drawing/2014/main" id="{5641DEBD-FA9D-4514-8AAD-95422ED0E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7188"/>
            <a:ext cx="9144000" cy="29083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800100" indent="-3429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lvl="1" algn="ctr" eaLnBrk="1" hangingPunct="1">
              <a:spcBef>
                <a:spcPct val="5000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ru-RU" altLang="ru-RU" sz="2400" b="1" u="sng" dirty="0">
                <a:solidFill>
                  <a:schemeClr val="tx2"/>
                </a:solidFill>
                <a:latin typeface="+mn-lt"/>
              </a:rPr>
              <a:t>КУРСОВОЙ ПРОЕКТ</a:t>
            </a:r>
          </a:p>
          <a:p>
            <a:pPr lvl="1" algn="ctr" eaLnBrk="1" hangingPunct="1"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ru-RU" sz="2400" b="1" dirty="0">
                <a:solidFill>
                  <a:schemeClr val="tx2"/>
                </a:solidFill>
                <a:latin typeface="+mn-lt"/>
              </a:rPr>
              <a:t>на </a:t>
            </a:r>
            <a:r>
              <a:rPr lang="ru-RU" altLang="ru-RU" sz="2400" b="1">
                <a:solidFill>
                  <a:schemeClr val="tx2"/>
                </a:solidFill>
                <a:latin typeface="+mn-lt"/>
              </a:rPr>
              <a:t>тему:</a:t>
            </a:r>
          </a:p>
          <a:p>
            <a:pPr lvl="1" algn="ctr" eaLnBrk="1" hangingPunct="1"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lang="ru-RU" altLang="ru-RU" sz="2400" b="1">
                <a:solidFill>
                  <a:schemeClr val="tx2"/>
                </a:solidFill>
                <a:latin typeface="+mn-lt"/>
              </a:rPr>
              <a:t>«</a:t>
            </a:r>
            <a:r>
              <a:rPr lang="ru-RU" altLang="ru-RU" sz="2400" b="1" dirty="0">
                <a:solidFill>
                  <a:schemeClr val="tx2"/>
                </a:solidFill>
                <a:latin typeface="+mn-lt"/>
              </a:rPr>
              <a:t>Разработка системы обеспечения информационной безопасности (подсистемы защиты информации) автоматизированной системы (АС) или корпоративной информационной системы (КИС)»</a:t>
            </a:r>
          </a:p>
        </p:txBody>
      </p:sp>
      <p:sp>
        <p:nvSpPr>
          <p:cNvPr id="5123" name="TextBox 3">
            <a:extLst>
              <a:ext uri="{FF2B5EF4-FFF2-40B4-BE49-F238E27FC236}">
                <a16:creationId xmlns:a16="http://schemas.microsoft.com/office/drawing/2014/main" id="{FB98CFCD-25FB-4F87-8F63-CEDA51B08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437063"/>
            <a:ext cx="4537075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Выполнил: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студент 5 курса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группы КИБ-912 </a:t>
            </a:r>
          </a:p>
          <a:p>
            <a:pPr marL="0"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ru-RU" altLang="ru-RU" sz="1800" dirty="0">
                <a:solidFill>
                  <a:schemeClr val="tx2"/>
                </a:solidFill>
                <a:latin typeface="Arial" panose="020B0604020202020204" pitchFamily="34" charset="0"/>
              </a:rPr>
              <a:t>Груздев Г. 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1EB56DC-73AE-4427-8C5C-BCEE20F770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 dirty="0"/>
              <a:t>«</a:t>
            </a:r>
            <a:r>
              <a:rPr lang="en-US" altLang="ru-RU" sz="3200" b="1" dirty="0" err="1"/>
              <a:t>Wazuh</a:t>
            </a:r>
            <a:r>
              <a:rPr lang="ru-RU" altLang="ru-RU" sz="3200" b="1" dirty="0"/>
              <a:t>» - определение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8FC072D-7076-40F9-A244-9E648F9D25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636000" cy="4433888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b="1" dirty="0"/>
              <a:t>«</a:t>
            </a:r>
            <a:r>
              <a:rPr lang="en-US" sz="2000" b="1" dirty="0" err="1"/>
              <a:t>Wazuh</a:t>
            </a:r>
            <a:r>
              <a:rPr lang="ru-RU" sz="2000" b="1" dirty="0"/>
              <a:t>» </a:t>
            </a:r>
            <a:r>
              <a:rPr lang="ru-RU" sz="2000" dirty="0"/>
              <a:t>– это система управления, мониторинга и реагирования на компьютерные инциденты.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ru-RU" sz="2000" dirty="0"/>
              <a:t>Основные задачи:</a:t>
            </a:r>
            <a:endParaRPr lang="ru-RU" altLang="ru-RU" sz="2000" dirty="0">
              <a:latin typeface="Arial" panose="020B0604020202020204" pitchFamily="34" charset="0"/>
            </a:endParaRP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Обнаружение инцидентов.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Мониторинг сетевой активности.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Реагирование на угрозы.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Изоляция и защита систем.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Восстановление после инцидентов.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Анализ произошедших событий.</a:t>
            </a:r>
          </a:p>
          <a:p>
            <a:pPr algn="just">
              <a:spcBef>
                <a:spcPct val="0"/>
              </a:spcBef>
              <a:buClrTx/>
              <a:buSzTx/>
              <a:defRPr/>
            </a:pPr>
            <a:r>
              <a:rPr lang="ru-RU" altLang="ru-RU" sz="2000" dirty="0">
                <a:latin typeface="Arial" panose="020B0604020202020204" pitchFamily="34" charset="0"/>
              </a:rPr>
              <a:t>Управление уязвимостями. </a:t>
            </a:r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AA71710E-FE08-44A3-956C-A13E02390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Системы, взаимодействующие с «</a:t>
            </a:r>
            <a:r>
              <a:rPr lang="en-US" altLang="ru-RU" sz="3200" b="1" kern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Wazuh</a:t>
            </a: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»</a:t>
            </a:r>
          </a:p>
        </p:txBody>
      </p:sp>
      <p:pic>
        <p:nvPicPr>
          <p:cNvPr id="9219" name="Рисунок 2">
            <a:extLst>
              <a:ext uri="{FF2B5EF4-FFF2-40B4-BE49-F238E27FC236}">
                <a16:creationId xmlns:a16="http://schemas.microsoft.com/office/drawing/2014/main" id="{54E4E0C8-A3C9-445A-8A7B-2E0E41C3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488" y="2205038"/>
            <a:ext cx="6137275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8BB78C8-77F4-4CF1-8B64-73529BC0CC2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16013" y="47625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/>
              <a:t>Классификация и категорирование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1145E3-8845-45A2-8963-704C90CDC4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3050" y="2066925"/>
            <a:ext cx="8785225" cy="4433888"/>
          </a:xfrm>
        </p:spPr>
        <p:txBody>
          <a:bodyPr/>
          <a:lstStyle/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 является АС с классом защищенности </a:t>
            </a:r>
            <a:r>
              <a:rPr lang="ru-RU" sz="2800" b="1" dirty="0"/>
              <a:t>1Г</a:t>
            </a:r>
          </a:p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 имеет по масштабу ИС класс защищенности </a:t>
            </a:r>
            <a:r>
              <a:rPr lang="ru-RU" sz="2800" b="1" dirty="0"/>
              <a:t>К2</a:t>
            </a:r>
          </a:p>
          <a:p>
            <a:pPr marL="173038" indent="358775" algn="just">
              <a:spcBef>
                <a:spcPts val="600"/>
              </a:spcBef>
              <a:defRPr/>
            </a:pPr>
            <a:r>
              <a:rPr lang="ru-RU" sz="2800" dirty="0"/>
              <a:t>«</a:t>
            </a:r>
            <a:r>
              <a:rPr lang="en-US" sz="2800" dirty="0" err="1"/>
              <a:t>Wazuh</a:t>
            </a:r>
            <a:r>
              <a:rPr lang="ru-RU" sz="2800" dirty="0"/>
              <a:t>», как </a:t>
            </a:r>
            <a:r>
              <a:rPr lang="ru-RU" sz="2800" dirty="0" err="1"/>
              <a:t>ИСПДн</a:t>
            </a:r>
            <a:r>
              <a:rPr lang="ru-RU" sz="2800" dirty="0"/>
              <a:t> имеет </a:t>
            </a:r>
            <a:r>
              <a:rPr lang="ru-RU" sz="2800" b="1" dirty="0"/>
              <a:t>2</a:t>
            </a:r>
            <a:r>
              <a:rPr lang="ru-RU" sz="2800" dirty="0"/>
              <a:t> уровень защищенности</a:t>
            </a:r>
            <a:endParaRPr lang="ru-RU" sz="2800" b="1" dirty="0"/>
          </a:p>
          <a:p>
            <a:pPr marL="0" indent="45085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6C75639-DB80-4EB5-9649-4B12395BFB3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982663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3200" b="1"/>
              <a:t>Существующие меры и средства защиты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0C30C20-E3F4-4893-9245-7A0C48EEA9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Идентификация и аутентификация пользователей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Управление доступом к ресурсам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Средства сетевой защиты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Криптографические сервисы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ПСУСИБ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СОВ</a:t>
            </a:r>
            <a:r>
              <a:rPr lang="en-US" altLang="ru-RU" sz="2100"/>
              <a:t>;</a:t>
            </a:r>
            <a:endParaRPr lang="ru-RU" altLang="ru-RU" sz="2100"/>
          </a:p>
          <a:p>
            <a:pPr marL="0" indent="450850" algn="just">
              <a:spcBef>
                <a:spcPts val="600"/>
              </a:spcBef>
            </a:pPr>
            <a:r>
              <a:rPr lang="ru-RU" altLang="ru-RU" sz="2100"/>
              <a:t>Двухфакторная аутентификация</a:t>
            </a:r>
            <a:r>
              <a:rPr lang="en-US" altLang="ru-RU" sz="210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F4AE85F-5D1F-43C7-BB73-D4A2AC4830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1563" y="571500"/>
            <a:ext cx="7793037" cy="1143000"/>
          </a:xfrm>
        </p:spPr>
        <p:txBody>
          <a:bodyPr/>
          <a:lstStyle/>
          <a:p>
            <a:pPr marL="342900" indent="-342900" algn="ctr" eaLnBrk="1" hangingPunct="1"/>
            <a:r>
              <a:rPr lang="ru-RU" altLang="ru-RU" sz="2400" b="1"/>
              <a:t>Предложения по применению дополнительных средств программно-аппаратной защиты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461BF71-CA9E-4AFE-93BE-C980A41DDE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4313" y="2071688"/>
            <a:ext cx="8785225" cy="4433887"/>
          </a:xfrm>
        </p:spPr>
        <p:txBody>
          <a:bodyPr/>
          <a:lstStyle/>
          <a:p>
            <a:pPr marL="0" indent="450850" algn="just">
              <a:spcBef>
                <a:spcPts val="600"/>
              </a:spcBef>
              <a:defRPr/>
            </a:pPr>
            <a:r>
              <a:rPr lang="en-US" sz="2400" dirty="0"/>
              <a:t>Barracuda Backup;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ru-RU" altLang="ru-RU" sz="2400" dirty="0"/>
              <a:t>Антивирусное ПО </a:t>
            </a:r>
            <a:r>
              <a:rPr lang="en-US" sz="2400" dirty="0" err="1"/>
              <a:t>Dr</a:t>
            </a:r>
            <a:r>
              <a:rPr lang="ru-RU" sz="2400" dirty="0"/>
              <a:t>.</a:t>
            </a:r>
            <a:r>
              <a:rPr lang="en-US" sz="2400" dirty="0"/>
              <a:t>Web</a:t>
            </a:r>
            <a:r>
              <a:rPr lang="ru-RU" altLang="ru-RU" sz="2400" dirty="0"/>
              <a:t>;</a:t>
            </a:r>
          </a:p>
          <a:p>
            <a:pPr marL="0" indent="450850" algn="just">
              <a:spcBef>
                <a:spcPts val="600"/>
              </a:spcBef>
              <a:defRPr/>
            </a:pPr>
            <a:r>
              <a:rPr lang="en-US" altLang="ru-RU" sz="2400" dirty="0"/>
              <a:t>VPN;</a:t>
            </a:r>
          </a:p>
          <a:p>
            <a:pPr marL="0" indent="450850" algn="just">
              <a:spcBef>
                <a:spcPts val="600"/>
              </a:spcBef>
              <a:defRPr/>
            </a:pPr>
            <a:endParaRPr lang="ru-RU" altLang="ru-RU" sz="2400" dirty="0"/>
          </a:p>
          <a:p>
            <a:pPr marL="0" indent="0" algn="just"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endParaRPr lang="ru-RU" altLang="ru-RU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68F87132-4423-4276-9EF3-4EDA11DD1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476250"/>
            <a:ext cx="7793037" cy="98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342900" indent="-342900" algn="ctr" eaLnBrk="1" hangingPunct="1">
              <a:defRPr/>
            </a:pPr>
            <a:r>
              <a:rPr lang="ru-RU" altLang="ru-RU" sz="3200" b="1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Обобщенная архитектура СЗИ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4A3BC73C-229E-4B5A-8062-62707B1AF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276872"/>
            <a:ext cx="8191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алитра">
  <a:themeElements>
    <a:clrScheme name="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Палитра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185</Words>
  <Application>Microsoft Office PowerPoint</Application>
  <PresentationFormat>Экран (4:3)</PresentationFormat>
  <Paragraphs>43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Tahoma</vt:lpstr>
      <vt:lpstr>Wingdings</vt:lpstr>
      <vt:lpstr>Times New Roman</vt:lpstr>
      <vt:lpstr>Палитра</vt:lpstr>
      <vt:lpstr>Презентация PowerPoint</vt:lpstr>
      <vt:lpstr>«Wazuh» - определение</vt:lpstr>
      <vt:lpstr>Презентация PowerPoint</vt:lpstr>
      <vt:lpstr>Классификация и категорирование</vt:lpstr>
      <vt:lpstr>Существующие меры и средства защиты</vt:lpstr>
      <vt:lpstr>Предложения по применению дополнительных средств программно-аппаратной защиты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2024-12-22T21:03:28Z</dcterms:created>
  <dcterms:modified xsi:type="dcterms:W3CDTF">2024-12-22T22:14:20Z</dcterms:modified>
</cp:coreProperties>
</file>