
<file path=[Content_Types].xml><?xml version="1.0" encoding="utf-8"?>
<Types xmlns="http://schemas.openxmlformats.org/package/2006/content-types">
  <Default Extension="png" ContentType="image/png"/>
  <Default Extension="tmp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75" r:id="rId3"/>
    <p:sldId id="274" r:id="rId4"/>
    <p:sldId id="257" r:id="rId5"/>
    <p:sldId id="258" r:id="rId6"/>
    <p:sldId id="259" r:id="rId7"/>
    <p:sldId id="260" r:id="rId8"/>
    <p:sldId id="268" r:id="rId9"/>
    <p:sldId id="261" r:id="rId10"/>
    <p:sldId id="264" r:id="rId11"/>
    <p:sldId id="265" r:id="rId12"/>
    <p:sldId id="262" r:id="rId13"/>
    <p:sldId id="263" r:id="rId14"/>
    <p:sldId id="266" r:id="rId15"/>
    <p:sldId id="267" r:id="rId16"/>
    <p:sldId id="269" r:id="rId17"/>
    <p:sldId id="270" r:id="rId18"/>
    <p:sldId id="271" r:id="rId19"/>
    <p:sldId id="272" r:id="rId20"/>
    <p:sldId id="273" r:id="rId21"/>
  </p:sldIdLst>
  <p:sldSz cx="10080625" cy="7559675"/>
  <p:notesSz cx="7559675" cy="106918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578" autoAdjust="0"/>
  </p:normalViewPr>
  <p:slideViewPr>
    <p:cSldViewPr>
      <p:cViewPr varScale="1">
        <p:scale>
          <a:sx n="85" d="100"/>
          <a:sy n="85" d="100"/>
        </p:scale>
        <p:origin x="-768" y="-90"/>
      </p:cViewPr>
      <p:guideLst>
        <p:guide orient="horz" pos="2381"/>
        <p:guide pos="31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7" name="図 36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図 37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>
                <a:latin typeface="Arial"/>
              </a:rPr>
              <a:t>タイトルテキストの書式を編集するにはクリックします。</a:t>
            </a:r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アウトラインテキストの書式を編集するにはクリックします。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2レベル目のアウトライン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3レベル目のアウトライン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4レベル目のアウトライン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5レベル目のアウトライン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6レベル目のアウトライン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7レベル目のアウトライン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>
                <a:latin typeface="Times New Roman"/>
              </a:rPr>
              <a:t>&lt;日付/時刻&gt;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r>
              <a:rPr lang="en-US" sz="1400">
                <a:latin typeface="Times New Roman"/>
              </a:rPr>
              <a:t>&lt;フッター&gt;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fld id="{717F471C-5E37-4264-9FF5-CAD96625235A}" type="slidenum">
              <a:rPr lang="en-US" sz="1400">
                <a:latin typeface="Times New Roman"/>
              </a:r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qiita.com/tosier/items/b3b7d42b2580cb63c9ee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code.visualstudio.com/docs/editor/extension-gallery" TargetMode="Externa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0.tmp"/><Relationship Id="rId7" Type="http://schemas.openxmlformats.org/officeDocument/2006/relationships/image" Target="../media/image13.png"/><Relationship Id="rId2" Type="http://schemas.openxmlformats.org/officeDocument/2006/relationships/hyperlink" Target="https://marketplace.visualstudio.com/items?itemName=ms-vscode.cpptools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hyperlink" Target="https://ms-vscode.gallery.vsassets.io/_apis/public/gallery/publisher/ms-vscode/extension/cpptools/0.11.1/assetbyname/Microsoft.VisualStudio.Services.VSIXPackage" TargetMode="Externa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3.xml"/><Relationship Id="rId5" Type="http://schemas.openxmlformats.org/officeDocument/2006/relationships/hyperlink" Target="http://beachside.hatenablog.com/entry/2016/08/17/004500" TargetMode="External"/><Relationship Id="rId4" Type="http://schemas.openxmlformats.org/officeDocument/2006/relationships/hyperlink" Target="http://qiita.com/bigengelt/items/780440a146e6a3bdffd4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qiita.com/usagi/items/5a0f4edc99420173abb3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atmarkit.co.jp/ait/articles/1509/08/news019.html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ry0.github.io/blog/2015/01/14/rm-cmake/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864000"/>
            <a:ext cx="9071640" cy="1406160"/>
          </a:xfrm>
          <a:prstGeom prst="rect">
            <a:avLst/>
          </a:prstGeom>
        </p:spPr>
        <p:txBody>
          <a:bodyPr lIns="72000" tIns="72000" rIns="72000" bIns="72000" anchor="ctr"/>
          <a:lstStyle/>
          <a:p>
            <a:pPr algn="ctr"/>
            <a:r>
              <a:rPr lang="en-US" sz="4400" dirty="0" err="1">
                <a:latin typeface="Arial"/>
              </a:rPr>
              <a:t>ROS開発環境構築</a:t>
            </a:r>
            <a:r>
              <a:rPr lang="en-US" sz="4400" dirty="0">
                <a:latin typeface="Arial"/>
              </a:rPr>
              <a:t>
</a:t>
            </a:r>
            <a:r>
              <a:rPr lang="en-US" sz="4400" dirty="0"/>
              <a:t>(Visual Studio Code)</a:t>
            </a:r>
            <a:endParaRPr dirty="0"/>
          </a:p>
        </p:txBody>
      </p:sp>
      <p:sp>
        <p:nvSpPr>
          <p:cNvPr id="40" name="TextShape 2"/>
          <p:cNvSpPr txBox="1"/>
          <p:nvPr/>
        </p:nvSpPr>
        <p:spPr>
          <a:xfrm>
            <a:off x="2159992" y="4931965"/>
            <a:ext cx="6336704" cy="216024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ctr"/>
            <a:r>
              <a:rPr lang="en-US" sz="3600" dirty="0" err="1">
                <a:latin typeface="Arial"/>
              </a:rPr>
              <a:t>Panaonic</a:t>
            </a:r>
            <a:endParaRPr dirty="0"/>
          </a:p>
          <a:p>
            <a:pPr algn="ctr"/>
            <a:r>
              <a:rPr lang="en-US" sz="3600" dirty="0" err="1" smtClean="0">
                <a:latin typeface="Arial"/>
              </a:rPr>
              <a:t>要素技術開発センタ</a:t>
            </a:r>
            <a:r>
              <a:rPr lang="en-US" sz="3600" dirty="0" smtClean="0">
                <a:latin typeface="Arial"/>
              </a:rPr>
              <a:t>ー </a:t>
            </a:r>
          </a:p>
          <a:p>
            <a:pPr algn="ctr"/>
            <a:r>
              <a:rPr lang="ja-JP" altLang="en-US" sz="3600" dirty="0" smtClean="0">
                <a:latin typeface="Arial"/>
              </a:rPr>
              <a:t>石上</a:t>
            </a:r>
            <a:endParaRPr lang="en-US" altLang="ja-JP" sz="3600" dirty="0" smtClean="0">
              <a:latin typeface="Arial"/>
            </a:endParaRPr>
          </a:p>
          <a:p>
            <a:pPr algn="ctr"/>
            <a:r>
              <a:rPr lang="en-US" sz="2400" dirty="0" smtClean="0">
                <a:latin typeface="Arial"/>
              </a:rPr>
              <a:t>2017.06.02</a:t>
            </a:r>
            <a:endParaRPr sz="1200" dirty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2713080" y="2627709"/>
            <a:ext cx="4314001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開発環境：</a:t>
            </a:r>
            <a:endParaRPr kumimoji="1" lang="en-US" altLang="ja-JP" dirty="0" smtClean="0"/>
          </a:p>
          <a:p>
            <a:r>
              <a:rPr lang="ja-JP" altLang="en-US" dirty="0"/>
              <a:t>　</a:t>
            </a:r>
            <a:r>
              <a:rPr lang="en-US" altLang="ja-JP" dirty="0" smtClean="0"/>
              <a:t>OS: Ubuntu14.04(64bit) </a:t>
            </a:r>
            <a:r>
              <a:rPr lang="ja-JP" altLang="en-US" dirty="0" smtClean="0"/>
              <a:t>＋ </a:t>
            </a:r>
            <a:r>
              <a:rPr lang="en-US" altLang="ja-JP" dirty="0" smtClean="0"/>
              <a:t>ROS indigo</a:t>
            </a:r>
          </a:p>
          <a:p>
            <a:r>
              <a:rPr kumimoji="1" lang="en-US" altLang="ja-JP" dirty="0"/>
              <a:t> </a:t>
            </a:r>
            <a:r>
              <a:rPr kumimoji="1" lang="en-US" altLang="ja-JP" dirty="0" smtClean="0"/>
              <a:t>  </a:t>
            </a:r>
            <a:r>
              <a:rPr kumimoji="1" lang="en-US" altLang="ja-JP" dirty="0" err="1" smtClean="0"/>
              <a:t>VSCode</a:t>
            </a:r>
            <a:r>
              <a:rPr kumimoji="1" lang="en-US" altLang="ja-JP" dirty="0" smtClean="0"/>
              <a:t>: 1.12.2</a:t>
            </a:r>
          </a:p>
          <a:p>
            <a:r>
              <a:rPr lang="en-US" altLang="ja-JP" dirty="0"/>
              <a:t> </a:t>
            </a:r>
            <a:r>
              <a:rPr lang="en-US" altLang="ja-JP" dirty="0" smtClean="0"/>
              <a:t>  </a:t>
            </a:r>
            <a:r>
              <a:rPr lang="en-US" altLang="ja-JP" dirty="0" err="1" smtClean="0"/>
              <a:t>cpptools</a:t>
            </a:r>
            <a:r>
              <a:rPr lang="en-US" altLang="ja-JP" dirty="0" smtClean="0"/>
              <a:t>:  0.11.1</a:t>
            </a:r>
          </a:p>
          <a:p>
            <a:r>
              <a:rPr kumimoji="1" lang="en-US" altLang="ja-JP" dirty="0"/>
              <a:t> </a:t>
            </a:r>
            <a:r>
              <a:rPr kumimoji="1" lang="en-US" altLang="ja-JP" dirty="0" smtClean="0"/>
              <a:t>  python   :  0.6.4</a:t>
            </a:r>
          </a:p>
          <a:p>
            <a:r>
              <a:rPr lang="en-US" altLang="ja-JP" dirty="0"/>
              <a:t> </a:t>
            </a:r>
            <a:r>
              <a:rPr lang="en-US" altLang="ja-JP" dirty="0" smtClean="0"/>
              <a:t>  python for </a:t>
            </a:r>
            <a:r>
              <a:rPr lang="en-US" altLang="ja-JP" dirty="0" err="1" smtClean="0"/>
              <a:t>VSCode</a:t>
            </a:r>
            <a:r>
              <a:rPr lang="en-US" altLang="ja-JP" dirty="0" smtClean="0"/>
              <a:t> : 0.2.3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31800" y="1763613"/>
            <a:ext cx="71779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注意： </a:t>
            </a:r>
            <a:r>
              <a:rPr lang="en-US" altLang="ja-JP" dirty="0" err="1"/>
              <a:t>VSCode</a:t>
            </a:r>
            <a:r>
              <a:rPr lang="en-US" altLang="ja-JP" dirty="0"/>
              <a:t>: 1.12.2 </a:t>
            </a:r>
            <a:r>
              <a:rPr lang="ja-JP" altLang="en-US" dirty="0" smtClean="0"/>
              <a:t> と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　　　　</a:t>
            </a:r>
            <a:r>
              <a:rPr lang="en-US" altLang="ja-JP" dirty="0" err="1" smtClean="0"/>
              <a:t>cpptool</a:t>
            </a:r>
            <a:r>
              <a:rPr lang="en-US" altLang="ja-JP" dirty="0" smtClean="0"/>
              <a:t>(C/C++)</a:t>
            </a:r>
            <a:r>
              <a:rPr lang="ja-JP" altLang="en-US" dirty="0" smtClean="0"/>
              <a:t>の</a:t>
            </a:r>
            <a:r>
              <a:rPr lang="en-US" altLang="ja-JP" dirty="0" smtClean="0"/>
              <a:t>0.11.2</a:t>
            </a:r>
            <a:r>
              <a:rPr lang="ja-JP" altLang="en-US" dirty="0"/>
              <a:t> </a:t>
            </a:r>
            <a:r>
              <a:rPr lang="en-US" altLang="ja-JP" dirty="0" smtClean="0"/>
              <a:t>or 0.11.3</a:t>
            </a:r>
            <a:r>
              <a:rPr lang="ja-JP" altLang="en-US" dirty="0" smtClean="0"/>
              <a:t>は、バグでデバッグが動かない</a:t>
            </a:r>
            <a:endParaRPr kumimoji="1" lang="ja-JP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00" y="2555701"/>
            <a:ext cx="8856736" cy="1287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正方形/長方形 5"/>
          <p:cNvSpPr/>
          <p:nvPr/>
        </p:nvSpPr>
        <p:spPr>
          <a:xfrm>
            <a:off x="359792" y="3347789"/>
            <a:ext cx="792088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Line 3"/>
          <p:cNvSpPr/>
          <p:nvPr/>
        </p:nvSpPr>
        <p:spPr>
          <a:xfrm>
            <a:off x="2304008" y="2987749"/>
            <a:ext cx="6696744" cy="0"/>
          </a:xfrm>
          <a:prstGeom prst="line">
            <a:avLst/>
          </a:prstGeom>
          <a:ln w="36000">
            <a:solidFill>
              <a:srgbClr val="FF3333"/>
            </a:solidFill>
            <a:round/>
          </a:ln>
        </p:spPr>
      </p:sp>
      <p:sp>
        <p:nvSpPr>
          <p:cNvPr id="7" name="下矢印 6"/>
          <p:cNvSpPr/>
          <p:nvPr/>
        </p:nvSpPr>
        <p:spPr>
          <a:xfrm>
            <a:off x="3960192" y="4039740"/>
            <a:ext cx="899976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19846" y="4355901"/>
            <a:ext cx="57583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手動で拡張機能をインストール</a:t>
            </a:r>
            <a:endParaRPr kumimoji="1" lang="en-US" altLang="ja-JP" dirty="0" smtClean="0"/>
          </a:p>
          <a:p>
            <a:r>
              <a:rPr lang="en-US" altLang="ja-JP" dirty="0" smtClean="0"/>
              <a:t>※</a:t>
            </a:r>
            <a:r>
              <a:rPr lang="ja-JP" altLang="en-US" dirty="0" smtClean="0"/>
              <a:t>事前に</a:t>
            </a:r>
            <a:r>
              <a:rPr lang="en-US" altLang="ja-JP" dirty="0" err="1" smtClean="0"/>
              <a:t>Settings.json</a:t>
            </a:r>
            <a:r>
              <a:rPr lang="ja-JP" altLang="en-US" dirty="0" smtClean="0"/>
              <a:t>で、拡張機能の自動更新を</a:t>
            </a:r>
            <a:r>
              <a:rPr lang="en-US" altLang="ja-JP" dirty="0" smtClean="0"/>
              <a:t>false</a:t>
            </a:r>
            <a:r>
              <a:rPr lang="ja-JP" altLang="en-US" dirty="0" smtClean="0"/>
              <a:t>に</a:t>
            </a:r>
            <a:endParaRPr lang="en-US" altLang="ja-JP" dirty="0" smtClean="0"/>
          </a:p>
        </p:txBody>
      </p:sp>
      <p:sp>
        <p:nvSpPr>
          <p:cNvPr id="11" name="正方形/長方形 10"/>
          <p:cNvSpPr/>
          <p:nvPr/>
        </p:nvSpPr>
        <p:spPr>
          <a:xfrm>
            <a:off x="3309981" y="5508029"/>
            <a:ext cx="571264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600" dirty="0" smtClean="0"/>
              <a:t>参考</a:t>
            </a:r>
            <a:endParaRPr lang="en-US" altLang="ja-JP" sz="1600" dirty="0" smtClean="0"/>
          </a:p>
          <a:p>
            <a:r>
              <a:rPr lang="ja-JP" altLang="en-US" sz="1600" dirty="0"/>
              <a:t>　</a:t>
            </a:r>
            <a:r>
              <a:rPr lang="ja-JP" altLang="en-US" sz="1600" dirty="0" smtClean="0"/>
              <a:t>・</a:t>
            </a:r>
            <a:r>
              <a:rPr lang="en-US" altLang="ja-JP" sz="1600" dirty="0" err="1" smtClean="0"/>
              <a:t>VSCode</a:t>
            </a:r>
            <a:r>
              <a:rPr lang="ja-JP" altLang="en-US" sz="1600" dirty="0"/>
              <a:t>にオフラインで</a:t>
            </a:r>
            <a:r>
              <a:rPr lang="en-US" altLang="ja-JP" sz="1600" dirty="0"/>
              <a:t>Extension</a:t>
            </a:r>
            <a:r>
              <a:rPr lang="ja-JP" altLang="en-US" sz="1600" dirty="0"/>
              <a:t>を</a:t>
            </a:r>
            <a:r>
              <a:rPr lang="ja-JP" altLang="en-US" sz="1600" dirty="0" smtClean="0"/>
              <a:t>追加</a:t>
            </a:r>
            <a:endParaRPr lang="en-US" altLang="ja-JP" sz="1600" dirty="0" smtClean="0"/>
          </a:p>
          <a:p>
            <a:r>
              <a:rPr lang="ja-JP" altLang="en-US" sz="1600" dirty="0"/>
              <a:t>　</a:t>
            </a:r>
            <a:r>
              <a:rPr lang="ja-JP" altLang="en-US" sz="1600" dirty="0" smtClean="0"/>
              <a:t>　</a:t>
            </a:r>
            <a:r>
              <a:rPr lang="en-US" altLang="ja-JP" sz="1600" dirty="0">
                <a:hlinkClick r:id="rId3"/>
              </a:rPr>
              <a:t>http://</a:t>
            </a:r>
            <a:r>
              <a:rPr lang="en-US" altLang="ja-JP" sz="1600" dirty="0" smtClean="0">
                <a:hlinkClick r:id="rId3"/>
              </a:rPr>
              <a:t>qiita.com/tosier/items/b3b7d42b2580cb63c9ee</a:t>
            </a:r>
            <a:endParaRPr lang="en-US" altLang="ja-JP" sz="1600" dirty="0"/>
          </a:p>
          <a:p>
            <a:r>
              <a:rPr lang="ja-JP" altLang="en-US" sz="1600" dirty="0" smtClean="0"/>
              <a:t>　・</a:t>
            </a:r>
            <a:r>
              <a:rPr lang="en-US" altLang="ja-JP" sz="1600" dirty="0" smtClean="0"/>
              <a:t>extension-</a:t>
            </a:r>
            <a:r>
              <a:rPr lang="en-US" altLang="ja-JP" sz="1600" dirty="0" err="1" smtClean="0"/>
              <a:t>gallay</a:t>
            </a:r>
            <a:endParaRPr lang="en-US" altLang="ja-JP" sz="1600" dirty="0" smtClean="0"/>
          </a:p>
          <a:p>
            <a:r>
              <a:rPr lang="en-US" altLang="ja-JP" sz="1600" dirty="0"/>
              <a:t>    </a:t>
            </a:r>
            <a:r>
              <a:rPr lang="en-US" altLang="ja-JP" sz="1600" dirty="0">
                <a:hlinkClick r:id="rId4"/>
              </a:rPr>
              <a:t>https://</a:t>
            </a:r>
            <a:r>
              <a:rPr lang="en-US" altLang="ja-JP" sz="1600" dirty="0" smtClean="0">
                <a:hlinkClick r:id="rId4"/>
              </a:rPr>
              <a:t>code.visualstudio.com/docs/editor/extension-gallery</a:t>
            </a:r>
            <a:endParaRPr lang="en-US" altLang="ja-JP" sz="1600" dirty="0" smtClean="0"/>
          </a:p>
        </p:txBody>
      </p:sp>
      <p:sp>
        <p:nvSpPr>
          <p:cNvPr id="12" name="TextShape 1"/>
          <p:cNvSpPr txBox="1"/>
          <p:nvPr/>
        </p:nvSpPr>
        <p:spPr>
          <a:xfrm>
            <a:off x="504000" y="301320"/>
            <a:ext cx="9071640" cy="74221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lIns="0" tIns="0" rIns="0" bIns="0" anchor="ctr"/>
          <a:lstStyle/>
          <a:p>
            <a:pPr algn="ctr"/>
            <a:r>
              <a:rPr lang="en-US" altLang="ja-JP" sz="4400" dirty="0" smtClean="0"/>
              <a:t>5.1 </a:t>
            </a:r>
            <a:r>
              <a:rPr lang="en-US" altLang="ja-JP" sz="4400" dirty="0" err="1" smtClean="0"/>
              <a:t>cpptool</a:t>
            </a:r>
            <a:r>
              <a:rPr lang="ja-JP" altLang="en-US" sz="4400" dirty="0"/>
              <a:t>を特定</a:t>
            </a:r>
            <a:r>
              <a:rPr lang="en-US" altLang="ja-JP" sz="4400" dirty="0" err="1"/>
              <a:t>ver</a:t>
            </a:r>
            <a:r>
              <a:rPr lang="ja-JP" altLang="en-US" sz="4400" dirty="0"/>
              <a:t>で使用１</a:t>
            </a:r>
          </a:p>
        </p:txBody>
      </p:sp>
    </p:spTree>
    <p:extLst>
      <p:ext uri="{BB962C8B-B14F-4D97-AF65-F5344CB8AC3E}">
        <p14:creationId xmlns:p14="http://schemas.microsoft.com/office/powerpoint/2010/main" val="9800628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302663" y="1115541"/>
            <a:ext cx="94051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900" dirty="0"/>
              <a:t>https://${publisher}.gallery.vsassets.io/_apis/public/gallery/publisher/${publisher}/extension/${extensionname}/${version}/assetbyname/Microsoft.VisualStudio.Services.VSIXPackage</a:t>
            </a:r>
            <a:endParaRPr kumimoji="1" lang="ja-JP" altLang="en-US" sz="900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15776" y="1370580"/>
            <a:ext cx="8359981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基本方式は、上記</a:t>
            </a:r>
            <a:r>
              <a:rPr lang="en-US" altLang="ja-JP" dirty="0" smtClean="0"/>
              <a:t>URL</a:t>
            </a:r>
            <a:r>
              <a:rPr lang="ja-JP" altLang="en-US" dirty="0" smtClean="0"/>
              <a:t>から手動で</a:t>
            </a:r>
            <a:r>
              <a:rPr lang="en-US" altLang="ja-JP" dirty="0" smtClean="0"/>
              <a:t>Download</a:t>
            </a:r>
          </a:p>
          <a:p>
            <a:r>
              <a:rPr lang="ja-JP" altLang="en-US" dirty="0"/>
              <a:t>例</a:t>
            </a:r>
            <a:r>
              <a:rPr lang="ja-JP" altLang="en-US" dirty="0" smtClean="0"/>
              <a:t>として、</a:t>
            </a:r>
            <a:r>
              <a:rPr lang="en-US" altLang="ja-JP" dirty="0" err="1" smtClean="0"/>
              <a:t>cpptool</a:t>
            </a:r>
            <a:r>
              <a:rPr lang="ja-JP" altLang="en-US" dirty="0" smtClean="0"/>
              <a:t>の場合</a:t>
            </a:r>
            <a:endParaRPr lang="en-US" altLang="ja-JP" dirty="0" smtClean="0"/>
          </a:p>
          <a:p>
            <a:r>
              <a:rPr lang="en-US" altLang="ja-JP" dirty="0">
                <a:hlinkClick r:id="rId2"/>
              </a:rPr>
              <a:t>https://</a:t>
            </a:r>
            <a:r>
              <a:rPr lang="en-US" altLang="ja-JP" dirty="0" smtClean="0">
                <a:hlinkClick r:id="rId2"/>
              </a:rPr>
              <a:t>marketplace.visualstudio.com/items?itemName=ms-vscode.cpptools</a:t>
            </a:r>
            <a:endParaRPr lang="en-US" altLang="ja-JP" dirty="0" smtClean="0"/>
          </a:p>
          <a:p>
            <a:r>
              <a:rPr lang="ja-JP" altLang="en-US" dirty="0"/>
              <a:t>となる</a:t>
            </a:r>
            <a:r>
              <a:rPr lang="ja-JP" altLang="en-US" dirty="0" smtClean="0"/>
              <a:t>ので、以下となる</a:t>
            </a:r>
            <a:endParaRPr lang="en-US" altLang="ja-JP" dirty="0" smtClean="0"/>
          </a:p>
          <a:p>
            <a:r>
              <a:rPr lang="en-US" altLang="ja-JP" dirty="0"/>
              <a:t>${publisher</a:t>
            </a:r>
            <a:r>
              <a:rPr lang="en-US" altLang="ja-JP" dirty="0" smtClean="0"/>
              <a:t>} </a:t>
            </a:r>
            <a:r>
              <a:rPr lang="ja-JP" altLang="en-US" dirty="0" smtClean="0"/>
              <a:t>　　　　→ </a:t>
            </a:r>
            <a:r>
              <a:rPr lang="en-US" altLang="ja-JP" dirty="0" err="1" smtClean="0"/>
              <a:t>ms-vscode</a:t>
            </a:r>
            <a:r>
              <a:rPr lang="en-US" altLang="ja-JP" dirty="0" smtClean="0"/>
              <a:t>   ※</a:t>
            </a:r>
            <a:r>
              <a:rPr lang="en-US" altLang="ja-JP" dirty="0" err="1" smtClean="0"/>
              <a:t>itemName</a:t>
            </a:r>
            <a:r>
              <a:rPr lang="en-US" altLang="ja-JP" dirty="0" smtClean="0"/>
              <a:t>= </a:t>
            </a:r>
            <a:r>
              <a:rPr lang="en-US" altLang="ja-JP" dirty="0"/>
              <a:t>${publisher</a:t>
            </a:r>
            <a:r>
              <a:rPr lang="en-US" altLang="ja-JP" dirty="0" smtClean="0"/>
              <a:t>}.</a:t>
            </a:r>
            <a:r>
              <a:rPr lang="en-US" altLang="ja-JP" dirty="0"/>
              <a:t> ${</a:t>
            </a:r>
            <a:r>
              <a:rPr lang="en-US" altLang="ja-JP" dirty="0" err="1"/>
              <a:t>extensionname</a:t>
            </a:r>
            <a:r>
              <a:rPr lang="en-US" altLang="ja-JP" dirty="0"/>
              <a:t>}</a:t>
            </a:r>
            <a:endParaRPr lang="en-US" altLang="ja-JP" dirty="0" smtClean="0"/>
          </a:p>
          <a:p>
            <a:r>
              <a:rPr lang="en-US" altLang="ja-JP" dirty="0"/>
              <a:t>${</a:t>
            </a:r>
            <a:r>
              <a:rPr lang="en-US" altLang="ja-JP" dirty="0" err="1"/>
              <a:t>extensionname</a:t>
            </a:r>
            <a:r>
              <a:rPr lang="en-US" altLang="ja-JP" dirty="0" smtClean="0"/>
              <a:t>} </a:t>
            </a:r>
            <a:r>
              <a:rPr lang="ja-JP" altLang="en-US" dirty="0" smtClean="0"/>
              <a:t>→ </a:t>
            </a:r>
            <a:r>
              <a:rPr lang="en-US" altLang="ja-JP" dirty="0" err="1" smtClean="0"/>
              <a:t>cpptools</a:t>
            </a:r>
            <a:endParaRPr lang="en-US" altLang="ja-JP" dirty="0" smtClean="0"/>
          </a:p>
          <a:p>
            <a:r>
              <a:rPr lang="en-US" altLang="ja-JP" dirty="0"/>
              <a:t>${version</a:t>
            </a:r>
            <a:r>
              <a:rPr lang="en-US" altLang="ja-JP" dirty="0" smtClean="0"/>
              <a:t>}              </a:t>
            </a:r>
            <a:r>
              <a:rPr lang="ja-JP" altLang="en-US" dirty="0" smtClean="0"/>
              <a:t>→ </a:t>
            </a:r>
            <a:r>
              <a:rPr lang="en-US" altLang="ja-JP" dirty="0" smtClean="0"/>
              <a:t>0.11.1          ※</a:t>
            </a:r>
            <a:r>
              <a:rPr lang="ja-JP" altLang="en-US" dirty="0" smtClean="0"/>
              <a:t> </a:t>
            </a:r>
            <a:r>
              <a:rPr lang="en-US" altLang="ja-JP" dirty="0" smtClean="0"/>
              <a:t>VSCode:1.12.2</a:t>
            </a:r>
            <a:r>
              <a:rPr lang="ja-JP" altLang="en-US" dirty="0" smtClean="0"/>
              <a:t>で動く</a:t>
            </a:r>
            <a:r>
              <a:rPr lang="en-US" altLang="ja-JP" dirty="0" err="1" smtClean="0"/>
              <a:t>ver</a:t>
            </a:r>
            <a:endParaRPr lang="en-US" altLang="ja-JP" dirty="0"/>
          </a:p>
        </p:txBody>
      </p:sp>
      <p:pic>
        <p:nvPicPr>
          <p:cNvPr id="9" name="図 8" descr="画面の領域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4291" y="3031169"/>
            <a:ext cx="1245175" cy="285778"/>
          </a:xfrm>
          <a:prstGeom prst="rect">
            <a:avLst/>
          </a:prstGeom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8468" y="3013305"/>
            <a:ext cx="665753" cy="1497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テキスト ボックス 12"/>
          <p:cNvSpPr txBox="1"/>
          <p:nvPr/>
        </p:nvSpPr>
        <p:spPr>
          <a:xfrm>
            <a:off x="209758" y="3721662"/>
            <a:ext cx="95077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00" dirty="0">
                <a:hlinkClick r:id="rId5"/>
              </a:rPr>
              <a:t>https://ms-vscode.gallery.vsassets.io/_</a:t>
            </a:r>
            <a:r>
              <a:rPr lang="en-US" altLang="ja-JP" sz="1000" dirty="0" smtClean="0">
                <a:hlinkClick r:id="rId5"/>
              </a:rPr>
              <a:t>apis/public/gallery/publisher/ms-vscode/extension/cpptools/0.11.1/assetbyname/Microsoft.VisualStudio.Services.VSIXPackage</a:t>
            </a:r>
            <a:endParaRPr kumimoji="1" lang="ja-JP" altLang="en-US" sz="1000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302663" y="4081702"/>
            <a:ext cx="7204216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上記ファイルをダウンロード</a:t>
            </a:r>
            <a:r>
              <a:rPr lang="ja-JP" altLang="en-US" dirty="0"/>
              <a:t>したら</a:t>
            </a:r>
            <a:r>
              <a:rPr lang="ja-JP" altLang="en-US" dirty="0" smtClean="0"/>
              <a:t>名前をリネームし、拡張子</a:t>
            </a:r>
            <a:r>
              <a:rPr lang="ja-JP" altLang="en-US" dirty="0"/>
              <a:t>を</a:t>
            </a:r>
            <a:r>
              <a:rPr lang="en-US" altLang="ja-JP" dirty="0" err="1"/>
              <a:t>vsix</a:t>
            </a:r>
            <a:r>
              <a:rPr lang="ja-JP" altLang="en-US" dirty="0"/>
              <a:t>に変更</a:t>
            </a:r>
          </a:p>
          <a:p>
            <a:r>
              <a:rPr lang="ja-JP" altLang="en-US" dirty="0" smtClean="0"/>
              <a:t>    例</a:t>
            </a:r>
            <a:r>
              <a:rPr lang="en-US" altLang="ja-JP" dirty="0"/>
              <a:t>: </a:t>
            </a:r>
            <a:r>
              <a:rPr lang="en-US" altLang="ja-JP" dirty="0" smtClean="0"/>
              <a:t>ms-vscode.cpptools-0.11.1.vsix</a:t>
            </a:r>
          </a:p>
          <a:p>
            <a:r>
              <a:rPr lang="ja-JP" altLang="en-US" dirty="0" smtClean="0"/>
              <a:t>ダウンロードフォルダに移動後、以下のコマンドでインストール</a:t>
            </a:r>
            <a:endParaRPr lang="en-US" altLang="ja-JP" dirty="0" smtClean="0"/>
          </a:p>
          <a:p>
            <a:r>
              <a:rPr lang="en-US" altLang="ja-JP" dirty="0"/>
              <a:t>code --install-extension &lt;extension</a:t>
            </a:r>
            <a:r>
              <a:rPr lang="ja-JP" altLang="en-US" dirty="0"/>
              <a:t>のファイルパス</a:t>
            </a:r>
            <a:r>
              <a:rPr lang="en-US" altLang="ja-JP" dirty="0" smtClean="0"/>
              <a:t>&gt;</a:t>
            </a:r>
          </a:p>
          <a:p>
            <a:r>
              <a:rPr lang="ja-JP" altLang="en-US" dirty="0" smtClean="0"/>
              <a:t>    例</a:t>
            </a:r>
            <a:r>
              <a:rPr lang="en-US" altLang="ja-JP" dirty="0"/>
              <a:t>:  code --install-extension ms-vscode.cpptools-0.11.1.vsix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835" y="5652045"/>
            <a:ext cx="3334325" cy="189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テキスト ボックス 15"/>
          <p:cNvSpPr txBox="1"/>
          <p:nvPr/>
        </p:nvSpPr>
        <p:spPr>
          <a:xfrm>
            <a:off x="7663555" y="4079993"/>
            <a:ext cx="1821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 smtClean="0">
                <a:solidFill>
                  <a:srgbClr val="FF0000"/>
                </a:solidFill>
              </a:rPr>
              <a:t>↑から</a:t>
            </a:r>
            <a:r>
              <a:rPr lang="en-US" altLang="ja-JP" b="1" dirty="0" smtClean="0">
                <a:solidFill>
                  <a:srgbClr val="FF0000"/>
                </a:solidFill>
              </a:rPr>
              <a:t>Download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cxnSp>
        <p:nvCxnSpPr>
          <p:cNvPr id="12" name="直線矢印コネクタ 11"/>
          <p:cNvCxnSpPr/>
          <p:nvPr/>
        </p:nvCxnSpPr>
        <p:spPr>
          <a:xfrm flipH="1">
            <a:off x="3240112" y="5559030"/>
            <a:ext cx="1155654" cy="14664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5968" y="6083260"/>
            <a:ext cx="1905000" cy="123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6336" y="6601045"/>
            <a:ext cx="1026968" cy="347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右矢印 14"/>
          <p:cNvSpPr/>
          <p:nvPr/>
        </p:nvSpPr>
        <p:spPr>
          <a:xfrm>
            <a:off x="6480472" y="6601045"/>
            <a:ext cx="288032" cy="3471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/>
        </p:nvSpPr>
        <p:spPr>
          <a:xfrm>
            <a:off x="5256336" y="6049405"/>
            <a:ext cx="109837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000" b="1" dirty="0" smtClean="0"/>
              <a:t>VSCode:1.12.2</a:t>
            </a:r>
          </a:p>
          <a:p>
            <a:r>
              <a:rPr lang="ja-JP" altLang="en-US" sz="1000" b="1" dirty="0" smtClean="0"/>
              <a:t>でエラーする</a:t>
            </a:r>
            <a:r>
              <a:rPr lang="en-US" altLang="ja-JP" sz="1000" b="1" dirty="0" err="1" smtClean="0"/>
              <a:t>ver</a:t>
            </a:r>
            <a:endParaRPr lang="ja-JP" altLang="en-US" sz="1000" b="1" dirty="0"/>
          </a:p>
        </p:txBody>
      </p:sp>
      <p:sp>
        <p:nvSpPr>
          <p:cNvPr id="23" name="正方形/長方形 22"/>
          <p:cNvSpPr/>
          <p:nvPr/>
        </p:nvSpPr>
        <p:spPr>
          <a:xfrm>
            <a:off x="6976789" y="5649295"/>
            <a:ext cx="10711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000" b="1" dirty="0"/>
              <a:t>VSCode:1.12.2</a:t>
            </a:r>
          </a:p>
          <a:p>
            <a:r>
              <a:rPr lang="ja-JP" altLang="en-US" sz="1000" b="1" dirty="0" smtClean="0"/>
              <a:t>で動作する</a:t>
            </a:r>
            <a:r>
              <a:rPr lang="en-US" altLang="ja-JP" sz="1000" b="1" dirty="0" err="1"/>
              <a:t>ver</a:t>
            </a:r>
            <a:endParaRPr lang="ja-JP" altLang="en-US" sz="1000" b="1" dirty="0"/>
          </a:p>
        </p:txBody>
      </p:sp>
      <p:sp>
        <p:nvSpPr>
          <p:cNvPr id="24" name="TextShape 1"/>
          <p:cNvSpPr txBox="1"/>
          <p:nvPr/>
        </p:nvSpPr>
        <p:spPr>
          <a:xfrm>
            <a:off x="504000" y="301320"/>
            <a:ext cx="9071640" cy="74221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lIns="0" tIns="0" rIns="0" bIns="0" anchor="ctr"/>
          <a:lstStyle/>
          <a:p>
            <a:pPr algn="ctr"/>
            <a:r>
              <a:rPr lang="en-US" altLang="ja-JP" sz="4400" dirty="0" smtClean="0"/>
              <a:t>5.2 </a:t>
            </a:r>
            <a:r>
              <a:rPr lang="en-US" altLang="ja-JP" sz="4400" dirty="0" err="1" smtClean="0"/>
              <a:t>cpptool</a:t>
            </a:r>
            <a:r>
              <a:rPr lang="ja-JP" altLang="en-US" sz="4400" dirty="0"/>
              <a:t>を特定</a:t>
            </a:r>
            <a:r>
              <a:rPr lang="en-US" altLang="ja-JP" sz="4400" dirty="0" err="1"/>
              <a:t>ver</a:t>
            </a:r>
            <a:r>
              <a:rPr lang="ja-JP" altLang="en-US" sz="4400" dirty="0"/>
              <a:t>で</a:t>
            </a:r>
            <a:r>
              <a:rPr lang="ja-JP" altLang="en-US" sz="4400" dirty="0" smtClean="0"/>
              <a:t>使用</a:t>
            </a:r>
            <a:r>
              <a:rPr lang="en-US" altLang="ja-JP" sz="4400" dirty="0" smtClean="0"/>
              <a:t>2</a:t>
            </a:r>
            <a:endParaRPr lang="ja-JP" altLang="en-US" sz="4400" dirty="0"/>
          </a:p>
        </p:txBody>
      </p:sp>
      <p:sp>
        <p:nvSpPr>
          <p:cNvPr id="18" name="下矢印 17"/>
          <p:cNvSpPr/>
          <p:nvPr/>
        </p:nvSpPr>
        <p:spPr>
          <a:xfrm>
            <a:off x="4008015" y="3487746"/>
            <a:ext cx="775501" cy="2339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27786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dirty="0"/>
          </a:p>
        </p:txBody>
      </p:sp>
      <p:sp>
        <p:nvSpPr>
          <p:cNvPr id="70" name="TextShape 2"/>
          <p:cNvSpPr txBox="1"/>
          <p:nvPr/>
        </p:nvSpPr>
        <p:spPr>
          <a:xfrm>
            <a:off x="445560" y="1414500"/>
            <a:ext cx="7879640" cy="57636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US" dirty="0" smtClean="0">
                <a:latin typeface="Arial"/>
              </a:rPr>
              <a:t>Visual </a:t>
            </a:r>
            <a:r>
              <a:rPr lang="en-US" dirty="0">
                <a:latin typeface="Arial"/>
              </a:rPr>
              <a:t>Studio　</a:t>
            </a:r>
            <a:r>
              <a:rPr lang="en-US" dirty="0" err="1">
                <a:latin typeface="Arial"/>
              </a:rPr>
              <a:t>Codeを開き、debug</a:t>
            </a:r>
            <a:r>
              <a:rPr lang="en-US" dirty="0" err="1" smtClean="0">
                <a:latin typeface="Arial"/>
              </a:rPr>
              <a:t>したいproject</a:t>
            </a:r>
            <a:r>
              <a:rPr lang="en-US" dirty="0" err="1">
                <a:latin typeface="Arial"/>
              </a:rPr>
              <a:t>のフォルダーを開く</a:t>
            </a:r>
            <a:endParaRPr dirty="0"/>
          </a:p>
          <a:p>
            <a:r>
              <a:rPr lang="ja-JP" altLang="en-US" dirty="0" smtClean="0">
                <a:latin typeface="Arial"/>
              </a:rPr>
              <a:t> </a:t>
            </a:r>
            <a:r>
              <a:rPr lang="en-US" dirty="0" err="1" smtClean="0">
                <a:latin typeface="Arial"/>
              </a:rPr>
              <a:t>ファイル</a:t>
            </a:r>
            <a:r>
              <a:rPr lang="en-US" dirty="0" err="1">
                <a:latin typeface="Arial"/>
              </a:rPr>
              <a:t>→</a:t>
            </a:r>
            <a:r>
              <a:rPr lang="en-US" dirty="0" err="1" smtClean="0">
                <a:latin typeface="Arial"/>
              </a:rPr>
              <a:t>フォルダを開く</a:t>
            </a:r>
            <a:r>
              <a:rPr lang="ja-JP" altLang="en-US" dirty="0" smtClean="0">
                <a:latin typeface="Arial"/>
              </a:rPr>
              <a:t>で、</a:t>
            </a:r>
            <a:r>
              <a:rPr lang="en-US" altLang="ja-JP" dirty="0" err="1" smtClean="0">
                <a:latin typeface="Arial"/>
              </a:rPr>
              <a:t>catkin_ws</a:t>
            </a:r>
            <a:r>
              <a:rPr lang="en-US" altLang="ja-JP" dirty="0" smtClean="0">
                <a:latin typeface="Arial"/>
              </a:rPr>
              <a:t>/</a:t>
            </a:r>
            <a:r>
              <a:rPr lang="en-US" altLang="ja-JP" dirty="0" err="1" smtClean="0">
                <a:latin typeface="Arial"/>
              </a:rPr>
              <a:t>src</a:t>
            </a:r>
            <a:r>
              <a:rPr lang="ja-JP" altLang="en-US" dirty="0" smtClean="0">
                <a:latin typeface="Arial"/>
              </a:rPr>
              <a:t>内のフォルダを選択</a:t>
            </a:r>
            <a:endParaRPr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749" y="2402341"/>
            <a:ext cx="7636222" cy="4931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Line 10"/>
          <p:cNvSpPr/>
          <p:nvPr/>
        </p:nvSpPr>
        <p:spPr>
          <a:xfrm>
            <a:off x="1367904" y="3623347"/>
            <a:ext cx="936104" cy="0"/>
          </a:xfrm>
          <a:prstGeom prst="line">
            <a:avLst/>
          </a:prstGeom>
          <a:ln w="36000">
            <a:solidFill>
              <a:srgbClr val="FF3333"/>
            </a:solidFill>
            <a:round/>
          </a:ln>
        </p:spPr>
      </p:sp>
      <p:sp>
        <p:nvSpPr>
          <p:cNvPr id="17" name="Line 6"/>
          <p:cNvSpPr/>
          <p:nvPr/>
        </p:nvSpPr>
        <p:spPr>
          <a:xfrm>
            <a:off x="6264448" y="4471687"/>
            <a:ext cx="1080120" cy="2476501"/>
          </a:xfrm>
          <a:prstGeom prst="line">
            <a:avLst/>
          </a:prstGeom>
          <a:ln w="28575">
            <a:solidFill>
              <a:srgbClr val="FF3333"/>
            </a:solidFill>
            <a:tailEnd type="triangle" w="med" len="med"/>
          </a:ln>
        </p:spPr>
      </p:sp>
      <p:sp>
        <p:nvSpPr>
          <p:cNvPr id="18" name="TextShape 1"/>
          <p:cNvSpPr txBox="1"/>
          <p:nvPr/>
        </p:nvSpPr>
        <p:spPr>
          <a:xfrm>
            <a:off x="504000" y="301320"/>
            <a:ext cx="9071640" cy="74221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lIns="0" tIns="0" rIns="0" bIns="0" anchor="ctr"/>
          <a:lstStyle/>
          <a:p>
            <a:pPr algn="ctr"/>
            <a:r>
              <a:rPr lang="en-US" altLang="ja-JP" sz="4400" dirty="0"/>
              <a:t>6. Debug</a:t>
            </a:r>
            <a:r>
              <a:rPr lang="ja-JP" altLang="en-US" sz="4400" dirty="0"/>
              <a:t>のフォルダ追加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400" y="1387195"/>
            <a:ext cx="3518581" cy="122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Shape 2"/>
          <p:cNvSpPr txBox="1"/>
          <p:nvPr/>
        </p:nvSpPr>
        <p:spPr>
          <a:xfrm>
            <a:off x="445560" y="1414500"/>
            <a:ext cx="5170816" cy="610443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US" dirty="0" smtClean="0"/>
              <a:t>(</a:t>
            </a:r>
            <a:r>
              <a:rPr lang="ja-JP" altLang="en-US" dirty="0" smtClean="0"/>
              <a:t>最初の</a:t>
            </a:r>
            <a:r>
              <a:rPr lang="en-US" altLang="ja-JP" dirty="0" smtClean="0"/>
              <a:t>1</a:t>
            </a:r>
            <a:r>
              <a:rPr lang="ja-JP" altLang="en-US" dirty="0" smtClean="0"/>
              <a:t>回だけ</a:t>
            </a:r>
            <a:r>
              <a:rPr lang="en-US" altLang="ja-JP" dirty="0" smtClean="0"/>
              <a:t>)F5</a:t>
            </a:r>
            <a:r>
              <a:rPr lang="ja-JP" altLang="en-US" dirty="0" smtClean="0"/>
              <a:t>押し、</a:t>
            </a:r>
            <a:r>
              <a:rPr lang="en-US" altLang="ja-JP" dirty="0" smtClean="0"/>
              <a:t>C++(GDB/LLDB)</a:t>
            </a:r>
            <a:r>
              <a:rPr lang="ja-JP" altLang="en-US" dirty="0" smtClean="0"/>
              <a:t>を選択</a:t>
            </a:r>
            <a:endParaRPr lang="en-US" altLang="ja-JP" dirty="0" smtClean="0"/>
          </a:p>
          <a:p>
            <a:r>
              <a:rPr lang="en-US" altLang="ja-JP" dirty="0"/>
              <a:t>.</a:t>
            </a:r>
            <a:r>
              <a:rPr lang="en-US" altLang="ja-JP" dirty="0" err="1"/>
              <a:t>vscode</a:t>
            </a:r>
            <a:r>
              <a:rPr lang="en-US" altLang="ja-JP" dirty="0"/>
              <a:t>/</a:t>
            </a:r>
            <a:r>
              <a:rPr lang="en-US" altLang="ja-JP" dirty="0" err="1"/>
              <a:t>launch.json</a:t>
            </a:r>
            <a:r>
              <a:rPr lang="ja-JP" altLang="en-US" dirty="0"/>
              <a:t>の中身を</a:t>
            </a:r>
            <a:r>
              <a:rPr lang="ja-JP" altLang="en-US" dirty="0" smtClean="0"/>
              <a:t>編集</a:t>
            </a:r>
            <a:endParaRPr lang="ja-JP" altLang="en-US" dirty="0"/>
          </a:p>
        </p:txBody>
      </p:sp>
      <p:sp>
        <p:nvSpPr>
          <p:cNvPr id="8" name="TextShape 2"/>
          <p:cNvSpPr txBox="1"/>
          <p:nvPr/>
        </p:nvSpPr>
        <p:spPr>
          <a:xfrm>
            <a:off x="427018" y="1835621"/>
            <a:ext cx="3677190" cy="324036"/>
          </a:xfrm>
          <a:prstGeom prst="rect">
            <a:avLst/>
          </a:prstGeom>
        </p:spPr>
        <p:txBody>
          <a:bodyPr lIns="90000" tIns="45000" rIns="90000" bIns="45000"/>
          <a:lstStyle/>
          <a:p>
            <a:endParaRPr dirty="0"/>
          </a:p>
        </p:txBody>
      </p:sp>
      <p:sp>
        <p:nvSpPr>
          <p:cNvPr id="6" name="正方形/長方形 5"/>
          <p:cNvSpPr/>
          <p:nvPr/>
        </p:nvSpPr>
        <p:spPr>
          <a:xfrm>
            <a:off x="274592" y="2339677"/>
            <a:ext cx="7206743" cy="517064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1100" b="1" dirty="0"/>
              <a:t>{</a:t>
            </a:r>
          </a:p>
          <a:p>
            <a:r>
              <a:rPr lang="en-US" altLang="ja-JP" sz="1100" b="1" dirty="0"/>
              <a:t>    "version": "0.2.0",</a:t>
            </a:r>
          </a:p>
          <a:p>
            <a:r>
              <a:rPr lang="en-US" altLang="ja-JP" sz="1100" b="1" dirty="0"/>
              <a:t>    "configurations": [</a:t>
            </a:r>
          </a:p>
          <a:p>
            <a:r>
              <a:rPr lang="en-US" altLang="ja-JP" sz="1100" b="1" dirty="0"/>
              <a:t>        {</a:t>
            </a:r>
          </a:p>
          <a:p>
            <a:r>
              <a:rPr lang="en-US" altLang="ja-JP" sz="1100" b="1" dirty="0"/>
              <a:t>            "name": "(</a:t>
            </a:r>
            <a:r>
              <a:rPr lang="en-US" altLang="ja-JP" sz="1100" b="1" dirty="0" err="1"/>
              <a:t>gdb</a:t>
            </a:r>
            <a:r>
              <a:rPr lang="en-US" altLang="ja-JP" sz="1100" b="1" dirty="0"/>
              <a:t>) Launch",</a:t>
            </a:r>
          </a:p>
          <a:p>
            <a:r>
              <a:rPr lang="en-US" altLang="ja-JP" sz="1100" b="1" dirty="0"/>
              <a:t>            "type": "</a:t>
            </a:r>
            <a:r>
              <a:rPr lang="en-US" altLang="ja-JP" sz="1100" b="1" dirty="0" err="1"/>
              <a:t>cppdbg</a:t>
            </a:r>
            <a:r>
              <a:rPr lang="en-US" altLang="ja-JP" sz="1100" b="1" dirty="0"/>
              <a:t>",</a:t>
            </a:r>
          </a:p>
          <a:p>
            <a:r>
              <a:rPr lang="en-US" altLang="ja-JP" sz="1100" b="1" dirty="0"/>
              <a:t>            "request": "launch",</a:t>
            </a:r>
          </a:p>
          <a:p>
            <a:endParaRPr lang="en-US" altLang="ja-JP" sz="1100" b="1" dirty="0"/>
          </a:p>
          <a:p>
            <a:r>
              <a:rPr lang="en-US" altLang="ja-JP" sz="1100" b="1" dirty="0"/>
              <a:t>            //"program": "enter program name, for example ${</a:t>
            </a:r>
            <a:r>
              <a:rPr lang="en-US" altLang="ja-JP" sz="1100" b="1" dirty="0" err="1"/>
              <a:t>workspaceRoot</a:t>
            </a:r>
            <a:r>
              <a:rPr lang="en-US" altLang="ja-JP" sz="1100" b="1" dirty="0"/>
              <a:t>}/</a:t>
            </a:r>
            <a:r>
              <a:rPr lang="en-US" altLang="ja-JP" sz="1100" b="1" dirty="0" err="1"/>
              <a:t>a.out</a:t>
            </a:r>
            <a:r>
              <a:rPr lang="en-US" altLang="ja-JP" sz="1100" b="1" dirty="0"/>
              <a:t>",</a:t>
            </a:r>
          </a:p>
          <a:p>
            <a:r>
              <a:rPr lang="en-US" altLang="ja-JP" sz="1100" b="1" dirty="0"/>
              <a:t>            //</a:t>
            </a:r>
            <a:r>
              <a:rPr lang="en-US" altLang="ja-JP" sz="1100" b="1" dirty="0" err="1"/>
              <a:t>catkin_ws</a:t>
            </a:r>
            <a:r>
              <a:rPr lang="ja-JP" altLang="en-US" sz="1100" b="1" dirty="0"/>
              <a:t>でビルドする場合、実行ファイルは、</a:t>
            </a:r>
            <a:r>
              <a:rPr lang="en-US" altLang="ja-JP" sz="1100" b="1" dirty="0" err="1"/>
              <a:t>catkin_ws</a:t>
            </a:r>
            <a:r>
              <a:rPr lang="en-US" altLang="ja-JP" sz="1100" b="1" dirty="0"/>
              <a:t>/</a:t>
            </a:r>
            <a:r>
              <a:rPr lang="en-US" altLang="ja-JP" sz="1100" b="1" dirty="0" err="1"/>
              <a:t>devel</a:t>
            </a:r>
            <a:r>
              <a:rPr lang="en-US" altLang="ja-JP" sz="1100" b="1" dirty="0"/>
              <a:t>/lib</a:t>
            </a:r>
            <a:r>
              <a:rPr lang="ja-JP" altLang="en-US" sz="1100" b="1" dirty="0"/>
              <a:t>に格納</a:t>
            </a:r>
          </a:p>
          <a:p>
            <a:r>
              <a:rPr lang="ja-JP" altLang="en-US" sz="1100" b="1" dirty="0"/>
              <a:t>            </a:t>
            </a:r>
            <a:r>
              <a:rPr lang="en-US" altLang="ja-JP" sz="1100" b="1" dirty="0"/>
              <a:t>//</a:t>
            </a:r>
            <a:r>
              <a:rPr lang="ja-JP" altLang="en-US" sz="1100" b="1" dirty="0"/>
              <a:t>デバッグフォルダ</a:t>
            </a:r>
            <a:r>
              <a:rPr lang="en-US" altLang="ja-JP" sz="1100" b="1" dirty="0"/>
              <a:t>(${</a:t>
            </a:r>
            <a:r>
              <a:rPr lang="en-US" altLang="ja-JP" sz="1100" b="1" dirty="0" err="1"/>
              <a:t>workspaceRoot</a:t>
            </a:r>
            <a:r>
              <a:rPr lang="en-US" altLang="ja-JP" sz="1100" b="1" dirty="0"/>
              <a:t>})</a:t>
            </a:r>
            <a:r>
              <a:rPr lang="ja-JP" altLang="en-US" sz="1100" b="1" dirty="0"/>
              <a:t>は、</a:t>
            </a:r>
            <a:r>
              <a:rPr lang="en-US" altLang="ja-JP" sz="1100" b="1" dirty="0" err="1"/>
              <a:t>catkin_ws</a:t>
            </a:r>
            <a:r>
              <a:rPr lang="en-US" altLang="ja-JP" sz="1100" b="1" dirty="0"/>
              <a:t>/</a:t>
            </a:r>
            <a:r>
              <a:rPr lang="en-US" altLang="ja-JP" sz="1100" b="1" dirty="0" err="1"/>
              <a:t>src</a:t>
            </a:r>
            <a:r>
              <a:rPr lang="en-US" altLang="ja-JP" sz="1100" b="1" dirty="0"/>
              <a:t>/</a:t>
            </a:r>
            <a:r>
              <a:rPr lang="en-US" altLang="ja-JP" sz="1100" b="1" dirty="0" err="1"/>
              <a:t>zed_camera</a:t>
            </a:r>
            <a:endParaRPr lang="en-US" altLang="ja-JP" sz="1100" b="1" dirty="0"/>
          </a:p>
          <a:p>
            <a:r>
              <a:rPr lang="en-US" altLang="ja-JP" sz="1100" b="1" dirty="0"/>
              <a:t>            "program": "${</a:t>
            </a:r>
            <a:r>
              <a:rPr lang="en-US" altLang="ja-JP" sz="1100" b="1" dirty="0" err="1"/>
              <a:t>workspaceRoot</a:t>
            </a:r>
            <a:r>
              <a:rPr lang="en-US" altLang="ja-JP" sz="1100" b="1" dirty="0"/>
              <a:t>}/../../</a:t>
            </a:r>
            <a:r>
              <a:rPr lang="en-US" altLang="ja-JP" sz="1100" b="1" dirty="0" err="1"/>
              <a:t>devel</a:t>
            </a:r>
            <a:r>
              <a:rPr lang="en-US" altLang="ja-JP" sz="1100" b="1" dirty="0"/>
              <a:t>/lib/</a:t>
            </a:r>
            <a:r>
              <a:rPr lang="en-US" altLang="ja-JP" sz="1100" b="1" dirty="0" err="1"/>
              <a:t>zed_camera</a:t>
            </a:r>
            <a:r>
              <a:rPr lang="en-US" altLang="ja-JP" sz="1100" b="1" dirty="0"/>
              <a:t>/</a:t>
            </a:r>
            <a:r>
              <a:rPr lang="en-US" altLang="ja-JP" sz="1100" b="1" dirty="0" err="1"/>
              <a:t>zed_camera</a:t>
            </a:r>
            <a:r>
              <a:rPr lang="en-US" altLang="ja-JP" sz="1100" b="1" dirty="0"/>
              <a:t>",</a:t>
            </a:r>
          </a:p>
          <a:p>
            <a:endParaRPr lang="en-US" altLang="ja-JP" sz="1100" b="1" dirty="0"/>
          </a:p>
          <a:p>
            <a:r>
              <a:rPr lang="en-US" altLang="ja-JP" sz="1100" b="1" dirty="0"/>
              <a:t>            //"</a:t>
            </a:r>
            <a:r>
              <a:rPr lang="en-US" altLang="ja-JP" sz="1100" b="1" dirty="0" err="1"/>
              <a:t>args</a:t>
            </a:r>
            <a:r>
              <a:rPr lang="en-US" altLang="ja-JP" sz="1100" b="1" dirty="0"/>
              <a:t>": ["</a:t>
            </a:r>
            <a:r>
              <a:rPr lang="ja-JP" altLang="en-US" sz="1100" b="1" dirty="0"/>
              <a:t>引数１</a:t>
            </a:r>
            <a:r>
              <a:rPr lang="en-US" altLang="ja-JP" sz="1100" b="1" dirty="0"/>
              <a:t>", "</a:t>
            </a:r>
            <a:r>
              <a:rPr lang="ja-JP" altLang="en-US" sz="1100" b="1" dirty="0"/>
              <a:t>引数２</a:t>
            </a:r>
            <a:r>
              <a:rPr lang="en-US" altLang="ja-JP" sz="1100" b="1" dirty="0"/>
              <a:t>"],</a:t>
            </a:r>
          </a:p>
          <a:p>
            <a:r>
              <a:rPr lang="en-US" altLang="ja-JP" sz="1100" b="1" dirty="0"/>
              <a:t>            "</a:t>
            </a:r>
            <a:r>
              <a:rPr lang="en-US" altLang="ja-JP" sz="1100" b="1" dirty="0" err="1"/>
              <a:t>args</a:t>
            </a:r>
            <a:r>
              <a:rPr lang="en-US" altLang="ja-JP" sz="1100" b="1" dirty="0"/>
              <a:t>": [],</a:t>
            </a:r>
          </a:p>
          <a:p>
            <a:r>
              <a:rPr lang="en-US" altLang="ja-JP" sz="1100" b="1" dirty="0"/>
              <a:t>            "</a:t>
            </a:r>
            <a:r>
              <a:rPr lang="en-US" altLang="ja-JP" sz="1100" b="1" dirty="0" err="1"/>
              <a:t>stopAtEntry</a:t>
            </a:r>
            <a:r>
              <a:rPr lang="en-US" altLang="ja-JP" sz="1100" b="1" dirty="0"/>
              <a:t>": false,</a:t>
            </a:r>
          </a:p>
          <a:p>
            <a:r>
              <a:rPr lang="en-US" altLang="ja-JP" sz="1100" b="1" dirty="0"/>
              <a:t>            "</a:t>
            </a:r>
            <a:r>
              <a:rPr lang="en-US" altLang="ja-JP" sz="1100" b="1" dirty="0" err="1"/>
              <a:t>cwd</a:t>
            </a:r>
            <a:r>
              <a:rPr lang="en-US" altLang="ja-JP" sz="1100" b="1" dirty="0"/>
              <a:t>": "${</a:t>
            </a:r>
            <a:r>
              <a:rPr lang="en-US" altLang="ja-JP" sz="1100" b="1" dirty="0" err="1"/>
              <a:t>workspaceRoot</a:t>
            </a:r>
            <a:r>
              <a:rPr lang="en-US" altLang="ja-JP" sz="1100" b="1" dirty="0"/>
              <a:t>}",</a:t>
            </a:r>
          </a:p>
          <a:p>
            <a:r>
              <a:rPr lang="en-US" altLang="ja-JP" sz="1100" b="1" dirty="0"/>
              <a:t>            "environment": [],</a:t>
            </a:r>
          </a:p>
          <a:p>
            <a:r>
              <a:rPr lang="en-US" altLang="ja-JP" sz="1100" b="1" dirty="0"/>
              <a:t>            "</a:t>
            </a:r>
            <a:r>
              <a:rPr lang="en-US" altLang="ja-JP" sz="1100" b="1" dirty="0" err="1"/>
              <a:t>externalConsole</a:t>
            </a:r>
            <a:r>
              <a:rPr lang="en-US" altLang="ja-JP" sz="1100" b="1" dirty="0"/>
              <a:t>": true,</a:t>
            </a:r>
          </a:p>
          <a:p>
            <a:r>
              <a:rPr lang="en-US" altLang="ja-JP" sz="1100" b="1" dirty="0"/>
              <a:t>            "</a:t>
            </a:r>
            <a:r>
              <a:rPr lang="en-US" altLang="ja-JP" sz="1100" b="1" dirty="0" err="1"/>
              <a:t>MIMode</a:t>
            </a:r>
            <a:r>
              <a:rPr lang="en-US" altLang="ja-JP" sz="1100" b="1" dirty="0"/>
              <a:t>": "</a:t>
            </a:r>
            <a:r>
              <a:rPr lang="en-US" altLang="ja-JP" sz="1100" b="1" dirty="0" err="1"/>
              <a:t>gdb</a:t>
            </a:r>
            <a:r>
              <a:rPr lang="en-US" altLang="ja-JP" sz="1100" b="1" dirty="0"/>
              <a:t>",</a:t>
            </a:r>
          </a:p>
          <a:p>
            <a:r>
              <a:rPr lang="en-US" altLang="ja-JP" sz="1100" b="1" dirty="0"/>
              <a:t>            "</a:t>
            </a:r>
            <a:r>
              <a:rPr lang="en-US" altLang="ja-JP" sz="1100" b="1" dirty="0" err="1"/>
              <a:t>setupCommands</a:t>
            </a:r>
            <a:r>
              <a:rPr lang="en-US" altLang="ja-JP" sz="1100" b="1" dirty="0"/>
              <a:t>": [</a:t>
            </a:r>
          </a:p>
          <a:p>
            <a:r>
              <a:rPr lang="en-US" altLang="ja-JP" sz="1100" b="1" dirty="0"/>
              <a:t>                {</a:t>
            </a:r>
          </a:p>
          <a:p>
            <a:r>
              <a:rPr lang="en-US" altLang="ja-JP" sz="1100" b="1" dirty="0"/>
              <a:t>                    "description": "Enable pretty-printing for </a:t>
            </a:r>
            <a:r>
              <a:rPr lang="en-US" altLang="ja-JP" sz="1100" b="1" dirty="0" err="1"/>
              <a:t>gdb</a:t>
            </a:r>
            <a:r>
              <a:rPr lang="en-US" altLang="ja-JP" sz="1100" b="1" dirty="0"/>
              <a:t>",</a:t>
            </a:r>
          </a:p>
          <a:p>
            <a:r>
              <a:rPr lang="en-US" altLang="ja-JP" sz="1100" b="1" dirty="0"/>
              <a:t>                    "text": "-enable-pretty-printing",</a:t>
            </a:r>
          </a:p>
          <a:p>
            <a:r>
              <a:rPr lang="en-US" altLang="ja-JP" sz="1100" b="1" dirty="0"/>
              <a:t>                    "</a:t>
            </a:r>
            <a:r>
              <a:rPr lang="en-US" altLang="ja-JP" sz="1100" b="1" dirty="0" err="1"/>
              <a:t>ignoreFailures</a:t>
            </a:r>
            <a:r>
              <a:rPr lang="en-US" altLang="ja-JP" sz="1100" b="1" dirty="0"/>
              <a:t>": true</a:t>
            </a:r>
          </a:p>
          <a:p>
            <a:r>
              <a:rPr lang="en-US" altLang="ja-JP" sz="1100" b="1" dirty="0"/>
              <a:t>                }</a:t>
            </a:r>
          </a:p>
          <a:p>
            <a:r>
              <a:rPr lang="en-US" altLang="ja-JP" sz="1100" b="1" dirty="0"/>
              <a:t>            ]</a:t>
            </a:r>
          </a:p>
          <a:p>
            <a:r>
              <a:rPr lang="en-US" altLang="ja-JP" sz="1100" b="1" dirty="0"/>
              <a:t>        }</a:t>
            </a:r>
          </a:p>
          <a:p>
            <a:r>
              <a:rPr lang="en-US" altLang="ja-JP" sz="1100" b="1" dirty="0"/>
              <a:t>    ]</a:t>
            </a:r>
          </a:p>
          <a:p>
            <a:r>
              <a:rPr lang="en-US" altLang="ja-JP" sz="1100" b="1" dirty="0"/>
              <a:t>}</a:t>
            </a:r>
            <a:endParaRPr lang="ja-JP" altLang="en-US" sz="1100" b="1" dirty="0"/>
          </a:p>
        </p:txBody>
      </p:sp>
      <p:sp>
        <p:nvSpPr>
          <p:cNvPr id="9" name="正方形/長方形 8"/>
          <p:cNvSpPr/>
          <p:nvPr/>
        </p:nvSpPr>
        <p:spPr>
          <a:xfrm>
            <a:off x="274592" y="2078097"/>
            <a:ext cx="142378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100" dirty="0"/>
              <a:t>.</a:t>
            </a:r>
            <a:r>
              <a:rPr lang="en-US" altLang="ja-JP" sz="1100" dirty="0" err="1"/>
              <a:t>vscode</a:t>
            </a:r>
            <a:r>
              <a:rPr lang="en-US" altLang="ja-JP" sz="1100" dirty="0"/>
              <a:t>/</a:t>
            </a:r>
            <a:r>
              <a:rPr lang="en-US" altLang="ja-JP" sz="1100" dirty="0" err="1"/>
              <a:t>launch.json</a:t>
            </a:r>
            <a:endParaRPr lang="ja-JP" altLang="en-US" sz="1100" dirty="0"/>
          </a:p>
        </p:txBody>
      </p:sp>
      <p:sp>
        <p:nvSpPr>
          <p:cNvPr id="12" name="TextShape 1"/>
          <p:cNvSpPr txBox="1"/>
          <p:nvPr/>
        </p:nvSpPr>
        <p:spPr>
          <a:xfrm>
            <a:off x="504000" y="301320"/>
            <a:ext cx="9071640" cy="74221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lIns="0" tIns="0" rIns="0" bIns="0" anchor="ctr"/>
          <a:lstStyle/>
          <a:p>
            <a:pPr algn="ctr"/>
            <a:r>
              <a:rPr lang="en-US" altLang="ja-JP" sz="4400" dirty="0" smtClean="0"/>
              <a:t>7. </a:t>
            </a:r>
            <a:r>
              <a:rPr lang="en-US" altLang="ja-JP" sz="4400" dirty="0" err="1" smtClean="0"/>
              <a:t>launch.json</a:t>
            </a:r>
            <a:r>
              <a:rPr lang="ja-JP" altLang="en-US" sz="4400" dirty="0" smtClean="0"/>
              <a:t>を変数</a:t>
            </a:r>
            <a:endParaRPr lang="ja-JP" altLang="en-US" sz="4400" dirty="0"/>
          </a:p>
        </p:txBody>
      </p:sp>
      <p:sp>
        <p:nvSpPr>
          <p:cNvPr id="13" name="右中かっこ 12"/>
          <p:cNvSpPr/>
          <p:nvPr/>
        </p:nvSpPr>
        <p:spPr>
          <a:xfrm>
            <a:off x="6046652" y="3625193"/>
            <a:ext cx="144016" cy="692379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6294894" y="3902073"/>
            <a:ext cx="26741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/>
              <a:t>実行プログラムを環境に合わせて指定</a:t>
            </a:r>
            <a:endParaRPr kumimoji="1" lang="ja-JP" altLang="en-US" sz="1200" dirty="0"/>
          </a:p>
        </p:txBody>
      </p:sp>
      <p:sp>
        <p:nvSpPr>
          <p:cNvPr id="15" name="右中かっこ 14"/>
          <p:cNvSpPr/>
          <p:nvPr/>
        </p:nvSpPr>
        <p:spPr>
          <a:xfrm>
            <a:off x="3030968" y="4571925"/>
            <a:ext cx="144016" cy="353075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3174984" y="4609962"/>
            <a:ext cx="18453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/>
              <a:t>必要</a:t>
            </a:r>
            <a:r>
              <a:rPr lang="ja-JP" altLang="en-US" sz="1200" dirty="0" smtClean="0"/>
              <a:t>があれば引数を指定</a:t>
            </a:r>
            <a:endParaRPr kumimoji="1" lang="ja-JP" altLang="en-US" sz="1200" dirty="0"/>
          </a:p>
        </p:txBody>
      </p:sp>
      <p:cxnSp>
        <p:nvCxnSpPr>
          <p:cNvPr id="3" name="直線矢印コネクタ 2"/>
          <p:cNvCxnSpPr/>
          <p:nvPr/>
        </p:nvCxnSpPr>
        <p:spPr>
          <a:xfrm flipH="1">
            <a:off x="3030968" y="5187770"/>
            <a:ext cx="35316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/>
          <p:cNvSpPr txBox="1"/>
          <p:nvPr/>
        </p:nvSpPr>
        <p:spPr>
          <a:xfrm>
            <a:off x="3528144" y="5039361"/>
            <a:ext cx="1210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 smtClean="0"/>
              <a:t>作業ディレクトリ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6846157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dirty="0"/>
          </a:p>
        </p:txBody>
      </p:sp>
      <p:sp>
        <p:nvSpPr>
          <p:cNvPr id="5" name="正方形/長方形 4"/>
          <p:cNvSpPr/>
          <p:nvPr/>
        </p:nvSpPr>
        <p:spPr>
          <a:xfrm>
            <a:off x="356790" y="2424001"/>
            <a:ext cx="6043375" cy="323165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ja-JP" altLang="en-US" sz="1200" dirty="0" smtClean="0"/>
              <a:t>　・</a:t>
            </a:r>
            <a:endParaRPr lang="en-US" altLang="ja-JP" sz="1200" dirty="0" smtClean="0"/>
          </a:p>
          <a:p>
            <a:r>
              <a:rPr lang="en-US" altLang="ja-JP" sz="1200" dirty="0" smtClean="0"/>
              <a:t>IF(NOT </a:t>
            </a:r>
            <a:r>
              <a:rPr lang="en-US" altLang="ja-JP" sz="1200" dirty="0"/>
              <a:t>CMAKE_BUILD_TYPE)</a:t>
            </a:r>
          </a:p>
          <a:p>
            <a:r>
              <a:rPr lang="ja-JP" altLang="en-US" sz="1200" dirty="0" smtClean="0"/>
              <a:t>   </a:t>
            </a:r>
            <a:r>
              <a:rPr lang="en-US" altLang="ja-JP" sz="1200" dirty="0" smtClean="0"/>
              <a:t> </a:t>
            </a:r>
            <a:r>
              <a:rPr lang="en-US" altLang="ja-JP" sz="1200" dirty="0"/>
              <a:t>SET(CMAKE_BUILD_TYPE Release)</a:t>
            </a:r>
          </a:p>
          <a:p>
            <a:r>
              <a:rPr lang="en-US" altLang="ja-JP" sz="1200" dirty="0"/>
              <a:t> # SET(CMAKE_BUILD_TYPE Debug)</a:t>
            </a:r>
          </a:p>
          <a:p>
            <a:r>
              <a:rPr lang="en-US" altLang="ja-JP" sz="1200" dirty="0"/>
              <a:t>ENDIF()</a:t>
            </a:r>
            <a:endParaRPr lang="en-US" altLang="ja-JP" sz="1200" dirty="0" smtClean="0"/>
          </a:p>
          <a:p>
            <a:endParaRPr lang="en-US" altLang="ja-JP" sz="1200" dirty="0"/>
          </a:p>
          <a:p>
            <a:r>
              <a:rPr lang="en-US" altLang="ja-JP" sz="1200" dirty="0"/>
              <a:t>MESSAGE("Build type: " ${ROS_BUILD_TYPE})</a:t>
            </a:r>
          </a:p>
          <a:p>
            <a:endParaRPr lang="en-US" altLang="ja-JP" sz="1200" dirty="0"/>
          </a:p>
          <a:p>
            <a:r>
              <a:rPr lang="en-US" altLang="ja-JP" sz="1200" dirty="0"/>
              <a:t>IF(CMAKE_BUILD_TYPE AND Release)</a:t>
            </a:r>
          </a:p>
          <a:p>
            <a:r>
              <a:rPr lang="en-US" altLang="ja-JP" sz="1200" dirty="0"/>
              <a:t> SET(CMAKE_C_FLAGS "${CMAKE_C_FLAGS}  -Wall  -O3 -march=native ")</a:t>
            </a:r>
          </a:p>
          <a:p>
            <a:r>
              <a:rPr lang="en-US" altLang="ja-JP" sz="1200" dirty="0"/>
              <a:t> SET(CMAKE_CXX_FLAGS "${CMAKE_CXX_FLAGS} -Wall  -O3 -march=native")</a:t>
            </a:r>
          </a:p>
          <a:p>
            <a:r>
              <a:rPr lang="en-US" altLang="ja-JP" sz="1200" dirty="0"/>
              <a:t>ENDIF()</a:t>
            </a:r>
          </a:p>
          <a:p>
            <a:endParaRPr lang="en-US" altLang="ja-JP" sz="1200" dirty="0"/>
          </a:p>
          <a:p>
            <a:r>
              <a:rPr lang="en-US" altLang="ja-JP" sz="1200" dirty="0"/>
              <a:t>IF(CMAKE_BUILD_TYPE AND Debug)</a:t>
            </a:r>
          </a:p>
          <a:p>
            <a:r>
              <a:rPr lang="en-US" altLang="ja-JP" sz="1200" dirty="0"/>
              <a:t>  SET(CMAKE_C_FLAGS "${CMAKE_C_FLAGS}  -Wall  -O0 -march=native ")</a:t>
            </a:r>
          </a:p>
          <a:p>
            <a:r>
              <a:rPr lang="en-US" altLang="ja-JP" sz="1200" dirty="0"/>
              <a:t>  SET(CMAKE_CXX_FLAGS "${CMAKE_CXX_FLAGS} -Wall  -O0 -march=native")</a:t>
            </a:r>
          </a:p>
          <a:p>
            <a:r>
              <a:rPr lang="en-US" altLang="ja-JP" sz="1200" dirty="0"/>
              <a:t>ENDIF()</a:t>
            </a:r>
            <a:endParaRPr lang="ja-JP" altLang="en-US" sz="1200" dirty="0"/>
          </a:p>
        </p:txBody>
      </p:sp>
      <p:sp>
        <p:nvSpPr>
          <p:cNvPr id="6" name="TextShape 2"/>
          <p:cNvSpPr txBox="1"/>
          <p:nvPr/>
        </p:nvSpPr>
        <p:spPr>
          <a:xfrm>
            <a:off x="147787" y="1275300"/>
            <a:ext cx="7879640" cy="57636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US" dirty="0" smtClean="0"/>
              <a:t>CMakeLists.txt</a:t>
            </a:r>
            <a:r>
              <a:rPr lang="ja-JP" altLang="en-US" dirty="0" smtClean="0"/>
              <a:t>を開き、</a:t>
            </a:r>
            <a:r>
              <a:rPr lang="en-US" altLang="ja-JP" dirty="0" smtClean="0"/>
              <a:t>Debug</a:t>
            </a:r>
            <a:r>
              <a:rPr lang="ja-JP" altLang="en-US" dirty="0" smtClean="0"/>
              <a:t>でビルドする設定に</a:t>
            </a:r>
            <a:endParaRPr lang="en-US" altLang="ja-JP" dirty="0" smtClean="0"/>
          </a:p>
          <a:p>
            <a:r>
              <a:rPr lang="en-US" dirty="0" smtClean="0"/>
              <a:t>(CMAKE_BUILD_TYPE</a:t>
            </a:r>
            <a:r>
              <a:rPr lang="ja-JP" altLang="en-US" dirty="0" smtClean="0"/>
              <a:t>を</a:t>
            </a:r>
            <a:r>
              <a:rPr lang="en-US" altLang="ja-JP" dirty="0" smtClean="0"/>
              <a:t>Debug</a:t>
            </a:r>
            <a:r>
              <a:rPr lang="ja-JP" altLang="en-US" dirty="0" err="1" smtClean="0"/>
              <a:t>、</a:t>
            </a:r>
            <a:r>
              <a:rPr lang="ja-JP" altLang="en-US" dirty="0" smtClean="0"/>
              <a:t>最適化を</a:t>
            </a:r>
            <a:r>
              <a:rPr lang="en-US" altLang="ja-JP" dirty="0" smtClean="0"/>
              <a:t>O0</a:t>
            </a:r>
            <a:r>
              <a:rPr lang="ja-JP" altLang="en-US" dirty="0" smtClean="0"/>
              <a:t>に変更</a:t>
            </a:r>
            <a:r>
              <a:rPr lang="en-US" altLang="ja-JP" dirty="0" smtClean="0"/>
              <a:t>)</a:t>
            </a:r>
            <a:endParaRPr dirty="0"/>
          </a:p>
        </p:txBody>
      </p:sp>
      <p:sp>
        <p:nvSpPr>
          <p:cNvPr id="7" name="正方形/長方形 6"/>
          <p:cNvSpPr/>
          <p:nvPr/>
        </p:nvSpPr>
        <p:spPr>
          <a:xfrm>
            <a:off x="356790" y="2081923"/>
            <a:ext cx="16289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dirty="0" smtClean="0"/>
              <a:t>CMakeList.txt</a:t>
            </a:r>
            <a:r>
              <a:rPr lang="ja-JP" altLang="en-US" sz="1400" dirty="0" smtClean="0"/>
              <a:t>の例</a:t>
            </a:r>
            <a:endParaRPr lang="ja-JP" altLang="en-US" sz="1400" dirty="0"/>
          </a:p>
        </p:txBody>
      </p:sp>
      <p:sp>
        <p:nvSpPr>
          <p:cNvPr id="9" name="TextShape 1"/>
          <p:cNvSpPr txBox="1"/>
          <p:nvPr/>
        </p:nvSpPr>
        <p:spPr>
          <a:xfrm>
            <a:off x="504000" y="301320"/>
            <a:ext cx="9071640" cy="74221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lIns="0" tIns="0" rIns="0" bIns="0" anchor="ctr"/>
          <a:lstStyle/>
          <a:p>
            <a:pPr algn="ctr"/>
            <a:r>
              <a:rPr lang="en-US" altLang="ja-JP" sz="4400" dirty="0"/>
              <a:t>8. Debug</a:t>
            </a:r>
            <a:r>
              <a:rPr lang="ja-JP" altLang="en-US" sz="4400" dirty="0"/>
              <a:t>でビルド</a:t>
            </a:r>
          </a:p>
        </p:txBody>
      </p:sp>
      <p:sp>
        <p:nvSpPr>
          <p:cNvPr id="10" name="正方形/長方形 9"/>
          <p:cNvSpPr/>
          <p:nvPr/>
        </p:nvSpPr>
        <p:spPr>
          <a:xfrm>
            <a:off x="451158" y="5949949"/>
            <a:ext cx="399340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dirty="0" smtClean="0"/>
              <a:t>Release</a:t>
            </a:r>
            <a:r>
              <a:rPr lang="ja-JP" altLang="en-US" sz="1400" dirty="0" smtClean="0"/>
              <a:t>でビルドの例 </a:t>
            </a:r>
            <a:r>
              <a:rPr lang="en-US" altLang="ja-JP" sz="1400" dirty="0" smtClean="0"/>
              <a:t>(catkin_make_Release.sh)</a:t>
            </a:r>
          </a:p>
        </p:txBody>
      </p:sp>
      <p:sp>
        <p:nvSpPr>
          <p:cNvPr id="2" name="正方形/長方形 1"/>
          <p:cNvSpPr/>
          <p:nvPr/>
        </p:nvSpPr>
        <p:spPr>
          <a:xfrm>
            <a:off x="451158" y="6300117"/>
            <a:ext cx="3694055" cy="83099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1200" i="1" dirty="0"/>
              <a:t>#!/bin/bash</a:t>
            </a:r>
            <a:endParaRPr lang="en-US" altLang="ja-JP" sz="1200" dirty="0" smtClean="0"/>
          </a:p>
          <a:p>
            <a:r>
              <a:rPr lang="en-US" altLang="ja-JP" sz="1200" dirty="0" smtClean="0"/>
              <a:t>echo </a:t>
            </a:r>
            <a:r>
              <a:rPr lang="en-US" altLang="ja-JP" sz="1200" dirty="0"/>
              <a:t>"</a:t>
            </a:r>
            <a:r>
              <a:rPr lang="en-US" altLang="ja-JP" sz="1200" dirty="0" err="1"/>
              <a:t>catkin_make</a:t>
            </a:r>
            <a:r>
              <a:rPr lang="en-US" altLang="ja-JP" sz="1200" dirty="0"/>
              <a:t> Release"</a:t>
            </a:r>
          </a:p>
          <a:p>
            <a:r>
              <a:rPr lang="en-US" altLang="ja-JP" sz="1200" dirty="0"/>
              <a:t>cd ~/</a:t>
            </a:r>
            <a:r>
              <a:rPr lang="en-US" altLang="ja-JP" sz="1200" dirty="0" err="1"/>
              <a:t>catkin_ws</a:t>
            </a:r>
            <a:endParaRPr lang="en-US" altLang="ja-JP" sz="1200" dirty="0"/>
          </a:p>
          <a:p>
            <a:r>
              <a:rPr lang="en-US" altLang="ja-JP" sz="1200" dirty="0" err="1"/>
              <a:t>catkin_make</a:t>
            </a:r>
            <a:r>
              <a:rPr lang="en-US" altLang="ja-JP" sz="1200" dirty="0"/>
              <a:t> -DCMAKE_BUILD_TYPE=Release</a:t>
            </a:r>
            <a:endParaRPr lang="ja-JP" altLang="en-US" sz="1200" dirty="0"/>
          </a:p>
        </p:txBody>
      </p:sp>
      <p:sp>
        <p:nvSpPr>
          <p:cNvPr id="11" name="正方形/長方形 10"/>
          <p:cNvSpPr/>
          <p:nvPr/>
        </p:nvSpPr>
        <p:spPr>
          <a:xfrm>
            <a:off x="4596959" y="5941429"/>
            <a:ext cx="37337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dirty="0" smtClean="0"/>
              <a:t>Debug</a:t>
            </a:r>
            <a:r>
              <a:rPr lang="ja-JP" altLang="en-US" sz="1400" dirty="0" smtClean="0"/>
              <a:t>でビルドの例 </a:t>
            </a:r>
            <a:r>
              <a:rPr lang="en-US" altLang="ja-JP" sz="1400" dirty="0" smtClean="0"/>
              <a:t>(catkin_make_Debug.sh)</a:t>
            </a:r>
          </a:p>
        </p:txBody>
      </p:sp>
      <p:sp>
        <p:nvSpPr>
          <p:cNvPr id="12" name="正方形/長方形 11"/>
          <p:cNvSpPr/>
          <p:nvPr/>
        </p:nvSpPr>
        <p:spPr>
          <a:xfrm>
            <a:off x="4680272" y="6300117"/>
            <a:ext cx="3694055" cy="83099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1200" i="1" dirty="0"/>
              <a:t>#!/bin/bash</a:t>
            </a:r>
            <a:endParaRPr lang="en-US" altLang="ja-JP" sz="1200" dirty="0" smtClean="0"/>
          </a:p>
          <a:p>
            <a:r>
              <a:rPr lang="en-US" altLang="ja-JP" sz="1200" dirty="0" smtClean="0"/>
              <a:t>echo </a:t>
            </a:r>
            <a:r>
              <a:rPr lang="en-US" altLang="ja-JP" sz="1200" dirty="0"/>
              <a:t>"</a:t>
            </a:r>
            <a:r>
              <a:rPr lang="en-US" altLang="ja-JP" sz="1200" dirty="0" err="1"/>
              <a:t>catkin_make</a:t>
            </a:r>
            <a:r>
              <a:rPr lang="en-US" altLang="ja-JP" sz="1200" dirty="0"/>
              <a:t> </a:t>
            </a:r>
            <a:r>
              <a:rPr lang="en-US" altLang="ja-JP" sz="1200" dirty="0" smtClean="0"/>
              <a:t>Debug"</a:t>
            </a:r>
            <a:endParaRPr lang="en-US" altLang="ja-JP" sz="1200" dirty="0"/>
          </a:p>
          <a:p>
            <a:r>
              <a:rPr lang="en-US" altLang="ja-JP" sz="1200" dirty="0"/>
              <a:t>cd ~/</a:t>
            </a:r>
            <a:r>
              <a:rPr lang="en-US" altLang="ja-JP" sz="1200" dirty="0" err="1"/>
              <a:t>catkin_ws</a:t>
            </a:r>
            <a:endParaRPr lang="en-US" altLang="ja-JP" sz="1200" dirty="0"/>
          </a:p>
          <a:p>
            <a:r>
              <a:rPr lang="en-US" altLang="ja-JP" sz="1200" dirty="0" err="1"/>
              <a:t>catkin_make</a:t>
            </a:r>
            <a:r>
              <a:rPr lang="en-US" altLang="ja-JP" sz="1200" dirty="0"/>
              <a:t> -</a:t>
            </a:r>
            <a:r>
              <a:rPr lang="en-US" altLang="ja-JP" sz="1200" dirty="0" smtClean="0"/>
              <a:t>DCMAKE_BUILD_TYPE=Debug</a:t>
            </a:r>
            <a:endParaRPr lang="ja-JP" altLang="en-US" sz="1200" dirty="0"/>
          </a:p>
        </p:txBody>
      </p:sp>
      <p:sp>
        <p:nvSpPr>
          <p:cNvPr id="3" name="正方形/長方形 2"/>
          <p:cNvSpPr/>
          <p:nvPr/>
        </p:nvSpPr>
        <p:spPr>
          <a:xfrm>
            <a:off x="6400165" y="7198848"/>
            <a:ext cx="371127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600" dirty="0" smtClean="0"/>
              <a:t>※</a:t>
            </a:r>
            <a:r>
              <a:rPr lang="ja-JP" altLang="en-US" sz="1600" dirty="0" smtClean="0"/>
              <a:t>標準の出力</a:t>
            </a:r>
            <a:r>
              <a:rPr lang="ja-JP" altLang="en-US" sz="1600" dirty="0"/>
              <a:t>は</a:t>
            </a:r>
            <a:r>
              <a:rPr lang="en-US" altLang="ja-JP" sz="1600" dirty="0"/>
              <a:t>~/</a:t>
            </a:r>
            <a:r>
              <a:rPr lang="en-US" altLang="ja-JP" sz="1600" dirty="0" err="1"/>
              <a:t>catkin_ws</a:t>
            </a:r>
            <a:r>
              <a:rPr lang="en-US" altLang="ja-JP" sz="1600" dirty="0"/>
              <a:t>/</a:t>
            </a:r>
            <a:r>
              <a:rPr lang="en-US" altLang="ja-JP" sz="1600" dirty="0" err="1"/>
              <a:t>devel</a:t>
            </a:r>
            <a:r>
              <a:rPr lang="en-US" altLang="ja-JP" sz="1600" dirty="0"/>
              <a:t>/lib</a:t>
            </a:r>
            <a:r>
              <a:rPr lang="ja-JP" altLang="en-US" sz="1600" dirty="0"/>
              <a:t>へ</a:t>
            </a:r>
            <a:endParaRPr lang="en-US" altLang="ja-JP" sz="1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385" y="1043533"/>
            <a:ext cx="3739074" cy="293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正方形/長方形 7"/>
          <p:cNvSpPr/>
          <p:nvPr/>
        </p:nvSpPr>
        <p:spPr>
          <a:xfrm>
            <a:off x="6984528" y="3491805"/>
            <a:ext cx="2591112" cy="4889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7734681" y="4437082"/>
            <a:ext cx="16786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ビルドは</a:t>
            </a:r>
            <a:endParaRPr kumimoji="1" lang="en-US" altLang="ja-JP" dirty="0" smtClean="0"/>
          </a:p>
          <a:p>
            <a:r>
              <a:rPr lang="ja-JP" altLang="en-US" dirty="0" smtClean="0"/>
              <a:t>端末から実施。</a:t>
            </a:r>
            <a:endParaRPr lang="en-US" altLang="ja-JP" dirty="0" smtClean="0"/>
          </a:p>
        </p:txBody>
      </p:sp>
      <p:cxnSp>
        <p:nvCxnSpPr>
          <p:cNvPr id="15" name="直線矢印コネクタ 14"/>
          <p:cNvCxnSpPr/>
          <p:nvPr/>
        </p:nvCxnSpPr>
        <p:spPr>
          <a:xfrm flipV="1">
            <a:off x="8136656" y="3607780"/>
            <a:ext cx="0" cy="68825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/>
          <p:nvPr/>
        </p:nvCxnSpPr>
        <p:spPr>
          <a:xfrm flipV="1">
            <a:off x="8106066" y="5134996"/>
            <a:ext cx="0" cy="82555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右中かっこ 21"/>
          <p:cNvSpPr/>
          <p:nvPr/>
        </p:nvSpPr>
        <p:spPr>
          <a:xfrm>
            <a:off x="3306469" y="2565254"/>
            <a:ext cx="144016" cy="692379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3554711" y="2842134"/>
            <a:ext cx="19543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 smtClean="0"/>
              <a:t>宣言</a:t>
            </a:r>
            <a:r>
              <a:rPr lang="ja-JP" altLang="en-US" sz="1200" dirty="0"/>
              <a:t>がない</a:t>
            </a:r>
            <a:r>
              <a:rPr lang="ja-JP" altLang="en-US" sz="1200" dirty="0" smtClean="0"/>
              <a:t>場合は</a:t>
            </a:r>
            <a:r>
              <a:rPr lang="en-US" altLang="ja-JP" sz="1200" dirty="0" smtClean="0"/>
              <a:t>Release</a:t>
            </a:r>
            <a:endParaRPr lang="en-US" altLang="ja-JP" sz="1200" dirty="0"/>
          </a:p>
          <a:p>
            <a:r>
              <a:rPr kumimoji="1" lang="ja-JP" altLang="en-US" sz="1200" dirty="0" smtClean="0"/>
              <a:t>でビルド</a:t>
            </a:r>
            <a:endParaRPr kumimoji="1" lang="ja-JP" altLang="en-US" sz="1200" dirty="0"/>
          </a:p>
        </p:txBody>
      </p:sp>
      <p:sp>
        <p:nvSpPr>
          <p:cNvPr id="24" name="右中かっこ 23"/>
          <p:cNvSpPr/>
          <p:nvPr/>
        </p:nvSpPr>
        <p:spPr>
          <a:xfrm>
            <a:off x="6120432" y="4067869"/>
            <a:ext cx="144016" cy="692379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右中かっこ 24"/>
          <p:cNvSpPr/>
          <p:nvPr/>
        </p:nvSpPr>
        <p:spPr>
          <a:xfrm>
            <a:off x="6128816" y="4912648"/>
            <a:ext cx="144016" cy="692379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6527299" y="4296036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 smtClean="0"/>
              <a:t>Release</a:t>
            </a:r>
            <a:r>
              <a:rPr lang="ja-JP" altLang="en-US" sz="1200" dirty="0" smtClean="0"/>
              <a:t>の場合</a:t>
            </a:r>
            <a:endParaRPr kumimoji="1" lang="ja-JP" altLang="en-US" sz="1200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6527299" y="5058344"/>
            <a:ext cx="10967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 smtClean="0"/>
              <a:t>Debug</a:t>
            </a:r>
            <a:r>
              <a:rPr lang="ja-JP" altLang="en-US" sz="1200" dirty="0" smtClean="0"/>
              <a:t>の場合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8058506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/>
          <p:cNvSpPr txBox="1"/>
          <p:nvPr/>
        </p:nvSpPr>
        <p:spPr>
          <a:xfrm>
            <a:off x="504000" y="301320"/>
            <a:ext cx="9071640" cy="74221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lIns="0" tIns="0" rIns="0" bIns="0" anchor="ctr"/>
          <a:lstStyle/>
          <a:p>
            <a:pPr algn="ctr"/>
            <a:r>
              <a:rPr lang="en-US" altLang="ja-JP" sz="4400" dirty="0" smtClean="0"/>
              <a:t>9. </a:t>
            </a:r>
            <a:r>
              <a:rPr lang="en-US" altLang="ja-JP" sz="4400" dirty="0" err="1" smtClean="0"/>
              <a:t>VSCode</a:t>
            </a:r>
            <a:r>
              <a:rPr lang="ja-JP" altLang="en-US" sz="4400" dirty="0" smtClean="0"/>
              <a:t>でデバッグ</a:t>
            </a:r>
            <a:endParaRPr lang="ja-JP" altLang="en-US" sz="4400" dirty="0"/>
          </a:p>
        </p:txBody>
      </p:sp>
      <p:sp>
        <p:nvSpPr>
          <p:cNvPr id="5" name="TextShape 2"/>
          <p:cNvSpPr txBox="1"/>
          <p:nvPr/>
        </p:nvSpPr>
        <p:spPr>
          <a:xfrm>
            <a:off x="431800" y="1121353"/>
            <a:ext cx="7879640" cy="926882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US" altLang="ja-JP" dirty="0" smtClean="0"/>
              <a:t>--- </a:t>
            </a:r>
            <a:r>
              <a:rPr lang="ja-JP" altLang="en-US" dirty="0" smtClean="0"/>
              <a:t>事前に、</a:t>
            </a:r>
            <a:r>
              <a:rPr lang="en-US" altLang="ja-JP" dirty="0" smtClean="0"/>
              <a:t>8</a:t>
            </a:r>
            <a:r>
              <a:rPr lang="ja-JP" altLang="en-US" dirty="0" smtClean="0"/>
              <a:t>の手順で</a:t>
            </a:r>
            <a:r>
              <a:rPr lang="en-US" altLang="ja-JP" dirty="0" smtClean="0"/>
              <a:t>debug</a:t>
            </a:r>
            <a:r>
              <a:rPr lang="ja-JP" altLang="en-US" dirty="0" smtClean="0"/>
              <a:t>モードで</a:t>
            </a:r>
            <a:r>
              <a:rPr lang="en-US" altLang="ja-JP" dirty="0" err="1" smtClean="0"/>
              <a:t>catkin_make</a:t>
            </a:r>
            <a:r>
              <a:rPr lang="ja-JP" altLang="en-US" dirty="0" smtClean="0"/>
              <a:t>しておく事 </a:t>
            </a:r>
            <a:r>
              <a:rPr lang="en-US" altLang="ja-JP" dirty="0" smtClean="0"/>
              <a:t>---</a:t>
            </a:r>
          </a:p>
          <a:p>
            <a:r>
              <a:rPr lang="en-US" altLang="ja-JP" dirty="0" err="1" smtClean="0"/>
              <a:t>roscore</a:t>
            </a:r>
            <a:r>
              <a:rPr lang="ja-JP" altLang="en-US" dirty="0" smtClean="0"/>
              <a:t>を別端末で起動　→　</a:t>
            </a:r>
            <a:r>
              <a:rPr lang="en-US" altLang="ja-JP" dirty="0" err="1" smtClean="0"/>
              <a:t>VSCode</a:t>
            </a:r>
            <a:r>
              <a:rPr lang="ja-JP" altLang="en-US" dirty="0" smtClean="0"/>
              <a:t>を起動し、</a:t>
            </a:r>
            <a:r>
              <a:rPr lang="en-US" altLang="ja-JP" dirty="0" smtClean="0"/>
              <a:t>F5</a:t>
            </a:r>
            <a:r>
              <a:rPr lang="ja-JP" altLang="en-US" dirty="0" smtClean="0"/>
              <a:t>でデバッグ</a:t>
            </a:r>
            <a:endParaRPr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69" y="1835621"/>
            <a:ext cx="7596371" cy="5309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テキスト ボックス 5"/>
          <p:cNvSpPr txBox="1"/>
          <p:nvPr/>
        </p:nvSpPr>
        <p:spPr>
          <a:xfrm>
            <a:off x="2159992" y="4283893"/>
            <a:ext cx="1627369" cy="646331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b="1" dirty="0" smtClean="0">
                <a:solidFill>
                  <a:srgbClr val="FF0000"/>
                </a:solidFill>
              </a:rPr>
              <a:t>行をクリックし</a:t>
            </a:r>
            <a:endParaRPr kumimoji="1" lang="en-US" altLang="ja-JP" b="1" dirty="0" smtClean="0">
              <a:solidFill>
                <a:srgbClr val="FF0000"/>
              </a:solidFill>
            </a:endParaRPr>
          </a:p>
          <a:p>
            <a:r>
              <a:rPr lang="ja-JP" altLang="en-US" b="1" dirty="0">
                <a:solidFill>
                  <a:srgbClr val="FF0000"/>
                </a:solidFill>
              </a:rPr>
              <a:t>ブレーク</a:t>
            </a:r>
            <a:r>
              <a:rPr lang="ja-JP" altLang="en-US" b="1" dirty="0" smtClean="0">
                <a:solidFill>
                  <a:srgbClr val="FF0000"/>
                </a:solidFill>
              </a:rPr>
              <a:t>を</a:t>
            </a:r>
            <a:r>
              <a:rPr lang="ja-JP" altLang="en-US" b="1" dirty="0">
                <a:solidFill>
                  <a:srgbClr val="FF0000"/>
                </a:solidFill>
              </a:rPr>
              <a:t>貼る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cxnSp>
        <p:nvCxnSpPr>
          <p:cNvPr id="8" name="直線矢印コネクタ 7"/>
          <p:cNvCxnSpPr/>
          <p:nvPr/>
        </p:nvCxnSpPr>
        <p:spPr>
          <a:xfrm flipV="1">
            <a:off x="2736056" y="4067869"/>
            <a:ext cx="0" cy="28803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右中かっこ 8"/>
          <p:cNvSpPr/>
          <p:nvPr/>
        </p:nvSpPr>
        <p:spPr>
          <a:xfrm>
            <a:off x="8424688" y="2483693"/>
            <a:ext cx="144016" cy="1152128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8640712" y="2620158"/>
            <a:ext cx="127951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Launch</a:t>
            </a:r>
            <a:r>
              <a:rPr kumimoji="1" lang="ja-JP" altLang="en-US" sz="1200" dirty="0" smtClean="0"/>
              <a:t>ファイル</a:t>
            </a:r>
            <a:endParaRPr kumimoji="1" lang="en-US" altLang="ja-JP" sz="1200" dirty="0" smtClean="0"/>
          </a:p>
          <a:p>
            <a:r>
              <a:rPr lang="ja-JP" altLang="en-US" sz="1200" dirty="0" smtClean="0"/>
              <a:t>起動は対応して</a:t>
            </a:r>
            <a:endParaRPr lang="en-US" altLang="ja-JP" sz="1200" dirty="0" smtClean="0"/>
          </a:p>
          <a:p>
            <a:r>
              <a:rPr kumimoji="1" lang="ja-JP" altLang="en-US" sz="1200" dirty="0"/>
              <a:t>ないため</a:t>
            </a:r>
            <a:r>
              <a:rPr kumimoji="1" lang="ja-JP" altLang="en-US" sz="1200" dirty="0" smtClean="0"/>
              <a:t>、初期</a:t>
            </a:r>
            <a:endParaRPr kumimoji="1" lang="en-US" altLang="ja-JP" sz="1200" dirty="0" smtClean="0"/>
          </a:p>
          <a:p>
            <a:r>
              <a:rPr lang="ja-JP" altLang="en-US" sz="1200" dirty="0" smtClean="0"/>
              <a:t>パラメータを設定</a:t>
            </a:r>
            <a:endParaRPr lang="en-US" altLang="ja-JP" sz="1200" dirty="0" smtClean="0"/>
          </a:p>
          <a:p>
            <a:r>
              <a:rPr kumimoji="1" lang="ja-JP" altLang="en-US" sz="1200" dirty="0"/>
              <a:t>しておく事</a:t>
            </a:r>
          </a:p>
        </p:txBody>
      </p:sp>
      <p:grpSp>
        <p:nvGrpSpPr>
          <p:cNvPr id="13" name="グループ化 12"/>
          <p:cNvGrpSpPr/>
          <p:nvPr/>
        </p:nvGrpSpPr>
        <p:grpSpPr>
          <a:xfrm>
            <a:off x="7776616" y="620925"/>
            <a:ext cx="2304009" cy="1266131"/>
            <a:chOff x="7776616" y="620925"/>
            <a:chExt cx="2304009" cy="1266131"/>
          </a:xfrm>
        </p:grpSpPr>
        <p:sp>
          <p:nvSpPr>
            <p:cNvPr id="11" name="テキスト ボックス 10"/>
            <p:cNvSpPr txBox="1"/>
            <p:nvPr/>
          </p:nvSpPr>
          <p:spPr>
            <a:xfrm>
              <a:off x="7870294" y="682481"/>
              <a:ext cx="3898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800" b="1" dirty="0" smtClean="0"/>
                <a:t>続行</a:t>
              </a:r>
              <a:endParaRPr kumimoji="1" lang="en-US" altLang="ja-JP" sz="800" b="1" dirty="0" smtClean="0"/>
            </a:p>
            <a:p>
              <a:r>
                <a:rPr lang="en-US" altLang="ja-JP" sz="800" b="1" dirty="0" smtClean="0"/>
                <a:t>F5</a:t>
              </a:r>
              <a:endParaRPr kumimoji="1" lang="ja-JP" altLang="en-US" sz="800" b="1" dirty="0"/>
            </a:p>
          </p:txBody>
        </p:sp>
        <p:pic>
          <p:nvPicPr>
            <p:cNvPr id="7171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76616" y="1101541"/>
              <a:ext cx="2028825" cy="323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テキスト ボックス 14"/>
            <p:cNvSpPr txBox="1"/>
            <p:nvPr/>
          </p:nvSpPr>
          <p:spPr>
            <a:xfrm>
              <a:off x="8167902" y="1425391"/>
              <a:ext cx="4732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800" b="1" dirty="0" smtClean="0"/>
                <a:t>ｽﾃｯﾌﾟ</a:t>
              </a:r>
              <a:r>
                <a:rPr kumimoji="1" lang="en-US" altLang="ja-JP" sz="800" b="1" dirty="0" smtClean="0"/>
                <a:t/>
              </a:r>
              <a:br>
                <a:rPr kumimoji="1" lang="en-US" altLang="ja-JP" sz="800" b="1" dirty="0" smtClean="0"/>
              </a:br>
              <a:r>
                <a:rPr kumimoji="1" lang="ja-JP" altLang="en-US" sz="800" b="1" dirty="0" smtClean="0"/>
                <a:t>ｵｰﾊﾞｰ</a:t>
              </a:r>
              <a:endParaRPr kumimoji="1" lang="en-US" altLang="ja-JP" sz="800" b="1" dirty="0" smtClean="0"/>
            </a:p>
            <a:p>
              <a:r>
                <a:rPr lang="en-US" altLang="ja-JP" sz="800" b="1" dirty="0" smtClean="0"/>
                <a:t>F10</a:t>
              </a:r>
              <a:endParaRPr kumimoji="1" lang="ja-JP" altLang="en-US" sz="800" b="1" dirty="0"/>
            </a:p>
          </p:txBody>
        </p:sp>
        <p:sp>
          <p:nvSpPr>
            <p:cNvPr id="16" name="テキスト ボックス 15"/>
            <p:cNvSpPr txBox="1"/>
            <p:nvPr/>
          </p:nvSpPr>
          <p:spPr>
            <a:xfrm>
              <a:off x="8568704" y="620925"/>
              <a:ext cx="4443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800" b="1" dirty="0" smtClean="0"/>
                <a:t>ｽﾃｯﾌﾟ</a:t>
              </a:r>
              <a:r>
                <a:rPr kumimoji="1" lang="en-US" altLang="ja-JP" sz="800" b="1" dirty="0" smtClean="0"/>
                <a:t/>
              </a:r>
              <a:br>
                <a:rPr kumimoji="1" lang="en-US" altLang="ja-JP" sz="800" b="1" dirty="0" smtClean="0"/>
              </a:br>
              <a:r>
                <a:rPr kumimoji="1" lang="ja-JP" altLang="en-US" sz="800" b="1" dirty="0" smtClean="0"/>
                <a:t>イン</a:t>
              </a:r>
              <a:endParaRPr kumimoji="1" lang="en-US" altLang="ja-JP" sz="800" b="1" dirty="0" smtClean="0"/>
            </a:p>
            <a:p>
              <a:r>
                <a:rPr lang="en-US" altLang="ja-JP" sz="800" b="1" dirty="0" smtClean="0"/>
                <a:t>F11</a:t>
              </a:r>
              <a:endParaRPr kumimoji="1" lang="ja-JP" altLang="en-US" sz="800" b="1" dirty="0"/>
            </a:p>
          </p:txBody>
        </p:sp>
        <p:sp>
          <p:nvSpPr>
            <p:cNvPr id="17" name="テキスト ボックス 16"/>
            <p:cNvSpPr txBox="1"/>
            <p:nvPr/>
          </p:nvSpPr>
          <p:spPr>
            <a:xfrm>
              <a:off x="8833458" y="1400521"/>
              <a:ext cx="7184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800" b="1" dirty="0" smtClean="0"/>
                <a:t>ｽﾃｯﾌﾟ</a:t>
              </a:r>
              <a:r>
                <a:rPr kumimoji="1" lang="en-US" altLang="ja-JP" sz="800" b="1" dirty="0" smtClean="0"/>
                <a:t/>
              </a:r>
              <a:br>
                <a:rPr kumimoji="1" lang="en-US" altLang="ja-JP" sz="800" b="1" dirty="0" smtClean="0"/>
              </a:br>
              <a:r>
                <a:rPr kumimoji="1" lang="ja-JP" altLang="en-US" sz="800" b="1" dirty="0" smtClean="0"/>
                <a:t>アウト</a:t>
              </a:r>
              <a:endParaRPr kumimoji="1" lang="en-US" altLang="ja-JP" sz="800" b="1" dirty="0" smtClean="0"/>
            </a:p>
            <a:p>
              <a:r>
                <a:rPr lang="en-US" altLang="ja-JP" sz="800" b="1" dirty="0" smtClean="0"/>
                <a:t>SHIFT+F11</a:t>
              </a:r>
              <a:endParaRPr kumimoji="1" lang="ja-JP" altLang="en-US" sz="800" b="1" dirty="0"/>
            </a:p>
          </p:txBody>
        </p:sp>
        <p:sp>
          <p:nvSpPr>
            <p:cNvPr id="18" name="テキスト ボックス 17"/>
            <p:cNvSpPr txBox="1"/>
            <p:nvPr/>
          </p:nvSpPr>
          <p:spPr>
            <a:xfrm>
              <a:off x="9107572" y="676131"/>
              <a:ext cx="82747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800" b="1" dirty="0" smtClean="0"/>
                <a:t>再起動</a:t>
              </a:r>
              <a:r>
                <a:rPr kumimoji="1" lang="en-US" altLang="ja-JP" sz="800" b="1" dirty="0" smtClean="0"/>
                <a:t/>
              </a:r>
              <a:br>
                <a:rPr kumimoji="1" lang="en-US" altLang="ja-JP" sz="800" b="1" dirty="0" smtClean="0"/>
              </a:br>
              <a:r>
                <a:rPr kumimoji="1" lang="en-US" altLang="ja-JP" sz="800" b="1" dirty="0" smtClean="0"/>
                <a:t>Ctrl+Shift+F5</a:t>
              </a:r>
              <a:endParaRPr kumimoji="1" lang="ja-JP" altLang="en-US" sz="800" b="1" dirty="0"/>
            </a:p>
          </p:txBody>
        </p:sp>
        <p:sp>
          <p:nvSpPr>
            <p:cNvPr id="19" name="テキスト ボックス 18"/>
            <p:cNvSpPr txBox="1"/>
            <p:nvPr/>
          </p:nvSpPr>
          <p:spPr>
            <a:xfrm>
              <a:off x="9419867" y="1415517"/>
              <a:ext cx="6607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800" b="1" dirty="0" smtClean="0"/>
                <a:t>停止</a:t>
              </a:r>
              <a:endParaRPr lang="en-US" altLang="ja-JP" sz="800" b="1" dirty="0" smtClean="0"/>
            </a:p>
            <a:p>
              <a:r>
                <a:rPr lang="en-US" altLang="ja-JP" sz="800" b="1" dirty="0" smtClean="0"/>
                <a:t>SHIFT+F5</a:t>
              </a:r>
              <a:endParaRPr kumimoji="1" lang="ja-JP" altLang="en-US" sz="8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8180426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861941" y="1475581"/>
            <a:ext cx="7463903" cy="43396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3800" dirty="0" smtClean="0"/>
              <a:t>ROS</a:t>
            </a:r>
          </a:p>
          <a:p>
            <a:pPr algn="ctr"/>
            <a:r>
              <a:rPr kumimoji="1" lang="en-US" altLang="ja-JP" sz="13800" dirty="0" smtClean="0"/>
              <a:t>Python</a:t>
            </a:r>
            <a:r>
              <a:rPr kumimoji="1" lang="ja-JP" altLang="en-US" sz="13800" dirty="0" smtClean="0"/>
              <a:t>編</a:t>
            </a:r>
            <a:endParaRPr kumimoji="1" lang="ja-JP" altLang="en-US" sz="13800" dirty="0"/>
          </a:p>
        </p:txBody>
      </p:sp>
    </p:spTree>
    <p:extLst>
      <p:ext uri="{BB962C8B-B14F-4D97-AF65-F5344CB8AC3E}">
        <p14:creationId xmlns:p14="http://schemas.microsoft.com/office/powerpoint/2010/main" val="33442836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dirty="0"/>
          </a:p>
        </p:txBody>
      </p:sp>
      <p:sp>
        <p:nvSpPr>
          <p:cNvPr id="70" name="TextShape 2"/>
          <p:cNvSpPr txBox="1"/>
          <p:nvPr/>
        </p:nvSpPr>
        <p:spPr>
          <a:xfrm>
            <a:off x="445560" y="1414500"/>
            <a:ext cx="7879640" cy="57636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US" dirty="0" smtClean="0">
                <a:latin typeface="Arial"/>
              </a:rPr>
              <a:t>Visual </a:t>
            </a:r>
            <a:r>
              <a:rPr lang="en-US" dirty="0">
                <a:latin typeface="Arial"/>
              </a:rPr>
              <a:t>Studio　</a:t>
            </a:r>
            <a:r>
              <a:rPr lang="en-US" dirty="0" err="1">
                <a:latin typeface="Arial"/>
              </a:rPr>
              <a:t>Codeを開き、debug</a:t>
            </a:r>
            <a:r>
              <a:rPr lang="en-US" dirty="0" err="1" smtClean="0">
                <a:latin typeface="Arial"/>
              </a:rPr>
              <a:t>したいproject</a:t>
            </a:r>
            <a:r>
              <a:rPr lang="en-US" dirty="0" err="1">
                <a:latin typeface="Arial"/>
              </a:rPr>
              <a:t>のフォルダーを開く</a:t>
            </a:r>
            <a:endParaRPr dirty="0"/>
          </a:p>
          <a:p>
            <a:r>
              <a:rPr lang="ja-JP" altLang="en-US" dirty="0" smtClean="0">
                <a:latin typeface="Arial"/>
              </a:rPr>
              <a:t> </a:t>
            </a:r>
            <a:r>
              <a:rPr lang="en-US" dirty="0" err="1" smtClean="0">
                <a:latin typeface="Arial"/>
              </a:rPr>
              <a:t>ファイル</a:t>
            </a:r>
            <a:r>
              <a:rPr lang="en-US" dirty="0" err="1">
                <a:latin typeface="Arial"/>
              </a:rPr>
              <a:t>→</a:t>
            </a:r>
            <a:r>
              <a:rPr lang="en-US" dirty="0" err="1" smtClean="0">
                <a:latin typeface="Arial"/>
              </a:rPr>
              <a:t>フォルダを開く</a:t>
            </a:r>
            <a:r>
              <a:rPr lang="ja-JP" altLang="en-US" dirty="0" smtClean="0">
                <a:latin typeface="Arial"/>
              </a:rPr>
              <a:t>で、</a:t>
            </a:r>
            <a:r>
              <a:rPr lang="en-US" altLang="ja-JP" dirty="0" err="1" smtClean="0">
                <a:latin typeface="Arial"/>
              </a:rPr>
              <a:t>catkin_ws</a:t>
            </a:r>
            <a:r>
              <a:rPr lang="en-US" altLang="ja-JP" dirty="0" smtClean="0">
                <a:latin typeface="Arial"/>
              </a:rPr>
              <a:t>/</a:t>
            </a:r>
            <a:r>
              <a:rPr lang="en-US" altLang="ja-JP" dirty="0" err="1" smtClean="0">
                <a:latin typeface="Arial"/>
              </a:rPr>
              <a:t>src</a:t>
            </a:r>
            <a:r>
              <a:rPr lang="ja-JP" altLang="en-US" dirty="0" smtClean="0">
                <a:latin typeface="Arial"/>
              </a:rPr>
              <a:t>内のフォルダを選択</a:t>
            </a:r>
            <a:endParaRPr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749" y="2402341"/>
            <a:ext cx="7636222" cy="4931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Line 10"/>
          <p:cNvSpPr/>
          <p:nvPr/>
        </p:nvSpPr>
        <p:spPr>
          <a:xfrm>
            <a:off x="1367904" y="3623347"/>
            <a:ext cx="936104" cy="0"/>
          </a:xfrm>
          <a:prstGeom prst="line">
            <a:avLst/>
          </a:prstGeom>
          <a:ln w="36000">
            <a:solidFill>
              <a:srgbClr val="FF3333"/>
            </a:solidFill>
            <a:round/>
          </a:ln>
        </p:spPr>
      </p:sp>
      <p:sp>
        <p:nvSpPr>
          <p:cNvPr id="18" name="TextShape 1"/>
          <p:cNvSpPr txBox="1"/>
          <p:nvPr/>
        </p:nvSpPr>
        <p:spPr>
          <a:xfrm>
            <a:off x="504000" y="301320"/>
            <a:ext cx="9071640" cy="74221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lIns="0" tIns="0" rIns="0" bIns="0" anchor="ctr"/>
          <a:lstStyle/>
          <a:p>
            <a:pPr algn="ctr"/>
            <a:r>
              <a:rPr lang="en-US" altLang="ja-JP" sz="4400" dirty="0" smtClean="0"/>
              <a:t>10. </a:t>
            </a:r>
            <a:r>
              <a:rPr lang="en-US" altLang="ja-JP" sz="4400" dirty="0"/>
              <a:t>Debug</a:t>
            </a:r>
            <a:r>
              <a:rPr lang="ja-JP" altLang="en-US" sz="4400" dirty="0"/>
              <a:t>のフォルダ追加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4009" y="2771726"/>
            <a:ext cx="5894774" cy="4562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Line 6"/>
          <p:cNvSpPr/>
          <p:nvPr/>
        </p:nvSpPr>
        <p:spPr>
          <a:xfrm>
            <a:off x="6264448" y="3655177"/>
            <a:ext cx="1296144" cy="3293012"/>
          </a:xfrm>
          <a:prstGeom prst="line">
            <a:avLst/>
          </a:prstGeom>
          <a:ln w="28575">
            <a:solidFill>
              <a:srgbClr val="FF3333"/>
            </a:solidFill>
            <a:tailEnd type="triangle" w="med" len="med"/>
          </a:ln>
        </p:spPr>
      </p:sp>
    </p:spTree>
    <p:extLst>
      <p:ext uri="{BB962C8B-B14F-4D97-AF65-F5344CB8AC3E}">
        <p14:creationId xmlns:p14="http://schemas.microsoft.com/office/powerpoint/2010/main" val="248416017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dirty="0"/>
          </a:p>
        </p:txBody>
      </p:sp>
      <p:sp>
        <p:nvSpPr>
          <p:cNvPr id="7" name="TextShape 2"/>
          <p:cNvSpPr txBox="1"/>
          <p:nvPr/>
        </p:nvSpPr>
        <p:spPr>
          <a:xfrm>
            <a:off x="445560" y="1258258"/>
            <a:ext cx="5170816" cy="610443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US" altLang="ja-JP" dirty="0" smtClean="0"/>
              <a:t>.</a:t>
            </a:r>
            <a:r>
              <a:rPr lang="en-US" altLang="ja-JP" dirty="0" err="1"/>
              <a:t>vscode</a:t>
            </a:r>
            <a:r>
              <a:rPr lang="en-US" altLang="ja-JP" dirty="0"/>
              <a:t>/</a:t>
            </a:r>
            <a:r>
              <a:rPr lang="en-US" altLang="ja-JP" dirty="0" err="1"/>
              <a:t>launch.json</a:t>
            </a:r>
            <a:r>
              <a:rPr lang="ja-JP" altLang="en-US" dirty="0"/>
              <a:t>の中身を</a:t>
            </a:r>
            <a:r>
              <a:rPr lang="ja-JP" altLang="en-US" dirty="0" smtClean="0"/>
              <a:t>編集</a:t>
            </a:r>
            <a:endParaRPr lang="en-US" altLang="ja-JP" dirty="0" smtClean="0"/>
          </a:p>
          <a:p>
            <a:r>
              <a:rPr lang="en-US" altLang="ja-JP" dirty="0" smtClean="0"/>
              <a:t>F5</a:t>
            </a:r>
            <a:r>
              <a:rPr lang="ja-JP" altLang="en-US" dirty="0" smtClean="0"/>
              <a:t>でデバッグ</a:t>
            </a:r>
            <a:endParaRPr lang="ja-JP" altLang="en-US" dirty="0"/>
          </a:p>
        </p:txBody>
      </p:sp>
      <p:sp>
        <p:nvSpPr>
          <p:cNvPr id="8" name="TextShape 2"/>
          <p:cNvSpPr txBox="1"/>
          <p:nvPr/>
        </p:nvSpPr>
        <p:spPr>
          <a:xfrm>
            <a:off x="427018" y="1835621"/>
            <a:ext cx="3677190" cy="324036"/>
          </a:xfrm>
          <a:prstGeom prst="rect">
            <a:avLst/>
          </a:prstGeom>
        </p:spPr>
        <p:txBody>
          <a:bodyPr lIns="90000" tIns="45000" rIns="90000" bIns="45000"/>
          <a:lstStyle/>
          <a:p>
            <a:endParaRPr dirty="0"/>
          </a:p>
        </p:txBody>
      </p:sp>
      <p:sp>
        <p:nvSpPr>
          <p:cNvPr id="6" name="正方形/長方形 5"/>
          <p:cNvSpPr/>
          <p:nvPr/>
        </p:nvSpPr>
        <p:spPr>
          <a:xfrm>
            <a:off x="274592" y="2339677"/>
            <a:ext cx="7206743" cy="449353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1100" b="1" dirty="0"/>
              <a:t>{</a:t>
            </a:r>
          </a:p>
          <a:p>
            <a:r>
              <a:rPr lang="en-US" altLang="ja-JP" sz="1100" b="1" dirty="0"/>
              <a:t>    "version": "0.2.0",</a:t>
            </a:r>
          </a:p>
          <a:p>
            <a:r>
              <a:rPr lang="en-US" altLang="ja-JP" sz="1100" b="1" dirty="0"/>
              <a:t>    "configurations": [</a:t>
            </a:r>
          </a:p>
          <a:p>
            <a:r>
              <a:rPr lang="en-US" altLang="ja-JP" sz="1100" b="1" dirty="0"/>
              <a:t>        </a:t>
            </a:r>
            <a:r>
              <a:rPr lang="en-US" altLang="ja-JP" sz="1100" b="1" dirty="0" smtClean="0"/>
              <a:t>{</a:t>
            </a:r>
          </a:p>
          <a:p>
            <a:r>
              <a:rPr lang="ja-JP" altLang="en-US" sz="1100" b="1" dirty="0" smtClean="0"/>
              <a:t>　　　　　</a:t>
            </a:r>
            <a:r>
              <a:rPr lang="en-US" altLang="ja-JP" sz="1100" b="1" dirty="0" smtClean="0"/>
              <a:t>"</a:t>
            </a:r>
            <a:r>
              <a:rPr lang="en-US" altLang="ja-JP" sz="1100" b="1" dirty="0"/>
              <a:t>name": "Python",</a:t>
            </a:r>
          </a:p>
          <a:p>
            <a:r>
              <a:rPr lang="en-US" altLang="ja-JP" sz="1100" b="1" dirty="0"/>
              <a:t>            "type": "python",</a:t>
            </a:r>
          </a:p>
          <a:p>
            <a:r>
              <a:rPr lang="en-US" altLang="ja-JP" sz="1100" b="1" dirty="0"/>
              <a:t>            "request": "launch",</a:t>
            </a:r>
          </a:p>
          <a:p>
            <a:r>
              <a:rPr lang="en-US" altLang="ja-JP" sz="1100" b="1" dirty="0"/>
              <a:t>            "</a:t>
            </a:r>
            <a:r>
              <a:rPr lang="en-US" altLang="ja-JP" sz="1100" b="1" dirty="0" err="1"/>
              <a:t>stopOnEntry</a:t>
            </a:r>
            <a:r>
              <a:rPr lang="en-US" altLang="ja-JP" sz="1100" b="1" dirty="0"/>
              <a:t>": true,</a:t>
            </a:r>
          </a:p>
          <a:p>
            <a:r>
              <a:rPr lang="en-US" altLang="ja-JP" sz="1100" b="1" dirty="0"/>
              <a:t>            "</a:t>
            </a:r>
            <a:r>
              <a:rPr lang="en-US" altLang="ja-JP" sz="1100" b="1" dirty="0" err="1"/>
              <a:t>pythonPath</a:t>
            </a:r>
            <a:r>
              <a:rPr lang="en-US" altLang="ja-JP" sz="1100" b="1" dirty="0"/>
              <a:t>": "${</a:t>
            </a:r>
            <a:r>
              <a:rPr lang="en-US" altLang="ja-JP" sz="1100" b="1" dirty="0" err="1"/>
              <a:t>config:python.pythonPath</a:t>
            </a:r>
            <a:r>
              <a:rPr lang="en-US" altLang="ja-JP" sz="1100" b="1" dirty="0"/>
              <a:t>}",</a:t>
            </a:r>
          </a:p>
          <a:p>
            <a:endParaRPr lang="en-US" altLang="ja-JP" sz="1100" b="1" dirty="0"/>
          </a:p>
          <a:p>
            <a:r>
              <a:rPr lang="en-US" altLang="ja-JP" sz="1100" b="1" dirty="0"/>
              <a:t>            //"program": "${file}",                   </a:t>
            </a:r>
            <a:r>
              <a:rPr lang="ja-JP" altLang="en-US" sz="1100" b="1" dirty="0"/>
              <a:t>現在アクティブに</a:t>
            </a:r>
            <a:r>
              <a:rPr lang="ja-JP" altLang="en-US" sz="1100" b="1" dirty="0" err="1"/>
              <a:t>なて</a:t>
            </a:r>
            <a:r>
              <a:rPr lang="ja-JP" altLang="en-US" sz="1100" b="1" dirty="0"/>
              <a:t>いるファイルでデバッグ開始</a:t>
            </a:r>
          </a:p>
          <a:p>
            <a:r>
              <a:rPr lang="ja-JP" altLang="en-US" sz="1100" b="1" dirty="0"/>
              <a:t>            </a:t>
            </a:r>
            <a:r>
              <a:rPr lang="en-US" altLang="ja-JP" sz="1100" b="1" dirty="0"/>
              <a:t>//"program": "${</a:t>
            </a:r>
            <a:r>
              <a:rPr lang="en-US" altLang="ja-JP" sz="1100" b="1" dirty="0" err="1"/>
              <a:t>workspaceRoot</a:t>
            </a:r>
            <a:r>
              <a:rPr lang="en-US" altLang="ja-JP" sz="1100" b="1" dirty="0"/>
              <a:t>}/file.py",  </a:t>
            </a:r>
            <a:r>
              <a:rPr lang="ja-JP" altLang="en-US" sz="1100" b="1" dirty="0"/>
              <a:t>ルートにある</a:t>
            </a:r>
            <a:r>
              <a:rPr lang="en-US" altLang="ja-JP" sz="1100" b="1" dirty="0"/>
              <a:t>file.py</a:t>
            </a:r>
            <a:r>
              <a:rPr lang="ja-JP" altLang="en-US" sz="1100" b="1" dirty="0"/>
              <a:t>でデバッグ開始            </a:t>
            </a:r>
          </a:p>
          <a:p>
            <a:r>
              <a:rPr lang="ja-JP" altLang="en-US" sz="1100" b="1" dirty="0" smtClean="0"/>
              <a:t>　　　　　</a:t>
            </a:r>
            <a:r>
              <a:rPr lang="en-US" altLang="ja-JP" sz="1100" b="1" dirty="0" smtClean="0"/>
              <a:t>"</a:t>
            </a:r>
            <a:r>
              <a:rPr lang="en-US" altLang="ja-JP" sz="1100" b="1" dirty="0"/>
              <a:t>program": "${file}",  </a:t>
            </a:r>
            <a:endParaRPr lang="en-US" altLang="ja-JP" sz="1100" b="1" dirty="0" smtClean="0"/>
          </a:p>
          <a:p>
            <a:r>
              <a:rPr lang="en-US" altLang="ja-JP" sz="1100" b="1" dirty="0" smtClean="0"/>
              <a:t>          </a:t>
            </a:r>
            <a:endParaRPr lang="en-US" altLang="ja-JP" sz="1100" b="1" dirty="0"/>
          </a:p>
          <a:p>
            <a:r>
              <a:rPr lang="ja-JP" altLang="en-US" sz="1100" b="1" dirty="0" smtClean="0"/>
              <a:t>            </a:t>
            </a:r>
            <a:r>
              <a:rPr lang="en-US" altLang="ja-JP" sz="1100" b="1" dirty="0" smtClean="0"/>
              <a:t>//"</a:t>
            </a:r>
            <a:r>
              <a:rPr lang="en-US" altLang="ja-JP" sz="1100" b="1" dirty="0" err="1"/>
              <a:t>args</a:t>
            </a:r>
            <a:r>
              <a:rPr lang="en-US" altLang="ja-JP" sz="1100" b="1" dirty="0"/>
              <a:t>": ["</a:t>
            </a:r>
            <a:r>
              <a:rPr lang="ja-JP" altLang="en-US" sz="1100" b="1" dirty="0"/>
              <a:t>引数１</a:t>
            </a:r>
            <a:r>
              <a:rPr lang="en-US" altLang="ja-JP" sz="1100" b="1" dirty="0"/>
              <a:t>", "</a:t>
            </a:r>
            <a:r>
              <a:rPr lang="ja-JP" altLang="en-US" sz="1100" b="1" dirty="0"/>
              <a:t>引数２</a:t>
            </a:r>
            <a:r>
              <a:rPr lang="en-US" altLang="ja-JP" sz="1100" b="1" dirty="0"/>
              <a:t>"],</a:t>
            </a:r>
          </a:p>
          <a:p>
            <a:r>
              <a:rPr lang="en-US" altLang="ja-JP" sz="1100" b="1" dirty="0"/>
              <a:t>            "</a:t>
            </a:r>
            <a:r>
              <a:rPr lang="en-US" altLang="ja-JP" sz="1100" b="1" dirty="0" err="1"/>
              <a:t>cwd</a:t>
            </a:r>
            <a:r>
              <a:rPr lang="en-US" altLang="ja-JP" sz="1100" b="1" dirty="0"/>
              <a:t>": "${</a:t>
            </a:r>
            <a:r>
              <a:rPr lang="en-US" altLang="ja-JP" sz="1100" b="1" dirty="0" err="1"/>
              <a:t>workspaceRoot</a:t>
            </a:r>
            <a:r>
              <a:rPr lang="en-US" altLang="ja-JP" sz="1100" b="1" dirty="0"/>
              <a:t>}",</a:t>
            </a:r>
          </a:p>
          <a:p>
            <a:r>
              <a:rPr lang="en-US" altLang="ja-JP" sz="1100" b="1" dirty="0"/>
              <a:t>            "</a:t>
            </a:r>
            <a:r>
              <a:rPr lang="en-US" altLang="ja-JP" sz="1100" b="1" dirty="0" err="1"/>
              <a:t>env</a:t>
            </a:r>
            <a:r>
              <a:rPr lang="en-US" altLang="ja-JP" sz="1100" b="1" dirty="0"/>
              <a:t>": {},</a:t>
            </a:r>
          </a:p>
          <a:p>
            <a:r>
              <a:rPr lang="en-US" altLang="ja-JP" sz="1100" b="1" dirty="0"/>
              <a:t>            "</a:t>
            </a:r>
            <a:r>
              <a:rPr lang="en-US" altLang="ja-JP" sz="1100" b="1" dirty="0" err="1"/>
              <a:t>envFile</a:t>
            </a:r>
            <a:r>
              <a:rPr lang="en-US" altLang="ja-JP" sz="1100" b="1" dirty="0"/>
              <a:t>": "${</a:t>
            </a:r>
            <a:r>
              <a:rPr lang="en-US" altLang="ja-JP" sz="1100" b="1" dirty="0" err="1"/>
              <a:t>workspaceRoot</a:t>
            </a:r>
            <a:r>
              <a:rPr lang="en-US" altLang="ja-JP" sz="1100" b="1" dirty="0"/>
              <a:t>}/.</a:t>
            </a:r>
            <a:r>
              <a:rPr lang="en-US" altLang="ja-JP" sz="1100" b="1" dirty="0" err="1"/>
              <a:t>env</a:t>
            </a:r>
            <a:r>
              <a:rPr lang="en-US" altLang="ja-JP" sz="1100" b="1" dirty="0"/>
              <a:t>",</a:t>
            </a:r>
          </a:p>
          <a:p>
            <a:r>
              <a:rPr lang="en-US" altLang="ja-JP" sz="1100" b="1" dirty="0"/>
              <a:t>            "</a:t>
            </a:r>
            <a:r>
              <a:rPr lang="en-US" altLang="ja-JP" sz="1100" b="1" dirty="0" err="1"/>
              <a:t>debugOptions</a:t>
            </a:r>
            <a:r>
              <a:rPr lang="en-US" altLang="ja-JP" sz="1100" b="1" dirty="0"/>
              <a:t>": [</a:t>
            </a:r>
          </a:p>
          <a:p>
            <a:r>
              <a:rPr lang="en-US" altLang="ja-JP" sz="1100" b="1" dirty="0"/>
              <a:t>                "</a:t>
            </a:r>
            <a:r>
              <a:rPr lang="en-US" altLang="ja-JP" sz="1100" b="1" dirty="0" err="1"/>
              <a:t>WaitOnAbnormalExit</a:t>
            </a:r>
            <a:r>
              <a:rPr lang="en-US" altLang="ja-JP" sz="1100" b="1" dirty="0"/>
              <a:t>",</a:t>
            </a:r>
          </a:p>
          <a:p>
            <a:r>
              <a:rPr lang="en-US" altLang="ja-JP" sz="1100" b="1" dirty="0"/>
              <a:t>                "</a:t>
            </a:r>
            <a:r>
              <a:rPr lang="en-US" altLang="ja-JP" sz="1100" b="1" dirty="0" err="1"/>
              <a:t>WaitOnNormalExit</a:t>
            </a:r>
            <a:r>
              <a:rPr lang="en-US" altLang="ja-JP" sz="1100" b="1" dirty="0"/>
              <a:t>",</a:t>
            </a:r>
          </a:p>
          <a:p>
            <a:r>
              <a:rPr lang="en-US" altLang="ja-JP" sz="1100" b="1" dirty="0"/>
              <a:t>                "</a:t>
            </a:r>
            <a:r>
              <a:rPr lang="en-US" altLang="ja-JP" sz="1100" b="1" dirty="0" err="1"/>
              <a:t>RedirectOutput</a:t>
            </a:r>
            <a:r>
              <a:rPr lang="en-US" altLang="ja-JP" sz="1100" b="1" dirty="0"/>
              <a:t>"</a:t>
            </a:r>
          </a:p>
          <a:p>
            <a:r>
              <a:rPr lang="en-US" altLang="ja-JP" sz="1100" b="1" dirty="0"/>
              <a:t>            ]</a:t>
            </a:r>
          </a:p>
          <a:p>
            <a:r>
              <a:rPr lang="en-US" altLang="ja-JP" sz="1100" b="1" dirty="0"/>
              <a:t>        },</a:t>
            </a:r>
          </a:p>
          <a:p>
            <a:r>
              <a:rPr lang="ja-JP" altLang="en-US" sz="1100" b="1" dirty="0" smtClean="0"/>
              <a:t>    </a:t>
            </a:r>
            <a:r>
              <a:rPr lang="en-US" altLang="ja-JP" sz="1100" b="1" dirty="0" smtClean="0"/>
              <a:t>]</a:t>
            </a:r>
          </a:p>
          <a:p>
            <a:r>
              <a:rPr lang="en-US" altLang="ja-JP" sz="1100" b="1" dirty="0" smtClean="0"/>
              <a:t>}</a:t>
            </a:r>
            <a:endParaRPr lang="ja-JP" altLang="en-US" sz="1100" b="1" dirty="0"/>
          </a:p>
        </p:txBody>
      </p:sp>
      <p:sp>
        <p:nvSpPr>
          <p:cNvPr id="9" name="正方形/長方形 8"/>
          <p:cNvSpPr/>
          <p:nvPr/>
        </p:nvSpPr>
        <p:spPr>
          <a:xfrm>
            <a:off x="274592" y="2078097"/>
            <a:ext cx="142378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100" dirty="0"/>
              <a:t>.</a:t>
            </a:r>
            <a:r>
              <a:rPr lang="en-US" altLang="ja-JP" sz="1100" dirty="0" err="1"/>
              <a:t>vscode</a:t>
            </a:r>
            <a:r>
              <a:rPr lang="en-US" altLang="ja-JP" sz="1100" dirty="0"/>
              <a:t>/</a:t>
            </a:r>
            <a:r>
              <a:rPr lang="en-US" altLang="ja-JP" sz="1100" dirty="0" err="1"/>
              <a:t>launch.json</a:t>
            </a:r>
            <a:endParaRPr lang="ja-JP" altLang="en-US" sz="1100" dirty="0"/>
          </a:p>
        </p:txBody>
      </p:sp>
      <p:sp>
        <p:nvSpPr>
          <p:cNvPr id="12" name="TextShape 1"/>
          <p:cNvSpPr txBox="1"/>
          <p:nvPr/>
        </p:nvSpPr>
        <p:spPr>
          <a:xfrm>
            <a:off x="504000" y="301320"/>
            <a:ext cx="9071640" cy="74221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lIns="0" tIns="0" rIns="0" bIns="0" anchor="ctr"/>
          <a:lstStyle/>
          <a:p>
            <a:pPr algn="ctr"/>
            <a:r>
              <a:rPr lang="en-US" altLang="ja-JP" sz="4400" dirty="0" smtClean="0"/>
              <a:t>11. </a:t>
            </a:r>
            <a:r>
              <a:rPr lang="en-US" altLang="ja-JP" sz="4400" dirty="0" err="1" smtClean="0"/>
              <a:t>launch.json</a:t>
            </a:r>
            <a:r>
              <a:rPr lang="ja-JP" altLang="en-US" sz="4400" dirty="0" smtClean="0"/>
              <a:t>を変数</a:t>
            </a:r>
            <a:endParaRPr lang="ja-JP" altLang="en-US" sz="4400" dirty="0"/>
          </a:p>
        </p:txBody>
      </p:sp>
      <p:sp>
        <p:nvSpPr>
          <p:cNvPr id="10" name="右中かっこ 9"/>
          <p:cNvSpPr/>
          <p:nvPr/>
        </p:nvSpPr>
        <p:spPr>
          <a:xfrm>
            <a:off x="6046652" y="3625193"/>
            <a:ext cx="144016" cy="692379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325915" y="3847514"/>
            <a:ext cx="26741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/>
              <a:t>実行プログラムを環境に合わせて指定</a:t>
            </a:r>
            <a:endParaRPr kumimoji="1" lang="en-US" altLang="ja-JP" sz="1200" dirty="0" smtClean="0"/>
          </a:p>
          <a:p>
            <a:r>
              <a:rPr lang="en-US" altLang="ja-JP" sz="1200" dirty="0" smtClean="0"/>
              <a:t>(default</a:t>
            </a:r>
            <a:r>
              <a:rPr lang="ja-JP" altLang="en-US" sz="1200" dirty="0" smtClean="0"/>
              <a:t>でも</a:t>
            </a:r>
            <a:r>
              <a:rPr lang="en-US" altLang="ja-JP" sz="1200" dirty="0" smtClean="0"/>
              <a:t>OK)</a:t>
            </a:r>
            <a:endParaRPr kumimoji="1" lang="ja-JP" altLang="en-US" sz="1200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3181519" y="4715941"/>
            <a:ext cx="18453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/>
              <a:t>必要</a:t>
            </a:r>
            <a:r>
              <a:rPr lang="ja-JP" altLang="en-US" sz="1200" dirty="0" smtClean="0"/>
              <a:t>があれば引数を指定</a:t>
            </a:r>
            <a:endParaRPr kumimoji="1" lang="ja-JP" altLang="en-US" sz="1200" dirty="0"/>
          </a:p>
        </p:txBody>
      </p:sp>
      <p:pic>
        <p:nvPicPr>
          <p:cNvPr id="2" name="図 1" descr="画面の領域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112" y="2627709"/>
            <a:ext cx="4134427" cy="724001"/>
          </a:xfrm>
          <a:prstGeom prst="rect">
            <a:avLst/>
          </a:prstGeom>
        </p:spPr>
      </p:pic>
      <p:grpSp>
        <p:nvGrpSpPr>
          <p:cNvPr id="19" name="グループ化 18"/>
          <p:cNvGrpSpPr/>
          <p:nvPr/>
        </p:nvGrpSpPr>
        <p:grpSpPr>
          <a:xfrm>
            <a:off x="7252500" y="1121790"/>
            <a:ext cx="2304009" cy="1266131"/>
            <a:chOff x="7776616" y="620925"/>
            <a:chExt cx="2304009" cy="1266131"/>
          </a:xfrm>
        </p:grpSpPr>
        <p:sp>
          <p:nvSpPr>
            <p:cNvPr id="20" name="テキスト ボックス 19"/>
            <p:cNvSpPr txBox="1"/>
            <p:nvPr/>
          </p:nvSpPr>
          <p:spPr>
            <a:xfrm>
              <a:off x="7870294" y="682481"/>
              <a:ext cx="3898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800" b="1" dirty="0" smtClean="0"/>
                <a:t>続行</a:t>
              </a:r>
              <a:endParaRPr kumimoji="1" lang="en-US" altLang="ja-JP" sz="800" b="1" dirty="0" smtClean="0"/>
            </a:p>
            <a:p>
              <a:r>
                <a:rPr lang="en-US" altLang="ja-JP" sz="800" b="1" dirty="0" smtClean="0"/>
                <a:t>F5</a:t>
              </a:r>
              <a:endParaRPr kumimoji="1" lang="ja-JP" altLang="en-US" sz="800" b="1" dirty="0"/>
            </a:p>
          </p:txBody>
        </p:sp>
        <p:pic>
          <p:nvPicPr>
            <p:cNvPr id="21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76616" y="1101541"/>
              <a:ext cx="2028825" cy="323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" name="テキスト ボックス 21"/>
            <p:cNvSpPr txBox="1"/>
            <p:nvPr/>
          </p:nvSpPr>
          <p:spPr>
            <a:xfrm>
              <a:off x="8167902" y="1425391"/>
              <a:ext cx="4732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800" b="1" dirty="0" smtClean="0"/>
                <a:t>ｽﾃｯﾌﾟ</a:t>
              </a:r>
              <a:r>
                <a:rPr kumimoji="1" lang="en-US" altLang="ja-JP" sz="800" b="1" dirty="0" smtClean="0"/>
                <a:t/>
              </a:r>
              <a:br>
                <a:rPr kumimoji="1" lang="en-US" altLang="ja-JP" sz="800" b="1" dirty="0" smtClean="0"/>
              </a:br>
              <a:r>
                <a:rPr kumimoji="1" lang="ja-JP" altLang="en-US" sz="800" b="1" dirty="0" smtClean="0"/>
                <a:t>ｵｰﾊﾞｰ</a:t>
              </a:r>
              <a:endParaRPr kumimoji="1" lang="en-US" altLang="ja-JP" sz="800" b="1" dirty="0" smtClean="0"/>
            </a:p>
            <a:p>
              <a:r>
                <a:rPr lang="en-US" altLang="ja-JP" sz="800" b="1" dirty="0" smtClean="0"/>
                <a:t>F10</a:t>
              </a:r>
              <a:endParaRPr kumimoji="1" lang="ja-JP" altLang="en-US" sz="800" b="1" dirty="0"/>
            </a:p>
          </p:txBody>
        </p:sp>
        <p:sp>
          <p:nvSpPr>
            <p:cNvPr id="23" name="テキスト ボックス 22"/>
            <p:cNvSpPr txBox="1"/>
            <p:nvPr/>
          </p:nvSpPr>
          <p:spPr>
            <a:xfrm>
              <a:off x="8568704" y="620925"/>
              <a:ext cx="4443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800" b="1" dirty="0" smtClean="0"/>
                <a:t>ｽﾃｯﾌﾟ</a:t>
              </a:r>
              <a:r>
                <a:rPr kumimoji="1" lang="en-US" altLang="ja-JP" sz="800" b="1" dirty="0" smtClean="0"/>
                <a:t/>
              </a:r>
              <a:br>
                <a:rPr kumimoji="1" lang="en-US" altLang="ja-JP" sz="800" b="1" dirty="0" smtClean="0"/>
              </a:br>
              <a:r>
                <a:rPr kumimoji="1" lang="ja-JP" altLang="en-US" sz="800" b="1" dirty="0" smtClean="0"/>
                <a:t>イン</a:t>
              </a:r>
              <a:endParaRPr kumimoji="1" lang="en-US" altLang="ja-JP" sz="800" b="1" dirty="0" smtClean="0"/>
            </a:p>
            <a:p>
              <a:r>
                <a:rPr lang="en-US" altLang="ja-JP" sz="800" b="1" dirty="0" smtClean="0"/>
                <a:t>F11</a:t>
              </a:r>
              <a:endParaRPr kumimoji="1" lang="ja-JP" altLang="en-US" sz="800" b="1" dirty="0"/>
            </a:p>
          </p:txBody>
        </p:sp>
        <p:sp>
          <p:nvSpPr>
            <p:cNvPr id="24" name="テキスト ボックス 23"/>
            <p:cNvSpPr txBox="1"/>
            <p:nvPr/>
          </p:nvSpPr>
          <p:spPr>
            <a:xfrm>
              <a:off x="8833458" y="1400521"/>
              <a:ext cx="7184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800" b="1" dirty="0" smtClean="0"/>
                <a:t>ｽﾃｯﾌﾟ</a:t>
              </a:r>
              <a:r>
                <a:rPr kumimoji="1" lang="en-US" altLang="ja-JP" sz="800" b="1" dirty="0" smtClean="0"/>
                <a:t/>
              </a:r>
              <a:br>
                <a:rPr kumimoji="1" lang="en-US" altLang="ja-JP" sz="800" b="1" dirty="0" smtClean="0"/>
              </a:br>
              <a:r>
                <a:rPr kumimoji="1" lang="ja-JP" altLang="en-US" sz="800" b="1" dirty="0" smtClean="0"/>
                <a:t>アウト</a:t>
              </a:r>
              <a:endParaRPr kumimoji="1" lang="en-US" altLang="ja-JP" sz="800" b="1" dirty="0" smtClean="0"/>
            </a:p>
            <a:p>
              <a:r>
                <a:rPr lang="en-US" altLang="ja-JP" sz="800" b="1" dirty="0" smtClean="0"/>
                <a:t>SHIFT+F11</a:t>
              </a:r>
              <a:endParaRPr kumimoji="1" lang="ja-JP" altLang="en-US" sz="800" b="1" dirty="0"/>
            </a:p>
          </p:txBody>
        </p:sp>
        <p:sp>
          <p:nvSpPr>
            <p:cNvPr id="25" name="テキスト ボックス 24"/>
            <p:cNvSpPr txBox="1"/>
            <p:nvPr/>
          </p:nvSpPr>
          <p:spPr>
            <a:xfrm>
              <a:off x="9107572" y="676131"/>
              <a:ext cx="82747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800" b="1" dirty="0" smtClean="0"/>
                <a:t>再起動</a:t>
              </a:r>
              <a:r>
                <a:rPr kumimoji="1" lang="en-US" altLang="ja-JP" sz="800" b="1" dirty="0" smtClean="0"/>
                <a:t/>
              </a:r>
              <a:br>
                <a:rPr kumimoji="1" lang="en-US" altLang="ja-JP" sz="800" b="1" dirty="0" smtClean="0"/>
              </a:br>
              <a:r>
                <a:rPr kumimoji="1" lang="en-US" altLang="ja-JP" sz="800" b="1" dirty="0" smtClean="0"/>
                <a:t>Ctrl+Shift+F5</a:t>
              </a:r>
              <a:endParaRPr kumimoji="1" lang="ja-JP" altLang="en-US" sz="800" b="1" dirty="0"/>
            </a:p>
          </p:txBody>
        </p:sp>
        <p:sp>
          <p:nvSpPr>
            <p:cNvPr id="26" name="テキスト ボックス 25"/>
            <p:cNvSpPr txBox="1"/>
            <p:nvPr/>
          </p:nvSpPr>
          <p:spPr>
            <a:xfrm>
              <a:off x="9419867" y="1415517"/>
              <a:ext cx="6607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800" b="1" dirty="0" smtClean="0"/>
                <a:t>停止</a:t>
              </a:r>
              <a:endParaRPr lang="en-US" altLang="ja-JP" sz="800" b="1" dirty="0" smtClean="0"/>
            </a:p>
            <a:p>
              <a:r>
                <a:rPr lang="en-US" altLang="ja-JP" sz="800" b="1" dirty="0" smtClean="0"/>
                <a:t>SHIFT+F5</a:t>
              </a:r>
              <a:endParaRPr kumimoji="1" lang="ja-JP" altLang="en-US" sz="800" b="1" dirty="0"/>
            </a:p>
          </p:txBody>
        </p:sp>
      </p:grpSp>
      <p:sp>
        <p:nvSpPr>
          <p:cNvPr id="3" name="テキスト ボックス 2"/>
          <p:cNvSpPr txBox="1"/>
          <p:nvPr/>
        </p:nvSpPr>
        <p:spPr>
          <a:xfrm>
            <a:off x="4339551" y="5868069"/>
            <a:ext cx="5546711" cy="13234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1600" dirty="0" smtClean="0"/>
              <a:t>参考</a:t>
            </a:r>
            <a:endParaRPr lang="en-US" altLang="ja-JP" sz="1600" dirty="0" smtClean="0"/>
          </a:p>
          <a:p>
            <a:r>
              <a:rPr lang="ja-JP" altLang="en-US" sz="1600" dirty="0"/>
              <a:t>・</a:t>
            </a:r>
            <a:r>
              <a:rPr lang="en-US" altLang="ja-JP" sz="1600" dirty="0" err="1" smtClean="0"/>
              <a:t>VSCode</a:t>
            </a:r>
            <a:r>
              <a:rPr lang="ja-JP" altLang="en-US" sz="1600" dirty="0"/>
              <a:t>で</a:t>
            </a:r>
            <a:r>
              <a:rPr lang="en-US" altLang="ja-JP" sz="1600" dirty="0"/>
              <a:t>Python</a:t>
            </a:r>
            <a:r>
              <a:rPr lang="ja-JP" altLang="en-US" sz="1600" dirty="0"/>
              <a:t>をデバッグ</a:t>
            </a:r>
            <a:r>
              <a:rPr lang="ja-JP" altLang="en-US" sz="1600" dirty="0" smtClean="0"/>
              <a:t>する</a:t>
            </a:r>
            <a:endParaRPr lang="en-US" altLang="ja-JP" sz="1600" dirty="0" smtClean="0"/>
          </a:p>
          <a:p>
            <a:r>
              <a:rPr kumimoji="1" lang="en-US" altLang="ja-JP" sz="1600" dirty="0"/>
              <a:t> </a:t>
            </a:r>
            <a:r>
              <a:rPr lang="en-US" altLang="ja-JP" sz="1600" dirty="0">
                <a:hlinkClick r:id="rId4"/>
              </a:rPr>
              <a:t>http://</a:t>
            </a:r>
            <a:r>
              <a:rPr lang="en-US" altLang="ja-JP" sz="1600" dirty="0" smtClean="0">
                <a:hlinkClick r:id="rId4"/>
              </a:rPr>
              <a:t>qiita.com/bigengelt/items/780440a146e6a3bdffd4</a:t>
            </a:r>
            <a:endParaRPr lang="en-US" altLang="ja-JP" sz="1600" dirty="0" smtClean="0"/>
          </a:p>
          <a:p>
            <a:r>
              <a:rPr kumimoji="1" lang="ja-JP" altLang="en-US" sz="1600" dirty="0" smtClean="0"/>
              <a:t>・</a:t>
            </a:r>
            <a:r>
              <a:rPr lang="en-US" altLang="ja-JP" sz="1600" dirty="0"/>
              <a:t>VS Code </a:t>
            </a:r>
            <a:r>
              <a:rPr lang="ja-JP" altLang="en-US" sz="1600" dirty="0"/>
              <a:t>で </a:t>
            </a:r>
            <a:r>
              <a:rPr lang="en-US" altLang="ja-JP" sz="1600" dirty="0"/>
              <a:t>Python </a:t>
            </a:r>
            <a:r>
              <a:rPr lang="ja-JP" altLang="en-US" sz="1600" dirty="0"/>
              <a:t>をデバッグする環境</a:t>
            </a:r>
            <a:r>
              <a:rPr lang="ja-JP" altLang="en-US" sz="1600" dirty="0" smtClean="0"/>
              <a:t>構築</a:t>
            </a:r>
            <a:endParaRPr lang="en-US" altLang="ja-JP" sz="1600" dirty="0" smtClean="0"/>
          </a:p>
          <a:p>
            <a:r>
              <a:rPr lang="en-US" altLang="ja-JP" sz="1600" dirty="0"/>
              <a:t> </a:t>
            </a:r>
            <a:r>
              <a:rPr lang="en-US" altLang="ja-JP" sz="1600" dirty="0">
                <a:hlinkClick r:id="rId5"/>
              </a:rPr>
              <a:t>http://</a:t>
            </a:r>
            <a:r>
              <a:rPr lang="en-US" altLang="ja-JP" sz="1600" dirty="0" smtClean="0">
                <a:hlinkClick r:id="rId5"/>
              </a:rPr>
              <a:t>beachside.hatenablog.com/entry/2016/08/17/004500</a:t>
            </a:r>
            <a:endParaRPr lang="en-US" altLang="ja-JP" sz="1600" dirty="0" smtClean="0"/>
          </a:p>
        </p:txBody>
      </p:sp>
      <p:cxnSp>
        <p:nvCxnSpPr>
          <p:cNvPr id="15" name="直線矢印コネクタ 14"/>
          <p:cNvCxnSpPr/>
          <p:nvPr/>
        </p:nvCxnSpPr>
        <p:spPr>
          <a:xfrm flipH="1">
            <a:off x="2886607" y="4854440"/>
            <a:ext cx="29491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/>
          <p:nvPr/>
        </p:nvCxnSpPr>
        <p:spPr>
          <a:xfrm flipH="1">
            <a:off x="2891223" y="5041819"/>
            <a:ext cx="35316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/>
          <p:cNvSpPr txBox="1"/>
          <p:nvPr/>
        </p:nvSpPr>
        <p:spPr>
          <a:xfrm>
            <a:off x="3240112" y="4893410"/>
            <a:ext cx="1210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 smtClean="0"/>
              <a:t>作業ディレクトリ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8045574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915915" y="1475581"/>
            <a:ext cx="5355953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13800" dirty="0"/>
              <a:t>その他</a:t>
            </a:r>
            <a:endParaRPr kumimoji="1" lang="ja-JP" altLang="en-US" sz="13800" dirty="0"/>
          </a:p>
        </p:txBody>
      </p:sp>
    </p:spTree>
    <p:extLst>
      <p:ext uri="{BB962C8B-B14F-4D97-AF65-F5344CB8AC3E}">
        <p14:creationId xmlns:p14="http://schemas.microsoft.com/office/powerpoint/2010/main" val="3862553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/>
          <p:cNvSpPr txBox="1"/>
          <p:nvPr/>
        </p:nvSpPr>
        <p:spPr>
          <a:xfrm>
            <a:off x="504000" y="301320"/>
            <a:ext cx="9071640" cy="74221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lIns="0" tIns="0" rIns="0" bIns="0" anchor="ctr"/>
          <a:lstStyle/>
          <a:p>
            <a:pPr algn="ctr"/>
            <a:r>
              <a:rPr lang="en-US" sz="4400" dirty="0"/>
              <a:t>Visual Studio Code</a:t>
            </a:r>
            <a:r>
              <a:rPr lang="ja-JP" altLang="en-US" sz="4400" dirty="0"/>
              <a:t>の利点 </a:t>
            </a:r>
            <a:r>
              <a:rPr lang="en-US" altLang="ja-JP" sz="4400" dirty="0"/>
              <a:t>/ </a:t>
            </a:r>
            <a:r>
              <a:rPr lang="ja-JP" altLang="en-US" sz="4400" dirty="0"/>
              <a:t>欠点</a:t>
            </a:r>
            <a:endParaRPr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91373" y="1588814"/>
            <a:ext cx="4878259" cy="31700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【</a:t>
            </a:r>
            <a:r>
              <a:rPr kumimoji="1" lang="ja-JP" altLang="en-US" sz="2000" dirty="0" smtClean="0"/>
              <a:t>利点</a:t>
            </a:r>
            <a:r>
              <a:rPr kumimoji="1" lang="en-US" altLang="ja-JP" sz="2000" dirty="0" smtClean="0"/>
              <a:t>】</a:t>
            </a:r>
          </a:p>
          <a:p>
            <a:r>
              <a:rPr lang="ja-JP" altLang="en-US" sz="2000" dirty="0" smtClean="0"/>
              <a:t>　・無料で環境構築可能</a:t>
            </a:r>
            <a:endParaRPr lang="en-US" altLang="ja-JP" sz="2000" dirty="0" smtClean="0"/>
          </a:p>
          <a:p>
            <a:r>
              <a:rPr lang="ja-JP" altLang="en-US" sz="2000" dirty="0" smtClean="0"/>
              <a:t> </a:t>
            </a:r>
            <a:endParaRPr lang="en-US" altLang="ja-JP" sz="2000" dirty="0" smtClean="0"/>
          </a:p>
          <a:p>
            <a:r>
              <a:rPr lang="ja-JP" altLang="en-US" sz="2000" dirty="0" smtClean="0"/>
              <a:t>　・マルチプラットフォーム</a:t>
            </a:r>
            <a:endParaRPr lang="en-US" altLang="ja-JP" sz="2000" dirty="0" smtClean="0"/>
          </a:p>
          <a:p>
            <a:r>
              <a:rPr kumimoji="1" lang="ja-JP" altLang="en-US" sz="2000" dirty="0"/>
              <a:t>　</a:t>
            </a:r>
            <a:r>
              <a:rPr lang="ja-JP" altLang="en-US" sz="2000" dirty="0"/>
              <a:t>　</a:t>
            </a:r>
            <a:r>
              <a:rPr lang="en-US" altLang="ja-JP" sz="2000" dirty="0" smtClean="0"/>
              <a:t>※</a:t>
            </a:r>
            <a:r>
              <a:rPr kumimoji="1" lang="en-US" altLang="ja-JP" sz="2000" dirty="0" smtClean="0"/>
              <a:t>C++</a:t>
            </a:r>
            <a:r>
              <a:rPr kumimoji="1" lang="ja-JP" altLang="en-US" sz="2000" dirty="0" err="1" smtClean="0"/>
              <a:t>、</a:t>
            </a:r>
            <a:r>
              <a:rPr kumimoji="1" lang="en-US" altLang="ja-JP" sz="2000" dirty="0" smtClean="0"/>
              <a:t>Python</a:t>
            </a:r>
            <a:r>
              <a:rPr lang="ja-JP" altLang="en-US" sz="2000" dirty="0" smtClean="0"/>
              <a:t>同じ環境でデバッグ可能</a:t>
            </a:r>
            <a:endParaRPr lang="en-US" altLang="ja-JP" sz="2000" dirty="0" smtClean="0"/>
          </a:p>
          <a:p>
            <a:r>
              <a:rPr kumimoji="1" lang="ja-JP" altLang="en-US" sz="2000" dirty="0"/>
              <a:t>　</a:t>
            </a:r>
            <a:endParaRPr kumimoji="1" lang="en-US" altLang="ja-JP" sz="2000" dirty="0" smtClean="0"/>
          </a:p>
          <a:p>
            <a:r>
              <a:rPr lang="ja-JP" altLang="en-US" sz="2000" dirty="0" smtClean="0"/>
              <a:t>　・</a:t>
            </a:r>
            <a:r>
              <a:rPr lang="en-US" altLang="ja-JP" sz="2000" dirty="0" smtClean="0"/>
              <a:t>ROS</a:t>
            </a:r>
            <a:r>
              <a:rPr lang="ja-JP" altLang="en-US" sz="2000" dirty="0" smtClean="0"/>
              <a:t>でも動作</a:t>
            </a:r>
            <a:r>
              <a:rPr lang="en-US" altLang="ja-JP" sz="2000" dirty="0" smtClean="0"/>
              <a:t>(</a:t>
            </a:r>
            <a:r>
              <a:rPr lang="en-US" altLang="ja-JP" sz="2000" dirty="0" err="1" smtClean="0"/>
              <a:t>gdb</a:t>
            </a:r>
            <a:r>
              <a:rPr lang="ja-JP" altLang="en-US" sz="2000" dirty="0" smtClean="0"/>
              <a:t>デバッグとして利用</a:t>
            </a:r>
            <a:r>
              <a:rPr lang="en-US" altLang="ja-JP" sz="2000" dirty="0" smtClean="0"/>
              <a:t>?)</a:t>
            </a:r>
          </a:p>
          <a:p>
            <a:endParaRPr kumimoji="1" lang="en-US" altLang="ja-JP" sz="2000" dirty="0"/>
          </a:p>
          <a:p>
            <a:r>
              <a:rPr kumimoji="1" lang="ja-JP" altLang="en-US" sz="2000" dirty="0" smtClean="0"/>
              <a:t>　・</a:t>
            </a:r>
            <a:r>
              <a:rPr kumimoji="1" lang="en-US" altLang="ja-JP" sz="2000" dirty="0" smtClean="0"/>
              <a:t>ROS</a:t>
            </a:r>
            <a:r>
              <a:rPr kumimoji="1" lang="ja-JP" altLang="en-US" sz="2000" dirty="0" smtClean="0"/>
              <a:t>システムを壊さない</a:t>
            </a:r>
            <a:endParaRPr kumimoji="1" lang="en-US" altLang="ja-JP" sz="2000" dirty="0" smtClean="0"/>
          </a:p>
          <a:p>
            <a:r>
              <a:rPr lang="ja-JP" altLang="en-US" sz="2000" dirty="0" smtClean="0"/>
              <a:t>　　</a:t>
            </a:r>
            <a:r>
              <a:rPr lang="en-US" altLang="ja-JP" sz="2000" dirty="0" smtClean="0"/>
              <a:t>※ .</a:t>
            </a:r>
            <a:r>
              <a:rPr lang="en-US" altLang="ja-JP" sz="2000" dirty="0" err="1" smtClean="0"/>
              <a:t>vscode</a:t>
            </a:r>
            <a:r>
              <a:rPr lang="ja-JP" altLang="en-US" sz="2000" dirty="0" smtClean="0"/>
              <a:t>内に環境を残すだけ</a:t>
            </a:r>
            <a:endParaRPr lang="en-US" altLang="ja-JP" sz="20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000" y="4948493"/>
            <a:ext cx="1853187" cy="1584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テキスト ボックス 6"/>
          <p:cNvSpPr txBox="1"/>
          <p:nvPr/>
        </p:nvSpPr>
        <p:spPr>
          <a:xfrm>
            <a:off x="5390842" y="1579287"/>
            <a:ext cx="4401998" cy="33624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000" dirty="0" smtClean="0"/>
              <a:t>【</a:t>
            </a:r>
            <a:r>
              <a:rPr kumimoji="1" lang="ja-JP" altLang="en-US" sz="2000" dirty="0" smtClean="0"/>
              <a:t>欠点</a:t>
            </a:r>
            <a:r>
              <a:rPr kumimoji="1" lang="en-US" altLang="ja-JP" sz="2000" dirty="0" smtClean="0"/>
              <a:t>】</a:t>
            </a:r>
          </a:p>
          <a:p>
            <a:r>
              <a:rPr lang="ja-JP" altLang="en-US" sz="2000" dirty="0" smtClean="0"/>
              <a:t>　・</a:t>
            </a:r>
            <a:r>
              <a:rPr lang="en-US" altLang="ja-JP" sz="2000" dirty="0" err="1" smtClean="0"/>
              <a:t>Ver</a:t>
            </a:r>
            <a:r>
              <a:rPr lang="ja-JP" altLang="en-US" sz="2000" dirty="0" smtClean="0"/>
              <a:t>によっては安定しない</a:t>
            </a:r>
            <a:endParaRPr lang="en-US" altLang="ja-JP" sz="2000" dirty="0" smtClean="0"/>
          </a:p>
          <a:p>
            <a:endParaRPr lang="en-US" altLang="ja-JP" sz="2000" dirty="0"/>
          </a:p>
          <a:p>
            <a:r>
              <a:rPr lang="ja-JP" altLang="en-US" sz="2000" dirty="0"/>
              <a:t>　・設定、デザインツールは含まれない</a:t>
            </a:r>
            <a:endParaRPr lang="en-US" altLang="ja-JP" sz="2000" dirty="0"/>
          </a:p>
          <a:p>
            <a:endParaRPr lang="en-US" altLang="ja-JP" sz="2000" dirty="0" smtClean="0"/>
          </a:p>
          <a:p>
            <a:r>
              <a:rPr lang="ja-JP" altLang="en-US" sz="2000" dirty="0" smtClean="0"/>
              <a:t>　・</a:t>
            </a:r>
            <a:r>
              <a:rPr lang="en-US" altLang="ja-JP" sz="2000" dirty="0" smtClean="0"/>
              <a:t>build</a:t>
            </a:r>
            <a:r>
              <a:rPr lang="ja-JP" altLang="en-US" sz="2000" dirty="0" smtClean="0"/>
              <a:t>は端末から</a:t>
            </a:r>
            <a:endParaRPr lang="en-US" altLang="ja-JP" sz="2000" dirty="0" smtClean="0"/>
          </a:p>
          <a:p>
            <a:r>
              <a:rPr lang="ja-JP" altLang="en-US" sz="2000" dirty="0"/>
              <a:t>　</a:t>
            </a:r>
            <a:r>
              <a:rPr lang="ja-JP" altLang="en-US" sz="2000" dirty="0" smtClean="0"/>
              <a:t>　</a:t>
            </a:r>
            <a:r>
              <a:rPr lang="en-US" altLang="ja-JP" sz="2000" dirty="0" smtClean="0"/>
              <a:t>※</a:t>
            </a:r>
            <a:r>
              <a:rPr lang="en-US" altLang="ja-JP" sz="2000" dirty="0"/>
              <a:t>Task </a:t>
            </a:r>
            <a:r>
              <a:rPr lang="ja-JP" altLang="en-US" sz="2000" dirty="0" smtClean="0"/>
              <a:t>機能で擬似的には可能</a:t>
            </a:r>
            <a:endParaRPr lang="ja-JP" altLang="en-US" sz="2000" dirty="0"/>
          </a:p>
          <a:p>
            <a:r>
              <a:rPr lang="ja-JP" altLang="en-US" sz="1100" dirty="0" smtClean="0"/>
              <a:t>　　　　</a:t>
            </a:r>
            <a:r>
              <a:rPr lang="en-US" altLang="ja-JP" sz="1100" dirty="0">
                <a:hlinkClick r:id="rId3"/>
              </a:rPr>
              <a:t>http://</a:t>
            </a:r>
            <a:r>
              <a:rPr lang="en-US" altLang="ja-JP" sz="1100" dirty="0" smtClean="0">
                <a:hlinkClick r:id="rId3"/>
              </a:rPr>
              <a:t>qiita.com/usagi/items/5a0f4edc99420173abb3</a:t>
            </a:r>
            <a:endParaRPr lang="en-US" altLang="ja-JP" sz="1100" dirty="0" smtClean="0"/>
          </a:p>
          <a:p>
            <a:r>
              <a:rPr lang="ja-JP" altLang="en-US" sz="2000" dirty="0" smtClean="0"/>
              <a:t>　　</a:t>
            </a:r>
            <a:r>
              <a:rPr lang="en-US" altLang="ja-JP" sz="2000" dirty="0" smtClean="0"/>
              <a:t>※</a:t>
            </a:r>
            <a:r>
              <a:rPr lang="ja-JP" altLang="en-US" sz="2000" dirty="0" smtClean="0"/>
              <a:t>タスクの活用</a:t>
            </a:r>
            <a:endParaRPr lang="en-US" altLang="ja-JP" sz="2000" dirty="0" smtClean="0"/>
          </a:p>
          <a:p>
            <a:r>
              <a:rPr lang="ja-JP" altLang="en-US" sz="1100" dirty="0"/>
              <a:t>　　　　</a:t>
            </a:r>
            <a:r>
              <a:rPr lang="en-US" altLang="ja-JP" sz="1100" dirty="0" smtClean="0">
                <a:hlinkClick r:id="rId4"/>
              </a:rPr>
              <a:t>http</a:t>
            </a:r>
            <a:r>
              <a:rPr lang="en-US" altLang="ja-JP" sz="1100" dirty="0">
                <a:hlinkClick r:id="rId4"/>
              </a:rPr>
              <a:t>://</a:t>
            </a:r>
            <a:r>
              <a:rPr lang="en-US" altLang="ja-JP" sz="1100" dirty="0" smtClean="0">
                <a:hlinkClick r:id="rId4"/>
              </a:rPr>
              <a:t>www.atmarkit.co.jp/ait/articles/1509/08/news019.html</a:t>
            </a:r>
            <a:endParaRPr lang="en-US" altLang="ja-JP" sz="1050" dirty="0" smtClean="0"/>
          </a:p>
          <a:p>
            <a:endParaRPr lang="en-US" altLang="ja-JP" sz="1050" dirty="0"/>
          </a:p>
          <a:p>
            <a:endParaRPr lang="en-US" altLang="ja-JP" sz="2000" dirty="0" smtClean="0"/>
          </a:p>
        </p:txBody>
      </p:sp>
    </p:spTree>
    <p:extLst>
      <p:ext uri="{BB962C8B-B14F-4D97-AF65-F5344CB8AC3E}">
        <p14:creationId xmlns:p14="http://schemas.microsoft.com/office/powerpoint/2010/main" val="32432784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31800" y="539477"/>
            <a:ext cx="8090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・複数モジュールをデバッグしたい場合は、</a:t>
            </a:r>
            <a:r>
              <a:rPr kumimoji="1" lang="en-US" altLang="ja-JP" dirty="0" err="1" smtClean="0"/>
              <a:t>VSCode</a:t>
            </a:r>
            <a:r>
              <a:rPr kumimoji="1" lang="ja-JP" altLang="en-US" dirty="0" smtClean="0"/>
              <a:t>を二個起動し、フォルダを切替</a:t>
            </a:r>
            <a:endParaRPr kumimoji="1" lang="ja-JP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8541" y="395461"/>
            <a:ext cx="876300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テキスト ボックス 4"/>
          <p:cNvSpPr txBox="1"/>
          <p:nvPr/>
        </p:nvSpPr>
        <p:spPr>
          <a:xfrm>
            <a:off x="8518039" y="109556"/>
            <a:ext cx="1107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 smtClean="0"/>
              <a:t>新しい端末で開く</a:t>
            </a:r>
            <a:endParaRPr kumimoji="1" lang="ja-JP" altLang="en-US" sz="10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97865" y="1691605"/>
            <a:ext cx="84176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・</a:t>
            </a:r>
            <a:r>
              <a:rPr lang="en-US" altLang="ja-JP" dirty="0" err="1"/>
              <a:t>CMake</a:t>
            </a:r>
            <a:r>
              <a:rPr lang="ja-JP" altLang="en-US" dirty="0"/>
              <a:t>で生成されたファイルを一気に</a:t>
            </a:r>
            <a:r>
              <a:rPr lang="ja-JP" altLang="en-US" dirty="0" smtClean="0"/>
              <a:t>削除　</a:t>
            </a:r>
            <a:r>
              <a:rPr lang="en-US" altLang="ja-JP" dirty="0" smtClean="0"/>
              <a:t>(</a:t>
            </a:r>
            <a:r>
              <a:rPr lang="ja-JP" altLang="en-US" dirty="0" smtClean="0"/>
              <a:t>通常は</a:t>
            </a:r>
            <a:r>
              <a:rPr lang="en-US" altLang="ja-JP" dirty="0" err="1" smtClean="0"/>
              <a:t>catkin_make</a:t>
            </a:r>
            <a:r>
              <a:rPr lang="en-US" altLang="ja-JP" dirty="0" smtClean="0"/>
              <a:t> clean)</a:t>
            </a:r>
            <a:endParaRPr lang="ja-JP" altLang="en-US" dirty="0"/>
          </a:p>
          <a:p>
            <a:r>
              <a:rPr lang="en-US" altLang="ja-JP" dirty="0"/>
              <a:t>  </a:t>
            </a:r>
            <a:r>
              <a:rPr lang="en-US" altLang="ja-JP" dirty="0">
                <a:hlinkClick r:id="rId3"/>
              </a:rPr>
              <a:t>https://ry0.github.io/blog/2015/01/14/rm-cmake</a:t>
            </a:r>
            <a:r>
              <a:rPr lang="en-US" altLang="ja-JP" dirty="0" smtClean="0">
                <a:hlinkClick r:id="rId3"/>
              </a:rPr>
              <a:t>/</a:t>
            </a:r>
            <a:endParaRPr lang="en-US" altLang="ja-JP" dirty="0" smtClean="0"/>
          </a:p>
          <a:p>
            <a:r>
              <a:rPr kumimoji="1" lang="ja-JP" altLang="en-US" dirty="0"/>
              <a:t>　</a:t>
            </a:r>
            <a:r>
              <a:rPr kumimoji="1" lang="ja-JP" altLang="en-US" dirty="0" smtClean="0"/>
              <a:t>　　↓</a:t>
            </a:r>
            <a:endParaRPr kumimoji="1" lang="en-US" altLang="ja-JP" dirty="0" smtClean="0"/>
          </a:p>
          <a:p>
            <a:r>
              <a:rPr lang="ja-JP" altLang="en-US" dirty="0"/>
              <a:t>　</a:t>
            </a:r>
            <a:r>
              <a:rPr lang="en-US" altLang="ja-JP" dirty="0" err="1"/>
              <a:t>rm</a:t>
            </a:r>
            <a:r>
              <a:rPr lang="en-US" altLang="ja-JP" dirty="0"/>
              <a:t> CMakeCache.txt </a:t>
            </a:r>
            <a:r>
              <a:rPr lang="en-US" altLang="ja-JP" dirty="0" err="1"/>
              <a:t>cmake_install.cmake</a:t>
            </a:r>
            <a:r>
              <a:rPr lang="en-US" altLang="ja-JP" dirty="0"/>
              <a:t> &amp;&amp; </a:t>
            </a:r>
            <a:r>
              <a:rPr lang="en-US" altLang="ja-JP" dirty="0" err="1"/>
              <a:t>rm</a:t>
            </a:r>
            <a:r>
              <a:rPr lang="en-US" altLang="ja-JP" dirty="0"/>
              <a:t> -r </a:t>
            </a:r>
            <a:r>
              <a:rPr lang="en-US" altLang="ja-JP" dirty="0" err="1"/>
              <a:t>CMakeFiles</a:t>
            </a:r>
            <a:r>
              <a:rPr lang="en-US" altLang="ja-JP" dirty="0"/>
              <a:t> &amp;&amp; </a:t>
            </a:r>
            <a:r>
              <a:rPr lang="en-US" altLang="ja-JP" dirty="0" err="1"/>
              <a:t>rm</a:t>
            </a:r>
            <a:r>
              <a:rPr lang="en-US" altLang="ja-JP" dirty="0"/>
              <a:t> </a:t>
            </a:r>
            <a:r>
              <a:rPr lang="en-US" altLang="ja-JP" dirty="0" err="1"/>
              <a:t>Makefile</a:t>
            </a:r>
            <a:endParaRPr kumimoji="1" lang="ja-JP" altLang="en-US" dirty="0"/>
          </a:p>
        </p:txBody>
      </p:sp>
      <p:sp>
        <p:nvSpPr>
          <p:cNvPr id="2" name="正方形/長方形 1"/>
          <p:cNvSpPr/>
          <p:nvPr/>
        </p:nvSpPr>
        <p:spPr>
          <a:xfrm>
            <a:off x="565667" y="3347789"/>
            <a:ext cx="793999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 smtClean="0"/>
              <a:t>・一部</a:t>
            </a:r>
            <a:r>
              <a:rPr lang="ja-JP" altLang="en-US" dirty="0"/>
              <a:t>のパッケージのみビルドする</a:t>
            </a:r>
            <a:r>
              <a:rPr lang="ja-JP" altLang="en-US" dirty="0" smtClean="0"/>
              <a:t>場合　</a:t>
            </a:r>
            <a:r>
              <a:rPr lang="en-US" altLang="ja-JP" dirty="0"/>
              <a:t>(ROSBOOK </a:t>
            </a:r>
            <a:r>
              <a:rPr lang="en-US" altLang="ja-JP" dirty="0" smtClean="0"/>
              <a:t>v1.03</a:t>
            </a:r>
            <a:r>
              <a:rPr lang="ja-JP" altLang="en-US" dirty="0" smtClean="0"/>
              <a:t>　</a:t>
            </a:r>
            <a:r>
              <a:rPr lang="en-US" altLang="ja-JP" dirty="0" smtClean="0"/>
              <a:t>104</a:t>
            </a:r>
            <a:r>
              <a:rPr lang="ja-JP" altLang="en-US" dirty="0" smtClean="0"/>
              <a:t>ページに記載</a:t>
            </a:r>
            <a:r>
              <a:rPr lang="en-US" altLang="ja-JP" dirty="0" smtClean="0"/>
              <a:t>)</a:t>
            </a:r>
          </a:p>
          <a:p>
            <a:r>
              <a:rPr lang="ja-JP" altLang="en-US" dirty="0" smtClean="0"/>
              <a:t>　</a:t>
            </a:r>
            <a:r>
              <a:rPr lang="en-US" altLang="ja-JP" dirty="0" smtClean="0"/>
              <a:t>$ </a:t>
            </a:r>
            <a:r>
              <a:rPr lang="en-US" altLang="ja-JP" dirty="0" err="1"/>
              <a:t>catkin_make</a:t>
            </a:r>
            <a:r>
              <a:rPr lang="en-US" altLang="ja-JP" dirty="0"/>
              <a:t> --</a:t>
            </a:r>
            <a:r>
              <a:rPr lang="en-US" altLang="ja-JP" dirty="0" err="1"/>
              <a:t>pkg</a:t>
            </a:r>
            <a:r>
              <a:rPr lang="en-US" altLang="ja-JP" dirty="0"/>
              <a:t> </a:t>
            </a:r>
            <a:r>
              <a:rPr lang="en-US" altLang="ja-JP" dirty="0" smtClean="0"/>
              <a:t> [</a:t>
            </a:r>
            <a:r>
              <a:rPr lang="en-US" altLang="ja-JP" dirty="0" err="1" smtClean="0"/>
              <a:t>pkg</a:t>
            </a:r>
            <a:r>
              <a:rPr lang="ja-JP" altLang="en-US" dirty="0" smtClean="0"/>
              <a:t> </a:t>
            </a:r>
            <a:r>
              <a:rPr lang="en-US" altLang="ja-JP" dirty="0" smtClean="0"/>
              <a:t>name]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3066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215982" y="1475581"/>
            <a:ext cx="6755824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8800" dirty="0" smtClean="0"/>
              <a:t>Visual Studio</a:t>
            </a:r>
          </a:p>
          <a:p>
            <a:pPr algn="ctr"/>
            <a:r>
              <a:rPr lang="en-US" altLang="ja-JP" sz="8800" dirty="0" smtClean="0"/>
              <a:t>Code</a:t>
            </a:r>
          </a:p>
          <a:p>
            <a:pPr algn="ctr"/>
            <a:r>
              <a:rPr lang="ja-JP" altLang="en-US" sz="8800" dirty="0" smtClean="0"/>
              <a:t>本体設定</a:t>
            </a:r>
            <a:endParaRPr kumimoji="1" lang="ja-JP" altLang="en-US" sz="8800" dirty="0"/>
          </a:p>
        </p:txBody>
      </p:sp>
    </p:spTree>
    <p:extLst>
      <p:ext uri="{BB962C8B-B14F-4D97-AF65-F5344CB8AC3E}">
        <p14:creationId xmlns:p14="http://schemas.microsoft.com/office/powerpoint/2010/main" val="551377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301320"/>
            <a:ext cx="9071640" cy="74221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lIns="0" tIns="0" rIns="0" bIns="0" anchor="ctr"/>
          <a:lstStyle/>
          <a:p>
            <a:pPr algn="ctr"/>
            <a:r>
              <a:rPr lang="en-US" sz="4400" dirty="0" smtClean="0">
                <a:latin typeface="Arial"/>
              </a:rPr>
              <a:t>1. </a:t>
            </a:r>
            <a:r>
              <a:rPr lang="en-US" sz="4400" dirty="0">
                <a:latin typeface="Arial"/>
              </a:rPr>
              <a:t>Visual Studio </a:t>
            </a:r>
            <a:r>
              <a:rPr lang="en-US" sz="4400" dirty="0" err="1">
                <a:latin typeface="Arial"/>
              </a:rPr>
              <a:t>Codeを入手</a:t>
            </a:r>
            <a:endParaRPr dirty="0"/>
          </a:p>
        </p:txBody>
      </p:sp>
      <p:sp>
        <p:nvSpPr>
          <p:cNvPr id="42" name="TextShape 2"/>
          <p:cNvSpPr txBox="1"/>
          <p:nvPr/>
        </p:nvSpPr>
        <p:spPr>
          <a:xfrm>
            <a:off x="648360" y="1331565"/>
            <a:ext cx="9071640" cy="56844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2800" dirty="0" err="1">
                <a:latin typeface="Arial"/>
              </a:rPr>
              <a:t>以下のサイトからVisual</a:t>
            </a:r>
            <a:r>
              <a:rPr lang="en-US" sz="2800" dirty="0">
                <a:latin typeface="Arial"/>
              </a:rPr>
              <a:t> Studio　Code </a:t>
            </a:r>
            <a:r>
              <a:rPr lang="en-US" sz="2800" dirty="0" err="1">
                <a:latin typeface="Arial"/>
              </a:rPr>
              <a:t>を入手</a:t>
            </a:r>
            <a:endParaRPr dirty="0"/>
          </a:p>
        </p:txBody>
      </p:sp>
      <p:sp>
        <p:nvSpPr>
          <p:cNvPr id="43" name="TextShape 3"/>
          <p:cNvSpPr txBox="1"/>
          <p:nvPr/>
        </p:nvSpPr>
        <p:spPr>
          <a:xfrm>
            <a:off x="1360440" y="1726665"/>
            <a:ext cx="3175560" cy="34668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US" dirty="0">
                <a:latin typeface="Arial"/>
              </a:rPr>
              <a:t>https://code.visualstudio.com/</a:t>
            </a:r>
            <a:endParaRPr dirty="0"/>
          </a:p>
        </p:txBody>
      </p:sp>
      <p:pic>
        <p:nvPicPr>
          <p:cNvPr id="44" name="図 43"/>
          <p:cNvPicPr/>
          <p:nvPr/>
        </p:nvPicPr>
        <p:blipFill>
          <a:blip r:embed="rId2"/>
          <a:stretch>
            <a:fillRect/>
          </a:stretch>
        </p:blipFill>
        <p:spPr>
          <a:xfrm>
            <a:off x="1008000" y="2138505"/>
            <a:ext cx="7414200" cy="4484160"/>
          </a:xfrm>
          <a:prstGeom prst="rect">
            <a:avLst/>
          </a:prstGeom>
          <a:ln>
            <a:noFill/>
          </a:ln>
        </p:spPr>
      </p:pic>
      <p:sp>
        <p:nvSpPr>
          <p:cNvPr id="45" name="CustomShape 4"/>
          <p:cNvSpPr/>
          <p:nvPr/>
        </p:nvSpPr>
        <p:spPr>
          <a:xfrm>
            <a:off x="1224000" y="4606665"/>
            <a:ext cx="1008000" cy="576000"/>
          </a:xfrm>
          <a:prstGeom prst="rect">
            <a:avLst/>
          </a:prstGeom>
          <a:noFill/>
          <a:ln w="36000">
            <a:solidFill>
              <a:srgbClr val="FF420E"/>
            </a:solidFill>
            <a:round/>
          </a:ln>
        </p:spPr>
      </p:sp>
      <p:grpSp>
        <p:nvGrpSpPr>
          <p:cNvPr id="6" name="グループ化 5"/>
          <p:cNvGrpSpPr/>
          <p:nvPr/>
        </p:nvGrpSpPr>
        <p:grpSpPr>
          <a:xfrm>
            <a:off x="490983" y="5711822"/>
            <a:ext cx="2101057" cy="1556438"/>
            <a:chOff x="490983" y="5711822"/>
            <a:chExt cx="2101057" cy="1556438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0983" y="5711822"/>
              <a:ext cx="1611436" cy="1556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3" name="直線矢印コネクタ 2"/>
            <p:cNvCxnSpPr/>
            <p:nvPr/>
          </p:nvCxnSpPr>
          <p:spPr>
            <a:xfrm flipH="1">
              <a:off x="2015976" y="6946878"/>
              <a:ext cx="576064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テキスト ボックス 3"/>
          <p:cNvSpPr txBox="1"/>
          <p:nvPr/>
        </p:nvSpPr>
        <p:spPr>
          <a:xfrm>
            <a:off x="2684448" y="6716045"/>
            <a:ext cx="2101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 smtClean="0"/>
              <a:t>Insiders</a:t>
            </a:r>
            <a:r>
              <a:rPr lang="ja-JP" altLang="en-US" sz="1200" dirty="0" smtClean="0"/>
              <a:t>を使う場合はここから</a:t>
            </a:r>
            <a:endParaRPr lang="en-US" altLang="ja-JP" sz="1200" dirty="0" smtClean="0"/>
          </a:p>
          <a:p>
            <a:r>
              <a:rPr lang="ja-JP" altLang="en-US" sz="1200" dirty="0" smtClean="0"/>
              <a:t>起動</a:t>
            </a:r>
            <a:r>
              <a:rPr lang="ja-JP" altLang="en-US" sz="1200" dirty="0"/>
              <a:t>時</a:t>
            </a:r>
            <a:r>
              <a:rPr lang="ja-JP" altLang="en-US" sz="1200" dirty="0" smtClean="0"/>
              <a:t>も</a:t>
            </a:r>
            <a:r>
              <a:rPr lang="en-US" altLang="ja-JP" sz="1200" dirty="0" smtClean="0"/>
              <a:t>code-insiders</a:t>
            </a:r>
            <a:r>
              <a:rPr lang="ja-JP" altLang="en-US" sz="1200" dirty="0" smtClean="0"/>
              <a:t>に</a:t>
            </a:r>
            <a:endParaRPr kumimoji="1" lang="ja-JP" altLang="en-US" sz="12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8099" y="4571499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</a:rPr>
              <a:t>基本は</a:t>
            </a:r>
            <a:endParaRPr kumimoji="1" lang="en-US" altLang="ja-JP" dirty="0" smtClean="0">
              <a:solidFill>
                <a:srgbClr val="FF0000"/>
              </a:solidFill>
            </a:endParaRPr>
          </a:p>
          <a:p>
            <a:r>
              <a:rPr kumimoji="1" lang="en-US" altLang="ja-JP" dirty="0" smtClean="0">
                <a:solidFill>
                  <a:srgbClr val="FF0000"/>
                </a:solidFill>
              </a:rPr>
              <a:t>stable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図 46"/>
          <p:cNvPicPr/>
          <p:nvPr/>
        </p:nvPicPr>
        <p:blipFill>
          <a:blip r:embed="rId2"/>
          <a:stretch>
            <a:fillRect/>
          </a:stretch>
        </p:blipFill>
        <p:spPr>
          <a:xfrm>
            <a:off x="4176360" y="1775445"/>
            <a:ext cx="5615640" cy="5028120"/>
          </a:xfrm>
          <a:prstGeom prst="rect">
            <a:avLst/>
          </a:prstGeom>
          <a:ln>
            <a:noFill/>
          </a:ln>
        </p:spPr>
      </p:pic>
      <p:sp>
        <p:nvSpPr>
          <p:cNvPr id="48" name="TextShape 2"/>
          <p:cNvSpPr txBox="1"/>
          <p:nvPr/>
        </p:nvSpPr>
        <p:spPr>
          <a:xfrm>
            <a:off x="360000" y="1331565"/>
            <a:ext cx="9368640" cy="50400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US" dirty="0">
                <a:latin typeface="Arial"/>
              </a:rPr>
              <a:t>/Download/</a:t>
            </a:r>
            <a:r>
              <a:rPr lang="en-US" dirty="0" err="1">
                <a:latin typeface="Arial"/>
              </a:rPr>
              <a:t>code_xxxx.debを右クリック</a:t>
            </a:r>
            <a:r>
              <a:rPr lang="en-US" dirty="0">
                <a:latin typeface="Arial"/>
              </a:rPr>
              <a:t> &gt; </a:t>
            </a:r>
            <a:r>
              <a:rPr lang="en-US" dirty="0" err="1">
                <a:latin typeface="Arial"/>
              </a:rPr>
              <a:t>ubuntuソフトウェアセンタで開く</a:t>
            </a:r>
            <a:r>
              <a:rPr lang="en-US" dirty="0">
                <a:latin typeface="Arial"/>
              </a:rPr>
              <a:t> &gt; </a:t>
            </a:r>
            <a:r>
              <a:rPr lang="en-US" dirty="0" err="1">
                <a:latin typeface="Arial"/>
              </a:rPr>
              <a:t>インストール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593" b="38446"/>
          <a:stretch/>
        </p:blipFill>
        <p:spPr bwMode="auto">
          <a:xfrm>
            <a:off x="143768" y="1835565"/>
            <a:ext cx="3857632" cy="18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Line 3"/>
          <p:cNvSpPr/>
          <p:nvPr/>
        </p:nvSpPr>
        <p:spPr>
          <a:xfrm>
            <a:off x="1496584" y="3527434"/>
            <a:ext cx="2319592" cy="0"/>
          </a:xfrm>
          <a:prstGeom prst="line">
            <a:avLst/>
          </a:prstGeom>
          <a:ln w="36000">
            <a:solidFill>
              <a:srgbClr val="FF3333"/>
            </a:solidFill>
            <a:round/>
          </a:ln>
        </p:spPr>
      </p:sp>
      <p:sp>
        <p:nvSpPr>
          <p:cNvPr id="2" name="右矢印 1"/>
          <p:cNvSpPr/>
          <p:nvPr/>
        </p:nvSpPr>
        <p:spPr>
          <a:xfrm>
            <a:off x="4001400" y="3167394"/>
            <a:ext cx="318832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TextShape 1"/>
          <p:cNvSpPr txBox="1"/>
          <p:nvPr/>
        </p:nvSpPr>
        <p:spPr>
          <a:xfrm>
            <a:off x="504000" y="301320"/>
            <a:ext cx="9071640" cy="74221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lIns="0" tIns="0" rIns="0" bIns="0" anchor="ctr"/>
          <a:lstStyle/>
          <a:p>
            <a:pPr algn="ctr"/>
            <a:r>
              <a:rPr lang="en-US" sz="4400" dirty="0" smtClean="0"/>
              <a:t>2. Visual </a:t>
            </a:r>
            <a:r>
              <a:rPr lang="en-US" sz="4400" dirty="0"/>
              <a:t>Studio Code</a:t>
            </a:r>
            <a:r>
              <a:rPr lang="ja-JP" altLang="en-US" sz="4400" dirty="0"/>
              <a:t>のインストール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図 52"/>
          <p:cNvPicPr/>
          <p:nvPr/>
        </p:nvPicPr>
        <p:blipFill>
          <a:blip r:embed="rId2"/>
          <a:stretch>
            <a:fillRect/>
          </a:stretch>
        </p:blipFill>
        <p:spPr>
          <a:xfrm>
            <a:off x="216000" y="1517040"/>
            <a:ext cx="6264000" cy="5538960"/>
          </a:xfrm>
          <a:prstGeom prst="rect">
            <a:avLst/>
          </a:prstGeom>
          <a:ln>
            <a:noFill/>
          </a:ln>
        </p:spPr>
      </p:pic>
      <p:sp>
        <p:nvSpPr>
          <p:cNvPr id="54" name="TextShape 2"/>
          <p:cNvSpPr txBox="1"/>
          <p:nvPr/>
        </p:nvSpPr>
        <p:spPr>
          <a:xfrm>
            <a:off x="6768000" y="1728000"/>
            <a:ext cx="2880000" cy="129096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lIns="90000" tIns="45000" rIns="90000" bIns="45000"/>
          <a:lstStyle/>
          <a:p>
            <a:r>
              <a:rPr lang="en-US" dirty="0" err="1">
                <a:latin typeface="Arial"/>
              </a:rPr>
              <a:t>ctrl+shift+P</a:t>
            </a:r>
            <a:r>
              <a:rPr lang="en-US" dirty="0">
                <a:latin typeface="Arial"/>
              </a:rPr>
              <a:t> で Preference
 </a:t>
            </a:r>
            <a:r>
              <a:rPr lang="en-US" dirty="0" err="1">
                <a:latin typeface="Arial"/>
              </a:rPr>
              <a:t>を開き</a:t>
            </a:r>
            <a:r>
              <a:rPr lang="en-US" dirty="0">
                <a:latin typeface="Arial"/>
              </a:rPr>
              <a:t>、</a:t>
            </a:r>
            <a:endParaRPr dirty="0"/>
          </a:p>
          <a:p>
            <a:r>
              <a:rPr lang="en-US" dirty="0">
                <a:latin typeface="Arial"/>
              </a:rPr>
              <a:t>User </a:t>
            </a:r>
            <a:r>
              <a:rPr lang="en-US" dirty="0" err="1">
                <a:latin typeface="Arial"/>
              </a:rPr>
              <a:t>Settingsを入力して</a:t>
            </a:r>
            <a:r>
              <a:rPr lang="en-US" dirty="0">
                <a:latin typeface="Arial"/>
              </a:rPr>
              <a:t>、　</a:t>
            </a:r>
            <a:r>
              <a:rPr lang="en-US" dirty="0" err="1">
                <a:latin typeface="Arial"/>
              </a:rPr>
              <a:t>Settings.jsonを開く</a:t>
            </a:r>
            <a:endParaRPr dirty="0"/>
          </a:p>
        </p:txBody>
      </p:sp>
      <p:sp>
        <p:nvSpPr>
          <p:cNvPr id="55" name="Line 3"/>
          <p:cNvSpPr/>
          <p:nvPr/>
        </p:nvSpPr>
        <p:spPr>
          <a:xfrm flipH="1">
            <a:off x="2952000" y="2160000"/>
            <a:ext cx="3744000" cy="0"/>
          </a:xfrm>
          <a:prstGeom prst="line">
            <a:avLst/>
          </a:prstGeom>
          <a:ln w="36000">
            <a:solidFill>
              <a:srgbClr val="FF3333"/>
            </a:solidFill>
            <a:round/>
            <a:tailEnd type="triangle" w="med" len="med"/>
          </a:ln>
        </p:spPr>
      </p:sp>
      <p:sp>
        <p:nvSpPr>
          <p:cNvPr id="6" name="TextShape 2"/>
          <p:cNvSpPr txBox="1"/>
          <p:nvPr/>
        </p:nvSpPr>
        <p:spPr>
          <a:xfrm>
            <a:off x="6768000" y="3369665"/>
            <a:ext cx="2880000" cy="43204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lIns="90000" tIns="45000" rIns="90000" bIns="45000"/>
          <a:lstStyle/>
          <a:p>
            <a:r>
              <a:rPr lang="ja-JP" altLang="en-US" dirty="0" smtClean="0">
                <a:latin typeface="Arial"/>
              </a:rPr>
              <a:t>ファイル </a:t>
            </a:r>
            <a:r>
              <a:rPr lang="en-US" altLang="ja-JP" dirty="0" smtClean="0">
                <a:latin typeface="Arial"/>
              </a:rPr>
              <a:t>&gt; </a:t>
            </a:r>
            <a:r>
              <a:rPr lang="ja-JP" altLang="en-US" dirty="0" smtClean="0">
                <a:latin typeface="Arial"/>
              </a:rPr>
              <a:t>基本設定 </a:t>
            </a:r>
            <a:r>
              <a:rPr lang="en-US" altLang="ja-JP" dirty="0" smtClean="0">
                <a:latin typeface="Arial"/>
              </a:rPr>
              <a:t>&gt; </a:t>
            </a:r>
            <a:r>
              <a:rPr lang="ja-JP" altLang="en-US" dirty="0" smtClean="0">
                <a:latin typeface="Arial"/>
              </a:rPr>
              <a:t>設定</a:t>
            </a:r>
            <a:endParaRPr dirty="0"/>
          </a:p>
        </p:txBody>
      </p:sp>
      <p:sp>
        <p:nvSpPr>
          <p:cNvPr id="7" name="TextShape 2"/>
          <p:cNvSpPr txBox="1"/>
          <p:nvPr/>
        </p:nvSpPr>
        <p:spPr>
          <a:xfrm>
            <a:off x="6768000" y="4070496"/>
            <a:ext cx="2880000" cy="43204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lIns="90000" tIns="45000" rIns="90000" bIns="45000"/>
          <a:lstStyle/>
          <a:p>
            <a:r>
              <a:rPr lang="en-US" dirty="0" smtClean="0"/>
              <a:t>Ctrl + ,</a:t>
            </a:r>
            <a:endParaRPr dirty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7880880" y="3018960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or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7890822" y="3770545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or</a:t>
            </a:r>
            <a:endParaRPr kumimoji="1" lang="ja-JP" altLang="en-US" dirty="0"/>
          </a:p>
        </p:txBody>
      </p:sp>
      <p:sp>
        <p:nvSpPr>
          <p:cNvPr id="10" name="TextShape 1"/>
          <p:cNvSpPr txBox="1"/>
          <p:nvPr/>
        </p:nvSpPr>
        <p:spPr>
          <a:xfrm>
            <a:off x="504000" y="301320"/>
            <a:ext cx="9071640" cy="74221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lIns="0" tIns="0" rIns="0" bIns="0" anchor="ctr"/>
          <a:lstStyle/>
          <a:p>
            <a:pPr algn="ctr"/>
            <a:r>
              <a:rPr lang="en-US" sz="4400" dirty="0" smtClean="0"/>
              <a:t>3. User </a:t>
            </a:r>
            <a:r>
              <a:rPr lang="en-US" sz="4400" dirty="0"/>
              <a:t>Settings</a:t>
            </a:r>
            <a:r>
              <a:rPr lang="ja-JP" altLang="en-US" sz="4400" dirty="0"/>
              <a:t>を開く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Shape 2"/>
          <p:cNvSpPr txBox="1"/>
          <p:nvPr/>
        </p:nvSpPr>
        <p:spPr>
          <a:xfrm>
            <a:off x="215776" y="1697310"/>
            <a:ext cx="9649072" cy="403244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lIns="90000" tIns="45000" rIns="90000" bIns="45000"/>
          <a:lstStyle/>
          <a:p>
            <a:r>
              <a:rPr lang="en-US" sz="1400" b="1" dirty="0"/>
              <a:t>// Place your settings in this file to overwrite the default settings</a:t>
            </a:r>
          </a:p>
          <a:p>
            <a:r>
              <a:rPr lang="en-US" sz="1400" b="1" dirty="0"/>
              <a:t>{</a:t>
            </a:r>
          </a:p>
          <a:p>
            <a:r>
              <a:rPr lang="en-US" sz="1400" b="1" dirty="0"/>
              <a:t>    // --- HTTP ----------------------</a:t>
            </a:r>
          </a:p>
          <a:p>
            <a:r>
              <a:rPr lang="en-US" sz="1400" b="1" dirty="0"/>
              <a:t>    // The proxy setting to use. If not set will be taken from the </a:t>
            </a:r>
            <a:r>
              <a:rPr lang="en-US" sz="1400" b="1" dirty="0" err="1"/>
              <a:t>http_proxy</a:t>
            </a:r>
            <a:r>
              <a:rPr lang="en-US" sz="1400" b="1" dirty="0"/>
              <a:t> and </a:t>
            </a:r>
            <a:r>
              <a:rPr lang="en-US" sz="1400" b="1" dirty="0" err="1"/>
              <a:t>https_proxy</a:t>
            </a:r>
            <a:r>
              <a:rPr lang="en-US" sz="1400" b="1" dirty="0"/>
              <a:t> environment variables</a:t>
            </a:r>
          </a:p>
          <a:p>
            <a:r>
              <a:rPr lang="en-US" sz="1400" b="1" dirty="0"/>
              <a:t>    "</a:t>
            </a:r>
            <a:r>
              <a:rPr lang="en-US" sz="1400" b="1" dirty="0" err="1"/>
              <a:t>http.proxy</a:t>
            </a:r>
            <a:r>
              <a:rPr lang="en-US" sz="1400" b="1" dirty="0"/>
              <a:t>": "http://10.77.8.70:8080",</a:t>
            </a:r>
          </a:p>
          <a:p>
            <a:r>
              <a:rPr lang="en-US" sz="1400" b="1" dirty="0"/>
              <a:t>    // Whether the proxy server certificate should be verified against the list of supplied CAs.</a:t>
            </a:r>
          </a:p>
          <a:p>
            <a:r>
              <a:rPr lang="en-US" sz="1400" b="1" dirty="0"/>
              <a:t>    "</a:t>
            </a:r>
            <a:r>
              <a:rPr lang="en-US" sz="1400" b="1" dirty="0" err="1"/>
              <a:t>http.proxyStrictSSL</a:t>
            </a:r>
            <a:r>
              <a:rPr lang="en-US" sz="1400" b="1" dirty="0"/>
              <a:t>": false,</a:t>
            </a:r>
          </a:p>
          <a:p>
            <a:r>
              <a:rPr lang="en-US" sz="1400" b="1" dirty="0"/>
              <a:t>    // The value to send as the 'Proxy-Authorization' header for every network request.</a:t>
            </a:r>
          </a:p>
          <a:p>
            <a:r>
              <a:rPr lang="en-US" sz="1400" b="1" dirty="0"/>
              <a:t>    "</a:t>
            </a:r>
            <a:r>
              <a:rPr lang="en-US" sz="1400" b="1" dirty="0" err="1"/>
              <a:t>http.proxyAuthorization</a:t>
            </a:r>
            <a:r>
              <a:rPr lang="en-US" sz="1400" b="1" dirty="0"/>
              <a:t>": null,</a:t>
            </a:r>
          </a:p>
          <a:p>
            <a:r>
              <a:rPr lang="en-US" sz="1400" b="1" dirty="0"/>
              <a:t>    </a:t>
            </a:r>
          </a:p>
          <a:p>
            <a:r>
              <a:rPr lang="en-US" sz="1400" b="1" dirty="0"/>
              <a:t>    // --- Extensions ------------------</a:t>
            </a:r>
          </a:p>
          <a:p>
            <a:r>
              <a:rPr lang="en-US" sz="1400" b="1" dirty="0"/>
              <a:t>    // Automatically update extensions</a:t>
            </a:r>
          </a:p>
          <a:p>
            <a:r>
              <a:rPr lang="en-US" sz="1400" b="1" dirty="0"/>
              <a:t>    "</a:t>
            </a:r>
            <a:r>
              <a:rPr lang="en-US" sz="1400" b="1" dirty="0" err="1"/>
              <a:t>extensions.autoUpdate</a:t>
            </a:r>
            <a:r>
              <a:rPr lang="en-US" sz="1400" b="1" dirty="0"/>
              <a:t>": false,   </a:t>
            </a:r>
          </a:p>
          <a:p>
            <a:endParaRPr lang="en-US" sz="1400" b="1" dirty="0"/>
          </a:p>
          <a:p>
            <a:r>
              <a:rPr lang="en-US" sz="1400" b="1" dirty="0" smtClean="0"/>
              <a:t>    </a:t>
            </a:r>
            <a:r>
              <a:rPr lang="en-US" sz="1400" b="1" dirty="0"/>
              <a:t>// --- Python Configuration -----------</a:t>
            </a:r>
          </a:p>
          <a:p>
            <a:r>
              <a:rPr lang="en-US" sz="1400" b="1" dirty="0"/>
              <a:t>    "</a:t>
            </a:r>
            <a:r>
              <a:rPr lang="en-US" sz="1400" b="1" dirty="0" err="1"/>
              <a:t>python.pythonPath</a:t>
            </a:r>
            <a:r>
              <a:rPr lang="en-US" sz="1400" b="1" dirty="0"/>
              <a:t>": "/</a:t>
            </a:r>
            <a:r>
              <a:rPr lang="en-US" sz="1400" b="1" dirty="0" err="1"/>
              <a:t>usr</a:t>
            </a:r>
            <a:r>
              <a:rPr lang="en-US" sz="1400" b="1" dirty="0"/>
              <a:t>/bin/python" </a:t>
            </a:r>
          </a:p>
          <a:p>
            <a:r>
              <a:rPr lang="en-US" sz="1400" b="1" dirty="0"/>
              <a:t>    </a:t>
            </a:r>
          </a:p>
          <a:p>
            <a:r>
              <a:rPr lang="en-US" sz="1400" b="1" dirty="0"/>
              <a:t>}</a:t>
            </a:r>
            <a:endParaRPr sz="1600" b="1" dirty="0"/>
          </a:p>
        </p:txBody>
      </p:sp>
      <p:sp>
        <p:nvSpPr>
          <p:cNvPr id="3" name="正方形/長方形 2"/>
          <p:cNvSpPr/>
          <p:nvPr/>
        </p:nvSpPr>
        <p:spPr>
          <a:xfrm>
            <a:off x="504000" y="2201366"/>
            <a:ext cx="9360848" cy="15841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503808" y="3929558"/>
            <a:ext cx="9360848" cy="648072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677839" y="3480233"/>
            <a:ext cx="21868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b="1" dirty="0" smtClean="0">
                <a:solidFill>
                  <a:srgbClr val="FF0000"/>
                </a:solidFill>
              </a:rPr>
              <a:t>Proxy</a:t>
            </a:r>
            <a:r>
              <a:rPr kumimoji="1" lang="ja-JP" altLang="en-US" sz="1200" b="1" dirty="0" smtClean="0">
                <a:solidFill>
                  <a:srgbClr val="FF0000"/>
                </a:solidFill>
              </a:rPr>
              <a:t>を使う場合</a:t>
            </a:r>
            <a:r>
              <a:rPr kumimoji="1" lang="en-US" altLang="ja-JP" sz="1200" b="1" dirty="0" smtClean="0">
                <a:solidFill>
                  <a:srgbClr val="FF0000"/>
                </a:solidFill>
              </a:rPr>
              <a:t>(</a:t>
            </a:r>
            <a:r>
              <a:rPr kumimoji="1" lang="ja-JP" altLang="en-US" sz="1200" b="1" dirty="0" smtClean="0">
                <a:solidFill>
                  <a:srgbClr val="FF0000"/>
                </a:solidFill>
              </a:rPr>
              <a:t>要個別調整</a:t>
            </a:r>
            <a:r>
              <a:rPr kumimoji="1" lang="en-US" altLang="ja-JP" sz="1200" b="1" dirty="0" smtClean="0">
                <a:solidFill>
                  <a:srgbClr val="FF0000"/>
                </a:solidFill>
              </a:rPr>
              <a:t>)</a:t>
            </a:r>
            <a:endParaRPr kumimoji="1" lang="ja-JP" altLang="en-US" sz="1200" b="1" dirty="0">
              <a:solidFill>
                <a:srgbClr val="FF0000"/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6192441" y="3922617"/>
            <a:ext cx="338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b="1" dirty="0" smtClean="0">
                <a:solidFill>
                  <a:srgbClr val="0000FF"/>
                </a:solidFill>
              </a:rPr>
              <a:t>拡張機能の設定</a:t>
            </a:r>
            <a:endParaRPr kumimoji="1" lang="en-US" altLang="ja-JP" sz="1200" b="1" dirty="0" smtClean="0">
              <a:solidFill>
                <a:srgbClr val="0000FF"/>
              </a:solidFill>
            </a:endParaRPr>
          </a:p>
          <a:p>
            <a:r>
              <a:rPr kumimoji="1" lang="en-US" altLang="ja-JP" sz="1200" b="1" dirty="0" err="1" smtClean="0">
                <a:solidFill>
                  <a:srgbClr val="0000FF"/>
                </a:solidFill>
              </a:rPr>
              <a:t>Cpptools</a:t>
            </a:r>
            <a:r>
              <a:rPr kumimoji="1" lang="ja-JP" altLang="en-US" sz="1200" b="1" dirty="0" smtClean="0">
                <a:solidFill>
                  <a:srgbClr val="0000FF"/>
                </a:solidFill>
              </a:rPr>
              <a:t>等で特定</a:t>
            </a:r>
            <a:r>
              <a:rPr kumimoji="1" lang="en-US" altLang="ja-JP" sz="1200" b="1" dirty="0" err="1" smtClean="0">
                <a:solidFill>
                  <a:srgbClr val="0000FF"/>
                </a:solidFill>
              </a:rPr>
              <a:t>ver</a:t>
            </a:r>
            <a:r>
              <a:rPr kumimoji="1" lang="ja-JP" altLang="en-US" sz="1200" b="1" dirty="0" smtClean="0">
                <a:solidFill>
                  <a:srgbClr val="0000FF"/>
                </a:solidFill>
              </a:rPr>
              <a:t>を</a:t>
            </a:r>
            <a:r>
              <a:rPr lang="ja-JP" altLang="en-US" sz="1200" b="1" dirty="0" smtClean="0">
                <a:solidFill>
                  <a:srgbClr val="0000FF"/>
                </a:solidFill>
              </a:rPr>
              <a:t>インストール＆使用</a:t>
            </a:r>
            <a:r>
              <a:rPr lang="en-US" altLang="ja-JP" sz="1200" b="1" dirty="0" smtClean="0">
                <a:solidFill>
                  <a:srgbClr val="0000FF"/>
                </a:solidFill>
              </a:rPr>
              <a:t/>
            </a:r>
            <a:br>
              <a:rPr lang="en-US" altLang="ja-JP" sz="1200" b="1" dirty="0" smtClean="0">
                <a:solidFill>
                  <a:srgbClr val="0000FF"/>
                </a:solidFill>
              </a:rPr>
            </a:br>
            <a:r>
              <a:rPr lang="ja-JP" altLang="en-US" sz="1200" b="1" dirty="0" smtClean="0">
                <a:solidFill>
                  <a:srgbClr val="0000FF"/>
                </a:solidFill>
              </a:rPr>
              <a:t>の場合、自動</a:t>
            </a:r>
            <a:r>
              <a:rPr lang="en-US" altLang="ja-JP" sz="1200" b="1" dirty="0" smtClean="0">
                <a:solidFill>
                  <a:srgbClr val="0000FF"/>
                </a:solidFill>
              </a:rPr>
              <a:t>update</a:t>
            </a:r>
            <a:r>
              <a:rPr lang="ja-JP" altLang="en-US" sz="1200" b="1" dirty="0" smtClean="0">
                <a:solidFill>
                  <a:srgbClr val="0000FF"/>
                </a:solidFill>
              </a:rPr>
              <a:t>を</a:t>
            </a:r>
            <a:r>
              <a:rPr lang="en-US" altLang="ja-JP" sz="1200" b="1" dirty="0" smtClean="0">
                <a:solidFill>
                  <a:srgbClr val="0000FF"/>
                </a:solidFill>
              </a:rPr>
              <a:t>false</a:t>
            </a:r>
            <a:r>
              <a:rPr lang="ja-JP" altLang="en-US" sz="1200" b="1" dirty="0" smtClean="0">
                <a:solidFill>
                  <a:srgbClr val="0000FF"/>
                </a:solidFill>
              </a:rPr>
              <a:t>に</a:t>
            </a:r>
            <a:endParaRPr kumimoji="1" lang="ja-JP" altLang="en-US" sz="1200" b="1" dirty="0">
              <a:solidFill>
                <a:srgbClr val="0000FF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251584" y="1417368"/>
            <a:ext cx="12105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dirty="0" err="1" smtClean="0"/>
              <a:t>Settings.json</a:t>
            </a:r>
            <a:endParaRPr lang="ja-JP" altLang="en-US" sz="1400" dirty="0"/>
          </a:p>
        </p:txBody>
      </p:sp>
      <p:sp>
        <p:nvSpPr>
          <p:cNvPr id="12" name="TextShape 1"/>
          <p:cNvSpPr txBox="1"/>
          <p:nvPr/>
        </p:nvSpPr>
        <p:spPr>
          <a:xfrm>
            <a:off x="504000" y="301320"/>
            <a:ext cx="9071640" cy="74221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lIns="0" tIns="0" rIns="0" bIns="0" anchor="ctr"/>
          <a:lstStyle/>
          <a:p>
            <a:pPr algn="ctr"/>
            <a:r>
              <a:rPr lang="en-US" sz="4400" dirty="0" smtClean="0"/>
              <a:t>4. </a:t>
            </a:r>
            <a:r>
              <a:rPr lang="en-US" sz="4400" dirty="0" err="1" smtClean="0"/>
              <a:t>Settings.json</a:t>
            </a:r>
            <a:r>
              <a:rPr lang="ja-JP" altLang="en-US" sz="4400" dirty="0"/>
              <a:t>を編集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943968" y="1475581"/>
            <a:ext cx="5299849" cy="43396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3800" dirty="0" smtClean="0"/>
              <a:t>ROS</a:t>
            </a:r>
          </a:p>
          <a:p>
            <a:pPr algn="ctr"/>
            <a:r>
              <a:rPr kumimoji="1" lang="en-US" altLang="ja-JP" sz="13800" dirty="0" smtClean="0"/>
              <a:t>C++</a:t>
            </a:r>
            <a:r>
              <a:rPr kumimoji="1" lang="ja-JP" altLang="en-US" sz="13800" dirty="0" smtClean="0"/>
              <a:t>編</a:t>
            </a:r>
            <a:endParaRPr kumimoji="1" lang="ja-JP" altLang="en-US" sz="13800" dirty="0"/>
          </a:p>
        </p:txBody>
      </p:sp>
    </p:spTree>
    <p:extLst>
      <p:ext uri="{BB962C8B-B14F-4D97-AF65-F5344CB8AC3E}">
        <p14:creationId xmlns:p14="http://schemas.microsoft.com/office/powerpoint/2010/main" val="26623491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dirty="0"/>
          </a:p>
        </p:txBody>
      </p:sp>
      <p:sp>
        <p:nvSpPr>
          <p:cNvPr id="61" name="TextShape 2"/>
          <p:cNvSpPr txBox="1"/>
          <p:nvPr/>
        </p:nvSpPr>
        <p:spPr>
          <a:xfrm>
            <a:off x="360000" y="1442880"/>
            <a:ext cx="9368640" cy="85824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US" dirty="0" err="1">
                <a:latin typeface="Arial"/>
              </a:rPr>
              <a:t>下記URLを参考に拡張</a:t>
            </a:r>
            <a:endParaRPr dirty="0"/>
          </a:p>
          <a:p>
            <a:r>
              <a:rPr lang="en-US" dirty="0">
                <a:latin typeface="Arial"/>
              </a:rPr>
              <a:t>　Visual Studio </a:t>
            </a:r>
            <a:r>
              <a:rPr lang="en-US" dirty="0" err="1">
                <a:latin typeface="Arial"/>
              </a:rPr>
              <a:t>Codeの拡張機能を使ってみよう</a:t>
            </a:r>
            <a:endParaRPr dirty="0"/>
          </a:p>
          <a:p>
            <a:r>
              <a:rPr lang="en-US" dirty="0">
                <a:latin typeface="Arial"/>
              </a:rPr>
              <a:t>　http://www.atmarkit.co.jp/ait/articles/1511/27/news029.html</a:t>
            </a:r>
            <a:endParaRPr dirty="0"/>
          </a:p>
        </p:txBody>
      </p:sp>
      <p:pic>
        <p:nvPicPr>
          <p:cNvPr id="62" name="図 61"/>
          <p:cNvPicPr/>
          <p:nvPr/>
        </p:nvPicPr>
        <p:blipFill>
          <a:blip r:embed="rId2"/>
          <a:stretch>
            <a:fillRect/>
          </a:stretch>
        </p:blipFill>
        <p:spPr>
          <a:xfrm>
            <a:off x="4536000" y="2522880"/>
            <a:ext cx="5328000" cy="4141800"/>
          </a:xfrm>
          <a:prstGeom prst="rect">
            <a:avLst/>
          </a:prstGeom>
          <a:ln>
            <a:noFill/>
          </a:ln>
        </p:spPr>
      </p:pic>
      <p:sp>
        <p:nvSpPr>
          <p:cNvPr id="63" name="TextShape 3"/>
          <p:cNvSpPr txBox="1"/>
          <p:nvPr/>
        </p:nvSpPr>
        <p:spPr>
          <a:xfrm>
            <a:off x="1152000" y="4674960"/>
            <a:ext cx="2504880" cy="185616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ja-JP" altLang="en-US" dirty="0" smtClean="0">
                <a:latin typeface="Arial"/>
              </a:rPr>
              <a:t> </a:t>
            </a:r>
            <a:r>
              <a:rPr lang="en-US" dirty="0">
                <a:latin typeface="Arial"/>
              </a:rPr>
              <a:t>　1.C/C++　</a:t>
            </a:r>
            <a:endParaRPr dirty="0"/>
          </a:p>
          <a:p>
            <a:r>
              <a:rPr lang="en-US" dirty="0">
                <a:latin typeface="Arial"/>
              </a:rPr>
              <a:t>    2.C/C++ Snippets</a:t>
            </a:r>
            <a:endParaRPr dirty="0"/>
          </a:p>
          <a:p>
            <a:r>
              <a:rPr lang="en-US" dirty="0">
                <a:latin typeface="Arial"/>
              </a:rPr>
              <a:t>    3.C++ </a:t>
            </a:r>
            <a:r>
              <a:rPr lang="en-US" dirty="0" err="1">
                <a:latin typeface="Arial"/>
              </a:rPr>
              <a:t>intellisense</a:t>
            </a:r>
            <a:endParaRPr dirty="0"/>
          </a:p>
          <a:p>
            <a:r>
              <a:rPr lang="en-US" dirty="0">
                <a:latin typeface="Arial"/>
              </a:rPr>
              <a:t>    4.ctags</a:t>
            </a:r>
            <a:endParaRPr dirty="0"/>
          </a:p>
          <a:p>
            <a:r>
              <a:rPr lang="en-US" dirty="0">
                <a:latin typeface="Arial"/>
              </a:rPr>
              <a:t>    5.python</a:t>
            </a:r>
            <a:endParaRPr dirty="0"/>
          </a:p>
          <a:p>
            <a:r>
              <a:rPr lang="en-US" dirty="0">
                <a:latin typeface="Arial"/>
              </a:rPr>
              <a:t>    6.python for </a:t>
            </a:r>
            <a:r>
              <a:rPr lang="en-US" dirty="0" err="1">
                <a:latin typeface="Arial"/>
              </a:rPr>
              <a:t>VScode</a:t>
            </a:r>
            <a:endParaRPr dirty="0"/>
          </a:p>
          <a:p>
            <a:endParaRPr dirty="0"/>
          </a:p>
        </p:txBody>
      </p:sp>
      <p:sp>
        <p:nvSpPr>
          <p:cNvPr id="64" name="TextShape 4"/>
          <p:cNvSpPr txBox="1"/>
          <p:nvPr/>
        </p:nvSpPr>
        <p:spPr>
          <a:xfrm>
            <a:off x="1152000" y="3399473"/>
            <a:ext cx="1851259" cy="34632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US" dirty="0">
                <a:latin typeface="Arial"/>
              </a:rPr>
              <a:t>@</a:t>
            </a:r>
            <a:r>
              <a:rPr lang="en-US" dirty="0" err="1">
                <a:latin typeface="Arial"/>
              </a:rPr>
              <a:t>sort:installs</a:t>
            </a:r>
            <a:endParaRPr dirty="0"/>
          </a:p>
        </p:txBody>
      </p:sp>
      <p:sp>
        <p:nvSpPr>
          <p:cNvPr id="65" name="Line 5"/>
          <p:cNvSpPr/>
          <p:nvPr/>
        </p:nvSpPr>
        <p:spPr>
          <a:xfrm>
            <a:off x="4001760" y="2882880"/>
            <a:ext cx="822240" cy="72000"/>
          </a:xfrm>
          <a:prstGeom prst="line">
            <a:avLst/>
          </a:prstGeom>
          <a:ln>
            <a:solidFill>
              <a:srgbClr val="FF3333"/>
            </a:solidFill>
            <a:tailEnd type="triangle" w="med" len="med"/>
          </a:ln>
        </p:spPr>
      </p:sp>
      <p:sp>
        <p:nvSpPr>
          <p:cNvPr id="66" name="Line 6"/>
          <p:cNvSpPr/>
          <p:nvPr/>
        </p:nvSpPr>
        <p:spPr>
          <a:xfrm>
            <a:off x="3499200" y="3530880"/>
            <a:ext cx="1067040" cy="288000"/>
          </a:xfrm>
          <a:prstGeom prst="line">
            <a:avLst/>
          </a:prstGeom>
          <a:ln>
            <a:solidFill>
              <a:srgbClr val="FF3333"/>
            </a:solidFill>
            <a:tailEnd type="triangle" w="med" len="med"/>
          </a:ln>
        </p:spPr>
      </p:sp>
      <p:sp>
        <p:nvSpPr>
          <p:cNvPr id="67" name="TextShape 7"/>
          <p:cNvSpPr txBox="1"/>
          <p:nvPr/>
        </p:nvSpPr>
        <p:spPr>
          <a:xfrm>
            <a:off x="1584000" y="4282560"/>
            <a:ext cx="2520208" cy="32040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US" dirty="0" err="1" smtClean="0">
                <a:latin typeface="Arial"/>
              </a:rPr>
              <a:t>拡張機能の</a:t>
            </a:r>
            <a:r>
              <a:rPr lang="ja-JP" altLang="en-US" dirty="0" smtClean="0">
                <a:latin typeface="Arial"/>
              </a:rPr>
              <a:t>お勧め</a:t>
            </a:r>
            <a:endParaRPr dirty="0"/>
          </a:p>
        </p:txBody>
      </p:sp>
      <p:sp>
        <p:nvSpPr>
          <p:cNvPr id="10" name="TextShape 4"/>
          <p:cNvSpPr txBox="1"/>
          <p:nvPr/>
        </p:nvSpPr>
        <p:spPr>
          <a:xfrm>
            <a:off x="1584000" y="2349720"/>
            <a:ext cx="998616" cy="34632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US" altLang="ja-JP" dirty="0" smtClean="0"/>
              <a:t>C++</a:t>
            </a:r>
            <a:endParaRPr dirty="0"/>
          </a:p>
        </p:txBody>
      </p:sp>
      <p:sp>
        <p:nvSpPr>
          <p:cNvPr id="11" name="TextShape 4"/>
          <p:cNvSpPr txBox="1"/>
          <p:nvPr/>
        </p:nvSpPr>
        <p:spPr>
          <a:xfrm>
            <a:off x="1614584" y="2618560"/>
            <a:ext cx="998616" cy="34632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US" dirty="0" smtClean="0"/>
              <a:t>python</a:t>
            </a:r>
            <a:endParaRPr dirty="0"/>
          </a:p>
        </p:txBody>
      </p:sp>
      <p:sp>
        <p:nvSpPr>
          <p:cNvPr id="2" name="右中かっこ 1"/>
          <p:cNvSpPr/>
          <p:nvPr/>
        </p:nvSpPr>
        <p:spPr>
          <a:xfrm>
            <a:off x="2934679" y="2612973"/>
            <a:ext cx="137160" cy="113282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071839" y="2696040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で検索</a:t>
            </a:r>
            <a:endParaRPr kumimoji="1" lang="ja-JP" altLang="en-US" dirty="0"/>
          </a:p>
        </p:txBody>
      </p:sp>
      <p:sp>
        <p:nvSpPr>
          <p:cNvPr id="14" name="TextShape 4"/>
          <p:cNvSpPr txBox="1"/>
          <p:nvPr/>
        </p:nvSpPr>
        <p:spPr>
          <a:xfrm>
            <a:off x="1186600" y="3036278"/>
            <a:ext cx="1537468" cy="34632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US" dirty="0" smtClean="0"/>
              <a:t>@installed</a:t>
            </a:r>
            <a:endParaRPr dirty="0"/>
          </a:p>
        </p:txBody>
      </p:sp>
      <p:sp>
        <p:nvSpPr>
          <p:cNvPr id="15" name="TextShape 1"/>
          <p:cNvSpPr txBox="1"/>
          <p:nvPr/>
        </p:nvSpPr>
        <p:spPr>
          <a:xfrm>
            <a:off x="504000" y="301320"/>
            <a:ext cx="9071640" cy="74221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lIns="0" tIns="0" rIns="0" bIns="0" anchor="ctr"/>
          <a:lstStyle/>
          <a:p>
            <a:pPr algn="ctr"/>
            <a:r>
              <a:rPr lang="en-US" altLang="ja-JP" sz="4400" dirty="0" smtClean="0"/>
              <a:t>5. </a:t>
            </a:r>
            <a:r>
              <a:rPr lang="ja-JP" altLang="en-US" sz="4400" dirty="0" smtClean="0"/>
              <a:t>拡張</a:t>
            </a:r>
            <a:r>
              <a:rPr lang="ja-JP" altLang="en-US" sz="4400" dirty="0"/>
              <a:t>をインストール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533</TotalTime>
  <Words>934</Words>
  <Application>Microsoft Office PowerPoint</Application>
  <PresentationFormat>ユーザー設定</PresentationFormat>
  <Paragraphs>284</Paragraphs>
  <Slides>20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20</vt:i4>
      </vt:variant>
    </vt:vector>
  </HeadingPairs>
  <TitlesOfParts>
    <vt:vector size="21" baseType="lpstr">
      <vt:lpstr>Office Theme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石上 智英&lt;ishigami.tomohide@jp.panasonic.com&gt;</dc:creator>
  <cp:lastModifiedBy>石上智英&lt;ishigami.tomohide@jp.panasonic.com&gt;</cp:lastModifiedBy>
  <cp:revision>35</cp:revision>
  <dcterms:modified xsi:type="dcterms:W3CDTF">2017-06-08T05:13:01Z</dcterms:modified>
</cp:coreProperties>
</file>