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93" r:id="rId4"/>
  </p:sldMasterIdLst>
  <p:notesMasterIdLst>
    <p:notesMasterId r:id="rId24"/>
  </p:notesMasterIdLst>
  <p:handoutMasterIdLst>
    <p:handoutMasterId r:id="rId25"/>
  </p:handoutMasterIdLst>
  <p:sldIdLst>
    <p:sldId id="280" r:id="rId5"/>
    <p:sldId id="260" r:id="rId6"/>
    <p:sldId id="258" r:id="rId7"/>
    <p:sldId id="259" r:id="rId8"/>
    <p:sldId id="261" r:id="rId9"/>
    <p:sldId id="264" r:id="rId10"/>
    <p:sldId id="263" r:id="rId11"/>
    <p:sldId id="262" r:id="rId12"/>
    <p:sldId id="266" r:id="rId13"/>
    <p:sldId id="269" r:id="rId14"/>
    <p:sldId id="278" r:id="rId15"/>
    <p:sldId id="281" r:id="rId16"/>
    <p:sldId id="279" r:id="rId17"/>
    <p:sldId id="282" r:id="rId18"/>
    <p:sldId id="268" r:id="rId19"/>
    <p:sldId id="270" r:id="rId20"/>
    <p:sldId id="271" r:id="rId21"/>
    <p:sldId id="273" r:id="rId22"/>
    <p:sldId id="274" r:id="rId2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AFC0DF-29A2-457C-BB4A-DA7CEDB5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A684-AC1E-4F1C-8341-26FD7112E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961671-7736-48AA-A334-8AFB2CD86EF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24BCD-7351-497C-9ED7-D3FE9D8D9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AB947-A9B5-480E-98DD-5622B69F2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F4D086-6AEA-4AB4-A023-0085B81A63B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19C7B9-15F5-40E4-84EA-C6BC8B1FBFB3}" type="datetime1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7BF602-06E2-416F-A0C6-72E3CC2DE1E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4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09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6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6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9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6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6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3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6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3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B55F42F-9122-476D-ABFD-76E440C90B2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42772B-095F-4992-A5C6-0BE7657857B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328E90-C9B3-46D1-83B7-8C6D0BC0402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640F04-5F9F-4453-B219-62F1EC99D6A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3ADB9C-3AD2-4AEA-AD90-B183777BE98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09277D-ABEB-4722-8419-90A43D877C2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F2068A-3A52-49B4-A3BE-182D3119F93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181111-AE1D-48DA-B5BB-54BE187B060D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4FB47-1D6D-48FB-BDFB-04703A0096A2}" type="datetime1">
              <a:rPr lang="zh-CN" altLang="en-US" noProof="0" smtClean="0"/>
              <a:t>2022/3/4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5CFB96-D176-45DF-B85A-4DCE551E7DBE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FEE6FF-C2AF-4B90-B4B8-986701B7D79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037119-0FB7-47BA-8936-36D4535DFD33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196" y="1996752"/>
            <a:ext cx="4637314" cy="1250301"/>
          </a:xfrm>
        </p:spPr>
        <p:txBody>
          <a:bodyPr/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谷</a:t>
            </a:r>
            <a:r>
              <a:rPr lang="zh-CN" altLang="en-US" dirty="0" smtClean="0"/>
              <a:t>聚合出行平台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1614196" y="2853328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 err="1" smtClean="0"/>
              <a:t>Sougu</a:t>
            </a:r>
            <a:r>
              <a:rPr lang="en-US" altLang="zh-CN" sz="2600" dirty="0" smtClean="0"/>
              <a:t> </a:t>
            </a:r>
            <a:r>
              <a:rPr lang="en-US" altLang="zh-CN" sz="2600" dirty="0" smtClean="0"/>
              <a:t>Plus </a:t>
            </a:r>
            <a:r>
              <a:rPr lang="en-US" altLang="zh-CN" sz="2600" dirty="0" smtClean="0"/>
              <a:t>Platform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115796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 smtClean="0"/>
              <a:t>技术部搭建运营成本估算</a:t>
            </a:r>
            <a:endParaRPr lang="en-US" altLang="zh-CN" dirty="0" smtClean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832413"/>
            <a:ext cx="1735646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200" dirty="0" err="1" smtClean="0"/>
              <a:t>Prescott.Wen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文甲东</a:t>
            </a:r>
            <a:r>
              <a:rPr lang="en-US" altLang="zh-CN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-2</a:t>
            </a:r>
            <a:r>
              <a:rPr lang="zh-CN" altLang="en-US" sz="2000" spc="-150" dirty="0" smtClean="0"/>
              <a:t>线上服务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84132"/>
              </p:ext>
            </p:extLst>
          </p:nvPr>
        </p:nvGraphicFramePr>
        <p:xfrm>
          <a:off x="3352465" y="755607"/>
          <a:ext cx="8127412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4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4554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88233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1898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4424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3749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 + 1 + 0.25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-3</a:t>
            </a:r>
            <a:r>
              <a:rPr lang="zh-CN" altLang="en-US" sz="2000" spc="-150" dirty="0" smtClean="0"/>
              <a:t>测试开发服务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4805"/>
              </p:ext>
            </p:extLst>
          </p:nvPr>
        </p:nvGraphicFramePr>
        <p:xfrm>
          <a:off x="3352465" y="755607"/>
          <a:ext cx="8135723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82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6082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90062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2687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5226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5584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各个服务一台轻量服务器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Mysql|Redis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各一台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建模基准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23611"/>
              </p:ext>
            </p:extLst>
          </p:nvPr>
        </p:nvGraphicFramePr>
        <p:xfrm>
          <a:off x="3352463" y="755607"/>
          <a:ext cx="8135727" cy="535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09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2566656303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基准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时间周期</a:t>
                      </a:r>
                      <a:endParaRPr lang="en-US" altLang="zh-CN" sz="1100" b="1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44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司机数量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每日交易成单量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参考美团打车客户端的平均成单量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参考美团打车客户端的平均成单率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</a:t>
                      </a:r>
                      <a:endParaRPr lang="en-US" altLang="zh-CN" sz="1100" b="1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峰值为评价值的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0225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单台大型服务器预估峰值</a:t>
                      </a:r>
                      <a:r>
                        <a:rPr lang="en-US" altLang="zh-CN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03406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服务器性能冗余系数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在原有基础上扩展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的冗余空间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102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页面浏览量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7481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网站独立访客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17506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艾瑞统计，经验模型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235701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基准系数（</a:t>
                      </a:r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万司机以内）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 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0.5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例如现在基准是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人，若要将基准调到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10000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人，则：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汇总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3844"/>
              </p:ext>
            </p:extLst>
          </p:nvPr>
        </p:nvGraphicFramePr>
        <p:xfrm>
          <a:off x="3352463" y="755607"/>
          <a:ext cx="8135726" cy="514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63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4067863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</a:tblGrid>
              <a:tr h="97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千元</a:t>
                      </a:r>
                      <a:r>
                        <a:rPr kumimoji="0" lang="en-US" altLang="zh-CN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795.6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137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基础件线上资源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966.072</a:t>
                      </a:r>
                      <a:endParaRPr kumimoji="0" lang="en-US" altLang="zh-CN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基础件测试资源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840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1765.856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预估模型</a:t>
            </a:r>
            <a:endParaRPr lang="zh-CN" altLang="en-US" sz="2000" spc="-15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85" y="2449635"/>
            <a:ext cx="8105357" cy="9793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3085" y="39785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基础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司机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单位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| 5000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Γ1	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人力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初始化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成本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| 795.6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Γ2	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资源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初始化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成本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| 966.072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θ1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人力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基准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系数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| 0.2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θ2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资源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基准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系数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| 0.5</a:t>
            </a:r>
          </a:p>
          <a:p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司机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人数 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| 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5000 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&lt;= β &lt;= 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30000</a:t>
            </a:r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Σ	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总估算成本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	|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元（误差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en-US" altLang="zh-CN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%</a:t>
            </a:r>
            <a:r>
              <a:rPr lang="zh-CN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7276" y="5500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85" y="1174322"/>
            <a:ext cx="7635927" cy="9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scdn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9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662" y="1999862"/>
            <a:ext cx="4584745" cy="4461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2" y="1802057"/>
            <a:ext cx="494984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：阿里云音视</a:t>
            </a:r>
            <a:r>
              <a:rPr lang="en-US" altLang="zh-CN" dirty="0" smtClean="0"/>
              <a:t>-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-WAF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6539" y="2006082"/>
            <a:ext cx="4534870" cy="4302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4" y="2006082"/>
            <a:ext cx="4883337" cy="43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982745"/>
            <a:ext cx="10116588" cy="42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7" y="979097"/>
            <a:ext cx="6642525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：静态服务器（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PL1</a:t>
            </a:r>
            <a:r>
              <a:rPr lang="zh-CN" altLang="en-US" dirty="0"/>
              <a:t>硬盘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462" y="1998000"/>
            <a:ext cx="10096040" cy="38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：阿里云短信服务套餐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593" y="1987420"/>
            <a:ext cx="10080283" cy="43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概况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4660221" y="4123559"/>
            <a:ext cx="5264748" cy="420576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 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4660221" y="2541280"/>
            <a:ext cx="5264748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4660221" y="5058495"/>
            <a:ext cx="5264748" cy="40577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| 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 rot="16200000">
            <a:off x="2042409" y="3624629"/>
            <a:ext cx="2922988" cy="75628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 rot="5400000">
            <a:off x="8196666" y="2829453"/>
            <a:ext cx="4521487" cy="748147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4660221" y="946779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8566053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8831848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9199169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9464964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31392" y="6214533"/>
            <a:ext cx="853904" cy="145258"/>
            <a:chOff x="9831392" y="6214533"/>
            <a:chExt cx="853904" cy="145258"/>
          </a:xfrm>
        </p:grpSpPr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46603" y="839984"/>
            <a:ext cx="394967" cy="1105593"/>
            <a:chOff x="2722306" y="2119745"/>
            <a:chExt cx="1246684" cy="3219852"/>
          </a:xfrm>
        </p:grpSpPr>
        <p:sp>
          <p:nvSpPr>
            <p:cNvPr id="2" name="椭圆 1"/>
            <p:cNvSpPr/>
            <p:nvPr/>
          </p:nvSpPr>
          <p:spPr>
            <a:xfrm>
              <a:off x="2984269" y="2119745"/>
              <a:ext cx="722759" cy="677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同侧圆角矩形 2"/>
            <p:cNvSpPr/>
            <p:nvPr/>
          </p:nvSpPr>
          <p:spPr>
            <a:xfrm>
              <a:off x="2722306" y="2892828"/>
              <a:ext cx="1246684" cy="1205346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32066" y="4098174"/>
              <a:ext cx="627163" cy="1241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6019137" y="946508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同城打车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48" name="矩形 47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7378053" y="942781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地铁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52" name="矩形 51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8736969" y="942781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05164" y="1225296"/>
            <a:ext cx="782983" cy="282632"/>
            <a:chOff x="4476667" y="2739312"/>
            <a:chExt cx="1225921" cy="282632"/>
          </a:xfrm>
        </p:grpSpPr>
        <p:sp>
          <p:nvSpPr>
            <p:cNvPr id="8" name="燕尾形 7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燕尾形 5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5400000">
            <a:off x="4972702" y="2065300"/>
            <a:ext cx="574412" cy="282632"/>
            <a:chOff x="4476667" y="2739312"/>
            <a:chExt cx="1225921" cy="282632"/>
          </a:xfrm>
        </p:grpSpPr>
        <p:sp>
          <p:nvSpPr>
            <p:cNvPr id="57" name="燕尾形 5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6379854" y="2065298"/>
            <a:ext cx="574412" cy="282632"/>
            <a:chOff x="4476667" y="2739312"/>
            <a:chExt cx="1225921" cy="282632"/>
          </a:xfrm>
        </p:grpSpPr>
        <p:sp>
          <p:nvSpPr>
            <p:cNvPr id="62" name="燕尾形 6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燕尾形 6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燕尾形 6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7787005" y="2050714"/>
            <a:ext cx="574412" cy="282632"/>
            <a:chOff x="4476667" y="2739312"/>
            <a:chExt cx="1225921" cy="282632"/>
          </a:xfrm>
        </p:grpSpPr>
        <p:sp>
          <p:nvSpPr>
            <p:cNvPr id="67" name="燕尾形 6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9185079" y="2050714"/>
            <a:ext cx="574412" cy="282632"/>
            <a:chOff x="4476667" y="2739312"/>
            <a:chExt cx="1225921" cy="282632"/>
          </a:xfrm>
        </p:grpSpPr>
        <p:sp>
          <p:nvSpPr>
            <p:cNvPr id="72" name="燕尾形 7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rot="5400000">
            <a:off x="7061247" y="3649214"/>
            <a:ext cx="574412" cy="282632"/>
            <a:chOff x="4476667" y="2739312"/>
            <a:chExt cx="1225921" cy="282632"/>
          </a:xfrm>
        </p:grpSpPr>
        <p:sp>
          <p:nvSpPr>
            <p:cNvPr id="77" name="燕尾形 7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燕尾形 7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燕尾形 7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457409" y="6214533"/>
            <a:ext cx="853904" cy="145258"/>
            <a:chOff x="9831392" y="6214533"/>
            <a:chExt cx="853904" cy="145258"/>
          </a:xfrm>
        </p:grpSpPr>
        <p:sp>
          <p:nvSpPr>
            <p:cNvPr id="82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业务技术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/>
              <a:t>支持</a:t>
            </a: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 descr="层次结构级别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5111016" y="824452"/>
            <a:ext cx="5124986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</a:t>
            </a:r>
            <a:endParaRPr lang="zh-CN" altLang="en-US" sz="1200" b="0" kern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29769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29769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11016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 descr="层次结构级别 3 项目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111016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11016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派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支付相关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392263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 descr="层次结构级别 3 项目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6392263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重构，改造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原有项目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673510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 descr="层次结构级别 3 项目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7673510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spc="-8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7673510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司机、车载设备、相关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订单，营业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相关管理系统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8954757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 descr="层次结构级别 3 项目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8954757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9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可延迟</a:t>
            </a:r>
            <a:endParaRPr lang="zh-CN" altLang="en-US" sz="900" kern="1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36002" y="27976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31" name="矩形 30" descr="层次结构级别 3 项目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10236002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6" name="连接符：肘形 35" descr="连接线">
            <a:extLst>
              <a:ext uri="{FF2B5EF4-FFF2-40B4-BE49-F238E27FC236}">
                <a16:creationId xmlns:a16="http://schemas.microsoft.com/office/drawing/2014/main" id="{1DE0112F-791B-49A1-8CD8-15FA7DC6F17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274748" y="398904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：肘形 48" descr="连接线">
            <a:extLst>
              <a:ext uri="{FF2B5EF4-FFF2-40B4-BE49-F238E27FC236}">
                <a16:creationId xmlns:a16="http://schemas.microsoft.com/office/drawing/2014/main" id="{88C5FB59-79BD-402C-B020-CAA59D615CC0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8477864" y="445527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 descr="连接线">
            <a:extLst>
              <a:ext uri="{FF2B5EF4-FFF2-40B4-BE49-F238E27FC236}">
                <a16:creationId xmlns:a16="http://schemas.microsoft.com/office/drawing/2014/main" id="{B35D5690-BFCA-41DE-B9BF-84E7D1879E88}"/>
              </a:ext>
            </a:extLst>
          </p:cNvPr>
          <p:cNvCxnSpPr>
            <a:cxnSpLocks/>
          </p:cNvCxnSpPr>
          <p:nvPr/>
        </p:nvCxnSpPr>
        <p:spPr>
          <a:xfrm>
            <a:off x="9548757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 descr="连接线">
            <a:extLst>
              <a:ext uri="{FF2B5EF4-FFF2-40B4-BE49-F238E27FC236}">
                <a16:creationId xmlns:a16="http://schemas.microsoft.com/office/drawing/2014/main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8267510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6986263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​​ 94" descr="连接线">
            <a:extLst>
              <a:ext uri="{FF2B5EF4-FFF2-40B4-BE49-F238E27FC236}">
                <a16:creationId xmlns:a16="http://schemas.microsoft.com/office/drawing/2014/main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5705016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 descr="连接线">
            <a:extLst>
              <a:ext uri="{FF2B5EF4-FFF2-40B4-BE49-F238E27FC236}">
                <a16:creationId xmlns:a16="http://schemas.microsoft.com/office/drawing/2014/main" id="{466A5381-C5C5-4929-819D-58E93DD737B3}"/>
              </a:ext>
            </a:extLst>
          </p:cNvPr>
          <p:cNvCxnSpPr>
            <a:cxnSpLocks/>
          </p:cNvCxnSpPr>
          <p:nvPr/>
        </p:nvCxnSpPr>
        <p:spPr>
          <a:xfrm>
            <a:off x="4423769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 descr="连接线">
            <a:extLst>
              <a:ext uri="{FF2B5EF4-FFF2-40B4-BE49-F238E27FC236}">
                <a16:creationId xmlns:a16="http://schemas.microsoft.com/office/drawing/2014/main" id="{E2D21EE2-D070-4DA0-A1AD-9C1E88D9194D}"/>
              </a:ext>
            </a:extLst>
          </p:cNvPr>
          <p:cNvCxnSpPr>
            <a:cxnSpLocks/>
          </p:cNvCxnSpPr>
          <p:nvPr/>
        </p:nvCxnSpPr>
        <p:spPr>
          <a:xfrm>
            <a:off x="5705016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​​ 102" descr="连接线">
            <a:extLst>
              <a:ext uri="{FF2B5EF4-FFF2-40B4-BE49-F238E27FC236}">
                <a16:creationId xmlns:a16="http://schemas.microsoft.com/office/drawing/2014/main" id="{32F3A4D7-B84F-42D6-A659-74286E20AFCF}"/>
              </a:ext>
            </a:extLst>
          </p:cNvPr>
          <p:cNvCxnSpPr>
            <a:cxnSpLocks/>
          </p:cNvCxnSpPr>
          <p:nvPr/>
        </p:nvCxnSpPr>
        <p:spPr>
          <a:xfrm>
            <a:off x="6986263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 descr="连接线">
            <a:extLst>
              <a:ext uri="{FF2B5EF4-FFF2-40B4-BE49-F238E27FC236}">
                <a16:creationId xmlns:a16="http://schemas.microsoft.com/office/drawing/2014/main" id="{21A1A5B2-BDF8-4C24-8AF8-C28C03D465D2}"/>
              </a:ext>
            </a:extLst>
          </p:cNvPr>
          <p:cNvCxnSpPr>
            <a:cxnSpLocks/>
          </p:cNvCxnSpPr>
          <p:nvPr/>
        </p:nvCxnSpPr>
        <p:spPr>
          <a:xfrm>
            <a:off x="8267510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 descr="连接线">
            <a:extLst>
              <a:ext uri="{FF2B5EF4-FFF2-40B4-BE49-F238E27FC236}">
                <a16:creationId xmlns:a16="http://schemas.microsoft.com/office/drawing/2014/main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548757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​​ 105" descr="连接线">
            <a:extLst>
              <a:ext uri="{FF2B5EF4-FFF2-40B4-BE49-F238E27FC236}">
                <a16:creationId xmlns:a16="http://schemas.microsoft.com/office/drawing/2014/main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0830002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29769" y="483699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司机接单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6392263" y="479544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交通监管对接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订单过程监控等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8954757" y="480208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企业运营相关</a:t>
            </a:r>
          </a:p>
        </p:txBody>
      </p:sp>
      <p:sp>
        <p:nvSpPr>
          <p:cNvPr id="43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10236002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各应用平台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打车入口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6325" y="3817331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7682" y="4836995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承载业务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28128" y="2047740"/>
            <a:ext cx="504403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52017"/>
            <a:ext cx="2469247" cy="35846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2" y="1612552"/>
            <a:ext cx="2469247" cy="3979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4426" y="1543466"/>
            <a:ext cx="0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 flipH="1">
            <a:off x="10878164" y="1543466"/>
            <a:ext cx="1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1652016"/>
            <a:ext cx="370197" cy="77724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500"/>
            <a:ext cx="7594234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+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3001504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9" y="2996286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34276" y="3414752"/>
            <a:ext cx="5031739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7127668" y="1543466"/>
            <a:ext cx="1" cy="186603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11000988" y="1543466"/>
            <a:ext cx="8373" cy="18750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3947147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3944512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364388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784399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259420"/>
            <a:ext cx="370197" cy="54286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5259420"/>
            <a:ext cx="7588081" cy="535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+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配置成本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1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8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5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2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19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4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1678959"/>
            <a:ext cx="37019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6" y="3944513"/>
            <a:ext cx="370197" cy="88579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78959"/>
            <a:ext cx="2448223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29" y="3944512"/>
            <a:ext cx="2469248" cy="88579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4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3958" y="5730918"/>
            <a:ext cx="370201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 4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77929" y="5730918"/>
            <a:ext cx="7594235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24+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81" y="4978545"/>
            <a:ext cx="370197" cy="5577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4965800"/>
            <a:ext cx="2448223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项目经理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团队总监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4965801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4965800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3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人力资源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2957"/>
              </p:ext>
            </p:extLst>
          </p:nvPr>
        </p:nvGraphicFramePr>
        <p:xfrm>
          <a:off x="3544918" y="852401"/>
          <a:ext cx="7943271" cy="488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67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57249513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6406951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01934966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403455590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13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以市场现有业务模式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以未来业务模式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以业务划分模块方式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以项目管理最低化模式（各个岗位最低一个人）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计划模块预估最低工作量（行业经验最低值判断）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未来可能有变化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未来随着业务变化拓展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效率偏低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959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薪资估算（月）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 艾优程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猎头行业报告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csdn《2020-2021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中国开发者调查报告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</a:p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中级业务开发 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中级产品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中级测试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18K±3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中级运维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团队总监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40K+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229429">
                <a:tc rowSpan="6"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当前人员成本预估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技术开发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663K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取最小值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5027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产品经理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813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测试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18K±3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565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运维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938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5031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团队总监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18560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646492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软硬件资源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154843"/>
            <a:ext cx="370197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794523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794523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4131123"/>
            <a:ext cx="370197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3" y="3579521"/>
            <a:ext cx="7594230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静态服务器（视频、语音、图片等）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4131123"/>
            <a:ext cx="7594231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域名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CDN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 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3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416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794522"/>
            <a:ext cx="114137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6" y="2794521"/>
            <a:ext cx="2469250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9923" y="2794520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83688" y="4808698"/>
            <a:ext cx="7594231" cy="115983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代码管理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矩形 5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8691" y="4806202"/>
            <a:ext cx="370197" cy="11623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77181" y="6248338"/>
            <a:ext cx="2119243" cy="145258"/>
            <a:chOff x="9643930" y="6214533"/>
            <a:chExt cx="2119243" cy="145258"/>
          </a:xfrm>
        </p:grpSpPr>
        <p:sp>
          <p:nvSpPr>
            <p:cNvPr id="126" name="长方形 125" descr="图例">
              <a:extLst>
                <a:ext uri="{FF2B5EF4-FFF2-40B4-BE49-F238E27FC236}">
                  <a16:creationId xmlns:a16="http://schemas.microsoft.com/office/drawing/2014/main" id="{87078AC5-D985-47B2-ADD8-612E6D2FECA8}"/>
                </a:ext>
              </a:extLst>
            </p:cNvPr>
            <p:cNvSpPr/>
            <p:nvPr/>
          </p:nvSpPr>
          <p:spPr>
            <a:xfrm>
              <a:off x="9643930" y="6214535"/>
              <a:ext cx="145256" cy="145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5906265-95C1-4679-B825-B5B8CF837E12}"/>
                </a:ext>
              </a:extLst>
            </p:cNvPr>
            <p:cNvSpPr txBox="1"/>
            <p:nvPr/>
          </p:nvSpPr>
          <p:spPr>
            <a:xfrm>
              <a:off x="9909725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集团外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3" name="长方形 132" descr="图例">
              <a:extLst>
                <a:ext uri="{FF2B5EF4-FFF2-40B4-BE49-F238E27FC236}">
                  <a16:creationId xmlns:a16="http://schemas.microsoft.com/office/drawing/2014/main" id="{329A930C-4BC7-4D0E-911A-9C2A08DE6517}"/>
                </a:ext>
              </a:extLst>
            </p:cNvPr>
            <p:cNvSpPr/>
            <p:nvPr/>
          </p:nvSpPr>
          <p:spPr>
            <a:xfrm>
              <a:off x="10277046" y="6214535"/>
              <a:ext cx="145256" cy="1452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30F1624-7332-47D4-96B7-3D9EF1CB0814}"/>
                </a:ext>
              </a:extLst>
            </p:cNvPr>
            <p:cNvSpPr txBox="1"/>
            <p:nvPr/>
          </p:nvSpPr>
          <p:spPr>
            <a:xfrm>
              <a:off x="10542841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集团内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10909269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1175064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2173183"/>
            <a:ext cx="370197" cy="1343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通信网络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78" y="3627703"/>
            <a:ext cx="370197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017911"/>
            <a:ext cx="370197" cy="119662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2109" y="2174685"/>
            <a:ext cx="2448223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VPN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3627703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8810" y="5017911"/>
            <a:ext cx="2469248" cy="11966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组件服务器（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等）</a:t>
            </a:r>
            <a:endParaRPr lang="en-US" altLang="zh-CN" sz="10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静态服务器（视频、图片、语音等）</a:t>
            </a: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8641" y="3627703"/>
            <a:ext cx="2469246" cy="131005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60575" y="5013995"/>
            <a:ext cx="2469248" cy="12005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支持不同类型得计费方式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8999872" y="3627704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5020886"/>
            <a:ext cx="2469248" cy="119364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2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基础件</a:t>
            </a:r>
            <a:r>
              <a:rPr lang="en-US" altLang="zh-CN" sz="4600" spc="-150" dirty="0"/>
              <a:t/>
            </a:r>
            <a:br>
              <a:rPr lang="en-US" altLang="zh-CN" sz="4600" spc="-150" dirty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-1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2002"/>
              </p:ext>
            </p:extLst>
          </p:nvPr>
        </p:nvGraphicFramePr>
        <p:xfrm>
          <a:off x="3507972" y="852399"/>
          <a:ext cx="7980218" cy="52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824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4009494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2641900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489264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56212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可扩展组件：通过基础配置换算峰值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，预估硬件数量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第三方服务：通过基准配置换算峰值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，预估服务价格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网络等服务接入：参考一次性付费（年月均按一次性付费）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2476898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估算基准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时间单位：月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司机每日交易单量：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（参考美团客户端的平均成单率）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Pv,Uv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DD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前期的技术数据（估算均值）：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*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冗余处理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（峰值为评价值的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单台大型机器服务的预估峰值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大型服务器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2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台中心服务器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4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小型服务器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带宽均默认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粗略估计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5000*10*/10%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50w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* 20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总体平均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/(24*60*60) = 115.74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= 115.74 * 5 = 578.1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客户端服务机器数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)*(1+20%)]/100 = 7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48926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938182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体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336_TF11561227" id="{928B6432-BEE8-4E61-9687-8E42104CDAFC}" vid="{C8219A63-7F43-40A0-8A8C-C15E3E0A82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D7A17-86F0-479A-99ED-25A5B5927E3A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简单的组织结构图</Template>
  <TotalTime>0</TotalTime>
  <Words>1570</Words>
  <Application>Microsoft Office PowerPoint</Application>
  <PresentationFormat>宽屏</PresentationFormat>
  <Paragraphs>520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 UI</vt:lpstr>
      <vt:lpstr>MS Gothic</vt:lpstr>
      <vt:lpstr>华文仿宋</vt:lpstr>
      <vt:lpstr>宋体</vt:lpstr>
      <vt:lpstr>Tw Cen MT</vt:lpstr>
      <vt:lpstr>Wingdings 3</vt:lpstr>
      <vt:lpstr>整体</vt:lpstr>
      <vt:lpstr>搜谷聚合出行平台 </vt:lpstr>
      <vt:lpstr>聚合业务 概况</vt:lpstr>
      <vt:lpstr>业务技术 支持构建</vt:lpstr>
      <vt:lpstr>人力 资源配置</vt:lpstr>
      <vt:lpstr>人力 配置成本</vt:lpstr>
      <vt:lpstr>人力资源 估算明细</vt:lpstr>
      <vt:lpstr>基础 软硬件资源</vt:lpstr>
      <vt:lpstr>基础件 资源配置</vt:lpstr>
      <vt:lpstr>基础件 估算明细 -1</vt:lpstr>
      <vt:lpstr>基础件 估算明细 -2线上服务</vt:lpstr>
      <vt:lpstr>基础件 估算明细 -3测试开发服务</vt:lpstr>
      <vt:lpstr>建模基准</vt:lpstr>
      <vt:lpstr>汇总</vt:lpstr>
      <vt:lpstr>预估模型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2022-03-03T06:31:10Z</dcterms:created>
  <dcterms:modified xsi:type="dcterms:W3CDTF">2022-03-04T11:39:16Z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WM32e05d13237445a79a933d4d0cf9ded1">
    <vt:lpwstr>CWMCc9dhNiLdeeyHsJrYXX8jMhSqBn9LHMHwxkHqI5O3uzSQlfrLNB+D/o7ZCJ21za3hqklqd0bS+hqlofLdFlDWg==</vt:lpwstr>
  </property>
</Properties>
</file>