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tags/tag1.xml" ContentType="application/vnd.openxmlformats-officedocument.presentationml.tags+xml"/>
  <Override PartName="/ppt/charts/chart3.xml" ContentType="application/vnd.openxmlformats-officedocument.drawingml.char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66" r:id="rId2"/>
    <p:sldId id="3456" r:id="rId3"/>
    <p:sldId id="3457" r:id="rId4"/>
    <p:sldId id="3458" r:id="rId5"/>
    <p:sldId id="3459" r:id="rId6"/>
    <p:sldId id="3460" r:id="rId7"/>
    <p:sldId id="3461" r:id="rId8"/>
    <p:sldId id="3462" r:id="rId9"/>
    <p:sldId id="3463" r:id="rId10"/>
    <p:sldId id="3464" r:id="rId11"/>
    <p:sldId id="3465" r:id="rId12"/>
    <p:sldId id="3466" r:id="rId13"/>
    <p:sldId id="3467" r:id="rId14"/>
    <p:sldId id="3468" r:id="rId15"/>
    <p:sldId id="3469" r:id="rId16"/>
    <p:sldId id="3470" r:id="rId17"/>
    <p:sldId id="3471" r:id="rId18"/>
    <p:sldId id="3472" r:id="rId19"/>
    <p:sldId id="3473" r:id="rId20"/>
    <p:sldId id="3474" r:id="rId21"/>
    <p:sldId id="3475" r:id="rId22"/>
    <p:sldId id="3476" r:id="rId23"/>
    <p:sldId id="3477" r:id="rId24"/>
    <p:sldId id="3478" r:id="rId25"/>
    <p:sldId id="3479" r:id="rId26"/>
    <p:sldId id="3480" r:id="rId27"/>
    <p:sldId id="3481" r:id="rId28"/>
    <p:sldId id="3482" r:id="rId29"/>
    <p:sldId id="3483" r:id="rId30"/>
    <p:sldId id="3484" r:id="rId31"/>
    <p:sldId id="3485" r:id="rId32"/>
    <p:sldId id="3486" r:id="rId33"/>
    <p:sldId id="3487" r:id="rId34"/>
    <p:sldId id="3488" r:id="rId35"/>
    <p:sldId id="3489" r:id="rId36"/>
    <p:sldId id="3490" r:id="rId37"/>
    <p:sldId id="3491" r:id="rId38"/>
    <p:sldId id="3492" r:id="rId39"/>
    <p:sldId id="3493" r:id="rId40"/>
    <p:sldId id="3430" r:id="rId41"/>
    <p:sldId id="3494" r:id="rId42"/>
    <p:sldId id="3431" r:id="rId43"/>
    <p:sldId id="3495" r:id="rId44"/>
    <p:sldId id="3496" r:id="rId45"/>
    <p:sldId id="3497" r:id="rId46"/>
  </p:sldIdLst>
  <p:sldSz cx="12192000" cy="6858000"/>
  <p:notesSz cx="6797675" cy="9928225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778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pos="7083" userDrawn="1">
          <p15:clr>
            <a:srgbClr val="A4A3A4"/>
          </p15:clr>
        </p15:guide>
        <p15:guide id="5" pos="61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" initials="Z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E2D"/>
    <a:srgbClr val="009641"/>
    <a:srgbClr val="5B9BD5"/>
    <a:srgbClr val="367ECE"/>
    <a:srgbClr val="1E4A7A"/>
    <a:srgbClr val="2A68AC"/>
    <a:srgbClr val="404040"/>
    <a:srgbClr val="F2F2F2"/>
    <a:srgbClr val="1F324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 autoAdjust="0"/>
  </p:normalViewPr>
  <p:slideViewPr>
    <p:cSldViewPr snapToGrid="0" showGuides="1">
      <p:cViewPr varScale="1">
        <p:scale>
          <a:sx n="140" d="100"/>
          <a:sy n="140" d="100"/>
        </p:scale>
        <p:origin x="104" y="636"/>
      </p:cViewPr>
      <p:guideLst>
        <p:guide orient="horz" pos="935"/>
        <p:guide pos="778"/>
        <p:guide orient="horz" pos="4065"/>
        <p:guide pos="7083"/>
        <p:guide pos="61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注册入网车辆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noFill/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500</c:v>
                </c:pt>
                <c:pt idx="1">
                  <c:v>4000</c:v>
                </c:pt>
                <c:pt idx="2">
                  <c:v>10000</c:v>
                </c:pt>
                <c:pt idx="3">
                  <c:v>27000</c:v>
                </c:pt>
                <c:pt idx="4">
                  <c:v>75000</c:v>
                </c:pt>
                <c:pt idx="5">
                  <c:v>75000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3E-40A8-9F2B-66B108EA3A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957314863"/>
        <c:axId val="95732235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2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2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2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1月</c:v>
                      </c:pt>
                      <c:pt idx="1">
                        <c:v>2月</c:v>
                      </c:pt>
                      <c:pt idx="2">
                        <c:v>3月</c:v>
                      </c:pt>
                      <c:pt idx="3">
                        <c:v>4月</c:v>
                      </c:pt>
                      <c:pt idx="4">
                        <c:v>5月</c:v>
                      </c:pt>
                      <c:pt idx="5">
                        <c:v>6月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943E-40A8-9F2B-66B108EA3A1C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Sheet1!$B$1</c:f>
              <c:strCache>
                <c:ptCount val="1"/>
                <c:pt idx="0">
                  <c:v>GMV（万元）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500</c:v>
                </c:pt>
                <c:pt idx="2">
                  <c:v>4000</c:v>
                </c:pt>
                <c:pt idx="3">
                  <c:v>10000</c:v>
                </c:pt>
                <c:pt idx="4">
                  <c:v>27000</c:v>
                </c:pt>
                <c:pt idx="5">
                  <c:v>75000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3E-40A8-9F2B-66B108EA3A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57314863"/>
        <c:axId val="957322351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158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1月</c:v>
                      </c:pt>
                      <c:pt idx="1">
                        <c:v>2月</c:v>
                      </c:pt>
                      <c:pt idx="2">
                        <c:v>3月</c:v>
                      </c:pt>
                      <c:pt idx="3">
                        <c:v>4月</c:v>
                      </c:pt>
                      <c:pt idx="4">
                        <c:v>5月</c:v>
                      </c:pt>
                      <c:pt idx="5">
                        <c:v>6月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943E-40A8-9F2B-66B108EA3A1C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158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1月</c:v>
                      </c:pt>
                      <c:pt idx="1">
                        <c:v>2月</c:v>
                      </c:pt>
                      <c:pt idx="2">
                        <c:v>3月</c:v>
                      </c:pt>
                      <c:pt idx="3">
                        <c:v>4月</c:v>
                      </c:pt>
                      <c:pt idx="4">
                        <c:v>5月</c:v>
                      </c:pt>
                      <c:pt idx="5">
                        <c:v>6月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43E-40A8-9F2B-66B108EA3A1C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158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1月</c:v>
                      </c:pt>
                      <c:pt idx="1">
                        <c:v>2月</c:v>
                      </c:pt>
                      <c:pt idx="2">
                        <c:v>3月</c:v>
                      </c:pt>
                      <c:pt idx="3">
                        <c:v>4月</c:v>
                      </c:pt>
                      <c:pt idx="4">
                        <c:v>5月</c:v>
                      </c:pt>
                      <c:pt idx="5">
                        <c:v>6月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43E-40A8-9F2B-66B108EA3A1C}"/>
                  </c:ext>
                </c:extLst>
              </c15:ser>
            </c15:filteredLineSeries>
          </c:ext>
        </c:extLst>
      </c:lineChart>
      <c:catAx>
        <c:axId val="9573148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57322351"/>
        <c:crosses val="autoZero"/>
        <c:auto val="1"/>
        <c:lblAlgn val="ctr"/>
        <c:lblOffset val="100"/>
        <c:noMultiLvlLbl val="0"/>
      </c:catAx>
      <c:valAx>
        <c:axId val="95732235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7314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分成收入（万元）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90</c:v>
                </c:pt>
                <c:pt idx="2">
                  <c:v>720</c:v>
                </c:pt>
                <c:pt idx="3">
                  <c:v>1800</c:v>
                </c:pt>
                <c:pt idx="4">
                  <c:v>4860</c:v>
                </c:pt>
                <c:pt idx="5">
                  <c:v>13500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67-4E30-9117-11497B8BFD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GMV（万元）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500</c:v>
                </c:pt>
                <c:pt idx="2">
                  <c:v>4000</c:v>
                </c:pt>
                <c:pt idx="3">
                  <c:v>10000</c:v>
                </c:pt>
                <c:pt idx="4">
                  <c:v>27000</c:v>
                </c:pt>
                <c:pt idx="5">
                  <c:v>75000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67-4E30-9117-11497B8BF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540617983"/>
        <c:axId val="540602591"/>
      </c:barChart>
      <c:catAx>
        <c:axId val="540617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602591"/>
        <c:crosses val="autoZero"/>
        <c:auto val="1"/>
        <c:lblAlgn val="ctr"/>
        <c:lblOffset val="100"/>
        <c:noMultiLvlLbl val="0"/>
      </c:catAx>
      <c:valAx>
        <c:axId val="540602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617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lang="en-US"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197" b="0" i="0" u="none" strike="noStrike" kern="1200" baseline="0">
          <a:solidFill>
            <a:schemeClr val="dk1"/>
          </a:solidFill>
          <a:latin typeface="+mn-lt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>
        <c:manualLayout>
          <c:layoutTarget val="inner"/>
          <c:xMode val="edge"/>
          <c:yMode val="edge"/>
          <c:x val="5.0808562936473598E-3"/>
          <c:y val="0.136396136857943"/>
          <c:w val="1"/>
          <c:h val="0.80775662600337195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AF9-4EEF-891F-A7F0EC4A3D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AF9-4EEF-891F-A7F0EC4A3D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AF9-4EEF-891F-A7F0EC4A3D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AF9-4EEF-891F-A7F0EC4A3D4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AF9-4EEF-891F-A7F0EC4A3D4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AF9-4EEF-891F-A7F0EC4A3D4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AF9-4EEF-891F-A7F0EC4A3D42}"/>
              </c:ext>
            </c:extLst>
          </c:dPt>
          <c:dLbls>
            <c:dLbl>
              <c:idx val="0"/>
              <c:layout>
                <c:manualLayout>
                  <c:x val="-0.183249550324215"/>
                  <c:y val="6.4514117627565301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网约车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336870640598601"/>
                      <c:h val="0.3372454732634099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1AF9-4EEF-891F-A7F0EC4A3D42}"/>
                </c:ext>
              </c:extLst>
            </c:dLbl>
            <c:dLbl>
              <c:idx val="1"/>
              <c:layout>
                <c:manualLayout>
                  <c:x val="-0.17592378235478601"/>
                  <c:y val="-0.15704503495722899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充电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1AF9-4EEF-891F-A7F0EC4A3D42}"/>
                </c:ext>
              </c:extLst>
            </c:dLbl>
            <c:dLbl>
              <c:idx val="2"/>
              <c:layout>
                <c:manualLayout>
                  <c:x val="-8.4342214474546096E-2"/>
                  <c:y val="-0.18717400650744301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加油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1AF9-4EEF-891F-A7F0EC4A3D42}"/>
                </c:ext>
              </c:extLst>
            </c:dLbl>
            <c:dLbl>
              <c:idx val="3"/>
              <c:layout>
                <c:manualLayout>
                  <c:x val="0.122787093718195"/>
                  <c:y val="-0.17969812163214499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商城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5458904007289"/>
                      <c:h val="0.22759916175905001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7-1AF9-4EEF-891F-A7F0EC4A3D42}"/>
                </c:ext>
              </c:extLst>
            </c:dLbl>
            <c:dLbl>
              <c:idx val="4"/>
              <c:layout>
                <c:manualLayout>
                  <c:x val="9.0269880150467996E-2"/>
                  <c:y val="-0.10009400996087001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广告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555177299214201"/>
                      <c:h val="0.16377725569401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9-1AF9-4EEF-891F-A7F0EC4A3D42}"/>
                </c:ext>
              </c:extLst>
            </c:dLbl>
            <c:dLbl>
              <c:idx val="5"/>
              <c:layout>
                <c:manualLayout>
                  <c:x val="0.18931617275231499"/>
                  <c:y val="8.6347887435716905E-2"/>
                </c:manualLayout>
              </c:layout>
              <c:tx>
                <c:rich>
                  <a:bodyPr rot="0" vert="horz"/>
                  <a:lstStyle/>
                  <a:p>
                    <a:pPr>
                      <a:defRPr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defRPr>
                    </a:pPr>
                    <a:r>
                      <a: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俱乐部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1AF9-4EEF-891F-A7F0EC4A3D42}"/>
                </c:ext>
              </c:extLst>
            </c:dLbl>
            <c:dLbl>
              <c:idx val="6"/>
              <c:layout>
                <c:manualLayout>
                  <c:x val="0.13193290175837599"/>
                  <c:y val="8.3065387503303001E-2"/>
                </c:manualLayout>
              </c:layout>
              <c:tx>
                <c:rich>
                  <a:bodyPr rot="0" vert="horz"/>
                  <a:lstStyle/>
                  <a:p>
                    <a:pPr>
                      <a:defRPr sz="1400"/>
                    </a:pPr>
                    <a:r>
                      <a:rPr lang="zh-CN" altLang="en-US" sz="1400" dirty="0">
                        <a:solidFill>
                          <a:schemeClr val="bg1"/>
                        </a:solidFill>
                      </a:rPr>
                      <a:t>裂变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1AF9-4EEF-891F-A7F0EC4A3D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第一季度</c:v>
                </c:pt>
                <c:pt idx="1">
                  <c:v>123</c:v>
                </c:pt>
                <c:pt idx="2">
                  <c:v>456</c:v>
                </c:pt>
                <c:pt idx="3">
                  <c:v>789</c:v>
                </c:pt>
                <c:pt idx="4">
                  <c:v>第二季度</c:v>
                </c:pt>
                <c:pt idx="5">
                  <c:v>第三季度</c:v>
                </c:pt>
                <c:pt idx="6">
                  <c:v>第四季度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1.2</c:v>
                </c:pt>
                <c:pt idx="2">
                  <c:v>1</c:v>
                </c:pt>
                <c:pt idx="3">
                  <c:v>1</c:v>
                </c:pt>
                <c:pt idx="4">
                  <c:v>3.2</c:v>
                </c:pt>
                <c:pt idx="5">
                  <c:v>1.4</c:v>
                </c:pt>
                <c:pt idx="6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AF9-4EEF-891F-A7F0EC4A3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/>
      </a:pPr>
      <a:endParaRPr lang="zh-CN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Sheet1!$A$2:$A$8</cx:f>
        <cx:lvl ptCount="7">
          <cx:pt idx="0">分成收入</cx:pt>
          <cx:pt idx="1">分成支出</cx:pt>
          <cx:pt idx="2">入网车辆开发费</cx:pt>
          <cx:pt idx="3">人工成本</cx:pt>
          <cx:pt idx="4">办公、停车场租金</cx:pt>
          <cx:pt idx="5">三项费用储备</cx:pt>
          <cx:pt idx="6">息税前利润</cx:pt>
        </cx:lvl>
      </cx:strDim>
      <cx:numDim type="val">
        <cx:f>Sheet1!$B$2:$B$8</cx:f>
        <cx:lvl ptCount="7" formatCode="G/通用格式">
          <cx:pt idx="0">20970</cx:pt>
          <cx:pt idx="1">-1165</cx:pt>
          <cx:pt idx="2">-3750</cx:pt>
          <cx:pt idx="3">-4542</cx:pt>
          <cx:pt idx="4">-300</cx:pt>
          <cx:pt idx="5">-2000</cx:pt>
          <cx:pt idx="6">-9213</cx:pt>
        </cx:lvl>
      </cx:numDim>
    </cx:data>
  </cx:chartData>
  <cx:chart>
    <cx:plotArea>
      <cx:plotAreaRegion>
        <cx:series layoutId="waterfall" uniqueId="{E969C9D4-F21E-4E94-9408-A497CAC2EDA4}">
          <cx:tx>
            <cx:txData>
              <cx:f>Sheet1!$B$1</cx:f>
              <cx:v>系列 1</cx:v>
            </cx:txData>
          </cx:tx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1050" b="0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sz="1050" b="0" i="0" u="none" strike="noStrike" kern="1200" baseline="0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subtotals/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50" b="0" i="0" u="none" strike="noStrike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sz="1050" b="0" i="0" u="none" strike="noStrike" kern="1200" baseline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050" b="0" i="0" u="none" strike="noStrike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sz="1050" b="0" i="0" u="none" strike="noStrike" kern="1200" baseline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B18A7-EB57-400A-B470-8B5D76C0C2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8C328F-A824-4593-A1AC-AC31A4A7BB6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Tx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Tx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200" noProof="1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单圆角 11">
            <a:extLst>
              <a:ext uri="{FF2B5EF4-FFF2-40B4-BE49-F238E27FC236}">
                <a16:creationId xmlns:a16="http://schemas.microsoft.com/office/drawing/2014/main" id="{AC1CB559-1AE2-4625-81E0-0A06B3AE37A9}"/>
              </a:ext>
            </a:extLst>
          </p:cNvPr>
          <p:cNvSpPr/>
          <p:nvPr/>
        </p:nvSpPr>
        <p:spPr>
          <a:xfrm flipH="1">
            <a:off x="0" y="1804737"/>
            <a:ext cx="12192000" cy="2398379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2" name="文本框 1"/>
          <p:cNvSpPr/>
          <p:nvPr/>
        </p:nvSpPr>
        <p:spPr>
          <a:xfrm>
            <a:off x="1092703" y="2261019"/>
            <a:ext cx="528002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b="1">
                <a:solidFill>
                  <a:schemeClr val="bg1"/>
                </a:solidFill>
                <a:latin typeface="+mj-ea"/>
                <a:ea typeface="+mj-ea"/>
                <a:sym typeface="微软雅黑" panose="020B0503020204020204" pitchFamily="34" charset="-122"/>
              </a:rPr>
              <a:t>走进搜谷</a:t>
            </a:r>
            <a:endParaRPr lang="zh-CN" altLang="en-US" sz="6000" b="1" dirty="0">
              <a:solidFill>
                <a:schemeClr val="bg1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89" y="244579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4" name="Picture 15" descr="C:\Users\Administrator\Desktop\运营公司材料\图片\样车荣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728" y="1452607"/>
            <a:ext cx="5408747" cy="298037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文本框 34"/>
          <p:cNvSpPr/>
          <p:nvPr/>
        </p:nvSpPr>
        <p:spPr>
          <a:xfrm>
            <a:off x="3334385" y="5216525"/>
            <a:ext cx="184731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1">
            <a:extLst>
              <a:ext uri="{FF2B5EF4-FFF2-40B4-BE49-F238E27FC236}">
                <a16:creationId xmlns:a16="http://schemas.microsoft.com/office/drawing/2014/main" id="{C5C3F5B3-FF06-4941-9E54-9618E33D7BE3}"/>
              </a:ext>
            </a:extLst>
          </p:cNvPr>
          <p:cNvSpPr/>
          <p:nvPr/>
        </p:nvSpPr>
        <p:spPr>
          <a:xfrm>
            <a:off x="1092703" y="3276682"/>
            <a:ext cx="35702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探索新模式，共建生态链</a:t>
            </a:r>
          </a:p>
        </p:txBody>
      </p:sp>
      <p:sp>
        <p:nvSpPr>
          <p:cNvPr id="23" name="文本框 1">
            <a:extLst>
              <a:ext uri="{FF2B5EF4-FFF2-40B4-BE49-F238E27FC236}">
                <a16:creationId xmlns:a16="http://schemas.microsoft.com/office/drawing/2014/main" id="{A1742C9C-C855-4500-931A-F9E82961BE87}"/>
              </a:ext>
            </a:extLst>
          </p:cNvPr>
          <p:cNvSpPr/>
          <p:nvPr/>
        </p:nvSpPr>
        <p:spPr>
          <a:xfrm>
            <a:off x="1588003" y="514767"/>
            <a:ext cx="528002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>
                <a:solidFill>
                  <a:schemeClr val="accent1"/>
                </a:solidFill>
                <a:latin typeface="+mj-ea"/>
                <a:ea typeface="+mj-ea"/>
                <a:sym typeface="微软雅黑" panose="020B0503020204020204" pitchFamily="34" charset="-122"/>
              </a:rPr>
              <a:t> 北京搜谷集团</a:t>
            </a:r>
          </a:p>
        </p:txBody>
      </p:sp>
      <p:sp>
        <p:nvSpPr>
          <p:cNvPr id="24" name="文本框 1">
            <a:extLst>
              <a:ext uri="{FF2B5EF4-FFF2-40B4-BE49-F238E27FC236}">
                <a16:creationId xmlns:a16="http://schemas.microsoft.com/office/drawing/2014/main" id="{07276BAF-6BFC-4856-9AFA-24670BAC8E70}"/>
              </a:ext>
            </a:extLst>
          </p:cNvPr>
          <p:cNvSpPr/>
          <p:nvPr/>
        </p:nvSpPr>
        <p:spPr>
          <a:xfrm>
            <a:off x="4028767" y="5169747"/>
            <a:ext cx="4134465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微软雅黑" panose="020B0503020204020204" pitchFamily="34" charset="-122"/>
              </a:rPr>
              <a:t>政府的助手，司机的家园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25" name="文本框 1">
            <a:extLst>
              <a:ext uri="{FF2B5EF4-FFF2-40B4-BE49-F238E27FC236}">
                <a16:creationId xmlns:a16="http://schemas.microsoft.com/office/drawing/2014/main" id="{9055AE63-6319-4033-A2A5-5AB74EF319F9}"/>
              </a:ext>
            </a:extLst>
          </p:cNvPr>
          <p:cNvSpPr/>
          <p:nvPr/>
        </p:nvSpPr>
        <p:spPr>
          <a:xfrm>
            <a:off x="2951549" y="5735543"/>
            <a:ext cx="6288901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微软雅黑" panose="020B0503020204020204" pitchFamily="34" charset="-122"/>
              </a:rPr>
              <a:t>打造全国最大的出行财富共享盛宴平台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91D8E49-90BE-417A-B133-5CAA15930C36}"/>
              </a:ext>
            </a:extLst>
          </p:cNvPr>
          <p:cNvCxnSpPr>
            <a:stCxn id="25" idx="3"/>
          </p:cNvCxnSpPr>
          <p:nvPr/>
        </p:nvCxnSpPr>
        <p:spPr>
          <a:xfrm>
            <a:off x="9277322" y="5997153"/>
            <a:ext cx="25410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DFB8FF4-15B0-4B38-9E45-6D40A2478659}"/>
              </a:ext>
            </a:extLst>
          </p:cNvPr>
          <p:cNvCxnSpPr/>
          <p:nvPr/>
        </p:nvCxnSpPr>
        <p:spPr>
          <a:xfrm>
            <a:off x="373654" y="5997153"/>
            <a:ext cx="25410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225E680-4BBE-48F6-8735-8A5BAD8E72C0}"/>
              </a:ext>
            </a:extLst>
          </p:cNvPr>
          <p:cNvSpPr/>
          <p:nvPr/>
        </p:nvSpPr>
        <p:spPr>
          <a:xfrm>
            <a:off x="0" y="4736348"/>
            <a:ext cx="12192000" cy="212165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核心竞争力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C793D6-696E-4B32-9E93-E9B542D1A3C1}"/>
              </a:ext>
            </a:extLst>
          </p:cNvPr>
          <p:cNvSpPr txBox="1"/>
          <p:nvPr/>
        </p:nvSpPr>
        <p:spPr>
          <a:xfrm>
            <a:off x="-985837" y="2365990"/>
            <a:ext cx="1416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+mn-ea"/>
                <a:ea typeface="+mn-ea"/>
              </a:rPr>
              <a:t>网约车行业必须重做一遍做</a:t>
            </a:r>
            <a:r>
              <a:rPr lang="en-US" altLang="zh-CN" sz="1600">
                <a:solidFill>
                  <a:schemeClr val="bg1"/>
                </a:solidFill>
                <a:latin typeface="+mn-ea"/>
                <a:ea typeface="+mn-ea"/>
              </a:rPr>
              <a:t>l,</a:t>
            </a:r>
            <a:r>
              <a:rPr lang="zh-CN" altLang="en-US" sz="1600">
                <a:solidFill>
                  <a:schemeClr val="bg1"/>
                </a:solidFill>
                <a:latin typeface="+mn-ea"/>
                <a:ea typeface="+mn-ea"/>
              </a:rPr>
              <a:t>深做透，规模化、规则化、国家共享税收、行业共享发展化</a:t>
            </a:r>
            <a:r>
              <a:rPr lang="en-US" altLang="zh-CN" sz="1600">
                <a:solidFill>
                  <a:schemeClr val="bg1"/>
                </a:solidFill>
                <a:latin typeface="+mn-ea"/>
                <a:ea typeface="+mn-ea"/>
              </a:rPr>
              <a:t>,</a:t>
            </a:r>
            <a:endParaRPr lang="zh-CN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FC3366-0FDA-45DD-9BD4-C2E889A659A7}"/>
              </a:ext>
            </a:extLst>
          </p:cNvPr>
          <p:cNvSpPr txBox="1"/>
          <p:nvPr/>
        </p:nvSpPr>
        <p:spPr>
          <a:xfrm>
            <a:off x="771099" y="1624304"/>
            <a:ext cx="10501952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marL="0" indent="0">
              <a:lnSpc>
                <a:spcPct val="114000"/>
              </a:lnSpc>
              <a:buNone/>
            </a:pPr>
            <a:r>
              <a:rPr lang="zh-CN" altLang="en-US" sz="2000">
                <a:solidFill>
                  <a:schemeClr val="accent2"/>
                </a:solidFill>
              </a:rPr>
              <a:t>搜谷网约车安全的先行者和实践者、网约车专利的持有者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F59AB4-3252-4596-BDD0-CF0399F755F4}"/>
              </a:ext>
            </a:extLst>
          </p:cNvPr>
          <p:cNvSpPr txBox="1"/>
          <p:nvPr/>
        </p:nvSpPr>
        <p:spPr>
          <a:xfrm>
            <a:off x="771099" y="2060741"/>
            <a:ext cx="10501952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marL="0" indent="0">
              <a:lnSpc>
                <a:spcPct val="114000"/>
              </a:lnSpc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软件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硬件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网约牌照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网约车发明专利一体化多元化的多赢商业模式</a:t>
            </a:r>
          </a:p>
        </p:txBody>
      </p:sp>
      <p:sp>
        <p:nvSpPr>
          <p:cNvPr id="15" name="矩形 25">
            <a:extLst>
              <a:ext uri="{FF2B5EF4-FFF2-40B4-BE49-F238E27FC236}">
                <a16:creationId xmlns:a16="http://schemas.microsoft.com/office/drawing/2014/main" id="{36E49098-A72D-44B8-9E0A-7152F298E29E}"/>
              </a:ext>
            </a:extLst>
          </p:cNvPr>
          <p:cNvSpPr/>
          <p:nvPr/>
        </p:nvSpPr>
        <p:spPr>
          <a:xfrm>
            <a:off x="1293813" y="5062178"/>
            <a:ext cx="9440862" cy="338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 ＠   传统出租车一张运输证价值最高市场价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70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万，未来网约车运输证价值时</a:t>
            </a:r>
            <a:r>
              <a:rPr lang="zh-CN" altLang="en-US" sz="1600">
                <a:solidFill>
                  <a:schemeClr val="bg1"/>
                </a:solidFill>
                <a:latin typeface="+mn-ea"/>
              </a:rPr>
              <a:t>多少</a:t>
            </a:r>
            <a:r>
              <a:rPr lang="en-US" altLang="zh-CN" sz="1600">
                <a:solidFill>
                  <a:schemeClr val="bg1"/>
                </a:solidFill>
                <a:latin typeface="+mn-ea"/>
              </a:rPr>
              <a:t>…</a:t>
            </a:r>
            <a:endParaRPr lang="en-US" altLang="zh-CN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矩形 26">
            <a:extLst>
              <a:ext uri="{FF2B5EF4-FFF2-40B4-BE49-F238E27FC236}">
                <a16:creationId xmlns:a16="http://schemas.microsoft.com/office/drawing/2014/main" id="{D0ACE0BC-B01E-4C02-A4D6-5BF5C1BB8F7B}"/>
              </a:ext>
            </a:extLst>
          </p:cNvPr>
          <p:cNvSpPr/>
          <p:nvPr/>
        </p:nvSpPr>
        <p:spPr>
          <a:xfrm>
            <a:off x="1331912" y="6179480"/>
            <a:ext cx="9528175" cy="338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＠   网约车经营许可证的价值：全国运营，运输证可以无限办理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+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资金池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………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矩形 26">
            <a:extLst>
              <a:ext uri="{FF2B5EF4-FFF2-40B4-BE49-F238E27FC236}">
                <a16:creationId xmlns:a16="http://schemas.microsoft.com/office/drawing/2014/main" id="{39602861-956D-4FD3-99A4-1BAA76072EBF}"/>
              </a:ext>
            </a:extLst>
          </p:cNvPr>
          <p:cNvSpPr/>
          <p:nvPr/>
        </p:nvSpPr>
        <p:spPr>
          <a:xfrm>
            <a:off x="1331912" y="5497718"/>
            <a:ext cx="9528175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＠  网约车发明专利：已拿到北京法院第一轮胜诉判决，完全胜诉后，后续有整套方案跟进向各网约车平  台进行授权并收取专利使用费，每单收取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3%-5%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，全国每天数千万网约车订单。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9" name="图片 5">
            <a:extLst>
              <a:ext uri="{FF2B5EF4-FFF2-40B4-BE49-F238E27FC236}">
                <a16:creationId xmlns:a16="http://schemas.microsoft.com/office/drawing/2014/main" id="{14B90FB3-7BBD-404A-A1D7-4D6893A82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930" y="2969110"/>
            <a:ext cx="823912" cy="86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图片 6">
            <a:extLst>
              <a:ext uri="{FF2B5EF4-FFF2-40B4-BE49-F238E27FC236}">
                <a16:creationId xmlns:a16="http://schemas.microsoft.com/office/drawing/2014/main" id="{FE88B706-897E-4B2D-81FB-DD22FBD4F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851" y="3030229"/>
            <a:ext cx="1206500" cy="74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BBFA49AB-CB7C-4366-8F4A-F3AAED95C484}"/>
              </a:ext>
            </a:extLst>
          </p:cNvPr>
          <p:cNvSpPr txBox="1"/>
          <p:nvPr/>
        </p:nvSpPr>
        <p:spPr>
          <a:xfrm>
            <a:off x="5979052" y="4020318"/>
            <a:ext cx="2237590" cy="338544"/>
          </a:xfrm>
          <a:prstGeom prst="rect">
            <a:avLst/>
          </a:prstGeom>
          <a:noFill/>
          <a:ln w="9525">
            <a:noFill/>
          </a:ln>
        </p:spPr>
        <p:txBody>
          <a:bodyPr wrap="square"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搜谷网约车牌照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7D30D3BF-40AB-4A12-A825-8DF469E170AF}"/>
              </a:ext>
            </a:extLst>
          </p:cNvPr>
          <p:cNvSpPr txBox="1"/>
          <p:nvPr/>
        </p:nvSpPr>
        <p:spPr>
          <a:xfrm>
            <a:off x="3612297" y="4020318"/>
            <a:ext cx="2863179" cy="338544"/>
          </a:xfrm>
          <a:prstGeom prst="rect">
            <a:avLst/>
          </a:prstGeom>
          <a:noFill/>
          <a:ln w="9525">
            <a:noFill/>
          </a:ln>
        </p:spPr>
        <p:txBody>
          <a:bodyPr wrap="square"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网约车发明专利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6D550373-D5BD-4165-8E68-724C93F0D469}"/>
              </a:ext>
            </a:extLst>
          </p:cNvPr>
          <p:cNvSpPr txBox="1"/>
          <p:nvPr/>
        </p:nvSpPr>
        <p:spPr>
          <a:xfrm>
            <a:off x="8349658" y="4020318"/>
            <a:ext cx="1986887" cy="338544"/>
          </a:xfrm>
          <a:prstGeom prst="rect">
            <a:avLst/>
          </a:prstGeom>
          <a:noFill/>
          <a:ln w="9525">
            <a:noFill/>
          </a:ln>
        </p:spPr>
        <p:txBody>
          <a:bodyPr wrap="square"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搜谷网约车设备</a:t>
            </a:r>
          </a:p>
        </p:txBody>
      </p:sp>
      <p:pic>
        <p:nvPicPr>
          <p:cNvPr id="24" name="图片 2">
            <a:extLst>
              <a:ext uri="{FF2B5EF4-FFF2-40B4-BE49-F238E27FC236}">
                <a16:creationId xmlns:a16="http://schemas.microsoft.com/office/drawing/2014/main" id="{60ED4CC2-BD06-41C7-8A47-677AB4217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784" y="2994510"/>
            <a:ext cx="1000125" cy="814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" name="图片 16">
            <a:extLst>
              <a:ext uri="{FF2B5EF4-FFF2-40B4-BE49-F238E27FC236}">
                <a16:creationId xmlns:a16="http://schemas.microsoft.com/office/drawing/2014/main" id="{49DE9062-DBAE-4536-AEAC-FEB8C5ABB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401" y="2930217"/>
            <a:ext cx="1398587" cy="942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TextBox 9">
            <a:extLst>
              <a:ext uri="{FF2B5EF4-FFF2-40B4-BE49-F238E27FC236}">
                <a16:creationId xmlns:a16="http://schemas.microsoft.com/office/drawing/2014/main" id="{1F05DB51-F5CD-4265-9D37-5245F48C9CA0}"/>
              </a:ext>
            </a:extLst>
          </p:cNvPr>
          <p:cNvSpPr txBox="1"/>
          <p:nvPr/>
        </p:nvSpPr>
        <p:spPr>
          <a:xfrm>
            <a:off x="2059670" y="4020318"/>
            <a:ext cx="1462049" cy="338544"/>
          </a:xfrm>
          <a:prstGeom prst="rect">
            <a:avLst/>
          </a:prstGeom>
          <a:noFill/>
          <a:ln w="9525">
            <a:noFill/>
          </a:ln>
        </p:spPr>
        <p:txBody>
          <a:bodyPr wrap="square"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搜谷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616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C99F61-56C2-46A3-9AE6-71428037A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: 单圆角 21">
            <a:extLst>
              <a:ext uri="{FF2B5EF4-FFF2-40B4-BE49-F238E27FC236}">
                <a16:creationId xmlns:a16="http://schemas.microsoft.com/office/drawing/2014/main" id="{E692F1F5-77CA-453B-B3B6-96F7A8E7B4AC}"/>
              </a:ext>
            </a:extLst>
          </p:cNvPr>
          <p:cNvSpPr/>
          <p:nvPr/>
        </p:nvSpPr>
        <p:spPr>
          <a:xfrm>
            <a:off x="2247900" y="2007269"/>
            <a:ext cx="9144000" cy="3326731"/>
          </a:xfrm>
          <a:prstGeom prst="round1Rect">
            <a:avLst>
              <a:gd name="adj" fmla="val 34176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16">
            <a:extLst>
              <a:ext uri="{FF2B5EF4-FFF2-40B4-BE49-F238E27FC236}">
                <a16:creationId xmlns:a16="http://schemas.microsoft.com/office/drawing/2014/main" id="{D61B21F6-7FC8-425F-813B-7B99902765AE}"/>
              </a:ext>
            </a:extLst>
          </p:cNvPr>
          <p:cNvSpPr/>
          <p:nvPr/>
        </p:nvSpPr>
        <p:spPr>
          <a:xfrm>
            <a:off x="7032933" y="3371850"/>
            <a:ext cx="2646878" cy="757130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buNone/>
            </a:pPr>
            <a:r>
              <a:rPr lang="zh-CN" altLang="en-US" sz="4800" b="1">
                <a:solidFill>
                  <a:schemeClr val="accent2"/>
                </a:solidFill>
                <a:latin typeface="+mj-ea"/>
                <a:ea typeface="+mj-ea"/>
                <a:sym typeface="微软雅黑" panose="020B0503020204020204" pitchFamily="34" charset="-122"/>
              </a:rPr>
              <a:t>业务介绍</a:t>
            </a:r>
            <a:endParaRPr lang="en-US" altLang="en-US" sz="4800" b="1" dirty="0">
              <a:solidFill>
                <a:schemeClr val="accent2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28" name="文本框 16">
            <a:extLst>
              <a:ext uri="{FF2B5EF4-FFF2-40B4-BE49-F238E27FC236}">
                <a16:creationId xmlns:a16="http://schemas.microsoft.com/office/drawing/2014/main" id="{3B3968BE-40CE-4E56-8DE2-C9202888778D}"/>
              </a:ext>
            </a:extLst>
          </p:cNvPr>
          <p:cNvSpPr/>
          <p:nvPr/>
        </p:nvSpPr>
        <p:spPr>
          <a:xfrm>
            <a:off x="3430755" y="3371850"/>
            <a:ext cx="3076548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buNone/>
            </a:pPr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  <a:sym typeface="微软雅黑" panose="020B0503020204020204" pitchFamily="34" charset="-122"/>
              </a:rPr>
              <a:t>PART 02</a:t>
            </a:r>
            <a:endParaRPr lang="en-US" altLang="en-US" sz="5400" b="1" dirty="0">
              <a:solidFill>
                <a:schemeClr val="bg1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pic>
        <p:nvPicPr>
          <p:cNvPr id="29" name="Picture 14">
            <a:extLst>
              <a:ext uri="{FF2B5EF4-FFF2-40B4-BE49-F238E27FC236}">
                <a16:creationId xmlns:a16="http://schemas.microsoft.com/office/drawing/2014/main" id="{F5DDD3A5-5FE0-402B-9445-E1837A1A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1068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搜谷未来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27D2A9A-4F17-4ABC-B1F4-DE6FCE8FDA3F}"/>
              </a:ext>
            </a:extLst>
          </p:cNvPr>
          <p:cNvSpPr txBox="1"/>
          <p:nvPr/>
        </p:nvSpPr>
        <p:spPr>
          <a:xfrm>
            <a:off x="1219200" y="1409026"/>
            <a:ext cx="11842844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14000"/>
              </a:lnSpc>
              <a:buFont typeface="Arial" panose="020B0604020202020204" pitchFamily="34" charset="0"/>
              <a:defRPr sz="2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搜谷专车 ◎   融合出租车 ◎ 顺风车 ◎ 代驾 ◎ 后备箱快递 ◎ 美食 ◎ 品牌汇 </a:t>
            </a:r>
            <a:endParaRPr 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5632723-191A-4126-9E1C-85015D4168ED}"/>
              </a:ext>
            </a:extLst>
          </p:cNvPr>
          <p:cNvSpPr/>
          <p:nvPr/>
        </p:nvSpPr>
        <p:spPr>
          <a:xfrm>
            <a:off x="5765310" y="2129688"/>
            <a:ext cx="1354522" cy="1556922"/>
          </a:xfrm>
          <a:custGeom>
            <a:avLst/>
            <a:gdLst>
              <a:gd name="connsiteX0" fmla="*/ 0 w 1556922"/>
              <a:gd name="connsiteY0" fmla="*/ 677261 h 1354522"/>
              <a:gd name="connsiteX1" fmla="*/ 338631 w 1556922"/>
              <a:gd name="connsiteY1" fmla="*/ 0 h 1354522"/>
              <a:gd name="connsiteX2" fmla="*/ 1218292 w 1556922"/>
              <a:gd name="connsiteY2" fmla="*/ 0 h 1354522"/>
              <a:gd name="connsiteX3" fmla="*/ 1556922 w 1556922"/>
              <a:gd name="connsiteY3" fmla="*/ 677261 h 1354522"/>
              <a:gd name="connsiteX4" fmla="*/ 1218292 w 1556922"/>
              <a:gd name="connsiteY4" fmla="*/ 1354522 h 1354522"/>
              <a:gd name="connsiteX5" fmla="*/ 338631 w 1556922"/>
              <a:gd name="connsiteY5" fmla="*/ 1354522 h 1354522"/>
              <a:gd name="connsiteX6" fmla="*/ 0 w 1556922"/>
              <a:gd name="connsiteY6" fmla="*/ 677261 h 135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6922" h="1354522">
                <a:moveTo>
                  <a:pt x="778461" y="0"/>
                </a:moveTo>
                <a:lnTo>
                  <a:pt x="1556922" y="294609"/>
                </a:lnTo>
                <a:lnTo>
                  <a:pt x="1556922" y="1059914"/>
                </a:lnTo>
                <a:lnTo>
                  <a:pt x="778461" y="1354522"/>
                </a:lnTo>
                <a:lnTo>
                  <a:pt x="0" y="1059914"/>
                </a:lnTo>
                <a:lnTo>
                  <a:pt x="0" y="294609"/>
                </a:lnTo>
                <a:lnTo>
                  <a:pt x="778461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280" tIns="318820" rIns="287280" bIns="31882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latin typeface="+mj-ea"/>
                <a:ea typeface="+mj-ea"/>
              </a:rPr>
              <a:t>融合出租车</a:t>
            </a: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2640D7A-BA40-4F7A-948B-0A040C5B30EA}"/>
              </a:ext>
            </a:extLst>
          </p:cNvPr>
          <p:cNvSpPr/>
          <p:nvPr/>
        </p:nvSpPr>
        <p:spPr>
          <a:xfrm>
            <a:off x="7160935" y="2441073"/>
            <a:ext cx="1737525" cy="934153"/>
          </a:xfrm>
          <a:custGeom>
            <a:avLst/>
            <a:gdLst>
              <a:gd name="connsiteX0" fmla="*/ 0 w 1737525"/>
              <a:gd name="connsiteY0" fmla="*/ 0 h 934153"/>
              <a:gd name="connsiteX1" fmla="*/ 1737525 w 1737525"/>
              <a:gd name="connsiteY1" fmla="*/ 0 h 934153"/>
              <a:gd name="connsiteX2" fmla="*/ 1737525 w 1737525"/>
              <a:gd name="connsiteY2" fmla="*/ 934153 h 934153"/>
              <a:gd name="connsiteX3" fmla="*/ 0 w 1737525"/>
              <a:gd name="connsiteY3" fmla="*/ 934153 h 934153"/>
              <a:gd name="connsiteX4" fmla="*/ 0 w 1737525"/>
              <a:gd name="connsiteY4" fmla="*/ 0 h 93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7525" h="934153">
                <a:moveTo>
                  <a:pt x="0" y="0"/>
                </a:moveTo>
                <a:lnTo>
                  <a:pt x="1737525" y="0"/>
                </a:lnTo>
                <a:lnTo>
                  <a:pt x="1737525" y="934153"/>
                </a:lnTo>
                <a:lnTo>
                  <a:pt x="0" y="9341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第一阶段业务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BFF01F0-E7C4-4A09-96D7-2B9996F5C905}"/>
              </a:ext>
            </a:extLst>
          </p:cNvPr>
          <p:cNvSpPr/>
          <p:nvPr/>
        </p:nvSpPr>
        <p:spPr>
          <a:xfrm>
            <a:off x="4302425" y="2129688"/>
            <a:ext cx="1354522" cy="1556922"/>
          </a:xfrm>
          <a:custGeom>
            <a:avLst/>
            <a:gdLst>
              <a:gd name="connsiteX0" fmla="*/ 0 w 1556922"/>
              <a:gd name="connsiteY0" fmla="*/ 677261 h 1354522"/>
              <a:gd name="connsiteX1" fmla="*/ 338631 w 1556922"/>
              <a:gd name="connsiteY1" fmla="*/ 0 h 1354522"/>
              <a:gd name="connsiteX2" fmla="*/ 1218292 w 1556922"/>
              <a:gd name="connsiteY2" fmla="*/ 0 h 1354522"/>
              <a:gd name="connsiteX3" fmla="*/ 1556922 w 1556922"/>
              <a:gd name="connsiteY3" fmla="*/ 677261 h 1354522"/>
              <a:gd name="connsiteX4" fmla="*/ 1218292 w 1556922"/>
              <a:gd name="connsiteY4" fmla="*/ 1354522 h 1354522"/>
              <a:gd name="connsiteX5" fmla="*/ 338631 w 1556922"/>
              <a:gd name="connsiteY5" fmla="*/ 1354522 h 1354522"/>
              <a:gd name="connsiteX6" fmla="*/ 0 w 1556922"/>
              <a:gd name="connsiteY6" fmla="*/ 677261 h 135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6922" h="1354522">
                <a:moveTo>
                  <a:pt x="778461" y="0"/>
                </a:moveTo>
                <a:lnTo>
                  <a:pt x="1556922" y="294609"/>
                </a:lnTo>
                <a:lnTo>
                  <a:pt x="1556922" y="1059914"/>
                </a:lnTo>
                <a:lnTo>
                  <a:pt x="778461" y="1354522"/>
                </a:lnTo>
                <a:lnTo>
                  <a:pt x="0" y="1059914"/>
                </a:lnTo>
                <a:lnTo>
                  <a:pt x="0" y="294609"/>
                </a:lnTo>
                <a:lnTo>
                  <a:pt x="778461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1080" tIns="242620" rIns="211080" bIns="24262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>
                <a:latin typeface="+mj-ea"/>
                <a:ea typeface="+mj-ea"/>
              </a:rPr>
              <a:t>搜谷</a:t>
            </a:r>
            <a:endParaRPr lang="en-US" altLang="zh-CN" sz="2000" b="1" kern="1200">
              <a:latin typeface="+mj-ea"/>
              <a:ea typeface="+mj-ea"/>
            </a:endParaRPr>
          </a:p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>
                <a:latin typeface="+mj-ea"/>
                <a:ea typeface="+mj-ea"/>
              </a:rPr>
              <a:t>专车</a:t>
            </a:r>
            <a:endParaRPr lang="zh-CN" altLang="en-US" sz="2000" b="1" kern="1200" dirty="0">
              <a:latin typeface="+mj-ea"/>
              <a:ea typeface="+mj-ea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622ABF05-9457-47E1-BE7F-68A0ECD43A86}"/>
              </a:ext>
            </a:extLst>
          </p:cNvPr>
          <p:cNvSpPr/>
          <p:nvPr/>
        </p:nvSpPr>
        <p:spPr>
          <a:xfrm>
            <a:off x="5010232" y="3451204"/>
            <a:ext cx="1354522" cy="1556922"/>
          </a:xfrm>
          <a:custGeom>
            <a:avLst/>
            <a:gdLst>
              <a:gd name="connsiteX0" fmla="*/ 0 w 1556922"/>
              <a:gd name="connsiteY0" fmla="*/ 677261 h 1354522"/>
              <a:gd name="connsiteX1" fmla="*/ 338631 w 1556922"/>
              <a:gd name="connsiteY1" fmla="*/ 0 h 1354522"/>
              <a:gd name="connsiteX2" fmla="*/ 1218292 w 1556922"/>
              <a:gd name="connsiteY2" fmla="*/ 0 h 1354522"/>
              <a:gd name="connsiteX3" fmla="*/ 1556922 w 1556922"/>
              <a:gd name="connsiteY3" fmla="*/ 677261 h 1354522"/>
              <a:gd name="connsiteX4" fmla="*/ 1218292 w 1556922"/>
              <a:gd name="connsiteY4" fmla="*/ 1354522 h 1354522"/>
              <a:gd name="connsiteX5" fmla="*/ 338631 w 1556922"/>
              <a:gd name="connsiteY5" fmla="*/ 1354522 h 1354522"/>
              <a:gd name="connsiteX6" fmla="*/ 0 w 1556922"/>
              <a:gd name="connsiteY6" fmla="*/ 677261 h 135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6922" h="1354522">
                <a:moveTo>
                  <a:pt x="778461" y="0"/>
                </a:moveTo>
                <a:lnTo>
                  <a:pt x="1556922" y="294609"/>
                </a:lnTo>
                <a:lnTo>
                  <a:pt x="1556922" y="1059914"/>
                </a:lnTo>
                <a:lnTo>
                  <a:pt x="778461" y="1354522"/>
                </a:lnTo>
                <a:lnTo>
                  <a:pt x="0" y="1059914"/>
                </a:lnTo>
                <a:lnTo>
                  <a:pt x="0" y="294609"/>
                </a:lnTo>
                <a:lnTo>
                  <a:pt x="778461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280" tIns="318820" rIns="287280" bIns="31882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latin typeface="+mj-ea"/>
                <a:ea typeface="+mj-ea"/>
              </a:rPr>
              <a:t>顺风车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06CA370-26DB-4AFE-939A-1E17D210D2C3}"/>
              </a:ext>
            </a:extLst>
          </p:cNvPr>
          <p:cNvSpPr/>
          <p:nvPr/>
        </p:nvSpPr>
        <p:spPr>
          <a:xfrm>
            <a:off x="2262824" y="3711294"/>
            <a:ext cx="2624330" cy="934153"/>
          </a:xfrm>
          <a:custGeom>
            <a:avLst/>
            <a:gdLst>
              <a:gd name="connsiteX0" fmla="*/ 0 w 2624330"/>
              <a:gd name="connsiteY0" fmla="*/ 0 h 934153"/>
              <a:gd name="connsiteX1" fmla="*/ 2624330 w 2624330"/>
              <a:gd name="connsiteY1" fmla="*/ 0 h 934153"/>
              <a:gd name="connsiteX2" fmla="*/ 2624330 w 2624330"/>
              <a:gd name="connsiteY2" fmla="*/ 934153 h 934153"/>
              <a:gd name="connsiteX3" fmla="*/ 0 w 2624330"/>
              <a:gd name="connsiteY3" fmla="*/ 934153 h 934153"/>
              <a:gd name="connsiteX4" fmla="*/ 0 w 2624330"/>
              <a:gd name="connsiteY4" fmla="*/ 0 h 93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4330" h="934153">
                <a:moveTo>
                  <a:pt x="0" y="0"/>
                </a:moveTo>
                <a:lnTo>
                  <a:pt x="2624330" y="0"/>
                </a:lnTo>
                <a:lnTo>
                  <a:pt x="2624330" y="934153"/>
                </a:lnTo>
                <a:lnTo>
                  <a:pt x="0" y="9341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第二阶段延伸业务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A4E542F-A3D1-4BE0-98B6-25927173E97A}"/>
              </a:ext>
            </a:extLst>
          </p:cNvPr>
          <p:cNvSpPr/>
          <p:nvPr/>
        </p:nvSpPr>
        <p:spPr>
          <a:xfrm>
            <a:off x="6473265" y="3451204"/>
            <a:ext cx="1354522" cy="1556922"/>
          </a:xfrm>
          <a:custGeom>
            <a:avLst/>
            <a:gdLst>
              <a:gd name="connsiteX0" fmla="*/ 0 w 1556922"/>
              <a:gd name="connsiteY0" fmla="*/ 677261 h 1354522"/>
              <a:gd name="connsiteX1" fmla="*/ 338631 w 1556922"/>
              <a:gd name="connsiteY1" fmla="*/ 0 h 1354522"/>
              <a:gd name="connsiteX2" fmla="*/ 1218292 w 1556922"/>
              <a:gd name="connsiteY2" fmla="*/ 0 h 1354522"/>
              <a:gd name="connsiteX3" fmla="*/ 1556922 w 1556922"/>
              <a:gd name="connsiteY3" fmla="*/ 677261 h 1354522"/>
              <a:gd name="connsiteX4" fmla="*/ 1218292 w 1556922"/>
              <a:gd name="connsiteY4" fmla="*/ 1354522 h 1354522"/>
              <a:gd name="connsiteX5" fmla="*/ 338631 w 1556922"/>
              <a:gd name="connsiteY5" fmla="*/ 1354522 h 1354522"/>
              <a:gd name="connsiteX6" fmla="*/ 0 w 1556922"/>
              <a:gd name="connsiteY6" fmla="*/ 677261 h 135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6922" h="1354522">
                <a:moveTo>
                  <a:pt x="778461" y="0"/>
                </a:moveTo>
                <a:lnTo>
                  <a:pt x="1556922" y="294609"/>
                </a:lnTo>
                <a:lnTo>
                  <a:pt x="1556922" y="1059914"/>
                </a:lnTo>
                <a:lnTo>
                  <a:pt x="778461" y="1354522"/>
                </a:lnTo>
                <a:lnTo>
                  <a:pt x="0" y="1059914"/>
                </a:lnTo>
                <a:lnTo>
                  <a:pt x="0" y="294609"/>
                </a:lnTo>
                <a:lnTo>
                  <a:pt x="778461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1080" tIns="242620" rIns="211080" bIns="242620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latin typeface="+mj-ea"/>
                <a:ea typeface="+mj-ea"/>
              </a:rPr>
              <a:t>代驾</a:t>
            </a: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A246A267-0C9A-4DA1-89DF-4C11E97D864A}"/>
              </a:ext>
            </a:extLst>
          </p:cNvPr>
          <p:cNvSpPr/>
          <p:nvPr/>
        </p:nvSpPr>
        <p:spPr>
          <a:xfrm>
            <a:off x="5753002" y="4757602"/>
            <a:ext cx="1354522" cy="1556922"/>
          </a:xfrm>
          <a:custGeom>
            <a:avLst/>
            <a:gdLst>
              <a:gd name="connsiteX0" fmla="*/ 0 w 1556922"/>
              <a:gd name="connsiteY0" fmla="*/ 677261 h 1354522"/>
              <a:gd name="connsiteX1" fmla="*/ 338631 w 1556922"/>
              <a:gd name="connsiteY1" fmla="*/ 0 h 1354522"/>
              <a:gd name="connsiteX2" fmla="*/ 1218292 w 1556922"/>
              <a:gd name="connsiteY2" fmla="*/ 0 h 1354522"/>
              <a:gd name="connsiteX3" fmla="*/ 1556922 w 1556922"/>
              <a:gd name="connsiteY3" fmla="*/ 677261 h 1354522"/>
              <a:gd name="connsiteX4" fmla="*/ 1218292 w 1556922"/>
              <a:gd name="connsiteY4" fmla="*/ 1354522 h 1354522"/>
              <a:gd name="connsiteX5" fmla="*/ 338631 w 1556922"/>
              <a:gd name="connsiteY5" fmla="*/ 1354522 h 1354522"/>
              <a:gd name="connsiteX6" fmla="*/ 0 w 1556922"/>
              <a:gd name="connsiteY6" fmla="*/ 677261 h 135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6922" h="1354522">
                <a:moveTo>
                  <a:pt x="778461" y="0"/>
                </a:moveTo>
                <a:lnTo>
                  <a:pt x="1556922" y="294609"/>
                </a:lnTo>
                <a:lnTo>
                  <a:pt x="1556922" y="1059914"/>
                </a:lnTo>
                <a:lnTo>
                  <a:pt x="778461" y="1354522"/>
                </a:lnTo>
                <a:lnTo>
                  <a:pt x="0" y="1059914"/>
                </a:lnTo>
                <a:lnTo>
                  <a:pt x="0" y="294609"/>
                </a:lnTo>
                <a:lnTo>
                  <a:pt x="778461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280" tIns="318820" rIns="287280" bIns="31882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>
                <a:latin typeface="+mj-ea"/>
                <a:ea typeface="+mj-ea"/>
              </a:rPr>
              <a:t>美食</a:t>
            </a:r>
            <a:endParaRPr lang="en-US" altLang="zh-CN" sz="2000" b="1" kern="1200">
              <a:latin typeface="+mj-ea"/>
              <a:ea typeface="+mj-ea"/>
            </a:endParaRP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>
                <a:latin typeface="+mj-ea"/>
                <a:ea typeface="+mj-ea"/>
              </a:rPr>
              <a:t>品牌</a:t>
            </a:r>
            <a:r>
              <a:rPr lang="zh-CN" altLang="en-US" sz="2000" b="1" kern="1200" dirty="0">
                <a:latin typeface="+mj-ea"/>
                <a:ea typeface="+mj-ea"/>
              </a:rPr>
              <a:t>汇</a:t>
            </a: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72FC026-7AF3-4AAB-B449-0DC0216CF371}"/>
              </a:ext>
            </a:extLst>
          </p:cNvPr>
          <p:cNvSpPr/>
          <p:nvPr/>
        </p:nvSpPr>
        <p:spPr>
          <a:xfrm>
            <a:off x="7355803" y="5110410"/>
            <a:ext cx="2402250" cy="934153"/>
          </a:xfrm>
          <a:custGeom>
            <a:avLst/>
            <a:gdLst>
              <a:gd name="connsiteX0" fmla="*/ 0 w 2402250"/>
              <a:gd name="connsiteY0" fmla="*/ 0 h 934153"/>
              <a:gd name="connsiteX1" fmla="*/ 2402250 w 2402250"/>
              <a:gd name="connsiteY1" fmla="*/ 0 h 934153"/>
              <a:gd name="connsiteX2" fmla="*/ 2402250 w 2402250"/>
              <a:gd name="connsiteY2" fmla="*/ 934153 h 934153"/>
              <a:gd name="connsiteX3" fmla="*/ 0 w 2402250"/>
              <a:gd name="connsiteY3" fmla="*/ 934153 h 934153"/>
              <a:gd name="connsiteX4" fmla="*/ 0 w 2402250"/>
              <a:gd name="connsiteY4" fmla="*/ 0 h 93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2250" h="934153">
                <a:moveTo>
                  <a:pt x="0" y="0"/>
                </a:moveTo>
                <a:lnTo>
                  <a:pt x="2402250" y="0"/>
                </a:lnTo>
                <a:lnTo>
                  <a:pt x="2402250" y="934153"/>
                </a:lnTo>
                <a:lnTo>
                  <a:pt x="0" y="9341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第三阶段共享市场</a:t>
            </a: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7DAB039F-A3AA-4B53-A1AD-73FA4694BC0A}"/>
              </a:ext>
            </a:extLst>
          </p:cNvPr>
          <p:cNvSpPr/>
          <p:nvPr/>
        </p:nvSpPr>
        <p:spPr>
          <a:xfrm>
            <a:off x="4277291" y="4757602"/>
            <a:ext cx="1354522" cy="1556923"/>
          </a:xfrm>
          <a:custGeom>
            <a:avLst/>
            <a:gdLst>
              <a:gd name="connsiteX0" fmla="*/ 0 w 1556922"/>
              <a:gd name="connsiteY0" fmla="*/ 677261 h 1354522"/>
              <a:gd name="connsiteX1" fmla="*/ 338631 w 1556922"/>
              <a:gd name="connsiteY1" fmla="*/ 0 h 1354522"/>
              <a:gd name="connsiteX2" fmla="*/ 1218292 w 1556922"/>
              <a:gd name="connsiteY2" fmla="*/ 0 h 1354522"/>
              <a:gd name="connsiteX3" fmla="*/ 1556922 w 1556922"/>
              <a:gd name="connsiteY3" fmla="*/ 677261 h 1354522"/>
              <a:gd name="connsiteX4" fmla="*/ 1218292 w 1556922"/>
              <a:gd name="connsiteY4" fmla="*/ 1354522 h 1354522"/>
              <a:gd name="connsiteX5" fmla="*/ 338631 w 1556922"/>
              <a:gd name="connsiteY5" fmla="*/ 1354522 h 1354522"/>
              <a:gd name="connsiteX6" fmla="*/ 0 w 1556922"/>
              <a:gd name="connsiteY6" fmla="*/ 677261 h 135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6922" h="1354522">
                <a:moveTo>
                  <a:pt x="778461" y="0"/>
                </a:moveTo>
                <a:lnTo>
                  <a:pt x="1556922" y="294609"/>
                </a:lnTo>
                <a:lnTo>
                  <a:pt x="1556922" y="1059914"/>
                </a:lnTo>
                <a:lnTo>
                  <a:pt x="778461" y="1354522"/>
                </a:lnTo>
                <a:lnTo>
                  <a:pt x="0" y="1059914"/>
                </a:lnTo>
                <a:lnTo>
                  <a:pt x="0" y="294609"/>
                </a:lnTo>
                <a:lnTo>
                  <a:pt x="778461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1080" tIns="242620" rIns="211080" bIns="24262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latin typeface="+mj-ea"/>
                <a:ea typeface="+mj-ea"/>
              </a:rPr>
              <a:t>后备箱快递</a:t>
            </a:r>
          </a:p>
        </p:txBody>
      </p:sp>
    </p:spTree>
    <p:extLst>
      <p:ext uri="{BB962C8B-B14F-4D97-AF65-F5344CB8AC3E}">
        <p14:creationId xmlns:p14="http://schemas.microsoft.com/office/powerpoint/2010/main" val="362848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C99F61-56C2-46A3-9AE6-71428037A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: 单圆角 21">
            <a:extLst>
              <a:ext uri="{FF2B5EF4-FFF2-40B4-BE49-F238E27FC236}">
                <a16:creationId xmlns:a16="http://schemas.microsoft.com/office/drawing/2014/main" id="{E692F1F5-77CA-453B-B3B6-96F7A8E7B4AC}"/>
              </a:ext>
            </a:extLst>
          </p:cNvPr>
          <p:cNvSpPr/>
          <p:nvPr/>
        </p:nvSpPr>
        <p:spPr>
          <a:xfrm>
            <a:off x="2247900" y="2007269"/>
            <a:ext cx="9144000" cy="3326731"/>
          </a:xfrm>
          <a:prstGeom prst="round1Rect">
            <a:avLst>
              <a:gd name="adj" fmla="val 34176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16">
            <a:extLst>
              <a:ext uri="{FF2B5EF4-FFF2-40B4-BE49-F238E27FC236}">
                <a16:creationId xmlns:a16="http://schemas.microsoft.com/office/drawing/2014/main" id="{D61B21F6-7FC8-425F-813B-7B99902765AE}"/>
              </a:ext>
            </a:extLst>
          </p:cNvPr>
          <p:cNvSpPr/>
          <p:nvPr/>
        </p:nvSpPr>
        <p:spPr>
          <a:xfrm>
            <a:off x="7032933" y="3371850"/>
            <a:ext cx="2646878" cy="757130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buNone/>
            </a:pPr>
            <a:r>
              <a:rPr lang="zh-CN" altLang="en-US" sz="4800" b="1">
                <a:solidFill>
                  <a:schemeClr val="accent2"/>
                </a:solidFill>
                <a:latin typeface="+mj-ea"/>
                <a:ea typeface="+mj-ea"/>
                <a:sym typeface="微软雅黑" panose="020B0503020204020204" pitchFamily="34" charset="-122"/>
              </a:rPr>
              <a:t>模式介绍</a:t>
            </a:r>
            <a:endParaRPr lang="en-US" altLang="en-US" sz="4800" b="1" dirty="0">
              <a:solidFill>
                <a:schemeClr val="accent2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28" name="文本框 16">
            <a:extLst>
              <a:ext uri="{FF2B5EF4-FFF2-40B4-BE49-F238E27FC236}">
                <a16:creationId xmlns:a16="http://schemas.microsoft.com/office/drawing/2014/main" id="{3B3968BE-40CE-4E56-8DE2-C9202888778D}"/>
              </a:ext>
            </a:extLst>
          </p:cNvPr>
          <p:cNvSpPr/>
          <p:nvPr/>
        </p:nvSpPr>
        <p:spPr>
          <a:xfrm>
            <a:off x="3430755" y="3371850"/>
            <a:ext cx="3076548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buNone/>
            </a:pPr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  <a:sym typeface="微软雅黑" panose="020B0503020204020204" pitchFamily="34" charset="-122"/>
              </a:rPr>
              <a:t>PART 03</a:t>
            </a:r>
            <a:endParaRPr lang="en-US" altLang="en-US" sz="5400" b="1" dirty="0">
              <a:solidFill>
                <a:schemeClr val="bg1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pic>
        <p:nvPicPr>
          <p:cNvPr id="29" name="Picture 14">
            <a:extLst>
              <a:ext uri="{FF2B5EF4-FFF2-40B4-BE49-F238E27FC236}">
                <a16:creationId xmlns:a16="http://schemas.microsoft.com/office/drawing/2014/main" id="{F5DDD3A5-5FE0-402B-9445-E1837A1A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5320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6156D624-51C0-470D-8CBD-E127DB2BA5E8}"/>
              </a:ext>
            </a:extLst>
          </p:cNvPr>
          <p:cNvGrpSpPr/>
          <p:nvPr/>
        </p:nvGrpSpPr>
        <p:grpSpPr>
          <a:xfrm>
            <a:off x="1018694" y="1904107"/>
            <a:ext cx="10154612" cy="1756780"/>
            <a:chOff x="1338189" y="1904107"/>
            <a:chExt cx="10154612" cy="175678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E7973EA-B9A9-480F-9C60-9566BAFAF9D4}"/>
                </a:ext>
              </a:extLst>
            </p:cNvPr>
            <p:cNvSpPr/>
            <p:nvPr/>
          </p:nvSpPr>
          <p:spPr>
            <a:xfrm>
              <a:off x="1338189" y="1904107"/>
              <a:ext cx="4395859" cy="17567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C7A1E21-4914-425F-8D18-B9BA6DD40816}"/>
                </a:ext>
              </a:extLst>
            </p:cNvPr>
            <p:cNvSpPr/>
            <p:nvPr/>
          </p:nvSpPr>
          <p:spPr>
            <a:xfrm>
              <a:off x="7096942" y="1904107"/>
              <a:ext cx="4395859" cy="17567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BDED993-4A53-4BFB-BEFD-77D4285BEE9D}"/>
              </a:ext>
            </a:extLst>
          </p:cNvPr>
          <p:cNvGrpSpPr/>
          <p:nvPr/>
        </p:nvGrpSpPr>
        <p:grpSpPr>
          <a:xfrm>
            <a:off x="1018694" y="3839602"/>
            <a:ext cx="10154612" cy="1756780"/>
            <a:chOff x="1338189" y="1904107"/>
            <a:chExt cx="10154612" cy="1756780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38C5B32-9218-4FC9-B4DF-4DE231AE6173}"/>
                </a:ext>
              </a:extLst>
            </p:cNvPr>
            <p:cNvSpPr/>
            <p:nvPr/>
          </p:nvSpPr>
          <p:spPr>
            <a:xfrm>
              <a:off x="1338189" y="1904107"/>
              <a:ext cx="4395859" cy="17567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408B74D-A8D6-4FEE-95D5-B69C1834836E}"/>
                </a:ext>
              </a:extLst>
            </p:cNvPr>
            <p:cNvSpPr/>
            <p:nvPr/>
          </p:nvSpPr>
          <p:spPr>
            <a:xfrm>
              <a:off x="7096942" y="1904107"/>
              <a:ext cx="4395859" cy="17567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市场运营模式一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B01040E-FFF9-48DF-821E-D59FD937220C}"/>
              </a:ext>
            </a:extLst>
          </p:cNvPr>
          <p:cNvSpPr/>
          <p:nvPr/>
        </p:nvSpPr>
        <p:spPr>
          <a:xfrm>
            <a:off x="7256160" y="4045769"/>
            <a:ext cx="3917146" cy="1344446"/>
          </a:xfrm>
          <a:custGeom>
            <a:avLst/>
            <a:gdLst>
              <a:gd name="connsiteX0" fmla="*/ 0 w 3033890"/>
              <a:gd name="connsiteY0" fmla="*/ 134445 h 1344446"/>
              <a:gd name="connsiteX1" fmla="*/ 134445 w 3033890"/>
              <a:gd name="connsiteY1" fmla="*/ 0 h 1344446"/>
              <a:gd name="connsiteX2" fmla="*/ 2899445 w 3033890"/>
              <a:gd name="connsiteY2" fmla="*/ 0 h 1344446"/>
              <a:gd name="connsiteX3" fmla="*/ 3033890 w 3033890"/>
              <a:gd name="connsiteY3" fmla="*/ 134445 h 1344446"/>
              <a:gd name="connsiteX4" fmla="*/ 3033890 w 3033890"/>
              <a:gd name="connsiteY4" fmla="*/ 1210001 h 1344446"/>
              <a:gd name="connsiteX5" fmla="*/ 2899445 w 3033890"/>
              <a:gd name="connsiteY5" fmla="*/ 1344446 h 1344446"/>
              <a:gd name="connsiteX6" fmla="*/ 134445 w 3033890"/>
              <a:gd name="connsiteY6" fmla="*/ 1344446 h 1344446"/>
              <a:gd name="connsiteX7" fmla="*/ 0 w 3033890"/>
              <a:gd name="connsiteY7" fmla="*/ 1210001 h 1344446"/>
              <a:gd name="connsiteX8" fmla="*/ 0 w 3033890"/>
              <a:gd name="connsiteY8" fmla="*/ 134445 h 134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3890" h="1344446">
                <a:moveTo>
                  <a:pt x="0" y="134445"/>
                </a:moveTo>
                <a:cubicBezTo>
                  <a:pt x="0" y="60193"/>
                  <a:pt x="60193" y="0"/>
                  <a:pt x="134445" y="0"/>
                </a:cubicBezTo>
                <a:lnTo>
                  <a:pt x="2899445" y="0"/>
                </a:lnTo>
                <a:cubicBezTo>
                  <a:pt x="2973697" y="0"/>
                  <a:pt x="3033890" y="60193"/>
                  <a:pt x="3033890" y="134445"/>
                </a:cubicBezTo>
                <a:lnTo>
                  <a:pt x="3033890" y="1210001"/>
                </a:lnTo>
                <a:cubicBezTo>
                  <a:pt x="3033890" y="1284253"/>
                  <a:pt x="2973697" y="1344446"/>
                  <a:pt x="2899445" y="1344446"/>
                </a:cubicBezTo>
                <a:lnTo>
                  <a:pt x="134445" y="1344446"/>
                </a:lnTo>
                <a:cubicBezTo>
                  <a:pt x="60193" y="1344446"/>
                  <a:pt x="0" y="1284253"/>
                  <a:pt x="0" y="1210001"/>
                </a:cubicBezTo>
                <a:lnTo>
                  <a:pt x="0" y="134445"/>
                </a:lnTo>
                <a:close/>
              </a:path>
            </a:pathLst>
          </a:custGeom>
          <a:noFill/>
          <a:ln>
            <a:noFill/>
          </a:ln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dkEdge">
            <a:bevelT w="12445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04470" tIns="430415" rIns="94303" bIns="94303" numCol="1" spcCol="1270" anchor="t" anchorCtr="0">
            <a:noAutofit/>
          </a:bodyPr>
          <a:lstStyle/>
          <a:p>
            <a:pPr marL="114300" lvl="1" indent="-114300" algn="l" defTabSz="57785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400" kern="1200" dirty="0">
                <a:latin typeface="+mn-ea"/>
              </a:rPr>
              <a:t>注册搜谷</a:t>
            </a:r>
            <a:r>
              <a:rPr lang="en-US" altLang="zh-CN" sz="1400" kern="1200" dirty="0">
                <a:latin typeface="+mn-ea"/>
              </a:rPr>
              <a:t>APP</a:t>
            </a:r>
            <a:r>
              <a:rPr lang="zh-CN" altLang="en-US" sz="1400" kern="1200" dirty="0">
                <a:latin typeface="+mn-ea"/>
              </a:rPr>
              <a:t>接单</a:t>
            </a:r>
          </a:p>
          <a:p>
            <a:pPr marL="114300" lvl="1" indent="-114300" algn="l" defTabSz="57785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400" kern="1200" dirty="0">
                <a:latin typeface="+mn-ea"/>
              </a:rPr>
              <a:t>不再每月向出租公司交纳份子钱</a:t>
            </a: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C699CBD-BB21-4A2E-97F3-91070F7BC014}"/>
              </a:ext>
            </a:extLst>
          </p:cNvPr>
          <p:cNvSpPr/>
          <p:nvPr/>
        </p:nvSpPr>
        <p:spPr>
          <a:xfrm>
            <a:off x="1146605" y="3706167"/>
            <a:ext cx="4203844" cy="1655983"/>
          </a:xfrm>
          <a:custGeom>
            <a:avLst/>
            <a:gdLst>
              <a:gd name="connsiteX0" fmla="*/ 0 w 3255941"/>
              <a:gd name="connsiteY0" fmla="*/ 165598 h 1655983"/>
              <a:gd name="connsiteX1" fmla="*/ 165598 w 3255941"/>
              <a:gd name="connsiteY1" fmla="*/ 0 h 1655983"/>
              <a:gd name="connsiteX2" fmla="*/ 3090343 w 3255941"/>
              <a:gd name="connsiteY2" fmla="*/ 0 h 1655983"/>
              <a:gd name="connsiteX3" fmla="*/ 3255941 w 3255941"/>
              <a:gd name="connsiteY3" fmla="*/ 165598 h 1655983"/>
              <a:gd name="connsiteX4" fmla="*/ 3255941 w 3255941"/>
              <a:gd name="connsiteY4" fmla="*/ 1490385 h 1655983"/>
              <a:gd name="connsiteX5" fmla="*/ 3090343 w 3255941"/>
              <a:gd name="connsiteY5" fmla="*/ 1655983 h 1655983"/>
              <a:gd name="connsiteX6" fmla="*/ 165598 w 3255941"/>
              <a:gd name="connsiteY6" fmla="*/ 1655983 h 1655983"/>
              <a:gd name="connsiteX7" fmla="*/ 0 w 3255941"/>
              <a:gd name="connsiteY7" fmla="*/ 1490385 h 1655983"/>
              <a:gd name="connsiteX8" fmla="*/ 0 w 3255941"/>
              <a:gd name="connsiteY8" fmla="*/ 165598 h 165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5941" h="1655983">
                <a:moveTo>
                  <a:pt x="0" y="165598"/>
                </a:moveTo>
                <a:cubicBezTo>
                  <a:pt x="0" y="74141"/>
                  <a:pt x="74141" y="0"/>
                  <a:pt x="165598" y="0"/>
                </a:cubicBezTo>
                <a:lnTo>
                  <a:pt x="3090343" y="0"/>
                </a:lnTo>
                <a:cubicBezTo>
                  <a:pt x="3181800" y="0"/>
                  <a:pt x="3255941" y="74141"/>
                  <a:pt x="3255941" y="165598"/>
                </a:cubicBezTo>
                <a:lnTo>
                  <a:pt x="3255941" y="1490385"/>
                </a:lnTo>
                <a:cubicBezTo>
                  <a:pt x="3255941" y="1581842"/>
                  <a:pt x="3181800" y="1655983"/>
                  <a:pt x="3090343" y="1655983"/>
                </a:cubicBezTo>
                <a:lnTo>
                  <a:pt x="165598" y="1655983"/>
                </a:lnTo>
                <a:cubicBezTo>
                  <a:pt x="74141" y="1655983"/>
                  <a:pt x="0" y="1581842"/>
                  <a:pt x="0" y="1490385"/>
                </a:cubicBezTo>
                <a:lnTo>
                  <a:pt x="0" y="165598"/>
                </a:lnTo>
                <a:close/>
              </a:path>
            </a:pathLst>
          </a:custGeom>
          <a:noFill/>
          <a:ln>
            <a:noFill/>
          </a:ln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dkEdge">
            <a:bevelT w="12445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717" tIns="503713" rIns="1066499" bIns="89717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400" kern="1200" dirty="0">
                <a:latin typeface="+mn-ea"/>
              </a:rPr>
              <a:t>滴滴、同城订单引流，聚合运力服务</a:t>
            </a:r>
          </a:p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400" kern="1200" dirty="0">
                <a:latin typeface="+mn-ea"/>
              </a:rPr>
              <a:t>通过搜谷司机端</a:t>
            </a:r>
            <a:r>
              <a:rPr lang="en-US" altLang="zh-CN" sz="1400" kern="1200" dirty="0">
                <a:latin typeface="+mn-ea"/>
              </a:rPr>
              <a:t>APP</a:t>
            </a:r>
            <a:r>
              <a:rPr lang="zh-CN" altLang="en-US" sz="1400" kern="1200" dirty="0">
                <a:latin typeface="+mn-ea"/>
              </a:rPr>
              <a:t>后台，进行派单和管理</a:t>
            </a:r>
          </a:p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400" kern="1200" dirty="0">
                <a:latin typeface="+mn-ea"/>
              </a:rPr>
              <a:t>资金结算：</a:t>
            </a:r>
            <a:r>
              <a:rPr lang="en-US" altLang="zh-CN" sz="1400" kern="1200" dirty="0">
                <a:latin typeface="+mn-ea"/>
              </a:rPr>
              <a:t>10</a:t>
            </a:r>
            <a:r>
              <a:rPr lang="zh-CN" altLang="en-US" sz="1400" kern="1200" dirty="0">
                <a:latin typeface="+mn-ea"/>
              </a:rPr>
              <a:t>天结算一次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2BAA215D-8D99-49AF-9407-0A8E7B3966BA}"/>
              </a:ext>
            </a:extLst>
          </p:cNvPr>
          <p:cNvSpPr/>
          <p:nvPr/>
        </p:nvSpPr>
        <p:spPr>
          <a:xfrm>
            <a:off x="7060177" y="2133795"/>
            <a:ext cx="4808460" cy="1164412"/>
          </a:xfrm>
          <a:custGeom>
            <a:avLst/>
            <a:gdLst>
              <a:gd name="connsiteX0" fmla="*/ 0 w 3724226"/>
              <a:gd name="connsiteY0" fmla="*/ 116441 h 1164412"/>
              <a:gd name="connsiteX1" fmla="*/ 116441 w 3724226"/>
              <a:gd name="connsiteY1" fmla="*/ 0 h 1164412"/>
              <a:gd name="connsiteX2" fmla="*/ 3607785 w 3724226"/>
              <a:gd name="connsiteY2" fmla="*/ 0 h 1164412"/>
              <a:gd name="connsiteX3" fmla="*/ 3724226 w 3724226"/>
              <a:gd name="connsiteY3" fmla="*/ 116441 h 1164412"/>
              <a:gd name="connsiteX4" fmla="*/ 3724226 w 3724226"/>
              <a:gd name="connsiteY4" fmla="*/ 1047971 h 1164412"/>
              <a:gd name="connsiteX5" fmla="*/ 3607785 w 3724226"/>
              <a:gd name="connsiteY5" fmla="*/ 1164412 h 1164412"/>
              <a:gd name="connsiteX6" fmla="*/ 116441 w 3724226"/>
              <a:gd name="connsiteY6" fmla="*/ 1164412 h 1164412"/>
              <a:gd name="connsiteX7" fmla="*/ 0 w 3724226"/>
              <a:gd name="connsiteY7" fmla="*/ 1047971 h 1164412"/>
              <a:gd name="connsiteX8" fmla="*/ 0 w 3724226"/>
              <a:gd name="connsiteY8" fmla="*/ 116441 h 116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4226" h="1164412">
                <a:moveTo>
                  <a:pt x="0" y="116441"/>
                </a:moveTo>
                <a:cubicBezTo>
                  <a:pt x="0" y="52132"/>
                  <a:pt x="52132" y="0"/>
                  <a:pt x="116441" y="0"/>
                </a:cubicBezTo>
                <a:lnTo>
                  <a:pt x="3607785" y="0"/>
                </a:lnTo>
                <a:cubicBezTo>
                  <a:pt x="3672094" y="0"/>
                  <a:pt x="3724226" y="52132"/>
                  <a:pt x="3724226" y="116441"/>
                </a:cubicBezTo>
                <a:lnTo>
                  <a:pt x="3724226" y="1047971"/>
                </a:lnTo>
                <a:cubicBezTo>
                  <a:pt x="3724226" y="1112280"/>
                  <a:pt x="3672094" y="1164412"/>
                  <a:pt x="3607785" y="1164412"/>
                </a:cubicBezTo>
                <a:lnTo>
                  <a:pt x="116441" y="1164412"/>
                </a:lnTo>
                <a:cubicBezTo>
                  <a:pt x="52132" y="1164412"/>
                  <a:pt x="0" y="1112280"/>
                  <a:pt x="0" y="1047971"/>
                </a:cubicBezTo>
                <a:lnTo>
                  <a:pt x="0" y="116441"/>
                </a:lnTo>
                <a:close/>
              </a:path>
            </a:pathLst>
          </a:custGeom>
          <a:noFill/>
          <a:ln>
            <a:noFill/>
          </a:ln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dkEdge">
            <a:bevelT w="12445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84756" tIns="67488" rIns="67488" bIns="358591" numCol="1" spcCol="1270" anchor="t" anchorCtr="0">
            <a:noAutofit/>
          </a:bodyPr>
          <a:lstStyle/>
          <a:p>
            <a:pPr marL="57150" lvl="1" indent="-57150" algn="l" defTabSz="48895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endParaRPr lang="zh-CN" altLang="en-US" sz="1400" kern="1200">
              <a:latin typeface="+mn-ea"/>
            </a:endParaRPr>
          </a:p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400" kern="1200">
                <a:latin typeface="+mn-ea"/>
              </a:rPr>
              <a:t>晟茂每月支付车租，旱涝保收</a:t>
            </a:r>
          </a:p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400" kern="1200">
                <a:latin typeface="+mn-ea"/>
              </a:rPr>
              <a:t>与司机签订劳动合同。</a:t>
            </a:r>
          </a:p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400" kern="1200">
                <a:latin typeface="+mn-ea"/>
              </a:rPr>
              <a:t>管理</a:t>
            </a:r>
            <a:r>
              <a:rPr lang="zh-CN" altLang="en-US" sz="1400" kern="1200" dirty="0">
                <a:latin typeface="+mn-ea"/>
              </a:rPr>
              <a:t>车辆和司机日常线下运营事宜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97EF6592-FD11-4075-B39C-C3961803EF63}"/>
              </a:ext>
            </a:extLst>
          </p:cNvPr>
          <p:cNvSpPr/>
          <p:nvPr/>
        </p:nvSpPr>
        <p:spPr>
          <a:xfrm>
            <a:off x="1276798" y="2419794"/>
            <a:ext cx="4691910" cy="1009206"/>
          </a:xfrm>
          <a:custGeom>
            <a:avLst/>
            <a:gdLst>
              <a:gd name="connsiteX0" fmla="*/ 0 w 3633956"/>
              <a:gd name="connsiteY0" fmla="*/ 100921 h 1009206"/>
              <a:gd name="connsiteX1" fmla="*/ 100921 w 3633956"/>
              <a:gd name="connsiteY1" fmla="*/ 0 h 1009206"/>
              <a:gd name="connsiteX2" fmla="*/ 3533035 w 3633956"/>
              <a:gd name="connsiteY2" fmla="*/ 0 h 1009206"/>
              <a:gd name="connsiteX3" fmla="*/ 3633956 w 3633956"/>
              <a:gd name="connsiteY3" fmla="*/ 100921 h 1009206"/>
              <a:gd name="connsiteX4" fmla="*/ 3633956 w 3633956"/>
              <a:gd name="connsiteY4" fmla="*/ 908285 h 1009206"/>
              <a:gd name="connsiteX5" fmla="*/ 3533035 w 3633956"/>
              <a:gd name="connsiteY5" fmla="*/ 1009206 h 1009206"/>
              <a:gd name="connsiteX6" fmla="*/ 100921 w 3633956"/>
              <a:gd name="connsiteY6" fmla="*/ 1009206 h 1009206"/>
              <a:gd name="connsiteX7" fmla="*/ 0 w 3633956"/>
              <a:gd name="connsiteY7" fmla="*/ 908285 h 1009206"/>
              <a:gd name="connsiteX8" fmla="*/ 0 w 3633956"/>
              <a:gd name="connsiteY8" fmla="*/ 100921 h 1009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3956" h="1009206">
                <a:moveTo>
                  <a:pt x="0" y="100921"/>
                </a:moveTo>
                <a:cubicBezTo>
                  <a:pt x="0" y="45184"/>
                  <a:pt x="45184" y="0"/>
                  <a:pt x="100921" y="0"/>
                </a:cubicBezTo>
                <a:lnTo>
                  <a:pt x="3533035" y="0"/>
                </a:lnTo>
                <a:cubicBezTo>
                  <a:pt x="3588772" y="0"/>
                  <a:pt x="3633956" y="45184"/>
                  <a:pt x="3633956" y="100921"/>
                </a:cubicBezTo>
                <a:lnTo>
                  <a:pt x="3633956" y="908285"/>
                </a:lnTo>
                <a:cubicBezTo>
                  <a:pt x="3633956" y="964022"/>
                  <a:pt x="3588772" y="1009206"/>
                  <a:pt x="3533035" y="1009206"/>
                </a:cubicBezTo>
                <a:lnTo>
                  <a:pt x="100921" y="1009206"/>
                </a:lnTo>
                <a:cubicBezTo>
                  <a:pt x="45184" y="1009206"/>
                  <a:pt x="0" y="964022"/>
                  <a:pt x="0" y="908285"/>
                </a:cubicBezTo>
                <a:lnTo>
                  <a:pt x="0" y="100921"/>
                </a:lnTo>
                <a:close/>
              </a:path>
            </a:pathLst>
          </a:custGeom>
          <a:noFill/>
          <a:ln>
            <a:noFill/>
          </a:ln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dkEdge">
            <a:bevelT w="12445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509" tIns="75509" rIns="1165696" bIns="327811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400" kern="1200">
                <a:latin typeface="+mn-ea"/>
              </a:rPr>
              <a:t>出资承包出租公司的车辆</a:t>
            </a:r>
          </a:p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400" kern="1200" dirty="0">
                <a:latin typeface="+mn-ea"/>
              </a:rPr>
              <a:t>推荐央企使用搜谷网约车。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2D9D79B-0458-4A20-998F-C9E0DFBAA9B6}"/>
              </a:ext>
            </a:extLst>
          </p:cNvPr>
          <p:cNvSpPr/>
          <p:nvPr/>
        </p:nvSpPr>
        <p:spPr>
          <a:xfrm>
            <a:off x="4209226" y="1753429"/>
            <a:ext cx="1925144" cy="1925144"/>
          </a:xfrm>
          <a:custGeom>
            <a:avLst/>
            <a:gdLst>
              <a:gd name="connsiteX0" fmla="*/ 0 w 1925144"/>
              <a:gd name="connsiteY0" fmla="*/ 1925144 h 1925144"/>
              <a:gd name="connsiteX1" fmla="*/ 1925144 w 1925144"/>
              <a:gd name="connsiteY1" fmla="*/ 0 h 1925144"/>
              <a:gd name="connsiteX2" fmla="*/ 1925144 w 1925144"/>
              <a:gd name="connsiteY2" fmla="*/ 1925144 h 1925144"/>
              <a:gd name="connsiteX3" fmla="*/ 0 w 1925144"/>
              <a:gd name="connsiteY3" fmla="*/ 1925144 h 192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5144" h="1925144">
                <a:moveTo>
                  <a:pt x="0" y="1925144"/>
                </a:moveTo>
                <a:cubicBezTo>
                  <a:pt x="0" y="861916"/>
                  <a:pt x="861916" y="0"/>
                  <a:pt x="1925144" y="0"/>
                </a:cubicBezTo>
                <a:lnTo>
                  <a:pt x="1925144" y="1925144"/>
                </a:lnTo>
                <a:lnTo>
                  <a:pt x="0" y="1925144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0" h="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326" tIns="720326" rIns="156464" bIns="156464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200" b="1" kern="1200" dirty="0">
              <a:latin typeface="+mj-ea"/>
              <a:ea typeface="+mj-ea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2C18AE9-A545-4F97-907A-561A14C0E1E0}"/>
              </a:ext>
            </a:extLst>
          </p:cNvPr>
          <p:cNvSpPr/>
          <p:nvPr/>
        </p:nvSpPr>
        <p:spPr>
          <a:xfrm>
            <a:off x="6223292" y="1753429"/>
            <a:ext cx="1925144" cy="1925144"/>
          </a:xfrm>
          <a:custGeom>
            <a:avLst/>
            <a:gdLst>
              <a:gd name="connsiteX0" fmla="*/ 0 w 1925144"/>
              <a:gd name="connsiteY0" fmla="*/ 1925144 h 1925144"/>
              <a:gd name="connsiteX1" fmla="*/ 1925144 w 1925144"/>
              <a:gd name="connsiteY1" fmla="*/ 0 h 1925144"/>
              <a:gd name="connsiteX2" fmla="*/ 1925144 w 1925144"/>
              <a:gd name="connsiteY2" fmla="*/ 1925144 h 1925144"/>
              <a:gd name="connsiteX3" fmla="*/ 0 w 1925144"/>
              <a:gd name="connsiteY3" fmla="*/ 1925144 h 192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5144" h="1925144">
                <a:moveTo>
                  <a:pt x="0" y="0"/>
                </a:moveTo>
                <a:cubicBezTo>
                  <a:pt x="1063228" y="0"/>
                  <a:pt x="1925144" y="861916"/>
                  <a:pt x="1925144" y="1925144"/>
                </a:cubicBezTo>
                <a:lnTo>
                  <a:pt x="0" y="1925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0" h="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326" tIns="720326" rIns="156464" bIns="156464" numCol="1" spcCol="1270" anchor="ctr" anchorCtr="0">
            <a:noAutofit/>
          </a:bodyPr>
          <a:lstStyle/>
          <a:p>
            <a:pPr defTabSz="977900">
              <a:lnSpc>
                <a:spcPct val="90000"/>
              </a:lnSpc>
              <a:spcAft>
                <a:spcPct val="35000"/>
              </a:spcAft>
            </a:pPr>
            <a:endParaRPr lang="zh-CN" altLang="en-US" sz="2200" b="1">
              <a:latin typeface="+mj-ea"/>
              <a:ea typeface="+mj-ea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FC2DD4E-7F57-43EB-9ED5-27A5C7FC6807}"/>
              </a:ext>
            </a:extLst>
          </p:cNvPr>
          <p:cNvSpPr/>
          <p:nvPr/>
        </p:nvSpPr>
        <p:spPr>
          <a:xfrm>
            <a:off x="6223292" y="3767494"/>
            <a:ext cx="1925145" cy="1925145"/>
          </a:xfrm>
          <a:custGeom>
            <a:avLst/>
            <a:gdLst>
              <a:gd name="connsiteX0" fmla="*/ 0 w 1925144"/>
              <a:gd name="connsiteY0" fmla="*/ 1925144 h 1925144"/>
              <a:gd name="connsiteX1" fmla="*/ 1925144 w 1925144"/>
              <a:gd name="connsiteY1" fmla="*/ 0 h 1925144"/>
              <a:gd name="connsiteX2" fmla="*/ 1925144 w 1925144"/>
              <a:gd name="connsiteY2" fmla="*/ 1925144 h 1925144"/>
              <a:gd name="connsiteX3" fmla="*/ 0 w 1925144"/>
              <a:gd name="connsiteY3" fmla="*/ 1925144 h 192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5144" h="1925144">
                <a:moveTo>
                  <a:pt x="1925144" y="0"/>
                </a:moveTo>
                <a:cubicBezTo>
                  <a:pt x="1925144" y="1063228"/>
                  <a:pt x="1063228" y="1925144"/>
                  <a:pt x="0" y="1925144"/>
                </a:cubicBezTo>
                <a:lnTo>
                  <a:pt x="0" y="0"/>
                </a:lnTo>
                <a:lnTo>
                  <a:pt x="1925144" y="0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0" h="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326" tIns="720326" rIns="156464" bIns="156464" numCol="1" spcCol="1270" anchor="ctr" anchorCtr="0">
            <a:noAutofit/>
          </a:bodyPr>
          <a:lstStyle/>
          <a:p>
            <a:pPr defTabSz="977900">
              <a:lnSpc>
                <a:spcPct val="90000"/>
              </a:lnSpc>
              <a:spcAft>
                <a:spcPct val="35000"/>
              </a:spcAft>
            </a:pPr>
            <a:endParaRPr lang="zh-CN" altLang="en-US" sz="2200" b="1">
              <a:latin typeface="+mj-ea"/>
              <a:ea typeface="+mj-ea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9EE6B28-1075-464E-926F-A13D55CABF15}"/>
              </a:ext>
            </a:extLst>
          </p:cNvPr>
          <p:cNvSpPr/>
          <p:nvPr/>
        </p:nvSpPr>
        <p:spPr>
          <a:xfrm>
            <a:off x="4209226" y="3767495"/>
            <a:ext cx="1925144" cy="1925144"/>
          </a:xfrm>
          <a:custGeom>
            <a:avLst/>
            <a:gdLst>
              <a:gd name="connsiteX0" fmla="*/ 0 w 1925144"/>
              <a:gd name="connsiteY0" fmla="*/ 1925144 h 1925144"/>
              <a:gd name="connsiteX1" fmla="*/ 1925144 w 1925144"/>
              <a:gd name="connsiteY1" fmla="*/ 0 h 1925144"/>
              <a:gd name="connsiteX2" fmla="*/ 1925144 w 1925144"/>
              <a:gd name="connsiteY2" fmla="*/ 1925144 h 1925144"/>
              <a:gd name="connsiteX3" fmla="*/ 0 w 1925144"/>
              <a:gd name="connsiteY3" fmla="*/ 1925144 h 192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5144" h="1925144">
                <a:moveTo>
                  <a:pt x="1925144" y="1925144"/>
                </a:moveTo>
                <a:cubicBezTo>
                  <a:pt x="861916" y="1925144"/>
                  <a:pt x="0" y="1063228"/>
                  <a:pt x="0" y="0"/>
                </a:cubicBezTo>
                <a:lnTo>
                  <a:pt x="1925144" y="0"/>
                </a:lnTo>
                <a:lnTo>
                  <a:pt x="1925144" y="1925144"/>
                </a:lnTo>
                <a:close/>
              </a:path>
            </a:pathLst>
          </a:custGeo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0" h="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326" tIns="720326" rIns="156464" bIns="156464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Aft>
                <a:spcPct val="35000"/>
              </a:spcAft>
            </a:pPr>
            <a:endParaRPr lang="en-US" altLang="zh-CN" sz="2200" b="1">
              <a:latin typeface="+mj-ea"/>
              <a:ea typeface="+mj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139E94-4C42-4093-90A4-BB385A18FA55}"/>
              </a:ext>
            </a:extLst>
          </p:cNvPr>
          <p:cNvSpPr txBox="1"/>
          <p:nvPr/>
        </p:nvSpPr>
        <p:spPr>
          <a:xfrm>
            <a:off x="5034476" y="27160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央企</a:t>
            </a:r>
            <a:endParaRPr lang="en-US" sz="2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A591C19-B332-4466-9EAF-B169D9314282}"/>
              </a:ext>
            </a:extLst>
          </p:cNvPr>
          <p:cNvSpPr txBox="1"/>
          <p:nvPr/>
        </p:nvSpPr>
        <p:spPr>
          <a:xfrm>
            <a:off x="6352291" y="271600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出租公司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6699C35-AA2E-47C1-B466-76B6322BF3FA}"/>
              </a:ext>
            </a:extLst>
          </p:cNvPr>
          <p:cNvSpPr txBox="1"/>
          <p:nvPr/>
        </p:nvSpPr>
        <p:spPr>
          <a:xfrm>
            <a:off x="4614649" y="4268401"/>
            <a:ext cx="172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搜谷平台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6FF041C-1D15-477E-9CF9-FE69BFE814A5}"/>
              </a:ext>
            </a:extLst>
          </p:cNvPr>
          <p:cNvSpPr txBox="1"/>
          <p:nvPr/>
        </p:nvSpPr>
        <p:spPr>
          <a:xfrm>
            <a:off x="6425366" y="4268401"/>
            <a:ext cx="172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司机</a:t>
            </a:r>
          </a:p>
        </p:txBody>
      </p:sp>
    </p:spTree>
    <p:extLst>
      <p:ext uri="{BB962C8B-B14F-4D97-AF65-F5344CB8AC3E}">
        <p14:creationId xmlns:p14="http://schemas.microsoft.com/office/powerpoint/2010/main" val="374482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市场运营模式一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5379C19A-6AA5-4BD2-A349-808B6F3DB823}"/>
              </a:ext>
            </a:extLst>
          </p:cNvPr>
          <p:cNvSpPr/>
          <p:nvPr/>
        </p:nvSpPr>
        <p:spPr>
          <a:xfrm>
            <a:off x="773295" y="1810320"/>
            <a:ext cx="1135705" cy="1119136"/>
          </a:xfrm>
          <a:custGeom>
            <a:avLst/>
            <a:gdLst>
              <a:gd name="connsiteX0" fmla="*/ 0 w 1524387"/>
              <a:gd name="connsiteY0" fmla="*/ 0 h 1135705"/>
              <a:gd name="connsiteX1" fmla="*/ 956535 w 1524387"/>
              <a:gd name="connsiteY1" fmla="*/ 0 h 1135705"/>
              <a:gd name="connsiteX2" fmla="*/ 1524387 w 1524387"/>
              <a:gd name="connsiteY2" fmla="*/ 567853 h 1135705"/>
              <a:gd name="connsiteX3" fmla="*/ 956535 w 1524387"/>
              <a:gd name="connsiteY3" fmla="*/ 1135705 h 1135705"/>
              <a:gd name="connsiteX4" fmla="*/ 0 w 1524387"/>
              <a:gd name="connsiteY4" fmla="*/ 1135705 h 1135705"/>
              <a:gd name="connsiteX5" fmla="*/ 567853 w 1524387"/>
              <a:gd name="connsiteY5" fmla="*/ 567853 h 1135705"/>
              <a:gd name="connsiteX6" fmla="*/ 0 w 1524387"/>
              <a:gd name="connsiteY6" fmla="*/ 0 h 113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387" h="1135705">
                <a:moveTo>
                  <a:pt x="1524387" y="0"/>
                </a:moveTo>
                <a:lnTo>
                  <a:pt x="1524387" y="712642"/>
                </a:lnTo>
                <a:lnTo>
                  <a:pt x="762193" y="1135705"/>
                </a:lnTo>
                <a:lnTo>
                  <a:pt x="0" y="712642"/>
                </a:lnTo>
                <a:lnTo>
                  <a:pt x="0" y="0"/>
                </a:lnTo>
                <a:lnTo>
                  <a:pt x="762193" y="423064"/>
                </a:lnTo>
                <a:lnTo>
                  <a:pt x="152438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6" tIns="574838" rIns="6984" bIns="574837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sz="1100" b="1" kern="1200" dirty="0"/>
              <a:t>符合政策导向</a:t>
            </a:r>
            <a:endParaRPr lang="zh-CN" altLang="en-US" sz="1100" b="1" kern="1200" dirty="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874E8FD-B7BD-4B18-9186-8AC5D6B0B913}"/>
              </a:ext>
            </a:extLst>
          </p:cNvPr>
          <p:cNvSpPr/>
          <p:nvPr/>
        </p:nvSpPr>
        <p:spPr>
          <a:xfrm>
            <a:off x="1874683" y="1810319"/>
            <a:ext cx="9953350" cy="990852"/>
          </a:xfrm>
          <a:custGeom>
            <a:avLst/>
            <a:gdLst>
              <a:gd name="connsiteX0" fmla="*/ 165145 w 990852"/>
              <a:gd name="connsiteY0" fmla="*/ 0 h 9953350"/>
              <a:gd name="connsiteX1" fmla="*/ 825707 w 990852"/>
              <a:gd name="connsiteY1" fmla="*/ 0 h 9953350"/>
              <a:gd name="connsiteX2" fmla="*/ 990852 w 990852"/>
              <a:gd name="connsiteY2" fmla="*/ 165145 h 9953350"/>
              <a:gd name="connsiteX3" fmla="*/ 990852 w 990852"/>
              <a:gd name="connsiteY3" fmla="*/ 9953350 h 9953350"/>
              <a:gd name="connsiteX4" fmla="*/ 990852 w 990852"/>
              <a:gd name="connsiteY4" fmla="*/ 9953350 h 9953350"/>
              <a:gd name="connsiteX5" fmla="*/ 0 w 990852"/>
              <a:gd name="connsiteY5" fmla="*/ 9953350 h 9953350"/>
              <a:gd name="connsiteX6" fmla="*/ 0 w 990852"/>
              <a:gd name="connsiteY6" fmla="*/ 9953350 h 9953350"/>
              <a:gd name="connsiteX7" fmla="*/ 0 w 990852"/>
              <a:gd name="connsiteY7" fmla="*/ 165145 h 9953350"/>
              <a:gd name="connsiteX8" fmla="*/ 165145 w 990852"/>
              <a:gd name="connsiteY8" fmla="*/ 0 h 995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852" h="9953350">
                <a:moveTo>
                  <a:pt x="990852" y="1658925"/>
                </a:moveTo>
                <a:lnTo>
                  <a:pt x="990852" y="8294425"/>
                </a:lnTo>
                <a:cubicBezTo>
                  <a:pt x="990852" y="9210620"/>
                  <a:pt x="983492" y="9953345"/>
                  <a:pt x="974412" y="9953345"/>
                </a:cubicBezTo>
                <a:lnTo>
                  <a:pt x="0" y="9953345"/>
                </a:lnTo>
                <a:lnTo>
                  <a:pt x="0" y="9953345"/>
                </a:lnTo>
                <a:lnTo>
                  <a:pt x="0" y="5"/>
                </a:lnTo>
                <a:lnTo>
                  <a:pt x="0" y="5"/>
                </a:lnTo>
                <a:lnTo>
                  <a:pt x="974412" y="5"/>
                </a:lnTo>
                <a:cubicBezTo>
                  <a:pt x="983492" y="5"/>
                  <a:pt x="990852" y="742730"/>
                  <a:pt x="990852" y="16589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7" tIns="56623" rIns="56623" bIns="56625" numCol="1" spcCol="1270" anchor="ctr" anchorCtr="0">
            <a:noAutofit/>
          </a:bodyPr>
          <a:lstStyle/>
          <a:p>
            <a:pPr marL="285750" lvl="1" indent="-285750" algn="l" defTabSz="5778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300" kern="1200" dirty="0"/>
              <a:t>四方合作运营，符合《国务院办公厅关于深化改革推进出租汽车行业健康发展的指导意见》关于新旧业态融合发展的精神</a:t>
            </a:r>
            <a:r>
              <a:rPr lang="zh-CN" altLang="en-US" sz="1300" kern="1200" dirty="0"/>
              <a:t>。</a:t>
            </a:r>
          </a:p>
          <a:p>
            <a:pPr marL="285750" lvl="1" indent="-285750" algn="l" defTabSz="5778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300" kern="1200" dirty="0"/>
              <a:t>有利于深化巡游车改革，推动行业转型升级，实现新老业态融合发展。</a:t>
            </a:r>
            <a:endParaRPr lang="zh-CN" altLang="en-US" sz="1300" kern="1200" dirty="0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4A597AAD-3D7C-420B-9D59-DD5588C14269}"/>
              </a:ext>
            </a:extLst>
          </p:cNvPr>
          <p:cNvSpPr/>
          <p:nvPr/>
        </p:nvSpPr>
        <p:spPr>
          <a:xfrm>
            <a:off x="773295" y="2929456"/>
            <a:ext cx="1135705" cy="1119136"/>
          </a:xfrm>
          <a:custGeom>
            <a:avLst/>
            <a:gdLst>
              <a:gd name="connsiteX0" fmla="*/ 0 w 1524387"/>
              <a:gd name="connsiteY0" fmla="*/ 0 h 1135705"/>
              <a:gd name="connsiteX1" fmla="*/ 956535 w 1524387"/>
              <a:gd name="connsiteY1" fmla="*/ 0 h 1135705"/>
              <a:gd name="connsiteX2" fmla="*/ 1524387 w 1524387"/>
              <a:gd name="connsiteY2" fmla="*/ 567853 h 1135705"/>
              <a:gd name="connsiteX3" fmla="*/ 956535 w 1524387"/>
              <a:gd name="connsiteY3" fmla="*/ 1135705 h 1135705"/>
              <a:gd name="connsiteX4" fmla="*/ 0 w 1524387"/>
              <a:gd name="connsiteY4" fmla="*/ 1135705 h 1135705"/>
              <a:gd name="connsiteX5" fmla="*/ 567853 w 1524387"/>
              <a:gd name="connsiteY5" fmla="*/ 567853 h 1135705"/>
              <a:gd name="connsiteX6" fmla="*/ 0 w 1524387"/>
              <a:gd name="connsiteY6" fmla="*/ 0 h 113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387" h="1135705">
                <a:moveTo>
                  <a:pt x="1524387" y="0"/>
                </a:moveTo>
                <a:lnTo>
                  <a:pt x="1524387" y="712642"/>
                </a:lnTo>
                <a:lnTo>
                  <a:pt x="762193" y="1135705"/>
                </a:lnTo>
                <a:lnTo>
                  <a:pt x="0" y="712642"/>
                </a:lnTo>
                <a:lnTo>
                  <a:pt x="0" y="0"/>
                </a:lnTo>
                <a:lnTo>
                  <a:pt x="762193" y="423064"/>
                </a:lnTo>
                <a:lnTo>
                  <a:pt x="152438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6" tIns="574838" rIns="6984" bIns="574837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100" b="1" kern="1200"/>
              <a:t>出租公司利益得到保障</a:t>
            </a:r>
            <a:endParaRPr lang="zh-CN" altLang="en-US" sz="1100" b="1" kern="1200" dirty="0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95E4162D-8D5C-40A4-8310-69805B139A34}"/>
              </a:ext>
            </a:extLst>
          </p:cNvPr>
          <p:cNvSpPr/>
          <p:nvPr/>
        </p:nvSpPr>
        <p:spPr>
          <a:xfrm>
            <a:off x="1874683" y="2929455"/>
            <a:ext cx="9953350" cy="990852"/>
          </a:xfrm>
          <a:custGeom>
            <a:avLst/>
            <a:gdLst>
              <a:gd name="connsiteX0" fmla="*/ 165145 w 990852"/>
              <a:gd name="connsiteY0" fmla="*/ 0 h 9953350"/>
              <a:gd name="connsiteX1" fmla="*/ 825707 w 990852"/>
              <a:gd name="connsiteY1" fmla="*/ 0 h 9953350"/>
              <a:gd name="connsiteX2" fmla="*/ 990852 w 990852"/>
              <a:gd name="connsiteY2" fmla="*/ 165145 h 9953350"/>
              <a:gd name="connsiteX3" fmla="*/ 990852 w 990852"/>
              <a:gd name="connsiteY3" fmla="*/ 9953350 h 9953350"/>
              <a:gd name="connsiteX4" fmla="*/ 990852 w 990852"/>
              <a:gd name="connsiteY4" fmla="*/ 9953350 h 9953350"/>
              <a:gd name="connsiteX5" fmla="*/ 0 w 990852"/>
              <a:gd name="connsiteY5" fmla="*/ 9953350 h 9953350"/>
              <a:gd name="connsiteX6" fmla="*/ 0 w 990852"/>
              <a:gd name="connsiteY6" fmla="*/ 9953350 h 9953350"/>
              <a:gd name="connsiteX7" fmla="*/ 0 w 990852"/>
              <a:gd name="connsiteY7" fmla="*/ 165145 h 9953350"/>
              <a:gd name="connsiteX8" fmla="*/ 165145 w 990852"/>
              <a:gd name="connsiteY8" fmla="*/ 0 h 995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852" h="9953350">
                <a:moveTo>
                  <a:pt x="990852" y="1658925"/>
                </a:moveTo>
                <a:lnTo>
                  <a:pt x="990852" y="8294425"/>
                </a:lnTo>
                <a:cubicBezTo>
                  <a:pt x="990852" y="9210620"/>
                  <a:pt x="983492" y="9953345"/>
                  <a:pt x="974412" y="9953345"/>
                </a:cubicBezTo>
                <a:lnTo>
                  <a:pt x="0" y="9953345"/>
                </a:lnTo>
                <a:lnTo>
                  <a:pt x="0" y="9953345"/>
                </a:lnTo>
                <a:lnTo>
                  <a:pt x="0" y="5"/>
                </a:lnTo>
                <a:lnTo>
                  <a:pt x="0" y="5"/>
                </a:lnTo>
                <a:lnTo>
                  <a:pt x="974412" y="5"/>
                </a:lnTo>
                <a:cubicBezTo>
                  <a:pt x="983492" y="5"/>
                  <a:pt x="990852" y="742730"/>
                  <a:pt x="990852" y="16589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7" tIns="56623" rIns="56623" bIns="56625" numCol="1" spcCol="1270" anchor="ctr" anchorCtr="0">
            <a:noAutofit/>
          </a:bodyPr>
          <a:lstStyle/>
          <a:p>
            <a:pPr marL="285750" lvl="1" indent="-285750" algn="l" defTabSz="5778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300" kern="1200" dirty="0"/>
              <a:t>晟茂出资承包车辆，按月支付承包费，代替了出租司机交纳的份子钱</a:t>
            </a:r>
          </a:p>
          <a:p>
            <a:pPr marL="285750" lvl="1" indent="-285750" algn="l" defTabSz="5778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300" kern="1200" dirty="0"/>
              <a:t>出租公司旱涝保收，收益得到保障</a:t>
            </a:r>
          </a:p>
          <a:p>
            <a:pPr marL="285750" lvl="1" indent="-285750" algn="l" defTabSz="5778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300" kern="1200" dirty="0"/>
              <a:t>专职管理司机和车辆，做好运力服务。</a:t>
            </a: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C3A05A41-8657-46DD-8686-F0F288C858ED}"/>
              </a:ext>
            </a:extLst>
          </p:cNvPr>
          <p:cNvSpPr/>
          <p:nvPr/>
        </p:nvSpPr>
        <p:spPr>
          <a:xfrm>
            <a:off x="773295" y="4048592"/>
            <a:ext cx="1135705" cy="1119136"/>
          </a:xfrm>
          <a:custGeom>
            <a:avLst/>
            <a:gdLst>
              <a:gd name="connsiteX0" fmla="*/ 0 w 1524387"/>
              <a:gd name="connsiteY0" fmla="*/ 0 h 1135705"/>
              <a:gd name="connsiteX1" fmla="*/ 956535 w 1524387"/>
              <a:gd name="connsiteY1" fmla="*/ 0 h 1135705"/>
              <a:gd name="connsiteX2" fmla="*/ 1524387 w 1524387"/>
              <a:gd name="connsiteY2" fmla="*/ 567853 h 1135705"/>
              <a:gd name="connsiteX3" fmla="*/ 956535 w 1524387"/>
              <a:gd name="connsiteY3" fmla="*/ 1135705 h 1135705"/>
              <a:gd name="connsiteX4" fmla="*/ 0 w 1524387"/>
              <a:gd name="connsiteY4" fmla="*/ 1135705 h 1135705"/>
              <a:gd name="connsiteX5" fmla="*/ 567853 w 1524387"/>
              <a:gd name="connsiteY5" fmla="*/ 567853 h 1135705"/>
              <a:gd name="connsiteX6" fmla="*/ 0 w 1524387"/>
              <a:gd name="connsiteY6" fmla="*/ 0 h 113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387" h="1135705">
                <a:moveTo>
                  <a:pt x="1524387" y="0"/>
                </a:moveTo>
                <a:lnTo>
                  <a:pt x="1524387" y="712642"/>
                </a:lnTo>
                <a:lnTo>
                  <a:pt x="762193" y="1135705"/>
                </a:lnTo>
                <a:lnTo>
                  <a:pt x="0" y="712642"/>
                </a:lnTo>
                <a:lnTo>
                  <a:pt x="0" y="0"/>
                </a:lnTo>
                <a:lnTo>
                  <a:pt x="762193" y="423064"/>
                </a:lnTo>
                <a:lnTo>
                  <a:pt x="152438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6" tIns="574838" rIns="6984" bIns="574837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100" b="1" kern="1200" dirty="0"/>
              <a:t>司机利益得到保障</a:t>
            </a: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5C2B3A2A-CF1E-4C45-9A04-F1824C69A4BC}"/>
              </a:ext>
            </a:extLst>
          </p:cNvPr>
          <p:cNvSpPr/>
          <p:nvPr/>
        </p:nvSpPr>
        <p:spPr>
          <a:xfrm>
            <a:off x="1874683" y="4048591"/>
            <a:ext cx="9953350" cy="990852"/>
          </a:xfrm>
          <a:custGeom>
            <a:avLst/>
            <a:gdLst>
              <a:gd name="connsiteX0" fmla="*/ 165145 w 990852"/>
              <a:gd name="connsiteY0" fmla="*/ 0 h 9953350"/>
              <a:gd name="connsiteX1" fmla="*/ 825707 w 990852"/>
              <a:gd name="connsiteY1" fmla="*/ 0 h 9953350"/>
              <a:gd name="connsiteX2" fmla="*/ 990852 w 990852"/>
              <a:gd name="connsiteY2" fmla="*/ 165145 h 9953350"/>
              <a:gd name="connsiteX3" fmla="*/ 990852 w 990852"/>
              <a:gd name="connsiteY3" fmla="*/ 9953350 h 9953350"/>
              <a:gd name="connsiteX4" fmla="*/ 990852 w 990852"/>
              <a:gd name="connsiteY4" fmla="*/ 9953350 h 9953350"/>
              <a:gd name="connsiteX5" fmla="*/ 0 w 990852"/>
              <a:gd name="connsiteY5" fmla="*/ 9953350 h 9953350"/>
              <a:gd name="connsiteX6" fmla="*/ 0 w 990852"/>
              <a:gd name="connsiteY6" fmla="*/ 9953350 h 9953350"/>
              <a:gd name="connsiteX7" fmla="*/ 0 w 990852"/>
              <a:gd name="connsiteY7" fmla="*/ 165145 h 9953350"/>
              <a:gd name="connsiteX8" fmla="*/ 165145 w 990852"/>
              <a:gd name="connsiteY8" fmla="*/ 0 h 995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852" h="9953350">
                <a:moveTo>
                  <a:pt x="990852" y="1658925"/>
                </a:moveTo>
                <a:lnTo>
                  <a:pt x="990852" y="8294425"/>
                </a:lnTo>
                <a:cubicBezTo>
                  <a:pt x="990852" y="9210620"/>
                  <a:pt x="983492" y="9953345"/>
                  <a:pt x="974412" y="9953345"/>
                </a:cubicBezTo>
                <a:lnTo>
                  <a:pt x="0" y="9953345"/>
                </a:lnTo>
                <a:lnTo>
                  <a:pt x="0" y="9953345"/>
                </a:lnTo>
                <a:lnTo>
                  <a:pt x="0" y="5"/>
                </a:lnTo>
                <a:lnTo>
                  <a:pt x="0" y="5"/>
                </a:lnTo>
                <a:lnTo>
                  <a:pt x="974412" y="5"/>
                </a:lnTo>
                <a:cubicBezTo>
                  <a:pt x="983492" y="5"/>
                  <a:pt x="990852" y="742730"/>
                  <a:pt x="990852" y="16589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7" tIns="56623" rIns="56623" bIns="56625" numCol="1" spcCol="1270" anchor="ctr" anchorCtr="0">
            <a:noAutofit/>
          </a:bodyPr>
          <a:lstStyle/>
          <a:p>
            <a:pPr marL="285750" lvl="1" indent="-285750" algn="l" defTabSz="5778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300" kern="1200"/>
              <a:t>出租公司和司机签订劳动合同，给司机提供社保、住房公积金、劳保等多达七项保障性福利</a:t>
            </a:r>
          </a:p>
          <a:p>
            <a:pPr marL="285750" lvl="1" indent="-285750" algn="l" defTabSz="5778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300" kern="1200"/>
              <a:t>出租司机不用再向出租公司按月交份子钱，根据自己的情况，多劳多得，让司机轻松开心地投入运营工作</a:t>
            </a:r>
            <a:endParaRPr lang="zh-CN" altLang="en-US" sz="1300" kern="1200" dirty="0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C431D410-64E4-4602-8673-CB966001577A}"/>
              </a:ext>
            </a:extLst>
          </p:cNvPr>
          <p:cNvSpPr/>
          <p:nvPr/>
        </p:nvSpPr>
        <p:spPr>
          <a:xfrm>
            <a:off x="773295" y="5167728"/>
            <a:ext cx="1135705" cy="1119136"/>
          </a:xfrm>
          <a:custGeom>
            <a:avLst/>
            <a:gdLst>
              <a:gd name="connsiteX0" fmla="*/ 0 w 1524387"/>
              <a:gd name="connsiteY0" fmla="*/ 0 h 1135705"/>
              <a:gd name="connsiteX1" fmla="*/ 956535 w 1524387"/>
              <a:gd name="connsiteY1" fmla="*/ 0 h 1135705"/>
              <a:gd name="connsiteX2" fmla="*/ 1524387 w 1524387"/>
              <a:gd name="connsiteY2" fmla="*/ 567853 h 1135705"/>
              <a:gd name="connsiteX3" fmla="*/ 956535 w 1524387"/>
              <a:gd name="connsiteY3" fmla="*/ 1135705 h 1135705"/>
              <a:gd name="connsiteX4" fmla="*/ 0 w 1524387"/>
              <a:gd name="connsiteY4" fmla="*/ 1135705 h 1135705"/>
              <a:gd name="connsiteX5" fmla="*/ 567853 w 1524387"/>
              <a:gd name="connsiteY5" fmla="*/ 567853 h 1135705"/>
              <a:gd name="connsiteX6" fmla="*/ 0 w 1524387"/>
              <a:gd name="connsiteY6" fmla="*/ 0 h 113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387" h="1135705">
                <a:moveTo>
                  <a:pt x="1524387" y="0"/>
                </a:moveTo>
                <a:lnTo>
                  <a:pt x="1524387" y="712642"/>
                </a:lnTo>
                <a:lnTo>
                  <a:pt x="762193" y="1135705"/>
                </a:lnTo>
                <a:lnTo>
                  <a:pt x="0" y="712642"/>
                </a:lnTo>
                <a:lnTo>
                  <a:pt x="0" y="0"/>
                </a:lnTo>
                <a:lnTo>
                  <a:pt x="762193" y="423064"/>
                </a:lnTo>
                <a:lnTo>
                  <a:pt x="152438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6" tIns="574838" rIns="6984" bIns="574837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100" b="1" kern="1200"/>
              <a:t>平台运力得到保障</a:t>
            </a:r>
            <a:endParaRPr lang="zh-CN" altLang="en-US" sz="1100" b="1" kern="1200" dirty="0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13B26563-D1F5-4DF7-978F-9AD060AF4CD8}"/>
              </a:ext>
            </a:extLst>
          </p:cNvPr>
          <p:cNvSpPr/>
          <p:nvPr/>
        </p:nvSpPr>
        <p:spPr>
          <a:xfrm>
            <a:off x="1874683" y="5167727"/>
            <a:ext cx="9953350" cy="990852"/>
          </a:xfrm>
          <a:custGeom>
            <a:avLst/>
            <a:gdLst>
              <a:gd name="connsiteX0" fmla="*/ 165145 w 990852"/>
              <a:gd name="connsiteY0" fmla="*/ 0 h 9953350"/>
              <a:gd name="connsiteX1" fmla="*/ 825707 w 990852"/>
              <a:gd name="connsiteY1" fmla="*/ 0 h 9953350"/>
              <a:gd name="connsiteX2" fmla="*/ 990852 w 990852"/>
              <a:gd name="connsiteY2" fmla="*/ 165145 h 9953350"/>
              <a:gd name="connsiteX3" fmla="*/ 990852 w 990852"/>
              <a:gd name="connsiteY3" fmla="*/ 9953350 h 9953350"/>
              <a:gd name="connsiteX4" fmla="*/ 990852 w 990852"/>
              <a:gd name="connsiteY4" fmla="*/ 9953350 h 9953350"/>
              <a:gd name="connsiteX5" fmla="*/ 0 w 990852"/>
              <a:gd name="connsiteY5" fmla="*/ 9953350 h 9953350"/>
              <a:gd name="connsiteX6" fmla="*/ 0 w 990852"/>
              <a:gd name="connsiteY6" fmla="*/ 9953350 h 9953350"/>
              <a:gd name="connsiteX7" fmla="*/ 0 w 990852"/>
              <a:gd name="connsiteY7" fmla="*/ 165145 h 9953350"/>
              <a:gd name="connsiteX8" fmla="*/ 165145 w 990852"/>
              <a:gd name="connsiteY8" fmla="*/ 0 h 995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852" h="9953350">
                <a:moveTo>
                  <a:pt x="990852" y="1658925"/>
                </a:moveTo>
                <a:lnTo>
                  <a:pt x="990852" y="8294425"/>
                </a:lnTo>
                <a:cubicBezTo>
                  <a:pt x="990852" y="9210620"/>
                  <a:pt x="983492" y="9953345"/>
                  <a:pt x="974412" y="9953345"/>
                </a:cubicBezTo>
                <a:lnTo>
                  <a:pt x="0" y="9953345"/>
                </a:lnTo>
                <a:lnTo>
                  <a:pt x="0" y="9953345"/>
                </a:lnTo>
                <a:lnTo>
                  <a:pt x="0" y="5"/>
                </a:lnTo>
                <a:lnTo>
                  <a:pt x="0" y="5"/>
                </a:lnTo>
                <a:lnTo>
                  <a:pt x="974412" y="5"/>
                </a:lnTo>
                <a:cubicBezTo>
                  <a:pt x="983492" y="5"/>
                  <a:pt x="990852" y="742730"/>
                  <a:pt x="990852" y="16589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7" tIns="56623" rIns="56623" bIns="56625" numCol="1" spcCol="1270" anchor="ctr" anchorCtr="0">
            <a:noAutofit/>
          </a:bodyPr>
          <a:lstStyle/>
          <a:p>
            <a:pPr marL="285750" lvl="1" indent="-285750" algn="l" defTabSz="5778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300" kern="1200"/>
              <a:t>有了管理车辆、司机的职业经理人</a:t>
            </a:r>
          </a:p>
          <a:p>
            <a:pPr marL="285750" lvl="1" indent="-285750" algn="l" defTabSz="5778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300" kern="1200"/>
              <a:t>搜谷网约车平台没有车辆租用的资金压力，没有和司机签订劳动合同的经营压力，没有车辆保养维护的资产维护压力</a:t>
            </a:r>
          </a:p>
          <a:p>
            <a:pPr marL="285750" lvl="1" indent="-285750" algn="l" defTabSz="5778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300" kern="1200"/>
              <a:t>专心做好自己擅长的平台派单和管理，做好结算和分成，做好线上客服等</a:t>
            </a:r>
            <a:endParaRPr lang="zh-CN" altLang="en-US" sz="1300" kern="1200" dirty="0"/>
          </a:p>
        </p:txBody>
      </p:sp>
    </p:spTree>
    <p:extLst>
      <p:ext uri="{BB962C8B-B14F-4D97-AF65-F5344CB8AC3E}">
        <p14:creationId xmlns:p14="http://schemas.microsoft.com/office/powerpoint/2010/main" val="204626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B0E91D4-9E46-44DB-8E39-7EF930B88172}"/>
              </a:ext>
            </a:extLst>
          </p:cNvPr>
          <p:cNvSpPr/>
          <p:nvPr/>
        </p:nvSpPr>
        <p:spPr>
          <a:xfrm>
            <a:off x="8975558" y="2815389"/>
            <a:ext cx="2418347" cy="2815390"/>
          </a:xfrm>
          <a:prstGeom prst="roundRect">
            <a:avLst>
              <a:gd name="adj" fmla="val 721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市场运营模式一</a:t>
            </a: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23F95E41-B950-4E64-945B-1C9CEAAF5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914943"/>
              </p:ext>
            </p:extLst>
          </p:nvPr>
        </p:nvGraphicFramePr>
        <p:xfrm>
          <a:off x="336884" y="2545999"/>
          <a:ext cx="8156812" cy="3726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E3C86B9-0B3E-459A-9B56-10BD7197FB98}"/>
              </a:ext>
            </a:extLst>
          </p:cNvPr>
          <p:cNvSpPr txBox="1"/>
          <p:nvPr/>
        </p:nvSpPr>
        <p:spPr>
          <a:xfrm>
            <a:off x="9376012" y="3511607"/>
            <a:ext cx="1649811" cy="1422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/>
              <a:t>1-</a:t>
            </a:r>
            <a:r>
              <a:rPr lang="en-US" altLang="zh-CN"/>
              <a:t>6</a:t>
            </a:r>
            <a:r>
              <a:rPr lang="zh-CN" altLang="en-US"/>
              <a:t>月累计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/>
              <a:t>75000</a:t>
            </a:r>
            <a:r>
              <a:rPr lang="zh-CN" altLang="en-US"/>
              <a:t>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/>
              <a:t>116500</a:t>
            </a:r>
            <a:r>
              <a:rPr lang="zh-CN" altLang="en-US"/>
              <a:t>万元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4FB1DA-D484-47D9-B5A2-1180678A7054}"/>
              </a:ext>
            </a:extLst>
          </p:cNvPr>
          <p:cNvSpPr txBox="1"/>
          <p:nvPr/>
        </p:nvSpPr>
        <p:spPr>
          <a:xfrm>
            <a:off x="2102637" y="1881554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accent2"/>
                </a:solidFill>
                <a:latin typeface="+mj-ea"/>
                <a:ea typeface="+mj-ea"/>
              </a:rPr>
              <a:t>2022</a:t>
            </a:r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年</a:t>
            </a:r>
            <a:r>
              <a:rPr lang="en-US" altLang="zh-CN" sz="2000" b="1">
                <a:solidFill>
                  <a:schemeClr val="accent2"/>
                </a:solidFill>
                <a:latin typeface="+mj-ea"/>
                <a:ea typeface="+mj-ea"/>
              </a:rPr>
              <a:t>1-6</a:t>
            </a:r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月入网车辆与</a:t>
            </a:r>
            <a:r>
              <a:rPr lang="en-US" altLang="zh-CN" sz="2000" b="1">
                <a:solidFill>
                  <a:schemeClr val="accent2"/>
                </a:solidFill>
                <a:latin typeface="+mj-ea"/>
                <a:ea typeface="+mj-ea"/>
              </a:rPr>
              <a:t>GMV</a:t>
            </a:r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情况</a:t>
            </a:r>
          </a:p>
        </p:txBody>
      </p:sp>
    </p:spTree>
    <p:extLst>
      <p:ext uri="{BB962C8B-B14F-4D97-AF65-F5344CB8AC3E}">
        <p14:creationId xmlns:p14="http://schemas.microsoft.com/office/powerpoint/2010/main" val="2829835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B0E91D4-9E46-44DB-8E39-7EF930B88172}"/>
              </a:ext>
            </a:extLst>
          </p:cNvPr>
          <p:cNvSpPr/>
          <p:nvPr/>
        </p:nvSpPr>
        <p:spPr>
          <a:xfrm>
            <a:off x="8975558" y="2815389"/>
            <a:ext cx="2418347" cy="2815390"/>
          </a:xfrm>
          <a:prstGeom prst="roundRect">
            <a:avLst>
              <a:gd name="adj" fmla="val 721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市场运营模式一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3C86B9-0B3E-459A-9B56-10BD7197FB98}"/>
              </a:ext>
            </a:extLst>
          </p:cNvPr>
          <p:cNvSpPr txBox="1"/>
          <p:nvPr/>
        </p:nvSpPr>
        <p:spPr>
          <a:xfrm>
            <a:off x="9376012" y="3511607"/>
            <a:ext cx="1649811" cy="1422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/>
              <a:t>1-6</a:t>
            </a:r>
            <a:r>
              <a:rPr lang="zh-CN" altLang="en-US"/>
              <a:t>月累计</a:t>
            </a:r>
          </a:p>
          <a:p>
            <a:pPr>
              <a:lnSpc>
                <a:spcPct val="150000"/>
              </a:lnSpc>
            </a:pPr>
            <a:r>
              <a:rPr lang="en-US" altLang="zh-CN"/>
              <a:t>116500</a:t>
            </a:r>
            <a:r>
              <a:rPr lang="zh-CN" altLang="en-US"/>
              <a:t>万元</a:t>
            </a:r>
          </a:p>
          <a:p>
            <a:pPr>
              <a:lnSpc>
                <a:spcPct val="150000"/>
              </a:lnSpc>
            </a:pPr>
            <a:r>
              <a:rPr lang="en-US" altLang="zh-CN"/>
              <a:t>20970</a:t>
            </a:r>
            <a:r>
              <a:rPr lang="zh-CN" altLang="en-US"/>
              <a:t>万元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4FB1DA-D484-47D9-B5A2-1180678A7054}"/>
              </a:ext>
            </a:extLst>
          </p:cNvPr>
          <p:cNvSpPr txBox="1"/>
          <p:nvPr/>
        </p:nvSpPr>
        <p:spPr>
          <a:xfrm>
            <a:off x="2804285" y="1749207"/>
            <a:ext cx="368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accent2"/>
                </a:solidFill>
                <a:latin typeface="+mj-ea"/>
                <a:ea typeface="+mj-ea"/>
              </a:rPr>
              <a:t>2022</a:t>
            </a:r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年</a:t>
            </a:r>
            <a:r>
              <a:rPr lang="en-US" altLang="zh-CN" sz="2000" b="1">
                <a:solidFill>
                  <a:schemeClr val="accent2"/>
                </a:solidFill>
                <a:latin typeface="+mj-ea"/>
                <a:ea typeface="+mj-ea"/>
              </a:rPr>
              <a:t>1-6</a:t>
            </a:r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月</a:t>
            </a:r>
            <a:r>
              <a:rPr lang="en-US" altLang="zh-CN" sz="2000" b="1">
                <a:solidFill>
                  <a:schemeClr val="accent2"/>
                </a:solidFill>
                <a:latin typeface="+mj-ea"/>
                <a:ea typeface="+mj-ea"/>
              </a:rPr>
              <a:t>GMV</a:t>
            </a:r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与分成收入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2ED9A0D-D63C-4A3E-9B23-7269396FB6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717267"/>
              </p:ext>
            </p:extLst>
          </p:nvPr>
        </p:nvGraphicFramePr>
        <p:xfrm>
          <a:off x="406393" y="2391922"/>
          <a:ext cx="8128000" cy="4007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72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市场运营模式一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4FB1DA-D484-47D9-B5A2-1180678A7054}"/>
              </a:ext>
            </a:extLst>
          </p:cNvPr>
          <p:cNvSpPr txBox="1"/>
          <p:nvPr/>
        </p:nvSpPr>
        <p:spPr>
          <a:xfrm>
            <a:off x="4060828" y="1749207"/>
            <a:ext cx="4070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accent2"/>
                </a:solidFill>
                <a:latin typeface="+mj-ea"/>
                <a:ea typeface="+mj-ea"/>
              </a:rPr>
              <a:t>2022</a:t>
            </a:r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年</a:t>
            </a:r>
            <a:r>
              <a:rPr lang="en-US" altLang="zh-CN" sz="2000" b="1">
                <a:solidFill>
                  <a:schemeClr val="accent2"/>
                </a:solidFill>
                <a:latin typeface="+mj-ea"/>
                <a:ea typeface="+mj-ea"/>
              </a:rPr>
              <a:t>1-6</a:t>
            </a:r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月累计收入及利润情况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图表 9">
                <a:extLst>
                  <a:ext uri="{FF2B5EF4-FFF2-40B4-BE49-F238E27FC236}">
                    <a16:creationId xmlns:a16="http://schemas.microsoft.com/office/drawing/2014/main" id="{3E50338E-B373-429A-A3BD-A5B309E18F4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013272"/>
                  </p:ext>
                </p:extLst>
              </p:nvPr>
            </p:nvGraphicFramePr>
            <p:xfrm>
              <a:off x="1029702" y="2609503"/>
              <a:ext cx="10132596" cy="374539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0" name="图表 9">
                <a:extLst>
                  <a:ext uri="{FF2B5EF4-FFF2-40B4-BE49-F238E27FC236}">
                    <a16:creationId xmlns:a16="http://schemas.microsoft.com/office/drawing/2014/main" id="{3E50338E-B373-429A-A3BD-A5B309E18F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9702" y="2609503"/>
                <a:ext cx="10132596" cy="37453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07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FC32037-F10F-4743-8606-AB38223026F3}"/>
              </a:ext>
            </a:extLst>
          </p:cNvPr>
          <p:cNvSpPr/>
          <p:nvPr/>
        </p:nvSpPr>
        <p:spPr>
          <a:xfrm>
            <a:off x="0" y="3104148"/>
            <a:ext cx="4674154" cy="3753853"/>
          </a:xfrm>
          <a:custGeom>
            <a:avLst/>
            <a:gdLst>
              <a:gd name="connsiteX0" fmla="*/ 916493 w 4674154"/>
              <a:gd name="connsiteY0" fmla="*/ 0 h 3753853"/>
              <a:gd name="connsiteX1" fmla="*/ 4654955 w 4674154"/>
              <a:gd name="connsiteY1" fmla="*/ 3373644 h 3753853"/>
              <a:gd name="connsiteX2" fmla="*/ 4674154 w 4674154"/>
              <a:gd name="connsiteY2" fmla="*/ 3753853 h 3753853"/>
              <a:gd name="connsiteX3" fmla="*/ 0 w 4674154"/>
              <a:gd name="connsiteY3" fmla="*/ 3753853 h 3753853"/>
              <a:gd name="connsiteX4" fmla="*/ 0 w 4674154"/>
              <a:gd name="connsiteY4" fmla="*/ 113079 h 3753853"/>
              <a:gd name="connsiteX5" fmla="*/ 159153 w 4674154"/>
              <a:gd name="connsiteY5" fmla="*/ 76347 h 3753853"/>
              <a:gd name="connsiteX6" fmla="*/ 916493 w 4674154"/>
              <a:gd name="connsiteY6" fmla="*/ 0 h 375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74154" h="3753853">
                <a:moveTo>
                  <a:pt x="916493" y="0"/>
                </a:moveTo>
                <a:cubicBezTo>
                  <a:pt x="2862190" y="0"/>
                  <a:pt x="4462515" y="1478719"/>
                  <a:pt x="4654955" y="3373644"/>
                </a:cubicBezTo>
                <a:lnTo>
                  <a:pt x="4674154" y="3753853"/>
                </a:lnTo>
                <a:lnTo>
                  <a:pt x="0" y="3753853"/>
                </a:lnTo>
                <a:lnTo>
                  <a:pt x="0" y="113079"/>
                </a:lnTo>
                <a:lnTo>
                  <a:pt x="159153" y="76347"/>
                </a:lnTo>
                <a:cubicBezTo>
                  <a:pt x="403781" y="26289"/>
                  <a:pt x="657067" y="0"/>
                  <a:pt x="9164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市场运营模式一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23123B-288F-464B-9A49-65766EEC2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75" y="1549048"/>
            <a:ext cx="9412705" cy="47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8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">
            <a:extLst>
              <a:ext uri="{FF2B5EF4-FFF2-40B4-BE49-F238E27FC236}">
                <a16:creationId xmlns:a16="http://schemas.microsoft.com/office/drawing/2014/main" id="{A1742C9C-C855-4500-931A-F9E82961BE87}"/>
              </a:ext>
            </a:extLst>
          </p:cNvPr>
          <p:cNvSpPr/>
          <p:nvPr/>
        </p:nvSpPr>
        <p:spPr>
          <a:xfrm>
            <a:off x="1566820" y="2274838"/>
            <a:ext cx="1295946" cy="230832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chemeClr val="accent1"/>
                </a:solidFill>
                <a:latin typeface="+mj-ea"/>
                <a:ea typeface="+mj-ea"/>
                <a:sym typeface="微软雅黑" panose="020B0503020204020204" pitchFamily="34" charset="-122"/>
              </a:rPr>
              <a:t>目录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71FC0C-BCCC-46DC-9721-4DC8FAEBD9AB}"/>
              </a:ext>
            </a:extLst>
          </p:cNvPr>
          <p:cNvSpPr/>
          <p:nvPr/>
        </p:nvSpPr>
        <p:spPr>
          <a:xfrm>
            <a:off x="0" y="0"/>
            <a:ext cx="12192000" cy="11508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F3E9A42-B932-44BE-B907-EDFBAB6D45C9}"/>
              </a:ext>
            </a:extLst>
          </p:cNvPr>
          <p:cNvGrpSpPr/>
          <p:nvPr/>
        </p:nvGrpSpPr>
        <p:grpSpPr>
          <a:xfrm>
            <a:off x="5240505" y="1614845"/>
            <a:ext cx="4088729" cy="590931"/>
            <a:chOff x="4669005" y="1862495"/>
            <a:chExt cx="4088729" cy="590931"/>
          </a:xfrm>
        </p:grpSpPr>
        <p:sp>
          <p:nvSpPr>
            <p:cNvPr id="13" name="文本框 16">
              <a:extLst>
                <a:ext uri="{FF2B5EF4-FFF2-40B4-BE49-F238E27FC236}">
                  <a16:creationId xmlns:a16="http://schemas.microsoft.com/office/drawing/2014/main" id="{C53E0906-AD19-480B-A7E0-E5E85E32BFFE}"/>
                </a:ext>
              </a:extLst>
            </p:cNvPr>
            <p:cNvSpPr/>
            <p:nvPr/>
          </p:nvSpPr>
          <p:spPr>
            <a:xfrm>
              <a:off x="6931593" y="1862495"/>
              <a:ext cx="1826141" cy="5355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buNone/>
              </a:pPr>
              <a:r>
                <a:rPr lang="zh-CN" altLang="en-US" sz="3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sym typeface="微软雅黑" panose="020B0503020204020204" pitchFamily="34" charset="-122"/>
                </a:rPr>
                <a:t>关于我们</a:t>
              </a:r>
              <a:endParaRPr lang="en-US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微软雅黑" panose="020B0503020204020204" pitchFamily="34" charset="-122"/>
              </a:endParaRPr>
            </a:p>
          </p:txBody>
        </p:sp>
        <p:sp>
          <p:nvSpPr>
            <p:cNvPr id="27" name="文本框 16">
              <a:extLst>
                <a:ext uri="{FF2B5EF4-FFF2-40B4-BE49-F238E27FC236}">
                  <a16:creationId xmlns:a16="http://schemas.microsoft.com/office/drawing/2014/main" id="{F386B584-A667-45F5-B9F7-BEF60B65FBC2}"/>
                </a:ext>
              </a:extLst>
            </p:cNvPr>
            <p:cNvSpPr/>
            <p:nvPr/>
          </p:nvSpPr>
          <p:spPr>
            <a:xfrm>
              <a:off x="4669005" y="1862495"/>
              <a:ext cx="2114169" cy="5909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buNone/>
              </a:pPr>
              <a:r>
                <a:rPr lang="en-US" altLang="zh-CN" sz="3600" b="1">
                  <a:solidFill>
                    <a:schemeClr val="accent1"/>
                  </a:solidFill>
                  <a:latin typeface="+mj-ea"/>
                  <a:ea typeface="+mj-ea"/>
                  <a:sym typeface="微软雅黑" panose="020B0503020204020204" pitchFamily="34" charset="-122"/>
                </a:rPr>
                <a:t>PART 01</a:t>
              </a:r>
              <a:endParaRPr lang="en-US" altLang="en-US" sz="3600" b="1" dirty="0">
                <a:solidFill>
                  <a:schemeClr val="accent1"/>
                </a:solidFill>
                <a:latin typeface="+mj-ea"/>
                <a:ea typeface="+mj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9419C9-E5E1-4E5A-94B5-A3640F0D8C87}"/>
              </a:ext>
            </a:extLst>
          </p:cNvPr>
          <p:cNvGrpSpPr/>
          <p:nvPr/>
        </p:nvGrpSpPr>
        <p:grpSpPr>
          <a:xfrm>
            <a:off x="5240505" y="2711667"/>
            <a:ext cx="4088729" cy="590931"/>
            <a:chOff x="4669005" y="2595119"/>
            <a:chExt cx="4088729" cy="590931"/>
          </a:xfrm>
        </p:grpSpPr>
        <p:sp>
          <p:nvSpPr>
            <p:cNvPr id="39" name="文本框 16">
              <a:extLst>
                <a:ext uri="{FF2B5EF4-FFF2-40B4-BE49-F238E27FC236}">
                  <a16:creationId xmlns:a16="http://schemas.microsoft.com/office/drawing/2014/main" id="{0D6990CF-8E3A-433D-A634-7BCE0B041490}"/>
                </a:ext>
              </a:extLst>
            </p:cNvPr>
            <p:cNvSpPr/>
            <p:nvPr/>
          </p:nvSpPr>
          <p:spPr>
            <a:xfrm>
              <a:off x="6931593" y="2595119"/>
              <a:ext cx="1826141" cy="5355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buNone/>
              </a:pPr>
              <a:r>
                <a:rPr lang="zh-CN" altLang="en-US" sz="3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sym typeface="微软雅黑" panose="020B0503020204020204" pitchFamily="34" charset="-122"/>
                </a:rPr>
                <a:t>业务介绍</a:t>
              </a:r>
            </a:p>
          </p:txBody>
        </p:sp>
        <p:sp>
          <p:nvSpPr>
            <p:cNvPr id="40" name="文本框 16">
              <a:extLst>
                <a:ext uri="{FF2B5EF4-FFF2-40B4-BE49-F238E27FC236}">
                  <a16:creationId xmlns:a16="http://schemas.microsoft.com/office/drawing/2014/main" id="{A1C02B4B-718D-4400-A98A-5E5976C1C583}"/>
                </a:ext>
              </a:extLst>
            </p:cNvPr>
            <p:cNvSpPr/>
            <p:nvPr/>
          </p:nvSpPr>
          <p:spPr>
            <a:xfrm>
              <a:off x="4669005" y="2595119"/>
              <a:ext cx="2114169" cy="5909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buNone/>
              </a:pPr>
              <a:r>
                <a:rPr lang="en-US" altLang="zh-CN" sz="3600" b="1">
                  <a:solidFill>
                    <a:schemeClr val="accent1"/>
                  </a:solidFill>
                  <a:latin typeface="+mj-ea"/>
                  <a:ea typeface="+mj-ea"/>
                  <a:sym typeface="微软雅黑" panose="020B0503020204020204" pitchFamily="34" charset="-122"/>
                </a:rPr>
                <a:t>PART 02</a:t>
              </a:r>
              <a:endParaRPr lang="en-US" altLang="en-US" sz="3600" b="1" dirty="0">
                <a:solidFill>
                  <a:schemeClr val="accent1"/>
                </a:solidFill>
                <a:latin typeface="+mj-ea"/>
                <a:ea typeface="+mj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8D03842-3D03-44DE-87F2-4E7607DC5A09}"/>
              </a:ext>
            </a:extLst>
          </p:cNvPr>
          <p:cNvGrpSpPr/>
          <p:nvPr/>
        </p:nvGrpSpPr>
        <p:grpSpPr>
          <a:xfrm>
            <a:off x="5240505" y="3808489"/>
            <a:ext cx="4088729" cy="590931"/>
            <a:chOff x="4669005" y="3327743"/>
            <a:chExt cx="4088729" cy="590931"/>
          </a:xfrm>
        </p:grpSpPr>
        <p:sp>
          <p:nvSpPr>
            <p:cNvPr id="41" name="文本框 16">
              <a:extLst>
                <a:ext uri="{FF2B5EF4-FFF2-40B4-BE49-F238E27FC236}">
                  <a16:creationId xmlns:a16="http://schemas.microsoft.com/office/drawing/2014/main" id="{8F4DC26B-520E-45EC-8E46-BC7D7934F9D6}"/>
                </a:ext>
              </a:extLst>
            </p:cNvPr>
            <p:cNvSpPr/>
            <p:nvPr/>
          </p:nvSpPr>
          <p:spPr>
            <a:xfrm>
              <a:off x="6931593" y="3327743"/>
              <a:ext cx="1826141" cy="5355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buNone/>
              </a:pPr>
              <a:r>
                <a:rPr lang="zh-CN" altLang="en-US" sz="3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sym typeface="微软雅黑" panose="020B0503020204020204" pitchFamily="34" charset="-122"/>
                </a:rPr>
                <a:t>模式介绍</a:t>
              </a:r>
            </a:p>
          </p:txBody>
        </p:sp>
        <p:sp>
          <p:nvSpPr>
            <p:cNvPr id="42" name="文本框 16">
              <a:extLst>
                <a:ext uri="{FF2B5EF4-FFF2-40B4-BE49-F238E27FC236}">
                  <a16:creationId xmlns:a16="http://schemas.microsoft.com/office/drawing/2014/main" id="{8B2C7F6F-694F-4020-B9E1-EEDA645BBD69}"/>
                </a:ext>
              </a:extLst>
            </p:cNvPr>
            <p:cNvSpPr/>
            <p:nvPr/>
          </p:nvSpPr>
          <p:spPr>
            <a:xfrm>
              <a:off x="4669005" y="3327743"/>
              <a:ext cx="2114169" cy="5909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buNone/>
              </a:pPr>
              <a:r>
                <a:rPr lang="en-US" altLang="zh-CN" sz="3600" b="1">
                  <a:solidFill>
                    <a:schemeClr val="accent1"/>
                  </a:solidFill>
                  <a:latin typeface="+mj-ea"/>
                  <a:ea typeface="+mj-ea"/>
                  <a:sym typeface="微软雅黑" panose="020B0503020204020204" pitchFamily="34" charset="-122"/>
                </a:rPr>
                <a:t>PART 03</a:t>
              </a:r>
              <a:endParaRPr lang="en-US" altLang="en-US" sz="3600" b="1" dirty="0">
                <a:solidFill>
                  <a:schemeClr val="accent1"/>
                </a:solidFill>
                <a:latin typeface="+mj-ea"/>
                <a:ea typeface="+mj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1CAA105-04D3-47D8-AC37-E2397FD732A0}"/>
              </a:ext>
            </a:extLst>
          </p:cNvPr>
          <p:cNvGrpSpPr/>
          <p:nvPr/>
        </p:nvGrpSpPr>
        <p:grpSpPr>
          <a:xfrm>
            <a:off x="5240505" y="4905310"/>
            <a:ext cx="4088729" cy="590931"/>
            <a:chOff x="4669005" y="4860467"/>
            <a:chExt cx="4088729" cy="590931"/>
          </a:xfrm>
        </p:grpSpPr>
        <p:sp>
          <p:nvSpPr>
            <p:cNvPr id="43" name="文本框 16">
              <a:extLst>
                <a:ext uri="{FF2B5EF4-FFF2-40B4-BE49-F238E27FC236}">
                  <a16:creationId xmlns:a16="http://schemas.microsoft.com/office/drawing/2014/main" id="{1F26AA0F-1CDE-43E8-9952-20D2A37C74A9}"/>
                </a:ext>
              </a:extLst>
            </p:cNvPr>
            <p:cNvSpPr/>
            <p:nvPr/>
          </p:nvSpPr>
          <p:spPr>
            <a:xfrm>
              <a:off x="6931593" y="4860467"/>
              <a:ext cx="1826141" cy="5355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buNone/>
              </a:pPr>
              <a:r>
                <a:rPr lang="zh-CN" altLang="en-US" sz="3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sym typeface="微软雅黑" panose="020B0503020204020204" pitchFamily="34" charset="-122"/>
                </a:rPr>
                <a:t>战略规划</a:t>
              </a:r>
              <a:endParaRPr lang="en-US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微软雅黑" panose="020B0503020204020204" pitchFamily="34" charset="-122"/>
              </a:endParaRPr>
            </a:p>
          </p:txBody>
        </p:sp>
        <p:sp>
          <p:nvSpPr>
            <p:cNvPr id="44" name="文本框 16">
              <a:extLst>
                <a:ext uri="{FF2B5EF4-FFF2-40B4-BE49-F238E27FC236}">
                  <a16:creationId xmlns:a16="http://schemas.microsoft.com/office/drawing/2014/main" id="{F71D717C-C197-4E23-A8F2-FA2A8A008F87}"/>
                </a:ext>
              </a:extLst>
            </p:cNvPr>
            <p:cNvSpPr/>
            <p:nvPr/>
          </p:nvSpPr>
          <p:spPr>
            <a:xfrm>
              <a:off x="4669005" y="4860467"/>
              <a:ext cx="2114169" cy="5909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buNone/>
              </a:pPr>
              <a:r>
                <a:rPr lang="en-US" altLang="zh-CN" sz="3600" b="1">
                  <a:solidFill>
                    <a:schemeClr val="accent1"/>
                  </a:solidFill>
                  <a:latin typeface="+mj-ea"/>
                  <a:ea typeface="+mj-ea"/>
                  <a:sym typeface="微软雅黑" panose="020B0503020204020204" pitchFamily="34" charset="-122"/>
                </a:rPr>
                <a:t>PART 04</a:t>
              </a:r>
              <a:endParaRPr lang="en-US" altLang="en-US" sz="3600" b="1" dirty="0">
                <a:solidFill>
                  <a:schemeClr val="accent1"/>
                </a:solidFill>
                <a:latin typeface="+mj-ea"/>
                <a:ea typeface="+mj-ea"/>
                <a:sym typeface="微软雅黑" panose="020B0503020204020204" pitchFamily="34" charset="-122"/>
              </a:endParaRPr>
            </a:p>
          </p:txBody>
        </p:sp>
      </p:grpSp>
      <p:pic>
        <p:nvPicPr>
          <p:cNvPr id="47" name="Picture 14">
            <a:extLst>
              <a:ext uri="{FF2B5EF4-FFF2-40B4-BE49-F238E27FC236}">
                <a16:creationId xmlns:a16="http://schemas.microsoft.com/office/drawing/2014/main" id="{2131562E-5D16-4A54-8151-09084376B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77090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市场运营模式二</a:t>
            </a:r>
          </a:p>
        </p:txBody>
      </p:sp>
      <p:sp>
        <p:nvSpPr>
          <p:cNvPr id="16" name="箭头: 环形 15">
            <a:extLst>
              <a:ext uri="{FF2B5EF4-FFF2-40B4-BE49-F238E27FC236}">
                <a16:creationId xmlns:a16="http://schemas.microsoft.com/office/drawing/2014/main" id="{4CEBE4BD-F340-4A9F-9063-B64AACA0EAA1}"/>
              </a:ext>
            </a:extLst>
          </p:cNvPr>
          <p:cNvSpPr/>
          <p:nvPr/>
        </p:nvSpPr>
        <p:spPr>
          <a:xfrm>
            <a:off x="8096846" y="902615"/>
            <a:ext cx="2526001" cy="2526385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C03FBBC4-78B0-4AD5-9CA8-118FF3DFC152}"/>
              </a:ext>
            </a:extLst>
          </p:cNvPr>
          <p:cNvSpPr/>
          <p:nvPr/>
        </p:nvSpPr>
        <p:spPr>
          <a:xfrm>
            <a:off x="8655175" y="1814716"/>
            <a:ext cx="1403650" cy="701657"/>
          </a:xfrm>
          <a:custGeom>
            <a:avLst/>
            <a:gdLst>
              <a:gd name="connsiteX0" fmla="*/ 0 w 1403650"/>
              <a:gd name="connsiteY0" fmla="*/ 0 h 701657"/>
              <a:gd name="connsiteX1" fmla="*/ 1403650 w 1403650"/>
              <a:gd name="connsiteY1" fmla="*/ 0 h 701657"/>
              <a:gd name="connsiteX2" fmla="*/ 1403650 w 1403650"/>
              <a:gd name="connsiteY2" fmla="*/ 701657 h 701657"/>
              <a:gd name="connsiteX3" fmla="*/ 0 w 1403650"/>
              <a:gd name="connsiteY3" fmla="*/ 701657 h 701657"/>
              <a:gd name="connsiteX4" fmla="*/ 0 w 1403650"/>
              <a:gd name="connsiteY4" fmla="*/ 0 h 7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650" h="701657">
                <a:moveTo>
                  <a:pt x="0" y="0"/>
                </a:moveTo>
                <a:lnTo>
                  <a:pt x="1403650" y="0"/>
                </a:lnTo>
                <a:lnTo>
                  <a:pt x="1403650" y="701657"/>
                </a:lnTo>
                <a:lnTo>
                  <a:pt x="0" y="7016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700" kern="1200" dirty="0"/>
              <a:t>车辆更新</a:t>
            </a:r>
          </a:p>
        </p:txBody>
      </p:sp>
      <p:sp>
        <p:nvSpPr>
          <p:cNvPr id="18" name="形状 17">
            <a:extLst>
              <a:ext uri="{FF2B5EF4-FFF2-40B4-BE49-F238E27FC236}">
                <a16:creationId xmlns:a16="http://schemas.microsoft.com/office/drawing/2014/main" id="{C7395B3B-414A-4E43-B084-420BECD01583}"/>
              </a:ext>
            </a:extLst>
          </p:cNvPr>
          <p:cNvSpPr/>
          <p:nvPr/>
        </p:nvSpPr>
        <p:spPr>
          <a:xfrm>
            <a:off x="7395258" y="2354210"/>
            <a:ext cx="2526001" cy="2526385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0D6BABCA-9FE8-4FCC-B696-200B28CAA670}"/>
              </a:ext>
            </a:extLst>
          </p:cNvPr>
          <p:cNvSpPr/>
          <p:nvPr/>
        </p:nvSpPr>
        <p:spPr>
          <a:xfrm>
            <a:off x="7577230" y="3274709"/>
            <a:ext cx="2162056" cy="701657"/>
          </a:xfrm>
          <a:custGeom>
            <a:avLst/>
            <a:gdLst>
              <a:gd name="connsiteX0" fmla="*/ 0 w 2162056"/>
              <a:gd name="connsiteY0" fmla="*/ 0 h 701657"/>
              <a:gd name="connsiteX1" fmla="*/ 2162056 w 2162056"/>
              <a:gd name="connsiteY1" fmla="*/ 0 h 701657"/>
              <a:gd name="connsiteX2" fmla="*/ 2162056 w 2162056"/>
              <a:gd name="connsiteY2" fmla="*/ 701657 h 701657"/>
              <a:gd name="connsiteX3" fmla="*/ 0 w 2162056"/>
              <a:gd name="connsiteY3" fmla="*/ 701657 h 701657"/>
              <a:gd name="connsiteX4" fmla="*/ 0 w 2162056"/>
              <a:gd name="connsiteY4" fmla="*/ 0 h 7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056" h="701657">
                <a:moveTo>
                  <a:pt x="0" y="0"/>
                </a:moveTo>
                <a:lnTo>
                  <a:pt x="2162056" y="0"/>
                </a:lnTo>
                <a:lnTo>
                  <a:pt x="2162056" y="701657"/>
                </a:lnTo>
                <a:lnTo>
                  <a:pt x="0" y="7016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700" kern="1200" dirty="0"/>
              <a:t>出租车上线运营</a:t>
            </a:r>
          </a:p>
        </p:txBody>
      </p:sp>
      <p:sp>
        <p:nvSpPr>
          <p:cNvPr id="20" name="空心弧 19">
            <a:extLst>
              <a:ext uri="{FF2B5EF4-FFF2-40B4-BE49-F238E27FC236}">
                <a16:creationId xmlns:a16="http://schemas.microsoft.com/office/drawing/2014/main" id="{A8B31953-D07F-4E8C-A6CC-2EFA44DC19AB}"/>
              </a:ext>
            </a:extLst>
          </p:cNvPr>
          <p:cNvSpPr/>
          <p:nvPr/>
        </p:nvSpPr>
        <p:spPr>
          <a:xfrm>
            <a:off x="8276631" y="3979515"/>
            <a:ext cx="2170226" cy="2171096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BD87DF38-166E-4D94-95FF-CB2140A97AF8}"/>
              </a:ext>
            </a:extLst>
          </p:cNvPr>
          <p:cNvSpPr/>
          <p:nvPr/>
        </p:nvSpPr>
        <p:spPr>
          <a:xfrm>
            <a:off x="8658496" y="4736801"/>
            <a:ext cx="1403650" cy="701657"/>
          </a:xfrm>
          <a:custGeom>
            <a:avLst/>
            <a:gdLst>
              <a:gd name="connsiteX0" fmla="*/ 0 w 1403650"/>
              <a:gd name="connsiteY0" fmla="*/ 0 h 701657"/>
              <a:gd name="connsiteX1" fmla="*/ 1403650 w 1403650"/>
              <a:gd name="connsiteY1" fmla="*/ 0 h 701657"/>
              <a:gd name="connsiteX2" fmla="*/ 1403650 w 1403650"/>
              <a:gd name="connsiteY2" fmla="*/ 701657 h 701657"/>
              <a:gd name="connsiteX3" fmla="*/ 0 w 1403650"/>
              <a:gd name="connsiteY3" fmla="*/ 701657 h 701657"/>
              <a:gd name="connsiteX4" fmla="*/ 0 w 1403650"/>
              <a:gd name="connsiteY4" fmla="*/ 0 h 7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650" h="701657">
                <a:moveTo>
                  <a:pt x="0" y="0"/>
                </a:moveTo>
                <a:lnTo>
                  <a:pt x="1403650" y="0"/>
                </a:lnTo>
                <a:lnTo>
                  <a:pt x="1403650" y="701657"/>
                </a:lnTo>
                <a:lnTo>
                  <a:pt x="0" y="7016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700" kern="1200" dirty="0"/>
              <a:t>平台</a:t>
            </a:r>
            <a:r>
              <a:rPr lang="en-US" altLang="zh-CN" sz="1700" kern="1200" dirty="0"/>
              <a:t>GMV25%</a:t>
            </a:r>
            <a:r>
              <a:rPr lang="zh-CN" altLang="en-US" sz="1700" kern="1200" dirty="0"/>
              <a:t>提成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15DB4BC7-32F0-4366-BDD2-2327EF4A9A5F}"/>
              </a:ext>
            </a:extLst>
          </p:cNvPr>
          <p:cNvSpPr/>
          <p:nvPr/>
        </p:nvSpPr>
        <p:spPr>
          <a:xfrm>
            <a:off x="1123687" y="2208250"/>
            <a:ext cx="5717317" cy="1066459"/>
          </a:xfrm>
          <a:custGeom>
            <a:avLst/>
            <a:gdLst>
              <a:gd name="connsiteX0" fmla="*/ 0 w 5717317"/>
              <a:gd name="connsiteY0" fmla="*/ 0 h 1066459"/>
              <a:gd name="connsiteX1" fmla="*/ 5717317 w 5717317"/>
              <a:gd name="connsiteY1" fmla="*/ 0 h 1066459"/>
              <a:gd name="connsiteX2" fmla="*/ 5717317 w 5717317"/>
              <a:gd name="connsiteY2" fmla="*/ 1066459 h 1066459"/>
              <a:gd name="connsiteX3" fmla="*/ 0 w 5717317"/>
              <a:gd name="connsiteY3" fmla="*/ 1066459 h 1066459"/>
              <a:gd name="connsiteX4" fmla="*/ 0 w 5717317"/>
              <a:gd name="connsiteY4" fmla="*/ 0 h 106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7317" h="1066459">
                <a:moveTo>
                  <a:pt x="0" y="0"/>
                </a:moveTo>
                <a:lnTo>
                  <a:pt x="5717317" y="0"/>
                </a:lnTo>
                <a:lnTo>
                  <a:pt x="5717317" y="1066459"/>
                </a:lnTo>
                <a:lnTo>
                  <a:pt x="0" y="10664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2349" tIns="83820" rIns="83820" bIns="83820" numCol="1" spcCol="1270" anchor="ctr" anchorCtr="0">
            <a:noAutofit/>
          </a:bodyPr>
          <a:lstStyle/>
          <a:p>
            <a:pPr marL="0" lvl="0" indent="0" algn="l" defTabSz="9779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北京出租行业的车辆更新由搜谷负责出资。</a:t>
            </a:r>
            <a:endParaRPr lang="zh-CN" altLang="en-US" sz="20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F19EDC-038E-46BB-AA78-4CDAB2B3B387}"/>
              </a:ext>
            </a:extLst>
          </p:cNvPr>
          <p:cNvSpPr/>
          <p:nvPr/>
        </p:nvSpPr>
        <p:spPr>
          <a:xfrm>
            <a:off x="914618" y="1990042"/>
            <a:ext cx="746521" cy="1119782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3000" r="-8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D9A74736-6549-4537-B797-FDE035C0A50A}"/>
              </a:ext>
            </a:extLst>
          </p:cNvPr>
          <p:cNvSpPr/>
          <p:nvPr/>
        </p:nvSpPr>
        <p:spPr>
          <a:xfrm>
            <a:off x="1115394" y="3550805"/>
            <a:ext cx="5733903" cy="1066459"/>
          </a:xfrm>
          <a:custGeom>
            <a:avLst/>
            <a:gdLst>
              <a:gd name="connsiteX0" fmla="*/ 0 w 5733903"/>
              <a:gd name="connsiteY0" fmla="*/ 0 h 1066459"/>
              <a:gd name="connsiteX1" fmla="*/ 5733903 w 5733903"/>
              <a:gd name="connsiteY1" fmla="*/ 0 h 1066459"/>
              <a:gd name="connsiteX2" fmla="*/ 5733903 w 5733903"/>
              <a:gd name="connsiteY2" fmla="*/ 1066459 h 1066459"/>
              <a:gd name="connsiteX3" fmla="*/ 0 w 5733903"/>
              <a:gd name="connsiteY3" fmla="*/ 1066459 h 1066459"/>
              <a:gd name="connsiteX4" fmla="*/ 0 w 5733903"/>
              <a:gd name="connsiteY4" fmla="*/ 0 h 106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3903" h="1066459">
                <a:moveTo>
                  <a:pt x="0" y="0"/>
                </a:moveTo>
                <a:lnTo>
                  <a:pt x="5733903" y="0"/>
                </a:lnTo>
                <a:lnTo>
                  <a:pt x="5733903" y="1066459"/>
                </a:lnTo>
                <a:lnTo>
                  <a:pt x="0" y="10664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2349" tIns="83820" rIns="83820" bIns="83820" numCol="1" spcCol="1270" anchor="ctr" anchorCtr="0">
            <a:noAutofit/>
          </a:bodyPr>
          <a:lstStyle/>
          <a:p>
            <a:pPr marL="0" lvl="0" indent="0" algn="l" defTabSz="9779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出租车上线运营，</a:t>
            </a:r>
            <a:r>
              <a:rPr lang="en-US" altLang="zh-CN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2022</a:t>
            </a:r>
            <a:r>
              <a:rPr lang="zh-CN" alt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年</a:t>
            </a:r>
            <a:r>
              <a:rPr lang="en-US" altLang="zh-CN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</a:t>
            </a:r>
            <a:r>
              <a:rPr lang="zh-CN" alt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月底，完成</a:t>
            </a:r>
            <a:r>
              <a:rPr lang="en-US" altLang="zh-CN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50000</a:t>
            </a:r>
            <a:r>
              <a:rPr lang="zh-CN" alt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辆出租车上线。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69E75E-979E-4BE5-9D91-3A7E532ABAB4}"/>
              </a:ext>
            </a:extLst>
          </p:cNvPr>
          <p:cNvSpPr/>
          <p:nvPr/>
        </p:nvSpPr>
        <p:spPr>
          <a:xfrm>
            <a:off x="930660" y="3252387"/>
            <a:ext cx="746521" cy="1119782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3000" r="-6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D1B8B6B-3C8C-4BC8-9F9C-C116012F26C5}"/>
              </a:ext>
            </a:extLst>
          </p:cNvPr>
          <p:cNvSpPr/>
          <p:nvPr/>
        </p:nvSpPr>
        <p:spPr>
          <a:xfrm>
            <a:off x="1184722" y="4893359"/>
            <a:ext cx="5595246" cy="1066459"/>
          </a:xfrm>
          <a:custGeom>
            <a:avLst/>
            <a:gdLst>
              <a:gd name="connsiteX0" fmla="*/ 0 w 5595246"/>
              <a:gd name="connsiteY0" fmla="*/ 0 h 1066459"/>
              <a:gd name="connsiteX1" fmla="*/ 5595246 w 5595246"/>
              <a:gd name="connsiteY1" fmla="*/ 0 h 1066459"/>
              <a:gd name="connsiteX2" fmla="*/ 5595246 w 5595246"/>
              <a:gd name="connsiteY2" fmla="*/ 1066459 h 1066459"/>
              <a:gd name="connsiteX3" fmla="*/ 0 w 5595246"/>
              <a:gd name="connsiteY3" fmla="*/ 1066459 h 1066459"/>
              <a:gd name="connsiteX4" fmla="*/ 0 w 5595246"/>
              <a:gd name="connsiteY4" fmla="*/ 0 h 106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246" h="1066459">
                <a:moveTo>
                  <a:pt x="0" y="0"/>
                </a:moveTo>
                <a:lnTo>
                  <a:pt x="5595246" y="0"/>
                </a:lnTo>
                <a:lnTo>
                  <a:pt x="5595246" y="1066459"/>
                </a:lnTo>
                <a:lnTo>
                  <a:pt x="0" y="10664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2349" tIns="83820" rIns="83820" bIns="83820" numCol="1" spcCol="1270" anchor="ctr" anchorCtr="0">
            <a:noAutofit/>
          </a:bodyPr>
          <a:lstStyle/>
          <a:p>
            <a:pPr marL="0" lvl="0" indent="0" algn="l" defTabSz="9779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每天每单</a:t>
            </a:r>
            <a:r>
              <a:rPr lang="en-US" altLang="zh-CN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GMV800</a:t>
            </a:r>
            <a:r>
              <a:rPr lang="zh-CN" alt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元，预计每天</a:t>
            </a:r>
            <a:r>
              <a:rPr lang="en-US" altLang="zh-CN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GMV4000</a:t>
            </a:r>
            <a:r>
              <a:rPr lang="zh-CN" alt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万元，每天提成约</a:t>
            </a:r>
            <a:r>
              <a:rPr lang="en-US" altLang="zh-CN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1000</a:t>
            </a:r>
            <a:r>
              <a:rPr lang="zh-CN" alt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万元。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4A435E-C7A7-4567-A663-9290A04C4383}"/>
              </a:ext>
            </a:extLst>
          </p:cNvPr>
          <p:cNvSpPr/>
          <p:nvPr/>
        </p:nvSpPr>
        <p:spPr>
          <a:xfrm>
            <a:off x="914618" y="4530767"/>
            <a:ext cx="746521" cy="1119782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3000" r="-6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54192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市场运营模式二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0D44606E-4071-4331-968A-1E5A9885F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396867"/>
              </p:ext>
            </p:extLst>
          </p:nvPr>
        </p:nvGraphicFramePr>
        <p:xfrm>
          <a:off x="881560" y="1705958"/>
          <a:ext cx="10428879" cy="4471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075">
                  <a:extLst>
                    <a:ext uri="{9D8B030D-6E8A-4147-A177-3AD203B41FA5}">
                      <a16:colId xmlns:a16="http://schemas.microsoft.com/office/drawing/2014/main" val="2463827655"/>
                    </a:ext>
                  </a:extLst>
                </a:gridCol>
                <a:gridCol w="913993">
                  <a:extLst>
                    <a:ext uri="{9D8B030D-6E8A-4147-A177-3AD203B41FA5}">
                      <a16:colId xmlns:a16="http://schemas.microsoft.com/office/drawing/2014/main" val="1131915580"/>
                    </a:ext>
                  </a:extLst>
                </a:gridCol>
                <a:gridCol w="1370988">
                  <a:extLst>
                    <a:ext uri="{9D8B030D-6E8A-4147-A177-3AD203B41FA5}">
                      <a16:colId xmlns:a16="http://schemas.microsoft.com/office/drawing/2014/main" val="3447837089"/>
                    </a:ext>
                  </a:extLst>
                </a:gridCol>
                <a:gridCol w="949145">
                  <a:extLst>
                    <a:ext uri="{9D8B030D-6E8A-4147-A177-3AD203B41FA5}">
                      <a16:colId xmlns:a16="http://schemas.microsoft.com/office/drawing/2014/main" val="1883700617"/>
                    </a:ext>
                  </a:extLst>
                </a:gridCol>
                <a:gridCol w="1253808">
                  <a:extLst>
                    <a:ext uri="{9D8B030D-6E8A-4147-A177-3AD203B41FA5}">
                      <a16:colId xmlns:a16="http://schemas.microsoft.com/office/drawing/2014/main" val="873752214"/>
                    </a:ext>
                  </a:extLst>
                </a:gridCol>
                <a:gridCol w="949145">
                  <a:extLst>
                    <a:ext uri="{9D8B030D-6E8A-4147-A177-3AD203B41FA5}">
                      <a16:colId xmlns:a16="http://schemas.microsoft.com/office/drawing/2014/main" val="3674529097"/>
                    </a:ext>
                  </a:extLst>
                </a:gridCol>
                <a:gridCol w="949145">
                  <a:extLst>
                    <a:ext uri="{9D8B030D-6E8A-4147-A177-3AD203B41FA5}">
                      <a16:colId xmlns:a16="http://schemas.microsoft.com/office/drawing/2014/main" val="3228792572"/>
                    </a:ext>
                  </a:extLst>
                </a:gridCol>
                <a:gridCol w="949145">
                  <a:extLst>
                    <a:ext uri="{9D8B030D-6E8A-4147-A177-3AD203B41FA5}">
                      <a16:colId xmlns:a16="http://schemas.microsoft.com/office/drawing/2014/main" val="2761937336"/>
                    </a:ext>
                  </a:extLst>
                </a:gridCol>
                <a:gridCol w="949145">
                  <a:extLst>
                    <a:ext uri="{9D8B030D-6E8A-4147-A177-3AD203B41FA5}">
                      <a16:colId xmlns:a16="http://schemas.microsoft.com/office/drawing/2014/main" val="3943428730"/>
                    </a:ext>
                  </a:extLst>
                </a:gridCol>
                <a:gridCol w="949145">
                  <a:extLst>
                    <a:ext uri="{9D8B030D-6E8A-4147-A177-3AD203B41FA5}">
                      <a16:colId xmlns:a16="http://schemas.microsoft.com/office/drawing/2014/main" val="2032130484"/>
                    </a:ext>
                  </a:extLst>
                </a:gridCol>
                <a:gridCol w="949145">
                  <a:extLst>
                    <a:ext uri="{9D8B030D-6E8A-4147-A177-3AD203B41FA5}">
                      <a16:colId xmlns:a16="http://schemas.microsoft.com/office/drawing/2014/main" val="3283901424"/>
                    </a:ext>
                  </a:extLst>
                </a:gridCol>
              </a:tblGrid>
              <a:tr h="198402"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861" marR="8861" marT="8861" marB="0" anchor="b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861" marR="8861" marT="8861" marB="0" anchor="b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861" marR="8861" marT="8861" marB="0" anchor="b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861" marR="8861" marT="8861" marB="0" anchor="b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861" marR="8861" marT="8861" marB="0" anchor="b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861" marR="8861" marT="8861" marB="0" anchor="b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861" marR="8861" marT="8861" marB="0" anchor="b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861" marR="8861" marT="8861" marB="0" anchor="b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861" marR="8861" marT="8861" marB="0" anchor="b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861" marR="8861" marT="8861" marB="0" anchor="b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861" marR="8861" marT="8861" marB="0" anchor="b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41089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特殊运营模式（权责制）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北京出租车注册数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15,000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25,000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35,000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40,000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45,000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50,000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59032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天数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230047"/>
                  </a:ext>
                </a:extLst>
              </a:tr>
              <a:tr h="3126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出租车每天订单</a:t>
                      </a:r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GMV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800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600,000,000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840,000,000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960,000,000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1,080,000,000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1,200,000,000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321454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分成收入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537329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累计更新车辆总数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15,000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15,000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892876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更新单价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24,000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24,000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500896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更新支出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360,000,000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0990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补贴支出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500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7,500,000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12,500,000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17,500,000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22,500,000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25,000,000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248795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月管理费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1,800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1,800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1,800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1,800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1,800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1,800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613084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累计管理费支出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45,000,000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63,000,000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72,000,000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81,000,000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90,000,000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149943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净收益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-360,000,000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-45,000,000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-63,000,000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-72,000,000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-81,000,000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210,000,000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880388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特殊运营模式（收付制）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投资额</a:t>
                      </a:r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改造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-360,000,000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19070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投资额</a:t>
                      </a:r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管理费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-45,000,000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-63,000,000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-72,000,000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-81,000,000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-90,000,000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541347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投资额</a:t>
                      </a:r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补贴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-7,500,000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-12,500,000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-17,500,000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-20,000,000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-22,500,000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30631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车辆押金回流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608949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分成收入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274248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车辆月租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5,000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75,000,000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75,000,000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75,000,000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75,000,000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75,000,000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209235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净现金流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-360,000,000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292,500,000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17,500,000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-5,500,000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-17,000,000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-28,500,000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285,000,000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325491"/>
                  </a:ext>
                </a:extLst>
              </a:tr>
              <a:tr h="2819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个月测算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7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effectLst/>
                          <a:latin typeface="+mn-ea"/>
                          <a:ea typeface="+mn-ea"/>
                        </a:rPr>
                        <a:t>IRR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回收期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个月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263195"/>
                  </a:ext>
                </a:extLst>
              </a:tr>
              <a:tr h="2819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7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7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effectLst/>
                          <a:latin typeface="+mn-ea"/>
                          <a:ea typeface="+mn-ea"/>
                        </a:rPr>
                        <a:t>NPV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7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¥43,461,139.13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7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7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7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7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7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7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7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192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999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市场运营模式二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6B8E804-003C-492F-A7E4-78C7730D6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788650"/>
              </p:ext>
            </p:extLst>
          </p:nvPr>
        </p:nvGraphicFramePr>
        <p:xfrm>
          <a:off x="839801" y="1967189"/>
          <a:ext cx="10512399" cy="4186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576">
                  <a:extLst>
                    <a:ext uri="{9D8B030D-6E8A-4147-A177-3AD203B41FA5}">
                      <a16:colId xmlns:a16="http://schemas.microsoft.com/office/drawing/2014/main" val="1826536938"/>
                    </a:ext>
                  </a:extLst>
                </a:gridCol>
                <a:gridCol w="1415362">
                  <a:extLst>
                    <a:ext uri="{9D8B030D-6E8A-4147-A177-3AD203B41FA5}">
                      <a16:colId xmlns:a16="http://schemas.microsoft.com/office/drawing/2014/main" val="711225890"/>
                    </a:ext>
                  </a:extLst>
                </a:gridCol>
                <a:gridCol w="979867">
                  <a:extLst>
                    <a:ext uri="{9D8B030D-6E8A-4147-A177-3AD203B41FA5}">
                      <a16:colId xmlns:a16="http://schemas.microsoft.com/office/drawing/2014/main" val="1152809614"/>
                    </a:ext>
                  </a:extLst>
                </a:gridCol>
                <a:gridCol w="1253203">
                  <a:extLst>
                    <a:ext uri="{9D8B030D-6E8A-4147-A177-3AD203B41FA5}">
                      <a16:colId xmlns:a16="http://schemas.microsoft.com/office/drawing/2014/main" val="1519603275"/>
                    </a:ext>
                  </a:extLst>
                </a:gridCol>
                <a:gridCol w="1021056">
                  <a:extLst>
                    <a:ext uri="{9D8B030D-6E8A-4147-A177-3AD203B41FA5}">
                      <a16:colId xmlns:a16="http://schemas.microsoft.com/office/drawing/2014/main" val="2446557766"/>
                    </a:ext>
                  </a:extLst>
                </a:gridCol>
                <a:gridCol w="979867">
                  <a:extLst>
                    <a:ext uri="{9D8B030D-6E8A-4147-A177-3AD203B41FA5}">
                      <a16:colId xmlns:a16="http://schemas.microsoft.com/office/drawing/2014/main" val="1198206353"/>
                    </a:ext>
                  </a:extLst>
                </a:gridCol>
                <a:gridCol w="979867">
                  <a:extLst>
                    <a:ext uri="{9D8B030D-6E8A-4147-A177-3AD203B41FA5}">
                      <a16:colId xmlns:a16="http://schemas.microsoft.com/office/drawing/2014/main" val="605690986"/>
                    </a:ext>
                  </a:extLst>
                </a:gridCol>
                <a:gridCol w="979867">
                  <a:extLst>
                    <a:ext uri="{9D8B030D-6E8A-4147-A177-3AD203B41FA5}">
                      <a16:colId xmlns:a16="http://schemas.microsoft.com/office/drawing/2014/main" val="1499330358"/>
                    </a:ext>
                  </a:extLst>
                </a:gridCol>
                <a:gridCol w="979867">
                  <a:extLst>
                    <a:ext uri="{9D8B030D-6E8A-4147-A177-3AD203B41FA5}">
                      <a16:colId xmlns:a16="http://schemas.microsoft.com/office/drawing/2014/main" val="2917775431"/>
                    </a:ext>
                  </a:extLst>
                </a:gridCol>
                <a:gridCol w="979867">
                  <a:extLst>
                    <a:ext uri="{9D8B030D-6E8A-4147-A177-3AD203B41FA5}">
                      <a16:colId xmlns:a16="http://schemas.microsoft.com/office/drawing/2014/main" val="3869115960"/>
                    </a:ext>
                  </a:extLst>
                </a:gridCol>
              </a:tblGrid>
              <a:tr h="386891">
                <a:tc rowSpan="8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u="none" strike="noStrike" dirty="0">
                          <a:effectLst/>
                          <a:latin typeface="+mn-ea"/>
                          <a:ea typeface="+mn-ea"/>
                        </a:rPr>
                        <a:t>运营年限</a:t>
                      </a:r>
                      <a:r>
                        <a:rPr lang="en-US" altLang="zh-CN" sz="1200" b="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200" b="0" u="none" strike="noStrike" dirty="0"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76" marR="9076" marT="907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76" marR="9076" marT="907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76" marR="9076" marT="907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年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76" marR="9076" marT="907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76" marR="9076" marT="907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76" marR="9076" marT="907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76" marR="9076" marT="907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76" marR="9076" marT="907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76" marR="9076" marT="907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12029"/>
                  </a:ext>
                </a:extLst>
              </a:tr>
              <a:tr h="3868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投资额</a:t>
                      </a:r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改造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-360,000,000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529072"/>
                  </a:ext>
                </a:extLst>
              </a:tr>
              <a:tr h="3868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投资额</a:t>
                      </a:r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管理费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-891,000,000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-180,000,000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-180,000,000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-180,000,000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-180,000,000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-180,000,000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-180,000,000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-180,000,000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46634"/>
                  </a:ext>
                </a:extLst>
              </a:tr>
              <a:tr h="3868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投资额</a:t>
                      </a:r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补贴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-80,000,000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502508"/>
                  </a:ext>
                </a:extLst>
              </a:tr>
              <a:tr h="3868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车辆押金退回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-300,000,000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404699"/>
                  </a:ext>
                </a:extLst>
              </a:tr>
              <a:tr h="3868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分成收入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1,800,000,000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3,600,000,000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3,600,000,000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3,600,000,000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3,600,000,000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3,600,000,000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3,600,000,000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3,600,000,000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837684"/>
                  </a:ext>
                </a:extLst>
              </a:tr>
              <a:tr h="3787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车辆月租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450,000,000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900,000,000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900,000,000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900,000,000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900,000,000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900,000,000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900,000,000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900,000,000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084863"/>
                  </a:ext>
                </a:extLst>
              </a:tr>
              <a:tr h="3868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净现金流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1,219,000,000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4,320,000,000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4,320,000,000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4,320,000,000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4,320,000,000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4,320,000,000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4,320,000,000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4,020,000,000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218743"/>
                  </a:ext>
                </a:extLst>
              </a:tr>
              <a:tr h="5497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200" b="0" u="none" strike="noStrike">
                          <a:effectLst/>
                          <a:latin typeface="+mn-ea"/>
                          <a:ea typeface="+mn-ea"/>
                        </a:rPr>
                        <a:t>年测算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effectLst/>
                          <a:latin typeface="+mn-ea"/>
                          <a:ea typeface="+mn-ea"/>
                        </a:rPr>
                        <a:t>IRR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87</a:t>
                      </a:r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倍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48749"/>
                  </a:ext>
                </a:extLst>
              </a:tr>
              <a:tr h="5497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effectLst/>
                          <a:latin typeface="+mn-ea"/>
                          <a:ea typeface="+mn-ea"/>
                        </a:rPr>
                        <a:t>NPV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¥20,087,838,051.79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20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74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C99F61-56C2-46A3-9AE6-71428037A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: 单圆角 21">
            <a:extLst>
              <a:ext uri="{FF2B5EF4-FFF2-40B4-BE49-F238E27FC236}">
                <a16:creationId xmlns:a16="http://schemas.microsoft.com/office/drawing/2014/main" id="{E692F1F5-77CA-453B-B3B6-96F7A8E7B4AC}"/>
              </a:ext>
            </a:extLst>
          </p:cNvPr>
          <p:cNvSpPr/>
          <p:nvPr/>
        </p:nvSpPr>
        <p:spPr>
          <a:xfrm>
            <a:off x="2247900" y="2007269"/>
            <a:ext cx="9144000" cy="3326731"/>
          </a:xfrm>
          <a:prstGeom prst="round1Rect">
            <a:avLst>
              <a:gd name="adj" fmla="val 34176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16">
            <a:extLst>
              <a:ext uri="{FF2B5EF4-FFF2-40B4-BE49-F238E27FC236}">
                <a16:creationId xmlns:a16="http://schemas.microsoft.com/office/drawing/2014/main" id="{D61B21F6-7FC8-425F-813B-7B99902765AE}"/>
              </a:ext>
            </a:extLst>
          </p:cNvPr>
          <p:cNvSpPr/>
          <p:nvPr/>
        </p:nvSpPr>
        <p:spPr>
          <a:xfrm>
            <a:off x="7032933" y="3371850"/>
            <a:ext cx="2646878" cy="757130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buNone/>
            </a:pPr>
            <a:r>
              <a:rPr lang="zh-CN" altLang="en-US" sz="4800" b="1">
                <a:solidFill>
                  <a:schemeClr val="accent2"/>
                </a:solidFill>
                <a:latin typeface="+mj-ea"/>
                <a:ea typeface="+mj-ea"/>
                <a:sym typeface="微软雅黑" panose="020B0503020204020204" pitchFamily="34" charset="-122"/>
              </a:rPr>
              <a:t>战略规划</a:t>
            </a:r>
            <a:endParaRPr lang="en-US" altLang="en-US" sz="4800" b="1" dirty="0">
              <a:solidFill>
                <a:schemeClr val="accent2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28" name="文本框 16">
            <a:extLst>
              <a:ext uri="{FF2B5EF4-FFF2-40B4-BE49-F238E27FC236}">
                <a16:creationId xmlns:a16="http://schemas.microsoft.com/office/drawing/2014/main" id="{3B3968BE-40CE-4E56-8DE2-C9202888778D}"/>
              </a:ext>
            </a:extLst>
          </p:cNvPr>
          <p:cNvSpPr/>
          <p:nvPr/>
        </p:nvSpPr>
        <p:spPr>
          <a:xfrm>
            <a:off x="3430755" y="3371850"/>
            <a:ext cx="3076548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buNone/>
            </a:pPr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  <a:sym typeface="微软雅黑" panose="020B0503020204020204" pitchFamily="34" charset="-122"/>
              </a:rPr>
              <a:t>PART 04</a:t>
            </a:r>
            <a:endParaRPr lang="en-US" altLang="en-US" sz="5400" b="1" dirty="0">
              <a:solidFill>
                <a:schemeClr val="bg1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pic>
        <p:nvPicPr>
          <p:cNvPr id="29" name="Picture 14">
            <a:extLst>
              <a:ext uri="{FF2B5EF4-FFF2-40B4-BE49-F238E27FC236}">
                <a16:creationId xmlns:a16="http://schemas.microsoft.com/office/drawing/2014/main" id="{F5DDD3A5-5FE0-402B-9445-E1837A1A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511324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搜谷集团网约车运力项目战略规划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D05C45-8192-48A8-BA77-4B422C624CCD}"/>
              </a:ext>
            </a:extLst>
          </p:cNvPr>
          <p:cNvSpPr/>
          <p:nvPr/>
        </p:nvSpPr>
        <p:spPr>
          <a:xfrm>
            <a:off x="0" y="1992573"/>
            <a:ext cx="12192000" cy="217196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687871-1B6D-41AD-BBB7-B07D7B61FF24}"/>
              </a:ext>
            </a:extLst>
          </p:cNvPr>
          <p:cNvSpPr txBox="1"/>
          <p:nvPr/>
        </p:nvSpPr>
        <p:spPr>
          <a:xfrm>
            <a:off x="666750" y="2451714"/>
            <a:ext cx="10887289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  <a:latin typeface="+mj-ea"/>
                <a:ea typeface="+mj-ea"/>
              </a:rPr>
              <a:t>北京搜谷集团是搜谷网约车运营平台公司，行使搜谷网约车运输证办理经营权，即为车辆</a:t>
            </a:r>
          </a:p>
          <a:p>
            <a:pPr marL="6858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  <a:latin typeface="+mj-ea"/>
                <a:ea typeface="+mj-ea"/>
              </a:rPr>
              <a:t>办理运输证，运营车辆的采购、保险、更新、保养和报废等五项关联业务，负责搜谷网约车平台的运营管理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598866-D569-46AA-A71E-A40C1CBBD639}"/>
              </a:ext>
            </a:extLst>
          </p:cNvPr>
          <p:cNvSpPr/>
          <p:nvPr/>
        </p:nvSpPr>
        <p:spPr>
          <a:xfrm>
            <a:off x="928581" y="4798265"/>
            <a:ext cx="1314450" cy="1314450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7DD5816-61CD-400B-AA89-CD1C7A7164AF}"/>
              </a:ext>
            </a:extLst>
          </p:cNvPr>
          <p:cNvSpPr/>
          <p:nvPr/>
        </p:nvSpPr>
        <p:spPr>
          <a:xfrm>
            <a:off x="1119081" y="4988765"/>
            <a:ext cx="933450" cy="9334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方式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B9C97F-3272-4BD0-A215-E920E8FEF7CA}"/>
              </a:ext>
            </a:extLst>
          </p:cNvPr>
          <p:cNvSpPr txBox="1"/>
          <p:nvPr/>
        </p:nvSpPr>
        <p:spPr>
          <a:xfrm>
            <a:off x="2166831" y="4941398"/>
            <a:ext cx="3752850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招聘驾驶员，采购和更新车辆，办理车辆运输证，打造规模化的网约车运营车队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BBAA8B2-0CE3-4CA8-B6FE-E40345226E3E}"/>
              </a:ext>
            </a:extLst>
          </p:cNvPr>
          <p:cNvSpPr/>
          <p:nvPr/>
        </p:nvSpPr>
        <p:spPr>
          <a:xfrm>
            <a:off x="6272320" y="4798265"/>
            <a:ext cx="1314450" cy="1314450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E0FB756-3BD4-4E25-BCC1-9C383C1EA8B6}"/>
              </a:ext>
            </a:extLst>
          </p:cNvPr>
          <p:cNvSpPr/>
          <p:nvPr/>
        </p:nvSpPr>
        <p:spPr>
          <a:xfrm>
            <a:off x="6462820" y="4988765"/>
            <a:ext cx="933450" cy="9334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C0A71A-F54C-4944-8569-8EBC379637DD}"/>
              </a:ext>
            </a:extLst>
          </p:cNvPr>
          <p:cNvSpPr txBox="1"/>
          <p:nvPr/>
        </p:nvSpPr>
        <p:spPr>
          <a:xfrm>
            <a:off x="7510570" y="4941398"/>
            <a:ext cx="3752850" cy="702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为各大网约车用户平台提供运力服务，安全规范，全国复制</a:t>
            </a:r>
          </a:p>
        </p:txBody>
      </p:sp>
    </p:spTree>
    <p:extLst>
      <p:ext uri="{BB962C8B-B14F-4D97-AF65-F5344CB8AC3E}">
        <p14:creationId xmlns:p14="http://schemas.microsoft.com/office/powerpoint/2010/main" val="924331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6DC99DD-690B-488D-8DAD-244607CF0E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89633" y="1106541"/>
            <a:ext cx="9111617" cy="4644918"/>
          </a:xfrm>
          <a:prstGeom prst="rect">
            <a:avLst/>
          </a:prstGeom>
          <a:ln w="158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275453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组织规划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3F8F51-EB05-4AC0-8E7A-A602B171CF90}"/>
              </a:ext>
            </a:extLst>
          </p:cNvPr>
          <p:cNvSpPr txBox="1"/>
          <p:nvPr/>
        </p:nvSpPr>
        <p:spPr>
          <a:xfrm>
            <a:off x="4732486" y="1322727"/>
            <a:ext cx="2727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公司股权</a:t>
            </a:r>
            <a:r>
              <a:rPr lang="en-US" altLang="zh-CN" sz="2000" b="1">
                <a:solidFill>
                  <a:schemeClr val="accent2"/>
                </a:solidFill>
                <a:latin typeface="+mj-ea"/>
                <a:ea typeface="+mj-ea"/>
              </a:rPr>
              <a:t>&amp;</a:t>
            </a:r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组织架构图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BE0146F-8D1A-4114-A458-96F299691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52" y="2374632"/>
            <a:ext cx="2646471" cy="412617"/>
          </a:xfrm>
          <a:prstGeom prst="roundRect">
            <a:avLst/>
          </a:prstGeom>
          <a:solidFill>
            <a:schemeClr val="accent1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北京搜谷科技发展集团有限公司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82F920F9-D560-41AF-95B4-102EB7B15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6" y="3972042"/>
            <a:ext cx="1126098" cy="326069"/>
          </a:xfrm>
          <a:prstGeom prst="roundRect">
            <a:avLst/>
          </a:prstGeom>
          <a:solidFill>
            <a:schemeClr val="accent1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北京搜谷科技有限公司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61591114-A058-43C3-8230-F3FE1D316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839" y="6032869"/>
            <a:ext cx="1126098" cy="326069"/>
          </a:xfrm>
          <a:prstGeom prst="roundRect">
            <a:avLst/>
          </a:prstGeom>
          <a:solidFill>
            <a:schemeClr val="accent2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集团办公室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4CC4FE7F-EC5F-4280-A324-ADAA6D7E5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456" y="3970183"/>
            <a:ext cx="1126098" cy="326069"/>
          </a:xfrm>
          <a:prstGeom prst="roundRect">
            <a:avLst/>
          </a:prstGeom>
          <a:solidFill>
            <a:schemeClr val="accent1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北京搜谷亿行科技服务有限公司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171F7BDA-185C-45A6-BFC3-2872FB3B1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711" y="3945694"/>
            <a:ext cx="1124223" cy="326069"/>
          </a:xfrm>
          <a:prstGeom prst="roundRect">
            <a:avLst/>
          </a:prstGeom>
          <a:solidFill>
            <a:schemeClr val="accent1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北京搜谷科技服务有限公司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E5F040EC-0BA8-4A48-8E70-B057FC0AA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79" y="6000212"/>
            <a:ext cx="1126098" cy="326069"/>
          </a:xfrm>
          <a:prstGeom prst="roundRect">
            <a:avLst/>
          </a:prstGeom>
          <a:solidFill>
            <a:schemeClr val="accent2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总经理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678D0ECD-F477-4AD9-8238-03FF635FE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415" y="4425530"/>
            <a:ext cx="1124223" cy="327074"/>
          </a:xfrm>
          <a:prstGeom prst="roundRect">
            <a:avLst/>
          </a:prstGeom>
          <a:solidFill>
            <a:schemeClr val="accent2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董事长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0F3838FD-C630-412A-97B5-31412AD58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336" y="6027805"/>
            <a:ext cx="1124223" cy="326069"/>
          </a:xfrm>
          <a:prstGeom prst="roundRect">
            <a:avLst/>
          </a:prstGeom>
          <a:solidFill>
            <a:schemeClr val="accent2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人力资源部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82359D4E-D081-4AB9-A6F6-5245DFAB6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190" y="6006286"/>
            <a:ext cx="1124223" cy="326069"/>
          </a:xfrm>
          <a:prstGeom prst="roundRect">
            <a:avLst/>
          </a:prstGeom>
          <a:solidFill>
            <a:schemeClr val="accent2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策划部</a:t>
            </a:r>
          </a:p>
        </p:txBody>
      </p:sp>
      <p:sp>
        <p:nvSpPr>
          <p:cNvPr id="26" name="Line 36">
            <a:extLst>
              <a:ext uri="{FF2B5EF4-FFF2-40B4-BE49-F238E27FC236}">
                <a16:creationId xmlns:a16="http://schemas.microsoft.com/office/drawing/2014/main" id="{27EC781D-FC7E-4183-8C8D-BBBE133C86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9147" y="2787248"/>
            <a:ext cx="378" cy="1638279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40">
            <a:extLst>
              <a:ext uri="{FF2B5EF4-FFF2-40B4-BE49-F238E27FC236}">
                <a16:creationId xmlns:a16="http://schemas.microsoft.com/office/drawing/2014/main" id="{005695C0-9CEC-4450-9666-B8FCEFC84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2529" y="5389953"/>
            <a:ext cx="0" cy="60729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41">
            <a:extLst>
              <a:ext uri="{FF2B5EF4-FFF2-40B4-BE49-F238E27FC236}">
                <a16:creationId xmlns:a16="http://schemas.microsoft.com/office/drawing/2014/main" id="{936E99EE-0E50-4D56-9615-4E3396216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3732" y="5389952"/>
            <a:ext cx="0" cy="60729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44">
            <a:extLst>
              <a:ext uri="{FF2B5EF4-FFF2-40B4-BE49-F238E27FC236}">
                <a16:creationId xmlns:a16="http://schemas.microsoft.com/office/drawing/2014/main" id="{E54AE027-1AE6-42AB-80CE-EE7E119D9C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1875" y="5389951"/>
            <a:ext cx="4868195" cy="9038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ine 45">
            <a:extLst>
              <a:ext uri="{FF2B5EF4-FFF2-40B4-BE49-F238E27FC236}">
                <a16:creationId xmlns:a16="http://schemas.microsoft.com/office/drawing/2014/main" id="{44C56352-A32E-439A-B3DE-7D215C363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2528" y="5389952"/>
            <a:ext cx="5257411" cy="903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Line 71">
            <a:extLst>
              <a:ext uri="{FF2B5EF4-FFF2-40B4-BE49-F238E27FC236}">
                <a16:creationId xmlns:a16="http://schemas.microsoft.com/office/drawing/2014/main" id="{0E82B776-A21E-4563-9EB7-CF17C9A91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4504" y="3575878"/>
            <a:ext cx="4650319" cy="843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A3B46098-8475-4908-A0DC-F9B6B5CF8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683" y="6006287"/>
            <a:ext cx="1126098" cy="326069"/>
          </a:xfrm>
          <a:prstGeom prst="roundRect">
            <a:avLst/>
          </a:prstGeom>
          <a:solidFill>
            <a:schemeClr val="accent2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财务部</a:t>
            </a: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0F0E66DF-3A38-4B73-B6F9-387A711D7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3971" y="6027805"/>
            <a:ext cx="1124223" cy="326069"/>
          </a:xfrm>
          <a:prstGeom prst="roundRect">
            <a:avLst/>
          </a:prstGeom>
          <a:solidFill>
            <a:schemeClr val="accent2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技术部</a:t>
            </a: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245CDF2E-B698-4B89-8C10-E1EE95E04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54" y="6027805"/>
            <a:ext cx="1124223" cy="326069"/>
          </a:xfrm>
          <a:prstGeom prst="roundRect">
            <a:avLst/>
          </a:prstGeom>
          <a:solidFill>
            <a:schemeClr val="accent2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市场部</a:t>
            </a:r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26D7D471-6E0C-4D38-A060-CF71A534B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3015" y="6036336"/>
            <a:ext cx="1124223" cy="326069"/>
          </a:xfrm>
          <a:prstGeom prst="roundRect">
            <a:avLst/>
          </a:prstGeom>
          <a:solidFill>
            <a:schemeClr val="accent2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客服部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运维部</a:t>
            </a: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BC74EC74-FF77-4E61-A493-14492E75F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88" y="6027805"/>
            <a:ext cx="1124223" cy="326069"/>
          </a:xfrm>
          <a:prstGeom prst="roundRect">
            <a:avLst/>
          </a:prstGeom>
          <a:solidFill>
            <a:schemeClr val="accent2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投资事业部</a:t>
            </a:r>
          </a:p>
        </p:txBody>
      </p:sp>
      <p:sp>
        <p:nvSpPr>
          <p:cNvPr id="37" name="Line 41">
            <a:extLst>
              <a:ext uri="{FF2B5EF4-FFF2-40B4-BE49-F238E27FC236}">
                <a16:creationId xmlns:a16="http://schemas.microsoft.com/office/drawing/2014/main" id="{834E4F91-B49E-465E-9B58-70C226824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4103" y="5389951"/>
            <a:ext cx="0" cy="60729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Line 41">
            <a:extLst>
              <a:ext uri="{FF2B5EF4-FFF2-40B4-BE49-F238E27FC236}">
                <a16:creationId xmlns:a16="http://schemas.microsoft.com/office/drawing/2014/main" id="{46BE0368-1532-4FDC-B858-06CF54EA3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4301" y="5398990"/>
            <a:ext cx="0" cy="60729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41">
            <a:extLst>
              <a:ext uri="{FF2B5EF4-FFF2-40B4-BE49-F238E27FC236}">
                <a16:creationId xmlns:a16="http://schemas.microsoft.com/office/drawing/2014/main" id="{207C20A6-4852-40CD-B63E-58DCB1826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147" y="5392915"/>
            <a:ext cx="379" cy="639954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CE4B42EB-E065-45DA-B8FD-DD39CEDCF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147" y="4779468"/>
            <a:ext cx="380" cy="610483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2C9CC918-2240-496C-B751-A64785250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5186" y="5389953"/>
            <a:ext cx="379" cy="639954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D04A8B6D-1EA5-4EC8-B087-AA4B85D40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8763" y="5398990"/>
            <a:ext cx="379" cy="639954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EFA706ED-D8F5-4863-9740-464B93225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1288" y="5398990"/>
            <a:ext cx="379" cy="639954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B4192FF7-2BC0-4FCF-91B0-6B8228E30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99690" y="5398990"/>
            <a:ext cx="379" cy="639954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580839E6-A67B-41FB-BDD9-10AD92F35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2954" y="2064721"/>
            <a:ext cx="574293" cy="2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15">
            <a:extLst>
              <a:ext uri="{FF2B5EF4-FFF2-40B4-BE49-F238E27FC236}">
                <a16:creationId xmlns:a16="http://schemas.microsoft.com/office/drawing/2014/main" id="{7AAD0A30-E31F-489B-807D-DFDE3EB92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7246" y="1901184"/>
            <a:ext cx="1323542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刘君强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6500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65%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AC39872B-0122-4D99-92E3-7239C04A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2086" y="2384909"/>
            <a:ext cx="1323541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张美珍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15">
            <a:extLst>
              <a:ext uri="{FF2B5EF4-FFF2-40B4-BE49-F238E27FC236}">
                <a16:creationId xmlns:a16="http://schemas.microsoft.com/office/drawing/2014/main" id="{D0727BEE-3E41-4F64-BE66-FDEAC78FD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7247" y="2916357"/>
            <a:ext cx="1323541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王铁山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E3189912-316D-404F-9101-F26F12A68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736" y="2183600"/>
            <a:ext cx="1323541" cy="327074"/>
          </a:xfrm>
          <a:prstGeom prst="roundRect">
            <a:avLst/>
          </a:prstGeom>
          <a:noFill/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北京搜谷科技有限公司 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Line 45">
            <a:extLst>
              <a:ext uri="{FF2B5EF4-FFF2-40B4-BE49-F238E27FC236}">
                <a16:creationId xmlns:a16="http://schemas.microsoft.com/office/drawing/2014/main" id="{B548AF15-F8A2-4E67-9ED1-16AA285DB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6809" y="2576226"/>
            <a:ext cx="555278" cy="2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Line 45">
            <a:extLst>
              <a:ext uri="{FF2B5EF4-FFF2-40B4-BE49-F238E27FC236}">
                <a16:creationId xmlns:a16="http://schemas.microsoft.com/office/drawing/2014/main" id="{37DF12B3-34B9-4833-A832-F9496AFC8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1969" y="3080632"/>
            <a:ext cx="555278" cy="2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EE2A1741-9DBC-4092-9362-476E894CDB2F}"/>
              </a:ext>
            </a:extLst>
          </p:cNvPr>
          <p:cNvSpPr txBox="1"/>
          <p:nvPr/>
        </p:nvSpPr>
        <p:spPr>
          <a:xfrm>
            <a:off x="5273567" y="2021729"/>
            <a:ext cx="1807402" cy="261600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集团总注册资本：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亿元</a:t>
            </a:r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3DA6FFCB-1CA8-417C-9C12-BC670B299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61" y="3928541"/>
            <a:ext cx="1200322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张美珍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8800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 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BDB54864-6A59-40A9-8848-9BF833B44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964" y="3066998"/>
            <a:ext cx="1441337" cy="508905"/>
          </a:xfrm>
          <a:prstGeom prst="roundRect">
            <a:avLst/>
          </a:prstGeom>
          <a:noFill/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北京搜谷科技发展集团有限公司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肘形连接符 2">
            <a:extLst>
              <a:ext uri="{FF2B5EF4-FFF2-40B4-BE49-F238E27FC236}">
                <a16:creationId xmlns:a16="http://schemas.microsoft.com/office/drawing/2014/main" id="{BAE15BFD-5AF5-4841-91BB-C3F58C7885EE}"/>
              </a:ext>
            </a:extLst>
          </p:cNvPr>
          <p:cNvCxnSpPr>
            <a:stCxn id="18" idx="0"/>
            <a:endCxn id="17" idx="1"/>
          </p:cNvCxnSpPr>
          <p:nvPr/>
        </p:nvCxnSpPr>
        <p:spPr>
          <a:xfrm rot="5400000" flipH="1" flipV="1">
            <a:off x="2923703" y="2176094"/>
            <a:ext cx="1391101" cy="2200796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ine 36">
            <a:extLst>
              <a:ext uri="{FF2B5EF4-FFF2-40B4-BE49-F238E27FC236}">
                <a16:creationId xmlns:a16="http://schemas.microsoft.com/office/drawing/2014/main" id="{79DD229F-70DD-4565-ADE7-E7016C8ACA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82954" y="2064721"/>
            <a:ext cx="19016" cy="1015171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453857B-1DAF-4ABB-A308-3B39582F5C8B}"/>
              </a:ext>
            </a:extLst>
          </p:cNvPr>
          <p:cNvCxnSpPr>
            <a:endCxn id="17" idx="3"/>
          </p:cNvCxnSpPr>
          <p:nvPr/>
        </p:nvCxnSpPr>
        <p:spPr>
          <a:xfrm flipH="1">
            <a:off x="7366123" y="2572306"/>
            <a:ext cx="916831" cy="863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107">
            <a:extLst>
              <a:ext uri="{FF2B5EF4-FFF2-40B4-BE49-F238E27FC236}">
                <a16:creationId xmlns:a16="http://schemas.microsoft.com/office/drawing/2014/main" id="{46EBE22D-91EA-4DAF-A471-59371AE4F0B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735083" y="4134720"/>
            <a:ext cx="220723" cy="357"/>
          </a:xfrm>
          <a:prstGeom prst="bentConnector3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E1C2066-A4C0-47BE-BBB3-8F0B42F022F1}"/>
              </a:ext>
            </a:extLst>
          </p:cNvPr>
          <p:cNvCxnSpPr>
            <a:stCxn id="31" idx="0"/>
            <a:endCxn id="20" idx="0"/>
          </p:cNvCxnSpPr>
          <p:nvPr/>
        </p:nvCxnSpPr>
        <p:spPr>
          <a:xfrm>
            <a:off x="4334504" y="3575878"/>
            <a:ext cx="1" cy="394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C119AA5-CBEA-4A7C-93CD-42F89C341D45}"/>
              </a:ext>
            </a:extLst>
          </p:cNvPr>
          <p:cNvCxnSpPr>
            <a:stCxn id="31" idx="1"/>
            <a:endCxn id="21" idx="0"/>
          </p:cNvCxnSpPr>
          <p:nvPr/>
        </p:nvCxnSpPr>
        <p:spPr>
          <a:xfrm>
            <a:off x="8984823" y="3584315"/>
            <a:ext cx="0" cy="3613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15">
            <a:extLst>
              <a:ext uri="{FF2B5EF4-FFF2-40B4-BE49-F238E27FC236}">
                <a16:creationId xmlns:a16="http://schemas.microsoft.com/office/drawing/2014/main" id="{35AED480-4071-4D4D-85FE-A4B926DD0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920" y="3022039"/>
            <a:ext cx="1200322" cy="508905"/>
          </a:xfrm>
          <a:prstGeom prst="roundRect">
            <a:avLst/>
          </a:prstGeom>
          <a:noFill/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北京搜谷科技发展集团有限公司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8BB074CA-5DB6-4D35-86C3-219B436E5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6499" y="3601467"/>
            <a:ext cx="1323541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张美珍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5100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51%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Rectangle 15">
            <a:extLst>
              <a:ext uri="{FF2B5EF4-FFF2-40B4-BE49-F238E27FC236}">
                <a16:creationId xmlns:a16="http://schemas.microsoft.com/office/drawing/2014/main" id="{552E0403-8FB1-40F8-ADB9-89D43F5CC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0788" y="4230282"/>
            <a:ext cx="1323541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王铁山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1900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19%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id="{16D4CB48-C898-441F-843A-0AD67BFCC4A5}"/>
              </a:ext>
            </a:extLst>
          </p:cNvPr>
          <p:cNvSpPr txBox="1"/>
          <p:nvPr/>
        </p:nvSpPr>
        <p:spPr>
          <a:xfrm>
            <a:off x="3553263" y="3724599"/>
            <a:ext cx="1807402" cy="261600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注册资本：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id="{C59762EA-413A-4A27-956C-F00E7C30C4C5}"/>
              </a:ext>
            </a:extLst>
          </p:cNvPr>
          <p:cNvSpPr txBox="1"/>
          <p:nvPr/>
        </p:nvSpPr>
        <p:spPr>
          <a:xfrm>
            <a:off x="1736002" y="3699886"/>
            <a:ext cx="1807402" cy="261600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注册资本：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8800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5B70DCE4-0B32-4B1E-9D3A-351097D90EE4}"/>
              </a:ext>
            </a:extLst>
          </p:cNvPr>
          <p:cNvSpPr txBox="1"/>
          <p:nvPr/>
        </p:nvSpPr>
        <p:spPr>
          <a:xfrm>
            <a:off x="8182933" y="3626507"/>
            <a:ext cx="1807402" cy="261600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注册资本：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亿元</a:t>
            </a:r>
          </a:p>
        </p:txBody>
      </p:sp>
      <p:cxnSp>
        <p:nvCxnSpPr>
          <p:cNvPr id="67" name="肘形连接符 122">
            <a:extLst>
              <a:ext uri="{FF2B5EF4-FFF2-40B4-BE49-F238E27FC236}">
                <a16:creationId xmlns:a16="http://schemas.microsoft.com/office/drawing/2014/main" id="{002888DE-EE31-43C2-8E04-98BED6A10EFF}"/>
              </a:ext>
            </a:extLst>
          </p:cNvPr>
          <p:cNvCxnSpPr>
            <a:stCxn id="62" idx="1"/>
            <a:endCxn id="21" idx="3"/>
          </p:cNvCxnSpPr>
          <p:nvPr/>
        </p:nvCxnSpPr>
        <p:spPr>
          <a:xfrm rot="10800000" flipV="1">
            <a:off x="9546935" y="3765003"/>
            <a:ext cx="589565" cy="343725"/>
          </a:xfrm>
          <a:prstGeom prst="bentConnector3">
            <a:avLst>
              <a:gd name="adj1" fmla="val 4871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125">
            <a:extLst>
              <a:ext uri="{FF2B5EF4-FFF2-40B4-BE49-F238E27FC236}">
                <a16:creationId xmlns:a16="http://schemas.microsoft.com/office/drawing/2014/main" id="{7EA69D6B-D692-44C9-B4E0-C2AA52027710}"/>
              </a:ext>
            </a:extLst>
          </p:cNvPr>
          <p:cNvCxnSpPr>
            <a:cxnSpLocks/>
          </p:cNvCxnSpPr>
          <p:nvPr/>
        </p:nvCxnSpPr>
        <p:spPr>
          <a:xfrm rot="10800000">
            <a:off x="9799883" y="4108729"/>
            <a:ext cx="380905" cy="328475"/>
          </a:xfrm>
          <a:prstGeom prst="bentConnector3">
            <a:avLst>
              <a:gd name="adj1" fmla="val 87942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18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个人股东介绍</a:t>
            </a:r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</a:rPr>
              <a:t>-</a:t>
            </a:r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刘君强</a:t>
            </a:r>
          </a:p>
        </p:txBody>
      </p:sp>
      <p:pic>
        <p:nvPicPr>
          <p:cNvPr id="69" name="Picture 3">
            <a:extLst>
              <a:ext uri="{FF2B5EF4-FFF2-40B4-BE49-F238E27FC236}">
                <a16:creationId xmlns:a16="http://schemas.microsoft.com/office/drawing/2014/main" id="{518389F7-814E-4136-B84E-86C96B538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351" y="1794110"/>
            <a:ext cx="9637298" cy="4576103"/>
          </a:xfrm>
          <a:prstGeom prst="rect">
            <a:avLst/>
          </a:prstGeom>
          <a:ln w="158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573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个人股东介绍</a:t>
            </a:r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</a:rPr>
              <a:t>-</a:t>
            </a:r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张美珍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AB95FCC-69AE-4020-A905-EEEBAE405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27" y="1773238"/>
            <a:ext cx="9585346" cy="4608511"/>
          </a:xfrm>
          <a:prstGeom prst="rect">
            <a:avLst/>
          </a:prstGeom>
          <a:ln w="158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116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融资计划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798FD7-26CE-4331-A265-2A8CF715EDB2}"/>
              </a:ext>
            </a:extLst>
          </p:cNvPr>
          <p:cNvSpPr txBox="1"/>
          <p:nvPr/>
        </p:nvSpPr>
        <p:spPr>
          <a:xfrm>
            <a:off x="1219200" y="145351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目标投资方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C1F08B-A1AB-4108-9E16-F462DF20E9E6}"/>
              </a:ext>
            </a:extLst>
          </p:cNvPr>
          <p:cNvSpPr/>
          <p:nvPr/>
        </p:nvSpPr>
        <p:spPr>
          <a:xfrm>
            <a:off x="2052851" y="2430587"/>
            <a:ext cx="3643952" cy="36695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6CB822-CFB1-44FC-83EB-3A69D8B04223}"/>
              </a:ext>
            </a:extLst>
          </p:cNvPr>
          <p:cNvSpPr/>
          <p:nvPr/>
        </p:nvSpPr>
        <p:spPr>
          <a:xfrm>
            <a:off x="2052851" y="2430588"/>
            <a:ext cx="3643952" cy="5646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端（优先）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76067A-8233-4B90-B0AF-D1BF0B21A745}"/>
              </a:ext>
            </a:extLst>
          </p:cNvPr>
          <p:cNvSpPr txBox="1"/>
          <p:nvPr/>
        </p:nvSpPr>
        <p:spPr>
          <a:xfrm>
            <a:off x="2351932" y="3219151"/>
            <a:ext cx="3192472" cy="189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专业投资机构、银行、非银行金融机构等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汽车生产商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汽车金融租赁交易商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其他各类性质的企业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56F1DE-3D3F-4F28-96ED-5BE5354A00FF}"/>
              </a:ext>
            </a:extLst>
          </p:cNvPr>
          <p:cNvSpPr/>
          <p:nvPr/>
        </p:nvSpPr>
        <p:spPr>
          <a:xfrm>
            <a:off x="6495197" y="2430587"/>
            <a:ext cx="3643952" cy="36695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DC7933-68F7-4175-9462-770AB272788A}"/>
              </a:ext>
            </a:extLst>
          </p:cNvPr>
          <p:cNvSpPr/>
          <p:nvPr/>
        </p:nvSpPr>
        <p:spPr>
          <a:xfrm>
            <a:off x="6495197" y="2430588"/>
            <a:ext cx="3643952" cy="5646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端：高净值人士群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7B4627-E171-4498-9F95-36E401EC9DB8}"/>
              </a:ext>
            </a:extLst>
          </p:cNvPr>
          <p:cNvSpPr txBox="1"/>
          <p:nvPr/>
        </p:nvSpPr>
        <p:spPr>
          <a:xfrm>
            <a:off x="6794278" y="3219151"/>
            <a:ext cx="3192472" cy="226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企业高管、职业经理人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中小企业主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演艺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体育明星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网红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直播大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拆迁户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股市大户</a:t>
            </a:r>
          </a:p>
        </p:txBody>
      </p:sp>
    </p:spTree>
    <p:extLst>
      <p:ext uri="{BB962C8B-B14F-4D97-AF65-F5344CB8AC3E}">
        <p14:creationId xmlns:p14="http://schemas.microsoft.com/office/powerpoint/2010/main" val="198105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C99F61-56C2-46A3-9AE6-71428037A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: 单圆角 21">
            <a:extLst>
              <a:ext uri="{FF2B5EF4-FFF2-40B4-BE49-F238E27FC236}">
                <a16:creationId xmlns:a16="http://schemas.microsoft.com/office/drawing/2014/main" id="{E692F1F5-77CA-453B-B3B6-96F7A8E7B4AC}"/>
              </a:ext>
            </a:extLst>
          </p:cNvPr>
          <p:cNvSpPr/>
          <p:nvPr/>
        </p:nvSpPr>
        <p:spPr>
          <a:xfrm>
            <a:off x="2247900" y="2007269"/>
            <a:ext cx="9144000" cy="3326731"/>
          </a:xfrm>
          <a:prstGeom prst="round1Rect">
            <a:avLst>
              <a:gd name="adj" fmla="val 34176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16">
            <a:extLst>
              <a:ext uri="{FF2B5EF4-FFF2-40B4-BE49-F238E27FC236}">
                <a16:creationId xmlns:a16="http://schemas.microsoft.com/office/drawing/2014/main" id="{D61B21F6-7FC8-425F-813B-7B99902765AE}"/>
              </a:ext>
            </a:extLst>
          </p:cNvPr>
          <p:cNvSpPr/>
          <p:nvPr/>
        </p:nvSpPr>
        <p:spPr>
          <a:xfrm>
            <a:off x="7032933" y="3371850"/>
            <a:ext cx="2646878" cy="757130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buNone/>
            </a:pPr>
            <a:r>
              <a:rPr lang="zh-CN" altLang="en-US" sz="4800" b="1">
                <a:solidFill>
                  <a:schemeClr val="accent2"/>
                </a:solidFill>
                <a:latin typeface="+mj-ea"/>
                <a:ea typeface="+mj-ea"/>
                <a:sym typeface="微软雅黑" panose="020B0503020204020204" pitchFamily="34" charset="-122"/>
              </a:rPr>
              <a:t>关于我们</a:t>
            </a:r>
            <a:endParaRPr lang="en-US" altLang="en-US" sz="4800" b="1" dirty="0">
              <a:solidFill>
                <a:schemeClr val="accent2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28" name="文本框 16">
            <a:extLst>
              <a:ext uri="{FF2B5EF4-FFF2-40B4-BE49-F238E27FC236}">
                <a16:creationId xmlns:a16="http://schemas.microsoft.com/office/drawing/2014/main" id="{3B3968BE-40CE-4E56-8DE2-C9202888778D}"/>
              </a:ext>
            </a:extLst>
          </p:cNvPr>
          <p:cNvSpPr/>
          <p:nvPr/>
        </p:nvSpPr>
        <p:spPr>
          <a:xfrm>
            <a:off x="3430755" y="3371850"/>
            <a:ext cx="3076548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buNone/>
            </a:pPr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  <a:sym typeface="微软雅黑" panose="020B0503020204020204" pitchFamily="34" charset="-122"/>
              </a:rPr>
              <a:t>PART 01</a:t>
            </a:r>
            <a:endParaRPr lang="en-US" altLang="en-US" sz="5400" b="1" dirty="0">
              <a:solidFill>
                <a:schemeClr val="bg1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pic>
        <p:nvPicPr>
          <p:cNvPr id="29" name="Picture 14">
            <a:extLst>
              <a:ext uri="{FF2B5EF4-FFF2-40B4-BE49-F238E27FC236}">
                <a16:creationId xmlns:a16="http://schemas.microsoft.com/office/drawing/2014/main" id="{F5DDD3A5-5FE0-402B-9445-E1837A1A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41837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融资</a:t>
            </a:r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</a:rPr>
              <a:t>&amp;</a:t>
            </a:r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融车规划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60A959-6DA1-4EEC-9045-9DB28C9CE1DF}"/>
              </a:ext>
            </a:extLst>
          </p:cNvPr>
          <p:cNvSpPr/>
          <p:nvPr/>
        </p:nvSpPr>
        <p:spPr>
          <a:xfrm>
            <a:off x="1007660" y="1856096"/>
            <a:ext cx="10176681" cy="19516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F7B93B-6E3C-4B26-9C0B-C58DBF338438}"/>
              </a:ext>
            </a:extLst>
          </p:cNvPr>
          <p:cNvSpPr/>
          <p:nvPr/>
        </p:nvSpPr>
        <p:spPr>
          <a:xfrm>
            <a:off x="1063487" y="1929451"/>
            <a:ext cx="1804917" cy="18049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01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D882DF-77C3-4E6E-AEC8-F09CE953E56F}"/>
              </a:ext>
            </a:extLst>
          </p:cNvPr>
          <p:cNvSpPr txBox="1"/>
          <p:nvPr/>
        </p:nvSpPr>
        <p:spPr>
          <a:xfrm>
            <a:off x="3008668" y="2234929"/>
            <a:ext cx="7518683" cy="11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>
              <a:buNone/>
            </a:pPr>
            <a:r>
              <a:rPr lang="zh-CN" altLang="zh-CN"/>
              <a:t>股份采用</a:t>
            </a:r>
            <a:r>
              <a:rPr lang="zh-CN" altLang="en-US"/>
              <a:t>双方</a:t>
            </a:r>
            <a:r>
              <a:rPr lang="zh-CN" altLang="zh-CN"/>
              <a:t>议价的形式：</a:t>
            </a:r>
            <a:r>
              <a:rPr lang="zh-CN" altLang="en-US"/>
              <a:t>投资方与搜谷达成投资意向之后，设立意向金用于双方指定团队或聘请“公允第三方”进行股份价值评估，双方认可评估报告后，正式签署融资协议，</a:t>
            </a:r>
            <a:r>
              <a:rPr lang="zh-CN" altLang="zh-CN"/>
              <a:t>融资投资款项</a:t>
            </a:r>
            <a:r>
              <a:rPr lang="zh-CN" altLang="en-US"/>
              <a:t>足额</a:t>
            </a:r>
            <a:r>
              <a:rPr lang="zh-CN" altLang="zh-CN"/>
              <a:t>到账后，</a:t>
            </a:r>
            <a:r>
              <a:rPr lang="zh-CN" altLang="en-US"/>
              <a:t>搜谷配合投资人完成工商变更登记</a:t>
            </a:r>
            <a:endParaRPr 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A5C7313-A1BA-4BAC-8ADE-49683708C2D6}"/>
              </a:ext>
            </a:extLst>
          </p:cNvPr>
          <p:cNvSpPr/>
          <p:nvPr/>
        </p:nvSpPr>
        <p:spPr>
          <a:xfrm>
            <a:off x="1007660" y="4113201"/>
            <a:ext cx="10176681" cy="19516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068455A-D712-4FF7-B3AD-95C8107F5ECE}"/>
              </a:ext>
            </a:extLst>
          </p:cNvPr>
          <p:cNvSpPr/>
          <p:nvPr/>
        </p:nvSpPr>
        <p:spPr>
          <a:xfrm>
            <a:off x="1063487" y="4186556"/>
            <a:ext cx="1804917" cy="18049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02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0C2ABB-8B39-4148-99A0-CB15926983E9}"/>
              </a:ext>
            </a:extLst>
          </p:cNvPr>
          <p:cNvSpPr txBox="1"/>
          <p:nvPr/>
        </p:nvSpPr>
        <p:spPr>
          <a:xfrm>
            <a:off x="3008668" y="4492034"/>
            <a:ext cx="7518683" cy="11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>
              <a:buNone/>
            </a:pPr>
            <a:r>
              <a:rPr lang="zh-CN" altLang="en-US"/>
              <a:t>经过数年深耕，搜谷储备好了软件、硬件、知识产权、经营资质、营利模式，万事俱备、出让部分股权，邀约有实力的投资人，共建搜谷网约车财富大厦，共享网约车合规化政策红利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5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融资计划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EF0CA6-DEA9-4F45-892C-0D57E2460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80811"/>
            <a:ext cx="8450631" cy="4956522"/>
          </a:xfrm>
          <a:prstGeom prst="rect">
            <a:avLst/>
          </a:prstGeom>
          <a:noFill/>
        </p:spPr>
      </p:pic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F7A85D8-2F2D-486E-9D5D-BF8A2475552F}"/>
              </a:ext>
            </a:extLst>
          </p:cNvPr>
          <p:cNvSpPr/>
          <p:nvPr/>
        </p:nvSpPr>
        <p:spPr>
          <a:xfrm rot="19469608">
            <a:off x="9820314" y="5135313"/>
            <a:ext cx="2862429" cy="1262093"/>
          </a:xfrm>
          <a:custGeom>
            <a:avLst/>
            <a:gdLst>
              <a:gd name="connsiteX0" fmla="*/ 2862429 w 2862429"/>
              <a:gd name="connsiteY0" fmla="*/ 244324 h 1262093"/>
              <a:gd name="connsiteX1" fmla="*/ 2546701 w 2862429"/>
              <a:gd name="connsiteY1" fmla="*/ 686852 h 1262093"/>
              <a:gd name="connsiteX2" fmla="*/ 2433895 w 2862429"/>
              <a:gd name="connsiteY2" fmla="*/ 639968 h 1262093"/>
              <a:gd name="connsiteX3" fmla="*/ 1649629 w 2862429"/>
              <a:gd name="connsiteY3" fmla="*/ 547151 h 1262093"/>
              <a:gd name="connsiteX4" fmla="*/ 455743 w 2862429"/>
              <a:gd name="connsiteY4" fmla="*/ 1233167 h 1262093"/>
              <a:gd name="connsiteX5" fmla="*/ 436137 w 2862429"/>
              <a:gd name="connsiteY5" fmla="*/ 1262093 h 1262093"/>
              <a:gd name="connsiteX6" fmla="*/ 0 w 2862429"/>
              <a:gd name="connsiteY6" fmla="*/ 950924 h 1262093"/>
              <a:gd name="connsiteX7" fmla="*/ 25682 w 2862429"/>
              <a:gd name="connsiteY7" fmla="*/ 913033 h 1262093"/>
              <a:gd name="connsiteX8" fmla="*/ 1589589 w 2862429"/>
              <a:gd name="connsiteY8" fmla="*/ 14401 h 1262093"/>
              <a:gd name="connsiteX9" fmla="*/ 2804790 w 2862429"/>
              <a:gd name="connsiteY9" fmla="*/ 214065 h 1262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2429" h="1262093">
                <a:moveTo>
                  <a:pt x="2862429" y="244324"/>
                </a:moveTo>
                <a:lnTo>
                  <a:pt x="2546701" y="686852"/>
                </a:lnTo>
                <a:lnTo>
                  <a:pt x="2433895" y="639968"/>
                </a:lnTo>
                <a:cubicBezTo>
                  <a:pt x="2190017" y="551233"/>
                  <a:pt x="1923022" y="516340"/>
                  <a:pt x="1649629" y="547151"/>
                </a:cubicBezTo>
                <a:cubicBezTo>
                  <a:pt x="1157523" y="602611"/>
                  <a:pt x="733005" y="861001"/>
                  <a:pt x="455743" y="1233167"/>
                </a:cubicBezTo>
                <a:lnTo>
                  <a:pt x="436137" y="1262093"/>
                </a:lnTo>
                <a:lnTo>
                  <a:pt x="0" y="950924"/>
                </a:lnTo>
                <a:lnTo>
                  <a:pt x="25682" y="913033"/>
                </a:lnTo>
                <a:cubicBezTo>
                  <a:pt x="388875" y="425521"/>
                  <a:pt x="944964" y="87050"/>
                  <a:pt x="1589589" y="14401"/>
                </a:cubicBezTo>
                <a:cubicBezTo>
                  <a:pt x="2019339" y="-34032"/>
                  <a:pt x="2437022" y="41474"/>
                  <a:pt x="2804790" y="214065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0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融资计划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F7A85D8-2F2D-486E-9D5D-BF8A2475552F}"/>
              </a:ext>
            </a:extLst>
          </p:cNvPr>
          <p:cNvSpPr/>
          <p:nvPr/>
        </p:nvSpPr>
        <p:spPr>
          <a:xfrm rot="19469608">
            <a:off x="9820314" y="5135313"/>
            <a:ext cx="2862429" cy="1262093"/>
          </a:xfrm>
          <a:custGeom>
            <a:avLst/>
            <a:gdLst>
              <a:gd name="connsiteX0" fmla="*/ 2862429 w 2862429"/>
              <a:gd name="connsiteY0" fmla="*/ 244324 h 1262093"/>
              <a:gd name="connsiteX1" fmla="*/ 2546701 w 2862429"/>
              <a:gd name="connsiteY1" fmla="*/ 686852 h 1262093"/>
              <a:gd name="connsiteX2" fmla="*/ 2433895 w 2862429"/>
              <a:gd name="connsiteY2" fmla="*/ 639968 h 1262093"/>
              <a:gd name="connsiteX3" fmla="*/ 1649629 w 2862429"/>
              <a:gd name="connsiteY3" fmla="*/ 547151 h 1262093"/>
              <a:gd name="connsiteX4" fmla="*/ 455743 w 2862429"/>
              <a:gd name="connsiteY4" fmla="*/ 1233167 h 1262093"/>
              <a:gd name="connsiteX5" fmla="*/ 436137 w 2862429"/>
              <a:gd name="connsiteY5" fmla="*/ 1262093 h 1262093"/>
              <a:gd name="connsiteX6" fmla="*/ 0 w 2862429"/>
              <a:gd name="connsiteY6" fmla="*/ 950924 h 1262093"/>
              <a:gd name="connsiteX7" fmla="*/ 25682 w 2862429"/>
              <a:gd name="connsiteY7" fmla="*/ 913033 h 1262093"/>
              <a:gd name="connsiteX8" fmla="*/ 1589589 w 2862429"/>
              <a:gd name="connsiteY8" fmla="*/ 14401 h 1262093"/>
              <a:gd name="connsiteX9" fmla="*/ 2804790 w 2862429"/>
              <a:gd name="connsiteY9" fmla="*/ 214065 h 1262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2429" h="1262093">
                <a:moveTo>
                  <a:pt x="2862429" y="244324"/>
                </a:moveTo>
                <a:lnTo>
                  <a:pt x="2546701" y="686852"/>
                </a:lnTo>
                <a:lnTo>
                  <a:pt x="2433895" y="639968"/>
                </a:lnTo>
                <a:cubicBezTo>
                  <a:pt x="2190017" y="551233"/>
                  <a:pt x="1923022" y="516340"/>
                  <a:pt x="1649629" y="547151"/>
                </a:cubicBezTo>
                <a:cubicBezTo>
                  <a:pt x="1157523" y="602611"/>
                  <a:pt x="733005" y="861001"/>
                  <a:pt x="455743" y="1233167"/>
                </a:cubicBezTo>
                <a:lnTo>
                  <a:pt x="436137" y="1262093"/>
                </a:lnTo>
                <a:lnTo>
                  <a:pt x="0" y="950924"/>
                </a:lnTo>
                <a:lnTo>
                  <a:pt x="25682" y="913033"/>
                </a:lnTo>
                <a:cubicBezTo>
                  <a:pt x="388875" y="425521"/>
                  <a:pt x="944964" y="87050"/>
                  <a:pt x="1589589" y="14401"/>
                </a:cubicBezTo>
                <a:cubicBezTo>
                  <a:pt x="2019339" y="-34032"/>
                  <a:pt x="2437022" y="41474"/>
                  <a:pt x="2804790" y="214065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7A587D-8E2F-4C50-A0FB-DD6BF9EE5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075" y="1484313"/>
            <a:ext cx="8461375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69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搜谷网约车项目启动项目融资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1EFD88-DCC0-42D9-BC24-715A83EA577C}"/>
              </a:ext>
            </a:extLst>
          </p:cNvPr>
          <p:cNvSpPr txBox="1"/>
          <p:nvPr/>
        </p:nvSpPr>
        <p:spPr>
          <a:xfrm>
            <a:off x="1089606" y="2756767"/>
            <a:ext cx="10012788" cy="2809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>
              <a:buNone/>
            </a:pPr>
            <a:r>
              <a:rPr lang="zh-CN" altLang="zh-CN" sz="2000">
                <a:sym typeface="+mn-ea"/>
              </a:rPr>
              <a:t>搜谷网约车</a:t>
            </a:r>
            <a:r>
              <a:rPr lang="zh-CN" altLang="en-US" sz="2000">
                <a:sym typeface="+mn-ea"/>
              </a:rPr>
              <a:t>运营</a:t>
            </a:r>
            <a:r>
              <a:rPr lang="zh-CN" altLang="zh-CN" sz="2000">
                <a:sym typeface="+mn-ea"/>
              </a:rPr>
              <a:t>平台本着当地经营、当地纳税的公平共享发展理念，充分利用各地的招商引资政策落户当地，在为当地居民提供丰富便捷的移动智能服务，实现当地纳税的同时</a:t>
            </a:r>
            <a:r>
              <a:rPr lang="zh-CN" altLang="en-US" sz="2000">
                <a:sym typeface="+mn-ea"/>
              </a:rPr>
              <a:t>，</a:t>
            </a:r>
            <a:r>
              <a:rPr lang="zh-CN" altLang="zh-CN" sz="2000">
                <a:sym typeface="+mn-ea"/>
              </a:rPr>
              <a:t>也为当地产业结构调整劳动力就业</a:t>
            </a:r>
            <a:r>
              <a:rPr lang="zh-CN" altLang="en-US" sz="2000">
                <a:sym typeface="+mn-ea"/>
              </a:rPr>
              <a:t>提供经济和数据支撑：</a:t>
            </a:r>
            <a:r>
              <a:rPr lang="zh-CN" altLang="zh-CN" sz="2000">
                <a:sym typeface="+mn-ea"/>
              </a:rPr>
              <a:t>为百姓出行提供更加安全、便利、优质的网约车服务，满足多种人群，多种方式约车需求；为提高网约车司机运营收入提供解决方案；为应届大学毕业生、退役军人，提供零投入</a:t>
            </a:r>
            <a:r>
              <a:rPr lang="zh-CN" altLang="en-US" sz="2000">
                <a:sym typeface="+mn-ea"/>
              </a:rPr>
              <a:t>、地投入</a:t>
            </a:r>
            <a:r>
              <a:rPr lang="zh-CN" altLang="zh-CN" sz="2000">
                <a:sym typeface="+mn-ea"/>
              </a:rPr>
              <a:t>创业</a:t>
            </a:r>
            <a:r>
              <a:rPr lang="zh-CN" altLang="en-US" sz="2000">
                <a:sym typeface="+mn-ea"/>
              </a:rPr>
              <a:t>平台</a:t>
            </a:r>
            <a:r>
              <a:rPr lang="zh-CN" altLang="zh-CN" sz="2000">
                <a:sym typeface="+mn-ea"/>
              </a:rPr>
              <a:t>，从而实现从一介平民到千万富翁创业型老板集群优质经营的平台。</a:t>
            </a:r>
            <a:endParaRPr lang="en-US" sz="20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C74BAF-20CE-4678-A72A-880C3661CFBC}"/>
              </a:ext>
            </a:extLst>
          </p:cNvPr>
          <p:cNvSpPr/>
          <p:nvPr/>
        </p:nvSpPr>
        <p:spPr>
          <a:xfrm>
            <a:off x="514066" y="1951633"/>
            <a:ext cx="11163869" cy="4224346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FB190B-296C-4C3A-89A0-51CD2E5941A4}"/>
              </a:ext>
            </a:extLst>
          </p:cNvPr>
          <p:cNvSpPr/>
          <p:nvPr/>
        </p:nvSpPr>
        <p:spPr>
          <a:xfrm>
            <a:off x="514066" y="1951632"/>
            <a:ext cx="11163869" cy="26002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50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融资资金用途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E21B911-2854-4BFE-B566-507C0E8B8AA3}"/>
              </a:ext>
            </a:extLst>
          </p:cNvPr>
          <p:cNvSpPr/>
          <p:nvPr/>
        </p:nvSpPr>
        <p:spPr>
          <a:xfrm>
            <a:off x="805289" y="1748589"/>
            <a:ext cx="3266222" cy="4620127"/>
          </a:xfrm>
          <a:prstGeom prst="roundRect">
            <a:avLst>
              <a:gd name="adj" fmla="val 118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120A9E-02D4-4A01-9D8D-686EAC88A386}"/>
              </a:ext>
            </a:extLst>
          </p:cNvPr>
          <p:cNvSpPr txBox="1"/>
          <p:nvPr/>
        </p:nvSpPr>
        <p:spPr>
          <a:xfrm>
            <a:off x="1746599" y="19883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2"/>
                </a:solidFill>
                <a:latin typeface="+mj-ea"/>
                <a:ea typeface="+mj-ea"/>
              </a:rPr>
              <a:t>车辆投入</a:t>
            </a:r>
          </a:p>
        </p:txBody>
      </p:sp>
      <p:graphicFrame>
        <p:nvGraphicFramePr>
          <p:cNvPr id="14" name="表格 11">
            <a:extLst>
              <a:ext uri="{FF2B5EF4-FFF2-40B4-BE49-F238E27FC236}">
                <a16:creationId xmlns:a16="http://schemas.microsoft.com/office/drawing/2014/main" id="{1BBEA982-5DCA-42E3-8102-C57904503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56575"/>
              </p:ext>
            </p:extLst>
          </p:nvPr>
        </p:nvGraphicFramePr>
        <p:xfrm>
          <a:off x="1112503" y="2620040"/>
          <a:ext cx="2683963" cy="353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907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单辆车月收益预测</a:t>
                      </a:r>
                      <a:endParaRPr lang="en-US" altLang="zh-CN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（五五分成）</a:t>
                      </a:r>
                      <a:endParaRPr lang="en-US" altLang="zh-CN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平台月流水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21600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待分配抽成比例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15.5%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初始投入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125000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投资方每月收入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3174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年化收益率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18%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41E4ED0-45CE-4DB7-A775-71A7DD81C445}"/>
              </a:ext>
            </a:extLst>
          </p:cNvPr>
          <p:cNvSpPr/>
          <p:nvPr/>
        </p:nvSpPr>
        <p:spPr>
          <a:xfrm>
            <a:off x="4462889" y="1748589"/>
            <a:ext cx="3266222" cy="4620127"/>
          </a:xfrm>
          <a:prstGeom prst="roundRect">
            <a:avLst>
              <a:gd name="adj" fmla="val 118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AF9082-F842-44AC-B536-40613F12C78E}"/>
              </a:ext>
            </a:extLst>
          </p:cNvPr>
          <p:cNvSpPr txBox="1"/>
          <p:nvPr/>
        </p:nvSpPr>
        <p:spPr>
          <a:xfrm>
            <a:off x="5404199" y="19883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1"/>
                </a:solidFill>
                <a:latin typeface="+mj-ea"/>
                <a:ea typeface="+mj-ea"/>
              </a:rPr>
              <a:t>平台运营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A340E26-1C98-46EF-BB65-954A791D240E}"/>
              </a:ext>
            </a:extLst>
          </p:cNvPr>
          <p:cNvSpPr/>
          <p:nvPr/>
        </p:nvSpPr>
        <p:spPr>
          <a:xfrm>
            <a:off x="8120489" y="1748589"/>
            <a:ext cx="3266222" cy="4620127"/>
          </a:xfrm>
          <a:prstGeom prst="roundRect">
            <a:avLst>
              <a:gd name="adj" fmla="val 118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6D7E4A-2D21-4167-B833-3A4DE1744906}"/>
              </a:ext>
            </a:extLst>
          </p:cNvPr>
          <p:cNvSpPr txBox="1"/>
          <p:nvPr/>
        </p:nvSpPr>
        <p:spPr>
          <a:xfrm>
            <a:off x="9061799" y="19883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2"/>
                </a:solidFill>
                <a:latin typeface="+mj-ea"/>
                <a:ea typeface="+mj-ea"/>
              </a:rPr>
              <a:t>业态布局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4F8293-50DB-46C5-B956-B469056B39A0}"/>
              </a:ext>
            </a:extLst>
          </p:cNvPr>
          <p:cNvSpPr txBox="1"/>
          <p:nvPr/>
        </p:nvSpPr>
        <p:spPr>
          <a:xfrm>
            <a:off x="4678335" y="2689720"/>
            <a:ext cx="2867500" cy="275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  <a:sym typeface="+mn-ea"/>
              </a:rPr>
              <a:t>1.</a:t>
            </a:r>
            <a:r>
              <a:rPr lang="zh-CN" altLang="zh-CN" dirty="0">
                <a:latin typeface="+mn-ea"/>
                <a:ea typeface="+mn-ea"/>
                <a:sym typeface="+mn-ea"/>
              </a:rPr>
              <a:t>扩大经营场所所需的场地租赁费</a:t>
            </a:r>
            <a:endParaRPr lang="en-US" altLang="zh-CN" dirty="0">
              <a:latin typeface="+mn-ea"/>
              <a:ea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  <a:sym typeface="+mn-ea"/>
              </a:rPr>
              <a:t>2.</a:t>
            </a:r>
            <a:r>
              <a:rPr lang="zh-CN" altLang="en-US" dirty="0">
                <a:latin typeface="+mn-ea"/>
                <a:ea typeface="+mn-ea"/>
                <a:sym typeface="+mn-ea"/>
              </a:rPr>
              <a:t>团队建设，如</a:t>
            </a:r>
            <a:r>
              <a:rPr lang="zh-CN" altLang="zh-CN" dirty="0">
                <a:latin typeface="+mn-ea"/>
                <a:ea typeface="+mn-ea"/>
                <a:sym typeface="+mn-ea"/>
              </a:rPr>
              <a:t>招聘管理人员、营销人员</a:t>
            </a:r>
            <a:endParaRPr lang="en-US" altLang="zh-CN" dirty="0">
              <a:latin typeface="+mn-ea"/>
              <a:ea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  <a:sym typeface="+mn-ea"/>
              </a:rPr>
              <a:t>3.</a:t>
            </a:r>
            <a:r>
              <a:rPr lang="zh-CN" altLang="zh-CN" dirty="0">
                <a:latin typeface="+mn-ea"/>
                <a:ea typeface="+mn-ea"/>
                <a:sym typeface="+mn-ea"/>
              </a:rPr>
              <a:t>广告宣传费</a:t>
            </a:r>
            <a:endParaRPr lang="en-US" altLang="zh-CN" dirty="0">
              <a:latin typeface="+mn-ea"/>
              <a:ea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  <a:sym typeface="+mn-ea"/>
              </a:rPr>
              <a:t>4.</a:t>
            </a:r>
            <a:r>
              <a:rPr lang="zh-CN" altLang="zh-CN" dirty="0">
                <a:latin typeface="+mn-ea"/>
                <a:ea typeface="+mn-ea"/>
                <a:sym typeface="+mn-ea"/>
              </a:rPr>
              <a:t>完善运营设备</a:t>
            </a:r>
            <a:endParaRPr lang="en-US" altLang="zh-CN" b="0" dirty="0">
              <a:latin typeface="+mn-ea"/>
              <a:ea typeface="+mn-ea"/>
            </a:endParaRPr>
          </a:p>
          <a:p>
            <a:endParaRPr lang="zh-CN" altLang="en-US" sz="1100" dirty="0"/>
          </a:p>
        </p:txBody>
      </p:sp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63FB026B-9100-45CE-B0E3-DACBA0E5B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221077"/>
              </p:ext>
            </p:extLst>
          </p:nvPr>
        </p:nvGraphicFramePr>
        <p:xfrm>
          <a:off x="8218099" y="1748589"/>
          <a:ext cx="3103171" cy="3796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32631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个亿资金运营对搜谷估值的影响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AF966D-8048-4966-BC5E-C1A64C86F0C7}"/>
              </a:ext>
            </a:extLst>
          </p:cNvPr>
          <p:cNvSpPr txBox="1"/>
          <p:nvPr/>
        </p:nvSpPr>
        <p:spPr>
          <a:xfrm>
            <a:off x="1180728" y="1453513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运营测算表 </a:t>
            </a:r>
          </a:p>
        </p:txBody>
      </p:sp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D412A837-D439-49F3-B49C-2BA593900308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99916413"/>
              </p:ext>
            </p:extLst>
          </p:nvPr>
        </p:nvGraphicFramePr>
        <p:xfrm>
          <a:off x="836475" y="2063984"/>
          <a:ext cx="10519051" cy="3816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6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72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72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96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息税前</a:t>
                      </a:r>
                      <a:endParaRPr lang="en-US" altLang="zh-CN" sz="140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净利润</a:t>
                      </a:r>
                      <a:endParaRPr lang="en-US" altLang="zh-CN" sz="140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（万元）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司机入驻产生的现金流</a:t>
                      </a:r>
                    </a:p>
                    <a:p>
                      <a:pPr algn="ctr"/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（万元）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可用现金流</a:t>
                      </a:r>
                      <a:endParaRPr lang="en-US" altLang="zh-CN" sz="1400" dirty="0"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（万元）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可为下月租入</a:t>
                      </a:r>
                      <a:endParaRPr lang="en-US" altLang="zh-CN" sz="140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车辆（辆）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息税前净利润的</a:t>
                      </a:r>
                      <a:r>
                        <a:rPr lang="en-US" altLang="zh-CN" sz="1400" dirty="0">
                          <a:latin typeface="+mj-ea"/>
                          <a:ea typeface="+mj-ea"/>
                        </a:rPr>
                        <a:t>30%</a:t>
                      </a:r>
                      <a:endParaRPr lang="zh-CN" altLang="en-US" sz="1400" dirty="0"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当月（万元）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息税前净利润的</a:t>
                      </a:r>
                      <a:r>
                        <a:rPr lang="en-US" altLang="zh-CN" sz="1400" dirty="0">
                          <a:latin typeface="+mj-ea"/>
                          <a:ea typeface="+mj-ea"/>
                        </a:rPr>
                        <a:t>30%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累计（万元）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r>
                        <a:rPr lang="zh-CN" altLang="en-US" sz="12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40.29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2,781.44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 2,842.80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2,274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12.09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12.09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2</a:t>
                      </a:r>
                      <a:r>
                        <a:rPr lang="zh-CN" altLang="en-US" sz="12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112.75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5,003.32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5,175.05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4,140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33.83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45.91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3</a:t>
                      </a:r>
                      <a:r>
                        <a:rPr lang="zh-CN" altLang="en-US" sz="12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244.67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9,108.09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9,480.74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7,585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73.40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119.31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4</a:t>
                      </a:r>
                      <a:r>
                        <a:rPr lang="zh-CN" altLang="en-US" sz="12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486.35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16,686.10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17,426.84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13,941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145.91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265.22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5</a:t>
                      </a:r>
                      <a:r>
                        <a:rPr lang="zh-CN" altLang="en-US" sz="12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930.59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30,671.24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32,088.57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25,671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279.18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544.40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6</a:t>
                      </a:r>
                      <a:r>
                        <a:rPr lang="zh-CN" altLang="en-US" sz="12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1,748.58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56,475.89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59,139.06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47,311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524.57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1,068.97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7</a:t>
                      </a:r>
                      <a:r>
                        <a:rPr lang="zh-CN" altLang="en-US" sz="12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3,256.13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104,084.75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109,043.99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此时累计</a:t>
                      </a:r>
                      <a:r>
                        <a:rPr lang="en-US" altLang="zh-CN" sz="1200" dirty="0"/>
                        <a:t>10</a:t>
                      </a:r>
                      <a:r>
                        <a:rPr lang="zh-CN" altLang="en-US" sz="1200" dirty="0"/>
                        <a:t>万辆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976.84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2,045.81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7AEB73F4-D7EE-420D-B233-00651E0F376D}"/>
              </a:ext>
            </a:extLst>
          </p:cNvPr>
          <p:cNvSpPr txBox="1"/>
          <p:nvPr/>
        </p:nvSpPr>
        <p:spPr>
          <a:xfrm>
            <a:off x="539778" y="6075090"/>
            <a:ext cx="11140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此时根据现金流绝对估值法保守估计，平台</a:t>
            </a:r>
            <a:r>
              <a:rPr lang="zh-CN" altLang="en-US"/>
              <a:t>估值为</a:t>
            </a:r>
            <a:r>
              <a:rPr lang="en-US" altLang="zh-CN" dirty="0"/>
              <a:t>32.17</a:t>
            </a:r>
            <a:r>
              <a:rPr lang="zh-CN" altLang="en-US" dirty="0"/>
              <a:t>亿元</a:t>
            </a:r>
          </a:p>
        </p:txBody>
      </p:sp>
    </p:spTree>
    <p:extLst>
      <p:ext uri="{BB962C8B-B14F-4D97-AF65-F5344CB8AC3E}">
        <p14:creationId xmlns:p14="http://schemas.microsoft.com/office/powerpoint/2010/main" val="1568193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融资模式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E26156-B027-467D-AC7A-84947B519F37}"/>
              </a:ext>
            </a:extLst>
          </p:cNvPr>
          <p:cNvSpPr/>
          <p:nvPr/>
        </p:nvSpPr>
        <p:spPr>
          <a:xfrm>
            <a:off x="726407" y="2197768"/>
            <a:ext cx="10739187" cy="1053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A1370F-1A68-4EF9-BA7E-4C6771A7390A}"/>
              </a:ext>
            </a:extLst>
          </p:cNvPr>
          <p:cNvSpPr/>
          <p:nvPr/>
        </p:nvSpPr>
        <p:spPr>
          <a:xfrm>
            <a:off x="726408" y="2197768"/>
            <a:ext cx="2028324" cy="1053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股权融资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CB96B8-D2ED-4BB0-A48E-336739DACF00}"/>
              </a:ext>
            </a:extLst>
          </p:cNvPr>
          <p:cNvSpPr txBox="1"/>
          <p:nvPr/>
        </p:nvSpPr>
        <p:spPr>
          <a:xfrm>
            <a:off x="2967790" y="2380938"/>
            <a:ext cx="8353424" cy="73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拟出让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10%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股权，融资约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亿元人民币或等价车辆，可多投或少投（投资金额、占比可具体协商）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A7A8C2-C969-4BE7-BECF-88D67166FCBF}"/>
              </a:ext>
            </a:extLst>
          </p:cNvPr>
          <p:cNvSpPr/>
          <p:nvPr/>
        </p:nvSpPr>
        <p:spPr>
          <a:xfrm>
            <a:off x="726407" y="3536788"/>
            <a:ext cx="10739187" cy="10534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D45AE6-B5F1-412D-9AAE-E4488880EC9F}"/>
              </a:ext>
            </a:extLst>
          </p:cNvPr>
          <p:cNvSpPr/>
          <p:nvPr/>
        </p:nvSpPr>
        <p:spPr>
          <a:xfrm>
            <a:off x="726408" y="3536788"/>
            <a:ext cx="2028324" cy="10534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财务融资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F9EED5-48B9-4566-9983-ADBC140546F4}"/>
              </a:ext>
            </a:extLst>
          </p:cNvPr>
          <p:cNvSpPr txBox="1"/>
          <p:nvPr/>
        </p:nvSpPr>
        <p:spPr>
          <a:xfrm>
            <a:off x="2967790" y="3719958"/>
            <a:ext cx="8353424" cy="73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通过银行借款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授信、投资机构（人）财务投资搜谷，具体投资金额及收益率及回报方式可协商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545AC6-A954-4B59-8410-AFA287A24F3D}"/>
              </a:ext>
            </a:extLst>
          </p:cNvPr>
          <p:cNvSpPr/>
          <p:nvPr/>
        </p:nvSpPr>
        <p:spPr>
          <a:xfrm>
            <a:off x="726407" y="4875808"/>
            <a:ext cx="10739187" cy="1053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D392E4-D1C4-48D1-9970-E3A9C45A15AB}"/>
              </a:ext>
            </a:extLst>
          </p:cNvPr>
          <p:cNvSpPr/>
          <p:nvPr/>
        </p:nvSpPr>
        <p:spPr>
          <a:xfrm>
            <a:off x="726408" y="4875808"/>
            <a:ext cx="2028324" cy="1053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项目投资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6D8F61-90D1-4C27-BF7D-CE715573F0E3}"/>
              </a:ext>
            </a:extLst>
          </p:cNvPr>
          <p:cNvSpPr txBox="1"/>
          <p:nvPr/>
        </p:nvSpPr>
        <p:spPr>
          <a:xfrm>
            <a:off x="2967790" y="5058978"/>
            <a:ext cx="8353424" cy="73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搜谷发起项目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ABS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融资 或 投资人所投车辆作为项目包通过搜谷平台运营，详细方案可协商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983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投资人退出机制</a:t>
            </a:r>
          </a:p>
        </p:txBody>
      </p:sp>
      <p:grpSp>
        <p:nvGrpSpPr>
          <p:cNvPr id="25" name="组合 2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EB5DA113-53B5-4D2C-8EA6-CDED7D3FA02F}"/>
              </a:ext>
            </a:extLst>
          </p:cNvPr>
          <p:cNvGrpSpPr/>
          <p:nvPr/>
        </p:nvGrpSpPr>
        <p:grpSpPr>
          <a:xfrm>
            <a:off x="5600473" y="3352442"/>
            <a:ext cx="991052" cy="987622"/>
            <a:chOff x="5287964" y="2994026"/>
            <a:chExt cx="879475" cy="8763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C5C33442-BFA6-4EDC-A279-F0DC24C319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C185280A-D9DC-4F05-A823-7C544433E4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35E82F06-458C-4AE3-BC6F-B42279725E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F20804DC-7B4E-49B8-97F1-9A29485E3100}"/>
              </a:ext>
            </a:extLst>
          </p:cNvPr>
          <p:cNvSpPr/>
          <p:nvPr/>
        </p:nvSpPr>
        <p:spPr>
          <a:xfrm>
            <a:off x="5364345" y="2197232"/>
            <a:ext cx="1408584" cy="1280531"/>
          </a:xfrm>
          <a:custGeom>
            <a:avLst/>
            <a:gdLst>
              <a:gd name="connsiteX0" fmla="*/ 0 w 1455821"/>
              <a:gd name="connsiteY0" fmla="*/ 1323473 h 1323473"/>
              <a:gd name="connsiteX1" fmla="*/ 733926 w 1455821"/>
              <a:gd name="connsiteY1" fmla="*/ 0 h 1323473"/>
              <a:gd name="connsiteX2" fmla="*/ 1455821 w 1455821"/>
              <a:gd name="connsiteY2" fmla="*/ 1251284 h 132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21" h="1323473">
                <a:moveTo>
                  <a:pt x="0" y="1323473"/>
                </a:moveTo>
                <a:lnTo>
                  <a:pt x="733926" y="0"/>
                </a:lnTo>
                <a:lnTo>
                  <a:pt x="1455821" y="1251284"/>
                </a:lnTo>
              </a:path>
            </a:pathLst>
          </a:custGeom>
          <a:noFill/>
          <a:ln w="101600">
            <a:solidFill>
              <a:schemeClr val="accent2"/>
            </a:solidFill>
            <a:headEnd w="lg" len="lg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28E97BF5-E448-4EC1-A53E-A7D57CA6D10F}"/>
              </a:ext>
            </a:extLst>
          </p:cNvPr>
          <p:cNvSpPr/>
          <p:nvPr/>
        </p:nvSpPr>
        <p:spPr>
          <a:xfrm rot="7200000">
            <a:off x="6298339" y="3767567"/>
            <a:ext cx="1408585" cy="1280530"/>
          </a:xfrm>
          <a:custGeom>
            <a:avLst/>
            <a:gdLst>
              <a:gd name="connsiteX0" fmla="*/ 0 w 1455821"/>
              <a:gd name="connsiteY0" fmla="*/ 1323473 h 1323473"/>
              <a:gd name="connsiteX1" fmla="*/ 733926 w 1455821"/>
              <a:gd name="connsiteY1" fmla="*/ 0 h 1323473"/>
              <a:gd name="connsiteX2" fmla="*/ 1455821 w 1455821"/>
              <a:gd name="connsiteY2" fmla="*/ 1251284 h 132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21" h="1323473">
                <a:moveTo>
                  <a:pt x="0" y="1323473"/>
                </a:moveTo>
                <a:lnTo>
                  <a:pt x="733926" y="0"/>
                </a:lnTo>
                <a:lnTo>
                  <a:pt x="1455821" y="1251284"/>
                </a:lnTo>
              </a:path>
            </a:pathLst>
          </a:custGeom>
          <a:noFill/>
          <a:ln w="101600">
            <a:solidFill>
              <a:schemeClr val="accent1"/>
            </a:solidFill>
            <a:headEnd w="lg" len="lg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7B04F768-4A12-4D92-A8CA-E6991CE918A4}"/>
              </a:ext>
            </a:extLst>
          </p:cNvPr>
          <p:cNvSpPr/>
          <p:nvPr/>
        </p:nvSpPr>
        <p:spPr>
          <a:xfrm rot="3600000" flipH="1" flipV="1">
            <a:off x="4485076" y="3814132"/>
            <a:ext cx="1408585" cy="1280530"/>
          </a:xfrm>
          <a:custGeom>
            <a:avLst/>
            <a:gdLst>
              <a:gd name="connsiteX0" fmla="*/ 0 w 1455821"/>
              <a:gd name="connsiteY0" fmla="*/ 1323473 h 1323473"/>
              <a:gd name="connsiteX1" fmla="*/ 733926 w 1455821"/>
              <a:gd name="connsiteY1" fmla="*/ 0 h 1323473"/>
              <a:gd name="connsiteX2" fmla="*/ 1455821 w 1455821"/>
              <a:gd name="connsiteY2" fmla="*/ 1251284 h 132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21" h="1323473">
                <a:moveTo>
                  <a:pt x="0" y="1323473"/>
                </a:moveTo>
                <a:lnTo>
                  <a:pt x="733926" y="0"/>
                </a:lnTo>
                <a:lnTo>
                  <a:pt x="1455821" y="1251284"/>
                </a:lnTo>
              </a:path>
            </a:pathLst>
          </a:custGeom>
          <a:noFill/>
          <a:ln w="101600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E8FDDC9-1E20-4714-98FB-D2E295FC2B87}"/>
              </a:ext>
            </a:extLst>
          </p:cNvPr>
          <p:cNvSpPr txBox="1"/>
          <p:nvPr/>
        </p:nvSpPr>
        <p:spPr>
          <a:xfrm>
            <a:off x="4282736" y="1961297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IPO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退出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D981CBF-8DEF-4BC6-9167-890C4294F59F}"/>
              </a:ext>
            </a:extLst>
          </p:cNvPr>
          <p:cNvSpPr txBox="1"/>
          <p:nvPr/>
        </p:nvSpPr>
        <p:spPr>
          <a:xfrm>
            <a:off x="1475874" y="4810047"/>
            <a:ext cx="4385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一级市场收回本金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+IPO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退出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5443D84-F012-4F66-82CC-FA95C32DE004}"/>
              </a:ext>
            </a:extLst>
          </p:cNvPr>
          <p:cNvSpPr txBox="1"/>
          <p:nvPr/>
        </p:nvSpPr>
        <p:spPr>
          <a:xfrm>
            <a:off x="7709583" y="4810047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经营利润收回本金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+IPO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580563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</a:rPr>
              <a:t>IPO</a:t>
            </a:r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挂牌上市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0219D09-9C5B-480B-9473-4584FFD9E18B}"/>
              </a:ext>
            </a:extLst>
          </p:cNvPr>
          <p:cNvSpPr/>
          <p:nvPr/>
        </p:nvSpPr>
        <p:spPr>
          <a:xfrm>
            <a:off x="783393" y="2021306"/>
            <a:ext cx="10625215" cy="126331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股东投资后不退出不兑现，不参与公司管理，不领取工资和其他收益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E4DF500-4C34-40CF-9E30-B94EC06FB0C8}"/>
              </a:ext>
            </a:extLst>
          </p:cNvPr>
          <p:cNvSpPr/>
          <p:nvPr/>
        </p:nvSpPr>
        <p:spPr>
          <a:xfrm>
            <a:off x="783393" y="3494530"/>
            <a:ext cx="10625215" cy="126331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享受股权分红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AD45AB6-6F71-4C81-BDAB-490ED54FBD2A}"/>
              </a:ext>
            </a:extLst>
          </p:cNvPr>
          <p:cNvSpPr/>
          <p:nvPr/>
        </p:nvSpPr>
        <p:spPr>
          <a:xfrm>
            <a:off x="783393" y="4967755"/>
            <a:ext cx="10625215" cy="126331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套现</a:t>
            </a:r>
          </a:p>
        </p:txBody>
      </p:sp>
    </p:spTree>
    <p:extLst>
      <p:ext uri="{BB962C8B-B14F-4D97-AF65-F5344CB8AC3E}">
        <p14:creationId xmlns:p14="http://schemas.microsoft.com/office/powerpoint/2010/main" val="3689146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一级市场收回本金 </a:t>
            </a:r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</a:rPr>
              <a:t>+ IPO</a:t>
            </a:r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退出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3CD2E65-11FC-4896-A297-E425E0B2EEA2}"/>
              </a:ext>
            </a:extLst>
          </p:cNvPr>
          <p:cNvCxnSpPr/>
          <p:nvPr/>
        </p:nvCxnSpPr>
        <p:spPr>
          <a:xfrm>
            <a:off x="1700463" y="2211805"/>
            <a:ext cx="0" cy="376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77EBFCDF-9345-49B3-A298-F53A4EFEE0BA}"/>
              </a:ext>
            </a:extLst>
          </p:cNvPr>
          <p:cNvSpPr/>
          <p:nvPr/>
        </p:nvSpPr>
        <p:spPr>
          <a:xfrm>
            <a:off x="1611563" y="2095500"/>
            <a:ext cx="177800" cy="177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E012D7-F89E-4F14-B9CF-7658C8A3CFC2}"/>
              </a:ext>
            </a:extLst>
          </p:cNvPr>
          <p:cNvSpPr txBox="1"/>
          <p:nvPr/>
        </p:nvSpPr>
        <p:spPr>
          <a:xfrm>
            <a:off x="1878263" y="1896488"/>
            <a:ext cx="1105301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股东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投资后不退出不兑现，不参与公司管理，不领取工资和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其他收益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BE5AAC-1723-4304-85F4-E1DAF30A16E0}"/>
              </a:ext>
            </a:extLst>
          </p:cNvPr>
          <p:cNvSpPr/>
          <p:nvPr/>
        </p:nvSpPr>
        <p:spPr>
          <a:xfrm>
            <a:off x="1611563" y="2961291"/>
            <a:ext cx="177800" cy="177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317830B-10E8-4F6A-BD10-35210093849E}"/>
              </a:ext>
            </a:extLst>
          </p:cNvPr>
          <p:cNvSpPr txBox="1"/>
          <p:nvPr/>
        </p:nvSpPr>
        <p:spPr>
          <a:xfrm>
            <a:off x="1878263" y="2762279"/>
            <a:ext cx="1105301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享受股权分红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999EA3-542B-4A63-AFD4-A080D03FB2DA}"/>
              </a:ext>
            </a:extLst>
          </p:cNvPr>
          <p:cNvSpPr/>
          <p:nvPr/>
        </p:nvSpPr>
        <p:spPr>
          <a:xfrm>
            <a:off x="1611563" y="3827082"/>
            <a:ext cx="177800" cy="177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4985AC-B131-4D32-97C5-5FE21186A08C}"/>
              </a:ext>
            </a:extLst>
          </p:cNvPr>
          <p:cNvSpPr txBox="1"/>
          <p:nvPr/>
        </p:nvSpPr>
        <p:spPr>
          <a:xfrm>
            <a:off x="1878263" y="3628070"/>
            <a:ext cx="1105301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下一轮融资的时候收回成本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C4EB98A-98D9-411C-829E-C25EA9BA2FB8}"/>
              </a:ext>
            </a:extLst>
          </p:cNvPr>
          <p:cNvSpPr/>
          <p:nvPr/>
        </p:nvSpPr>
        <p:spPr>
          <a:xfrm>
            <a:off x="1611563" y="4692873"/>
            <a:ext cx="177800" cy="177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4706F1B-4366-47AB-9F8B-3E996BE27FAC}"/>
              </a:ext>
            </a:extLst>
          </p:cNvPr>
          <p:cNvSpPr txBox="1"/>
          <p:nvPr/>
        </p:nvSpPr>
        <p:spPr>
          <a:xfrm>
            <a:off x="1878263" y="4493861"/>
            <a:ext cx="1105301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IPO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套现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971CED20-F86E-43DC-8776-60816A20BA5D}"/>
              </a:ext>
            </a:extLst>
          </p:cNvPr>
          <p:cNvSpPr/>
          <p:nvPr/>
        </p:nvSpPr>
        <p:spPr>
          <a:xfrm rot="19469608">
            <a:off x="9820314" y="5135313"/>
            <a:ext cx="2862429" cy="1262093"/>
          </a:xfrm>
          <a:custGeom>
            <a:avLst/>
            <a:gdLst>
              <a:gd name="connsiteX0" fmla="*/ 2862429 w 2862429"/>
              <a:gd name="connsiteY0" fmla="*/ 244324 h 1262093"/>
              <a:gd name="connsiteX1" fmla="*/ 2546701 w 2862429"/>
              <a:gd name="connsiteY1" fmla="*/ 686852 h 1262093"/>
              <a:gd name="connsiteX2" fmla="*/ 2433895 w 2862429"/>
              <a:gd name="connsiteY2" fmla="*/ 639968 h 1262093"/>
              <a:gd name="connsiteX3" fmla="*/ 1649629 w 2862429"/>
              <a:gd name="connsiteY3" fmla="*/ 547151 h 1262093"/>
              <a:gd name="connsiteX4" fmla="*/ 455743 w 2862429"/>
              <a:gd name="connsiteY4" fmla="*/ 1233167 h 1262093"/>
              <a:gd name="connsiteX5" fmla="*/ 436137 w 2862429"/>
              <a:gd name="connsiteY5" fmla="*/ 1262093 h 1262093"/>
              <a:gd name="connsiteX6" fmla="*/ 0 w 2862429"/>
              <a:gd name="connsiteY6" fmla="*/ 950924 h 1262093"/>
              <a:gd name="connsiteX7" fmla="*/ 25682 w 2862429"/>
              <a:gd name="connsiteY7" fmla="*/ 913033 h 1262093"/>
              <a:gd name="connsiteX8" fmla="*/ 1589589 w 2862429"/>
              <a:gd name="connsiteY8" fmla="*/ 14401 h 1262093"/>
              <a:gd name="connsiteX9" fmla="*/ 2804790 w 2862429"/>
              <a:gd name="connsiteY9" fmla="*/ 214065 h 1262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2429" h="1262093">
                <a:moveTo>
                  <a:pt x="2862429" y="244324"/>
                </a:moveTo>
                <a:lnTo>
                  <a:pt x="2546701" y="686852"/>
                </a:lnTo>
                <a:lnTo>
                  <a:pt x="2433895" y="639968"/>
                </a:lnTo>
                <a:cubicBezTo>
                  <a:pt x="2190017" y="551233"/>
                  <a:pt x="1923022" y="516340"/>
                  <a:pt x="1649629" y="547151"/>
                </a:cubicBezTo>
                <a:cubicBezTo>
                  <a:pt x="1157523" y="602611"/>
                  <a:pt x="733005" y="861001"/>
                  <a:pt x="455743" y="1233167"/>
                </a:cubicBezTo>
                <a:lnTo>
                  <a:pt x="436137" y="1262093"/>
                </a:lnTo>
                <a:lnTo>
                  <a:pt x="0" y="950924"/>
                </a:lnTo>
                <a:lnTo>
                  <a:pt x="25682" y="913033"/>
                </a:lnTo>
                <a:cubicBezTo>
                  <a:pt x="388875" y="425521"/>
                  <a:pt x="944964" y="87050"/>
                  <a:pt x="1589589" y="14401"/>
                </a:cubicBezTo>
                <a:cubicBezTo>
                  <a:pt x="2019339" y="-34032"/>
                  <a:pt x="2437022" y="41474"/>
                  <a:pt x="2804790" y="214065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5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141D18-569B-4077-AB13-C2266C9EAB63}"/>
              </a:ext>
            </a:extLst>
          </p:cNvPr>
          <p:cNvSpPr/>
          <p:nvPr/>
        </p:nvSpPr>
        <p:spPr>
          <a:xfrm>
            <a:off x="0" y="2182163"/>
            <a:ext cx="12192000" cy="73248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186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投资亮点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F05580-BAAF-4AB9-9EB2-E164A0F07ECF}"/>
              </a:ext>
            </a:extLst>
          </p:cNvPr>
          <p:cNvSpPr txBox="1"/>
          <p:nvPr/>
        </p:nvSpPr>
        <p:spPr>
          <a:xfrm>
            <a:off x="2905125" y="1549048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行业资金池◎网约车市场分析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BE4E2A-99E3-4610-819B-B79E1D91BEE9}"/>
              </a:ext>
            </a:extLst>
          </p:cNvPr>
          <p:cNvSpPr txBox="1"/>
          <p:nvPr/>
        </p:nvSpPr>
        <p:spPr>
          <a:xfrm>
            <a:off x="-985837" y="2365990"/>
            <a:ext cx="1416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+mn-ea"/>
                <a:ea typeface="+mn-ea"/>
              </a:rPr>
              <a:t>搜谷未来：搜谷专车 ◎   融合出租车 ◎ 顺风车 ◎ 代驾 ◎ 后备箱快递 ◎ 美食 ◎ 品牌汇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01C4DC-DCBB-4ED4-AD80-66DCC7EBF922}"/>
              </a:ext>
            </a:extLst>
          </p:cNvPr>
          <p:cNvSpPr txBox="1"/>
          <p:nvPr/>
        </p:nvSpPr>
        <p:spPr>
          <a:xfrm>
            <a:off x="904119" y="320190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成熟的市场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ECE583-7514-4A6F-A01E-9AB32475614B}"/>
              </a:ext>
            </a:extLst>
          </p:cNvPr>
          <p:cNvSpPr txBox="1"/>
          <p:nvPr/>
        </p:nvSpPr>
        <p:spPr>
          <a:xfrm>
            <a:off x="608277" y="3566260"/>
            <a:ext cx="2123115" cy="5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网约车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—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司机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3210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万人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乘客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—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超过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4.5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亿人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A8B01E7-90C8-4F92-8F21-92429A5EF666}"/>
              </a:ext>
            </a:extLst>
          </p:cNvPr>
          <p:cNvSpPr txBox="1"/>
          <p:nvPr/>
        </p:nvSpPr>
        <p:spPr>
          <a:xfrm>
            <a:off x="3130617" y="320190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亿万级的市场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C05B21-16D5-420E-BC6B-621BBB474762}"/>
              </a:ext>
            </a:extLst>
          </p:cNvPr>
          <p:cNvSpPr txBox="1"/>
          <p:nvPr/>
        </p:nvSpPr>
        <p:spPr>
          <a:xfrm>
            <a:off x="2937367" y="3566260"/>
            <a:ext cx="2123115" cy="5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网约车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—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订单流水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2720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亿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出租车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—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订单流水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11001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亿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7659B11-D09E-4F8F-92AE-F680471F951F}"/>
              </a:ext>
            </a:extLst>
          </p:cNvPr>
          <p:cNvSpPr txBox="1"/>
          <p:nvPr/>
        </p:nvSpPr>
        <p:spPr>
          <a:xfrm>
            <a:off x="5151931" y="3201909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发展空间巨大的市场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486237A-99F0-4148-BD35-D0601E84AA53}"/>
              </a:ext>
            </a:extLst>
          </p:cNvPr>
          <p:cNvSpPr txBox="1"/>
          <p:nvPr/>
        </p:nvSpPr>
        <p:spPr>
          <a:xfrm>
            <a:off x="5266457" y="3566260"/>
            <a:ext cx="2123115" cy="739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网约车驾驶员证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68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万本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网约车运输证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45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万本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网约车实际需求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900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万辆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9EBFE1-761B-491A-82E0-9104D360D0A6}"/>
              </a:ext>
            </a:extLst>
          </p:cNvPr>
          <p:cNvSpPr txBox="1"/>
          <p:nvPr/>
        </p:nvSpPr>
        <p:spPr>
          <a:xfrm>
            <a:off x="7686205" y="320190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用户共享的市场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905A2F4-6F5B-4043-9108-E9676D7E56F8}"/>
              </a:ext>
            </a:extLst>
          </p:cNvPr>
          <p:cNvSpPr txBox="1"/>
          <p:nvPr/>
        </p:nvSpPr>
        <p:spPr>
          <a:xfrm>
            <a:off x="7595547" y="3566260"/>
            <a:ext cx="2123115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顺风车超过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28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亿元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快递突破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500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亿件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订单突破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6000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亿元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代驾超过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2.53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亿单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订单流水达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154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亿元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C77833B-2F43-4AB3-ABD2-EC77D228FAFF}"/>
              </a:ext>
            </a:extLst>
          </p:cNvPr>
          <p:cNvSpPr txBox="1"/>
          <p:nvPr/>
        </p:nvSpPr>
        <p:spPr>
          <a:xfrm>
            <a:off x="10117887" y="320190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四维盈利模式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843D625-B8FF-4191-A327-3831071E1516}"/>
              </a:ext>
            </a:extLst>
          </p:cNvPr>
          <p:cNvSpPr txBox="1"/>
          <p:nvPr/>
        </p:nvSpPr>
        <p:spPr>
          <a:xfrm>
            <a:off x="9924637" y="3566260"/>
            <a:ext cx="2123115" cy="96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会员用户充值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关联项目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招商收入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上市</a:t>
            </a:r>
          </a:p>
        </p:txBody>
      </p:sp>
      <p:sp>
        <p:nvSpPr>
          <p:cNvPr id="46" name="矩形 2">
            <a:extLst>
              <a:ext uri="{FF2B5EF4-FFF2-40B4-BE49-F238E27FC236}">
                <a16:creationId xmlns:a16="http://schemas.microsoft.com/office/drawing/2014/main" id="{7E865724-4BEC-47A0-9DE9-78A4AE610F58}"/>
              </a:ext>
            </a:extLst>
          </p:cNvPr>
          <p:cNvSpPr/>
          <p:nvPr/>
        </p:nvSpPr>
        <p:spPr>
          <a:xfrm>
            <a:off x="666750" y="5179031"/>
            <a:ext cx="8429625" cy="128612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+mj-ea"/>
                <a:ea typeface="+mj-ea"/>
              </a:rPr>
              <a:t>---</a:t>
            </a:r>
            <a:r>
              <a:rPr lang="zh-CN" altLang="zh-CN" sz="1800" b="1" dirty="0">
                <a:solidFill>
                  <a:schemeClr val="accent2"/>
                </a:solidFill>
                <a:latin typeface="+mj-ea"/>
                <a:ea typeface="+mj-ea"/>
              </a:rPr>
              <a:t>广积粮</a:t>
            </a:r>
            <a:r>
              <a:rPr lang="zh-CN" altLang="en-US" sz="1800" b="1" dirty="0">
                <a:solidFill>
                  <a:schemeClr val="accent2"/>
                </a:solidFill>
                <a:latin typeface="+mj-ea"/>
                <a:ea typeface="+mj-ea"/>
              </a:rPr>
              <a:t>、</a:t>
            </a:r>
            <a:r>
              <a:rPr lang="zh-CN" altLang="zh-CN" sz="1800" b="1" dirty="0">
                <a:solidFill>
                  <a:schemeClr val="accent2"/>
                </a:solidFill>
                <a:latin typeface="+mj-ea"/>
                <a:ea typeface="+mj-ea"/>
              </a:rPr>
              <a:t>缓称王</a:t>
            </a:r>
            <a:r>
              <a:rPr lang="zh-CN" altLang="en-US" sz="1800" b="1" dirty="0">
                <a:solidFill>
                  <a:schemeClr val="accent2"/>
                </a:solidFill>
                <a:latin typeface="+mj-ea"/>
                <a:ea typeface="+mj-ea"/>
              </a:rPr>
              <a:t>；</a:t>
            </a:r>
            <a:r>
              <a:rPr lang="zh-CN" altLang="zh-CN" sz="1800" b="1" dirty="0">
                <a:solidFill>
                  <a:schemeClr val="accent2"/>
                </a:solidFill>
                <a:latin typeface="+mj-ea"/>
                <a:ea typeface="+mj-ea"/>
              </a:rPr>
              <a:t>打土豪</a:t>
            </a:r>
            <a:r>
              <a:rPr lang="zh-CN" altLang="en-US" sz="1800" b="1" dirty="0">
                <a:solidFill>
                  <a:schemeClr val="accent2"/>
                </a:solidFill>
                <a:latin typeface="+mj-ea"/>
                <a:ea typeface="+mj-ea"/>
              </a:rPr>
              <a:t>、</a:t>
            </a:r>
            <a:r>
              <a:rPr lang="zh-CN" altLang="zh-CN" sz="1800" b="1" dirty="0">
                <a:solidFill>
                  <a:schemeClr val="accent2"/>
                </a:solidFill>
                <a:latin typeface="+mj-ea"/>
                <a:ea typeface="+mj-ea"/>
              </a:rPr>
              <a:t>分田地</a:t>
            </a:r>
            <a:r>
              <a:rPr lang="zh-CN" altLang="en-US" sz="1800" b="1">
                <a:solidFill>
                  <a:schemeClr val="accent2"/>
                </a:solidFill>
                <a:latin typeface="+mj-ea"/>
                <a:ea typeface="+mj-ea"/>
              </a:rPr>
              <a:t>；</a:t>
            </a:r>
            <a:r>
              <a:rPr lang="zh-CN" altLang="zh-CN" sz="1800" b="1">
                <a:solidFill>
                  <a:schemeClr val="accent2"/>
                </a:solidFill>
                <a:latin typeface="+mj-ea"/>
                <a:ea typeface="+mj-ea"/>
              </a:rPr>
              <a:t>为人民服务</a:t>
            </a:r>
            <a:endParaRPr lang="en-US" altLang="zh-CN" sz="1800" b="1" dirty="0">
              <a:solidFill>
                <a:schemeClr val="accent2"/>
              </a:solidFill>
              <a:latin typeface="+mj-ea"/>
              <a:ea typeface="+mj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+mj-ea"/>
                <a:ea typeface="+mj-ea"/>
              </a:rPr>
              <a:t>---</a:t>
            </a:r>
            <a:r>
              <a:rPr lang="zh-CN" altLang="en-US" sz="1800" b="1" dirty="0">
                <a:solidFill>
                  <a:schemeClr val="accent2"/>
                </a:solidFill>
                <a:latin typeface="+mj-ea"/>
                <a:ea typeface="+mj-ea"/>
              </a:rPr>
              <a:t>“烧钱”补贴、车无监管设备，交通部定义的严重扰乱</a:t>
            </a:r>
            <a:r>
              <a:rPr lang="zh-CN" altLang="en-US" sz="1800" b="1">
                <a:solidFill>
                  <a:schemeClr val="accent2"/>
                </a:solidFill>
                <a:latin typeface="+mj-ea"/>
                <a:ea typeface="+mj-ea"/>
              </a:rPr>
              <a:t>市场行为</a:t>
            </a:r>
            <a:endParaRPr lang="en-US" altLang="zh-CN" sz="1800" b="1" dirty="0">
              <a:solidFill>
                <a:schemeClr val="accent2"/>
              </a:solidFill>
              <a:latin typeface="+mj-ea"/>
              <a:ea typeface="+mj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+mj-ea"/>
                <a:ea typeface="+mj-ea"/>
              </a:rPr>
              <a:t>---</a:t>
            </a:r>
            <a:r>
              <a:rPr lang="zh-CN" altLang="en-US" sz="1800" b="1" dirty="0">
                <a:solidFill>
                  <a:schemeClr val="accent2"/>
                </a:solidFill>
                <a:latin typeface="+mj-ea"/>
                <a:ea typeface="+mj-ea"/>
              </a:rPr>
              <a:t>有法可依、有法必依，合规化网约专车大势所趋，合法出行市场</a:t>
            </a:r>
            <a:r>
              <a:rPr lang="zh-CN" altLang="en-US" sz="1800" b="1">
                <a:solidFill>
                  <a:schemeClr val="accent2"/>
                </a:solidFill>
                <a:latin typeface="+mj-ea"/>
                <a:ea typeface="+mj-ea"/>
              </a:rPr>
              <a:t>空间巨大</a:t>
            </a:r>
            <a:endParaRPr lang="zh-CN" altLang="en-US" sz="1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48" name="图片 47" descr="C:\Users\Administrator\Desktop\运营公司材料\图片\样车荣威.png">
            <a:extLst>
              <a:ext uri="{FF2B5EF4-FFF2-40B4-BE49-F238E27FC236}">
                <a16:creationId xmlns:a16="http://schemas.microsoft.com/office/drawing/2014/main" id="{82854F26-2D59-4051-8BD5-1CD18D20F4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914" b="1585"/>
          <a:stretch>
            <a:fillRect/>
          </a:stretch>
        </p:blipFill>
        <p:spPr>
          <a:xfrm>
            <a:off x="9373628" y="4794994"/>
            <a:ext cx="2818372" cy="2063006"/>
          </a:xfrm>
          <a:custGeom>
            <a:avLst/>
            <a:gdLst>
              <a:gd name="connsiteX0" fmla="*/ 0 w 2818372"/>
              <a:gd name="connsiteY0" fmla="*/ 0 h 2063006"/>
              <a:gd name="connsiteX1" fmla="*/ 2818372 w 2818372"/>
              <a:gd name="connsiteY1" fmla="*/ 0 h 2063006"/>
              <a:gd name="connsiteX2" fmla="*/ 2818372 w 2818372"/>
              <a:gd name="connsiteY2" fmla="*/ 2063006 h 2063006"/>
              <a:gd name="connsiteX3" fmla="*/ 0 w 2818372"/>
              <a:gd name="connsiteY3" fmla="*/ 2063006 h 2063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8372" h="2063006">
                <a:moveTo>
                  <a:pt x="0" y="0"/>
                </a:moveTo>
                <a:lnTo>
                  <a:pt x="2818372" y="0"/>
                </a:lnTo>
                <a:lnTo>
                  <a:pt x="2818372" y="2063006"/>
                </a:lnTo>
                <a:lnTo>
                  <a:pt x="0" y="2063006"/>
                </a:lnTo>
                <a:close/>
              </a:path>
            </a:pathLst>
          </a:cu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06206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03696"/>
              </p:ext>
            </p:extLst>
          </p:nvPr>
        </p:nvGraphicFramePr>
        <p:xfrm>
          <a:off x="706210" y="1727200"/>
          <a:ext cx="10779580" cy="4783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7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当前（原始股东）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</a:t>
                      </a:r>
                      <a:r>
                        <a:rPr lang="en-US" altLang="zh-CN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次融资：新股东</a:t>
                      </a:r>
                      <a:r>
                        <a:rPr lang="en-US" altLang="zh-CN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投资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kern="1200" baseline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7-8</a:t>
                      </a:r>
                      <a:r>
                        <a:rPr lang="zh-CN" altLang="en-US" sz="1600" b="1" i="0" u="none" kern="1200" baseline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个月后，若第</a:t>
                      </a:r>
                      <a:r>
                        <a:rPr lang="en-US" altLang="zh-CN" sz="1600" b="1" i="0" u="none" kern="1200" baseline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600" b="1" i="0" u="none" kern="1200" baseline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次融资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IPO</a:t>
                      </a:r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上市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8212"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注册资本：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亿元；</a:t>
                      </a: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总股本：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亿股；</a:t>
                      </a: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股价：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股。</a:t>
                      </a: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投资金额：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亿元；</a:t>
                      </a:r>
                      <a:b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占比：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10%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</a:t>
                      </a: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所持股数：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1000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万股；</a:t>
                      </a:r>
                      <a:b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可享受股权分红。</a:t>
                      </a: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根据运营测算订单，现金流绝对估值法保守估计，平台估值为超过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亿元；</a:t>
                      </a: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股东所持股份的价值超过：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亿元；</a:t>
                      </a:r>
                      <a:b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endParaRPr lang="en-US" altLang="zh-CN" sz="1100" b="0" i="0" u="non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每股价值：</a:t>
                      </a: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&gt;30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元；</a:t>
                      </a:r>
                      <a:b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endParaRPr lang="en-US" altLang="zh-CN" sz="1100" b="0" i="0" u="non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股东，如有意向，可向其他投资人出让所持搜谷股权的一半</a:t>
                      </a: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5%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，即：</a:t>
                      </a: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万股，股权变现</a:t>
                      </a: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亿元（其中：</a:t>
                      </a: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亿元为</a:t>
                      </a: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股东</a:t>
                      </a: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万股的原始投资本金，</a:t>
                      </a: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5000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万元为股权估值溢价）；</a:t>
                      </a:r>
                      <a:b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endParaRPr lang="en-US" altLang="zh-CN" sz="1100" b="0" i="0" u="non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股东所持搜谷剩余的</a:t>
                      </a: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5%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股权不退出、不兑现，不参与公司管理，不领取工资和其他收益，</a:t>
                      </a:r>
                      <a:endParaRPr lang="en-US" altLang="zh-CN" sz="1100" b="0" i="0" u="non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100" b="0" i="0" u="non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享受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股权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分红。</a:t>
                      </a:r>
                      <a:endParaRPr lang="zh-CN" altLang="en-US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IPO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后，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股东可择机变现剩余的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5%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股份。</a:t>
                      </a: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14">
            <a:extLst>
              <a:ext uri="{FF2B5EF4-FFF2-40B4-BE49-F238E27FC236}">
                <a16:creationId xmlns:a16="http://schemas.microsoft.com/office/drawing/2014/main" id="{C78544C7-42EE-42C7-A585-19F25851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箭头: V 形 6">
            <a:extLst>
              <a:ext uri="{FF2B5EF4-FFF2-40B4-BE49-F238E27FC236}">
                <a16:creationId xmlns:a16="http://schemas.microsoft.com/office/drawing/2014/main" id="{F66F5774-E2C5-4BE9-B991-E8F4651AF476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AEA980-558C-403E-845C-7D6C7FFBD580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举例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经营利润收回本金 </a:t>
            </a:r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</a:rPr>
              <a:t>+ IPO</a:t>
            </a:r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退出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D5849D1-74CF-4FF4-84A2-ECB661DA36E7}"/>
              </a:ext>
            </a:extLst>
          </p:cNvPr>
          <p:cNvCxnSpPr/>
          <p:nvPr/>
        </p:nvCxnSpPr>
        <p:spPr>
          <a:xfrm>
            <a:off x="1700463" y="2211805"/>
            <a:ext cx="0" cy="37698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B355E79-3B3C-4BD6-8212-3C9DFD9D74D2}"/>
              </a:ext>
            </a:extLst>
          </p:cNvPr>
          <p:cNvSpPr/>
          <p:nvPr/>
        </p:nvSpPr>
        <p:spPr>
          <a:xfrm>
            <a:off x="1611563" y="2095500"/>
            <a:ext cx="177800" cy="17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EEF8F0-59E9-4529-8D65-ED189518B97B}"/>
              </a:ext>
            </a:extLst>
          </p:cNvPr>
          <p:cNvSpPr txBox="1"/>
          <p:nvPr/>
        </p:nvSpPr>
        <p:spPr>
          <a:xfrm>
            <a:off x="1878263" y="1896488"/>
            <a:ext cx="2236510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投资后即开始收益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E8C0E1A-3F84-4AD1-87F2-03B0CF0A460D}"/>
              </a:ext>
            </a:extLst>
          </p:cNvPr>
          <p:cNvSpPr/>
          <p:nvPr/>
        </p:nvSpPr>
        <p:spPr>
          <a:xfrm>
            <a:off x="1611563" y="2961291"/>
            <a:ext cx="177800" cy="17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75B8C7-9191-4EA4-9741-10CF7668B70D}"/>
              </a:ext>
            </a:extLst>
          </p:cNvPr>
          <p:cNvSpPr txBox="1"/>
          <p:nvPr/>
        </p:nvSpPr>
        <p:spPr>
          <a:xfrm>
            <a:off x="1878263" y="2762279"/>
            <a:ext cx="8948283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股东投资后不参与公司管理，每月收取公司全部的盈利的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30%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，直至收回成本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604A5BE-EDEB-4C1A-B55A-D9A09470F7B5}"/>
              </a:ext>
            </a:extLst>
          </p:cNvPr>
          <p:cNvSpPr/>
          <p:nvPr/>
        </p:nvSpPr>
        <p:spPr>
          <a:xfrm>
            <a:off x="1611563" y="3827082"/>
            <a:ext cx="177800" cy="17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C46D0BE-2A60-452B-B9E1-08425D374F0A}"/>
              </a:ext>
            </a:extLst>
          </p:cNvPr>
          <p:cNvSpPr txBox="1"/>
          <p:nvPr/>
        </p:nvSpPr>
        <p:spPr>
          <a:xfrm>
            <a:off x="1878263" y="3628070"/>
            <a:ext cx="1162498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IPO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套现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63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633128"/>
              </p:ext>
            </p:extLst>
          </p:nvPr>
        </p:nvGraphicFramePr>
        <p:xfrm>
          <a:off x="475343" y="2078969"/>
          <a:ext cx="11241315" cy="37122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5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5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7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186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当前（原始股东）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</a:t>
                      </a:r>
                      <a:r>
                        <a:rPr lang="en-US" altLang="zh-CN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次融资：新股东</a:t>
                      </a:r>
                      <a:r>
                        <a:rPr lang="en-US" altLang="zh-CN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投资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投资后每个月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下一轮融资 或  </a:t>
                      </a:r>
                      <a:r>
                        <a:rPr 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IPO</a:t>
                      </a:r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上市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369"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注册资本：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亿元；</a:t>
                      </a: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总股本：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亿股；</a:t>
                      </a: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股价：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股。</a:t>
                      </a: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投资金额：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亿元；</a:t>
                      </a:r>
                      <a:b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占比：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10%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</a:t>
                      </a: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所持股数：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1000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万股；</a:t>
                      </a:r>
                      <a:b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可享受股权分红。</a:t>
                      </a: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在下一轮融资前，公司将每个月净利润的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30%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给予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股东，一直累计到本金的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30%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，停止向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股东分配净利润；</a:t>
                      </a: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zh-CN" altLang="en-US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此时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股东原始投资本金收回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6000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万元，相应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股东所持搜谷股权降到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7%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</a:t>
                      </a: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zh-CN" altLang="en-US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公司原始投资本金剩余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14000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万元；</a:t>
                      </a: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zh-CN" altLang="en-US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股东剩余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7%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股权，坚持不退出、不兑现，不参与公司管理，不领取工资和其他收益；</a:t>
                      </a: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但享受股权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分红。</a:t>
                      </a:r>
                      <a:endParaRPr lang="zh-CN" altLang="en-US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IPO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后，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股东可择机变现剩余的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5%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股份。</a:t>
                      </a: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14">
            <a:extLst>
              <a:ext uri="{FF2B5EF4-FFF2-40B4-BE49-F238E27FC236}">
                <a16:creationId xmlns:a16="http://schemas.microsoft.com/office/drawing/2014/main" id="{7F6FA8E2-3760-4531-8B2C-881B31620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箭头: V 形 6">
            <a:extLst>
              <a:ext uri="{FF2B5EF4-FFF2-40B4-BE49-F238E27FC236}">
                <a16:creationId xmlns:a16="http://schemas.microsoft.com/office/drawing/2014/main" id="{19BB4139-2B5C-4BF8-8FC0-8E70DFDA36D1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29C620-EEA3-4520-9062-026134815528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举例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>
            <a:extLst>
              <a:ext uri="{FF2B5EF4-FFF2-40B4-BE49-F238E27FC236}">
                <a16:creationId xmlns:a16="http://schemas.microsoft.com/office/drawing/2014/main" id="{7F6FA8E2-3760-4531-8B2C-881B31620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箭头: V 形 6">
            <a:extLst>
              <a:ext uri="{FF2B5EF4-FFF2-40B4-BE49-F238E27FC236}">
                <a16:creationId xmlns:a16="http://schemas.microsoft.com/office/drawing/2014/main" id="{19BB4139-2B5C-4BF8-8FC0-8E70DFDA36D1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29C620-EEA3-4520-9062-026134815528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联合投资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4F200C2-1791-4A3D-907E-32E4CF38B56A}"/>
              </a:ext>
            </a:extLst>
          </p:cNvPr>
          <p:cNvSpPr/>
          <p:nvPr/>
        </p:nvSpPr>
        <p:spPr>
          <a:xfrm>
            <a:off x="1007660" y="1856096"/>
            <a:ext cx="10176681" cy="19516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9E7033F-076A-4D5F-B7C6-665552919783}"/>
              </a:ext>
            </a:extLst>
          </p:cNvPr>
          <p:cNvSpPr/>
          <p:nvPr/>
        </p:nvSpPr>
        <p:spPr>
          <a:xfrm>
            <a:off x="1063487" y="1929451"/>
            <a:ext cx="1804917" cy="18049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01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710E22-7FE2-4BF8-AFEE-A9A1D07A54B4}"/>
              </a:ext>
            </a:extLst>
          </p:cNvPr>
          <p:cNvSpPr txBox="1"/>
          <p:nvPr/>
        </p:nvSpPr>
        <p:spPr>
          <a:xfrm>
            <a:off x="3008668" y="2541380"/>
            <a:ext cx="775229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>
              <a:buNone/>
            </a:pPr>
            <a:r>
              <a:rPr lang="zh-CN" altLang="en-US" sz="2400" b="1">
                <a:latin typeface="+mj-ea"/>
                <a:ea typeface="+mj-ea"/>
              </a:rPr>
              <a:t>搜谷平台估值</a:t>
            </a:r>
            <a:r>
              <a:rPr lang="en-US" altLang="zh-CN" sz="2400" b="1">
                <a:latin typeface="+mj-ea"/>
                <a:ea typeface="+mj-ea"/>
              </a:rPr>
              <a:t>20</a:t>
            </a:r>
            <a:r>
              <a:rPr lang="zh-CN" altLang="en-US" sz="2400" b="1">
                <a:latin typeface="+mj-ea"/>
                <a:ea typeface="+mj-ea"/>
              </a:rPr>
              <a:t>亿元，分成</a:t>
            </a:r>
            <a:r>
              <a:rPr lang="en-US" altLang="zh-CN" sz="2400" b="1">
                <a:latin typeface="+mj-ea"/>
                <a:ea typeface="+mj-ea"/>
              </a:rPr>
              <a:t>40</a:t>
            </a:r>
            <a:r>
              <a:rPr lang="zh-CN" altLang="en-US" sz="2400" b="1">
                <a:latin typeface="+mj-ea"/>
                <a:ea typeface="+mj-ea"/>
              </a:rPr>
              <a:t>份，每份资金规模</a:t>
            </a:r>
            <a:r>
              <a:rPr lang="en-US" altLang="zh-CN" sz="2400" b="1">
                <a:latin typeface="+mj-ea"/>
                <a:ea typeface="+mj-ea"/>
              </a:rPr>
              <a:t>500</a:t>
            </a:r>
            <a:r>
              <a:rPr lang="zh-CN" altLang="en-US" sz="2400" b="1">
                <a:latin typeface="+mj-ea"/>
                <a:ea typeface="+mj-ea"/>
              </a:rPr>
              <a:t>万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38371E7-AB78-4920-9D1C-48A7ED12A576}"/>
              </a:ext>
            </a:extLst>
          </p:cNvPr>
          <p:cNvSpPr/>
          <p:nvPr/>
        </p:nvSpPr>
        <p:spPr>
          <a:xfrm>
            <a:off x="1007660" y="4113201"/>
            <a:ext cx="10176681" cy="19516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A641962-FECB-4547-B4BD-D1A35A074FF5}"/>
              </a:ext>
            </a:extLst>
          </p:cNvPr>
          <p:cNvSpPr/>
          <p:nvPr/>
        </p:nvSpPr>
        <p:spPr>
          <a:xfrm>
            <a:off x="1063487" y="4186556"/>
            <a:ext cx="1804917" cy="18049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02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00C6E1-DFFF-476B-A88E-9FF431AF00D5}"/>
              </a:ext>
            </a:extLst>
          </p:cNvPr>
          <p:cNvSpPr txBox="1"/>
          <p:nvPr/>
        </p:nvSpPr>
        <p:spPr>
          <a:xfrm>
            <a:off x="3008668" y="4492034"/>
            <a:ext cx="775229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>
              <a:buNone/>
            </a:pPr>
            <a:r>
              <a:rPr lang="zh-CN" altLang="en-US" sz="2400" b="1">
                <a:latin typeface="+mj-ea"/>
                <a:ea typeface="+mj-ea"/>
              </a:rPr>
              <a:t>联合投资人组建持股平台，有限合伙公司，以该法人身份入股到搜谷平台，共享收益</a:t>
            </a:r>
            <a:endParaRPr 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9210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>
            <a:extLst>
              <a:ext uri="{FF2B5EF4-FFF2-40B4-BE49-F238E27FC236}">
                <a16:creationId xmlns:a16="http://schemas.microsoft.com/office/drawing/2014/main" id="{7F6FA8E2-3760-4531-8B2C-881B31620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箭头: V 形 6">
            <a:extLst>
              <a:ext uri="{FF2B5EF4-FFF2-40B4-BE49-F238E27FC236}">
                <a16:creationId xmlns:a16="http://schemas.microsoft.com/office/drawing/2014/main" id="{19BB4139-2B5C-4BF8-8FC0-8E70DFDA36D1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29C620-EEA3-4520-9062-026134815528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股权反稀释保护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5CCEF2-EF7A-40FD-9393-F0077C4E824F}"/>
              </a:ext>
            </a:extLst>
          </p:cNvPr>
          <p:cNvSpPr txBox="1"/>
          <p:nvPr/>
        </p:nvSpPr>
        <p:spPr>
          <a:xfrm>
            <a:off x="2017594" y="1708606"/>
            <a:ext cx="8156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2"/>
                </a:solidFill>
                <a:latin typeface="+mj-ea"/>
                <a:ea typeface="+mj-ea"/>
              </a:rPr>
              <a:t>为维护本次入股投资人的合法权益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A6BECA-280E-46EB-91FC-126AA777E284}"/>
              </a:ext>
            </a:extLst>
          </p:cNvPr>
          <p:cNvSpPr/>
          <p:nvPr/>
        </p:nvSpPr>
        <p:spPr>
          <a:xfrm>
            <a:off x="1706173" y="2396575"/>
            <a:ext cx="4216400" cy="3555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9B7A37-97E1-4A04-984F-ECB517455154}"/>
              </a:ext>
            </a:extLst>
          </p:cNvPr>
          <p:cNvSpPr txBox="1"/>
          <p:nvPr/>
        </p:nvSpPr>
        <p:spPr>
          <a:xfrm>
            <a:off x="3500825" y="269240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B40351-24BB-4C10-AFC6-48D2DAE8D2B3}"/>
              </a:ext>
            </a:extLst>
          </p:cNvPr>
          <p:cNvSpPr txBox="1"/>
          <p:nvPr/>
        </p:nvSpPr>
        <p:spPr>
          <a:xfrm>
            <a:off x="2174367" y="3260428"/>
            <a:ext cx="3609634" cy="1886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搜谷集团在下一次股权融资时，如果出让股权低于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20%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，本次入股的投资股东，其股权比例不被稀释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04E036-D25A-4AC2-800F-EFC7A7E055A9}"/>
              </a:ext>
            </a:extLst>
          </p:cNvPr>
          <p:cNvSpPr/>
          <p:nvPr/>
        </p:nvSpPr>
        <p:spPr>
          <a:xfrm>
            <a:off x="6269428" y="2396575"/>
            <a:ext cx="4216400" cy="3555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01E9559-B7E5-4709-B435-979476D2F68D}"/>
              </a:ext>
            </a:extLst>
          </p:cNvPr>
          <p:cNvSpPr txBox="1"/>
          <p:nvPr/>
        </p:nvSpPr>
        <p:spPr>
          <a:xfrm>
            <a:off x="8064080" y="269240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B48BFF2-6A40-46FB-9913-2736FAB3FF57}"/>
              </a:ext>
            </a:extLst>
          </p:cNvPr>
          <p:cNvSpPr txBox="1"/>
          <p:nvPr/>
        </p:nvSpPr>
        <p:spPr>
          <a:xfrm>
            <a:off x="6737622" y="3260428"/>
            <a:ext cx="3609634" cy="1424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如果出让股权超过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20%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，超出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20%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部分，本次入股投资股东的股权同比稀释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987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89" y="244579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文本框 34"/>
          <p:cNvSpPr/>
          <p:nvPr/>
        </p:nvSpPr>
        <p:spPr>
          <a:xfrm>
            <a:off x="3334385" y="5216525"/>
            <a:ext cx="184731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1">
            <a:extLst>
              <a:ext uri="{FF2B5EF4-FFF2-40B4-BE49-F238E27FC236}">
                <a16:creationId xmlns:a16="http://schemas.microsoft.com/office/drawing/2014/main" id="{A1742C9C-C855-4500-931A-F9E82961BE87}"/>
              </a:ext>
            </a:extLst>
          </p:cNvPr>
          <p:cNvSpPr/>
          <p:nvPr/>
        </p:nvSpPr>
        <p:spPr>
          <a:xfrm>
            <a:off x="3455988" y="4136328"/>
            <a:ext cx="528002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>
                <a:solidFill>
                  <a:schemeClr val="accent2"/>
                </a:solidFill>
                <a:latin typeface="+mj-ea"/>
                <a:ea typeface="+mj-ea"/>
                <a:sym typeface="微软雅黑" panose="020B0503020204020204" pitchFamily="34" charset="-122"/>
              </a:rPr>
              <a:t> 根植北京   布局全国</a:t>
            </a:r>
          </a:p>
        </p:txBody>
      </p:sp>
      <p:sp>
        <p:nvSpPr>
          <p:cNvPr id="25" name="文本框 1">
            <a:extLst>
              <a:ext uri="{FF2B5EF4-FFF2-40B4-BE49-F238E27FC236}">
                <a16:creationId xmlns:a16="http://schemas.microsoft.com/office/drawing/2014/main" id="{9055AE63-6319-4033-A2A5-5AB74EF319F9}"/>
              </a:ext>
            </a:extLst>
          </p:cNvPr>
          <p:cNvSpPr/>
          <p:nvPr/>
        </p:nvSpPr>
        <p:spPr>
          <a:xfrm>
            <a:off x="3580729" y="5735543"/>
            <a:ext cx="5030543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微软雅黑" panose="020B0503020204020204" pitchFamily="34" charset="-122"/>
              </a:rPr>
              <a:t>了解搜谷  走进搜谷  指导搜谷 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91D8E49-90BE-417A-B133-5CAA15930C36}"/>
              </a:ext>
            </a:extLst>
          </p:cNvPr>
          <p:cNvCxnSpPr>
            <a:stCxn id="25" idx="3"/>
          </p:cNvCxnSpPr>
          <p:nvPr/>
        </p:nvCxnSpPr>
        <p:spPr>
          <a:xfrm>
            <a:off x="8611272" y="5997153"/>
            <a:ext cx="2827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DFB8FF4-15B0-4B38-9E45-6D40A2478659}"/>
              </a:ext>
            </a:extLst>
          </p:cNvPr>
          <p:cNvCxnSpPr/>
          <p:nvPr/>
        </p:nvCxnSpPr>
        <p:spPr>
          <a:xfrm>
            <a:off x="753529" y="5997153"/>
            <a:ext cx="25410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内容占位符 3">
            <a:extLst>
              <a:ext uri="{FF2B5EF4-FFF2-40B4-BE49-F238E27FC236}">
                <a16:creationId xmlns:a16="http://schemas.microsoft.com/office/drawing/2014/main" id="{278AA576-8650-49A3-B395-3571F34BB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755"/>
          <a:stretch/>
        </p:blipFill>
        <p:spPr>
          <a:xfrm>
            <a:off x="1400716" y="1238550"/>
            <a:ext cx="9390568" cy="255013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9688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F257A3C-64B6-4B43-BCE1-9E32D3ECEF28}"/>
              </a:ext>
            </a:extLst>
          </p:cNvPr>
          <p:cNvSpPr/>
          <p:nvPr/>
        </p:nvSpPr>
        <p:spPr>
          <a:xfrm>
            <a:off x="514066" y="1951633"/>
            <a:ext cx="11163869" cy="422434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公司接绍</a:t>
            </a:r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</a:rPr>
              <a:t>—</a:t>
            </a:r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全国网约车运力服务平台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9EFD40-5A59-40E1-80FB-64D18996C539}"/>
              </a:ext>
            </a:extLst>
          </p:cNvPr>
          <p:cNvSpPr txBox="1"/>
          <p:nvPr/>
        </p:nvSpPr>
        <p:spPr>
          <a:xfrm>
            <a:off x="1089902" y="2465095"/>
            <a:ext cx="10012196" cy="336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rPr>
              <a:t>北京搜谷科技有限公司公司创建于2013年10月，致力于移动互联网通信技术创新，自主研发网约车设备，于2014年在北京数百辆出租车上装车试运营。</a:t>
            </a:r>
            <a:endParaRPr lang="en-US" altLang="zh-CN" sz="1800" b="1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+mn-ea"/>
            </a:endParaRPr>
          </a:p>
          <a:p>
            <a:pPr marL="285750" lvl="0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rPr>
              <a:t>北京搜谷科技发展集团有限公司于2016年成立，同年获得网约车发明专利证书，于2018年获得北京颁发的“网络预约出租汽车经营许可证”，</a:t>
            </a:r>
            <a:r>
              <a:rPr lang="zh-CN" alt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率先</a:t>
            </a:r>
            <a:r>
              <a:rPr lang="zh-CN" alt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rPr>
              <a:t>实现三证合规的运营。</a:t>
            </a:r>
            <a:endParaRPr lang="en-US" altLang="zh-CN" sz="1800" b="1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+mn-ea"/>
            </a:endParaRPr>
          </a:p>
          <a:p>
            <a:pPr marL="285750" lvl="0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高素质创业型老板狼群战术的合力，打造亿万级的搜谷网约车航母平台。</a:t>
            </a:r>
            <a:r>
              <a:rPr lang="zh-CN" alt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rPr>
              <a:t>增加网约车司机的收入提供解决方案；共享高德等聚合平台用户，满足多种人群，多种方式约车需求，为百姓出行安全保驾护航。落户当地、纳税当地，搜谷网约车监管云服务移动天网功能系统，为城市安全保驾护航提供解决方案！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AF3BCB3-46E5-4FD4-A788-79D45B327F2B}"/>
              </a:ext>
            </a:extLst>
          </p:cNvPr>
          <p:cNvSpPr/>
          <p:nvPr/>
        </p:nvSpPr>
        <p:spPr>
          <a:xfrm>
            <a:off x="514066" y="1951632"/>
            <a:ext cx="11163869" cy="26002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市场分析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C461EF-3F46-4653-AA5F-7F6BAD193EC0}"/>
              </a:ext>
            </a:extLst>
          </p:cNvPr>
          <p:cNvSpPr/>
          <p:nvPr/>
        </p:nvSpPr>
        <p:spPr>
          <a:xfrm>
            <a:off x="0" y="2182163"/>
            <a:ext cx="12192000" cy="73248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9FDC04-A667-4B2E-9A3A-2BF9A10D6397}"/>
              </a:ext>
            </a:extLst>
          </p:cNvPr>
          <p:cNvSpPr txBox="1"/>
          <p:nvPr/>
        </p:nvSpPr>
        <p:spPr>
          <a:xfrm>
            <a:off x="2905125" y="1549048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在中国机遇来源与国家政策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C793D6-696E-4B32-9E93-E9B542D1A3C1}"/>
              </a:ext>
            </a:extLst>
          </p:cNvPr>
          <p:cNvSpPr txBox="1"/>
          <p:nvPr/>
        </p:nvSpPr>
        <p:spPr>
          <a:xfrm>
            <a:off x="-985837" y="2365990"/>
            <a:ext cx="1416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+mn-ea"/>
                <a:ea typeface="+mn-ea"/>
              </a:rPr>
              <a:t>网约车行业必须重做一遍做</a:t>
            </a:r>
            <a:r>
              <a:rPr lang="en-US" altLang="zh-CN" sz="1600">
                <a:solidFill>
                  <a:schemeClr val="bg1"/>
                </a:solidFill>
                <a:latin typeface="+mn-ea"/>
                <a:ea typeface="+mn-ea"/>
              </a:rPr>
              <a:t>l,</a:t>
            </a:r>
            <a:r>
              <a:rPr lang="zh-CN" altLang="en-US" sz="1600">
                <a:solidFill>
                  <a:schemeClr val="bg1"/>
                </a:solidFill>
                <a:latin typeface="+mn-ea"/>
                <a:ea typeface="+mn-ea"/>
              </a:rPr>
              <a:t>深做透，规模化、规则化、国家共享税收、行业共享发展化</a:t>
            </a:r>
            <a:r>
              <a:rPr lang="en-US" altLang="zh-CN" sz="1600">
                <a:solidFill>
                  <a:schemeClr val="bg1"/>
                </a:solidFill>
                <a:latin typeface="+mn-ea"/>
                <a:ea typeface="+mn-ea"/>
              </a:rPr>
              <a:t>,</a:t>
            </a:r>
            <a:endParaRPr lang="zh-CN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1B3F4A4-4042-4BAA-A5ED-997E2BFFE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79" y="3602389"/>
            <a:ext cx="1652587" cy="1706563"/>
          </a:xfrm>
          <a:prstGeom prst="rect">
            <a:avLst/>
          </a:prstGeom>
          <a:noFill/>
          <a:ln w="9525">
            <a:solidFill>
              <a:schemeClr val="accent2"/>
            </a:solidFill>
          </a:ln>
          <a:effectLst>
            <a:reflection blurRad="6350" stA="20000" endPos="35000" dir="5400000" sy="-100000" algn="bl" rotWithShape="0"/>
          </a:effectLst>
        </p:spPr>
      </p:pic>
      <p:pic>
        <p:nvPicPr>
          <p:cNvPr id="12" name="图片 16">
            <a:extLst>
              <a:ext uri="{FF2B5EF4-FFF2-40B4-BE49-F238E27FC236}">
                <a16:creationId xmlns:a16="http://schemas.microsoft.com/office/drawing/2014/main" id="{019A31BF-9774-45FE-89E3-1F08277D0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047" y="3602389"/>
            <a:ext cx="1620170" cy="1706563"/>
          </a:xfrm>
          <a:prstGeom prst="rect">
            <a:avLst/>
          </a:prstGeom>
          <a:noFill/>
          <a:ln w="9525">
            <a:solidFill>
              <a:schemeClr val="accent2"/>
            </a:solidFill>
          </a:ln>
          <a:effectLst>
            <a:reflection blurRad="6350" stA="20000" endPos="35000" dir="5400000" sy="-100000" algn="bl" rotWithShape="0"/>
          </a:effectLst>
        </p:spPr>
      </p:pic>
      <p:pic>
        <p:nvPicPr>
          <p:cNvPr id="13" name="图片 15">
            <a:extLst>
              <a:ext uri="{FF2B5EF4-FFF2-40B4-BE49-F238E27FC236}">
                <a16:creationId xmlns:a16="http://schemas.microsoft.com/office/drawing/2014/main" id="{58CF1DD2-2218-49D3-A8E9-4CBC23FCA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279" y="3602389"/>
            <a:ext cx="1613990" cy="1706563"/>
          </a:xfrm>
          <a:prstGeom prst="rect">
            <a:avLst/>
          </a:prstGeom>
          <a:noFill/>
          <a:ln w="9525">
            <a:solidFill>
              <a:schemeClr val="accent2"/>
            </a:solidFill>
          </a:ln>
          <a:effectLst>
            <a:reflection blurRad="6350" stA="20000" endPos="35000" dir="5400000" sy="-100000" algn="bl" rotWithShape="0"/>
          </a:effectLst>
        </p:spPr>
      </p:pic>
      <p:pic>
        <p:nvPicPr>
          <p:cNvPr id="14" name="图片 2">
            <a:extLst>
              <a:ext uri="{FF2B5EF4-FFF2-40B4-BE49-F238E27FC236}">
                <a16:creationId xmlns:a16="http://schemas.microsoft.com/office/drawing/2014/main" id="{7D47C3B1-3B83-45BF-9503-21DC40A9BD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914" y="3602389"/>
            <a:ext cx="1570085" cy="1706563"/>
          </a:xfrm>
          <a:prstGeom prst="rect">
            <a:avLst/>
          </a:prstGeom>
          <a:noFill/>
          <a:ln w="9525">
            <a:solidFill>
              <a:schemeClr val="accent2"/>
            </a:solidFill>
          </a:ln>
          <a:effectLst>
            <a:reflection blurRad="6350" stA="20000" endPos="35000" dir="5400000" sy="-100000" algn="bl" rotWithShape="0"/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48BEDCB-6EE8-4017-A9B7-2DC11C93F6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4265" y="3602389"/>
            <a:ext cx="1472966" cy="1706563"/>
          </a:xfrm>
          <a:prstGeom prst="rect">
            <a:avLst/>
          </a:prstGeom>
          <a:noFill/>
          <a:ln w="9525">
            <a:solidFill>
              <a:schemeClr val="accent2"/>
            </a:solidFill>
          </a:ln>
          <a:effectLst>
            <a:reflection blurRad="6350" stA="20000" endPos="35000" dir="5400000" sy="-100000" algn="bl" rotWithShape="0"/>
          </a:effectLst>
        </p:spPr>
      </p:pic>
      <p:pic>
        <p:nvPicPr>
          <p:cNvPr id="16" name="图片 18">
            <a:extLst>
              <a:ext uri="{FF2B5EF4-FFF2-40B4-BE49-F238E27FC236}">
                <a16:creationId xmlns:a16="http://schemas.microsoft.com/office/drawing/2014/main" id="{84CF56D0-9985-4720-8117-63F152E3A4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319" y="3602389"/>
            <a:ext cx="1635403" cy="1706563"/>
          </a:xfrm>
          <a:prstGeom prst="rect">
            <a:avLst/>
          </a:prstGeom>
          <a:noFill/>
          <a:ln w="9525">
            <a:solidFill>
              <a:schemeClr val="accent2"/>
            </a:solidFill>
          </a:ln>
          <a:effectLst>
            <a:reflection blurRad="6350" stA="20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7758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9B0E8F2-955B-44B9-99E4-6E03B14A1AF8}"/>
              </a:ext>
            </a:extLst>
          </p:cNvPr>
          <p:cNvSpPr/>
          <p:nvPr/>
        </p:nvSpPr>
        <p:spPr>
          <a:xfrm>
            <a:off x="0" y="5152596"/>
            <a:ext cx="12192000" cy="170540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C793D6-696E-4B32-9E93-E9B542D1A3C1}"/>
              </a:ext>
            </a:extLst>
          </p:cNvPr>
          <p:cNvSpPr txBox="1"/>
          <p:nvPr/>
        </p:nvSpPr>
        <p:spPr>
          <a:xfrm>
            <a:off x="-985837" y="2365990"/>
            <a:ext cx="1416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+mn-ea"/>
                <a:ea typeface="+mn-ea"/>
              </a:rPr>
              <a:t>网约车行业必须重做一遍做</a:t>
            </a:r>
            <a:r>
              <a:rPr lang="en-US" altLang="zh-CN" sz="1600">
                <a:solidFill>
                  <a:schemeClr val="bg1"/>
                </a:solidFill>
                <a:latin typeface="+mn-ea"/>
                <a:ea typeface="+mn-ea"/>
              </a:rPr>
              <a:t>l,</a:t>
            </a:r>
            <a:r>
              <a:rPr lang="zh-CN" altLang="en-US" sz="1600">
                <a:solidFill>
                  <a:schemeClr val="bg1"/>
                </a:solidFill>
                <a:latin typeface="+mn-ea"/>
                <a:ea typeface="+mn-ea"/>
              </a:rPr>
              <a:t>深做透，规模化、规则化、国家共享税收、行业共享发展化</a:t>
            </a:r>
            <a:r>
              <a:rPr lang="en-US" altLang="zh-CN" sz="1600">
                <a:solidFill>
                  <a:schemeClr val="bg1"/>
                </a:solidFill>
                <a:latin typeface="+mn-ea"/>
                <a:ea typeface="+mn-ea"/>
              </a:rPr>
              <a:t>,</a:t>
            </a:r>
            <a:endParaRPr lang="zh-CN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E0ECE1-14D7-441E-9ECE-CF95F62B19E6}"/>
              </a:ext>
            </a:extLst>
          </p:cNvPr>
          <p:cNvSpPr txBox="1"/>
          <p:nvPr/>
        </p:nvSpPr>
        <p:spPr>
          <a:xfrm>
            <a:off x="771099" y="2032555"/>
            <a:ext cx="3759958" cy="263418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marL="0" indent="0" algn="l">
              <a:buNone/>
            </a:pPr>
            <a:r>
              <a:rPr lang="zh-CN" altLang="en-US" sz="1600"/>
              <a:t>中国是当今世界上最大的出行市场。</a:t>
            </a:r>
            <a:r>
              <a:rPr lang="en-US" altLang="zh-CN" sz="1600"/>
              <a:t>2020</a:t>
            </a:r>
            <a:r>
              <a:rPr lang="zh-CN" altLang="en-US" sz="1600"/>
              <a:t>年占全球出行量的</a:t>
            </a:r>
            <a:r>
              <a:rPr lang="en-US" altLang="zh-CN" sz="1600"/>
              <a:t>13.1%</a:t>
            </a:r>
            <a:r>
              <a:rPr lang="zh-CN" altLang="en-US" sz="1600"/>
              <a:t>，市场规模为人民币</a:t>
            </a:r>
            <a:r>
              <a:rPr lang="en-US" altLang="zh-CN" sz="1600"/>
              <a:t>5.7</a:t>
            </a:r>
            <a:r>
              <a:rPr lang="zh-CN" altLang="en-US" sz="1600"/>
              <a:t>万亿元，预计到</a:t>
            </a:r>
            <a:r>
              <a:rPr lang="en-US" altLang="zh-CN" sz="1600"/>
              <a:t>2025</a:t>
            </a:r>
            <a:r>
              <a:rPr lang="zh-CN" altLang="en-US" sz="1600"/>
              <a:t>年将以</a:t>
            </a:r>
            <a:r>
              <a:rPr lang="en-US" altLang="zh-CN" sz="1600"/>
              <a:t>13.1%</a:t>
            </a:r>
            <a:r>
              <a:rPr lang="zh-CN" altLang="en-US" sz="1600"/>
              <a:t>的复合年增长率达到人民币</a:t>
            </a:r>
            <a:r>
              <a:rPr lang="en-US" altLang="zh-CN" sz="1600"/>
              <a:t>10.6</a:t>
            </a:r>
            <a:r>
              <a:rPr lang="zh-CN" altLang="en-US" sz="1600"/>
              <a:t>万亿元。其中，共享出行和共享电单车的增速最高，</a:t>
            </a:r>
            <a:r>
              <a:rPr lang="en-US" altLang="zh-CN" sz="1600"/>
              <a:t>2020-2025</a:t>
            </a:r>
            <a:r>
              <a:rPr lang="zh-CN" altLang="en-US" sz="1600"/>
              <a:t>的</a:t>
            </a:r>
            <a:r>
              <a:rPr lang="en-US" altLang="zh-CN" sz="1600"/>
              <a:t>CAGR</a:t>
            </a:r>
            <a:r>
              <a:rPr lang="zh-CN" altLang="en-US" sz="1600"/>
              <a:t>分别为</a:t>
            </a:r>
            <a:r>
              <a:rPr lang="en-US" altLang="zh-CN" sz="1600"/>
              <a:t>29.9%</a:t>
            </a:r>
            <a:r>
              <a:rPr lang="zh-CN" altLang="en-US" sz="1600"/>
              <a:t>和</a:t>
            </a:r>
            <a:r>
              <a:rPr lang="en-US" altLang="zh-CN" sz="1600"/>
              <a:t>23.2%</a:t>
            </a:r>
            <a:endParaRPr lang="en-US" sz="160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166063E-2D13-4963-9CF3-997271015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395" y="2032555"/>
            <a:ext cx="6164930" cy="39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4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9B0E8F2-955B-44B9-99E4-6E03B14A1AF8}"/>
              </a:ext>
            </a:extLst>
          </p:cNvPr>
          <p:cNvSpPr/>
          <p:nvPr/>
        </p:nvSpPr>
        <p:spPr>
          <a:xfrm>
            <a:off x="0" y="5152596"/>
            <a:ext cx="12192000" cy="170540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C793D6-696E-4B32-9E93-E9B542D1A3C1}"/>
              </a:ext>
            </a:extLst>
          </p:cNvPr>
          <p:cNvSpPr txBox="1"/>
          <p:nvPr/>
        </p:nvSpPr>
        <p:spPr>
          <a:xfrm>
            <a:off x="-985837" y="2365990"/>
            <a:ext cx="1416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+mn-ea"/>
                <a:ea typeface="+mn-ea"/>
              </a:rPr>
              <a:t>网约车行业必须重做一遍做</a:t>
            </a:r>
            <a:r>
              <a:rPr lang="en-US" altLang="zh-CN" sz="1600">
                <a:solidFill>
                  <a:schemeClr val="bg1"/>
                </a:solidFill>
                <a:latin typeface="+mn-ea"/>
                <a:ea typeface="+mn-ea"/>
              </a:rPr>
              <a:t>l,</a:t>
            </a:r>
            <a:r>
              <a:rPr lang="zh-CN" altLang="en-US" sz="1600">
                <a:solidFill>
                  <a:schemeClr val="bg1"/>
                </a:solidFill>
                <a:latin typeface="+mn-ea"/>
                <a:ea typeface="+mn-ea"/>
              </a:rPr>
              <a:t>深做透，规模化、规则化、国家共享税收、行业共享发展化</a:t>
            </a:r>
            <a:r>
              <a:rPr lang="en-US" altLang="zh-CN" sz="1600">
                <a:solidFill>
                  <a:schemeClr val="bg1"/>
                </a:solidFill>
                <a:latin typeface="+mn-ea"/>
                <a:ea typeface="+mn-ea"/>
              </a:rPr>
              <a:t>,</a:t>
            </a:r>
            <a:endParaRPr lang="zh-CN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E0ECE1-14D7-441E-9ECE-CF95F62B19E6}"/>
              </a:ext>
            </a:extLst>
          </p:cNvPr>
          <p:cNvSpPr txBox="1"/>
          <p:nvPr/>
        </p:nvSpPr>
        <p:spPr>
          <a:xfrm>
            <a:off x="771099" y="2510207"/>
            <a:ext cx="3855492" cy="23071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marL="0" indent="0" algn="l">
              <a:lnSpc>
                <a:spcPct val="130000"/>
              </a:lnSpc>
              <a:buNone/>
            </a:pPr>
            <a:r>
              <a:rPr lang="zh-CN" altLang="en-US" sz="1400" b="0">
                <a:latin typeface="+mn-ea"/>
                <a:ea typeface="+mn-ea"/>
              </a:rPr>
              <a:t>（</a:t>
            </a:r>
            <a:r>
              <a:rPr lang="en-US" altLang="zh-CN" sz="1400" b="0">
                <a:latin typeface="+mn-ea"/>
                <a:ea typeface="+mn-ea"/>
              </a:rPr>
              <a:t>1</a:t>
            </a:r>
            <a:r>
              <a:rPr lang="zh-CN" altLang="en-US" sz="1400" b="0">
                <a:latin typeface="+mn-ea"/>
                <a:ea typeface="+mn-ea"/>
              </a:rPr>
              <a:t>）成本更低：一线</a:t>
            </a:r>
            <a:r>
              <a:rPr lang="en-US" altLang="zh-CN" sz="1400" b="0">
                <a:latin typeface="+mn-ea"/>
                <a:ea typeface="+mn-ea"/>
              </a:rPr>
              <a:t>/</a:t>
            </a:r>
            <a:r>
              <a:rPr lang="zh-CN" altLang="en-US" sz="1400" b="0">
                <a:latin typeface="+mn-ea"/>
                <a:ea typeface="+mn-ea"/>
              </a:rPr>
              <a:t>二线</a:t>
            </a:r>
            <a:r>
              <a:rPr lang="en-US" altLang="zh-CN" sz="1400" b="0">
                <a:latin typeface="+mn-ea"/>
                <a:ea typeface="+mn-ea"/>
              </a:rPr>
              <a:t>/</a:t>
            </a:r>
            <a:r>
              <a:rPr lang="zh-CN" altLang="en-US" sz="1400" b="0">
                <a:latin typeface="+mn-ea"/>
                <a:ea typeface="+mn-ea"/>
              </a:rPr>
              <a:t>除一二线以外城市中私家 车每公里成本为</a:t>
            </a:r>
            <a:r>
              <a:rPr lang="en-US" altLang="zh-CN" sz="1400" b="0">
                <a:latin typeface="+mn-ea"/>
                <a:ea typeface="+mn-ea"/>
              </a:rPr>
              <a:t>6.5/4.5/3.5</a:t>
            </a:r>
            <a:r>
              <a:rPr lang="zh-CN" altLang="en-US" sz="1400" b="0">
                <a:latin typeface="+mn-ea"/>
                <a:ea typeface="+mn-ea"/>
              </a:rPr>
              <a:t>元，而共享出行的成本仅为</a:t>
            </a:r>
            <a:r>
              <a:rPr lang="en-US" altLang="zh-CN" sz="1400" b="0">
                <a:latin typeface="+mn-ea"/>
                <a:ea typeface="+mn-ea"/>
              </a:rPr>
              <a:t>3.5/2.8/2.7</a:t>
            </a:r>
            <a:r>
              <a:rPr lang="zh-CN" altLang="en-US" sz="1400" b="0">
                <a:latin typeface="+mn-ea"/>
                <a:ea typeface="+mn-ea"/>
              </a:rPr>
              <a:t>元</a:t>
            </a:r>
            <a:endParaRPr lang="en-US" altLang="zh-CN" sz="1400" b="0">
              <a:latin typeface="+mn-ea"/>
              <a:ea typeface="+mn-ea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zh-CN" altLang="en-US" sz="1400" b="0">
                <a:latin typeface="+mn-ea"/>
                <a:ea typeface="+mn-ea"/>
              </a:rPr>
              <a:t>（</a:t>
            </a:r>
            <a:r>
              <a:rPr lang="en-US" altLang="zh-CN" sz="1400" b="0">
                <a:latin typeface="+mn-ea"/>
                <a:ea typeface="+mn-ea"/>
              </a:rPr>
              <a:t>2</a:t>
            </a:r>
            <a:r>
              <a:rPr lang="zh-CN" altLang="en-US" sz="1400" b="0">
                <a:latin typeface="+mn-ea"/>
                <a:ea typeface="+mn-ea"/>
              </a:rPr>
              <a:t>）灵活性 高：公共交通</a:t>
            </a:r>
            <a:r>
              <a:rPr lang="en-US" altLang="zh-CN" sz="1400" b="0">
                <a:latin typeface="+mn-ea"/>
                <a:ea typeface="+mn-ea"/>
              </a:rPr>
              <a:t>/</a:t>
            </a:r>
            <a:r>
              <a:rPr lang="zh-CN" altLang="en-US" sz="1400" b="0">
                <a:latin typeface="+mn-ea"/>
                <a:ea typeface="+mn-ea"/>
              </a:rPr>
              <a:t>非网约出租车的平均等待时间为</a:t>
            </a:r>
            <a:r>
              <a:rPr lang="en-US" altLang="zh-CN" sz="1400" b="0">
                <a:latin typeface="+mn-ea"/>
                <a:ea typeface="+mn-ea"/>
              </a:rPr>
              <a:t>12/8</a:t>
            </a:r>
            <a:r>
              <a:rPr lang="zh-CN" altLang="en-US" sz="1400" b="0">
                <a:latin typeface="+mn-ea"/>
                <a:ea typeface="+mn-ea"/>
              </a:rPr>
              <a:t>分钟，而共享出行的等待时间仅 为</a:t>
            </a:r>
            <a:r>
              <a:rPr lang="en-US" altLang="zh-CN" sz="1400" b="0">
                <a:latin typeface="+mn-ea"/>
                <a:ea typeface="+mn-ea"/>
              </a:rPr>
              <a:t>5</a:t>
            </a:r>
            <a:r>
              <a:rPr lang="zh-CN" altLang="en-US" sz="1400" b="0">
                <a:latin typeface="+mn-ea"/>
                <a:ea typeface="+mn-ea"/>
              </a:rPr>
              <a:t>分钟</a:t>
            </a:r>
            <a:endParaRPr lang="en-US" altLang="zh-CN" sz="1400" b="0">
              <a:latin typeface="+mn-ea"/>
              <a:ea typeface="+mn-ea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zh-CN" altLang="en-US" sz="1400" b="0">
                <a:latin typeface="+mn-ea"/>
                <a:ea typeface="+mn-ea"/>
              </a:rPr>
              <a:t>（</a:t>
            </a:r>
            <a:r>
              <a:rPr lang="en-US" altLang="zh-CN" sz="1400" b="0">
                <a:latin typeface="+mn-ea"/>
                <a:ea typeface="+mn-ea"/>
              </a:rPr>
              <a:t>3</a:t>
            </a:r>
            <a:r>
              <a:rPr lang="zh-CN" altLang="en-US" sz="1400" b="0">
                <a:latin typeface="+mn-ea"/>
                <a:ea typeface="+mn-ea"/>
              </a:rPr>
              <a:t>）体验更好：与私家车相比无需亲自驾驶和寻找停车位，共享出行能 有效利用出行时间</a:t>
            </a:r>
            <a:endParaRPr lang="en-US" sz="1400" b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FC3366-0FDA-45DD-9BD4-C2E889A659A7}"/>
              </a:ext>
            </a:extLst>
          </p:cNvPr>
          <p:cNvSpPr txBox="1"/>
          <p:nvPr/>
        </p:nvSpPr>
        <p:spPr>
          <a:xfrm>
            <a:off x="771099" y="1926752"/>
            <a:ext cx="3759958" cy="4534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accent2"/>
                </a:solidFill>
              </a:rPr>
              <a:t>共享出行具有自身优势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8BEA96-F585-48BA-8F98-89D77DECA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112" y="1989139"/>
            <a:ext cx="6137151" cy="39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2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9B0E8F2-955B-44B9-99E4-6E03B14A1AF8}"/>
              </a:ext>
            </a:extLst>
          </p:cNvPr>
          <p:cNvSpPr/>
          <p:nvPr/>
        </p:nvSpPr>
        <p:spPr>
          <a:xfrm>
            <a:off x="0" y="5152596"/>
            <a:ext cx="12192000" cy="170540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C793D6-696E-4B32-9E93-E9B542D1A3C1}"/>
              </a:ext>
            </a:extLst>
          </p:cNvPr>
          <p:cNvSpPr txBox="1"/>
          <p:nvPr/>
        </p:nvSpPr>
        <p:spPr>
          <a:xfrm>
            <a:off x="-985837" y="2365990"/>
            <a:ext cx="1416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+mn-ea"/>
                <a:ea typeface="+mn-ea"/>
              </a:rPr>
              <a:t>网约车行业必须重做一遍做</a:t>
            </a:r>
            <a:r>
              <a:rPr lang="en-US" altLang="zh-CN" sz="1600">
                <a:solidFill>
                  <a:schemeClr val="bg1"/>
                </a:solidFill>
                <a:latin typeface="+mn-ea"/>
                <a:ea typeface="+mn-ea"/>
              </a:rPr>
              <a:t>l,</a:t>
            </a:r>
            <a:r>
              <a:rPr lang="zh-CN" altLang="en-US" sz="1600">
                <a:solidFill>
                  <a:schemeClr val="bg1"/>
                </a:solidFill>
                <a:latin typeface="+mn-ea"/>
                <a:ea typeface="+mn-ea"/>
              </a:rPr>
              <a:t>深做透，规模化、规则化、国家共享税收、行业共享发展化</a:t>
            </a:r>
            <a:r>
              <a:rPr lang="en-US" altLang="zh-CN" sz="1600">
                <a:solidFill>
                  <a:schemeClr val="bg1"/>
                </a:solidFill>
                <a:latin typeface="+mn-ea"/>
                <a:ea typeface="+mn-ea"/>
              </a:rPr>
              <a:t>,</a:t>
            </a:r>
            <a:endParaRPr lang="zh-CN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E0ECE1-14D7-441E-9ECE-CF95F62B19E6}"/>
              </a:ext>
            </a:extLst>
          </p:cNvPr>
          <p:cNvSpPr txBox="1"/>
          <p:nvPr/>
        </p:nvSpPr>
        <p:spPr>
          <a:xfrm>
            <a:off x="771099" y="2510207"/>
            <a:ext cx="3855492" cy="23071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marL="0" indent="0" algn="l">
              <a:lnSpc>
                <a:spcPct val="130000"/>
              </a:lnSpc>
              <a:buNone/>
            </a:pPr>
            <a:r>
              <a:rPr lang="zh-CN" altLang="en-US" sz="1400" b="0">
                <a:latin typeface="+mn-ea"/>
                <a:ea typeface="+mn-ea"/>
              </a:rPr>
              <a:t>中国共享出行渗透率（共享出行支出占出行支出总额的比例）将从</a:t>
            </a:r>
            <a:r>
              <a:rPr lang="en-US" altLang="zh-CN" sz="1400" b="0">
                <a:latin typeface="+mn-ea"/>
                <a:ea typeface="+mn-ea"/>
              </a:rPr>
              <a:t>2016</a:t>
            </a:r>
            <a:r>
              <a:rPr lang="zh-CN" altLang="en-US" sz="1400" b="0">
                <a:latin typeface="+mn-ea"/>
                <a:ea typeface="+mn-ea"/>
              </a:rPr>
              <a:t>年的</a:t>
            </a:r>
            <a:r>
              <a:rPr lang="en-US" altLang="zh-CN" sz="1400" b="0">
                <a:latin typeface="+mn-ea"/>
                <a:ea typeface="+mn-ea"/>
              </a:rPr>
              <a:t>2.5%</a:t>
            </a:r>
            <a:r>
              <a:rPr lang="zh-CN" altLang="en-US" sz="1400" b="0">
                <a:latin typeface="+mn-ea"/>
                <a:ea typeface="+mn-ea"/>
              </a:rPr>
              <a:t>增加到 </a:t>
            </a:r>
            <a:r>
              <a:rPr lang="en-US" altLang="zh-CN" sz="1400" b="0">
                <a:latin typeface="+mn-ea"/>
                <a:ea typeface="+mn-ea"/>
              </a:rPr>
              <a:t>2025</a:t>
            </a:r>
            <a:r>
              <a:rPr lang="zh-CN" altLang="en-US" sz="1400" b="0">
                <a:latin typeface="+mn-ea"/>
                <a:ea typeface="+mn-ea"/>
              </a:rPr>
              <a:t>年的</a:t>
            </a:r>
            <a:r>
              <a:rPr lang="en-US" altLang="zh-CN" sz="1400" b="0">
                <a:latin typeface="+mn-ea"/>
                <a:ea typeface="+mn-ea"/>
              </a:rPr>
              <a:t>8.1%</a:t>
            </a:r>
            <a:r>
              <a:rPr lang="zh-CN" altLang="en-US" sz="1400" b="0">
                <a:latin typeface="+mn-ea"/>
                <a:ea typeface="+mn-ea"/>
              </a:rPr>
              <a:t>，其中</a:t>
            </a:r>
            <a:r>
              <a:rPr lang="en-US" altLang="zh-CN" sz="1400" b="0">
                <a:latin typeface="+mn-ea"/>
                <a:ea typeface="+mn-ea"/>
              </a:rPr>
              <a:t>2020-2025</a:t>
            </a:r>
            <a:r>
              <a:rPr lang="zh-CN" altLang="en-US" sz="1400" b="0">
                <a:latin typeface="+mn-ea"/>
                <a:ea typeface="+mn-ea"/>
              </a:rPr>
              <a:t>年渗透率将出现翻番。中国共享出行总支出将从 </a:t>
            </a:r>
            <a:r>
              <a:rPr lang="en-US" altLang="zh-CN" sz="1400" b="0">
                <a:latin typeface="+mn-ea"/>
                <a:ea typeface="+mn-ea"/>
              </a:rPr>
              <a:t>2020</a:t>
            </a:r>
            <a:r>
              <a:rPr lang="zh-CN" altLang="en-US" sz="1400" b="0">
                <a:latin typeface="+mn-ea"/>
                <a:ea typeface="+mn-ea"/>
              </a:rPr>
              <a:t>年的人民币</a:t>
            </a:r>
            <a:r>
              <a:rPr lang="en-US" altLang="zh-CN" sz="1400" b="0">
                <a:latin typeface="+mn-ea"/>
                <a:ea typeface="+mn-ea"/>
              </a:rPr>
              <a:t>2330</a:t>
            </a:r>
            <a:r>
              <a:rPr lang="zh-CN" altLang="en-US" sz="1400" b="0">
                <a:latin typeface="+mn-ea"/>
                <a:ea typeface="+mn-ea"/>
              </a:rPr>
              <a:t>亿元增加到 </a:t>
            </a:r>
            <a:r>
              <a:rPr lang="en-US" altLang="zh-CN" sz="1400" b="0">
                <a:latin typeface="+mn-ea"/>
                <a:ea typeface="+mn-ea"/>
              </a:rPr>
              <a:t>2025</a:t>
            </a:r>
            <a:r>
              <a:rPr lang="zh-CN" altLang="en-US" sz="1400" b="0">
                <a:latin typeface="+mn-ea"/>
                <a:ea typeface="+mn-ea"/>
              </a:rPr>
              <a:t>年的人民币</a:t>
            </a:r>
            <a:r>
              <a:rPr lang="en-US" altLang="zh-CN" sz="1400" b="0">
                <a:latin typeface="+mn-ea"/>
                <a:ea typeface="+mn-ea"/>
              </a:rPr>
              <a:t>8620</a:t>
            </a:r>
            <a:r>
              <a:rPr lang="zh-CN" altLang="en-US" sz="1400" b="0">
                <a:latin typeface="+mn-ea"/>
                <a:ea typeface="+mn-ea"/>
              </a:rPr>
              <a:t>亿元，年复合增长率为 </a:t>
            </a:r>
            <a:r>
              <a:rPr lang="en-US" altLang="zh-CN" sz="1400" b="0">
                <a:latin typeface="+mn-ea"/>
                <a:ea typeface="+mn-ea"/>
              </a:rPr>
              <a:t>29.9% </a:t>
            </a:r>
            <a:r>
              <a:rPr lang="zh-CN" altLang="en-US" sz="1400" b="0">
                <a:latin typeface="+mn-ea"/>
                <a:ea typeface="+mn-ea"/>
              </a:rPr>
              <a:t>。 其 中 ， 网 约 车 </a:t>
            </a:r>
            <a:r>
              <a:rPr lang="en-US" altLang="zh-CN" sz="1400" b="0">
                <a:latin typeface="+mn-ea"/>
                <a:ea typeface="+mn-ea"/>
              </a:rPr>
              <a:t>/ </a:t>
            </a:r>
            <a:r>
              <a:rPr lang="zh-CN" altLang="en-US" sz="1400" b="0">
                <a:latin typeface="+mn-ea"/>
                <a:ea typeface="+mn-ea"/>
              </a:rPr>
              <a:t>网 约 出 租 车 </a:t>
            </a:r>
            <a:r>
              <a:rPr lang="en-US" altLang="zh-CN" sz="1400" b="0">
                <a:latin typeface="+mn-ea"/>
                <a:ea typeface="+mn-ea"/>
              </a:rPr>
              <a:t>/ </a:t>
            </a:r>
            <a:r>
              <a:rPr lang="zh-CN" altLang="en-US" sz="1400" b="0">
                <a:latin typeface="+mn-ea"/>
                <a:ea typeface="+mn-ea"/>
              </a:rPr>
              <a:t>顺 风 车 </a:t>
            </a:r>
            <a:r>
              <a:rPr lang="en-US" altLang="zh-CN" sz="1400" b="0">
                <a:latin typeface="+mn-ea"/>
                <a:ea typeface="+mn-ea"/>
              </a:rPr>
              <a:t>/ </a:t>
            </a:r>
            <a:r>
              <a:rPr lang="zh-CN" altLang="en-US" sz="1400" b="0">
                <a:latin typeface="+mn-ea"/>
                <a:ea typeface="+mn-ea"/>
              </a:rPr>
              <a:t>代 驾 的 年 复 合 增 长 率 为 </a:t>
            </a:r>
            <a:r>
              <a:rPr lang="en-US" altLang="zh-CN" sz="1400" b="0">
                <a:latin typeface="+mn-ea"/>
                <a:ea typeface="+mn-ea"/>
              </a:rPr>
              <a:t>32%/18.6%/25%/30.4%</a:t>
            </a:r>
            <a:endParaRPr lang="en-US" sz="1400" b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FC3366-0FDA-45DD-9BD4-C2E889A659A7}"/>
              </a:ext>
            </a:extLst>
          </p:cNvPr>
          <p:cNvSpPr txBox="1"/>
          <p:nvPr/>
        </p:nvSpPr>
        <p:spPr>
          <a:xfrm>
            <a:off x="771099" y="1624304"/>
            <a:ext cx="3759958" cy="7673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marL="0" indent="0">
              <a:lnSpc>
                <a:spcPct val="114000"/>
              </a:lnSpc>
              <a:buNone/>
            </a:pPr>
            <a:r>
              <a:rPr lang="zh-CN" altLang="en-US" sz="2000">
                <a:solidFill>
                  <a:schemeClr val="accent2"/>
                </a:solidFill>
              </a:rPr>
              <a:t>中国共享出行的渗透率和市场 规模在未来</a:t>
            </a:r>
            <a:r>
              <a:rPr lang="en-US" altLang="zh-CN" sz="2000">
                <a:solidFill>
                  <a:schemeClr val="accent2"/>
                </a:solidFill>
              </a:rPr>
              <a:t>5</a:t>
            </a:r>
            <a:r>
              <a:rPr lang="zh-CN" altLang="en-US" sz="2000">
                <a:solidFill>
                  <a:schemeClr val="accent2"/>
                </a:solidFill>
              </a:rPr>
              <a:t>年将保持高速增长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895413A-77C9-4A24-BF98-BE174563180F}"/>
              </a:ext>
            </a:extLst>
          </p:cNvPr>
          <p:cNvGrpSpPr/>
          <p:nvPr/>
        </p:nvGrpSpPr>
        <p:grpSpPr>
          <a:xfrm>
            <a:off x="5087937" y="1989139"/>
            <a:ext cx="6267417" cy="3960812"/>
            <a:chOff x="4448425" y="691356"/>
            <a:chExt cx="6565733" cy="583961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3D93669-CA35-4B6B-B64D-54AC09D07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8425" y="691356"/>
              <a:ext cx="6283743" cy="286702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488BE0A-C239-408A-AF41-757CE92CE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8425" y="3692525"/>
              <a:ext cx="6565733" cy="2838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8817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990,&quot;width&quot;:1308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c592ec4-1ce2-46e8-a65c-d723bf65b9bf}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641"/>
      </a:accent1>
      <a:accent2>
        <a:srgbClr val="EF7E2D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3502</Words>
  <Application>Microsoft Office PowerPoint</Application>
  <PresentationFormat>宽屏</PresentationFormat>
  <Paragraphs>692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等线</vt:lpstr>
      <vt:lpstr>微软雅黑</vt:lpstr>
      <vt:lpstr>微软雅黑 Light</vt:lpstr>
      <vt:lpstr>Arial</vt:lpstr>
      <vt:lpstr>Arial Black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晋新波</dc:creator>
  <cp:lastModifiedBy>Prescott.Wen</cp:lastModifiedBy>
  <cp:revision>489</cp:revision>
  <cp:lastPrinted>2019-12-03T03:16:00Z</cp:lastPrinted>
  <dcterms:created xsi:type="dcterms:W3CDTF">2015-10-27T11:00:00Z</dcterms:created>
  <dcterms:modified xsi:type="dcterms:W3CDTF">2022-03-05T10:26:09Z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D813A77E712442D4B2628FF7000C6E69</vt:lpwstr>
  </property>
</Properties>
</file>