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93" r:id="rId4"/>
  </p:sldMasterIdLst>
  <p:notesMasterIdLst>
    <p:notesMasterId r:id="rId27"/>
  </p:notesMasterIdLst>
  <p:handoutMasterIdLst>
    <p:handoutMasterId r:id="rId28"/>
  </p:handoutMasterIdLst>
  <p:sldIdLst>
    <p:sldId id="280" r:id="rId5"/>
    <p:sldId id="260" r:id="rId6"/>
    <p:sldId id="258" r:id="rId7"/>
    <p:sldId id="259" r:id="rId8"/>
    <p:sldId id="261" r:id="rId9"/>
    <p:sldId id="264" r:id="rId10"/>
    <p:sldId id="263" r:id="rId11"/>
    <p:sldId id="262" r:id="rId12"/>
    <p:sldId id="281" r:id="rId13"/>
    <p:sldId id="266" r:id="rId14"/>
    <p:sldId id="269" r:id="rId15"/>
    <p:sldId id="278" r:id="rId16"/>
    <p:sldId id="283" r:id="rId17"/>
    <p:sldId id="279" r:id="rId18"/>
    <p:sldId id="282" r:id="rId19"/>
    <p:sldId id="286" r:id="rId20"/>
    <p:sldId id="287" r:id="rId21"/>
    <p:sldId id="268" r:id="rId22"/>
    <p:sldId id="270" r:id="rId23"/>
    <p:sldId id="271" r:id="rId24"/>
    <p:sldId id="273" r:id="rId25"/>
    <p:sldId id="274" r:id="rId2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28" d="100"/>
          <a:sy n="128" d="100"/>
        </p:scale>
        <p:origin x="72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3-05T12:54:40.8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3-05T12:54:40.860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AFC0DF-29A2-457C-BB4A-DA7CEDB5C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CA684-AC1E-4F1C-8341-26FD7112E7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961671-7736-48AA-A334-8AFB2CD86EF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24BCD-7351-497C-9ED7-D3FE9D8D9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AB947-A9B5-480E-98DD-5622B69F2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F4D086-6AEA-4AB4-A023-0085B81A63B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219C7B9-15F5-40E4-84EA-C6BC8B1FBFB3}" type="datetime1">
              <a:rPr lang="zh-CN" altLang="en-US" smtClean="0"/>
              <a:pPr/>
              <a:t>2022/3/5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7BF602-06E2-416F-A0C6-72E3CC2DE1E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143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35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09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71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46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92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03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05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9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60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23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66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3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6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67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33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B55F42F-9122-476D-ABFD-76E440C90B2A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959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42772B-095F-4992-A5C6-0BE7657857B6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328E90-C9B3-46D1-83B7-8C6D0BC04029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5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640F04-5F9F-4453-B219-62F1EC99D6A6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3ADB9C-3AD2-4AEA-AD90-B183777BE98F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833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09277D-ABEB-4722-8419-90A43D877C27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F2068A-3A52-49B4-A3BE-182D3119F93F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1181111-AE1D-48DA-B5BB-54BE187B060D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24FB47-1D6D-48FB-BDFB-04703A0096A2}" type="datetime1">
              <a:rPr lang="zh-CN" altLang="en-US" noProof="0" smtClean="0"/>
              <a:t>2022/3/5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2582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5CFB96-D176-45DF-B85A-4DCE551E7DBE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FEE6FF-C2AF-4B90-B4B8-986701B7D797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037119-0FB7-47BA-8936-36D4535DFD33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196" y="1996752"/>
            <a:ext cx="4637314" cy="1250301"/>
          </a:xfrm>
        </p:spPr>
        <p:txBody>
          <a:bodyPr/>
          <a:lstStyle/>
          <a:p>
            <a:r>
              <a:rPr lang="zh-CN" altLang="en-US" dirty="0"/>
              <a:t>搜谷聚合出行平台</a:t>
            </a:r>
            <a:br>
              <a:rPr lang="en-US" altLang="zh-CN" dirty="0">
                <a:solidFill>
                  <a:srgbClr val="FFFFFF"/>
                </a:solidFill>
              </a:rPr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1614196" y="2853328"/>
            <a:ext cx="5268177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CN" sz="2600" dirty="0" err="1"/>
              <a:t>Sougu</a:t>
            </a:r>
            <a:r>
              <a:rPr lang="en-US" altLang="zh-CN" sz="2600" dirty="0"/>
              <a:t> Plus Platform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6755210" y="4115796"/>
            <a:ext cx="5268177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dirty="0"/>
              <a:t>技术部搭建运营成本估算</a:t>
            </a:r>
            <a:endParaRPr lang="en-US" altLang="zh-CN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6755210" y="4832413"/>
            <a:ext cx="1735646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1200" dirty="0" err="1"/>
              <a:t>Prescott.Wen</a:t>
            </a:r>
            <a:r>
              <a:rPr lang="en-US" altLang="zh-CN" sz="1200" dirty="0"/>
              <a:t>(</a:t>
            </a:r>
            <a:r>
              <a:rPr lang="zh-CN" altLang="en-US" sz="1200" dirty="0"/>
              <a:t>文甲东</a:t>
            </a:r>
            <a:r>
              <a:rPr lang="en-US" altLang="zh-CN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921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基础件</a:t>
            </a:r>
            <a:br>
              <a:rPr lang="en-US" altLang="zh-CN" sz="4600" spc="-150" dirty="0"/>
            </a:br>
            <a:r>
              <a:rPr lang="zh-CN" altLang="en-US" sz="4600" spc="-150" dirty="0"/>
              <a:t>估算明细</a:t>
            </a:r>
            <a:br>
              <a:rPr lang="en-US" altLang="zh-CN" sz="4600" spc="-150" dirty="0"/>
            </a:br>
            <a:r>
              <a:rPr lang="en-US" altLang="zh-CN" sz="4600" spc="-150" dirty="0"/>
              <a:t>-1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19454"/>
              </p:ext>
            </p:extLst>
          </p:nvPr>
        </p:nvGraphicFramePr>
        <p:xfrm>
          <a:off x="3507972" y="852399"/>
          <a:ext cx="7980218" cy="524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824">
                  <a:extLst>
                    <a:ext uri="{9D8B030D-6E8A-4147-A177-3AD203B41FA5}">
                      <a16:colId xmlns:a16="http://schemas.microsoft.com/office/drawing/2014/main" val="634108087"/>
                    </a:ext>
                  </a:extLst>
                </a:gridCol>
                <a:gridCol w="4148942">
                  <a:extLst>
                    <a:ext uri="{9D8B030D-6E8A-4147-A177-3AD203B41FA5}">
                      <a16:colId xmlns:a16="http://schemas.microsoft.com/office/drawing/2014/main" val="2436388290"/>
                    </a:ext>
                  </a:extLst>
                </a:gridCol>
                <a:gridCol w="2502452">
                  <a:extLst>
                    <a:ext uri="{9D8B030D-6E8A-4147-A177-3AD203B41FA5}">
                      <a16:colId xmlns:a16="http://schemas.microsoft.com/office/drawing/2014/main" val="3622000579"/>
                    </a:ext>
                  </a:extLst>
                </a:gridCol>
              </a:tblGrid>
              <a:tr h="489264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92891"/>
                  </a:ext>
                </a:extLst>
              </a:tr>
              <a:tr h="856212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资源配置</a:t>
                      </a:r>
                      <a:endParaRPr lang="en-US" altLang="zh-CN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可扩展组件：通过基础配置换算峰值</a:t>
                      </a:r>
                      <a:r>
                        <a:rPr lang="en-US" altLang="zh-CN" sz="105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，预估硬件数量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第三方服务：通过基准配置换算峰值</a:t>
                      </a:r>
                      <a:r>
                        <a:rPr lang="en-US" altLang="zh-CN" sz="105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，预估服务价格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网络等服务接入：参考一次性付费（年月均按一次性付费）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7056"/>
                  </a:ext>
                </a:extLst>
              </a:tr>
              <a:tr h="2476898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估算基准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时间单位：月</a:t>
                      </a:r>
                      <a:endParaRPr lang="en-US" altLang="zh-CN" sz="1050" b="0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司机：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5000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lang="en-US" altLang="zh-CN" sz="1050" b="0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司机每日交易单量：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</a:t>
                      </a:r>
                      <a:endParaRPr lang="en-US" altLang="zh-CN" sz="1050" b="0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下单率：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10%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（参考美团客户端的平均成单率）</a:t>
                      </a:r>
                      <a:endParaRPr lang="en-US" altLang="zh-CN" sz="1050" b="0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Pv,Uv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DD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前期的技术数据（估算均值）：</a:t>
                      </a:r>
                      <a:r>
                        <a:rPr lang="en-US" altLang="zh-CN" sz="1050" b="0" i="0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= </a:t>
                      </a:r>
                      <a:r>
                        <a:rPr lang="en-US" altLang="zh-CN" sz="1050" b="0" i="0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*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冗余处理 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峰值承重比例：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（峰值为评价值的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倍，经验估算）</a:t>
                      </a:r>
                      <a:endParaRPr lang="en-US" altLang="zh-CN" sz="1050" b="0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单台大型机器服务的预估峰值</a:t>
                      </a:r>
                      <a:r>
                        <a:rPr lang="en-US" altLang="zh-CN" sz="1050" b="0" i="0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qps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次</a:t>
                      </a:r>
                      <a:endParaRPr lang="en-US" altLang="zh-CN" sz="1050" b="0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大型服务器 </a:t>
                      </a: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= 2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台中心服务器 </a:t>
                      </a: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= 4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小型服务器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带宽均默认</a:t>
                      </a: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粗略估计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</a:t>
                      </a:r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uv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050" b="0" baseline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5000*10*/10%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50w</a:t>
                      </a:r>
                    </a:p>
                    <a:p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</a:t>
                      </a:r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 </a:t>
                      </a:r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Uv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* 20</a:t>
                      </a:r>
                    </a:p>
                    <a:p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总体平均</a:t>
                      </a:r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050" b="0" baseline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/(24*60*60) = 115.74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</a:t>
                      </a:r>
                      <a:endParaRPr lang="en-US" altLang="zh-CN" sz="1050" b="0" baseline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Max(</a:t>
                      </a:r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= 115.74 * 5 = 578.1</a:t>
                      </a:r>
                    </a:p>
                    <a:p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客户端服务机器数 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</a:p>
                    <a:p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[Max(</a:t>
                      </a:r>
                      <a:r>
                        <a:rPr lang="en-US" altLang="zh-CN" sz="1050" b="0" baseline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)*(1+20%)]/100 = 7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台</a:t>
                      </a:r>
                      <a:endParaRPr lang="en-US" altLang="zh-CN" sz="1050" b="0" baseline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baseline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70865"/>
                  </a:ext>
                </a:extLst>
              </a:tr>
              <a:tr h="489264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28909"/>
                  </a:ext>
                </a:extLst>
              </a:tr>
              <a:tr h="938182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663K * 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+ 20%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795.6K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 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795600 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4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/>
              <a:t>基础件</a:t>
            </a:r>
            <a:br>
              <a:rPr lang="en-US" altLang="zh-CN" sz="4600" spc="-150" dirty="0"/>
            </a:br>
            <a:r>
              <a:rPr lang="zh-CN" altLang="en-US" sz="4600" spc="-150" dirty="0"/>
              <a:t>估算明细</a:t>
            </a:r>
            <a:br>
              <a:rPr lang="en-US" altLang="zh-CN" sz="4600" spc="-150" dirty="0"/>
            </a:br>
            <a:r>
              <a:rPr lang="en-US" altLang="zh-CN" sz="4600" spc="-150" dirty="0"/>
              <a:t>-2</a:t>
            </a:r>
            <a:r>
              <a:rPr lang="zh-CN" altLang="en-US" sz="2000" spc="-150" dirty="0"/>
              <a:t>线上服务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96076"/>
              </p:ext>
            </p:extLst>
          </p:nvPr>
        </p:nvGraphicFramePr>
        <p:xfrm>
          <a:off x="3352465" y="755607"/>
          <a:ext cx="8125893" cy="545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913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1591913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1904722">
                  <a:extLst>
                    <a:ext uri="{9D8B030D-6E8A-4147-A177-3AD203B41FA5}">
                      <a16:colId xmlns:a16="http://schemas.microsoft.com/office/drawing/2014/main" val="339976752"/>
                    </a:ext>
                  </a:extLst>
                </a:gridCol>
                <a:gridCol w="822182">
                  <a:extLst>
                    <a:ext uri="{9D8B030D-6E8A-4147-A177-3AD203B41FA5}">
                      <a16:colId xmlns:a16="http://schemas.microsoft.com/office/drawing/2014/main" val="5929535"/>
                    </a:ext>
                  </a:extLst>
                </a:gridCol>
                <a:gridCol w="835524">
                  <a:extLst>
                    <a:ext uri="{9D8B030D-6E8A-4147-A177-3AD203B41FA5}">
                      <a16:colId xmlns:a16="http://schemas.microsoft.com/office/drawing/2014/main" val="3737678054"/>
                    </a:ext>
                  </a:extLst>
                </a:gridCol>
                <a:gridCol w="1379639">
                  <a:extLst>
                    <a:ext uri="{9D8B030D-6E8A-4147-A177-3AD203B41FA5}">
                      <a16:colId xmlns:a16="http://schemas.microsoft.com/office/drawing/2014/main" val="3695162425"/>
                    </a:ext>
                  </a:extLst>
                </a:gridCol>
              </a:tblGrid>
              <a:tr h="611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en-US" altLang="zh-CN" sz="105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月单价</a:t>
                      </a:r>
                      <a:endParaRPr lang="en-US" altLang="zh-CN" sz="105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</a:t>
                      </a:r>
                      <a:endParaRPr lang="en-US" altLang="zh-CN" sz="105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61674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web</a:t>
                      </a:r>
                      <a:r>
                        <a:rPr kumimoji="0" lang="zh-CN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 + 1 + 0.25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6167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组件服务器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32306"/>
                  </a:ext>
                </a:extLst>
              </a:tr>
              <a:tr h="6167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静态服务器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60104"/>
                  </a:ext>
                </a:extLst>
              </a:tr>
              <a:tr h="61674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网络通信等</a:t>
                      </a: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安全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6167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负载均衡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3411"/>
                  </a:ext>
                </a:extLst>
              </a:tr>
              <a:tr h="6167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05686"/>
                  </a:ext>
                </a:extLst>
              </a:tr>
              <a:tr h="6167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76003"/>
                  </a:ext>
                </a:extLst>
              </a:tr>
              <a:tr h="529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0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基础件</a:t>
            </a:r>
            <a:br>
              <a:rPr lang="en-US" altLang="zh-CN" sz="4600" spc="-150" dirty="0"/>
            </a:br>
            <a:r>
              <a:rPr lang="zh-CN" altLang="en-US" sz="4600" spc="-150" dirty="0"/>
              <a:t>估算明细</a:t>
            </a:r>
            <a:br>
              <a:rPr lang="en-US" altLang="zh-CN" sz="4600" spc="-150" dirty="0"/>
            </a:br>
            <a:r>
              <a:rPr lang="en-US" altLang="zh-CN" sz="4600" spc="-150" dirty="0"/>
              <a:t>-3</a:t>
            </a:r>
            <a:r>
              <a:rPr lang="zh-CN" altLang="en-US" sz="2000" spc="-150" dirty="0"/>
              <a:t>测试开发服务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87165"/>
              </p:ext>
            </p:extLst>
          </p:nvPr>
        </p:nvGraphicFramePr>
        <p:xfrm>
          <a:off x="3352464" y="755607"/>
          <a:ext cx="8130289" cy="545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941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1559941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2066413">
                  <a:extLst>
                    <a:ext uri="{9D8B030D-6E8A-4147-A177-3AD203B41FA5}">
                      <a16:colId xmlns:a16="http://schemas.microsoft.com/office/drawing/2014/main" val="339976752"/>
                    </a:ext>
                  </a:extLst>
                </a:gridCol>
                <a:gridCol w="717640">
                  <a:extLst>
                    <a:ext uri="{9D8B030D-6E8A-4147-A177-3AD203B41FA5}">
                      <a16:colId xmlns:a16="http://schemas.microsoft.com/office/drawing/2014/main" val="5929535"/>
                    </a:ext>
                  </a:extLst>
                </a:gridCol>
                <a:gridCol w="706827">
                  <a:extLst>
                    <a:ext uri="{9D8B030D-6E8A-4147-A177-3AD203B41FA5}">
                      <a16:colId xmlns:a16="http://schemas.microsoft.com/office/drawing/2014/main" val="3737678054"/>
                    </a:ext>
                  </a:extLst>
                </a:gridCol>
                <a:gridCol w="1519527">
                  <a:extLst>
                    <a:ext uri="{9D8B030D-6E8A-4147-A177-3AD203B41FA5}">
                      <a16:colId xmlns:a16="http://schemas.microsoft.com/office/drawing/2014/main" val="3695162425"/>
                    </a:ext>
                  </a:extLst>
                </a:gridCol>
              </a:tblGrid>
              <a:tr h="606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en-US" altLang="zh-CN" sz="105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月单价</a:t>
                      </a:r>
                      <a:endParaRPr lang="en-US" altLang="zh-CN" sz="105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</a:t>
                      </a:r>
                      <a:endParaRPr lang="en-US" altLang="zh-CN" sz="105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6615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web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各个服务一台轻量服务器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6110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组件服务器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Mysql|Redis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各一台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32306"/>
                  </a:ext>
                </a:extLst>
              </a:tr>
              <a:tr h="6110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静态服务器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60104"/>
                  </a:ext>
                </a:extLst>
              </a:tr>
              <a:tr h="61104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网络通信等</a:t>
                      </a: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安全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6110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负载均衡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3411"/>
                  </a:ext>
                </a:extLst>
              </a:tr>
              <a:tr h="6110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05686"/>
                  </a:ext>
                </a:extLst>
              </a:tr>
              <a:tr h="6110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76003"/>
                  </a:ext>
                </a:extLst>
              </a:tr>
              <a:tr h="524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4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第三方</a:t>
            </a:r>
            <a:br>
              <a:rPr lang="en-US" altLang="zh-CN" sz="4600" spc="-150" dirty="0"/>
            </a:br>
            <a:r>
              <a:rPr lang="zh-CN" altLang="en-US" sz="4600" spc="-150" dirty="0"/>
              <a:t>增值服务</a:t>
            </a:r>
            <a:br>
              <a:rPr lang="en-US" altLang="zh-CN" sz="4600" spc="-150" dirty="0"/>
            </a:br>
            <a:r>
              <a:rPr lang="zh-CN" altLang="en-US" sz="4600" spc="-150" dirty="0"/>
              <a:t>价格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47695"/>
              </p:ext>
            </p:extLst>
          </p:nvPr>
        </p:nvGraphicFramePr>
        <p:xfrm>
          <a:off x="3352463" y="755606"/>
          <a:ext cx="8162777" cy="538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32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2828060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1274648">
                  <a:extLst>
                    <a:ext uri="{9D8B030D-6E8A-4147-A177-3AD203B41FA5}">
                      <a16:colId xmlns:a16="http://schemas.microsoft.com/office/drawing/2014/main" val="339976752"/>
                    </a:ext>
                  </a:extLst>
                </a:gridCol>
                <a:gridCol w="1312456">
                  <a:extLst>
                    <a:ext uri="{9D8B030D-6E8A-4147-A177-3AD203B41FA5}">
                      <a16:colId xmlns:a16="http://schemas.microsoft.com/office/drawing/2014/main" val="3737678054"/>
                    </a:ext>
                  </a:extLst>
                </a:gridCol>
                <a:gridCol w="845681">
                  <a:extLst>
                    <a:ext uri="{9D8B030D-6E8A-4147-A177-3AD203B41FA5}">
                      <a16:colId xmlns:a16="http://schemas.microsoft.com/office/drawing/2014/main" val="3695162425"/>
                    </a:ext>
                  </a:extLst>
                </a:gridCol>
              </a:tblGrid>
              <a:tr h="860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</a:t>
                      </a:r>
                      <a:endParaRPr lang="en-US" altLang="zh-CN" sz="105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endParaRPr lang="en-US" altLang="zh-CN" sz="105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</a:t>
                      </a:r>
                      <a:endParaRPr lang="en-US" altLang="zh-CN" sz="105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121919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第三方服务（增值）</a:t>
                      </a: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短信服务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每条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121919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视频服务（与语音服务合并）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07763"/>
                  </a:ext>
                </a:extLst>
              </a:tr>
              <a:tr h="121919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语音服务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每分钟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06215"/>
                  </a:ext>
                </a:extLst>
              </a:tr>
              <a:tr h="86739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地图服务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可选高德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1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7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基础成本</a:t>
            </a:r>
            <a:br>
              <a:rPr lang="en-US" altLang="zh-CN" sz="4600" spc="-150" dirty="0"/>
            </a:br>
            <a:r>
              <a:rPr lang="zh-CN" altLang="en-US" sz="4600" spc="-150" dirty="0"/>
              <a:t>汇总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19094"/>
              </p:ext>
            </p:extLst>
          </p:nvPr>
        </p:nvGraphicFramePr>
        <p:xfrm>
          <a:off x="3355382" y="755607"/>
          <a:ext cx="8127372" cy="5141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686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4063686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</a:tblGrid>
              <a:tr h="97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元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endPara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人力资源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795600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137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基础件线上资源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85347</a:t>
                      </a:r>
                      <a:endParaRPr kumimoji="0" lang="en-US" altLang="zh-CN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基础件测试资源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840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885131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9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预估</a:t>
            </a:r>
            <a:br>
              <a:rPr lang="en-US" altLang="zh-CN" sz="4600" spc="-150" dirty="0"/>
            </a:br>
            <a:r>
              <a:rPr lang="zh-CN" altLang="en-US" sz="4600" spc="-150" dirty="0"/>
              <a:t>基础费用</a:t>
            </a:r>
            <a:br>
              <a:rPr lang="en-US" altLang="zh-CN" sz="4600" spc="-150" dirty="0"/>
            </a:br>
            <a:r>
              <a:rPr lang="zh-CN" altLang="en-US" sz="4600" spc="-150" dirty="0"/>
              <a:t>成本模型</a:t>
            </a:r>
            <a:br>
              <a:rPr lang="en-US" altLang="zh-CN" sz="4600" spc="-150" dirty="0"/>
            </a:br>
            <a:r>
              <a:rPr lang="zh-CN" altLang="en-US" sz="2000" spc="-150" dirty="0"/>
              <a:t>（每单）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464ACD1-A61F-4067-ADCA-EFDD4E641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12844"/>
              </p:ext>
            </p:extLst>
          </p:nvPr>
        </p:nvGraphicFramePr>
        <p:xfrm>
          <a:off x="3543254" y="2667260"/>
          <a:ext cx="5955544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59">
                  <a:extLst>
                    <a:ext uri="{9D8B030D-6E8A-4147-A177-3AD203B41FA5}">
                      <a16:colId xmlns:a16="http://schemas.microsoft.com/office/drawing/2014/main" val="1130453357"/>
                    </a:ext>
                  </a:extLst>
                </a:gridCol>
                <a:gridCol w="1678906">
                  <a:extLst>
                    <a:ext uri="{9D8B030D-6E8A-4147-A177-3AD203B41FA5}">
                      <a16:colId xmlns:a16="http://schemas.microsoft.com/office/drawing/2014/main" val="2701385635"/>
                    </a:ext>
                  </a:extLst>
                </a:gridCol>
                <a:gridCol w="1106694">
                  <a:extLst>
                    <a:ext uri="{9D8B030D-6E8A-4147-A177-3AD203B41FA5}">
                      <a16:colId xmlns:a16="http://schemas.microsoft.com/office/drawing/2014/main" val="2998376806"/>
                    </a:ext>
                  </a:extLst>
                </a:gridCol>
                <a:gridCol w="1895585">
                  <a:extLst>
                    <a:ext uri="{9D8B030D-6E8A-4147-A177-3AD203B41FA5}">
                      <a16:colId xmlns:a16="http://schemas.microsoft.com/office/drawing/2014/main" val="2337829326"/>
                    </a:ext>
                  </a:extLst>
                </a:gridCol>
              </a:tblGrid>
              <a:tr h="125452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参数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单位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6456934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δ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基础司机单位 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871891703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λ1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795600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人力初始化成本 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19344548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λ2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89531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资源初始化成本 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96108482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θ1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人力基准系数 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13628335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θ2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资源基准系数 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07717290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 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&lt;= </a:t>
                      </a:r>
                      <a:r>
                        <a:rPr lang="en-US" altLang="zh-CN" sz="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&lt;= 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30000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司机人数 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39122919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l-GR" altLang="zh-CN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μ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人天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每个司机每天的成单量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47998996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l-GR" altLang="zh-CN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ε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每个月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4028513"/>
                  </a:ext>
                </a:extLst>
              </a:tr>
              <a:tr h="197139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Σ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sz="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每单基础技术成本（误差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  <a:p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029934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C7A3EE5-B628-40C2-9730-E4551DC4EDEB}"/>
              </a:ext>
            </a:extLst>
          </p:cNvPr>
          <p:cNvSpPr txBox="1"/>
          <p:nvPr/>
        </p:nvSpPr>
        <p:spPr>
          <a:xfrm>
            <a:off x="9918223" y="971132"/>
            <a:ext cx="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807E6A-48BB-4A74-B8F1-4FDE9AC6366E}"/>
              </a:ext>
            </a:extLst>
          </p:cNvPr>
          <p:cNvSpPr txBox="1"/>
          <p:nvPr/>
        </p:nvSpPr>
        <p:spPr>
          <a:xfrm>
            <a:off x="9829800" y="3501764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81C6AD-191A-43BC-B4C6-3C7FB7343DCA}"/>
              </a:ext>
            </a:extLst>
          </p:cNvPr>
          <p:cNvSpPr txBox="1"/>
          <p:nvPr/>
        </p:nvSpPr>
        <p:spPr>
          <a:xfrm>
            <a:off x="3427034" y="5102953"/>
            <a:ext cx="506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dirty="0"/>
              <a:t> =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/>
              <a:t>5000 </a:t>
            </a:r>
            <a:r>
              <a:rPr lang="zh-CN" altLang="en-US" dirty="0"/>
              <a:t>并且将表③带入②式得到 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340BCD-01F0-4088-83C9-D9AF4B06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23" y="828483"/>
            <a:ext cx="2939031" cy="65463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43646C9-07ED-4C2E-924E-B89BE08E6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47" y="5693553"/>
            <a:ext cx="1436958" cy="4980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B66EC8E-AE66-44AC-8099-5F5C52DC9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89325"/>
            <a:ext cx="1505824" cy="62706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6736254-1628-4231-8340-0EB43C9E7116}"/>
              </a:ext>
            </a:extLst>
          </p:cNvPr>
          <p:cNvSpPr txBox="1"/>
          <p:nvPr/>
        </p:nvSpPr>
        <p:spPr>
          <a:xfrm>
            <a:off x="9918223" y="2013568"/>
            <a:ext cx="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29155380-386A-4118-BEA9-A52DC1A46221}"/>
              </a:ext>
            </a:extLst>
          </p:cNvPr>
          <p:cNvSpPr/>
          <p:nvPr/>
        </p:nvSpPr>
        <p:spPr>
          <a:xfrm>
            <a:off x="3494951" y="1106613"/>
            <a:ext cx="363853" cy="1104844"/>
          </a:xfrm>
          <a:prstGeom prst="leftBrace">
            <a:avLst>
              <a:gd name="adj1" fmla="val 6433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DA0BF5-469F-4A1B-810C-9EDE28FBFAE9}"/>
              </a:ext>
            </a:extLst>
          </p:cNvPr>
          <p:cNvSpPr txBox="1"/>
          <p:nvPr/>
        </p:nvSpPr>
        <p:spPr>
          <a:xfrm>
            <a:off x="3867351" y="971132"/>
            <a:ext cx="180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5000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&lt;=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30000</a:t>
            </a:r>
          </a:p>
          <a:p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23D9C7-BA2E-41D7-A1CD-5F79A8D683C8}"/>
              </a:ext>
            </a:extLst>
          </p:cNvPr>
          <p:cNvSpPr txBox="1"/>
          <p:nvPr/>
        </p:nvSpPr>
        <p:spPr>
          <a:xfrm>
            <a:off x="3879849" y="2028442"/>
            <a:ext cx="180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= δ =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67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预估</a:t>
            </a:r>
            <a:br>
              <a:rPr lang="en-US" altLang="zh-CN" sz="4600" spc="-150" dirty="0"/>
            </a:br>
            <a:r>
              <a:rPr lang="zh-CN" altLang="en-US" sz="4600" spc="-150" dirty="0"/>
              <a:t>增值服务</a:t>
            </a:r>
            <a:br>
              <a:rPr lang="en-US" altLang="zh-CN" sz="4600" spc="-150" dirty="0"/>
            </a:br>
            <a:r>
              <a:rPr lang="zh-CN" altLang="en-US" sz="4600" spc="-150" dirty="0"/>
              <a:t>成本模型</a:t>
            </a:r>
            <a:br>
              <a:rPr lang="en-US" altLang="zh-CN" sz="4600" spc="-150" dirty="0"/>
            </a:br>
            <a:r>
              <a:rPr lang="zh-CN" altLang="en-US" sz="2000" spc="-150" dirty="0"/>
              <a:t>（每单）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464ACD1-A61F-4067-ADCA-EFDD4E641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22092"/>
              </p:ext>
            </p:extLst>
          </p:nvPr>
        </p:nvGraphicFramePr>
        <p:xfrm>
          <a:off x="3540969" y="2371584"/>
          <a:ext cx="59555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59">
                  <a:extLst>
                    <a:ext uri="{9D8B030D-6E8A-4147-A177-3AD203B41FA5}">
                      <a16:colId xmlns:a16="http://schemas.microsoft.com/office/drawing/2014/main" val="1130453357"/>
                    </a:ext>
                  </a:extLst>
                </a:gridCol>
                <a:gridCol w="1678906">
                  <a:extLst>
                    <a:ext uri="{9D8B030D-6E8A-4147-A177-3AD203B41FA5}">
                      <a16:colId xmlns:a16="http://schemas.microsoft.com/office/drawing/2014/main" val="2701385635"/>
                    </a:ext>
                  </a:extLst>
                </a:gridCol>
                <a:gridCol w="1106694">
                  <a:extLst>
                    <a:ext uri="{9D8B030D-6E8A-4147-A177-3AD203B41FA5}">
                      <a16:colId xmlns:a16="http://schemas.microsoft.com/office/drawing/2014/main" val="2998376806"/>
                    </a:ext>
                  </a:extLst>
                </a:gridCol>
                <a:gridCol w="1895585">
                  <a:extLst>
                    <a:ext uri="{9D8B030D-6E8A-4147-A177-3AD203B41FA5}">
                      <a16:colId xmlns:a16="http://schemas.microsoft.com/office/drawing/2014/main" val="2337829326"/>
                    </a:ext>
                  </a:extLst>
                </a:gridCol>
              </a:tblGrid>
              <a:tr h="125452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参数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单位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6456934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λ1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每单预估时长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19344548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λ2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每单预估短信条数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96108482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Q1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参考第三方增值服务价格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13628335"/>
                  </a:ext>
                </a:extLst>
              </a:tr>
              <a:tr h="125452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Q2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0.03705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参考第三方增值服务价格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07717290"/>
                  </a:ext>
                </a:extLst>
              </a:tr>
              <a:tr h="197139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Σ</a:t>
                      </a:r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sz="8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每单增值服务成本</a:t>
                      </a:r>
                    </a:p>
                    <a:p>
                      <a:endParaRPr lang="zh-CN" altLang="en-US" sz="8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029934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C7A3EE5-B628-40C2-9730-E4551DC4EDEB}"/>
              </a:ext>
            </a:extLst>
          </p:cNvPr>
          <p:cNvSpPr txBox="1"/>
          <p:nvPr/>
        </p:nvSpPr>
        <p:spPr>
          <a:xfrm>
            <a:off x="9918223" y="1385715"/>
            <a:ext cx="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807E6A-48BB-4A74-B8F1-4FDE9AC6366E}"/>
              </a:ext>
            </a:extLst>
          </p:cNvPr>
          <p:cNvSpPr txBox="1"/>
          <p:nvPr/>
        </p:nvSpPr>
        <p:spPr>
          <a:xfrm>
            <a:off x="9829800" y="2791117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81C6AD-191A-43BC-B4C6-3C7FB7343DCA}"/>
              </a:ext>
            </a:extLst>
          </p:cNvPr>
          <p:cNvSpPr txBox="1"/>
          <p:nvPr/>
        </p:nvSpPr>
        <p:spPr>
          <a:xfrm>
            <a:off x="3415748" y="4064847"/>
            <a:ext cx="506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将表②带入①式得到 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EF7504-ABD1-4A40-BC92-72185CD5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969" y="1385715"/>
            <a:ext cx="2623930" cy="510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2E7BE2-7A4A-4DEC-BA9A-95D993268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52" y="5159202"/>
            <a:ext cx="1505778" cy="4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8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总成本</a:t>
            </a:r>
            <a:br>
              <a:rPr lang="en-US" altLang="zh-CN" sz="4600" spc="-150" dirty="0"/>
            </a:br>
            <a:r>
              <a:rPr lang="zh-CN" altLang="en-US" sz="4600" spc="-150" dirty="0"/>
              <a:t>汇总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51907"/>
              </p:ext>
            </p:extLst>
          </p:nvPr>
        </p:nvGraphicFramePr>
        <p:xfrm>
          <a:off x="3203376" y="1330322"/>
          <a:ext cx="8135727" cy="2274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09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2711909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2711909">
                  <a:extLst>
                    <a:ext uri="{9D8B030D-6E8A-4147-A177-3AD203B41FA5}">
                      <a16:colId xmlns:a16="http://schemas.microsoft.com/office/drawing/2014/main" val="2566656303"/>
                    </a:ext>
                  </a:extLst>
                </a:gridCol>
              </a:tblGrid>
              <a:tr h="468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值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444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基础费用月成本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885131</a:t>
                      </a: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5K</a:t>
                      </a: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 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人天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01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基础费用每单成本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0.5901</a:t>
                      </a: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pc="-150" dirty="0"/>
                        <a:t>参考预估基础费用成本模型（基准</a:t>
                      </a:r>
                      <a:r>
                        <a:rPr lang="en-US" altLang="zh-CN" sz="1100" spc="-150" dirty="0"/>
                        <a:t>5000</a:t>
                      </a:r>
                      <a:r>
                        <a:rPr lang="zh-CN" altLang="en-US" sz="1100" spc="-150" dirty="0"/>
                        <a:t>司机）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增值费用每单成本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0.2695</a:t>
                      </a: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参考美团打车客户端的平均成单率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每单技术成本</a:t>
                      </a:r>
                      <a:endParaRPr lang="en-US" altLang="zh-CN" sz="1100" b="1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0.8596</a:t>
                      </a: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基础费用每单成本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增值费用每单成本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6022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DA425F-DDE5-403E-A21B-6581A856BEDA}"/>
              </a:ext>
            </a:extLst>
          </p:cNvPr>
          <p:cNvSpPr txBox="1"/>
          <p:nvPr/>
        </p:nvSpPr>
        <p:spPr>
          <a:xfrm>
            <a:off x="3203376" y="4648281"/>
            <a:ext cx="544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技术成本（单）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 0.8596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21460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3164" y="979097"/>
            <a:ext cx="4754880" cy="822960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en-US" altLang="zh-CN" dirty="0"/>
              <a:t>2</a:t>
            </a:r>
            <a:r>
              <a:rPr lang="zh-CN" altLang="en-US" dirty="0"/>
              <a:t>：阿里云</a:t>
            </a:r>
            <a:r>
              <a:rPr lang="en-US" altLang="zh-CN" dirty="0"/>
              <a:t>-</a:t>
            </a:r>
            <a:r>
              <a:rPr lang="zh-CN" altLang="en-US" dirty="0"/>
              <a:t>负载均衡价格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en-US" altLang="zh-CN" dirty="0"/>
              <a:t>1</a:t>
            </a:r>
            <a:r>
              <a:rPr lang="zh-CN" altLang="en-US" dirty="0"/>
              <a:t>：阿里云</a:t>
            </a:r>
            <a:r>
              <a:rPr lang="en-US" altLang="zh-CN" dirty="0"/>
              <a:t>-</a:t>
            </a:r>
            <a:r>
              <a:rPr lang="en-US" altLang="zh-CN" dirty="0" err="1"/>
              <a:t>scdn</a:t>
            </a:r>
            <a:r>
              <a:rPr lang="zh-CN" altLang="en-US" dirty="0"/>
              <a:t>价格</a:t>
            </a:r>
          </a:p>
        </p:txBody>
      </p:sp>
      <p:pic>
        <p:nvPicPr>
          <p:cNvPr id="9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662" y="1999862"/>
            <a:ext cx="4584745" cy="44612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62" y="1802057"/>
            <a:ext cx="494984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3164" y="979097"/>
            <a:ext cx="4754880" cy="822960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en-US" altLang="zh-CN" dirty="0"/>
              <a:t>4</a:t>
            </a:r>
            <a:r>
              <a:rPr lang="zh-CN" altLang="en-US" dirty="0"/>
              <a:t>：阿里云音视</a:t>
            </a:r>
            <a:r>
              <a:rPr lang="en-US" altLang="zh-CN" dirty="0"/>
              <a:t>-</a:t>
            </a:r>
            <a:r>
              <a:rPr lang="zh-CN" altLang="en-US" dirty="0"/>
              <a:t>价格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en-US" altLang="zh-CN" dirty="0"/>
              <a:t>3</a:t>
            </a:r>
            <a:r>
              <a:rPr lang="zh-CN" altLang="en-US" dirty="0"/>
              <a:t>：阿里云</a:t>
            </a:r>
            <a:r>
              <a:rPr lang="en-US" altLang="zh-CN" dirty="0"/>
              <a:t>-WAF</a:t>
            </a:r>
            <a:r>
              <a:rPr lang="zh-CN" altLang="en-US" dirty="0"/>
              <a:t>价格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6539" y="2006082"/>
            <a:ext cx="4534870" cy="43026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64" y="2006082"/>
            <a:ext cx="4883337" cy="43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</a:t>
            </a:r>
            <a:br>
              <a:rPr lang="en-US" altLang="zh-CN" sz="4600" spc="-1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600" spc="-1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概况</a:t>
            </a: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4660221" y="4123559"/>
            <a:ext cx="5264748" cy="420576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|  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4660221" y="2541280"/>
            <a:ext cx="5264748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4660221" y="5058495"/>
            <a:ext cx="5264748" cy="40577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|  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 rot="16200000">
            <a:off x="2042409" y="3624629"/>
            <a:ext cx="2922988" cy="756289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 rot="5400000">
            <a:off x="8196666" y="2829453"/>
            <a:ext cx="4521487" cy="748147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运营管理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4660221" y="946779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搜谷打车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8566053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8831848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9199169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9464964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831392" y="6214533"/>
            <a:ext cx="853904" cy="145258"/>
            <a:chOff x="9831392" y="6214533"/>
            <a:chExt cx="853904" cy="145258"/>
          </a:xfrm>
        </p:grpSpPr>
        <p:sp>
          <p:nvSpPr>
            <p:cNvPr id="136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9831392" y="6214535"/>
              <a:ext cx="145256" cy="1452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0097187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采购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46603" y="839984"/>
            <a:ext cx="394967" cy="1105593"/>
            <a:chOff x="2722306" y="2119745"/>
            <a:chExt cx="1246684" cy="3219852"/>
          </a:xfrm>
        </p:grpSpPr>
        <p:sp>
          <p:nvSpPr>
            <p:cNvPr id="2" name="椭圆 1"/>
            <p:cNvSpPr/>
            <p:nvPr/>
          </p:nvSpPr>
          <p:spPr>
            <a:xfrm>
              <a:off x="2984269" y="2119745"/>
              <a:ext cx="722759" cy="677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同侧圆角矩形 2"/>
            <p:cNvSpPr/>
            <p:nvPr/>
          </p:nvSpPr>
          <p:spPr>
            <a:xfrm>
              <a:off x="2722306" y="2892828"/>
              <a:ext cx="1246684" cy="1205346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032066" y="4098174"/>
              <a:ext cx="627163" cy="12414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6019137" y="946508"/>
            <a:ext cx="1188000" cy="900000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同城打车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48" name="矩形 47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7378053" y="942781"/>
            <a:ext cx="1188000" cy="900000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地铁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52" name="矩形 51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8736969" y="942781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05164" y="1225296"/>
            <a:ext cx="782983" cy="282632"/>
            <a:chOff x="4476667" y="2739312"/>
            <a:chExt cx="1225921" cy="282632"/>
          </a:xfrm>
        </p:grpSpPr>
        <p:sp>
          <p:nvSpPr>
            <p:cNvPr id="8" name="燕尾形 7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燕尾形 5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燕尾形 5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rot="5400000">
            <a:off x="4972702" y="2065300"/>
            <a:ext cx="574412" cy="282632"/>
            <a:chOff x="4476667" y="2739312"/>
            <a:chExt cx="1225921" cy="282632"/>
          </a:xfrm>
        </p:grpSpPr>
        <p:sp>
          <p:nvSpPr>
            <p:cNvPr id="57" name="燕尾形 5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燕尾形 5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6379854" y="2065298"/>
            <a:ext cx="574412" cy="282632"/>
            <a:chOff x="4476667" y="2739312"/>
            <a:chExt cx="1225921" cy="282632"/>
          </a:xfrm>
        </p:grpSpPr>
        <p:sp>
          <p:nvSpPr>
            <p:cNvPr id="62" name="燕尾形 61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燕尾形 6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燕尾形 6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燕尾形 6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5400000">
            <a:off x="7787005" y="2050714"/>
            <a:ext cx="574412" cy="282632"/>
            <a:chOff x="4476667" y="2739312"/>
            <a:chExt cx="1225921" cy="282632"/>
          </a:xfrm>
        </p:grpSpPr>
        <p:sp>
          <p:nvSpPr>
            <p:cNvPr id="67" name="燕尾形 6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燕尾形 6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燕尾形 6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燕尾形 6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5400000">
            <a:off x="9185079" y="2050714"/>
            <a:ext cx="574412" cy="282632"/>
            <a:chOff x="4476667" y="2739312"/>
            <a:chExt cx="1225921" cy="282632"/>
          </a:xfrm>
        </p:grpSpPr>
        <p:sp>
          <p:nvSpPr>
            <p:cNvPr id="72" name="燕尾形 71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燕尾形 7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燕尾形 7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燕尾形 7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 rot="5400000">
            <a:off x="7061247" y="3649214"/>
            <a:ext cx="574412" cy="282632"/>
            <a:chOff x="4476667" y="2739312"/>
            <a:chExt cx="1225921" cy="282632"/>
          </a:xfrm>
        </p:grpSpPr>
        <p:sp>
          <p:nvSpPr>
            <p:cNvPr id="77" name="燕尾形 7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燕尾形 7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燕尾形 7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燕尾形 7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457409" y="6214533"/>
            <a:ext cx="853904" cy="145258"/>
            <a:chOff x="9831392" y="6214533"/>
            <a:chExt cx="853904" cy="145258"/>
          </a:xfrm>
        </p:grpSpPr>
        <p:sp>
          <p:nvSpPr>
            <p:cNvPr id="82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9831392" y="6214535"/>
              <a:ext cx="145256" cy="1452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0097187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3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web</a:t>
            </a:r>
            <a:r>
              <a:rPr lang="zh-CN" altLang="en-US" dirty="0"/>
              <a:t>服务器（</a:t>
            </a:r>
            <a:r>
              <a:rPr lang="en-US" altLang="zh-CN" dirty="0"/>
              <a:t>8</a:t>
            </a:r>
            <a:r>
              <a:rPr lang="zh-CN" altLang="en-US" dirty="0"/>
              <a:t>核</a:t>
            </a:r>
            <a:r>
              <a:rPr lang="en-US" altLang="zh-CN" dirty="0"/>
              <a:t>16G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1982745"/>
            <a:ext cx="10116588" cy="42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7" y="979097"/>
            <a:ext cx="6642525" cy="822960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en-US" altLang="zh-CN" dirty="0"/>
              <a:t>6</a:t>
            </a:r>
            <a:r>
              <a:rPr lang="zh-CN" altLang="en-US" dirty="0"/>
              <a:t>：静态服务器（</a:t>
            </a:r>
            <a:r>
              <a:rPr lang="en-US" altLang="zh-CN" dirty="0"/>
              <a:t>8</a:t>
            </a:r>
            <a:r>
              <a:rPr lang="zh-CN" altLang="en-US" dirty="0"/>
              <a:t>核</a:t>
            </a:r>
            <a:r>
              <a:rPr lang="en-US" altLang="zh-CN" dirty="0"/>
              <a:t>16G</a:t>
            </a:r>
            <a:r>
              <a:rPr lang="zh-CN" altLang="en-US" dirty="0"/>
              <a:t>，</a:t>
            </a:r>
            <a:r>
              <a:rPr lang="en-US" altLang="zh-CN" dirty="0"/>
              <a:t>PL1</a:t>
            </a:r>
            <a:r>
              <a:rPr lang="zh-CN" altLang="en-US" dirty="0"/>
              <a:t>硬盘）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0462" y="1998000"/>
            <a:ext cx="10096040" cy="38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en-US" altLang="zh-CN" dirty="0"/>
              <a:t>7</a:t>
            </a:r>
            <a:r>
              <a:rPr lang="zh-CN" altLang="en-US" dirty="0"/>
              <a:t>：阿里云短信服务套餐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9593" y="1987420"/>
            <a:ext cx="10080283" cy="43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业务技术</a:t>
            </a:r>
            <a:br>
              <a:rPr lang="en-US" altLang="zh-CN" sz="4600" spc="-1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600" spc="-150" dirty="0"/>
              <a:t>支持</a:t>
            </a:r>
            <a:r>
              <a:rPr lang="zh-CN" altLang="en-US" sz="4600" spc="-15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构建</a:t>
            </a:r>
          </a:p>
        </p:txBody>
      </p:sp>
      <p:sp>
        <p:nvSpPr>
          <p:cNvPr id="19" name="矩形 18" descr="层次结构级别 1">
            <a:extLst>
              <a:ext uri="{FF2B5EF4-FFF2-40B4-BE49-F238E27FC236}">
                <a16:creationId xmlns:a16="http://schemas.microsoft.com/office/drawing/2014/main" id="{21C604EF-32A3-42D7-8586-5D643B7D12C1}"/>
              </a:ext>
            </a:extLst>
          </p:cNvPr>
          <p:cNvSpPr/>
          <p:nvPr/>
        </p:nvSpPr>
        <p:spPr>
          <a:xfrm>
            <a:off x="5111016" y="824452"/>
            <a:ext cx="5124986" cy="425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/>
        </p:spPr>
        <p:style>
          <a:lnRef idx="0">
            <a:scrgbClr r="0" g="0" b="0"/>
          </a:lnRef>
          <a:fillRef idx="2">
            <a:scrgbClr r="0" g="0" b="0"/>
          </a:fillRef>
          <a:effectRef idx="1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</a:t>
            </a:r>
            <a:endParaRPr lang="zh-CN" altLang="en-US" sz="1200" b="0" kern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29769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829769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技术改造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11016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矩形 22" descr="层次结构级别 3 项目 2">
            <a:extLst>
              <a:ext uri="{FF2B5EF4-FFF2-40B4-BE49-F238E27FC236}">
                <a16:creationId xmlns:a16="http://schemas.microsoft.com/office/drawing/2014/main" id="{B1D13964-3BCA-4613-8A6D-5CEC7CC35B3B}"/>
              </a:ext>
            </a:extLst>
          </p:cNvPr>
          <p:cNvSpPr/>
          <p:nvPr/>
        </p:nvSpPr>
        <p:spPr>
          <a:xfrm>
            <a:off x="5111016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技术改造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11016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派单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支付相关</a:t>
            </a: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392263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 24" descr="层次结构级别 3 项目 3">
            <a:extLst>
              <a:ext uri="{FF2B5EF4-FFF2-40B4-BE49-F238E27FC236}">
                <a16:creationId xmlns:a16="http://schemas.microsoft.com/office/drawing/2014/main" id="{A02A68C5-2481-443C-9339-71AFFFE8B3C6}"/>
              </a:ext>
            </a:extLst>
          </p:cNvPr>
          <p:cNvSpPr/>
          <p:nvPr/>
        </p:nvSpPr>
        <p:spPr>
          <a:xfrm>
            <a:off x="6392263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重构，改造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原有项目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673510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 descr="层次结构级别 3 项目 4">
            <a:extLst>
              <a:ext uri="{FF2B5EF4-FFF2-40B4-BE49-F238E27FC236}">
                <a16:creationId xmlns:a16="http://schemas.microsoft.com/office/drawing/2014/main" id="{0FA8CCAE-6C83-4256-B2BA-18AE94FC1DE0}"/>
              </a:ext>
            </a:extLst>
          </p:cNvPr>
          <p:cNvSpPr/>
          <p:nvPr/>
        </p:nvSpPr>
        <p:spPr>
          <a:xfrm>
            <a:off x="7673510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spc="-8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新项目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7673510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司机、车载设备、相关订单，营业相关管理系统</a:t>
            </a: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8954757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运营管理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 descr="层次结构级别 3 项目 5">
            <a:extLst>
              <a:ext uri="{FF2B5EF4-FFF2-40B4-BE49-F238E27FC236}">
                <a16:creationId xmlns:a16="http://schemas.microsoft.com/office/drawing/2014/main" id="{743439A9-C933-477D-A966-F21E29691839}"/>
              </a:ext>
            </a:extLst>
          </p:cNvPr>
          <p:cNvSpPr/>
          <p:nvPr/>
        </p:nvSpPr>
        <p:spPr>
          <a:xfrm>
            <a:off x="8954757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新项目</a:t>
            </a:r>
            <a:endParaRPr lang="en-US" altLang="zh-CN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9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可延迟</a:t>
            </a:r>
            <a:endParaRPr lang="zh-CN" altLang="en-US" sz="900" kern="12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36002" y="27976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搜谷打车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31" name="矩形 30" descr="层次结构级别 3 项目 6">
            <a:extLst>
              <a:ext uri="{FF2B5EF4-FFF2-40B4-BE49-F238E27FC236}">
                <a16:creationId xmlns:a16="http://schemas.microsoft.com/office/drawing/2014/main" id="{E0BA9528-74CE-4286-A8E3-697EED90FF57}"/>
              </a:ext>
            </a:extLst>
          </p:cNvPr>
          <p:cNvSpPr/>
          <p:nvPr/>
        </p:nvSpPr>
        <p:spPr>
          <a:xfrm>
            <a:off x="10236002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技术支持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6" name="连接符：肘形 35" descr="连接线">
            <a:extLst>
              <a:ext uri="{FF2B5EF4-FFF2-40B4-BE49-F238E27FC236}">
                <a16:creationId xmlns:a16="http://schemas.microsoft.com/office/drawing/2014/main" id="{1DE0112F-791B-49A1-8CD8-15FA7DC6F17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274748" y="398904"/>
            <a:ext cx="1547783" cy="3249740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：肘形 48" descr="连接线">
            <a:extLst>
              <a:ext uri="{FF2B5EF4-FFF2-40B4-BE49-F238E27FC236}">
                <a16:creationId xmlns:a16="http://schemas.microsoft.com/office/drawing/2014/main" id="{88C5FB59-79BD-402C-B020-CAA59D615CC0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rot="16200000" flipH="1">
            <a:off x="8477864" y="445527"/>
            <a:ext cx="1547783" cy="3156493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 descr="连接线">
            <a:extLst>
              <a:ext uri="{FF2B5EF4-FFF2-40B4-BE49-F238E27FC236}">
                <a16:creationId xmlns:a16="http://schemas.microsoft.com/office/drawing/2014/main" id="{B35D5690-BFCA-41DE-B9BF-84E7D1879E88}"/>
              </a:ext>
            </a:extLst>
          </p:cNvPr>
          <p:cNvCxnSpPr>
            <a:cxnSpLocks/>
          </p:cNvCxnSpPr>
          <p:nvPr/>
        </p:nvCxnSpPr>
        <p:spPr>
          <a:xfrm>
            <a:off x="9548757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 descr="连接线">
            <a:extLst>
              <a:ext uri="{FF2B5EF4-FFF2-40B4-BE49-F238E27FC236}">
                <a16:creationId xmlns:a16="http://schemas.microsoft.com/office/drawing/2014/main" id="{C918219C-ED8A-41E2-A454-104913D38EB4}"/>
              </a:ext>
            </a:extLst>
          </p:cNvPr>
          <p:cNvCxnSpPr>
            <a:cxnSpLocks/>
          </p:cNvCxnSpPr>
          <p:nvPr/>
        </p:nvCxnSpPr>
        <p:spPr>
          <a:xfrm>
            <a:off x="8267510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6986263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​​ 94" descr="连接线">
            <a:extLst>
              <a:ext uri="{FF2B5EF4-FFF2-40B4-BE49-F238E27FC236}">
                <a16:creationId xmlns:a16="http://schemas.microsoft.com/office/drawing/2014/main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5705016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 descr="连接线">
            <a:extLst>
              <a:ext uri="{FF2B5EF4-FFF2-40B4-BE49-F238E27FC236}">
                <a16:creationId xmlns:a16="http://schemas.microsoft.com/office/drawing/2014/main" id="{466A5381-C5C5-4929-819D-58E93DD737B3}"/>
              </a:ext>
            </a:extLst>
          </p:cNvPr>
          <p:cNvCxnSpPr>
            <a:cxnSpLocks/>
          </p:cNvCxnSpPr>
          <p:nvPr/>
        </p:nvCxnSpPr>
        <p:spPr>
          <a:xfrm>
            <a:off x="4423769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 descr="连接线">
            <a:extLst>
              <a:ext uri="{FF2B5EF4-FFF2-40B4-BE49-F238E27FC236}">
                <a16:creationId xmlns:a16="http://schemas.microsoft.com/office/drawing/2014/main" id="{E2D21EE2-D070-4DA0-A1AD-9C1E88D9194D}"/>
              </a:ext>
            </a:extLst>
          </p:cNvPr>
          <p:cNvCxnSpPr>
            <a:cxnSpLocks/>
          </p:cNvCxnSpPr>
          <p:nvPr/>
        </p:nvCxnSpPr>
        <p:spPr>
          <a:xfrm>
            <a:off x="5705016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​​ 102" descr="连接线">
            <a:extLst>
              <a:ext uri="{FF2B5EF4-FFF2-40B4-BE49-F238E27FC236}">
                <a16:creationId xmlns:a16="http://schemas.microsoft.com/office/drawing/2014/main" id="{32F3A4D7-B84F-42D6-A659-74286E20AFCF}"/>
              </a:ext>
            </a:extLst>
          </p:cNvPr>
          <p:cNvCxnSpPr>
            <a:cxnSpLocks/>
          </p:cNvCxnSpPr>
          <p:nvPr/>
        </p:nvCxnSpPr>
        <p:spPr>
          <a:xfrm>
            <a:off x="6986263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 descr="连接线">
            <a:extLst>
              <a:ext uri="{FF2B5EF4-FFF2-40B4-BE49-F238E27FC236}">
                <a16:creationId xmlns:a16="http://schemas.microsoft.com/office/drawing/2014/main" id="{21A1A5B2-BDF8-4C24-8AF8-C28C03D465D2}"/>
              </a:ext>
            </a:extLst>
          </p:cNvPr>
          <p:cNvCxnSpPr>
            <a:cxnSpLocks/>
          </p:cNvCxnSpPr>
          <p:nvPr/>
        </p:nvCxnSpPr>
        <p:spPr>
          <a:xfrm>
            <a:off x="8267510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 descr="连接线">
            <a:extLst>
              <a:ext uri="{FF2B5EF4-FFF2-40B4-BE49-F238E27FC236}">
                <a16:creationId xmlns:a16="http://schemas.microsoft.com/office/drawing/2014/main" id="{AB784302-7954-4871-A66D-7F70FFD346C2}"/>
              </a:ext>
            </a:extLst>
          </p:cNvPr>
          <p:cNvCxnSpPr>
            <a:cxnSpLocks/>
          </p:cNvCxnSpPr>
          <p:nvPr/>
        </p:nvCxnSpPr>
        <p:spPr>
          <a:xfrm>
            <a:off x="9548757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​​ 105" descr="连接线">
            <a:extLst>
              <a:ext uri="{FF2B5EF4-FFF2-40B4-BE49-F238E27FC236}">
                <a16:creationId xmlns:a16="http://schemas.microsoft.com/office/drawing/2014/main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10830002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29769" y="4836995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司机接单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</a:t>
            </a:r>
          </a:p>
        </p:txBody>
      </p:sp>
      <p:sp>
        <p:nvSpPr>
          <p:cNvPr id="41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6392263" y="479544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交通监管对接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订单过程监控等</a:t>
            </a:r>
          </a:p>
        </p:txBody>
      </p:sp>
      <p:sp>
        <p:nvSpPr>
          <p:cNvPr id="42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8954757" y="4802085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企业运营相关</a:t>
            </a:r>
          </a:p>
        </p:txBody>
      </p:sp>
      <p:sp>
        <p:nvSpPr>
          <p:cNvPr id="43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10236002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各应用平台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打车入口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366325" y="3817331"/>
            <a:ext cx="340703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技术方案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 50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367682" y="4836995"/>
            <a:ext cx="340703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承载业务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97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/>
              <a:t>人力</a:t>
            </a:r>
            <a:br>
              <a:rPr lang="en-US" altLang="zh-CN" sz="4600" spc="-150" dirty="0"/>
            </a:br>
            <a:r>
              <a:rPr lang="zh-CN" altLang="en-US" sz="4600" spc="-150" dirty="0"/>
              <a:t>资源配置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28128" y="2047740"/>
            <a:ext cx="504403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6434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搜谷打车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1652017"/>
            <a:ext cx="2469247" cy="35846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72" y="1612552"/>
            <a:ext cx="2469247" cy="39792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5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034426" y="1543466"/>
            <a:ext cx="0" cy="5184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 flipH="1">
            <a:off x="10878164" y="1543466"/>
            <a:ext cx="1" cy="5184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1652016"/>
            <a:ext cx="370197" cy="77724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577500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2577500"/>
            <a:ext cx="7594234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 | 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+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3001504"/>
            <a:ext cx="246924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 | 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69" y="2996286"/>
            <a:ext cx="246924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 | 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34276" y="3414752"/>
            <a:ext cx="5031739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| 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1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7127668" y="1543466"/>
            <a:ext cx="1" cy="186603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11000988" y="1543466"/>
            <a:ext cx="8373" cy="187503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3947147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DBA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3944512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4364388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网络工程师：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4784399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运维工程师：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5259420"/>
            <a:ext cx="370197" cy="54286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5259420"/>
            <a:ext cx="7588081" cy="53510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+ | 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团队管理：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77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/>
              <a:t>人力</a:t>
            </a:r>
            <a:br>
              <a:rPr lang="en-US" altLang="zh-CN" sz="4600" spc="-150" dirty="0"/>
            </a:br>
            <a:r>
              <a:rPr lang="zh-CN" altLang="en-US" sz="4600" spc="-150" dirty="0"/>
              <a:t>配置成本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1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8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5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2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19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4" y="6434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搜谷打车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1678959"/>
            <a:ext cx="37019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2577500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6" y="3944513"/>
            <a:ext cx="370197" cy="88579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1678959"/>
            <a:ext cx="2448223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29" y="3944512"/>
            <a:ext cx="2469248" cy="88579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DBA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网络工程师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运维工程师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5" y="1678959"/>
            <a:ext cx="246924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5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+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4983" y="3944512"/>
            <a:ext cx="2469248" cy="90060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1678959"/>
            <a:ext cx="246924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7" y="3944512"/>
            <a:ext cx="2469248" cy="90060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 4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3958" y="5730918"/>
            <a:ext cx="370201" cy="4130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 42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877929" y="5730918"/>
            <a:ext cx="7594235" cy="4130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24+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 32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22281" y="4978545"/>
            <a:ext cx="370197" cy="55773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4965800"/>
            <a:ext cx="2448223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项目经理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团队总监</a:t>
            </a:r>
          </a:p>
        </p:txBody>
      </p:sp>
      <p:sp>
        <p:nvSpPr>
          <p:cNvPr id="4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4983" y="4965801"/>
            <a:ext cx="2469248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7" y="4965800"/>
            <a:ext cx="2469248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3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/>
              <a:t>人力资源</a:t>
            </a:r>
            <a:br>
              <a:rPr lang="en-US" altLang="zh-CN" sz="4600" spc="-150" dirty="0"/>
            </a:br>
            <a:r>
              <a:rPr lang="zh-CN" altLang="en-US" sz="4600" spc="-150" dirty="0"/>
              <a:t>估算明细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55003"/>
              </p:ext>
            </p:extLst>
          </p:nvPr>
        </p:nvGraphicFramePr>
        <p:xfrm>
          <a:off x="3544918" y="852401"/>
          <a:ext cx="7943271" cy="488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567">
                  <a:extLst>
                    <a:ext uri="{9D8B030D-6E8A-4147-A177-3AD203B41FA5}">
                      <a16:colId xmlns:a16="http://schemas.microsoft.com/office/drawing/2014/main" val="634108087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436388290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457249513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64069516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019349666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4034555908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3622000579"/>
                    </a:ext>
                  </a:extLst>
                </a:gridCol>
              </a:tblGrid>
              <a:tr h="333715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方式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92891"/>
                  </a:ext>
                </a:extLst>
              </a:tr>
              <a:tr h="813431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人员配置</a:t>
                      </a:r>
                      <a:endParaRPr lang="en-US" altLang="zh-CN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原则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以市场现有业务模式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以未来业务模式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以业务划分模块方式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以项目管理最低化模式（各个岗位最低一个人）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计划模块预估最低工作量（行业经验最低值判断）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未来可能有变化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未来随着业务变化拓展</a:t>
                      </a: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效率偏低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7056"/>
                  </a:ext>
                </a:extLst>
              </a:tr>
              <a:tr h="959431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薪资估算（月）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 艾优程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猎头行业报告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 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csdn《2020-2021</a:t>
                      </a:r>
                      <a:r>
                        <a:rPr lang="zh-CN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中国开发者调查报告</a:t>
                      </a: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</a:p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中级业务开发 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30K±2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中级产品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23K±3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中级测试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18K±3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中级运维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20K±2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30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至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50K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团队总监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60K+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70865"/>
                  </a:ext>
                </a:extLst>
              </a:tr>
              <a:tr h="229429">
                <a:tc rowSpan="6"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当前人员成本预估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技术开发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30K±2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360K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663K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取最小值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50270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产品经理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23K±3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813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测试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18K±3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5650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运维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20K±2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9938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项目经理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至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50K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5031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团队总监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18560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风险控制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28909"/>
                  </a:ext>
                </a:extLst>
              </a:tr>
              <a:tr h="701358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663K * 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+ 20%</a:t>
                      </a:r>
                      <a:r>
                        <a:rPr lang="zh-CN" altLang="en-US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795.6K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 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795600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6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646492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/>
              <a:t>基础</a:t>
            </a:r>
            <a:br>
              <a:rPr lang="en-US" altLang="zh-CN" sz="4600" spc="-150" dirty="0"/>
            </a:br>
            <a:r>
              <a:rPr lang="zh-CN" altLang="en-US" sz="4600" spc="-150" dirty="0"/>
              <a:t>软硬件资源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1139193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搜谷打车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154843"/>
            <a:ext cx="370197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794523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组件服务器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59179" y="2794523"/>
            <a:ext cx="118799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4131123"/>
            <a:ext cx="370197" cy="5572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59179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3" y="3579521"/>
            <a:ext cx="7594230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静态服务器（视频、语音、图片等）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2" y="4131123"/>
            <a:ext cx="7594231" cy="5572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ctr" anchorCtr="1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网管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域名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CDN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SCDN 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30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77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中型服务器：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20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小型服务器：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10284167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6" y="2794522"/>
            <a:ext cx="114137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66" y="2794521"/>
            <a:ext cx="2469250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10289923" y="2794520"/>
            <a:ext cx="118799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83688" y="4808698"/>
            <a:ext cx="7594231" cy="115983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ctr" anchorCtr="1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短信服务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地图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代码管理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矩形 5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8691" y="4806202"/>
            <a:ext cx="370197" cy="11623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第三方服务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0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/>
              <a:t>基础件</a:t>
            </a:r>
            <a:br>
              <a:rPr lang="en-US" altLang="zh-CN" sz="4600" spc="-150" dirty="0"/>
            </a:br>
            <a:r>
              <a:rPr lang="zh-CN" altLang="en-US" sz="4600" spc="-150" dirty="0"/>
              <a:t>资源配置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1139193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搜谷打车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77181" y="6248338"/>
            <a:ext cx="2119243" cy="145258"/>
            <a:chOff x="9643930" y="6214533"/>
            <a:chExt cx="2119243" cy="145258"/>
          </a:xfrm>
        </p:grpSpPr>
        <p:sp>
          <p:nvSpPr>
            <p:cNvPr id="126" name="长方形 125" descr="图例">
              <a:extLst>
                <a:ext uri="{FF2B5EF4-FFF2-40B4-BE49-F238E27FC236}">
                  <a16:creationId xmlns:a16="http://schemas.microsoft.com/office/drawing/2014/main" id="{87078AC5-D985-47B2-ADD8-612E6D2FECA8}"/>
                </a:ext>
              </a:extLst>
            </p:cNvPr>
            <p:cNvSpPr/>
            <p:nvPr/>
          </p:nvSpPr>
          <p:spPr>
            <a:xfrm>
              <a:off x="9643930" y="6214535"/>
              <a:ext cx="145256" cy="145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5906265-95C1-4679-B825-B5B8CF837E12}"/>
                </a:ext>
              </a:extLst>
            </p:cNvPr>
            <p:cNvSpPr txBox="1"/>
            <p:nvPr/>
          </p:nvSpPr>
          <p:spPr>
            <a:xfrm>
              <a:off x="9909725" y="6214533"/>
              <a:ext cx="414767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集团外</a:t>
              </a:r>
            </a:p>
          </p:txBody>
        </p:sp>
        <p:sp>
          <p:nvSpPr>
            <p:cNvPr id="133" name="长方形 132" descr="图例">
              <a:extLst>
                <a:ext uri="{FF2B5EF4-FFF2-40B4-BE49-F238E27FC236}">
                  <a16:creationId xmlns:a16="http://schemas.microsoft.com/office/drawing/2014/main" id="{329A930C-4BC7-4D0E-911A-9C2A08DE6517}"/>
                </a:ext>
              </a:extLst>
            </p:cNvPr>
            <p:cNvSpPr/>
            <p:nvPr/>
          </p:nvSpPr>
          <p:spPr>
            <a:xfrm>
              <a:off x="10277046" y="6214535"/>
              <a:ext cx="145256" cy="1452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30F1624-7332-47D4-96B7-3D9EF1CB0814}"/>
                </a:ext>
              </a:extLst>
            </p:cNvPr>
            <p:cNvSpPr txBox="1"/>
            <p:nvPr/>
          </p:nvSpPr>
          <p:spPr>
            <a:xfrm>
              <a:off x="10542841" y="6214533"/>
              <a:ext cx="414767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集团内</a:t>
              </a:r>
            </a:p>
          </p:txBody>
        </p:sp>
        <p:sp>
          <p:nvSpPr>
            <p:cNvPr id="136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10909269" y="6214535"/>
              <a:ext cx="145256" cy="1452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1175064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采购</a:t>
              </a:r>
            </a:p>
          </p:txBody>
        </p:sp>
      </p:grp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2173183"/>
            <a:ext cx="370197" cy="134310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通信网络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22278" y="3627703"/>
            <a:ext cx="370197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第三方服务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5017911"/>
            <a:ext cx="370197" cy="119662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62109" y="2174685"/>
            <a:ext cx="2448223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| </a:t>
            </a: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scdn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NAT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VPN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2" y="3627703"/>
            <a:ext cx="2469246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短信服务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地图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68810" y="5017911"/>
            <a:ext cx="2469248" cy="11966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</a:t>
            </a:r>
            <a:endParaRPr lang="en-US" altLang="zh-CN" sz="10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中型服务器</a:t>
            </a:r>
            <a:endParaRPr lang="en-US" altLang="zh-CN" sz="10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小型服务器</a:t>
            </a:r>
            <a:endParaRPr lang="en-US" altLang="zh-CN" sz="10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组件服务器（</a:t>
            </a:r>
            <a:r>
              <a:rPr lang="en-US" altLang="zh-CN" sz="100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0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0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等）</a:t>
            </a:r>
            <a:endParaRPr lang="en-US" altLang="zh-CN" sz="10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静态服务器（视频、图片、语音等）</a:t>
            </a: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6" y="2174685"/>
            <a:ext cx="2469247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8641" y="3627703"/>
            <a:ext cx="2469246" cy="131005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60575" y="5013995"/>
            <a:ext cx="2469248" cy="120053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endParaRPr lang="zh-CN" altLang="en-US" sz="10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20" y="2174685"/>
            <a:ext cx="2469247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都支持不同类型得计费方式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8999872" y="3627704"/>
            <a:ext cx="2469246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都支持不同类型得计费方式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5020886"/>
            <a:ext cx="2469248" cy="119364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都支持不同类型得计费方式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25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建模基准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43985"/>
              </p:ext>
            </p:extLst>
          </p:nvPr>
        </p:nvGraphicFramePr>
        <p:xfrm>
          <a:off x="3352463" y="755607"/>
          <a:ext cx="8135727" cy="535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09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2711909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2711909">
                  <a:extLst>
                    <a:ext uri="{9D8B030D-6E8A-4147-A177-3AD203B41FA5}">
                      <a16:colId xmlns:a16="http://schemas.microsoft.com/office/drawing/2014/main" val="2566656303"/>
                    </a:ext>
                  </a:extLst>
                </a:gridCol>
              </a:tblGrid>
              <a:tr h="468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基准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501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时间周期</a:t>
                      </a:r>
                      <a:endParaRPr lang="en-US" altLang="zh-CN" sz="1100" b="1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444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司机数量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01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每日交易成单量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参考美团打车客户端的平均成单量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下单率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参考美团打车客户端的平均成单率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峰值承重比例</a:t>
                      </a:r>
                      <a:endParaRPr lang="en-US" altLang="zh-CN" sz="1100" b="1" i="0" kern="1200" dirty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峰值为评价值的</a:t>
                      </a: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倍，经验估算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602250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单台大型服务器预估峰值</a:t>
                      </a:r>
                      <a:r>
                        <a:rPr lang="en-US" altLang="zh-CN" sz="1100" b="1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QPS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次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034062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服务器性能冗余系数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在原有基础上扩展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0.2</a:t>
                      </a: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的冗余空间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210260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页面浏览量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748160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网站独立访客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917506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艾瑞统计，经验模型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235701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基准系数（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万司机以内）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人力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0.2 </a:t>
                      </a: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例如现在基准是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5000</a:t>
                      </a: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人，若要将基准调到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10000</a:t>
                      </a:r>
                      <a:r>
                        <a:rPr kumimoji="0" lang="zh-CN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人，则：</a:t>
                      </a: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92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00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体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336_TF11561227" id="{928B6432-BEE8-4E61-9687-8E42104CDAFC}" vid="{C8219A63-7F43-40A0-8A8C-C15E3E0A82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7D7A17-86F0-479A-99ED-25A5B5927E3A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4D18DA-07F0-42AA-A4D8-DA1A93EE2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857EDA-311A-4347-A668-7F4377E389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简单的组织结构图</Template>
  <TotalTime>0</TotalTime>
  <Words>1889</Words>
  <Application>Microsoft Office PowerPoint</Application>
  <PresentationFormat>宽屏</PresentationFormat>
  <Paragraphs>585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Microsoft YaHei UI</vt:lpstr>
      <vt:lpstr>宋体</vt:lpstr>
      <vt:lpstr>Tw Cen MT</vt:lpstr>
      <vt:lpstr>Wingdings 3</vt:lpstr>
      <vt:lpstr>整体</vt:lpstr>
      <vt:lpstr>搜谷聚合出行平台 </vt:lpstr>
      <vt:lpstr>聚合业务 概况</vt:lpstr>
      <vt:lpstr>业务技术 支持构建</vt:lpstr>
      <vt:lpstr>人力 资源配置</vt:lpstr>
      <vt:lpstr>人力 配置成本</vt:lpstr>
      <vt:lpstr>人力资源 估算明细</vt:lpstr>
      <vt:lpstr>基础 软硬件资源</vt:lpstr>
      <vt:lpstr>基础件 资源配置</vt:lpstr>
      <vt:lpstr>建模基准</vt:lpstr>
      <vt:lpstr>基础件 估算明细 -1</vt:lpstr>
      <vt:lpstr>基础件 估算明细 -2线上服务</vt:lpstr>
      <vt:lpstr>基础件 估算明细 -3测试开发服务</vt:lpstr>
      <vt:lpstr>第三方 增值服务 价格</vt:lpstr>
      <vt:lpstr>基础成本 汇总</vt:lpstr>
      <vt:lpstr>预估 基础费用 成本模型 （每单）</vt:lpstr>
      <vt:lpstr>预估 增值服务 成本模型 （每单）</vt:lpstr>
      <vt:lpstr>总成本 汇总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2022-03-03T06:31:10Z</dcterms:created>
  <dcterms:modified xsi:type="dcterms:W3CDTF">2022-03-05T06:19:47Z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WM32e05d13237445a79a933d4d0cf9ded1">
    <vt:lpwstr>CWMCc9dhNiLdeeyHsJrYXX8jMhSqBn9LHMHwxkHqI5O3uzSQlfrLNB+D/o7ZCJ21za3hqklqd0bS+hqlofLdFlDWg==</vt:lpwstr>
  </property>
</Properties>
</file>