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78" r:id="rId7"/>
    <p:sldId id="280" r:id="rId8"/>
    <p:sldId id="279" r:id="rId9"/>
    <p:sldId id="282" r:id="rId10"/>
    <p:sldId id="284" r:id="rId11"/>
    <p:sldId id="281" r:id="rId12"/>
    <p:sldId id="285" r:id="rId13"/>
    <p:sldId id="287" r:id="rId14"/>
    <p:sldId id="286" r:id="rId1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跳转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内嵌搜谷移动应用</a:t>
          </a:r>
          <a:endParaRPr lang="en-US" altLang="zh-CN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2" custScaleX="61662" custLinFactNeighborX="660" custLinFactNeighborY="2552"/>
      <dgm:spPr>
        <a:prstGeom prst="roundRect">
          <a:avLst/>
        </a:prstGeom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34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跳转</a:t>
          </a:r>
          <a:r>
            <a:rPr lang="en-US" altLang="zh-CN" sz="34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</a:p>
      </dsp:txBody>
      <dsp:txXfrm>
        <a:off x="945131" y="3091362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594976" y="711517"/>
          <a:ext cx="776941" cy="126000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34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内嵌搜谷移动应用</a:t>
          </a:r>
          <a:endParaRPr lang="en-US" altLang="zh-CN" sz="34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175131" y="30913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标题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39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25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40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1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25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3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2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90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57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</a:rPr>
              <a:t>第三方接入搜谷打车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方案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 err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Sougu</a:t>
            </a:r>
            <a:r>
              <a:rPr lang="en-US" altLang="zh-CN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</a:t>
            </a:r>
            <a:r>
              <a:rPr lang="en-US" altLang="zh-CN" dirty="0" err="1">
                <a:solidFill>
                  <a:srgbClr val="FFFFFF"/>
                </a:solidFill>
              </a:rPr>
              <a:t>.,Ltd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整体业务</a:t>
            </a:r>
            <a:r>
              <a:rPr lang="en-US" altLang="zh-CN" dirty="0"/>
              <a:t>-</a:t>
            </a:r>
            <a:r>
              <a:rPr lang="zh-CN" altLang="en-US" dirty="0"/>
              <a:t>植入点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8" y="2014724"/>
            <a:ext cx="1909446" cy="34128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2014724"/>
            <a:ext cx="2002937" cy="34128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4" y="2010805"/>
            <a:ext cx="1846479" cy="342068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8BFBAE4-3FF6-4DF8-9C02-C1FE47FB7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303" y="2014724"/>
            <a:ext cx="2030874" cy="341676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4D82C28-6882-47CB-BE8B-F60DA665A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824" y="2014724"/>
            <a:ext cx="1846479" cy="3412849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E2E081A-7696-45F8-9F29-4A390EF3E778}"/>
              </a:ext>
            </a:extLst>
          </p:cNvPr>
          <p:cNvSpPr/>
          <p:nvPr/>
        </p:nvSpPr>
        <p:spPr>
          <a:xfrm>
            <a:off x="2335639" y="4295067"/>
            <a:ext cx="379727" cy="381436"/>
          </a:xfrm>
          <a:prstGeom prst="round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127880E-A3C5-441F-8E53-B60AA8D2CE4B}"/>
              </a:ext>
            </a:extLst>
          </p:cNvPr>
          <p:cNvSpPr/>
          <p:nvPr/>
        </p:nvSpPr>
        <p:spPr>
          <a:xfrm>
            <a:off x="3850434" y="2178604"/>
            <a:ext cx="341077" cy="214792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9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整体业务</a:t>
            </a:r>
            <a:r>
              <a:rPr lang="en-US" altLang="zh-CN" dirty="0"/>
              <a:t>-</a:t>
            </a:r>
            <a:r>
              <a:rPr lang="zh-CN" altLang="en-US" dirty="0"/>
              <a:t>植入点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6" y="2263822"/>
            <a:ext cx="2002937" cy="34128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39" y="2259903"/>
            <a:ext cx="1846479" cy="342068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8BFBAE4-3FF6-4DF8-9C02-C1FE47FB7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032" y="2259903"/>
            <a:ext cx="2030874" cy="341676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2D9B9C7-6B81-48A4-95C8-C013BA48A513}"/>
              </a:ext>
            </a:extLst>
          </p:cNvPr>
          <p:cNvGrpSpPr/>
          <p:nvPr/>
        </p:nvGrpSpPr>
        <p:grpSpPr>
          <a:xfrm>
            <a:off x="972527" y="1810621"/>
            <a:ext cx="3284740" cy="4319745"/>
            <a:chOff x="1003212" y="1835169"/>
            <a:chExt cx="3284740" cy="431974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7231568-CE7D-4577-8830-2290998588D5}"/>
                </a:ext>
              </a:extLst>
            </p:cNvPr>
            <p:cNvGrpSpPr/>
            <p:nvPr/>
          </p:nvGrpSpPr>
          <p:grpSpPr>
            <a:xfrm>
              <a:off x="2378506" y="2742065"/>
              <a:ext cx="1909446" cy="3412849"/>
              <a:chOff x="3049194" y="2588642"/>
              <a:chExt cx="1909446" cy="34128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9194" y="2588642"/>
                <a:ext cx="1909446" cy="3412849"/>
              </a:xfrm>
              <a:prstGeom prst="rect">
                <a:avLst/>
              </a:prstGeom>
            </p:spPr>
          </p:pic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7E2E081A-7696-45F8-9F29-4A390EF3E778}"/>
                  </a:ext>
                </a:extLst>
              </p:cNvPr>
              <p:cNvSpPr/>
              <p:nvPr/>
            </p:nvSpPr>
            <p:spPr>
              <a:xfrm>
                <a:off x="4416561" y="4860026"/>
                <a:ext cx="379727" cy="381436"/>
              </a:xfrm>
              <a:prstGeom prst="roundRect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FFF21F3-4BE7-454A-AC0B-9E85391DE5CA}"/>
                </a:ext>
              </a:extLst>
            </p:cNvPr>
            <p:cNvGrpSpPr/>
            <p:nvPr/>
          </p:nvGrpSpPr>
          <p:grpSpPr>
            <a:xfrm>
              <a:off x="1003212" y="1865435"/>
              <a:ext cx="1846479" cy="3412849"/>
              <a:chOff x="1008754" y="1828613"/>
              <a:chExt cx="1846479" cy="3412849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94D82C28-6882-47CB-BE8B-F60DA665A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8754" y="1828613"/>
                <a:ext cx="1846479" cy="3412849"/>
              </a:xfrm>
              <a:prstGeom prst="rect">
                <a:avLst/>
              </a:prstGeom>
            </p:spPr>
          </p:pic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E127880E-A3C5-441F-8E53-B60AA8D2CE4B}"/>
                  </a:ext>
                </a:extLst>
              </p:cNvPr>
              <p:cNvSpPr/>
              <p:nvPr/>
            </p:nvSpPr>
            <p:spPr>
              <a:xfrm>
                <a:off x="1983943" y="1995595"/>
                <a:ext cx="341077" cy="214792"/>
              </a:xfrm>
              <a:prstGeom prst="roundRect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箭头: 虚尾 34">
              <a:extLst>
                <a:ext uri="{FF2B5EF4-FFF2-40B4-BE49-F238E27FC236}">
                  <a16:creationId xmlns:a16="http://schemas.microsoft.com/office/drawing/2014/main" id="{C3BF2427-E58C-4DE6-A100-C62C289EF566}"/>
                </a:ext>
              </a:extLst>
            </p:cNvPr>
            <p:cNvSpPr/>
            <p:nvPr/>
          </p:nvSpPr>
          <p:spPr>
            <a:xfrm rot="19465583">
              <a:off x="2571646" y="5523876"/>
              <a:ext cx="1212919" cy="354686"/>
            </a:xfrm>
            <a:prstGeom prst="stripedRightArrow">
              <a:avLst>
                <a:gd name="adj1" fmla="val 22313"/>
                <a:gd name="adj2" fmla="val 15996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虚尾 35">
              <a:extLst>
                <a:ext uri="{FF2B5EF4-FFF2-40B4-BE49-F238E27FC236}">
                  <a16:creationId xmlns:a16="http://schemas.microsoft.com/office/drawing/2014/main" id="{84E8EC12-EAF6-43F0-9BAD-6B4D4D70533B}"/>
                </a:ext>
              </a:extLst>
            </p:cNvPr>
            <p:cNvSpPr/>
            <p:nvPr/>
          </p:nvSpPr>
          <p:spPr>
            <a:xfrm rot="1413328">
              <a:off x="1195314" y="1835169"/>
              <a:ext cx="766173" cy="192061"/>
            </a:xfrm>
            <a:prstGeom prst="stripedRightArrow">
              <a:avLst>
                <a:gd name="adj1" fmla="val 22313"/>
                <a:gd name="adj2" fmla="val 17720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1312B4-91F8-473E-A388-999BBF5CD929}"/>
              </a:ext>
            </a:extLst>
          </p:cNvPr>
          <p:cNvGrpSpPr/>
          <p:nvPr/>
        </p:nvGrpSpPr>
        <p:grpSpPr>
          <a:xfrm>
            <a:off x="4325193" y="3737379"/>
            <a:ext cx="524687" cy="230907"/>
            <a:chOff x="2556873" y="3724101"/>
            <a:chExt cx="845180" cy="494401"/>
          </a:xfrm>
          <a:noFill/>
        </p:grpSpPr>
        <p:sp>
          <p:nvSpPr>
            <p:cNvPr id="16" name="燕尾形 17">
              <a:extLst>
                <a:ext uri="{FF2B5EF4-FFF2-40B4-BE49-F238E27FC236}">
                  <a16:creationId xmlns:a16="http://schemas.microsoft.com/office/drawing/2014/main" id="{020D8187-96CB-4F6C-875D-3F20804E0914}"/>
                </a:ext>
              </a:extLst>
            </p:cNvPr>
            <p:cNvSpPr/>
            <p:nvPr/>
          </p:nvSpPr>
          <p:spPr>
            <a:xfrm>
              <a:off x="2556873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8">
              <a:extLst>
                <a:ext uri="{FF2B5EF4-FFF2-40B4-BE49-F238E27FC236}">
                  <a16:creationId xmlns:a16="http://schemas.microsoft.com/office/drawing/2014/main" id="{D8B8384F-F3FD-44CB-8A9F-2A15B52CDE96}"/>
                </a:ext>
              </a:extLst>
            </p:cNvPr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9">
              <a:extLst>
                <a:ext uri="{FF2B5EF4-FFF2-40B4-BE49-F238E27FC236}">
                  <a16:creationId xmlns:a16="http://schemas.microsoft.com/office/drawing/2014/main" id="{B7F353BC-5FDE-455A-ADD1-2D1378B387A1}"/>
                </a:ext>
              </a:extLst>
            </p:cNvPr>
            <p:cNvSpPr/>
            <p:nvPr/>
          </p:nvSpPr>
          <p:spPr>
            <a:xfrm>
              <a:off x="3036293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3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引入方案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8121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4" y="3123610"/>
            <a:ext cx="975010" cy="100781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272794" y="3123610"/>
            <a:ext cx="975010" cy="1007816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内嵌搜谷移动应用</a:t>
            </a:r>
            <a:r>
              <a:rPr lang="en-US" altLang="zh-CN" dirty="0"/>
              <a:t>-</a:t>
            </a:r>
            <a:r>
              <a:rPr lang="zh-CN" altLang="en-US" dirty="0"/>
              <a:t>业务流程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8" y="1945178"/>
            <a:ext cx="2074077" cy="377927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30" y="1945178"/>
            <a:ext cx="2246341" cy="3779274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960922" y="2586401"/>
            <a:ext cx="1147365" cy="2769800"/>
            <a:chOff x="1260158" y="2641785"/>
            <a:chExt cx="1147365" cy="2769800"/>
          </a:xfrm>
        </p:grpSpPr>
        <p:sp>
          <p:nvSpPr>
            <p:cNvPr id="19" name="椭圆 18"/>
            <p:cNvSpPr/>
            <p:nvPr/>
          </p:nvSpPr>
          <p:spPr>
            <a:xfrm>
              <a:off x="1321868" y="2641785"/>
              <a:ext cx="521623" cy="57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60158" y="3217025"/>
              <a:ext cx="648441" cy="1130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40177" y="4347556"/>
              <a:ext cx="311729" cy="10640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18593938">
              <a:off x="1772120" y="3304528"/>
              <a:ext cx="295103" cy="975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95269" y="3726906"/>
            <a:ext cx="812771" cy="494401"/>
            <a:chOff x="2567676" y="3724101"/>
            <a:chExt cx="812771" cy="494401"/>
          </a:xfrm>
        </p:grpSpPr>
        <p:sp>
          <p:nvSpPr>
            <p:cNvPr id="25" name="燕尾形 24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24601" y="3726905"/>
            <a:ext cx="812771" cy="494401"/>
            <a:chOff x="2567676" y="3724101"/>
            <a:chExt cx="812771" cy="494401"/>
          </a:xfrm>
        </p:grpSpPr>
        <p:sp>
          <p:nvSpPr>
            <p:cNvPr id="31" name="燕尾形 30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上弧形箭头 33"/>
          <p:cNvSpPr/>
          <p:nvPr/>
        </p:nvSpPr>
        <p:spPr>
          <a:xfrm>
            <a:off x="3762988" y="3826764"/>
            <a:ext cx="2073685" cy="789086"/>
          </a:xfrm>
          <a:prstGeom prst="curvedDownArrow">
            <a:avLst>
              <a:gd name="adj1" fmla="val 6459"/>
              <a:gd name="adj2" fmla="val 50000"/>
              <a:gd name="adj3" fmla="val 7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15288" y="50198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例如：亿通行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25707" y="331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点击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328182" y="331087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进入内嵌页面</a:t>
            </a:r>
          </a:p>
        </p:txBody>
      </p:sp>
    </p:spTree>
    <p:extLst>
      <p:ext uri="{BB962C8B-B14F-4D97-AF65-F5344CB8AC3E}">
        <p14:creationId xmlns:p14="http://schemas.microsoft.com/office/powerpoint/2010/main" val="34745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内嵌搜谷移动应用</a:t>
            </a:r>
            <a:r>
              <a:rPr lang="en-US" altLang="zh-CN" dirty="0"/>
              <a:t>-</a:t>
            </a:r>
            <a:r>
              <a:rPr lang="zh-CN" altLang="en-US" dirty="0"/>
              <a:t>技术接入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7520" y="2551534"/>
            <a:ext cx="8975692" cy="1131004"/>
            <a:chOff x="1348713" y="2576472"/>
            <a:chExt cx="8975692" cy="1131004"/>
          </a:xfrm>
        </p:grpSpPr>
        <p:sp>
          <p:nvSpPr>
            <p:cNvPr id="4" name="椭圆 3"/>
            <p:cNvSpPr/>
            <p:nvPr/>
          </p:nvSpPr>
          <p:spPr>
            <a:xfrm>
              <a:off x="1348713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椭圆 4"/>
            <p:cNvSpPr/>
            <p:nvPr/>
          </p:nvSpPr>
          <p:spPr>
            <a:xfrm>
              <a:off x="3703985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椭圆 5"/>
            <p:cNvSpPr/>
            <p:nvPr/>
          </p:nvSpPr>
          <p:spPr>
            <a:xfrm>
              <a:off x="6059257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椭圆 6"/>
            <p:cNvSpPr/>
            <p:nvPr/>
          </p:nvSpPr>
          <p:spPr>
            <a:xfrm>
              <a:off x="8414529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" name="文本框 2"/>
            <p:cNvSpPr txBox="1"/>
            <p:nvPr/>
          </p:nvSpPr>
          <p:spPr>
            <a:xfrm>
              <a:off x="1749653" y="29469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接入注册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01719" y="295730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颁发凭证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40773" y="29573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第三方接入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44698" y="295730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上线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57519" y="4149240"/>
            <a:ext cx="595240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Step1.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在搜谷管理后台注册，填写相关第三方信息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00436" y="4563597"/>
            <a:ext cx="66229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搜谷审批审核后，颁发唯一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AccessToken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57640" y="4986442"/>
            <a:ext cx="705167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第三方页面嵌入带有相关凭证的参数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793486" y="5399631"/>
            <a:ext cx="733972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Step4.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上线调试，和搜谷进行相关测试，搜谷提供相关测试订单，上线</a:t>
            </a:r>
          </a:p>
        </p:txBody>
      </p:sp>
    </p:spTree>
    <p:extLst>
      <p:ext uri="{BB962C8B-B14F-4D97-AF65-F5344CB8AC3E}">
        <p14:creationId xmlns:p14="http://schemas.microsoft.com/office/powerpoint/2010/main" val="79879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跳转</a:t>
            </a:r>
            <a:r>
              <a:rPr lang="en-US" altLang="zh-CN" dirty="0"/>
              <a:t>APP-</a:t>
            </a:r>
            <a:r>
              <a:rPr lang="zh-CN" altLang="en-US" dirty="0"/>
              <a:t>业务流程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69" y="1886989"/>
            <a:ext cx="2074077" cy="37792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24128" y="2677967"/>
            <a:ext cx="651747" cy="2197317"/>
            <a:chOff x="1260158" y="2641785"/>
            <a:chExt cx="1147365" cy="2769800"/>
          </a:xfrm>
        </p:grpSpPr>
        <p:sp>
          <p:nvSpPr>
            <p:cNvPr id="6" name="椭圆 5"/>
            <p:cNvSpPr/>
            <p:nvPr/>
          </p:nvSpPr>
          <p:spPr>
            <a:xfrm>
              <a:off x="1321868" y="2641785"/>
              <a:ext cx="521623" cy="57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60158" y="3217025"/>
              <a:ext cx="648441" cy="1130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40177" y="4347556"/>
              <a:ext cx="311729" cy="10640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8593938">
              <a:off x="1772120" y="3304528"/>
              <a:ext cx="295103" cy="975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77" y="1886989"/>
            <a:ext cx="1916265" cy="37832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61" y="1886989"/>
            <a:ext cx="1943481" cy="380276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034288" y="3541172"/>
            <a:ext cx="461710" cy="317131"/>
            <a:chOff x="2567676" y="3724101"/>
            <a:chExt cx="812771" cy="494401"/>
          </a:xfrm>
        </p:grpSpPr>
        <p:sp>
          <p:nvSpPr>
            <p:cNvPr id="13" name="燕尾形 12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58017" y="3541171"/>
            <a:ext cx="461710" cy="317131"/>
            <a:chOff x="2567676" y="3724101"/>
            <a:chExt cx="812771" cy="494401"/>
          </a:xfrm>
        </p:grpSpPr>
        <p:sp>
          <p:nvSpPr>
            <p:cNvPr id="18" name="燕尾形 17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306627" y="3541170"/>
            <a:ext cx="461710" cy="317131"/>
            <a:chOff x="2567676" y="3724101"/>
            <a:chExt cx="812771" cy="494401"/>
          </a:xfrm>
        </p:grpSpPr>
        <p:sp>
          <p:nvSpPr>
            <p:cNvPr id="22" name="燕尾形 21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上弧形箭头 24"/>
          <p:cNvSpPr/>
          <p:nvPr/>
        </p:nvSpPr>
        <p:spPr>
          <a:xfrm>
            <a:off x="3224870" y="4031176"/>
            <a:ext cx="1310680" cy="473253"/>
          </a:xfrm>
          <a:prstGeom prst="curvedDownArrow">
            <a:avLst>
              <a:gd name="adj1" fmla="val 6459"/>
              <a:gd name="adj2" fmla="val 50000"/>
              <a:gd name="adj3" fmla="val 7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0371" y="317183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点击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833883" y="31718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自动打开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47251" y="3184842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进入搜谷</a:t>
            </a:r>
            <a:r>
              <a:rPr lang="en-US" altLang="zh-CN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APP</a:t>
            </a:r>
            <a:endParaRPr lang="zh-CN" altLang="en-US" sz="1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19441" y="4610254"/>
            <a:ext cx="11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例如：亿通行</a:t>
            </a:r>
          </a:p>
        </p:txBody>
      </p:sp>
    </p:spTree>
    <p:extLst>
      <p:ext uri="{BB962C8B-B14F-4D97-AF65-F5344CB8AC3E}">
        <p14:creationId xmlns:p14="http://schemas.microsoft.com/office/powerpoint/2010/main" val="232794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跳转</a:t>
            </a:r>
            <a:r>
              <a:rPr lang="en-US" altLang="zh-CN" dirty="0"/>
              <a:t>APP-</a:t>
            </a:r>
            <a:r>
              <a:rPr lang="zh-CN" altLang="en-US" dirty="0"/>
              <a:t>技术接入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7520" y="2551534"/>
            <a:ext cx="8975692" cy="1131004"/>
            <a:chOff x="1348713" y="2576472"/>
            <a:chExt cx="8975692" cy="1131004"/>
          </a:xfrm>
        </p:grpSpPr>
        <p:sp>
          <p:nvSpPr>
            <p:cNvPr id="4" name="椭圆 3"/>
            <p:cNvSpPr/>
            <p:nvPr/>
          </p:nvSpPr>
          <p:spPr>
            <a:xfrm>
              <a:off x="1348713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椭圆 4"/>
            <p:cNvSpPr/>
            <p:nvPr/>
          </p:nvSpPr>
          <p:spPr>
            <a:xfrm>
              <a:off x="3703985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椭圆 5"/>
            <p:cNvSpPr/>
            <p:nvPr/>
          </p:nvSpPr>
          <p:spPr>
            <a:xfrm>
              <a:off x="6059257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椭圆 6"/>
            <p:cNvSpPr/>
            <p:nvPr/>
          </p:nvSpPr>
          <p:spPr>
            <a:xfrm>
              <a:off x="8414529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" name="文本框 2"/>
            <p:cNvSpPr txBox="1"/>
            <p:nvPr/>
          </p:nvSpPr>
          <p:spPr>
            <a:xfrm>
              <a:off x="1749653" y="29469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接入注册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01719" y="295730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颁发凭证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40773" y="29573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第三方接入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44698" y="295730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上线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57519" y="4149240"/>
            <a:ext cx="595240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Step1.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在搜谷管理后台注册，填写相关第三方信息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00436" y="4563597"/>
            <a:ext cx="66229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搜谷审核后，颁发</a:t>
            </a:r>
            <a:r>
              <a:rPr lang="en-US" altLang="zh-CN" sz="1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Appid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AccessToken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，并在相关安卓市场开放跳转权限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57640" y="4986442"/>
            <a:ext cx="705167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第三方页面嵌入带有相关凭证的系统跳转流程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793486" y="5399631"/>
            <a:ext cx="733972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Step4.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上线调试，和搜谷进行相关测试，搜谷提供相关测试订单，上线</a:t>
            </a:r>
          </a:p>
        </p:txBody>
      </p:sp>
    </p:spTree>
    <p:extLst>
      <p:ext uri="{BB962C8B-B14F-4D97-AF65-F5344CB8AC3E}">
        <p14:creationId xmlns:p14="http://schemas.microsoft.com/office/powerpoint/2010/main" val="231354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8999"/>
            <a:ext cx="7882651" cy="2020079"/>
          </a:xfrm>
          <a:solidFill>
            <a:schemeClr val="tx1">
              <a:alpha val="78000"/>
            </a:schemeClr>
          </a:solidFill>
        </p:spPr>
        <p:txBody>
          <a:bodyPr rtlCol="0" anchor="ctr" anchorCtr="0">
            <a:normAutofit/>
          </a:bodyPr>
          <a:lstStyle/>
          <a:p>
            <a:pPr algn="l"/>
            <a:r>
              <a:rPr lang="zh-CN" altLang="en-US" sz="4000" dirty="0">
                <a:solidFill>
                  <a:srgbClr val="FFFFFF"/>
                </a:solidFill>
              </a:rPr>
              <a:t>搜谷聚合打车司机端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74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聚合打车</a:t>
            </a:r>
            <a:r>
              <a:rPr lang="en-US" altLang="zh-CN" dirty="0"/>
              <a:t>-</a:t>
            </a:r>
            <a:r>
              <a:rPr lang="zh-CN" altLang="en-US" dirty="0"/>
              <a:t>业务流程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30" y="1786673"/>
            <a:ext cx="3214697" cy="16631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7" y="2023187"/>
            <a:ext cx="2762072" cy="1638529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 rot="5039216">
            <a:off x="1686348" y="3421743"/>
            <a:ext cx="932404" cy="1800840"/>
            <a:chOff x="3857391" y="2155340"/>
            <a:chExt cx="1167470" cy="1740662"/>
          </a:xfrm>
          <a:solidFill>
            <a:srgbClr val="FFC000"/>
          </a:solidFill>
        </p:grpSpPr>
        <p:grpSp>
          <p:nvGrpSpPr>
            <p:cNvPr id="11" name="组合 10"/>
            <p:cNvGrpSpPr/>
            <p:nvPr/>
          </p:nvGrpSpPr>
          <p:grpSpPr>
            <a:xfrm rot="20695521">
              <a:off x="4034932" y="2155340"/>
              <a:ext cx="989929" cy="248727"/>
              <a:chOff x="2567676" y="3724101"/>
              <a:chExt cx="812771" cy="494401"/>
            </a:xfrm>
            <a:grpFill/>
          </p:grpSpPr>
          <p:sp>
            <p:nvSpPr>
              <p:cNvPr id="12" name="燕尾形 11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燕尾形 12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燕尾形 13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999085" y="2912719"/>
              <a:ext cx="989929" cy="248727"/>
              <a:chOff x="2567676" y="3724101"/>
              <a:chExt cx="812771" cy="494401"/>
            </a:xfrm>
            <a:grpFill/>
          </p:grpSpPr>
          <p:sp>
            <p:nvSpPr>
              <p:cNvPr id="21" name="燕尾形 20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1571006">
              <a:off x="3857391" y="3647275"/>
              <a:ext cx="989929" cy="248727"/>
              <a:chOff x="2567676" y="3724101"/>
              <a:chExt cx="812771" cy="494401"/>
            </a:xfrm>
            <a:grpFill/>
          </p:grpSpPr>
          <p:sp>
            <p:nvSpPr>
              <p:cNvPr id="25" name="燕尾形 24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822504" y="5192734"/>
            <a:ext cx="3286115" cy="718171"/>
            <a:chOff x="675378" y="5256643"/>
            <a:chExt cx="3286115" cy="71817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78" y="5256643"/>
              <a:ext cx="681219" cy="67299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5398" y="5293999"/>
              <a:ext cx="654469" cy="63736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8668" y="5266131"/>
              <a:ext cx="666284" cy="66350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0274" y="5293999"/>
              <a:ext cx="681219" cy="680815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4747303" y="5374082"/>
            <a:ext cx="673751" cy="349376"/>
            <a:chOff x="2567676" y="3724101"/>
            <a:chExt cx="812771" cy="494401"/>
          </a:xfrm>
          <a:solidFill>
            <a:srgbClr val="FFC000"/>
          </a:solidFill>
        </p:grpSpPr>
        <p:sp>
          <p:nvSpPr>
            <p:cNvPr id="33" name="燕尾形 32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燕尾形 33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5604" y="4814854"/>
            <a:ext cx="3305175" cy="1428750"/>
          </a:xfrm>
          <a:prstGeom prst="ellipse">
            <a:avLst/>
          </a:prstGeom>
          <a:ln w="63500" cap="rnd">
            <a:solidFill>
              <a:srgbClr val="333333">
                <a:alpha val="5000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chemeClr val="bg1"/>
            </a:contourClr>
          </a:sp3d>
        </p:spPr>
      </p:pic>
      <p:grpSp>
        <p:nvGrpSpPr>
          <p:cNvPr id="46" name="组合 45"/>
          <p:cNvGrpSpPr/>
          <p:nvPr/>
        </p:nvGrpSpPr>
        <p:grpSpPr>
          <a:xfrm rot="5400000">
            <a:off x="8022444" y="3736141"/>
            <a:ext cx="370529" cy="237420"/>
            <a:chOff x="2567676" y="3724101"/>
            <a:chExt cx="812771" cy="494401"/>
          </a:xfrm>
          <a:solidFill>
            <a:srgbClr val="92D050"/>
          </a:solidFill>
        </p:grpSpPr>
        <p:sp>
          <p:nvSpPr>
            <p:cNvPr id="47" name="燕尾形 46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燕尾形 47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燕尾形 48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109037" y="6081529"/>
            <a:ext cx="18117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搜谷聚合订单池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109037" y="3300252"/>
            <a:ext cx="18117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搜谷聚合司机池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4655728" y="2569020"/>
            <a:ext cx="895519" cy="262644"/>
            <a:chOff x="4655728" y="2569020"/>
            <a:chExt cx="895519" cy="262644"/>
          </a:xfrm>
        </p:grpSpPr>
        <p:grpSp>
          <p:nvGrpSpPr>
            <p:cNvPr id="62" name="组合 61"/>
            <p:cNvGrpSpPr/>
            <p:nvPr/>
          </p:nvGrpSpPr>
          <p:grpSpPr>
            <a:xfrm rot="10800000">
              <a:off x="4655728" y="2569020"/>
              <a:ext cx="462917" cy="262644"/>
              <a:chOff x="2567676" y="3724101"/>
              <a:chExt cx="812771" cy="494401"/>
            </a:xfrm>
            <a:solidFill>
              <a:srgbClr val="FFFF00"/>
            </a:solidFill>
          </p:grpSpPr>
          <p:sp>
            <p:nvSpPr>
              <p:cNvPr id="63" name="燕尾形 62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10800000">
              <a:off x="5088330" y="2569020"/>
              <a:ext cx="462917" cy="262644"/>
              <a:chOff x="2567676" y="3724101"/>
              <a:chExt cx="812771" cy="494401"/>
            </a:xfrm>
            <a:solidFill>
              <a:srgbClr val="FFFF00"/>
            </a:solidFill>
          </p:grpSpPr>
          <p:sp>
            <p:nvSpPr>
              <p:cNvPr id="74" name="燕尾形 73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4512002" y="3355250"/>
            <a:ext cx="1371909" cy="1433224"/>
            <a:chOff x="4310242" y="3325029"/>
            <a:chExt cx="1371909" cy="1433224"/>
          </a:xfrm>
        </p:grpSpPr>
        <p:sp>
          <p:nvSpPr>
            <p:cNvPr id="85" name="圆角右箭头 84"/>
            <p:cNvSpPr/>
            <p:nvPr/>
          </p:nvSpPr>
          <p:spPr>
            <a:xfrm rot="16200000">
              <a:off x="4315831" y="3412919"/>
              <a:ext cx="591383" cy="602561"/>
            </a:xfrm>
            <a:prstGeom prst="bentArrow">
              <a:avLst>
                <a:gd name="adj1" fmla="val 12349"/>
                <a:gd name="adj2" fmla="val 26406"/>
                <a:gd name="adj3" fmla="val 20784"/>
                <a:gd name="adj4" fmla="val 14232"/>
              </a:avLst>
            </a:prstGeom>
            <a:scene3d>
              <a:camera prst="orthographicFront">
                <a:rot lat="0" lon="101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圆角右箭头 85"/>
            <p:cNvSpPr/>
            <p:nvPr/>
          </p:nvSpPr>
          <p:spPr>
            <a:xfrm rot="10800000">
              <a:off x="4415979" y="4099920"/>
              <a:ext cx="541283" cy="658333"/>
            </a:xfrm>
            <a:prstGeom prst="bentArrow">
              <a:avLst>
                <a:gd name="adj1" fmla="val 12349"/>
                <a:gd name="adj2" fmla="val 26406"/>
                <a:gd name="adj3" fmla="val 20784"/>
                <a:gd name="adj4" fmla="val 14232"/>
              </a:avLst>
            </a:prstGeom>
            <a:scene3d>
              <a:camera prst="orthographicFront">
                <a:rot lat="0" lon="101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圆角右箭头 86"/>
            <p:cNvSpPr/>
            <p:nvPr/>
          </p:nvSpPr>
          <p:spPr>
            <a:xfrm>
              <a:off x="5009964" y="3325029"/>
              <a:ext cx="541283" cy="658333"/>
            </a:xfrm>
            <a:prstGeom prst="bentArrow">
              <a:avLst>
                <a:gd name="adj1" fmla="val 12349"/>
                <a:gd name="adj2" fmla="val 26406"/>
                <a:gd name="adj3" fmla="val 20784"/>
                <a:gd name="adj4" fmla="val 14232"/>
              </a:avLst>
            </a:prstGeom>
            <a:scene3d>
              <a:camera prst="orthographicFront">
                <a:rot lat="0" lon="101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圆角右箭头 89"/>
            <p:cNvSpPr/>
            <p:nvPr/>
          </p:nvSpPr>
          <p:spPr>
            <a:xfrm rot="5400000">
              <a:off x="5085179" y="4066273"/>
              <a:ext cx="591383" cy="602561"/>
            </a:xfrm>
            <a:prstGeom prst="bentArrow">
              <a:avLst>
                <a:gd name="adj1" fmla="val 12349"/>
                <a:gd name="adj2" fmla="val 26406"/>
                <a:gd name="adj3" fmla="val 20784"/>
                <a:gd name="adj4" fmla="val 14232"/>
              </a:avLst>
            </a:prstGeom>
            <a:scene3d>
              <a:camera prst="orthographicFront">
                <a:rot lat="0" lon="101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rot="5400000">
            <a:off x="8023880" y="4060368"/>
            <a:ext cx="370529" cy="237420"/>
            <a:chOff x="2567676" y="3724101"/>
            <a:chExt cx="812771" cy="494401"/>
          </a:xfrm>
          <a:solidFill>
            <a:srgbClr val="92D050"/>
          </a:solidFill>
        </p:grpSpPr>
        <p:sp>
          <p:nvSpPr>
            <p:cNvPr id="94" name="燕尾形 93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燕尾形 94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燕尾形 95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4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整体业务</a:t>
            </a:r>
            <a:r>
              <a:rPr lang="en-US" altLang="zh-CN" dirty="0"/>
              <a:t>-</a:t>
            </a:r>
            <a:r>
              <a:rPr lang="zh-CN" altLang="en-US" dirty="0"/>
              <a:t>植入点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8" y="2014724"/>
            <a:ext cx="1909446" cy="34128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2014724"/>
            <a:ext cx="2002937" cy="34128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4" y="2010805"/>
            <a:ext cx="1846479" cy="342068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8BFBAE4-3FF6-4DF8-9C02-C1FE47FB7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303" y="2014724"/>
            <a:ext cx="2030874" cy="341676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4D82C28-6882-47CB-BE8B-F60DA665A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824" y="2014724"/>
            <a:ext cx="1846479" cy="3412849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E2E081A-7696-45F8-9F29-4A390EF3E778}"/>
              </a:ext>
            </a:extLst>
          </p:cNvPr>
          <p:cNvSpPr/>
          <p:nvPr/>
        </p:nvSpPr>
        <p:spPr>
          <a:xfrm>
            <a:off x="2335639" y="4295067"/>
            <a:ext cx="379727" cy="381436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127880E-A3C5-441F-8E53-B60AA8D2CE4B}"/>
              </a:ext>
            </a:extLst>
          </p:cNvPr>
          <p:cNvSpPr/>
          <p:nvPr/>
        </p:nvSpPr>
        <p:spPr>
          <a:xfrm>
            <a:off x="3850434" y="2178604"/>
            <a:ext cx="341077" cy="214792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C3BF2427-E58C-4DE6-A100-C62C289EF566}"/>
              </a:ext>
            </a:extLst>
          </p:cNvPr>
          <p:cNvSpPr/>
          <p:nvPr/>
        </p:nvSpPr>
        <p:spPr>
          <a:xfrm rot="18664166">
            <a:off x="1273910" y="4956293"/>
            <a:ext cx="1212919" cy="354686"/>
          </a:xfrm>
          <a:prstGeom prst="stripedRightArrow">
            <a:avLst>
              <a:gd name="adj1" fmla="val 22313"/>
              <a:gd name="adj2" fmla="val 1599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虚尾 35">
            <a:extLst>
              <a:ext uri="{FF2B5EF4-FFF2-40B4-BE49-F238E27FC236}">
                <a16:creationId xmlns:a16="http://schemas.microsoft.com/office/drawing/2014/main" id="{84E8EC12-EAF6-43F0-9BAD-6B4D4D70533B}"/>
              </a:ext>
            </a:extLst>
          </p:cNvPr>
          <p:cNvSpPr/>
          <p:nvPr/>
        </p:nvSpPr>
        <p:spPr>
          <a:xfrm rot="2151236">
            <a:off x="3123463" y="1851634"/>
            <a:ext cx="766173" cy="192061"/>
          </a:xfrm>
          <a:prstGeom prst="stripedRightArrow">
            <a:avLst>
              <a:gd name="adj1" fmla="val 22313"/>
              <a:gd name="adj2" fmla="val 1772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4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0</TotalTime>
  <Words>261</Words>
  <Application>Microsoft Office PowerPoint</Application>
  <PresentationFormat>宽屏</PresentationFormat>
  <Paragraphs>50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UI</vt:lpstr>
      <vt:lpstr>华文宋体</vt:lpstr>
      <vt:lpstr>宋体</vt:lpstr>
      <vt:lpstr>Tw Cen MT</vt:lpstr>
      <vt:lpstr>Wingdings 3</vt:lpstr>
      <vt:lpstr>积分​​</vt:lpstr>
      <vt:lpstr>第三方接入搜谷打车-方案</vt:lpstr>
      <vt:lpstr>引入方案</vt:lpstr>
      <vt:lpstr>内嵌搜谷移动应用-业务流程</vt:lpstr>
      <vt:lpstr>内嵌搜谷移动应用-技术接入</vt:lpstr>
      <vt:lpstr>跳转APP-业务流程</vt:lpstr>
      <vt:lpstr>跳转APP-技术接入</vt:lpstr>
      <vt:lpstr>搜谷聚合打车司机端</vt:lpstr>
      <vt:lpstr>聚合打车-业务流程</vt:lpstr>
      <vt:lpstr>整体业务-植入点</vt:lpstr>
      <vt:lpstr>整体业务-植入点</vt:lpstr>
      <vt:lpstr>整体业务-植入点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2022-03-22T07:11:37Z</dcterms:created>
  <dcterms:modified xsi:type="dcterms:W3CDTF">2022-04-08T05:17:35Z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