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>
        <p:scale>
          <a:sx n="50" d="100"/>
          <a:sy n="50" d="100"/>
        </p:scale>
        <p:origin x="1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49186-EC53-4524-A208-D51C29526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4E8B2A-BE89-4D7F-853C-4D333C9E0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CEE4-DDCC-43C7-BC4B-01E18C8B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3A1B-5288-4068-98E7-95503266F42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61E3B-3896-49A2-BE4C-8B1B446A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B9208-210B-4F96-8C40-66B806B9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1D9-8335-427C-A0F0-E4031688F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01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94A60-E19B-4678-ABD2-208F656C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11CB68-A9B1-43A7-A3BD-5FBAB6AA6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36B79-0557-4005-8325-C14D3FE3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3A1B-5288-4068-98E7-95503266F42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53892-D1D9-465C-8694-A1C198D1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B4268-BB66-4EAB-B63A-8BF9563C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1D9-8335-427C-A0F0-E4031688F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2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C41059-8604-48BE-9056-F3D158B95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7E5F7F-7A1E-497C-B15B-B622DB755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F504D-AB62-4A6A-8D52-6D763CD7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3A1B-5288-4068-98E7-95503266F42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10388-8E9C-42C4-B59E-BAE4C8D7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459AE-F969-4E00-B0C8-FB5CD457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1D9-8335-427C-A0F0-E4031688F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0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51356-A8AE-494D-8A18-8534F261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D4283-4EE9-48AF-8574-4F5DEB84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66DAC-7604-4206-BE80-8D916AF8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3A1B-5288-4068-98E7-95503266F42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42641-4FB0-4C82-B456-A5B5C30E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BB422-6AD1-48FA-B915-E55C01E0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1D9-8335-427C-A0F0-E4031688F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4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55810-BE93-4200-BC62-DA9F684B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3C0629-227C-45D7-B1EF-9348A0C57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BB33E-DCA7-4F1E-B45A-B5BDCE65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3A1B-5288-4068-98E7-95503266F42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62A99-00A4-41AD-B209-A106E59F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ABAA7-316F-47BA-BCFF-B576578B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1D9-8335-427C-A0F0-E4031688F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95C9B-17BA-480D-BA12-DB8EF397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9981B-5EEE-47C9-B9A6-06F01114D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6EF498-6828-4053-BA49-BFCC30602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CCF36-E64A-4539-BA35-991EE901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3A1B-5288-4068-98E7-95503266F42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872653-186F-4B6C-9AB3-6A5D45AB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D1E5B-25D9-48AA-9CF6-259BD6AA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1D9-8335-427C-A0F0-E4031688F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4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69D53-E6F4-453E-BC5F-F370BD49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998711-C2F6-4108-9ACD-2B078C87B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B2AA5-BEBE-4FE3-9DDA-BFC055FDF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D9B2C4-DA44-406E-93B3-2D6785050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CB5C85-4CD8-423B-A9FA-94B5C4392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6D1AEF-8507-477E-B86D-17885CE6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3A1B-5288-4068-98E7-95503266F42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F6330D-C983-4364-A023-7A3038D4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CA7343-6945-42DF-935D-41608661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1D9-8335-427C-A0F0-E4031688F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5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FA28F-B856-4730-84E0-262D1D6B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C13A37-D4AE-4461-BE1B-C2C64C58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3A1B-5288-4068-98E7-95503266F42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295337-B302-4105-8FD1-26300441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2BC02F-FD7A-4B11-9A91-613682F9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1D9-8335-427C-A0F0-E4031688F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D6EE8D-47E5-42C0-A522-DAE69746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3A1B-5288-4068-98E7-95503266F42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B3D9F0-1C56-485E-9087-651048F0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ADA349-AB77-40FD-9646-01002F69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1D9-8335-427C-A0F0-E4031688F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98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04871-D3E4-4FB1-9D10-316D5F1A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AB118-02FB-49C7-9CAE-FCEDA04A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361104-D3F0-406F-9215-6545D5C55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BB6F0B-3D13-44A9-8C9C-9EFF8074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3A1B-5288-4068-98E7-95503266F42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00DB27-CE38-4D93-9DBF-BB9E3F06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F0DB0D-CB99-4241-8FA6-B2128FFF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1D9-8335-427C-A0F0-E4031688F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6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7D309-8FC0-4A1E-BEFA-C05559A7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AE6C67-BFD3-4909-A4E2-28B0E9801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30D34-6B13-4BCF-BB96-14EE9350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D04C56-827C-4599-8F0B-5CED2EAC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3A1B-5288-4068-98E7-95503266F42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5F2A00-C902-4C1B-B800-2751A942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8F1B2-2DBD-4DF0-A7C9-E12062BC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1D9-8335-427C-A0F0-E4031688F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86E5C9-6878-4AED-BE6F-3135DBB0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FE7AFC-BCE6-4BCF-81A8-278F5AB41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7AF10-6A22-4F4E-BE42-D1897976A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3A1B-5288-4068-98E7-95503266F42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8499E-AE2E-4BA7-8ED5-B5DD8EA14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73482-761A-4D1C-B647-BB2F418F8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51D9-8335-427C-A0F0-E4031688F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8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962AE-2E93-4B2F-A8A1-31738E8EC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7924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컴퓨팅 사고</a:t>
            </a:r>
            <a:br>
              <a:rPr lang="en-US" altLang="ko-KR" dirty="0"/>
            </a:br>
            <a:r>
              <a:rPr lang="en-US" altLang="ko-KR" sz="3600" dirty="0"/>
              <a:t>1</a:t>
            </a:r>
            <a:r>
              <a:rPr lang="ko-KR" altLang="en-US" sz="3600" dirty="0"/>
              <a:t>차 과제</a:t>
            </a:r>
            <a:br>
              <a:rPr lang="en-US" altLang="ko-KR" sz="3600" dirty="0"/>
            </a:br>
            <a:r>
              <a:rPr lang="ko-KR" altLang="en-US" sz="3600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2052DC-22E6-4E2F-BE26-5A930CB19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7599"/>
            <a:ext cx="9144000" cy="1655762"/>
          </a:xfrm>
        </p:spPr>
        <p:txBody>
          <a:bodyPr/>
          <a:lstStyle/>
          <a:p>
            <a:pPr algn="r"/>
            <a:endParaRPr lang="en-US" altLang="ko-KR" dirty="0"/>
          </a:p>
          <a:p>
            <a:pPr algn="r"/>
            <a:r>
              <a:rPr lang="en-US" altLang="ko-KR" dirty="0"/>
              <a:t>2017202087</a:t>
            </a:r>
            <a:r>
              <a:rPr lang="ko-KR" altLang="en-US" dirty="0"/>
              <a:t> 홍세정</a:t>
            </a:r>
            <a:endParaRPr lang="en-US" altLang="ko-KR" dirty="0"/>
          </a:p>
          <a:p>
            <a:pPr algn="r"/>
            <a:r>
              <a:rPr lang="ko-KR" altLang="en-US" dirty="0"/>
              <a:t>한진섭 교수님</a:t>
            </a:r>
          </a:p>
        </p:txBody>
      </p:sp>
    </p:spTree>
    <p:extLst>
      <p:ext uri="{BB962C8B-B14F-4D97-AF65-F5344CB8AC3E}">
        <p14:creationId xmlns:p14="http://schemas.microsoft.com/office/powerpoint/2010/main" val="340831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5E374-D91C-4093-914C-647241AFE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214" y="230413"/>
            <a:ext cx="11375572" cy="930049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(1) </a:t>
            </a:r>
            <a:r>
              <a:rPr lang="ko-KR" altLang="en-US" sz="2000" dirty="0"/>
              <a:t>양의 정수를 입력 받고</a:t>
            </a:r>
            <a:r>
              <a:rPr lang="en-US" altLang="ko-KR" sz="2000" dirty="0"/>
              <a:t>, </a:t>
            </a:r>
            <a:r>
              <a:rPr lang="ko-KR" altLang="en-US" sz="2000" dirty="0"/>
              <a:t>입력한 수 만큼의 소수를 출력하는 알고리즘의 순서도</a:t>
            </a:r>
            <a:r>
              <a:rPr lang="en-US" altLang="ko-KR" sz="2000" dirty="0"/>
              <a:t>(flow</a:t>
            </a:r>
            <a:r>
              <a:rPr lang="ko-KR" altLang="en-US" sz="2000" dirty="0"/>
              <a:t> </a:t>
            </a:r>
            <a:r>
              <a:rPr lang="en-US" altLang="ko-KR" sz="2000" dirty="0"/>
              <a:t>chart) </a:t>
            </a:r>
            <a:r>
              <a:rPr lang="ko-KR" altLang="en-US" sz="2000" dirty="0"/>
              <a:t>작성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A9EC55D-E3F0-4AE1-B030-2AC2F51FFEA0}"/>
              </a:ext>
            </a:extLst>
          </p:cNvPr>
          <p:cNvSpPr/>
          <p:nvPr/>
        </p:nvSpPr>
        <p:spPr>
          <a:xfrm>
            <a:off x="1541236" y="1223962"/>
            <a:ext cx="930728" cy="42454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6C879B4-BA6B-445E-BC2D-2B540B194956}"/>
              </a:ext>
            </a:extLst>
          </p:cNvPr>
          <p:cNvSpPr/>
          <p:nvPr/>
        </p:nvSpPr>
        <p:spPr>
          <a:xfrm>
            <a:off x="8386649" y="5658837"/>
            <a:ext cx="930728" cy="42454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6" name="순서도: 데이터 5">
            <a:extLst>
              <a:ext uri="{FF2B5EF4-FFF2-40B4-BE49-F238E27FC236}">
                <a16:creationId xmlns:a16="http://schemas.microsoft.com/office/drawing/2014/main" id="{0887E003-6CF6-4148-845D-B8A4678FE2CC}"/>
              </a:ext>
            </a:extLst>
          </p:cNvPr>
          <p:cNvSpPr/>
          <p:nvPr/>
        </p:nvSpPr>
        <p:spPr>
          <a:xfrm>
            <a:off x="837406" y="2244498"/>
            <a:ext cx="2338388" cy="668114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정수 입력</a:t>
            </a:r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0203499E-7CCE-4BCB-92E7-828627F66977}"/>
              </a:ext>
            </a:extLst>
          </p:cNvPr>
          <p:cNvSpPr/>
          <p:nvPr/>
        </p:nvSpPr>
        <p:spPr>
          <a:xfrm>
            <a:off x="10057724" y="2543022"/>
            <a:ext cx="1446662" cy="50834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 </a:t>
            </a:r>
            <a:r>
              <a:rPr lang="ko-KR" altLang="en-US" dirty="0"/>
              <a:t>출력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FC8F9F-2B39-44AD-AB89-BFD8D3B925B6}"/>
              </a:ext>
            </a:extLst>
          </p:cNvPr>
          <p:cNvSpPr/>
          <p:nvPr/>
        </p:nvSpPr>
        <p:spPr>
          <a:xfrm>
            <a:off x="4406248" y="1223962"/>
            <a:ext cx="868588" cy="4202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 = 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47CA49-C5A1-498B-9465-61D1C7E7215D}"/>
              </a:ext>
            </a:extLst>
          </p:cNvPr>
          <p:cNvSpPr/>
          <p:nvPr/>
        </p:nvSpPr>
        <p:spPr>
          <a:xfrm>
            <a:off x="4406246" y="5336685"/>
            <a:ext cx="868588" cy="4005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++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54093-6AEE-4771-ABFE-44D8D6ED5F2A}"/>
              </a:ext>
            </a:extLst>
          </p:cNvPr>
          <p:cNvSpPr/>
          <p:nvPr/>
        </p:nvSpPr>
        <p:spPr>
          <a:xfrm>
            <a:off x="1256281" y="3299359"/>
            <a:ext cx="1500638" cy="6003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[n] = n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AAE48D-AC8B-404F-B192-9BD804C5D54B}"/>
              </a:ext>
            </a:extLst>
          </p:cNvPr>
          <p:cNvSpPr/>
          <p:nvPr/>
        </p:nvSpPr>
        <p:spPr>
          <a:xfrm>
            <a:off x="8411601" y="1571035"/>
            <a:ext cx="874026" cy="3846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 = 2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E75D3A-2CB8-4316-84F4-CF3CD590ED30}"/>
              </a:ext>
            </a:extLst>
          </p:cNvPr>
          <p:cNvSpPr/>
          <p:nvPr/>
        </p:nvSpPr>
        <p:spPr>
          <a:xfrm>
            <a:off x="6008471" y="3398375"/>
            <a:ext cx="1255926" cy="501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[j] = 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5A99F7-30A8-49C0-B09C-8FD285109ADC}"/>
              </a:ext>
            </a:extLst>
          </p:cNvPr>
          <p:cNvSpPr/>
          <p:nvPr/>
        </p:nvSpPr>
        <p:spPr>
          <a:xfrm>
            <a:off x="4406246" y="1862291"/>
            <a:ext cx="868588" cy="4202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 = i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98B125-E472-4961-A752-6ADE80AAC38A}"/>
              </a:ext>
            </a:extLst>
          </p:cNvPr>
          <p:cNvSpPr/>
          <p:nvPr/>
        </p:nvSpPr>
        <p:spPr>
          <a:xfrm>
            <a:off x="4406246" y="2491197"/>
            <a:ext cx="868588" cy="4202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 ++</a:t>
            </a:r>
            <a:endParaRPr lang="ko-KR" altLang="en-US" dirty="0"/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CA710010-A344-4557-B4D4-E07B1A5DC7A8}"/>
              </a:ext>
            </a:extLst>
          </p:cNvPr>
          <p:cNvSpPr/>
          <p:nvPr/>
        </p:nvSpPr>
        <p:spPr>
          <a:xfrm>
            <a:off x="4117209" y="3147172"/>
            <a:ext cx="1446662" cy="10065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 % </a:t>
            </a:r>
            <a:r>
              <a:rPr lang="en-US" altLang="ko-KR" dirty="0" err="1"/>
              <a:t>i</a:t>
            </a:r>
            <a:r>
              <a:rPr lang="en-US" altLang="ko-KR" dirty="0"/>
              <a:t> = 0</a:t>
            </a:r>
            <a:endParaRPr lang="ko-KR" altLang="en-US" dirty="0"/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47DFEBC7-0EDB-4D6F-9EC2-177D027F4D9A}"/>
              </a:ext>
            </a:extLst>
          </p:cNvPr>
          <p:cNvSpPr/>
          <p:nvPr/>
        </p:nvSpPr>
        <p:spPr>
          <a:xfrm>
            <a:off x="4042652" y="4389444"/>
            <a:ext cx="1595775" cy="70546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 =  A?</a:t>
            </a:r>
            <a:endParaRPr lang="ko-KR" altLang="en-US" dirty="0"/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F3DA04EC-3754-4A70-BFE8-14A4D5F56C8F}"/>
              </a:ext>
            </a:extLst>
          </p:cNvPr>
          <p:cNvSpPr/>
          <p:nvPr/>
        </p:nvSpPr>
        <p:spPr>
          <a:xfrm>
            <a:off x="4042652" y="5960009"/>
            <a:ext cx="1595775" cy="70546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 &gt;</a:t>
            </a:r>
            <a:r>
              <a:rPr lang="ko-KR" altLang="en-US" dirty="0"/>
              <a:t> </a:t>
            </a:r>
            <a:r>
              <a:rPr lang="en-US" altLang="ko-KR" dirty="0"/>
              <a:t>√A ?</a:t>
            </a:r>
            <a:endParaRPr lang="ko-KR" altLang="en-US" dirty="0"/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FCA37B67-2FDA-461A-A971-AEB8B68BD9D5}"/>
              </a:ext>
            </a:extLst>
          </p:cNvPr>
          <p:cNvSpPr/>
          <p:nvPr/>
        </p:nvSpPr>
        <p:spPr>
          <a:xfrm>
            <a:off x="8054126" y="2444892"/>
            <a:ext cx="1595775" cy="70546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[k] = 0</a:t>
            </a:r>
            <a:endParaRPr lang="ko-KR" altLang="en-US" dirty="0"/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8A351F52-9EC0-454D-A570-D9F56BB3FB21}"/>
              </a:ext>
            </a:extLst>
          </p:cNvPr>
          <p:cNvSpPr/>
          <p:nvPr/>
        </p:nvSpPr>
        <p:spPr>
          <a:xfrm>
            <a:off x="8054126" y="4386434"/>
            <a:ext cx="1595775" cy="70546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 =  A?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2EE13E2-8368-4468-A688-DEB83745448F}"/>
              </a:ext>
            </a:extLst>
          </p:cNvPr>
          <p:cNvSpPr/>
          <p:nvPr/>
        </p:nvSpPr>
        <p:spPr>
          <a:xfrm>
            <a:off x="8420439" y="3542457"/>
            <a:ext cx="868588" cy="4005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k++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F455F2B-585E-4C34-A310-368C021D19F0}"/>
              </a:ext>
            </a:extLst>
          </p:cNvPr>
          <p:cNvCxnSpPr>
            <a:stCxn id="3" idx="2"/>
            <a:endCxn id="6" idx="1"/>
          </p:cNvCxnSpPr>
          <p:nvPr/>
        </p:nvCxnSpPr>
        <p:spPr>
          <a:xfrm>
            <a:off x="2006600" y="1648506"/>
            <a:ext cx="0" cy="59599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53566DB-0CFB-48D9-9FF6-B29660D59B41}"/>
              </a:ext>
            </a:extLst>
          </p:cNvPr>
          <p:cNvCxnSpPr>
            <a:cxnSpLocks/>
            <a:stCxn id="6" idx="4"/>
            <a:endCxn id="17" idx="0"/>
          </p:cNvCxnSpPr>
          <p:nvPr/>
        </p:nvCxnSpPr>
        <p:spPr>
          <a:xfrm>
            <a:off x="2006600" y="2912612"/>
            <a:ext cx="0" cy="386747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D602A5B-2AB6-4F98-BCE8-7EF34BA203DE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flipH="1">
            <a:off x="4840540" y="1644259"/>
            <a:ext cx="2" cy="21803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25872A8-D8D3-4346-87F0-2B14BE0F9E27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4840540" y="2282588"/>
            <a:ext cx="0" cy="208609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F11EB1C-AFC1-4682-9B5A-B1AD0BA7794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4840540" y="2911494"/>
            <a:ext cx="0" cy="23567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41CE5D5-5285-494A-BE9F-1016030FCB9C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4840540" y="4153766"/>
            <a:ext cx="0" cy="23567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77FA84A-A3FA-4E6A-B02E-3F1D2E372AFE}"/>
              </a:ext>
            </a:extLst>
          </p:cNvPr>
          <p:cNvCxnSpPr>
            <a:cxnSpLocks/>
            <a:stCxn id="30" idx="2"/>
            <a:endCxn id="15" idx="0"/>
          </p:cNvCxnSpPr>
          <p:nvPr/>
        </p:nvCxnSpPr>
        <p:spPr>
          <a:xfrm>
            <a:off x="4840540" y="5094906"/>
            <a:ext cx="0" cy="241779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31B76E5-3009-4412-9492-F897770839A8}"/>
              </a:ext>
            </a:extLst>
          </p:cNvPr>
          <p:cNvCxnSpPr>
            <a:cxnSpLocks/>
            <a:stCxn id="15" idx="2"/>
            <a:endCxn id="32" idx="0"/>
          </p:cNvCxnSpPr>
          <p:nvPr/>
        </p:nvCxnSpPr>
        <p:spPr>
          <a:xfrm>
            <a:off x="4840540" y="5737254"/>
            <a:ext cx="0" cy="22275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0818387-BB65-43E2-B1AF-2CD762163674}"/>
              </a:ext>
            </a:extLst>
          </p:cNvPr>
          <p:cNvCxnSpPr>
            <a:cxnSpLocks/>
            <a:stCxn id="28" idx="3"/>
            <a:endCxn id="23" idx="1"/>
          </p:cNvCxnSpPr>
          <p:nvPr/>
        </p:nvCxnSpPr>
        <p:spPr>
          <a:xfrm flipV="1">
            <a:off x="5563871" y="3649055"/>
            <a:ext cx="444600" cy="141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3CCE90D-E35D-47B0-B847-45026BC2E8BD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>
            <a:off x="8848614" y="1955670"/>
            <a:ext cx="3400" cy="48922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1048491-99E1-418B-A84F-285514BFD311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8852014" y="3150354"/>
            <a:ext cx="2719" cy="392103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C7D608C-3E25-4848-BC4D-CF04400C84A2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 flipH="1">
            <a:off x="8852014" y="3943026"/>
            <a:ext cx="2719" cy="44340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9705BAC-5DB7-484D-A46C-E223F21F5DEC}"/>
              </a:ext>
            </a:extLst>
          </p:cNvPr>
          <p:cNvCxnSpPr>
            <a:cxnSpLocks/>
            <a:stCxn id="36" idx="2"/>
            <a:endCxn id="5" idx="0"/>
          </p:cNvCxnSpPr>
          <p:nvPr/>
        </p:nvCxnSpPr>
        <p:spPr>
          <a:xfrm flipH="1">
            <a:off x="8852013" y="5091896"/>
            <a:ext cx="1" cy="56694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A327904B-8114-4819-8DB5-BFAAB0ABB3CA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 flipV="1">
            <a:off x="2756919" y="1434111"/>
            <a:ext cx="1649329" cy="21654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E3E4B98-963B-4140-B5AF-F7FE9BB8A06D}"/>
              </a:ext>
            </a:extLst>
          </p:cNvPr>
          <p:cNvCxnSpPr>
            <a:cxnSpLocks/>
            <a:stCxn id="23" idx="2"/>
            <a:endCxn id="15" idx="3"/>
          </p:cNvCxnSpPr>
          <p:nvPr/>
        </p:nvCxnSpPr>
        <p:spPr>
          <a:xfrm rot="5400000">
            <a:off x="5137017" y="4037552"/>
            <a:ext cx="1637235" cy="136160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9114B0A5-56DA-4EFC-948A-5E83C1990EEC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 flipV="1">
            <a:off x="5638427" y="1763353"/>
            <a:ext cx="2773174" cy="4549387"/>
          </a:xfrm>
          <a:prstGeom prst="bentConnector3">
            <a:avLst>
              <a:gd name="adj1" fmla="val 6557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F95B7ABD-6109-48DA-8CC7-BC4AC1100C0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9649901" y="2797194"/>
            <a:ext cx="679489" cy="4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CC3ECF5C-8934-4151-9CB2-86EB2D17681C}"/>
              </a:ext>
            </a:extLst>
          </p:cNvPr>
          <p:cNvCxnSpPr>
            <a:cxnSpLocks/>
            <a:stCxn id="8" idx="4"/>
            <a:endCxn id="40" idx="3"/>
          </p:cNvCxnSpPr>
          <p:nvPr/>
        </p:nvCxnSpPr>
        <p:spPr>
          <a:xfrm rot="5400000">
            <a:off x="9689353" y="2651039"/>
            <a:ext cx="691377" cy="149202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BC6F90F6-ED7A-4C97-9248-F463B494A494}"/>
              </a:ext>
            </a:extLst>
          </p:cNvPr>
          <p:cNvCxnSpPr>
            <a:cxnSpLocks/>
            <a:stCxn id="32" idx="1"/>
            <a:endCxn id="25" idx="1"/>
          </p:cNvCxnSpPr>
          <p:nvPr/>
        </p:nvCxnSpPr>
        <p:spPr>
          <a:xfrm rot="10800000" flipH="1">
            <a:off x="4042652" y="2072440"/>
            <a:ext cx="363594" cy="4240300"/>
          </a:xfrm>
          <a:prstGeom prst="bentConnector3">
            <a:avLst>
              <a:gd name="adj1" fmla="val -9780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89509026-DDD3-4A9E-AC0D-E0F1596B5470}"/>
              </a:ext>
            </a:extLst>
          </p:cNvPr>
          <p:cNvCxnSpPr>
            <a:cxnSpLocks/>
            <a:stCxn id="36" idx="1"/>
            <a:endCxn id="34" idx="1"/>
          </p:cNvCxnSpPr>
          <p:nvPr/>
        </p:nvCxnSpPr>
        <p:spPr>
          <a:xfrm rot="10800000">
            <a:off x="8054126" y="2797623"/>
            <a:ext cx="12700" cy="194154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B37D736A-72AC-431F-B3DC-1985F43898B4}"/>
              </a:ext>
            </a:extLst>
          </p:cNvPr>
          <p:cNvSpPr txBox="1"/>
          <p:nvPr/>
        </p:nvSpPr>
        <p:spPr>
          <a:xfrm>
            <a:off x="5440087" y="3304772"/>
            <a:ext cx="6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YES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BD679B70-2F1E-45AF-B4E8-68BC9B163A0C}"/>
              </a:ext>
            </a:extLst>
          </p:cNvPr>
          <p:cNvCxnSpPr>
            <a:cxnSpLocks/>
            <a:stCxn id="30" idx="1"/>
            <a:endCxn id="27" idx="1"/>
          </p:cNvCxnSpPr>
          <p:nvPr/>
        </p:nvCxnSpPr>
        <p:spPr>
          <a:xfrm rot="10800000" flipH="1">
            <a:off x="4042652" y="2701347"/>
            <a:ext cx="363594" cy="2040829"/>
          </a:xfrm>
          <a:prstGeom prst="bentConnector3">
            <a:avLst>
              <a:gd name="adj1" fmla="val -3143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6DD496B4-2945-4F9C-9397-E657595BB536}"/>
              </a:ext>
            </a:extLst>
          </p:cNvPr>
          <p:cNvSpPr txBox="1"/>
          <p:nvPr/>
        </p:nvSpPr>
        <p:spPr>
          <a:xfrm>
            <a:off x="4557622" y="4920118"/>
            <a:ext cx="6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YES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F9D096C-A2AC-4A54-8610-C13E35C90E63}"/>
              </a:ext>
            </a:extLst>
          </p:cNvPr>
          <p:cNvSpPr txBox="1"/>
          <p:nvPr/>
        </p:nvSpPr>
        <p:spPr>
          <a:xfrm>
            <a:off x="6529677" y="6128074"/>
            <a:ext cx="6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YES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424F6AC-D375-423F-9BBE-478BF5416A67}"/>
              </a:ext>
            </a:extLst>
          </p:cNvPr>
          <p:cNvSpPr txBox="1"/>
          <p:nvPr/>
        </p:nvSpPr>
        <p:spPr>
          <a:xfrm>
            <a:off x="9555537" y="2611423"/>
            <a:ext cx="6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YES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74EFA36-4C52-4473-832E-6EEB04C70833}"/>
              </a:ext>
            </a:extLst>
          </p:cNvPr>
          <p:cNvSpPr txBox="1"/>
          <p:nvPr/>
        </p:nvSpPr>
        <p:spPr>
          <a:xfrm>
            <a:off x="8600871" y="5172612"/>
            <a:ext cx="6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YES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7EE077D-4F19-4124-9D68-A67E1FE052DF}"/>
              </a:ext>
            </a:extLst>
          </p:cNvPr>
          <p:cNvSpPr txBox="1"/>
          <p:nvPr/>
        </p:nvSpPr>
        <p:spPr>
          <a:xfrm>
            <a:off x="4578356" y="3921865"/>
            <a:ext cx="6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1C7CE86-8222-4CC7-8FB9-B6A7EA187F9C}"/>
              </a:ext>
            </a:extLst>
          </p:cNvPr>
          <p:cNvSpPr txBox="1"/>
          <p:nvPr/>
        </p:nvSpPr>
        <p:spPr>
          <a:xfrm>
            <a:off x="3676288" y="3700948"/>
            <a:ext cx="6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94D254A-140F-40F9-BE1E-EABE4A2852A6}"/>
              </a:ext>
            </a:extLst>
          </p:cNvPr>
          <p:cNvSpPr txBox="1"/>
          <p:nvPr/>
        </p:nvSpPr>
        <p:spPr>
          <a:xfrm>
            <a:off x="3371380" y="5330584"/>
            <a:ext cx="6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03716DC-6956-4E76-AC6E-2F04B4BB7B3C}"/>
              </a:ext>
            </a:extLst>
          </p:cNvPr>
          <p:cNvSpPr txBox="1"/>
          <p:nvPr/>
        </p:nvSpPr>
        <p:spPr>
          <a:xfrm>
            <a:off x="8607165" y="3123084"/>
            <a:ext cx="6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7879728-9A93-466D-8A3C-79F56077664C}"/>
              </a:ext>
            </a:extLst>
          </p:cNvPr>
          <p:cNvSpPr txBox="1"/>
          <p:nvPr/>
        </p:nvSpPr>
        <p:spPr>
          <a:xfrm>
            <a:off x="7566851" y="3879922"/>
            <a:ext cx="6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2CF138A-4BFA-4B36-9F91-9640F1633A7D}"/>
              </a:ext>
            </a:extLst>
          </p:cNvPr>
          <p:cNvSpPr txBox="1"/>
          <p:nvPr/>
        </p:nvSpPr>
        <p:spPr>
          <a:xfrm>
            <a:off x="9491667" y="6328713"/>
            <a:ext cx="257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에라토스</a:t>
            </a:r>
            <a:r>
              <a:rPr lang="ko-KR" altLang="en-US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테네스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97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5E374-D91C-4093-914C-647241AFE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214" y="293913"/>
            <a:ext cx="11375572" cy="930049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(2) </a:t>
            </a:r>
            <a:r>
              <a:rPr lang="ko-KR" altLang="en-US" sz="2000" dirty="0"/>
              <a:t>임의의 알파벳 문자열을 입력 받아서 회문</a:t>
            </a:r>
            <a:r>
              <a:rPr lang="en-US" altLang="ko-KR" sz="2000" dirty="0"/>
              <a:t>(Palindrome)</a:t>
            </a:r>
            <a:r>
              <a:rPr lang="ko-KR" altLang="en-US" sz="2000" dirty="0"/>
              <a:t>인지를 판별하는 의사 코드 작성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97C4A-CFA4-4B44-BC32-6DD6DCFB272B}"/>
              </a:ext>
            </a:extLst>
          </p:cNvPr>
          <p:cNvSpPr txBox="1"/>
          <p:nvPr/>
        </p:nvSpPr>
        <p:spPr>
          <a:xfrm>
            <a:off x="1651534" y="1920240"/>
            <a:ext cx="8888932" cy="31700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Arr</a:t>
            </a:r>
            <a:r>
              <a:rPr lang="en-US" altLang="ko-KR" sz="2000" dirty="0"/>
              <a:t>[100] </a:t>
            </a:r>
            <a:r>
              <a:rPr lang="ko-KR" altLang="en-US" sz="2000" dirty="0"/>
              <a:t>← 임의의 알파벳 문자열</a:t>
            </a:r>
            <a:endParaRPr lang="en-US" altLang="ko-KR" sz="2000" dirty="0"/>
          </a:p>
          <a:p>
            <a:r>
              <a:rPr lang="en-US" altLang="ko-KR" sz="2000" dirty="0" err="1"/>
              <a:t>Arr_size</a:t>
            </a:r>
            <a:r>
              <a:rPr lang="en-US" altLang="ko-KR" sz="2000" dirty="0"/>
              <a:t> </a:t>
            </a:r>
            <a:r>
              <a:rPr lang="ko-KR" altLang="en-US" sz="2000" dirty="0"/>
              <a:t>←</a:t>
            </a:r>
            <a:r>
              <a:rPr lang="en-US" altLang="ko-KR" sz="2000" dirty="0"/>
              <a:t> </a:t>
            </a:r>
            <a:r>
              <a:rPr lang="ko-KR" altLang="en-US" sz="2000" dirty="0"/>
              <a:t>문자열의 사이즈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For 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=0; 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</a:t>
            </a:r>
            <a:r>
              <a:rPr lang="en-US" altLang="ko-KR" sz="2000" dirty="0" err="1"/>
              <a:t>Arr_size</a:t>
            </a:r>
            <a:r>
              <a:rPr lang="en-US" altLang="ko-KR" sz="2000" dirty="0"/>
              <a:t>/2;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++){</a:t>
            </a:r>
          </a:p>
          <a:p>
            <a:r>
              <a:rPr lang="en-US" altLang="ko-KR" sz="2000" dirty="0"/>
              <a:t>	if (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!=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[Arr_size-i-1]){</a:t>
            </a:r>
          </a:p>
          <a:p>
            <a:r>
              <a:rPr lang="en-US" altLang="ko-KR" sz="2000" dirty="0"/>
              <a:t>	print “</a:t>
            </a:r>
            <a:r>
              <a:rPr lang="ko-KR" altLang="en-US" sz="2000" dirty="0" err="1"/>
              <a:t>회문이</a:t>
            </a:r>
            <a:r>
              <a:rPr lang="ko-KR" altLang="en-US" sz="2000" dirty="0"/>
              <a:t> 아닙니다</a:t>
            </a:r>
            <a:r>
              <a:rPr lang="en-US" altLang="ko-KR" sz="2000" dirty="0"/>
              <a:t>.”</a:t>
            </a:r>
          </a:p>
          <a:p>
            <a:r>
              <a:rPr lang="en-US" altLang="ko-KR" sz="2000" dirty="0"/>
              <a:t>	end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Print</a:t>
            </a:r>
            <a:r>
              <a:rPr lang="ko-KR" altLang="en-US" sz="2000" dirty="0"/>
              <a:t> </a:t>
            </a:r>
            <a:r>
              <a:rPr lang="en-US" altLang="ko-KR" sz="2000" dirty="0"/>
              <a:t>“</a:t>
            </a:r>
            <a:r>
              <a:rPr lang="ko-KR" altLang="en-US" sz="2000" dirty="0" err="1"/>
              <a:t>회문입니다</a:t>
            </a:r>
            <a:r>
              <a:rPr lang="en-US" altLang="ko-KR" sz="20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91210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5E374-D91C-4093-914C-647241AFE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214" y="293913"/>
            <a:ext cx="11375572" cy="930049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(3) </a:t>
            </a:r>
            <a:r>
              <a:rPr lang="ko-KR" altLang="en-US" sz="2000" dirty="0"/>
              <a:t>피보나치 수열을 출력하는 의사코드 작성</a:t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76906-A959-49F9-A3BA-77C54254E6EE}"/>
              </a:ext>
            </a:extLst>
          </p:cNvPr>
          <p:cNvSpPr txBox="1"/>
          <p:nvPr/>
        </p:nvSpPr>
        <p:spPr>
          <a:xfrm>
            <a:off x="1651534" y="1223962"/>
            <a:ext cx="8888932" cy="507831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num </a:t>
            </a:r>
            <a:r>
              <a:rPr lang="ko-KR" altLang="en-US" dirty="0"/>
              <a:t>←</a:t>
            </a:r>
            <a:r>
              <a:rPr lang="en-US" altLang="ko-KR" dirty="0"/>
              <a:t> </a:t>
            </a:r>
            <a:r>
              <a:rPr lang="ko-KR" altLang="en-US" dirty="0"/>
              <a:t>입력 받은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=0;  </a:t>
            </a:r>
            <a:r>
              <a:rPr lang="en-US" altLang="ko-KR" dirty="0" err="1"/>
              <a:t>i</a:t>
            </a:r>
            <a:r>
              <a:rPr lang="en-US" altLang="ko-KR" dirty="0"/>
              <a:t> &lt; num;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r>
              <a:rPr lang="en-US" altLang="ko-KR" dirty="0"/>
              <a:t>	if (</a:t>
            </a:r>
            <a:r>
              <a:rPr lang="en-US" altLang="ko-KR" dirty="0" err="1"/>
              <a:t>i</a:t>
            </a:r>
            <a:r>
              <a:rPr lang="en-US" altLang="ko-KR" dirty="0"/>
              <a:t> == 0){</a:t>
            </a:r>
          </a:p>
          <a:p>
            <a:r>
              <a:rPr lang="en-US" altLang="ko-KR" dirty="0"/>
              <a:t>		First </a:t>
            </a:r>
            <a:r>
              <a:rPr lang="ko-KR" altLang="en-US" sz="1800" dirty="0"/>
              <a:t>← </a:t>
            </a:r>
            <a:r>
              <a:rPr lang="en-US" altLang="ko-KR" sz="1800" dirty="0"/>
              <a:t>0</a:t>
            </a:r>
            <a:endParaRPr lang="en-US" altLang="ko-KR" dirty="0"/>
          </a:p>
          <a:p>
            <a:r>
              <a:rPr lang="en-US" altLang="ko-KR" dirty="0"/>
              <a:t>		print First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if(j == 1){</a:t>
            </a:r>
          </a:p>
          <a:p>
            <a:r>
              <a:rPr lang="en-US" altLang="ko-KR" dirty="0"/>
              <a:t>		Second </a:t>
            </a:r>
            <a:r>
              <a:rPr lang="ko-KR" altLang="en-US" sz="1800" dirty="0"/>
              <a:t>←</a:t>
            </a:r>
            <a:r>
              <a:rPr lang="en-US" altLang="ko-KR" sz="1800" dirty="0"/>
              <a:t> 1</a:t>
            </a:r>
            <a:endParaRPr lang="en-US" altLang="ko-KR" dirty="0"/>
          </a:p>
          <a:p>
            <a:r>
              <a:rPr lang="en-US" altLang="ko-KR" dirty="0"/>
              <a:t>		print Second</a:t>
            </a:r>
            <a:br>
              <a:rPr lang="en-US" altLang="ko-KR" dirty="0"/>
            </a:br>
            <a:r>
              <a:rPr lang="en-US" altLang="ko-KR" dirty="0"/>
              <a:t>	}</a:t>
            </a:r>
          </a:p>
          <a:p>
            <a:r>
              <a:rPr lang="en-US" altLang="ko-KR" dirty="0"/>
              <a:t>	else{</a:t>
            </a:r>
          </a:p>
          <a:p>
            <a:r>
              <a:rPr lang="en-US" altLang="ko-KR" dirty="0"/>
              <a:t>		third </a:t>
            </a:r>
            <a:r>
              <a:rPr lang="ko-KR" altLang="en-US" dirty="0"/>
              <a:t>←</a:t>
            </a:r>
            <a:r>
              <a:rPr lang="en-US" altLang="ko-KR" dirty="0"/>
              <a:t> First + Second</a:t>
            </a:r>
          </a:p>
          <a:p>
            <a:r>
              <a:rPr lang="en-US" altLang="ko-KR" dirty="0"/>
              <a:t>		print third</a:t>
            </a:r>
          </a:p>
          <a:p>
            <a:r>
              <a:rPr lang="en-US" altLang="ko-KR" dirty="0"/>
              <a:t>		First </a:t>
            </a:r>
            <a:r>
              <a:rPr lang="ko-KR" altLang="en-US" dirty="0"/>
              <a:t>←</a:t>
            </a:r>
            <a:r>
              <a:rPr lang="en-US" altLang="ko-KR" dirty="0"/>
              <a:t> Second</a:t>
            </a:r>
          </a:p>
          <a:p>
            <a:r>
              <a:rPr lang="en-US" altLang="ko-KR" dirty="0"/>
              <a:t>		Second </a:t>
            </a:r>
            <a:r>
              <a:rPr lang="ko-KR" altLang="en-US" dirty="0"/>
              <a:t>←</a:t>
            </a:r>
            <a:r>
              <a:rPr lang="en-US" altLang="ko-KR" dirty="0"/>
              <a:t> third</a:t>
            </a:r>
            <a:br>
              <a:rPr lang="en-US" altLang="ko-KR" dirty="0"/>
            </a:br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621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275</Words>
  <Application>Microsoft Office PowerPoint</Application>
  <PresentationFormat>와이드스크린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컴퓨팅 사고 1차 과제  </vt:lpstr>
      <vt:lpstr>(1) 양의 정수를 입력 받고, 입력한 수 만큼의 소수를 출력하는 알고리즘의 순서도(flow chart) 작성  </vt:lpstr>
      <vt:lpstr>(2) 임의의 알파벳 문자열을 입력 받아서 회문(Palindrome)인지를 판별하는 의사 코드 작성 </vt:lpstr>
      <vt:lpstr>(3) 피보나치 수열을 출력하는 의사코드 작성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(1) 양의 정수를 입력 받고, 입력한 수 만큼의 소수를 출력하는 알고리즘의 순서도(flow chart) 작성 </dc:title>
  <dc:creator>hong sejung</dc:creator>
  <cp:lastModifiedBy>hong sejung</cp:lastModifiedBy>
  <cp:revision>7</cp:revision>
  <dcterms:created xsi:type="dcterms:W3CDTF">2020-10-10T14:08:55Z</dcterms:created>
  <dcterms:modified xsi:type="dcterms:W3CDTF">2020-10-11T11:14:37Z</dcterms:modified>
</cp:coreProperties>
</file>