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63" r:id="rId4"/>
    <p:sldId id="257" r:id="rId5"/>
    <p:sldId id="265" r:id="rId6"/>
    <p:sldId id="269" r:id="rId7"/>
    <p:sldId id="266" r:id="rId8"/>
    <p:sldId id="271" r:id="rId9"/>
    <p:sldId id="268" r:id="rId10"/>
    <p:sldId id="27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kw7674@naver.com" initials="k" lastIdx="1" clrIdx="0">
    <p:extLst>
      <p:ext uri="{19B8F6BF-5375-455C-9EA6-DF929625EA0E}">
        <p15:presenceInfo xmlns:p15="http://schemas.microsoft.com/office/powerpoint/2012/main" xmlns="" userId="3082531d1bf630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92025" y="2680512"/>
            <a:ext cx="5415691" cy="648729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dirty="0">
                <a:latin typeface="+mj-ea"/>
              </a:rPr>
              <a:t>효율적인 </a:t>
            </a:r>
            <a:r>
              <a:rPr lang="ko-KR" altLang="en-US" sz="4000" b="1" dirty="0" smtClean="0">
                <a:latin typeface="+mj-ea"/>
              </a:rPr>
              <a:t>전등 시스템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766119" y="5347157"/>
            <a:ext cx="4429668" cy="70181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조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강성운 김태욱 신해담 홍세정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박상혁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594771" y="844068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594771" y="1936268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47870">
            <a:off x="693586" y="823457"/>
            <a:ext cx="1610001" cy="16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01760" y="3166370"/>
            <a:ext cx="3042479" cy="564605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감사합니다</a:t>
            </a:r>
            <a:r>
              <a:rPr lang="en-US" altLang="ko-KR" sz="4000" b="1" dirty="0">
                <a:solidFill>
                  <a:schemeClr val="accent4"/>
                </a:solidFill>
              </a:rPr>
              <a:t>.</a:t>
            </a:r>
            <a:endParaRPr lang="ko-KR" altLang="en-US" sz="4000" b="1" dirty="0">
              <a:solidFill>
                <a:schemeClr val="accent4"/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8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73557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808" y="3971901"/>
            <a:ext cx="182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주제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8735" y="3977731"/>
            <a:ext cx="2083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선택하게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 된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동기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1614" y="3977731"/>
            <a:ext cx="2226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준비물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및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금액조사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45217" y="3970215"/>
            <a:ext cx="129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설계방법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335" y="3101758"/>
            <a:ext cx="765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865" y="1425697"/>
            <a:ext cx="4250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FFC000"/>
                </a:solidFill>
                <a:latin typeface="+mn-ea"/>
              </a:rPr>
              <a:t>CONTENTS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5546426"/>
            <a:ext cx="9144000" cy="73557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9383" y="5714157"/>
            <a:ext cx="126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최종 목적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77670" y="3101758"/>
            <a:ext cx="765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5005" y="3101758"/>
            <a:ext cx="765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32340" y="3101758"/>
            <a:ext cx="765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335" y="4848170"/>
            <a:ext cx="765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7670" y="4848170"/>
            <a:ext cx="765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06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20712" y="5714157"/>
            <a:ext cx="1279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</a:rPr>
              <a:t>진행 상황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63273" y="141757"/>
            <a:ext cx="182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accent4"/>
                </a:solidFill>
              </a:rPr>
              <a:t>CONTENTS - 01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59"/>
            <a:ext cx="3520016" cy="564605"/>
          </a:xfrm>
        </p:spPr>
        <p:txBody>
          <a:bodyPr>
            <a:noAutofit/>
          </a:bodyPr>
          <a:lstStyle/>
          <a:p>
            <a:r>
              <a:rPr lang="ko-KR" altLang="en-US" sz="3600" b="1" dirty="0">
                <a:solidFill>
                  <a:schemeClr val="accent4"/>
                </a:solidFill>
              </a:rPr>
              <a:t>주제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6726" y="5725482"/>
            <a:ext cx="8130548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MD개성체" panose="02020603020101020101" pitchFamily="18" charset="-127"/>
                <a:ea typeface="MD개성체" panose="02020603020101020101" pitchFamily="18" charset="-127"/>
              </a:rPr>
              <a:t>어떻게 하면 전등을 효율적으로 사용할 수 있을까</a:t>
            </a:r>
            <a:r>
              <a:rPr lang="en-US" altLang="ko-KR" sz="2800" dirty="0">
                <a:latin typeface="MD개성체" panose="02020603020101020101" pitchFamily="18" charset="-127"/>
                <a:ea typeface="MD개성체" panose="02020603020101020101" pitchFamily="18" charset="-127"/>
              </a:rPr>
              <a:t>?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pic>
        <p:nvPicPr>
          <p:cNvPr id="12" name="내용 개체 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5804" y="2134947"/>
            <a:ext cx="2902474" cy="2902474"/>
          </a:xfr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08565">
            <a:off x="6621242" y="1708553"/>
            <a:ext cx="2063373" cy="15455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171631">
            <a:off x="6493396" y="3801817"/>
            <a:ext cx="1957056" cy="1506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208536">
            <a:off x="843932" y="1846809"/>
            <a:ext cx="1184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?!</a:t>
            </a:r>
            <a:endParaRPr lang="ko-KR" altLang="en-US" sz="9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57412">
            <a:off x="1008177" y="3259165"/>
            <a:ext cx="1720650" cy="17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80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6" y="1017060"/>
            <a:ext cx="3843757" cy="462948"/>
          </a:xfrm>
        </p:spPr>
        <p:txBody>
          <a:bodyPr>
            <a:noAutofit/>
          </a:bodyPr>
          <a:lstStyle/>
          <a:p>
            <a:r>
              <a:rPr lang="ko-KR" altLang="en-US" sz="3600" b="1" dirty="0">
                <a:solidFill>
                  <a:schemeClr val="accent4"/>
                </a:solidFill>
              </a:rPr>
              <a:t>선택하게 된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600" b="1" dirty="0">
                <a:solidFill>
                  <a:schemeClr val="accent4"/>
                </a:solidFill>
              </a:rPr>
              <a:t>동기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5864" y="3874712"/>
            <a:ext cx="6796661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200" dirty="0"/>
              <a:t>해결방안</a:t>
            </a:r>
            <a:r>
              <a:rPr lang="en-US" altLang="ko-KR" sz="2200" dirty="0"/>
              <a:t>1: </a:t>
            </a:r>
            <a:r>
              <a:rPr lang="ko-KR" altLang="en-US" sz="2200" dirty="0" smtClean="0"/>
              <a:t>전력소비를 줄일 수 있는 전등 시스템 고안 </a:t>
            </a:r>
            <a:endParaRPr lang="en-US" altLang="ko-KR" sz="2200" dirty="0"/>
          </a:p>
          <a:p>
            <a:r>
              <a:rPr lang="ko-KR" altLang="en-US" sz="2200" dirty="0"/>
              <a:t>해결방안</a:t>
            </a:r>
            <a:r>
              <a:rPr lang="en-US" altLang="ko-KR" sz="2200" dirty="0"/>
              <a:t>2: </a:t>
            </a:r>
            <a:r>
              <a:rPr lang="ko-KR" altLang="en-US" sz="2200" dirty="0" smtClean="0"/>
              <a:t>실내 전등 시스템을 원격으로 </a:t>
            </a:r>
            <a:r>
              <a:rPr lang="ko-KR" altLang="en-US" sz="2200" dirty="0"/>
              <a:t>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2869" y="1985152"/>
            <a:ext cx="435826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/>
              <a:t>문제</a:t>
            </a:r>
            <a:r>
              <a:rPr lang="en-US" altLang="ko-KR" sz="2400" dirty="0"/>
              <a:t>1: </a:t>
            </a:r>
            <a:r>
              <a:rPr lang="ko-KR" altLang="en-US" sz="2400" dirty="0"/>
              <a:t>대기전력소비의 문제점</a:t>
            </a:r>
            <a:endParaRPr lang="en-US" altLang="ko-KR" sz="2400" dirty="0"/>
          </a:p>
          <a:p>
            <a:r>
              <a:rPr lang="ko-KR" altLang="en-US" sz="2400" dirty="0"/>
              <a:t>문제</a:t>
            </a:r>
            <a:r>
              <a:rPr lang="en-US" altLang="ko-KR" sz="2400" dirty="0"/>
              <a:t>2: </a:t>
            </a:r>
            <a:r>
              <a:rPr lang="ko-KR" altLang="en-US" sz="2400" dirty="0" smtClean="0"/>
              <a:t>수동적인 관리의 한계</a:t>
            </a:r>
            <a:endParaRPr lang="ko-KR" altLang="en-US" sz="2400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아래쪽 17"/>
          <p:cNvSpPr/>
          <p:nvPr/>
        </p:nvSpPr>
        <p:spPr>
          <a:xfrm>
            <a:off x="4286077" y="4822998"/>
            <a:ext cx="571844" cy="7281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70084" y="5748883"/>
            <a:ext cx="400382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smtClean="0"/>
              <a:t>불필요한 </a:t>
            </a:r>
            <a:r>
              <a:rPr lang="ko-KR" altLang="en-US" sz="2000" smtClean="0"/>
              <a:t>일손 제거</a:t>
            </a:r>
            <a:r>
              <a:rPr lang="ko-KR" altLang="en-US" sz="2000" dirty="0"/>
              <a:t>와</a:t>
            </a:r>
            <a:r>
              <a:rPr lang="ko-KR" altLang="en-US" sz="2000" smtClean="0"/>
              <a:t> </a:t>
            </a:r>
            <a:r>
              <a:rPr lang="ko-KR" altLang="en-US" sz="2000" dirty="0"/>
              <a:t>전기세 </a:t>
            </a:r>
            <a:r>
              <a:rPr lang="ko-KR" altLang="en-US" sz="2000" dirty="0" smtClean="0"/>
              <a:t>절감</a:t>
            </a:r>
            <a:endParaRPr lang="ko-KR" altLang="en-US" sz="2000" dirty="0"/>
          </a:p>
        </p:txBody>
      </p:sp>
      <p:sp>
        <p:nvSpPr>
          <p:cNvPr id="19" name="화살표: 아래쪽 18"/>
          <p:cNvSpPr/>
          <p:nvPr/>
        </p:nvSpPr>
        <p:spPr>
          <a:xfrm>
            <a:off x="4286077" y="2987850"/>
            <a:ext cx="571844" cy="7281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063273" y="141757"/>
            <a:ext cx="182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accent4"/>
                </a:solidFill>
              </a:rPr>
              <a:t>CONTENTS - 02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5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6" y="1017059"/>
            <a:ext cx="7341103" cy="564605"/>
          </a:xfrm>
        </p:spPr>
        <p:txBody>
          <a:bodyPr>
            <a:noAutofit/>
          </a:bodyPr>
          <a:lstStyle/>
          <a:p>
            <a:r>
              <a:rPr lang="ko-KR" altLang="en-US" sz="3600" b="1" dirty="0">
                <a:solidFill>
                  <a:schemeClr val="accent4"/>
                </a:solidFill>
              </a:rPr>
              <a:t>설계 방법     </a:t>
            </a:r>
            <a:r>
              <a:rPr lang="ko-KR" altLang="en-US" sz="3600" b="1" dirty="0">
                <a:solidFill>
                  <a:schemeClr val="accent3">
                    <a:lumMod val="75000"/>
                  </a:schemeClr>
                </a:solidFill>
              </a:rPr>
              <a:t>실내                        실외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5658031" y="3237134"/>
            <a:ext cx="2033490" cy="1885124"/>
          </a:xfrm>
          <a:prstGeom prst="rect">
            <a:avLst/>
          </a:prstGeom>
        </p:spPr>
      </p:pic>
      <p:pic>
        <p:nvPicPr>
          <p:cNvPr id="32" name="내용 개체 틀 3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1" y="2083252"/>
            <a:ext cx="4550790" cy="2862729"/>
          </a:xfr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1639904" y="2084953"/>
            <a:ext cx="1456196" cy="209474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1569146" y="2080117"/>
            <a:ext cx="1526954" cy="25767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9947" y="4924177"/>
            <a:ext cx="2193842" cy="164326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6212" y="1227816"/>
            <a:ext cx="1928449" cy="1812077"/>
          </a:xfrm>
          <a:prstGeom prst="rect">
            <a:avLst/>
          </a:prstGeom>
        </p:spPr>
      </p:pic>
      <p:cxnSp>
        <p:nvCxnSpPr>
          <p:cNvPr id="46" name="직선 화살표 연결선 45"/>
          <p:cNvCxnSpPr>
            <a:cxnSpLocks/>
          </p:cNvCxnSpPr>
          <p:nvPr/>
        </p:nvCxnSpPr>
        <p:spPr>
          <a:xfrm flipH="1">
            <a:off x="5203596" y="788088"/>
            <a:ext cx="93272" cy="6069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화살표: 위로 굽음 56"/>
          <p:cNvSpPr/>
          <p:nvPr/>
        </p:nvSpPr>
        <p:spPr>
          <a:xfrm rot="5400000">
            <a:off x="2418670" y="4455966"/>
            <a:ext cx="1326515" cy="2126686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40279">
            <a:off x="7047044" y="1246777"/>
            <a:ext cx="2101158" cy="1848456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1442034" y="2080117"/>
            <a:ext cx="1781175" cy="25622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063273" y="141757"/>
            <a:ext cx="182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accent4"/>
                </a:solidFill>
              </a:rPr>
              <a:t>CONTENTS - 03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317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6" y="1017059"/>
            <a:ext cx="7341103" cy="564605"/>
          </a:xfrm>
        </p:spPr>
        <p:txBody>
          <a:bodyPr>
            <a:noAutofit/>
          </a:bodyPr>
          <a:lstStyle/>
          <a:p>
            <a:r>
              <a:rPr lang="ko-KR" altLang="en-US" sz="3600" b="1" dirty="0">
                <a:solidFill>
                  <a:schemeClr val="accent4"/>
                </a:solidFill>
              </a:rPr>
              <a:t>설계 </a:t>
            </a:r>
            <a:r>
              <a:rPr lang="ko-KR" altLang="en-US" sz="3600" b="1" dirty="0" smtClean="0">
                <a:solidFill>
                  <a:schemeClr val="accent4"/>
                </a:solidFill>
              </a:rPr>
              <a:t>방법  </a:t>
            </a:r>
            <a:endParaRPr lang="ko-KR" altLang="en-US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2" name="내용 개체 틀 3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1" y="2083252"/>
            <a:ext cx="4550790" cy="2862729"/>
          </a:xfr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1639904" y="2084953"/>
            <a:ext cx="1456196" cy="209474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1639903" y="2083252"/>
            <a:ext cx="1526954" cy="25767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6717021" y="2397812"/>
            <a:ext cx="1140278" cy="266948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1166" y="4859909"/>
            <a:ext cx="2009254" cy="13927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63273" y="141757"/>
            <a:ext cx="182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accent4"/>
                </a:solidFill>
              </a:rPr>
              <a:t>CONTENTS - 03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1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434668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solidFill>
                  <a:schemeClr val="accent4"/>
                </a:solidFill>
              </a:rPr>
              <a:t>준비물 및 금액조사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14122"/>
          </a:xfrm>
        </p:spPr>
        <p:txBody>
          <a:bodyPr>
            <a:normAutofit/>
          </a:bodyPr>
          <a:lstStyle/>
          <a:p>
            <a:r>
              <a:rPr lang="ko-KR" altLang="en-US" sz="2600" dirty="0" err="1"/>
              <a:t>아두이노</a:t>
            </a:r>
            <a:r>
              <a:rPr lang="ko-KR" altLang="en-US" sz="2600" dirty="0"/>
              <a:t> </a:t>
            </a:r>
            <a:r>
              <a:rPr lang="ko-KR" altLang="en-US" sz="2600" dirty="0" err="1"/>
              <a:t>우노</a:t>
            </a:r>
            <a:r>
              <a:rPr lang="ko-KR" altLang="en-US" sz="2600" dirty="0"/>
              <a:t> </a:t>
            </a:r>
            <a:r>
              <a:rPr lang="en-US" altLang="ko-KR" sz="2600" dirty="0"/>
              <a:t>1</a:t>
            </a:r>
            <a:r>
              <a:rPr lang="ko-KR" altLang="en-US" sz="2600" dirty="0"/>
              <a:t>개 </a:t>
            </a:r>
            <a:r>
              <a:rPr lang="en-US" altLang="ko-KR" sz="2600" dirty="0"/>
              <a:t>7000</a:t>
            </a:r>
            <a:r>
              <a:rPr lang="ko-KR" altLang="en-US" sz="2600" dirty="0"/>
              <a:t>원</a:t>
            </a:r>
            <a:endParaRPr lang="en-US" altLang="ko-KR" sz="2600" dirty="0"/>
          </a:p>
          <a:p>
            <a:r>
              <a:rPr lang="ko-KR" altLang="en-US" sz="2600" dirty="0" err="1"/>
              <a:t>아두이노</a:t>
            </a:r>
            <a:r>
              <a:rPr lang="ko-KR" altLang="en-US" sz="2600" dirty="0"/>
              <a:t> 블루투스 </a:t>
            </a:r>
            <a:r>
              <a:rPr lang="en-US" altLang="ko-KR" sz="2600" dirty="0"/>
              <a:t>1</a:t>
            </a:r>
            <a:r>
              <a:rPr lang="ko-KR" altLang="en-US" sz="2600" dirty="0"/>
              <a:t>개 </a:t>
            </a:r>
            <a:r>
              <a:rPr lang="en-US" altLang="ko-KR" sz="2600" dirty="0"/>
              <a:t>5000</a:t>
            </a:r>
            <a:r>
              <a:rPr lang="ko-KR" altLang="en-US" sz="2600" dirty="0"/>
              <a:t>원</a:t>
            </a:r>
            <a:endParaRPr lang="en-US" altLang="ko-KR" sz="2600" dirty="0"/>
          </a:p>
          <a:p>
            <a:r>
              <a:rPr lang="ko-KR" altLang="en-US" sz="2600" dirty="0"/>
              <a:t>조도센서 </a:t>
            </a:r>
            <a:r>
              <a:rPr lang="en-US" altLang="ko-KR" sz="2600" dirty="0"/>
              <a:t>2000</a:t>
            </a:r>
            <a:r>
              <a:rPr lang="ko-KR" altLang="en-US" sz="2600" dirty="0"/>
              <a:t>원</a:t>
            </a:r>
            <a:endParaRPr lang="en-US" altLang="ko-KR" sz="2600" dirty="0"/>
          </a:p>
          <a:p>
            <a:r>
              <a:rPr lang="ko-KR" altLang="en-US" sz="2600" dirty="0"/>
              <a:t>태양열전지판 </a:t>
            </a:r>
            <a:r>
              <a:rPr lang="en-US" altLang="ko-KR" sz="2600" dirty="0"/>
              <a:t>3000</a:t>
            </a:r>
            <a:r>
              <a:rPr lang="ko-KR" altLang="en-US" sz="2600" dirty="0"/>
              <a:t>원</a:t>
            </a:r>
            <a:endParaRPr lang="en-US" altLang="ko-KR" sz="2600" dirty="0"/>
          </a:p>
          <a:p>
            <a:r>
              <a:rPr lang="ko-KR" altLang="en-US" sz="2600" dirty="0"/>
              <a:t>적외선센서 </a:t>
            </a:r>
            <a:r>
              <a:rPr lang="en-US" altLang="ko-KR" sz="2600" dirty="0"/>
              <a:t>2</a:t>
            </a:r>
            <a:r>
              <a:rPr lang="ko-KR" altLang="en-US" sz="2600" dirty="0"/>
              <a:t>개 </a:t>
            </a:r>
            <a:r>
              <a:rPr lang="en-US" altLang="ko-KR" sz="2600" dirty="0"/>
              <a:t>4000</a:t>
            </a:r>
            <a:r>
              <a:rPr lang="ko-KR" altLang="en-US" sz="2600" dirty="0"/>
              <a:t>원</a:t>
            </a:r>
            <a:endParaRPr lang="en-US" altLang="ko-KR" sz="2600" dirty="0"/>
          </a:p>
          <a:p>
            <a:r>
              <a:rPr lang="ko-KR" altLang="en-US" sz="2600" dirty="0" err="1"/>
              <a:t>아두이노</a:t>
            </a:r>
            <a:r>
              <a:rPr lang="ko-KR" altLang="en-US" sz="2600" dirty="0"/>
              <a:t> 모터 </a:t>
            </a:r>
            <a:r>
              <a:rPr lang="en-US" altLang="ko-KR" sz="2600" dirty="0"/>
              <a:t>3000</a:t>
            </a:r>
            <a:r>
              <a:rPr lang="ko-KR" altLang="en-US" sz="2600" dirty="0"/>
              <a:t>원</a:t>
            </a:r>
            <a:endParaRPr lang="en-US" altLang="ko-KR" sz="2600" dirty="0"/>
          </a:p>
          <a:p>
            <a:r>
              <a:rPr lang="en-US" altLang="ko-KR" sz="2600" dirty="0"/>
              <a:t>LED </a:t>
            </a:r>
            <a:r>
              <a:rPr lang="ko-KR" altLang="en-US" sz="2600" dirty="0"/>
              <a:t>조명 </a:t>
            </a:r>
            <a:r>
              <a:rPr lang="en-US" altLang="ko-KR" sz="2600" dirty="0"/>
              <a:t>20</a:t>
            </a:r>
            <a:r>
              <a:rPr lang="ko-KR" altLang="en-US" sz="2600" dirty="0"/>
              <a:t>개 </a:t>
            </a:r>
            <a:r>
              <a:rPr lang="en-US" altLang="ko-KR" sz="2600" dirty="0"/>
              <a:t>4000</a:t>
            </a:r>
            <a:r>
              <a:rPr lang="ko-KR" altLang="en-US" sz="2600" dirty="0" smtClean="0"/>
              <a:t>원</a:t>
            </a:r>
            <a:endParaRPr lang="en-US" altLang="ko-KR" sz="2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26439">
            <a:off x="6500356" y="1399600"/>
            <a:ext cx="1957408" cy="14680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63273" y="141757"/>
            <a:ext cx="182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accent4"/>
                </a:solidFill>
              </a:rPr>
              <a:t>CONTENTS - 04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34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3273" y="141757"/>
            <a:ext cx="182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accent4"/>
                </a:solidFill>
              </a:rPr>
              <a:t>CONTENTS - 05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32317" y="1017059"/>
            <a:ext cx="2130966" cy="564605"/>
          </a:xfrm>
        </p:spPr>
        <p:txBody>
          <a:bodyPr>
            <a:noAutofit/>
          </a:bodyPr>
          <a:lstStyle/>
          <a:p>
            <a:r>
              <a:rPr lang="ko-KR" altLang="en-US" sz="3600" b="1" smtClean="0">
                <a:solidFill>
                  <a:schemeClr val="accent4"/>
                </a:solidFill>
              </a:rPr>
              <a:t>최종 목적</a:t>
            </a:r>
            <a:endParaRPr lang="ko-KR" altLang="en-US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/>
              <a:t>전체적인 시스템은 블루투스를 이용</a:t>
            </a:r>
            <a:endParaRPr lang="en-US" altLang="ko-KR" sz="2600" dirty="0" smtClean="0"/>
          </a:p>
          <a:p>
            <a:r>
              <a:rPr lang="ko-KR" altLang="en-US" sz="2600" dirty="0" smtClean="0"/>
              <a:t>조명 </a:t>
            </a:r>
            <a:r>
              <a:rPr lang="en-US" altLang="ko-KR" sz="2600" dirty="0" smtClean="0"/>
              <a:t>ON/OFF</a:t>
            </a:r>
          </a:p>
          <a:p>
            <a:r>
              <a:rPr lang="ko-KR" altLang="en-US" sz="2600" dirty="0"/>
              <a:t>절전 </a:t>
            </a:r>
            <a:r>
              <a:rPr lang="ko-KR" altLang="en-US" sz="2600" dirty="0" smtClean="0"/>
              <a:t>기능</a:t>
            </a:r>
            <a:endParaRPr lang="en-US" altLang="ko-KR" sz="2600" dirty="0" smtClean="0"/>
          </a:p>
          <a:p>
            <a:r>
              <a:rPr lang="ko-KR" altLang="en-US" sz="2600" dirty="0" smtClean="0"/>
              <a:t>조도 센서를 이용한 자동 광량 조절</a:t>
            </a:r>
            <a:endParaRPr lang="en-US" altLang="ko-KR" sz="2600" dirty="0" smtClean="0"/>
          </a:p>
          <a:p>
            <a:r>
              <a:rPr lang="ko-KR" altLang="en-US" sz="2600" dirty="0" smtClean="0"/>
              <a:t>정해진 시간에 맞춰 점등</a:t>
            </a:r>
            <a:endParaRPr lang="en-US" altLang="ko-KR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19391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59"/>
            <a:ext cx="3520016" cy="56460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chemeClr val="accent4"/>
                </a:solidFill>
              </a:rPr>
              <a:t>진행 상황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70193163"/>
              </p:ext>
            </p:extLst>
          </p:nvPr>
        </p:nvGraphicFramePr>
        <p:xfrm>
          <a:off x="457200" y="2481942"/>
          <a:ext cx="8313577" cy="3401749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244767">
                  <a:extLst>
                    <a:ext uri="{9D8B030D-6E8A-4147-A177-3AD203B41FA5}">
                      <a16:colId xmlns="" xmlns:a16="http://schemas.microsoft.com/office/drawing/2014/main" val="512587618"/>
                    </a:ext>
                  </a:extLst>
                </a:gridCol>
                <a:gridCol w="563541">
                  <a:extLst>
                    <a:ext uri="{9D8B030D-6E8A-4147-A177-3AD203B41FA5}">
                      <a16:colId xmlns="" xmlns:a16="http://schemas.microsoft.com/office/drawing/2014/main" val="3723931196"/>
                    </a:ext>
                  </a:extLst>
                </a:gridCol>
                <a:gridCol w="507186"/>
                <a:gridCol w="507186">
                  <a:extLst>
                    <a:ext uri="{9D8B030D-6E8A-4147-A177-3AD203B41FA5}">
                      <a16:colId xmlns="" xmlns:a16="http://schemas.microsoft.com/office/drawing/2014/main" val="3348537075"/>
                    </a:ext>
                  </a:extLst>
                </a:gridCol>
                <a:gridCol w="544756">
                  <a:extLst>
                    <a:ext uri="{9D8B030D-6E8A-4147-A177-3AD203B41FA5}">
                      <a16:colId xmlns="" xmlns:a16="http://schemas.microsoft.com/office/drawing/2014/main" val="3292716268"/>
                    </a:ext>
                  </a:extLst>
                </a:gridCol>
                <a:gridCol w="497794">
                  <a:extLst>
                    <a:ext uri="{9D8B030D-6E8A-4147-A177-3AD203B41FA5}">
                      <a16:colId xmlns="" xmlns:a16="http://schemas.microsoft.com/office/drawing/2014/main" val="746957655"/>
                    </a:ext>
                  </a:extLst>
                </a:gridCol>
                <a:gridCol w="479009">
                  <a:extLst>
                    <a:ext uri="{9D8B030D-6E8A-4147-A177-3AD203B41FA5}">
                      <a16:colId xmlns="" xmlns:a16="http://schemas.microsoft.com/office/drawing/2014/main" val="86373736"/>
                    </a:ext>
                  </a:extLst>
                </a:gridCol>
                <a:gridCol w="432049">
                  <a:extLst>
                    <a:ext uri="{9D8B030D-6E8A-4147-A177-3AD203B41FA5}">
                      <a16:colId xmlns="" xmlns:a16="http://schemas.microsoft.com/office/drawing/2014/main" val="624486483"/>
                    </a:ext>
                  </a:extLst>
                </a:gridCol>
                <a:gridCol w="403870">
                  <a:extLst>
                    <a:ext uri="{9D8B030D-6E8A-4147-A177-3AD203B41FA5}">
                      <a16:colId xmlns="" xmlns:a16="http://schemas.microsoft.com/office/drawing/2014/main" val="739831698"/>
                    </a:ext>
                  </a:extLst>
                </a:gridCol>
                <a:gridCol w="450832">
                  <a:extLst>
                    <a:ext uri="{9D8B030D-6E8A-4147-A177-3AD203B41FA5}">
                      <a16:colId xmlns="" xmlns:a16="http://schemas.microsoft.com/office/drawing/2014/main" val="2433917544"/>
                    </a:ext>
                  </a:extLst>
                </a:gridCol>
                <a:gridCol w="403871">
                  <a:extLst>
                    <a:ext uri="{9D8B030D-6E8A-4147-A177-3AD203B41FA5}">
                      <a16:colId xmlns="" xmlns:a16="http://schemas.microsoft.com/office/drawing/2014/main" val="3308230680"/>
                    </a:ext>
                  </a:extLst>
                </a:gridCol>
                <a:gridCol w="452466">
                  <a:extLst>
                    <a:ext uri="{9D8B030D-6E8A-4147-A177-3AD203B41FA5}">
                      <a16:colId xmlns="" xmlns:a16="http://schemas.microsoft.com/office/drawing/2014/main" val="2763262695"/>
                    </a:ext>
                  </a:extLst>
                </a:gridCol>
                <a:gridCol w="425126">
                  <a:extLst>
                    <a:ext uri="{9D8B030D-6E8A-4147-A177-3AD203B41FA5}">
                      <a16:colId xmlns="" xmlns:a16="http://schemas.microsoft.com/office/drawing/2014/main" val="1339262547"/>
                    </a:ext>
                  </a:extLst>
                </a:gridCol>
                <a:gridCol w="401124">
                  <a:extLst>
                    <a:ext uri="{9D8B030D-6E8A-4147-A177-3AD203B41FA5}">
                      <a16:colId xmlns="" xmlns:a16="http://schemas.microsoft.com/office/drawing/2014/main" val="2630699965"/>
                    </a:ext>
                  </a:extLst>
                </a:gridCol>
              </a:tblGrid>
              <a:tr h="486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+mj-ea"/>
                          <a:ea typeface="+mj-ea"/>
                        </a:rPr>
                        <a:t>일정</a:t>
                      </a:r>
                    </a:p>
                  </a:txBody>
                  <a:tcPr marL="85681" marR="85681" marT="42841" marB="42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700" dirty="0"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marL="85681" marR="85681" marT="42841" marB="42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700" dirty="0"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marL="85681" marR="85681" marT="42841" marB="42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700" dirty="0"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marL="85681" marR="85681" marT="42841" marB="42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8263516"/>
                  </a:ext>
                </a:extLst>
              </a:tr>
              <a:tr h="568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문제정의</a:t>
                      </a:r>
                      <a:endParaRPr lang="ko-KR" altLang="en-US" sz="1700" dirty="0"/>
                    </a:p>
                  </a:txBody>
                  <a:tcPr marL="85681" marR="85681" marT="42841" marB="42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1217905"/>
                  </a:ext>
                </a:extLst>
              </a:tr>
              <a:tr h="599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정보 수집</a:t>
                      </a:r>
                      <a:endParaRPr lang="ko-KR" altLang="en-US" sz="1700" dirty="0"/>
                    </a:p>
                  </a:txBody>
                  <a:tcPr marL="85681" marR="85681" marT="42841" marB="42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accent2"/>
                        </a:solidFill>
                      </a:endParaRPr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accent2"/>
                        </a:solidFill>
                      </a:endParaRPr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80484073"/>
                  </a:ext>
                </a:extLst>
              </a:tr>
              <a:tr h="573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설계</a:t>
                      </a:r>
                      <a:endParaRPr lang="ko-KR" altLang="en-US" sz="1700" dirty="0"/>
                    </a:p>
                  </a:txBody>
                  <a:tcPr marL="85681" marR="85681" marT="42841" marB="42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2155384"/>
                  </a:ext>
                </a:extLst>
              </a:tr>
              <a:tr h="599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테스트</a:t>
                      </a:r>
                      <a:r>
                        <a:rPr lang="ko-KR" altLang="en-US" sz="1700" baseline="0" dirty="0" smtClean="0"/>
                        <a:t> </a:t>
                      </a:r>
                      <a:r>
                        <a:rPr lang="en-US" altLang="ko-KR" sz="1700" baseline="0" dirty="0" smtClean="0"/>
                        <a:t>&amp; </a:t>
                      </a:r>
                      <a:r>
                        <a:rPr lang="ko-KR" altLang="en-US" sz="1700" dirty="0" smtClean="0"/>
                        <a:t>성능개선</a:t>
                      </a:r>
                      <a:endParaRPr lang="ko-KR" altLang="en-US" sz="1700" dirty="0"/>
                    </a:p>
                  </a:txBody>
                  <a:tcPr marL="85681" marR="85681" marT="42841" marB="42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accent2"/>
                        </a:solidFill>
                      </a:endParaRPr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815357"/>
                  </a:ext>
                </a:extLst>
              </a:tr>
              <a:tr h="573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최종 구현</a:t>
                      </a:r>
                      <a:endParaRPr lang="ko-KR" altLang="en-US" sz="1700" dirty="0"/>
                    </a:p>
                  </a:txBody>
                  <a:tcPr marL="85681" marR="85681" marT="42841" marB="428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81" marR="85681" marT="42841" marB="428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789678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3273" y="141757"/>
            <a:ext cx="182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accent4"/>
                </a:solidFill>
              </a:rPr>
              <a:t>CONTENTS - 06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3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181</Words>
  <Application>Microsoft Office PowerPoint</Application>
  <PresentationFormat>화면 슬라이드 쇼(4:3)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효율적인 전등 시스템</vt:lpstr>
      <vt:lpstr>슬라이드 2</vt:lpstr>
      <vt:lpstr>주제 소개</vt:lpstr>
      <vt:lpstr>선택하게 된 동기</vt:lpstr>
      <vt:lpstr>설계 방법     실내                        실외</vt:lpstr>
      <vt:lpstr>설계 방법  </vt:lpstr>
      <vt:lpstr>준비물 및 금액조사</vt:lpstr>
      <vt:lpstr>최종 목적</vt:lpstr>
      <vt:lpstr>진행 상황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Windows 사용자</cp:lastModifiedBy>
  <cp:revision>54</cp:revision>
  <dcterms:created xsi:type="dcterms:W3CDTF">2016-01-11T04:43:00Z</dcterms:created>
  <dcterms:modified xsi:type="dcterms:W3CDTF">2017-03-16T14:04:58Z</dcterms:modified>
</cp:coreProperties>
</file>