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5" d="100"/>
          <a:sy n="85" d="100"/>
        </p:scale>
        <p:origin x="6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cuments\drink.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[drink.xlsx]Demographic !PivotTable4</c:name>
    <c:fmtId val="3"/>
  </c:pivotSource>
  <c:chart>
    <c:title>
      <c:tx>
        <c:rich>
          <a:bodyPr rot="0" spcFirstLastPara="1" vertOverflow="ellipsis" vert="horz" wrap="square" anchor="ctr" anchorCtr="1"/>
          <a:lstStyle/>
          <a:p>
            <a:pPr algn="r">
              <a:defRPr sz="2128" b="1" i="0" u="none" strike="noStrike" kern="1200" baseline="0">
                <a:solidFill>
                  <a:schemeClr val="tx2"/>
                </a:solidFill>
                <a:latin typeface="+mn-lt"/>
                <a:ea typeface="+mn-ea"/>
                <a:cs typeface="+mn-cs"/>
              </a:defRPr>
            </a:pPr>
            <a:r>
              <a:rPr lang="en-US" sz="1800" dirty="0">
                <a:latin typeface="Bahnschrift" panose="020B0502040204020203" pitchFamily="34" charset="0"/>
              </a:rPr>
              <a:t>Preference by gender</a:t>
            </a:r>
          </a:p>
          <a:p>
            <a:pPr algn="r">
              <a:defRPr/>
            </a:pPr>
            <a:endParaRPr lang="en-US" dirty="0"/>
          </a:p>
        </c:rich>
      </c:tx>
      <c:overlay val="0"/>
      <c:spPr>
        <a:noFill/>
        <a:ln>
          <a:noFill/>
        </a:ln>
        <a:effectLst/>
      </c:spPr>
      <c:txPr>
        <a:bodyPr rot="0" spcFirstLastPara="1" vertOverflow="ellipsis" vert="horz" wrap="square" anchor="ctr" anchorCtr="1"/>
        <a:lstStyle/>
        <a:p>
          <a:pPr algn="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'Demographic '!$D$3</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2895-41DB-A836-2E678952A077}"/>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2895-41DB-A836-2E678952A077}"/>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2895-41DB-A836-2E678952A077}"/>
              </c:ext>
            </c:extLst>
          </c:dPt>
          <c:cat>
            <c:strRef>
              <c:f>'Demographic '!$C$4:$C$7</c:f>
              <c:strCache>
                <c:ptCount val="3"/>
                <c:pt idx="0">
                  <c:v>Female</c:v>
                </c:pt>
                <c:pt idx="1">
                  <c:v>Male</c:v>
                </c:pt>
                <c:pt idx="2">
                  <c:v>Non-binary</c:v>
                </c:pt>
              </c:strCache>
            </c:strRef>
          </c:cat>
          <c:val>
            <c:numRef>
              <c:f>'Demographic '!$D$4:$D$7</c:f>
              <c:numCache>
                <c:formatCode>General</c:formatCode>
                <c:ptCount val="3"/>
                <c:pt idx="0">
                  <c:v>3455</c:v>
                </c:pt>
                <c:pt idx="1">
                  <c:v>6038</c:v>
                </c:pt>
                <c:pt idx="2">
                  <c:v>507</c:v>
                </c:pt>
              </c:numCache>
            </c:numRef>
          </c:val>
          <c:extLst>
            <c:ext xmlns:c16="http://schemas.microsoft.com/office/drawing/2014/chart" uri="{C3380CC4-5D6E-409C-BE32-E72D297353CC}">
              <c16:uniqueId val="{00000006-2895-41DB-A836-2E678952A07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5267299958762537"/>
          <c:y val="0.38827501483866217"/>
          <c:w val="0.32053847054369117"/>
          <c:h val="0.42493747894234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[drink.xlsx]Perception!PivotTable1</c:name>
    <c:fmtId val="3"/>
  </c:pivotSource>
  <c:chart>
    <c:title>
      <c:tx>
        <c:rich>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r>
              <a:rPr lang="en-US" sz="1600" b="1" dirty="0"/>
              <a:t>Cities with very high consumption</a:t>
            </a:r>
          </a:p>
        </c:rich>
      </c:tx>
      <c:layout>
        <c:manualLayout>
          <c:xMode val="edge"/>
          <c:yMode val="edge"/>
          <c:x val="9.1574236232730102E-2"/>
          <c:y val="2.977216615651368E-2"/>
        </c:manualLayout>
      </c:layout>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25400" cap="flat" cmpd="sng" algn="ctr">
            <a:noFill/>
            <a:miter lim="800000"/>
          </a:ln>
          <a:effectLst/>
        </c:spPr>
        <c:marker>
          <c:symbol val="none"/>
        </c:marker>
      </c:pivotFmt>
      <c:pivotFmt>
        <c:idx val="1"/>
        <c:spPr>
          <a:solidFill>
            <a:schemeClr val="accent2"/>
          </a:solidFill>
          <a:ln w="25400" cap="flat" cmpd="sng" algn="ctr">
            <a:noFill/>
            <a:miter lim="800000"/>
          </a:ln>
          <a:effectLst/>
        </c:spPr>
        <c:marker>
          <c:symbol val="none"/>
        </c:marker>
      </c:pivotFmt>
      <c:pivotFmt>
        <c:idx val="2"/>
        <c:spPr>
          <a:solidFill>
            <a:schemeClr val="accent2"/>
          </a:solidFill>
          <a:ln w="25400" cap="flat" cmpd="sng" algn="ctr">
            <a:noFill/>
            <a:miter lim="800000"/>
          </a:ln>
          <a:effectLst/>
        </c:spPr>
        <c:marker>
          <c:symbol val="none"/>
        </c:marker>
      </c:pivotFmt>
    </c:pivotFmts>
    <c:plotArea>
      <c:layout/>
      <c:barChart>
        <c:barDir val="col"/>
        <c:grouping val="clustered"/>
        <c:varyColors val="0"/>
        <c:ser>
          <c:idx val="0"/>
          <c:order val="0"/>
          <c:tx>
            <c:strRef>
              <c:f>Perception!$M$2:$M$3</c:f>
              <c:strCache>
                <c:ptCount val="1"/>
                <c:pt idx="0">
                  <c:v>very high</c:v>
                </c:pt>
              </c:strCache>
            </c:strRef>
          </c:tx>
          <c:spPr>
            <a:noFill/>
            <a:ln w="25400" cap="flat" cmpd="sng" algn="ctr">
              <a:solidFill>
                <a:schemeClr val="accent2"/>
              </a:solidFill>
              <a:miter lim="800000"/>
            </a:ln>
            <a:effectLst/>
          </c:spPr>
          <c:invertIfNegative val="0"/>
          <c:cat>
            <c:strRef>
              <c:f>Perception!$L$4:$L$9</c:f>
              <c:strCache>
                <c:ptCount val="5"/>
                <c:pt idx="0">
                  <c:v>Bangalore</c:v>
                </c:pt>
                <c:pt idx="1">
                  <c:v>Chennai</c:v>
                </c:pt>
                <c:pt idx="2">
                  <c:v>Delhi</c:v>
                </c:pt>
                <c:pt idx="3">
                  <c:v>Hyderabad</c:v>
                </c:pt>
                <c:pt idx="4">
                  <c:v>Mumbai</c:v>
                </c:pt>
              </c:strCache>
            </c:strRef>
          </c:cat>
          <c:val>
            <c:numRef>
              <c:f>Perception!$M$4:$M$9</c:f>
              <c:numCache>
                <c:formatCode>General</c:formatCode>
                <c:ptCount val="5"/>
                <c:pt idx="0">
                  <c:v>302</c:v>
                </c:pt>
                <c:pt idx="1">
                  <c:v>378</c:v>
                </c:pt>
                <c:pt idx="2">
                  <c:v>163</c:v>
                </c:pt>
                <c:pt idx="3">
                  <c:v>95</c:v>
                </c:pt>
                <c:pt idx="4">
                  <c:v>143</c:v>
                </c:pt>
              </c:numCache>
            </c:numRef>
          </c:val>
          <c:extLst>
            <c:ext xmlns:c16="http://schemas.microsoft.com/office/drawing/2014/chart" uri="{C3380CC4-5D6E-409C-BE32-E72D297353CC}">
              <c16:uniqueId val="{00000000-E085-473E-A28C-37639CA7404B}"/>
            </c:ext>
          </c:extLst>
        </c:ser>
        <c:dLbls>
          <c:showLegendKey val="0"/>
          <c:showVal val="0"/>
          <c:showCatName val="0"/>
          <c:showSerName val="0"/>
          <c:showPercent val="0"/>
          <c:showBubbleSize val="0"/>
        </c:dLbls>
        <c:gapWidth val="164"/>
        <c:overlap val="-35"/>
        <c:axId val="1473286111"/>
        <c:axId val="742394335"/>
      </c:barChart>
      <c:catAx>
        <c:axId val="1473286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42394335"/>
        <c:crosses val="autoZero"/>
        <c:auto val="1"/>
        <c:lblAlgn val="ctr"/>
        <c:lblOffset val="100"/>
        <c:noMultiLvlLbl val="0"/>
      </c:catAx>
      <c:valAx>
        <c:axId val="742394335"/>
        <c:scaling>
          <c:orientation val="minMax"/>
        </c:scaling>
        <c:delete val="1"/>
        <c:axPos val="l"/>
        <c:numFmt formatCode="General" sourceLinked="1"/>
        <c:majorTickMark val="none"/>
        <c:minorTickMark val="none"/>
        <c:tickLblPos val="nextTo"/>
        <c:crossAx val="14732861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lumMod val="20000"/>
          <a:lumOff val="80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[drink.xlsx]Purchase behaviour!PivotTable1</c:name>
    <c:fmtId val="3"/>
  </c:pivotSource>
  <c:chart>
    <c:title>
      <c:tx>
        <c:rich>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r>
              <a:rPr lang="en-IN" sz="2000" dirty="0">
                <a:solidFill>
                  <a:schemeClr val="accent2">
                    <a:lumMod val="40000"/>
                    <a:lumOff val="60000"/>
                  </a:schemeClr>
                </a:solidFill>
              </a:rPr>
              <a:t>Location  Preference</a:t>
            </a:r>
          </a:p>
        </c:rich>
      </c:tx>
      <c:layout>
        <c:manualLayout>
          <c:xMode val="edge"/>
          <c:yMode val="edge"/>
          <c:x val="0.1265890108263695"/>
          <c:y val="2.8318599857069113E-2"/>
        </c:manualLayout>
      </c:layout>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cap="flat" cmpd="dbl" algn="ctr">
            <a:solidFill>
              <a:schemeClr val="accent1"/>
            </a:solidFill>
            <a:miter lim="800000"/>
          </a:ln>
          <a:effectLst>
            <a:innerShdw blurRad="114300">
              <a:schemeClr val="accent1"/>
            </a:innerShdw>
          </a:effectLst>
        </c:spPr>
        <c:marker>
          <c:symbol val="circle"/>
          <c:size val="6"/>
          <c:spPr>
            <a:solidFill>
              <a:schemeClr val="accent1"/>
            </a:solidFill>
            <a:ln w="19050" cap="rnd">
              <a:noFill/>
              <a:round/>
            </a:ln>
            <a:effectLst/>
          </c:spPr>
        </c:marker>
      </c:pivotFmt>
      <c:pivotFmt>
        <c:idx val="1"/>
        <c:spPr>
          <a:solidFill>
            <a:schemeClr val="accent1"/>
          </a:solidFill>
          <a:ln w="25400" cap="flat" cmpd="dbl" algn="ctr">
            <a:solidFill>
              <a:schemeClr val="accent1"/>
            </a:solidFill>
            <a:miter lim="800000"/>
          </a:ln>
          <a:effectLst>
            <a:innerShdw blurRad="114300">
              <a:schemeClr val="accent1"/>
            </a:innerShdw>
          </a:effectLst>
        </c:spPr>
        <c:marker>
          <c:symbol val="none"/>
        </c:marker>
      </c:pivotFmt>
      <c:pivotFmt>
        <c:idx val="2"/>
        <c:spPr>
          <a:solidFill>
            <a:schemeClr val="accent1"/>
          </a:solidFill>
          <a:ln w="25400" cap="flat" cmpd="dbl" algn="ctr">
            <a:solidFill>
              <a:schemeClr val="accent1"/>
            </a:solidFill>
            <a:miter lim="800000"/>
          </a:ln>
          <a:effectLst>
            <a:innerShdw blurRad="114300">
              <a:schemeClr val="accent1"/>
            </a:innerShdw>
          </a:effectLst>
        </c:spPr>
        <c:marker>
          <c:symbol val="none"/>
        </c:marker>
      </c:pivotFmt>
    </c:pivotFmts>
    <c:plotArea>
      <c:layout/>
      <c:barChart>
        <c:barDir val="bar"/>
        <c:grouping val="clustered"/>
        <c:varyColors val="0"/>
        <c:ser>
          <c:idx val="0"/>
          <c:order val="0"/>
          <c:tx>
            <c:strRef>
              <c:f>'Purchase behaviour'!$D$2</c:f>
              <c:strCache>
                <c:ptCount val="1"/>
                <c:pt idx="0">
                  <c:v>Total</c:v>
                </c:pt>
              </c:strCache>
            </c:strRef>
          </c:tx>
          <c:spPr>
            <a:noFill/>
            <a:ln w="25400" cap="flat" cmpd="sng" algn="ctr">
              <a:solidFill>
                <a:schemeClr val="accent1"/>
              </a:solidFill>
              <a:miter lim="800000"/>
            </a:ln>
            <a:effectLst/>
          </c:spPr>
          <c:invertIfNegative val="0"/>
          <c:cat>
            <c:strRef>
              <c:f>'Purchase behaviour'!$C$3:$C$8</c:f>
              <c:strCache>
                <c:ptCount val="5"/>
                <c:pt idx="0">
                  <c:v>Gyms and fitness centers</c:v>
                </c:pt>
                <c:pt idx="1">
                  <c:v>Local stores</c:v>
                </c:pt>
                <c:pt idx="2">
                  <c:v>Online retailers</c:v>
                </c:pt>
                <c:pt idx="3">
                  <c:v>Other</c:v>
                </c:pt>
                <c:pt idx="4">
                  <c:v>Supermarkets</c:v>
                </c:pt>
              </c:strCache>
            </c:strRef>
          </c:cat>
          <c:val>
            <c:numRef>
              <c:f>'Purchase behaviour'!$D$3:$D$8</c:f>
              <c:numCache>
                <c:formatCode>General</c:formatCode>
                <c:ptCount val="5"/>
                <c:pt idx="0">
                  <c:v>1464</c:v>
                </c:pt>
                <c:pt idx="1">
                  <c:v>813</c:v>
                </c:pt>
                <c:pt idx="2">
                  <c:v>2550</c:v>
                </c:pt>
                <c:pt idx="3">
                  <c:v>679</c:v>
                </c:pt>
                <c:pt idx="4">
                  <c:v>4494</c:v>
                </c:pt>
              </c:numCache>
            </c:numRef>
          </c:val>
          <c:extLst>
            <c:ext xmlns:c16="http://schemas.microsoft.com/office/drawing/2014/chart" uri="{C3380CC4-5D6E-409C-BE32-E72D297353CC}">
              <c16:uniqueId val="{00000000-2629-4422-A7BB-C00A2FF54D51}"/>
            </c:ext>
          </c:extLst>
        </c:ser>
        <c:dLbls>
          <c:showLegendKey val="0"/>
          <c:showVal val="0"/>
          <c:showCatName val="0"/>
          <c:showSerName val="0"/>
          <c:showPercent val="0"/>
          <c:showBubbleSize val="0"/>
        </c:dLbls>
        <c:gapWidth val="227"/>
        <c:overlap val="-48"/>
        <c:axId val="860993616"/>
        <c:axId val="1525543488"/>
      </c:barChart>
      <c:catAx>
        <c:axId val="86099361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25543488"/>
        <c:crosses val="autoZero"/>
        <c:auto val="1"/>
        <c:lblAlgn val="ctr"/>
        <c:lblOffset val="100"/>
        <c:noMultiLvlLbl val="0"/>
      </c:catAx>
      <c:valAx>
        <c:axId val="1525543488"/>
        <c:scaling>
          <c:orientation val="minMax"/>
        </c:scaling>
        <c:delete val="1"/>
        <c:axPos val="b"/>
        <c:numFmt formatCode="General" sourceLinked="1"/>
        <c:majorTickMark val="none"/>
        <c:minorTickMark val="none"/>
        <c:tickLblPos val="nextTo"/>
        <c:crossAx val="860993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[drink.xlsx]Purchase behaviour!PivotTable2</c:name>
    <c:fmtId val="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solidFill>
                  <a:schemeClr val="accent2">
                    <a:lumMod val="40000"/>
                    <a:lumOff val="60000"/>
                  </a:schemeClr>
                </a:solidFill>
              </a:rPr>
              <a:t>Ocassion</a:t>
            </a:r>
          </a:p>
        </c:rich>
      </c:tx>
      <c:layout>
        <c:manualLayout>
          <c:xMode val="edge"/>
          <c:yMode val="edge"/>
          <c:x val="0.37295497591708959"/>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'Purchase behaviour'!$I$2</c:f>
              <c:strCache>
                <c:ptCount val="1"/>
                <c:pt idx="0">
                  <c:v>Total</c:v>
                </c:pt>
              </c:strCache>
            </c:strRef>
          </c:tx>
          <c:spPr>
            <a:solidFill>
              <a:schemeClr val="accent4">
                <a:lumMod val="40000"/>
                <a:lumOff val="60000"/>
              </a:schemeClr>
            </a:solidFill>
            <a:ln>
              <a:noFill/>
            </a:ln>
            <a:effectLst>
              <a:outerShdw blurRad="38100" dist="25400" dir="5400000" rotWithShape="0">
                <a:srgbClr val="000000">
                  <a:alpha val="45000"/>
                </a:srgbClr>
              </a:outerShdw>
            </a:effectLst>
          </c:spPr>
          <c:invertIfNegative val="0"/>
          <c:cat>
            <c:strRef>
              <c:f>'Purchase behaviour'!$H$3:$H$8</c:f>
              <c:strCache>
                <c:ptCount val="5"/>
                <c:pt idx="0">
                  <c:v>Driving/commuting</c:v>
                </c:pt>
                <c:pt idx="1">
                  <c:v>Other</c:v>
                </c:pt>
                <c:pt idx="2">
                  <c:v>Social outings/parties</c:v>
                </c:pt>
                <c:pt idx="3">
                  <c:v>Sports/exercise</c:v>
                </c:pt>
                <c:pt idx="4">
                  <c:v>Studying/working late</c:v>
                </c:pt>
              </c:strCache>
            </c:strRef>
          </c:cat>
          <c:val>
            <c:numRef>
              <c:f>'Purchase behaviour'!$I$3:$I$8</c:f>
              <c:numCache>
                <c:formatCode>General</c:formatCode>
                <c:ptCount val="5"/>
                <c:pt idx="0">
                  <c:v>297</c:v>
                </c:pt>
                <c:pt idx="1">
                  <c:v>491</c:v>
                </c:pt>
                <c:pt idx="2">
                  <c:v>1487</c:v>
                </c:pt>
                <c:pt idx="3">
                  <c:v>4494</c:v>
                </c:pt>
                <c:pt idx="4">
                  <c:v>3231</c:v>
                </c:pt>
              </c:numCache>
            </c:numRef>
          </c:val>
          <c:extLst>
            <c:ext xmlns:c16="http://schemas.microsoft.com/office/drawing/2014/chart" uri="{C3380CC4-5D6E-409C-BE32-E72D297353CC}">
              <c16:uniqueId val="{00000000-CC52-4B75-B3F0-9AB68544D60E}"/>
            </c:ext>
          </c:extLst>
        </c:ser>
        <c:dLbls>
          <c:showLegendKey val="0"/>
          <c:showVal val="0"/>
          <c:showCatName val="0"/>
          <c:showSerName val="0"/>
          <c:showPercent val="0"/>
          <c:showBubbleSize val="0"/>
        </c:dLbls>
        <c:gapWidth val="100"/>
        <c:axId val="1672438784"/>
        <c:axId val="861985216"/>
      </c:barChart>
      <c:catAx>
        <c:axId val="167243878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61985216"/>
        <c:crosses val="autoZero"/>
        <c:auto val="1"/>
        <c:lblAlgn val="ctr"/>
        <c:lblOffset val="100"/>
        <c:noMultiLvlLbl val="0"/>
      </c:catAx>
      <c:valAx>
        <c:axId val="861985216"/>
        <c:scaling>
          <c:orientation val="minMax"/>
        </c:scaling>
        <c:delete val="1"/>
        <c:axPos val="b"/>
        <c:numFmt formatCode="General" sourceLinked="1"/>
        <c:majorTickMark val="none"/>
        <c:minorTickMark val="none"/>
        <c:tickLblPos val="nextTo"/>
        <c:crossAx val="167243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[drink.xlsx]Purchase behaviour!PivotTable3</c:name>
    <c:fmtId val="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800" dirty="0">
                <a:solidFill>
                  <a:schemeClr val="accent2">
                    <a:lumMod val="40000"/>
                    <a:lumOff val="60000"/>
                  </a:schemeClr>
                </a:solidFill>
              </a:rPr>
              <a:t>Price range</a:t>
            </a:r>
          </a:p>
        </c:rich>
      </c:tx>
      <c:layout>
        <c:manualLayout>
          <c:xMode val="edge"/>
          <c:yMode val="edge"/>
          <c:x val="0.25729318845872901"/>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manualLayout>
          <c:layoutTarget val="inner"/>
          <c:xMode val="edge"/>
          <c:yMode val="edge"/>
          <c:x val="3.3490313684913502E-2"/>
          <c:y val="0.26039963982604364"/>
          <c:w val="0.54231596726519615"/>
          <c:h val="0.63039293445983491"/>
        </c:manualLayout>
      </c:layout>
      <c:pieChart>
        <c:varyColors val="1"/>
        <c:ser>
          <c:idx val="0"/>
          <c:order val="0"/>
          <c:tx>
            <c:strRef>
              <c:f>'Purchase behaviour'!$M$2</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62AD-4F70-A264-8508C5A12448}"/>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62AD-4F70-A264-8508C5A12448}"/>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62AD-4F70-A264-8508C5A12448}"/>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7-62AD-4F70-A264-8508C5A12448}"/>
              </c:ext>
            </c:extLst>
          </c:dPt>
          <c:cat>
            <c:strRef>
              <c:f>'Purchase behaviour'!$L$3:$L$7</c:f>
              <c:strCache>
                <c:ptCount val="4"/>
                <c:pt idx="0">
                  <c:v>100-150</c:v>
                </c:pt>
                <c:pt idx="1">
                  <c:v>50-99</c:v>
                </c:pt>
                <c:pt idx="2">
                  <c:v>Above 150</c:v>
                </c:pt>
                <c:pt idx="3">
                  <c:v>Below 50</c:v>
                </c:pt>
              </c:strCache>
            </c:strRef>
          </c:cat>
          <c:val>
            <c:numRef>
              <c:f>'Purchase behaviour'!$M$3:$M$7</c:f>
              <c:numCache>
                <c:formatCode>General</c:formatCode>
                <c:ptCount val="4"/>
                <c:pt idx="0">
                  <c:v>3142</c:v>
                </c:pt>
                <c:pt idx="1">
                  <c:v>4288</c:v>
                </c:pt>
                <c:pt idx="2">
                  <c:v>1561</c:v>
                </c:pt>
                <c:pt idx="3">
                  <c:v>1009</c:v>
                </c:pt>
              </c:numCache>
            </c:numRef>
          </c:val>
          <c:extLst>
            <c:ext xmlns:c16="http://schemas.microsoft.com/office/drawing/2014/chart" uri="{C3380CC4-5D6E-409C-BE32-E72D297353CC}">
              <c16:uniqueId val="{00000008-62AD-4F70-A264-8508C5A1244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2829747722682938"/>
          <c:y val="0.33114431863900223"/>
          <c:w val="0.34612298854896234"/>
          <c:h val="0.581360614594708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[drink.xlsx]Product dev!PivotTable5</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800" b="1" dirty="0">
                <a:solidFill>
                  <a:schemeClr val="accent2">
                    <a:lumMod val="40000"/>
                    <a:lumOff val="60000"/>
                  </a:schemeClr>
                </a:solidFill>
              </a:rPr>
              <a:t>Taste Rating</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'Product dev'!$D$2</c:f>
              <c:strCache>
                <c:ptCount val="1"/>
                <c:pt idx="0">
                  <c:v>Total</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'Product dev'!$C$3:$C$8</c:f>
              <c:strCache>
                <c:ptCount val="5"/>
                <c:pt idx="0">
                  <c:v>1</c:v>
                </c:pt>
                <c:pt idx="1">
                  <c:v>2</c:v>
                </c:pt>
                <c:pt idx="2">
                  <c:v>3</c:v>
                </c:pt>
                <c:pt idx="3">
                  <c:v>4</c:v>
                </c:pt>
                <c:pt idx="4">
                  <c:v>5</c:v>
                </c:pt>
              </c:strCache>
            </c:strRef>
          </c:cat>
          <c:val>
            <c:numRef>
              <c:f>'Product dev'!$D$3:$D$8</c:f>
              <c:numCache>
                <c:formatCode>General</c:formatCode>
                <c:ptCount val="5"/>
                <c:pt idx="0">
                  <c:v>1054</c:v>
                </c:pt>
                <c:pt idx="1">
                  <c:v>1524</c:v>
                </c:pt>
                <c:pt idx="2">
                  <c:v>2957</c:v>
                </c:pt>
                <c:pt idx="3">
                  <c:v>2479</c:v>
                </c:pt>
                <c:pt idx="4">
                  <c:v>1986</c:v>
                </c:pt>
              </c:numCache>
            </c:numRef>
          </c:val>
          <c:extLst>
            <c:ext xmlns:c16="http://schemas.microsoft.com/office/drawing/2014/chart" uri="{C3380CC4-5D6E-409C-BE32-E72D297353CC}">
              <c16:uniqueId val="{00000000-492B-472D-8CBD-5E06CAE6FD22}"/>
            </c:ext>
          </c:extLst>
        </c:ser>
        <c:dLbls>
          <c:showLegendKey val="0"/>
          <c:showVal val="0"/>
          <c:showCatName val="0"/>
          <c:showSerName val="0"/>
          <c:showPercent val="0"/>
          <c:showBubbleSize val="0"/>
        </c:dLbls>
        <c:gapWidth val="227"/>
        <c:overlap val="-48"/>
        <c:axId val="717377472"/>
        <c:axId val="1986225328"/>
      </c:barChart>
      <c:catAx>
        <c:axId val="717377472"/>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6225328"/>
        <c:crosses val="autoZero"/>
        <c:auto val="1"/>
        <c:lblAlgn val="ctr"/>
        <c:lblOffset val="100"/>
        <c:noMultiLvlLbl val="0"/>
      </c:catAx>
      <c:valAx>
        <c:axId val="1986225328"/>
        <c:scaling>
          <c:orientation val="minMax"/>
        </c:scaling>
        <c:delete val="1"/>
        <c:axPos val="b"/>
        <c:numFmt formatCode="General" sourceLinked="1"/>
        <c:majorTickMark val="none"/>
        <c:minorTickMark val="none"/>
        <c:tickLblPos val="nextTo"/>
        <c:crossAx val="71737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[drink.xlsx]Product dev!PivotTable6</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800" dirty="0">
                <a:solidFill>
                  <a:schemeClr val="accent2">
                    <a:lumMod val="40000"/>
                    <a:lumOff val="60000"/>
                  </a:schemeClr>
                </a:solidFill>
              </a:rPr>
              <a:t>Reason for choosing other brands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'Product dev'!$H$2</c:f>
              <c:strCache>
                <c:ptCount val="1"/>
                <c:pt idx="0">
                  <c:v>Total</c:v>
                </c:pt>
              </c:strCache>
            </c:strRef>
          </c:tx>
          <c:spPr>
            <a:solidFill>
              <a:schemeClr val="accent4">
                <a:lumMod val="60000"/>
                <a:lumOff val="40000"/>
              </a:schemeClr>
            </a:solidFill>
            <a:ln>
              <a:solidFill>
                <a:schemeClr val="accent2">
                  <a:lumMod val="20000"/>
                  <a:lumOff val="80000"/>
                </a:schemeClr>
              </a:solid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'Product dev'!$G$3:$G$8</c:f>
              <c:strCache>
                <c:ptCount val="5"/>
                <c:pt idx="0">
                  <c:v>Availability</c:v>
                </c:pt>
                <c:pt idx="1">
                  <c:v>Brand reputation</c:v>
                </c:pt>
                <c:pt idx="2">
                  <c:v>Effectiveness</c:v>
                </c:pt>
                <c:pt idx="3">
                  <c:v>Other</c:v>
                </c:pt>
                <c:pt idx="4">
                  <c:v>Taste/flavor preference</c:v>
                </c:pt>
              </c:strCache>
            </c:strRef>
          </c:cat>
          <c:val>
            <c:numRef>
              <c:f>'Product dev'!$H$3:$H$8</c:f>
              <c:numCache>
                <c:formatCode>General</c:formatCode>
                <c:ptCount val="5"/>
                <c:pt idx="0">
                  <c:v>1910</c:v>
                </c:pt>
                <c:pt idx="1">
                  <c:v>2652</c:v>
                </c:pt>
                <c:pt idx="2">
                  <c:v>1748</c:v>
                </c:pt>
                <c:pt idx="3">
                  <c:v>1679</c:v>
                </c:pt>
                <c:pt idx="4">
                  <c:v>2011</c:v>
                </c:pt>
              </c:numCache>
            </c:numRef>
          </c:val>
          <c:extLst>
            <c:ext xmlns:c16="http://schemas.microsoft.com/office/drawing/2014/chart" uri="{C3380CC4-5D6E-409C-BE32-E72D297353CC}">
              <c16:uniqueId val="{00000000-61BC-435F-A6EA-DC277A0F3333}"/>
            </c:ext>
          </c:extLst>
        </c:ser>
        <c:dLbls>
          <c:showLegendKey val="0"/>
          <c:showVal val="0"/>
          <c:showCatName val="0"/>
          <c:showSerName val="0"/>
          <c:showPercent val="0"/>
          <c:showBubbleSize val="0"/>
        </c:dLbls>
        <c:gapWidth val="100"/>
        <c:overlap val="-24"/>
        <c:axId val="1525251424"/>
        <c:axId val="1877563920"/>
      </c:barChart>
      <c:catAx>
        <c:axId val="15252514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7563920"/>
        <c:crosses val="autoZero"/>
        <c:auto val="1"/>
        <c:lblAlgn val="ctr"/>
        <c:lblOffset val="100"/>
        <c:noMultiLvlLbl val="0"/>
      </c:catAx>
      <c:valAx>
        <c:axId val="1877563920"/>
        <c:scaling>
          <c:orientation val="minMax"/>
        </c:scaling>
        <c:delete val="1"/>
        <c:axPos val="l"/>
        <c:numFmt formatCode="General" sourceLinked="1"/>
        <c:majorTickMark val="none"/>
        <c:minorTickMark val="none"/>
        <c:tickLblPos val="nextTo"/>
        <c:crossAx val="152525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[drink.xlsx]Demographic !PivotTable5</c:name>
    <c:fmtId val="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Age Preference</a:t>
            </a:r>
          </a:p>
          <a:p>
            <a:pPr>
              <a:defRPr/>
            </a:pP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'Demographic '!$K$3</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54A3-44D7-BAD1-74869BEB9D04}"/>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54A3-44D7-BAD1-74869BEB9D04}"/>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54A3-44D7-BAD1-74869BEB9D04}"/>
              </c:ext>
            </c:extLst>
          </c:dPt>
          <c:cat>
            <c:strRef>
              <c:f>'Demographic '!$J$4:$J$7</c:f>
              <c:strCache>
                <c:ptCount val="3"/>
                <c:pt idx="0">
                  <c:v>Adult</c:v>
                </c:pt>
                <c:pt idx="1">
                  <c:v>old</c:v>
                </c:pt>
                <c:pt idx="2">
                  <c:v>youth</c:v>
                </c:pt>
              </c:strCache>
            </c:strRef>
          </c:cat>
          <c:val>
            <c:numRef>
              <c:f>'Demographic '!$K$4:$K$7</c:f>
              <c:numCache>
                <c:formatCode>General</c:formatCode>
                <c:ptCount val="3"/>
                <c:pt idx="0">
                  <c:v>2376</c:v>
                </c:pt>
                <c:pt idx="1">
                  <c:v>616</c:v>
                </c:pt>
                <c:pt idx="2">
                  <c:v>7008</c:v>
                </c:pt>
              </c:numCache>
            </c:numRef>
          </c:val>
          <c:extLst>
            <c:ext xmlns:c16="http://schemas.microsoft.com/office/drawing/2014/chart" uri="{C3380CC4-5D6E-409C-BE32-E72D297353CC}">
              <c16:uniqueId val="{00000006-54A3-44D7-BAD1-74869BEB9D0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8468623881692203"/>
          <c:y val="0.37211783545107396"/>
          <c:w val="0.28843204075297035"/>
          <c:h val="0.504440622719993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[drink.xlsx]Demographic !PivotTable6</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Marketing Channels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2325523858697991"/>
          <c:y val="0.17718715393133999"/>
          <c:w val="0.43928967127059937"/>
          <c:h val="0.70543594841342494"/>
        </c:manualLayout>
      </c:layout>
      <c:barChart>
        <c:barDir val="col"/>
        <c:grouping val="clustered"/>
        <c:varyColors val="0"/>
        <c:ser>
          <c:idx val="0"/>
          <c:order val="0"/>
          <c:tx>
            <c:strRef>
              <c:f>'Demographic '!$Q$3:$Q$4</c:f>
              <c:strCache>
                <c:ptCount val="1"/>
                <c:pt idx="0">
                  <c:v>Online ads</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'Demographic '!$P$5:$P$6</c:f>
              <c:strCache>
                <c:ptCount val="1"/>
                <c:pt idx="0">
                  <c:v>youth</c:v>
                </c:pt>
              </c:strCache>
            </c:strRef>
          </c:cat>
          <c:val>
            <c:numRef>
              <c:f>'Demographic '!$Q$5:$Q$6</c:f>
              <c:numCache>
                <c:formatCode>General</c:formatCode>
                <c:ptCount val="1"/>
                <c:pt idx="0">
                  <c:v>3373</c:v>
                </c:pt>
              </c:numCache>
            </c:numRef>
          </c:val>
          <c:extLst>
            <c:ext xmlns:c16="http://schemas.microsoft.com/office/drawing/2014/chart" uri="{C3380CC4-5D6E-409C-BE32-E72D297353CC}">
              <c16:uniqueId val="{00000000-0DFE-439F-B1F3-0560370C7D90}"/>
            </c:ext>
          </c:extLst>
        </c:ser>
        <c:ser>
          <c:idx val="1"/>
          <c:order val="1"/>
          <c:tx>
            <c:strRef>
              <c:f>'Demographic '!$R$3:$R$4</c:f>
              <c:strCache>
                <c:ptCount val="1"/>
                <c:pt idx="0">
                  <c:v>Other</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'Demographic '!$P$5:$P$6</c:f>
              <c:strCache>
                <c:ptCount val="1"/>
                <c:pt idx="0">
                  <c:v>youth</c:v>
                </c:pt>
              </c:strCache>
            </c:strRef>
          </c:cat>
          <c:val>
            <c:numRef>
              <c:f>'Demographic '!$R$5:$R$6</c:f>
              <c:numCache>
                <c:formatCode>General</c:formatCode>
                <c:ptCount val="1"/>
                <c:pt idx="0">
                  <c:v>702</c:v>
                </c:pt>
              </c:numCache>
            </c:numRef>
          </c:val>
          <c:extLst>
            <c:ext xmlns:c16="http://schemas.microsoft.com/office/drawing/2014/chart" uri="{C3380CC4-5D6E-409C-BE32-E72D297353CC}">
              <c16:uniqueId val="{00000001-0DFE-439F-B1F3-0560370C7D90}"/>
            </c:ext>
          </c:extLst>
        </c:ser>
        <c:ser>
          <c:idx val="2"/>
          <c:order val="2"/>
          <c:tx>
            <c:strRef>
              <c:f>'Demographic '!$S$3:$S$4</c:f>
              <c:strCache>
                <c:ptCount val="1"/>
                <c:pt idx="0">
                  <c:v>Outdoor billboards</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'Demographic '!$P$5:$P$6</c:f>
              <c:strCache>
                <c:ptCount val="1"/>
                <c:pt idx="0">
                  <c:v>youth</c:v>
                </c:pt>
              </c:strCache>
            </c:strRef>
          </c:cat>
          <c:val>
            <c:numRef>
              <c:f>'Demographic '!$S$5:$S$6</c:f>
              <c:numCache>
                <c:formatCode>General</c:formatCode>
                <c:ptCount val="1"/>
                <c:pt idx="0">
                  <c:v>702</c:v>
                </c:pt>
              </c:numCache>
            </c:numRef>
          </c:val>
          <c:extLst>
            <c:ext xmlns:c16="http://schemas.microsoft.com/office/drawing/2014/chart" uri="{C3380CC4-5D6E-409C-BE32-E72D297353CC}">
              <c16:uniqueId val="{00000002-0DFE-439F-B1F3-0560370C7D90}"/>
            </c:ext>
          </c:extLst>
        </c:ser>
        <c:ser>
          <c:idx val="3"/>
          <c:order val="3"/>
          <c:tx>
            <c:strRef>
              <c:f>'Demographic '!$T$3:$T$4</c:f>
              <c:strCache>
                <c:ptCount val="1"/>
                <c:pt idx="0">
                  <c:v>Print media</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'Demographic '!$P$5:$P$6</c:f>
              <c:strCache>
                <c:ptCount val="1"/>
                <c:pt idx="0">
                  <c:v>youth</c:v>
                </c:pt>
              </c:strCache>
            </c:strRef>
          </c:cat>
          <c:val>
            <c:numRef>
              <c:f>'Demographic '!$T$5:$T$6</c:f>
              <c:numCache>
                <c:formatCode>General</c:formatCode>
                <c:ptCount val="1"/>
                <c:pt idx="0">
                  <c:v>446</c:v>
                </c:pt>
              </c:numCache>
            </c:numRef>
          </c:val>
          <c:extLst>
            <c:ext xmlns:c16="http://schemas.microsoft.com/office/drawing/2014/chart" uri="{C3380CC4-5D6E-409C-BE32-E72D297353CC}">
              <c16:uniqueId val="{00000003-0DFE-439F-B1F3-0560370C7D90}"/>
            </c:ext>
          </c:extLst>
        </c:ser>
        <c:ser>
          <c:idx val="4"/>
          <c:order val="4"/>
          <c:tx>
            <c:strRef>
              <c:f>'Demographic '!$U$3:$U$4</c:f>
              <c:strCache>
                <c:ptCount val="1"/>
                <c:pt idx="0">
                  <c:v>TV commercials</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c:spPr>
          <c:invertIfNegative val="0"/>
          <c:cat>
            <c:strRef>
              <c:f>'Demographic '!$P$5:$P$6</c:f>
              <c:strCache>
                <c:ptCount val="1"/>
                <c:pt idx="0">
                  <c:v>youth</c:v>
                </c:pt>
              </c:strCache>
            </c:strRef>
          </c:cat>
          <c:val>
            <c:numRef>
              <c:f>'Demographic '!$U$5:$U$6</c:f>
              <c:numCache>
                <c:formatCode>General</c:formatCode>
                <c:ptCount val="1"/>
                <c:pt idx="0">
                  <c:v>1785</c:v>
                </c:pt>
              </c:numCache>
            </c:numRef>
          </c:val>
          <c:extLst>
            <c:ext xmlns:c16="http://schemas.microsoft.com/office/drawing/2014/chart" uri="{C3380CC4-5D6E-409C-BE32-E72D297353CC}">
              <c16:uniqueId val="{00000004-0DFE-439F-B1F3-0560370C7D90}"/>
            </c:ext>
          </c:extLst>
        </c:ser>
        <c:dLbls>
          <c:showLegendKey val="0"/>
          <c:showVal val="0"/>
          <c:showCatName val="0"/>
          <c:showSerName val="0"/>
          <c:showPercent val="0"/>
          <c:showBubbleSize val="0"/>
        </c:dLbls>
        <c:gapWidth val="100"/>
        <c:overlap val="-24"/>
        <c:axId val="118274607"/>
        <c:axId val="378074031"/>
      </c:barChart>
      <c:catAx>
        <c:axId val="11827460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78074031"/>
        <c:crosses val="autoZero"/>
        <c:auto val="1"/>
        <c:lblAlgn val="ctr"/>
        <c:lblOffset val="100"/>
        <c:noMultiLvlLbl val="0"/>
      </c:catAx>
      <c:valAx>
        <c:axId val="378074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82746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[drink.xlsx]Consumer preferences!PivotTable5</c:name>
    <c:fmtId val="3"/>
  </c:pivotSource>
  <c:chart>
    <c:title>
      <c:tx>
        <c:rich>
          <a:bodyPr rot="0" spcFirstLastPara="1" vertOverflow="ellipsis" vert="horz" wrap="square" anchor="ctr" anchorCtr="1"/>
          <a:lstStyle/>
          <a:p>
            <a:pPr>
              <a:defRPr sz="2200" b="1" i="0" u="none" strike="noStrike" kern="1200" cap="all" spc="50" baseline="0">
                <a:ln>
                  <a:noFill/>
                </a:ln>
                <a:solidFill>
                  <a:schemeClr val="tx1"/>
                </a:solidFill>
                <a:latin typeface="+mn-lt"/>
                <a:ea typeface="+mn-ea"/>
                <a:cs typeface="+mn-cs"/>
              </a:defRPr>
            </a:pPr>
            <a:r>
              <a:rPr lang="en-US" sz="1200" b="1" dirty="0">
                <a:solidFill>
                  <a:schemeClr val="tx2">
                    <a:lumMod val="40000"/>
                    <a:lumOff val="60000"/>
                  </a:schemeClr>
                </a:solidFill>
              </a:rPr>
              <a:t>Packaging </a:t>
            </a:r>
            <a:r>
              <a:rPr lang="en-US" sz="1100" b="1" dirty="0">
                <a:solidFill>
                  <a:schemeClr val="tx2">
                    <a:lumMod val="40000"/>
                    <a:lumOff val="60000"/>
                  </a:schemeClr>
                </a:solidFill>
              </a:rPr>
              <a:t>preferences</a:t>
            </a:r>
            <a:endParaRPr lang="en-US" sz="1200" b="1" dirty="0">
              <a:solidFill>
                <a:schemeClr val="tx2">
                  <a:lumMod val="40000"/>
                  <a:lumOff val="60000"/>
                </a:schemeClr>
              </a:solidFill>
            </a:endParaRPr>
          </a:p>
        </c:rich>
      </c:tx>
      <c:layout>
        <c:manualLayout>
          <c:xMode val="edge"/>
          <c:yMode val="edge"/>
          <c:x val="0.42918431151988357"/>
          <c:y val="0.83857442348008382"/>
        </c:manualLayout>
      </c:layout>
      <c:overlay val="0"/>
      <c:spPr>
        <a:noFill/>
        <a:ln>
          <a:noFill/>
        </a:ln>
        <a:effectLst/>
      </c:spPr>
      <c:txPr>
        <a:bodyPr rot="0" spcFirstLastPara="1" vertOverflow="ellipsis" vert="horz" wrap="square" anchor="ctr" anchorCtr="1"/>
        <a:lstStyle/>
        <a:p>
          <a:pPr>
            <a:defRPr sz="2200" b="1" i="0" u="none" strike="noStrike" kern="1200" cap="all" spc="50" baseline="0">
              <a:ln>
                <a:noFill/>
              </a:ln>
              <a:solidFill>
                <a:schemeClr val="tx1"/>
              </a:solidFill>
              <a:latin typeface="+mn-lt"/>
              <a:ea typeface="+mn-ea"/>
              <a:cs typeface="+mn-cs"/>
            </a:defRPr>
          </a:pPr>
          <a:endParaRPr lang="en-US"/>
        </a:p>
      </c:txPr>
    </c:title>
    <c:autoTitleDeleted val="0"/>
    <c:pivotFmts>
      <c:pivotFmt>
        <c:idx val="0"/>
        <c:spPr>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c:spPr>
        <c:marker>
          <c:symbol val="none"/>
        </c:marker>
      </c:pivotFmt>
      <c:pivotFmt>
        <c:idx val="1"/>
        <c:spPr>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c:spPr>
        <c:marker>
          <c:symbol val="none"/>
        </c:marker>
      </c:pivotFmt>
      <c:pivotFmt>
        <c:idx val="2"/>
        <c:spPr>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c:spPr>
        <c:marker>
          <c:symbol val="none"/>
        </c:marker>
      </c:pivotFmt>
    </c:pivotFmts>
    <c:plotArea>
      <c:layout>
        <c:manualLayout>
          <c:layoutTarget val="inner"/>
          <c:xMode val="edge"/>
          <c:yMode val="edge"/>
          <c:x val="0.34283729239727395"/>
          <c:y val="7.4006753828668614E-2"/>
          <c:w val="0.57541029069479521"/>
          <c:h val="0.83334177526054853"/>
        </c:manualLayout>
      </c:layout>
      <c:barChart>
        <c:barDir val="bar"/>
        <c:grouping val="clustered"/>
        <c:varyColors val="0"/>
        <c:ser>
          <c:idx val="0"/>
          <c:order val="0"/>
          <c:tx>
            <c:strRef>
              <c:f>'Consumer preferences'!$E$2</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cat>
            <c:strRef>
              <c:f>'Consumer preferences'!$D$3:$D$8</c:f>
              <c:strCache>
                <c:ptCount val="5"/>
                <c:pt idx="0">
                  <c:v>Other</c:v>
                </c:pt>
                <c:pt idx="1">
                  <c:v>Eco-friendly design</c:v>
                </c:pt>
                <c:pt idx="2">
                  <c:v>Collectible packaging</c:v>
                </c:pt>
                <c:pt idx="3">
                  <c:v>Innovative bottle design</c:v>
                </c:pt>
                <c:pt idx="4">
                  <c:v>Compact and portable cans</c:v>
                </c:pt>
              </c:strCache>
            </c:strRef>
          </c:cat>
          <c:val>
            <c:numRef>
              <c:f>'Consumer preferences'!$E$3:$E$8</c:f>
              <c:numCache>
                <c:formatCode>General</c:formatCode>
                <c:ptCount val="5"/>
                <c:pt idx="0">
                  <c:v>485</c:v>
                </c:pt>
                <c:pt idx="1">
                  <c:v>983</c:v>
                </c:pt>
                <c:pt idx="2">
                  <c:v>1501</c:v>
                </c:pt>
                <c:pt idx="3">
                  <c:v>3047</c:v>
                </c:pt>
                <c:pt idx="4">
                  <c:v>3984</c:v>
                </c:pt>
              </c:numCache>
            </c:numRef>
          </c:val>
          <c:extLst>
            <c:ext xmlns:c16="http://schemas.microsoft.com/office/drawing/2014/chart" uri="{C3380CC4-5D6E-409C-BE32-E72D297353CC}">
              <c16:uniqueId val="{00000000-5AA6-4CA9-A842-6F16DEFB4ACE}"/>
            </c:ext>
          </c:extLst>
        </c:ser>
        <c:dLbls>
          <c:showLegendKey val="0"/>
          <c:showVal val="0"/>
          <c:showCatName val="0"/>
          <c:showSerName val="0"/>
          <c:showPercent val="0"/>
          <c:showBubbleSize val="0"/>
        </c:dLbls>
        <c:gapWidth val="326"/>
        <c:overlap val="-58"/>
        <c:axId val="1427482352"/>
        <c:axId val="2047249248"/>
      </c:barChart>
      <c:catAx>
        <c:axId val="1427482352"/>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crossAx val="2047249248"/>
        <c:crosses val="autoZero"/>
        <c:auto val="1"/>
        <c:lblAlgn val="ctr"/>
        <c:lblOffset val="100"/>
        <c:noMultiLvlLbl val="0"/>
      </c:catAx>
      <c:valAx>
        <c:axId val="2047249248"/>
        <c:scaling>
          <c:orientation val="minMax"/>
        </c:scaling>
        <c:delete val="1"/>
        <c:axPos val="b"/>
        <c:numFmt formatCode="General" sourceLinked="1"/>
        <c:majorTickMark val="none"/>
        <c:minorTickMark val="none"/>
        <c:tickLblPos val="nextTo"/>
        <c:crossAx val="1427482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ln>
            <a:noFill/>
          </a:ln>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[drink.xlsx]Consumer preferences!PivotTable3</c:name>
    <c:fmtId val="3"/>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IN"/>
              <a:t>Ingredients expected</a:t>
            </a:r>
          </a:p>
        </c:rich>
      </c:tx>
      <c:layout>
        <c:manualLayout>
          <c:xMode val="edge"/>
          <c:yMode val="edge"/>
          <c:x val="0.30859477124183005"/>
          <c:y val="3.6344755970924195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'Consumer preferences'!$I$3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911-40B1-9A31-0F8AF0388CA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911-40B1-9A31-0F8AF0388CA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911-40B1-9A31-0F8AF0388CA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911-40B1-9A31-0F8AF0388CA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'Consumer preferences'!$H$4:$H$8</c:f>
              <c:strCache>
                <c:ptCount val="4"/>
                <c:pt idx="0">
                  <c:v>Caffeine</c:v>
                </c:pt>
                <c:pt idx="1">
                  <c:v>Guarana</c:v>
                </c:pt>
                <c:pt idx="2">
                  <c:v>Sugar</c:v>
                </c:pt>
                <c:pt idx="3">
                  <c:v>Vitamins</c:v>
                </c:pt>
              </c:strCache>
            </c:strRef>
          </c:cat>
          <c:val>
            <c:numRef>
              <c:f>'Consumer preferences'!$I$4:$I$8</c:f>
              <c:numCache>
                <c:formatCode>General</c:formatCode>
                <c:ptCount val="4"/>
                <c:pt idx="0">
                  <c:v>3896</c:v>
                </c:pt>
                <c:pt idx="1">
                  <c:v>1553</c:v>
                </c:pt>
                <c:pt idx="2">
                  <c:v>2017</c:v>
                </c:pt>
                <c:pt idx="3">
                  <c:v>2534</c:v>
                </c:pt>
              </c:numCache>
            </c:numRef>
          </c:val>
          <c:extLst>
            <c:ext xmlns:c16="http://schemas.microsoft.com/office/drawing/2014/chart" uri="{C3380CC4-5D6E-409C-BE32-E72D297353CC}">
              <c16:uniqueId val="{00000008-E911-40B1-9A31-0F8AF0388CA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[drink.xlsx]competition analysis!PivotTable1</c:name>
    <c:fmtId val="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sz="1800" dirty="0"/>
              <a:t>Brands</a:t>
            </a:r>
          </a:p>
        </c:rich>
      </c:tx>
      <c:layout>
        <c:manualLayout>
          <c:xMode val="edge"/>
          <c:yMode val="edge"/>
          <c:x val="0.39689146751392917"/>
          <c:y val="3.2646436677633825E-4"/>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manualLayout>
          <c:layoutTarget val="inner"/>
          <c:xMode val="edge"/>
          <c:yMode val="edge"/>
          <c:x val="0.18129097020767143"/>
          <c:y val="0.17131657184146587"/>
          <c:w val="0.67230777731730906"/>
          <c:h val="0.53091689947793286"/>
        </c:manualLayout>
      </c:layout>
      <c:barChart>
        <c:barDir val="col"/>
        <c:grouping val="clustered"/>
        <c:varyColors val="0"/>
        <c:ser>
          <c:idx val="0"/>
          <c:order val="0"/>
          <c:tx>
            <c:strRef>
              <c:f>'competition analysis'!$D$2</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solidFill>
                <a:schemeClr val="tx2">
                  <a:lumMod val="20000"/>
                  <a:lumOff val="80000"/>
                </a:schemeClr>
              </a:solidFill>
            </a:ln>
            <a:effectLst>
              <a:outerShdw blurRad="38100" dist="25400" dir="5400000" rotWithShape="0">
                <a:srgbClr val="000000">
                  <a:alpha val="45000"/>
                </a:srgbClr>
              </a:outerShdw>
            </a:effectLst>
          </c:spPr>
          <c:invertIfNegative val="0"/>
          <c:cat>
            <c:strRef>
              <c:f>'competition analysis'!$C$3:$C$10</c:f>
              <c:strCache>
                <c:ptCount val="7"/>
                <c:pt idx="0">
                  <c:v>Bepsi</c:v>
                </c:pt>
                <c:pt idx="1">
                  <c:v>Blue Bull</c:v>
                </c:pt>
                <c:pt idx="2">
                  <c:v>CodeX</c:v>
                </c:pt>
                <c:pt idx="3">
                  <c:v>Cola-Coka</c:v>
                </c:pt>
                <c:pt idx="4">
                  <c:v>Gangster</c:v>
                </c:pt>
                <c:pt idx="5">
                  <c:v>Others</c:v>
                </c:pt>
                <c:pt idx="6">
                  <c:v>Sky 9</c:v>
                </c:pt>
              </c:strCache>
            </c:strRef>
          </c:cat>
          <c:val>
            <c:numRef>
              <c:f>'competition analysis'!$D$3:$D$10</c:f>
              <c:numCache>
                <c:formatCode>General</c:formatCode>
                <c:ptCount val="7"/>
                <c:pt idx="0">
                  <c:v>2112</c:v>
                </c:pt>
                <c:pt idx="1">
                  <c:v>1058</c:v>
                </c:pt>
                <c:pt idx="2">
                  <c:v>980</c:v>
                </c:pt>
                <c:pt idx="3">
                  <c:v>2538</c:v>
                </c:pt>
                <c:pt idx="4">
                  <c:v>1854</c:v>
                </c:pt>
                <c:pt idx="5">
                  <c:v>479</c:v>
                </c:pt>
                <c:pt idx="6">
                  <c:v>979</c:v>
                </c:pt>
              </c:numCache>
            </c:numRef>
          </c:val>
          <c:extLst>
            <c:ext xmlns:c16="http://schemas.microsoft.com/office/drawing/2014/chart" uri="{C3380CC4-5D6E-409C-BE32-E72D297353CC}">
              <c16:uniqueId val="{00000000-45D1-4C1F-884A-6B9EF1109649}"/>
            </c:ext>
          </c:extLst>
        </c:ser>
        <c:dLbls>
          <c:showLegendKey val="0"/>
          <c:showVal val="0"/>
          <c:showCatName val="0"/>
          <c:showSerName val="0"/>
          <c:showPercent val="0"/>
          <c:showBubbleSize val="0"/>
        </c:dLbls>
        <c:gapWidth val="100"/>
        <c:overlap val="-24"/>
        <c:axId val="1471474880"/>
        <c:axId val="1428652912"/>
      </c:barChart>
      <c:catAx>
        <c:axId val="147147488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28652912"/>
        <c:crosses val="autoZero"/>
        <c:auto val="1"/>
        <c:lblAlgn val="ctr"/>
        <c:lblOffset val="100"/>
        <c:noMultiLvlLbl val="0"/>
      </c:catAx>
      <c:valAx>
        <c:axId val="1428652912"/>
        <c:scaling>
          <c:orientation val="minMax"/>
        </c:scaling>
        <c:delete val="1"/>
        <c:axPos val="l"/>
        <c:numFmt formatCode="General" sourceLinked="1"/>
        <c:majorTickMark val="out"/>
        <c:minorTickMark val="none"/>
        <c:tickLblPos val="nextTo"/>
        <c:crossAx val="1471474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[drink.xlsx]competition analysis!PivotTable2</c:name>
    <c:fmtId val="3"/>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600" dirty="0"/>
              <a:t>Reason for choosing other brands</a:t>
            </a:r>
          </a:p>
        </c:rich>
      </c:tx>
      <c:layout>
        <c:manualLayout>
          <c:xMode val="edge"/>
          <c:yMode val="edge"/>
          <c:x val="0.13635220610793239"/>
          <c:y val="3.115270918978549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'competition analysis'!$L$2</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25F-4F58-B423-BF53B36218D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25F-4F58-B423-BF53B36218D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25F-4F58-B423-BF53B36218D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25F-4F58-B423-BF53B36218D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25F-4F58-B423-BF53B36218D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'competition analysis'!$K$3:$K$8</c:f>
              <c:strCache>
                <c:ptCount val="5"/>
                <c:pt idx="0">
                  <c:v>Availability</c:v>
                </c:pt>
                <c:pt idx="1">
                  <c:v>Brand reputation</c:v>
                </c:pt>
                <c:pt idx="2">
                  <c:v>Effectiveness</c:v>
                </c:pt>
                <c:pt idx="3">
                  <c:v>Other</c:v>
                </c:pt>
                <c:pt idx="4">
                  <c:v>Taste/flavor preference</c:v>
                </c:pt>
              </c:strCache>
            </c:strRef>
          </c:cat>
          <c:val>
            <c:numRef>
              <c:f>'competition analysis'!$L$3:$L$8</c:f>
              <c:numCache>
                <c:formatCode>General</c:formatCode>
                <c:ptCount val="5"/>
                <c:pt idx="0">
                  <c:v>1910</c:v>
                </c:pt>
                <c:pt idx="1">
                  <c:v>2652</c:v>
                </c:pt>
                <c:pt idx="2">
                  <c:v>1748</c:v>
                </c:pt>
                <c:pt idx="3">
                  <c:v>1679</c:v>
                </c:pt>
                <c:pt idx="4">
                  <c:v>2011</c:v>
                </c:pt>
              </c:numCache>
            </c:numRef>
          </c:val>
          <c:extLst>
            <c:ext xmlns:c16="http://schemas.microsoft.com/office/drawing/2014/chart" uri="{C3380CC4-5D6E-409C-BE32-E72D297353CC}">
              <c16:uniqueId val="{0000000A-625F-4F58-B423-BF53B36218D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725599232002609"/>
          <c:y val="0.37527411877253664"/>
          <c:w val="0.30328875476168593"/>
          <c:h val="0.6215182214372736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[drink.xlsx]Perception!PivotTable7</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800" dirty="0">
                <a:solidFill>
                  <a:schemeClr val="tx2">
                    <a:lumMod val="40000"/>
                    <a:lumOff val="60000"/>
                  </a:schemeClr>
                </a:solidFill>
              </a:rPr>
              <a:t>Brand Perception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0.23466310132286095"/>
          <c:y val="0.24061032863849766"/>
          <c:w val="0.72356580427446571"/>
          <c:h val="0.71734131825071157"/>
        </c:manualLayout>
      </c:layout>
      <c:barChart>
        <c:barDir val="bar"/>
        <c:grouping val="clustered"/>
        <c:varyColors val="0"/>
        <c:ser>
          <c:idx val="0"/>
          <c:order val="0"/>
          <c:tx>
            <c:strRef>
              <c:f>Perception!$D$2</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Perception!$C$3:$C$6</c:f>
              <c:strCache>
                <c:ptCount val="3"/>
                <c:pt idx="0">
                  <c:v>Negative</c:v>
                </c:pt>
                <c:pt idx="1">
                  <c:v>Neutral</c:v>
                </c:pt>
                <c:pt idx="2">
                  <c:v>Positive</c:v>
                </c:pt>
              </c:strCache>
            </c:strRef>
          </c:cat>
          <c:val>
            <c:numRef>
              <c:f>Perception!$D$3:$D$6</c:f>
              <c:numCache>
                <c:formatCode>General</c:formatCode>
                <c:ptCount val="3"/>
                <c:pt idx="0">
                  <c:v>1769</c:v>
                </c:pt>
                <c:pt idx="1">
                  <c:v>5974</c:v>
                </c:pt>
                <c:pt idx="2">
                  <c:v>2257</c:v>
                </c:pt>
              </c:numCache>
            </c:numRef>
          </c:val>
          <c:extLst>
            <c:ext xmlns:c16="http://schemas.microsoft.com/office/drawing/2014/chart" uri="{C3380CC4-5D6E-409C-BE32-E72D297353CC}">
              <c16:uniqueId val="{00000000-C2D2-45DF-BC68-E2A9F01275E0}"/>
            </c:ext>
          </c:extLst>
        </c:ser>
        <c:dLbls>
          <c:showLegendKey val="0"/>
          <c:showVal val="0"/>
          <c:showCatName val="0"/>
          <c:showSerName val="0"/>
          <c:showPercent val="0"/>
          <c:showBubbleSize val="0"/>
        </c:dLbls>
        <c:gapWidth val="115"/>
        <c:overlap val="-20"/>
        <c:axId val="200541039"/>
        <c:axId val="378116463"/>
      </c:barChart>
      <c:catAx>
        <c:axId val="200541039"/>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116463"/>
        <c:crosses val="autoZero"/>
        <c:auto val="1"/>
        <c:lblAlgn val="ctr"/>
        <c:lblOffset val="100"/>
        <c:noMultiLvlLbl val="0"/>
      </c:catAx>
      <c:valAx>
        <c:axId val="378116463"/>
        <c:scaling>
          <c:orientation val="minMax"/>
        </c:scaling>
        <c:delete val="1"/>
        <c:axPos val="b"/>
        <c:numFmt formatCode="General" sourceLinked="1"/>
        <c:majorTickMark val="none"/>
        <c:minorTickMark val="none"/>
        <c:tickLblPos val="nextTo"/>
        <c:crossAx val="200541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lumMod val="20000"/>
          <a:lumOff val="80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[drink.xlsx]Perception!PivotTable8</c:name>
    <c:fmtId val="4"/>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tx2">
                    <a:lumMod val="40000"/>
                    <a:lumOff val="60000"/>
                  </a:schemeClr>
                </a:solidFill>
              </a:rPr>
              <a:t>Positive</a:t>
            </a:r>
          </a:p>
        </c:rich>
      </c:tx>
      <c:layout>
        <c:manualLayout>
          <c:xMode val="edge"/>
          <c:yMode val="edge"/>
          <c:x val="0.36335043793683092"/>
          <c:y val="2.295642439507741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Perception!$H$2:$H$3</c:f>
              <c:strCache>
                <c:ptCount val="1"/>
                <c:pt idx="0">
                  <c:v>Positive</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699B-4BF3-9267-B08FB846B87E}"/>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699B-4BF3-9267-B08FB846B87E}"/>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699B-4BF3-9267-B08FB846B87E}"/>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7-699B-4BF3-9267-B08FB846B87E}"/>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9-699B-4BF3-9267-B08FB846B87E}"/>
              </c:ext>
            </c:extLst>
          </c:dPt>
          <c:cat>
            <c:strRef>
              <c:f>Perception!$G$4:$G$9</c:f>
              <c:strCache>
                <c:ptCount val="5"/>
                <c:pt idx="0">
                  <c:v>Bangalore</c:v>
                </c:pt>
                <c:pt idx="1">
                  <c:v>Chennai</c:v>
                </c:pt>
                <c:pt idx="2">
                  <c:v>Hyderabad</c:v>
                </c:pt>
                <c:pt idx="3">
                  <c:v>Mumbai</c:v>
                </c:pt>
                <c:pt idx="4">
                  <c:v>Pune</c:v>
                </c:pt>
              </c:strCache>
            </c:strRef>
          </c:cat>
          <c:val>
            <c:numRef>
              <c:f>Perception!$H$4:$H$9</c:f>
              <c:numCache>
                <c:formatCode>General</c:formatCode>
                <c:ptCount val="5"/>
                <c:pt idx="0">
                  <c:v>566</c:v>
                </c:pt>
                <c:pt idx="1">
                  <c:v>196</c:v>
                </c:pt>
                <c:pt idx="2">
                  <c:v>376</c:v>
                </c:pt>
                <c:pt idx="3">
                  <c:v>435</c:v>
                </c:pt>
                <c:pt idx="4">
                  <c:v>205</c:v>
                </c:pt>
              </c:numCache>
            </c:numRef>
          </c:val>
          <c:extLst>
            <c:ext xmlns:c16="http://schemas.microsoft.com/office/drawing/2014/chart" uri="{C3380CC4-5D6E-409C-BE32-E72D297353CC}">
              <c16:uniqueId val="{0000000A-699B-4BF3-9267-B08FB846B87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solidFill>
            <a:schemeClr val="accent2">
              <a:lumMod val="20000"/>
              <a:lumOff val="80000"/>
            </a:schemeClr>
          </a:solid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lumMod val="20000"/>
          <a:lumOff val="80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533635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D1AC68-4A32-4423-8F73-0B76B4277170}"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111675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3399140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80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3913567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21567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3514638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1068382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1661257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3564342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1535677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1AC68-4A32-4423-8F73-0B76B4277170}"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284427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1AC68-4A32-4423-8F73-0B76B4277170}"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3668432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1698401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66179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BD1AC68-4A32-4423-8F73-0B76B4277170}" type="datetimeFigureOut">
              <a:rPr lang="en-IN" smtClean="0"/>
              <a:t>01-07-2023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3777612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D1AC68-4A32-4423-8F73-0B76B4277170}"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601FB2-0645-4733-BB6A-015B85760E86}" type="slidenum">
              <a:rPr lang="en-IN" smtClean="0"/>
              <a:t>‹#›</a:t>
            </a:fld>
            <a:endParaRPr lang="en-IN"/>
          </a:p>
        </p:txBody>
      </p:sp>
    </p:spTree>
    <p:extLst>
      <p:ext uri="{BB962C8B-B14F-4D97-AF65-F5344CB8AC3E}">
        <p14:creationId xmlns:p14="http://schemas.microsoft.com/office/powerpoint/2010/main" val="2433032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D1AC68-4A32-4423-8F73-0B76B4277170}" type="datetimeFigureOut">
              <a:rPr lang="en-IN" smtClean="0"/>
              <a:t>01-07-2023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601FB2-0645-4733-BB6A-015B85760E86}" type="slidenum">
              <a:rPr lang="en-IN" smtClean="0"/>
              <a:t>‹#›</a:t>
            </a:fld>
            <a:endParaRPr lang="en-IN"/>
          </a:p>
        </p:txBody>
      </p:sp>
    </p:spTree>
    <p:extLst>
      <p:ext uri="{BB962C8B-B14F-4D97-AF65-F5344CB8AC3E}">
        <p14:creationId xmlns:p14="http://schemas.microsoft.com/office/powerpoint/2010/main" val="1352640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EE0F-631D-43AB-8935-8F5BCEDF1347}"/>
              </a:ext>
            </a:extLst>
          </p:cNvPr>
          <p:cNvSpPr>
            <a:spLocks noGrp="1"/>
          </p:cNvSpPr>
          <p:nvPr>
            <p:ph type="ctrTitle"/>
          </p:nvPr>
        </p:nvSpPr>
        <p:spPr/>
        <p:txBody>
          <a:bodyPr/>
          <a:lstStyle/>
          <a:p>
            <a:r>
              <a:rPr lang="en-US" dirty="0">
                <a:solidFill>
                  <a:schemeClr val="tx2">
                    <a:lumMod val="20000"/>
                    <a:lumOff val="80000"/>
                  </a:schemeClr>
                </a:solidFill>
              </a:rPr>
              <a:t>Insights to the Marketing Team  Of </a:t>
            </a:r>
            <a:r>
              <a:rPr lang="en-IN" dirty="0">
                <a:solidFill>
                  <a:schemeClr val="tx2">
                    <a:lumMod val="20000"/>
                    <a:lumOff val="80000"/>
                  </a:schemeClr>
                </a:solidFill>
              </a:rPr>
              <a:t>CodeX</a:t>
            </a:r>
          </a:p>
        </p:txBody>
      </p:sp>
      <p:sp>
        <p:nvSpPr>
          <p:cNvPr id="3" name="Subtitle 2">
            <a:extLst>
              <a:ext uri="{FF2B5EF4-FFF2-40B4-BE49-F238E27FC236}">
                <a16:creationId xmlns:a16="http://schemas.microsoft.com/office/drawing/2014/main" id="{3BF6B309-A35D-4C63-86DF-966E33CD9EFC}"/>
              </a:ext>
            </a:extLst>
          </p:cNvPr>
          <p:cNvSpPr>
            <a:spLocks noGrp="1"/>
          </p:cNvSpPr>
          <p:nvPr>
            <p:ph type="subTitle" idx="1"/>
          </p:nvPr>
        </p:nvSpPr>
        <p:spPr/>
        <p:txBody>
          <a:bodyPr/>
          <a:lstStyle/>
          <a:p>
            <a:r>
              <a:rPr lang="en-IN" b="1" dirty="0"/>
              <a:t> </a:t>
            </a:r>
            <a:endParaRPr lang="en-IN" dirty="0"/>
          </a:p>
        </p:txBody>
      </p:sp>
    </p:spTree>
    <p:extLst>
      <p:ext uri="{BB962C8B-B14F-4D97-AF65-F5344CB8AC3E}">
        <p14:creationId xmlns:p14="http://schemas.microsoft.com/office/powerpoint/2010/main" val="2217992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6FD-993C-4644-8913-5947A0063FB4}"/>
              </a:ext>
            </a:extLst>
          </p:cNvPr>
          <p:cNvSpPr>
            <a:spLocks noGrp="1"/>
          </p:cNvSpPr>
          <p:nvPr>
            <p:ph type="title"/>
          </p:nvPr>
        </p:nvSpPr>
        <p:spPr>
          <a:xfrm>
            <a:off x="93661" y="104775"/>
            <a:ext cx="6621463" cy="428625"/>
          </a:xfrm>
        </p:spPr>
        <p:txBody>
          <a:bodyPr/>
          <a:lstStyle/>
          <a:p>
            <a:r>
              <a:rPr lang="en-US" sz="2400" u="sng" dirty="0">
                <a:effectLst>
                  <a:outerShdw blurRad="38100" dist="38100" dir="2700000" algn="tl">
                    <a:srgbClr val="000000">
                      <a:alpha val="43137"/>
                    </a:srgbClr>
                  </a:outerShdw>
                </a:effectLst>
              </a:rPr>
              <a:t>Recommendations for CodeX</a:t>
            </a:r>
            <a:endParaRPr lang="en-IN" sz="2400" u="sng"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F8A3C6F2-7B53-4B93-9388-9AA584CBAFC7}"/>
              </a:ext>
            </a:extLst>
          </p:cNvPr>
          <p:cNvSpPr/>
          <p:nvPr/>
        </p:nvSpPr>
        <p:spPr>
          <a:xfrm>
            <a:off x="247650" y="751076"/>
            <a:ext cx="11801475" cy="5909310"/>
          </a:xfrm>
          <a:prstGeom prst="rect">
            <a:avLst/>
          </a:prstGeom>
        </p:spPr>
        <p:txBody>
          <a:bodyPr wrap="square">
            <a:spAutoFit/>
          </a:bodyPr>
          <a:lstStyle/>
          <a:p>
            <a:pPr marL="285750" indent="-285750">
              <a:buFont typeface="Wingdings" panose="05000000000000000000" pitchFamily="2" charset="2"/>
              <a:buChar char="q"/>
            </a:pPr>
            <a:r>
              <a:rPr lang="en-US" b="1" dirty="0"/>
              <a:t>What immediate improvements can we bring to the product?</a:t>
            </a:r>
          </a:p>
          <a:p>
            <a:pPr marL="285750" indent="-285750">
              <a:buFont typeface="Arial" panose="020B0604020202020204" pitchFamily="34" charset="0"/>
              <a:buChar char="•"/>
            </a:pPr>
            <a:r>
              <a:rPr lang="en-US" dirty="0">
                <a:solidFill>
                  <a:schemeClr val="accent2">
                    <a:lumMod val="40000"/>
                    <a:lumOff val="60000"/>
                  </a:schemeClr>
                </a:solidFill>
              </a:rPr>
              <a:t>Taste .</a:t>
            </a:r>
          </a:p>
          <a:p>
            <a:pPr marL="285750" indent="-285750">
              <a:buFont typeface="Arial" panose="020B0604020202020204" pitchFamily="34" charset="0"/>
              <a:buChar char="•"/>
            </a:pPr>
            <a:r>
              <a:rPr lang="en-US" dirty="0">
                <a:solidFill>
                  <a:schemeClr val="accent2">
                    <a:lumMod val="40000"/>
                    <a:lumOff val="60000"/>
                  </a:schemeClr>
                </a:solidFill>
              </a:rPr>
              <a:t>Its Availability.</a:t>
            </a:r>
          </a:p>
          <a:p>
            <a:pPr marL="285750" indent="-285750">
              <a:buFont typeface="Arial" panose="020B0604020202020204" pitchFamily="34" charset="0"/>
              <a:buChar char="•"/>
            </a:pPr>
            <a:r>
              <a:rPr lang="en-IN" dirty="0">
                <a:solidFill>
                  <a:schemeClr val="accent2">
                    <a:lumMod val="40000"/>
                    <a:lumOff val="60000"/>
                  </a:schemeClr>
                </a:solidFill>
              </a:rPr>
              <a:t>Adopting Compact and portable cans.</a:t>
            </a:r>
          </a:p>
          <a:p>
            <a:pPr marL="285750" indent="-285750">
              <a:buFont typeface="Arial" panose="020B0604020202020204" pitchFamily="34" charset="0"/>
              <a:buChar char="•"/>
            </a:pPr>
            <a:r>
              <a:rPr lang="en-US" dirty="0">
                <a:solidFill>
                  <a:schemeClr val="accent2">
                    <a:lumMod val="40000"/>
                    <a:lumOff val="60000"/>
                  </a:schemeClr>
                </a:solidFill>
              </a:rPr>
              <a:t>Improving Brand’s perception.</a:t>
            </a:r>
          </a:p>
          <a:p>
            <a:pPr marL="285750" indent="-285750">
              <a:buFont typeface="Arial" panose="020B0604020202020204" pitchFamily="34" charset="0"/>
              <a:buChar char="•"/>
            </a:pPr>
            <a:endParaRPr lang="en-US" dirty="0">
              <a:solidFill>
                <a:schemeClr val="accent2">
                  <a:lumMod val="40000"/>
                  <a:lumOff val="60000"/>
                </a:schemeClr>
              </a:solidFill>
            </a:endParaRPr>
          </a:p>
          <a:p>
            <a:pPr marL="285750" indent="-285750">
              <a:buFont typeface="Wingdings" panose="05000000000000000000" pitchFamily="2" charset="2"/>
              <a:buChar char="q"/>
            </a:pPr>
            <a:r>
              <a:rPr lang="en-US" dirty="0"/>
              <a:t>What should be the ideal price of our product?</a:t>
            </a:r>
          </a:p>
          <a:p>
            <a:pPr marL="285750" indent="-285750">
              <a:buFont typeface="Arial" panose="020B0604020202020204" pitchFamily="34" charset="0"/>
              <a:buChar char="•"/>
            </a:pPr>
            <a:r>
              <a:rPr lang="en-US" dirty="0">
                <a:solidFill>
                  <a:schemeClr val="accent2">
                    <a:lumMod val="40000"/>
                    <a:lumOff val="60000"/>
                  </a:schemeClr>
                </a:solidFill>
              </a:rPr>
              <a:t>Ideally the price should range between ‘</a:t>
            </a:r>
            <a:r>
              <a:rPr lang="en-US" b="1" dirty="0">
                <a:solidFill>
                  <a:schemeClr val="accent2">
                    <a:lumMod val="40000"/>
                    <a:lumOff val="60000"/>
                  </a:schemeClr>
                </a:solidFill>
              </a:rPr>
              <a:t>Above 150</a:t>
            </a:r>
            <a:r>
              <a:rPr lang="en-US" dirty="0">
                <a:solidFill>
                  <a:schemeClr val="accent2">
                    <a:lumMod val="40000"/>
                    <a:lumOff val="60000"/>
                  </a:schemeClr>
                </a:solidFill>
              </a:rPr>
              <a:t>’ which would be an optimum price level satisfying the demands of the consumers as well as that of the company.</a:t>
            </a:r>
          </a:p>
          <a:p>
            <a:endParaRPr lang="en-US" dirty="0">
              <a:solidFill>
                <a:schemeClr val="accent2">
                  <a:lumMod val="40000"/>
                  <a:lumOff val="60000"/>
                </a:schemeClr>
              </a:solidFill>
            </a:endParaRPr>
          </a:p>
          <a:p>
            <a:pPr marL="285750" indent="-285750">
              <a:buFont typeface="Wingdings" panose="05000000000000000000" pitchFamily="2" charset="2"/>
              <a:buChar char="q"/>
            </a:pPr>
            <a:r>
              <a:rPr lang="en-US" dirty="0"/>
              <a:t>What kind of marketing campaigns, offers, and discounts we can run?</a:t>
            </a:r>
          </a:p>
          <a:p>
            <a:pPr marL="285750" indent="-285750">
              <a:buFont typeface="Arial" panose="020B0604020202020204" pitchFamily="34" charset="0"/>
              <a:buChar char="•"/>
            </a:pPr>
            <a:r>
              <a:rPr lang="en-US" dirty="0">
                <a:solidFill>
                  <a:schemeClr val="accent2">
                    <a:lumMod val="40000"/>
                    <a:lumOff val="60000"/>
                  </a:schemeClr>
                </a:solidFill>
              </a:rPr>
              <a:t>Online marketing campaigns and ads will be the most optimal ways to promote the brand.</a:t>
            </a:r>
          </a:p>
          <a:p>
            <a:pPr marL="285750" indent="-285750">
              <a:buFont typeface="Arial" panose="020B0604020202020204" pitchFamily="34" charset="0"/>
              <a:buChar char="•"/>
            </a:pPr>
            <a:r>
              <a:rPr lang="en-US" u="sng" dirty="0">
                <a:solidFill>
                  <a:schemeClr val="accent2">
                    <a:lumMod val="40000"/>
                    <a:lumOff val="60000"/>
                  </a:schemeClr>
                </a:solidFill>
              </a:rPr>
              <a:t>Offers &amp; discounts such as </a:t>
            </a:r>
            <a:r>
              <a:rPr lang="en-US" dirty="0">
                <a:solidFill>
                  <a:schemeClr val="accent2">
                    <a:lumMod val="40000"/>
                    <a:lumOff val="60000"/>
                  </a:schemeClr>
                </a:solidFill>
              </a:rPr>
              <a:t>–</a:t>
            </a:r>
            <a:r>
              <a:rPr lang="en-US" dirty="0"/>
              <a:t> 1.</a:t>
            </a:r>
            <a:r>
              <a:rPr lang="en-US" u="sng" dirty="0">
                <a:solidFill>
                  <a:schemeClr val="accent4">
                    <a:lumMod val="40000"/>
                    <a:lumOff val="60000"/>
                  </a:schemeClr>
                </a:solidFill>
              </a:rPr>
              <a:t>Bundle Deals</a:t>
            </a:r>
            <a:r>
              <a:rPr lang="en-US" dirty="0">
                <a:solidFill>
                  <a:schemeClr val="accent4">
                    <a:lumMod val="40000"/>
                    <a:lumOff val="60000"/>
                  </a:schemeClr>
                </a:solidFill>
              </a:rPr>
              <a:t>: Offer discounts when customers purchase energy drinks in combination with other related products, such as snacks or sports accessories.  </a:t>
            </a:r>
          </a:p>
          <a:p>
            <a:pPr marL="285750" indent="-285750">
              <a:buFont typeface="Arial" panose="020B0604020202020204" pitchFamily="34" charset="0"/>
              <a:buChar char="•"/>
            </a:pPr>
            <a:endParaRPr lang="en-US" dirty="0">
              <a:solidFill>
                <a:schemeClr val="accent4">
                  <a:lumMod val="40000"/>
                  <a:lumOff val="60000"/>
                </a:schemeClr>
              </a:solidFill>
            </a:endParaRPr>
          </a:p>
          <a:p>
            <a:pPr marL="285750" indent="-285750">
              <a:buFont typeface="Arial" panose="020B0604020202020204" pitchFamily="34" charset="0"/>
              <a:buChar char="•"/>
            </a:pPr>
            <a:r>
              <a:rPr lang="en-US" dirty="0">
                <a:solidFill>
                  <a:schemeClr val="accent4">
                    <a:lumMod val="40000"/>
                    <a:lumOff val="60000"/>
                  </a:schemeClr>
                </a:solidFill>
              </a:rPr>
              <a:t>2.</a:t>
            </a:r>
            <a:r>
              <a:rPr lang="en-US" b="1" u="sng" dirty="0">
                <a:solidFill>
                  <a:schemeClr val="accent4">
                    <a:lumMod val="40000"/>
                    <a:lumOff val="60000"/>
                  </a:schemeClr>
                </a:solidFill>
              </a:rPr>
              <a:t>Limited-Time Promotions</a:t>
            </a:r>
            <a:r>
              <a:rPr lang="en-US" dirty="0">
                <a:solidFill>
                  <a:schemeClr val="accent4">
                    <a:lumMod val="40000"/>
                    <a:lumOff val="60000"/>
                  </a:schemeClr>
                </a:solidFill>
              </a:rPr>
              <a:t>: Create time-limited offers, such as "buy one, get one free" deals, discounts for a specific duration, or exclusive discounts during special events or holidays.</a:t>
            </a:r>
          </a:p>
          <a:p>
            <a:pPr marL="285750" indent="-285750">
              <a:buFont typeface="Arial" panose="020B0604020202020204" pitchFamily="34" charset="0"/>
              <a:buChar char="•"/>
            </a:pPr>
            <a:endParaRPr lang="en-US" dirty="0">
              <a:solidFill>
                <a:schemeClr val="accent4">
                  <a:lumMod val="40000"/>
                  <a:lumOff val="60000"/>
                </a:schemeClr>
              </a:solidFill>
            </a:endParaRPr>
          </a:p>
          <a:p>
            <a:pPr marL="285750" indent="-285750">
              <a:buFont typeface="Arial" panose="020B0604020202020204" pitchFamily="34" charset="0"/>
              <a:buChar char="•"/>
            </a:pPr>
            <a:r>
              <a:rPr lang="en-US" dirty="0">
                <a:solidFill>
                  <a:schemeClr val="accent4">
                    <a:lumMod val="40000"/>
                    <a:lumOff val="60000"/>
                  </a:schemeClr>
                </a:solidFill>
              </a:rPr>
              <a:t>3.</a:t>
            </a:r>
            <a:r>
              <a:rPr lang="en-US" b="1" u="sng" dirty="0">
                <a:solidFill>
                  <a:schemeClr val="accent4">
                    <a:lumMod val="40000"/>
                    <a:lumOff val="60000"/>
                  </a:schemeClr>
                </a:solidFill>
              </a:rPr>
              <a:t>Social Media Contests and Giveaways</a:t>
            </a:r>
            <a:r>
              <a:rPr lang="en-US" dirty="0">
                <a:solidFill>
                  <a:schemeClr val="accent4">
                    <a:lumMod val="40000"/>
                    <a:lumOff val="60000"/>
                  </a:schemeClr>
                </a:solidFill>
              </a:rPr>
              <a:t>: Engage with your audience on social media platforms by running contests or giveaways where participants have a chance to win free energy drinks or receive discount codes.</a:t>
            </a:r>
          </a:p>
        </p:txBody>
      </p:sp>
    </p:spTree>
    <p:extLst>
      <p:ext uri="{BB962C8B-B14F-4D97-AF65-F5344CB8AC3E}">
        <p14:creationId xmlns:p14="http://schemas.microsoft.com/office/powerpoint/2010/main" val="2674992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6FD-993C-4644-8913-5947A0063FB4}"/>
              </a:ext>
            </a:extLst>
          </p:cNvPr>
          <p:cNvSpPr>
            <a:spLocks noGrp="1"/>
          </p:cNvSpPr>
          <p:nvPr>
            <p:ph type="title"/>
          </p:nvPr>
        </p:nvSpPr>
        <p:spPr>
          <a:xfrm>
            <a:off x="93661" y="104775"/>
            <a:ext cx="6621463" cy="428625"/>
          </a:xfrm>
        </p:spPr>
        <p:txBody>
          <a:bodyPr/>
          <a:lstStyle/>
          <a:p>
            <a:r>
              <a:rPr lang="en-US" sz="2400" u="sng" dirty="0">
                <a:effectLst>
                  <a:outerShdw blurRad="38100" dist="38100" dir="2700000" algn="tl">
                    <a:srgbClr val="000000">
                      <a:alpha val="43137"/>
                    </a:srgbClr>
                  </a:outerShdw>
                </a:effectLst>
              </a:rPr>
              <a:t>Recommendations for CodeX</a:t>
            </a:r>
            <a:endParaRPr lang="en-IN" sz="2400" u="sng"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F8A3C6F2-7B53-4B93-9388-9AA584CBAFC7}"/>
              </a:ext>
            </a:extLst>
          </p:cNvPr>
          <p:cNvSpPr/>
          <p:nvPr/>
        </p:nvSpPr>
        <p:spPr>
          <a:xfrm>
            <a:off x="247650" y="751076"/>
            <a:ext cx="11801475" cy="5632311"/>
          </a:xfrm>
          <a:prstGeom prst="rect">
            <a:avLst/>
          </a:prstGeom>
        </p:spPr>
        <p:txBody>
          <a:bodyPr wrap="square">
            <a:spAutoFit/>
          </a:bodyPr>
          <a:lstStyle/>
          <a:p>
            <a:pPr marL="285750" indent="-285750">
              <a:buFont typeface="Wingdings" panose="05000000000000000000" pitchFamily="2" charset="2"/>
              <a:buChar char="q"/>
            </a:pPr>
            <a:r>
              <a:rPr lang="en-US" b="1" dirty="0"/>
              <a:t>Who can be a brand ambassador, and why?</a:t>
            </a:r>
          </a:p>
          <a:p>
            <a:pPr marL="285750" indent="-285750">
              <a:buFont typeface="Arial" panose="020B0604020202020204" pitchFamily="34" charset="0"/>
              <a:buChar char="•"/>
            </a:pPr>
            <a:endParaRPr lang="en-US" dirty="0">
              <a:solidFill>
                <a:schemeClr val="accent4">
                  <a:lumMod val="40000"/>
                  <a:lumOff val="60000"/>
                </a:schemeClr>
              </a:solidFill>
            </a:endParaRPr>
          </a:p>
          <a:p>
            <a:pPr marL="285750" indent="-285750">
              <a:buFont typeface="Arial" panose="020B0604020202020204" pitchFamily="34" charset="0"/>
              <a:buChar char="•"/>
            </a:pPr>
            <a:r>
              <a:rPr lang="en-US" dirty="0">
                <a:solidFill>
                  <a:schemeClr val="bg2">
                    <a:lumMod val="40000"/>
                    <a:lumOff val="60000"/>
                  </a:schemeClr>
                </a:solidFill>
              </a:rPr>
              <a:t>When selecting a brand ambassador, consider their popularity, credibility, alignment with the brand's values, and ability to connect with the target audience. Conduct market research, analyze audience preferences, and evaluate the ambassadors' existing associations and brand image to make an informed decision.</a:t>
            </a:r>
          </a:p>
          <a:p>
            <a:pPr marL="285750" indent="-285750">
              <a:buFont typeface="Arial" panose="020B0604020202020204" pitchFamily="34" charset="0"/>
              <a:buChar char="•"/>
            </a:pPr>
            <a:endParaRPr lang="en-US" dirty="0">
              <a:solidFill>
                <a:schemeClr val="accent4">
                  <a:lumMod val="40000"/>
                  <a:lumOff val="60000"/>
                </a:schemeClr>
              </a:solidFill>
            </a:endParaRPr>
          </a:p>
          <a:p>
            <a:pPr marL="285750" indent="-285750">
              <a:buFont typeface="Arial" panose="020B0604020202020204" pitchFamily="34" charset="0"/>
              <a:buChar char="•"/>
            </a:pPr>
            <a:r>
              <a:rPr lang="en-US" u="sng" dirty="0">
                <a:solidFill>
                  <a:schemeClr val="accent4">
                    <a:lumMod val="40000"/>
                    <a:lumOff val="60000"/>
                  </a:schemeClr>
                </a:solidFill>
              </a:rPr>
              <a:t>Some suitable recommendations are-</a:t>
            </a:r>
          </a:p>
          <a:p>
            <a:pPr marL="285750" indent="-285750">
              <a:buFont typeface="Arial" panose="020B0604020202020204" pitchFamily="34" charset="0"/>
              <a:buChar char="•"/>
            </a:pPr>
            <a:endParaRPr lang="en-US" u="sng" dirty="0">
              <a:solidFill>
                <a:schemeClr val="tx2">
                  <a:lumMod val="75000"/>
                </a:schemeClr>
              </a:solidFill>
            </a:endParaRPr>
          </a:p>
          <a:p>
            <a:pPr marL="285750" indent="-285750">
              <a:buFont typeface="Wingdings" panose="05000000000000000000" pitchFamily="2" charset="2"/>
              <a:buChar char="Ø"/>
            </a:pPr>
            <a:r>
              <a:rPr lang="en-US" b="1" u="sng" dirty="0">
                <a:solidFill>
                  <a:schemeClr val="bg2">
                    <a:lumMod val="40000"/>
                    <a:lumOff val="60000"/>
                  </a:schemeClr>
                </a:solidFill>
              </a:rPr>
              <a:t>Virat Kohli: </a:t>
            </a:r>
            <a:r>
              <a:rPr lang="en-US" dirty="0">
                <a:solidFill>
                  <a:schemeClr val="bg2">
                    <a:lumMod val="40000"/>
                    <a:lumOff val="60000"/>
                  </a:schemeClr>
                </a:solidFill>
              </a:rPr>
              <a:t>Reason: Virat Kohli is one of India's most prominent and successful cricketers. Known for his high energy levels, exceptional fitness, and dedication to health and wellness, Kohli can embody the brand's core values. His massive fan following and influence would help reach a wide audience, especially among sports enthusiasts and fitness-conscious individuals.</a:t>
            </a:r>
          </a:p>
          <a:p>
            <a:endParaRPr lang="en-US" dirty="0">
              <a:solidFill>
                <a:schemeClr val="bg2">
                  <a:lumMod val="40000"/>
                  <a:lumOff val="60000"/>
                </a:schemeClr>
              </a:solidFill>
            </a:endParaRPr>
          </a:p>
          <a:p>
            <a:pPr marL="285750" indent="-285750">
              <a:buFont typeface="Wingdings" panose="05000000000000000000" pitchFamily="2" charset="2"/>
              <a:buChar char="Ø"/>
            </a:pPr>
            <a:r>
              <a:rPr lang="en-US" b="1" u="sng" dirty="0">
                <a:solidFill>
                  <a:schemeClr val="bg2">
                    <a:lumMod val="40000"/>
                    <a:lumOff val="60000"/>
                  </a:schemeClr>
                </a:solidFill>
              </a:rPr>
              <a:t>Deepika Padukone</a:t>
            </a:r>
            <a:r>
              <a:rPr lang="en-US" dirty="0">
                <a:solidFill>
                  <a:schemeClr val="bg2">
                    <a:lumMod val="40000"/>
                    <a:lumOff val="60000"/>
                  </a:schemeClr>
                </a:solidFill>
              </a:rPr>
              <a:t>: Reason: Deepika Padukone is a renowned Bollywood actress and a fitness icon in India. With her commitment to maintaining a healthy lifestyle and advocating for mental health awareness, she aligns well with an energy drink brand that promotes vitality and well-being. Deepika's popularity and positive brand image would resonate with diverse target demographics.</a:t>
            </a:r>
          </a:p>
          <a:p>
            <a:pPr marL="285750" indent="-285750">
              <a:buFont typeface="Wingdings" panose="05000000000000000000" pitchFamily="2" charset="2"/>
              <a:buChar char="Ø"/>
            </a:pPr>
            <a:endParaRPr lang="en-US" u="sng" dirty="0">
              <a:solidFill>
                <a:schemeClr val="tx2">
                  <a:lumMod val="75000"/>
                </a:schemeClr>
              </a:solidFill>
            </a:endParaRPr>
          </a:p>
          <a:p>
            <a:pPr marL="285750" indent="-285750">
              <a:buFont typeface="Arial" panose="020B0604020202020204" pitchFamily="34" charset="0"/>
              <a:buChar char="•"/>
            </a:pPr>
            <a:endParaRPr lang="en-US" dirty="0">
              <a:solidFill>
                <a:schemeClr val="accent4">
                  <a:lumMod val="40000"/>
                  <a:lumOff val="60000"/>
                </a:schemeClr>
              </a:solidFill>
            </a:endParaRPr>
          </a:p>
        </p:txBody>
      </p:sp>
    </p:spTree>
    <p:extLst>
      <p:ext uri="{BB962C8B-B14F-4D97-AF65-F5344CB8AC3E}">
        <p14:creationId xmlns:p14="http://schemas.microsoft.com/office/powerpoint/2010/main" val="4109370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6FD-993C-4644-8913-5947A0063FB4}"/>
              </a:ext>
            </a:extLst>
          </p:cNvPr>
          <p:cNvSpPr>
            <a:spLocks noGrp="1"/>
          </p:cNvSpPr>
          <p:nvPr>
            <p:ph type="title"/>
          </p:nvPr>
        </p:nvSpPr>
        <p:spPr>
          <a:xfrm>
            <a:off x="93661" y="104775"/>
            <a:ext cx="6621463" cy="428625"/>
          </a:xfrm>
        </p:spPr>
        <p:txBody>
          <a:bodyPr/>
          <a:lstStyle/>
          <a:p>
            <a:r>
              <a:rPr lang="en-US" sz="2400" u="sng" dirty="0">
                <a:effectLst>
                  <a:outerShdw blurRad="38100" dist="38100" dir="2700000" algn="tl">
                    <a:srgbClr val="000000">
                      <a:alpha val="43137"/>
                    </a:srgbClr>
                  </a:outerShdw>
                </a:effectLst>
              </a:rPr>
              <a:t>Recommendations for CodeX</a:t>
            </a:r>
            <a:endParaRPr lang="en-IN" sz="2400" u="sng"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F8A3C6F2-7B53-4B93-9388-9AA584CBAFC7}"/>
              </a:ext>
            </a:extLst>
          </p:cNvPr>
          <p:cNvSpPr/>
          <p:nvPr/>
        </p:nvSpPr>
        <p:spPr>
          <a:xfrm>
            <a:off x="247650" y="751076"/>
            <a:ext cx="11801475" cy="3139321"/>
          </a:xfrm>
          <a:prstGeom prst="rect">
            <a:avLst/>
          </a:prstGeom>
        </p:spPr>
        <p:txBody>
          <a:bodyPr wrap="square">
            <a:spAutoFit/>
          </a:bodyPr>
          <a:lstStyle/>
          <a:p>
            <a:pPr marL="285750" indent="-285750">
              <a:buFont typeface="Wingdings" panose="05000000000000000000" pitchFamily="2" charset="2"/>
              <a:buChar char="Ø"/>
            </a:pPr>
            <a:r>
              <a:rPr lang="en-US" b="1" u="sng" dirty="0">
                <a:solidFill>
                  <a:schemeClr val="bg2">
                    <a:lumMod val="40000"/>
                    <a:lumOff val="60000"/>
                  </a:schemeClr>
                </a:solidFill>
              </a:rPr>
              <a:t>Hrithik Roshan</a:t>
            </a:r>
            <a:r>
              <a:rPr lang="en-US" dirty="0">
                <a:solidFill>
                  <a:schemeClr val="bg2">
                    <a:lumMod val="40000"/>
                    <a:lumOff val="60000"/>
                  </a:schemeClr>
                </a:solidFill>
              </a:rPr>
              <a:t>: Reason: Hrithik Roshan is a well-known Bollywood actor with a well-built physique and a strong emphasis on fitness and wellness. He can effectively represent the brand's message of leading an active and healthy lifestyle. Hrithik's popularity across different age groups and his aspirational image would make him a credible and relatable brand ambassador.</a:t>
            </a:r>
          </a:p>
          <a:p>
            <a:pPr marL="285750" indent="-285750">
              <a:buFont typeface="Wingdings" panose="05000000000000000000" pitchFamily="2" charset="2"/>
              <a:buChar char="q"/>
            </a:pPr>
            <a:endParaRPr lang="en-US" u="sng" dirty="0">
              <a:solidFill>
                <a:schemeClr val="bg2">
                  <a:lumMod val="40000"/>
                  <a:lumOff val="60000"/>
                </a:schemeClr>
              </a:solidFill>
            </a:endParaRPr>
          </a:p>
          <a:p>
            <a:pPr marL="285750" indent="-285750">
              <a:buFont typeface="Wingdings" panose="05000000000000000000" pitchFamily="2" charset="2"/>
              <a:buChar char="q"/>
            </a:pPr>
            <a:r>
              <a:rPr lang="en-US" b="1" dirty="0"/>
              <a:t>Who should be our target audience, and why?</a:t>
            </a:r>
          </a:p>
          <a:p>
            <a:pPr marL="285750" indent="-285750">
              <a:buFont typeface="Arial" panose="020B0604020202020204" pitchFamily="34" charset="0"/>
              <a:buChar char="•"/>
            </a:pPr>
            <a:r>
              <a:rPr lang="en-US" dirty="0">
                <a:solidFill>
                  <a:schemeClr val="tx2">
                    <a:lumMod val="90000"/>
                  </a:schemeClr>
                </a:solidFill>
              </a:rPr>
              <a:t>The target audience according to the research data should be the youth population of the country specifically from the age of 19-30, as they form the major part of the consumers . </a:t>
            </a:r>
          </a:p>
          <a:p>
            <a:pPr marL="285750" indent="-285750">
              <a:buFont typeface="Arial" panose="020B0604020202020204" pitchFamily="34" charset="0"/>
              <a:buChar char="•"/>
            </a:pPr>
            <a:r>
              <a:rPr lang="en-US" dirty="0">
                <a:solidFill>
                  <a:schemeClr val="tx2">
                    <a:lumMod val="90000"/>
                  </a:schemeClr>
                </a:solidFill>
              </a:rPr>
              <a:t>And to attract them the company should focus more on digital marketing via online ads on social media platforms.</a:t>
            </a:r>
          </a:p>
          <a:p>
            <a:pPr marL="285750" indent="-285750">
              <a:buFont typeface="Arial" panose="020B0604020202020204" pitchFamily="34" charset="0"/>
              <a:buChar char="•"/>
            </a:pPr>
            <a:endParaRPr lang="en-US" dirty="0">
              <a:solidFill>
                <a:schemeClr val="accent4">
                  <a:lumMod val="40000"/>
                  <a:lumOff val="60000"/>
                </a:schemeClr>
              </a:solidFill>
            </a:endParaRPr>
          </a:p>
        </p:txBody>
      </p:sp>
    </p:spTree>
    <p:extLst>
      <p:ext uri="{BB962C8B-B14F-4D97-AF65-F5344CB8AC3E}">
        <p14:creationId xmlns:p14="http://schemas.microsoft.com/office/powerpoint/2010/main" val="835660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6FD-993C-4644-8913-5947A0063FB4}"/>
              </a:ext>
            </a:extLst>
          </p:cNvPr>
          <p:cNvSpPr>
            <a:spLocks noGrp="1"/>
          </p:cNvSpPr>
          <p:nvPr>
            <p:ph type="title"/>
          </p:nvPr>
        </p:nvSpPr>
        <p:spPr>
          <a:xfrm>
            <a:off x="93662" y="104775"/>
            <a:ext cx="5383214" cy="495300"/>
          </a:xfrm>
        </p:spPr>
        <p:txBody>
          <a:bodyPr/>
          <a:lstStyle/>
          <a:p>
            <a:r>
              <a:rPr lang="en-US" sz="2400" u="sng" dirty="0">
                <a:effectLst>
                  <a:outerShdw blurRad="38100" dist="38100" dir="2700000" algn="tl">
                    <a:srgbClr val="000000">
                      <a:alpha val="43137"/>
                    </a:srgbClr>
                  </a:outerShdw>
                </a:effectLst>
              </a:rPr>
              <a:t>Additional insights for CodeX</a:t>
            </a:r>
            <a:endParaRPr lang="en-IN" sz="2400" u="sng"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81A2B1E7-721B-4623-8466-4EF715628FC1}"/>
              </a:ext>
            </a:extLst>
          </p:cNvPr>
          <p:cNvSpPr/>
          <p:nvPr/>
        </p:nvSpPr>
        <p:spPr>
          <a:xfrm>
            <a:off x="228599" y="832961"/>
            <a:ext cx="11677651" cy="6340197"/>
          </a:xfrm>
          <a:prstGeom prst="rect">
            <a:avLst/>
          </a:prstGeom>
        </p:spPr>
        <p:txBody>
          <a:bodyPr wrap="square">
            <a:spAutoFit/>
          </a:bodyPr>
          <a:lstStyle/>
          <a:p>
            <a:pPr indent="-285750">
              <a:buFont typeface="Wingdings" panose="05000000000000000000" pitchFamily="2" charset="2"/>
              <a:buChar char="q"/>
            </a:pPr>
            <a:r>
              <a:rPr lang="en-US" sz="1600" b="1" u="sng" dirty="0">
                <a:solidFill>
                  <a:schemeClr val="tx2">
                    <a:lumMod val="90000"/>
                  </a:schemeClr>
                </a:solidFill>
              </a:rPr>
              <a:t>Branding and Packaging</a:t>
            </a:r>
            <a:r>
              <a:rPr lang="en-US" sz="1600" dirty="0">
                <a:solidFill>
                  <a:schemeClr val="tx2">
                    <a:lumMod val="90000"/>
                  </a:schemeClr>
                </a:solidFill>
              </a:rPr>
              <a:t>: Design a visually striking and memorable brand logo, packaging, and overall branding that aligns with your target audience's preferences. Consider using vibrant colors, energetic imagery, and clear messaging to convey the brand's energy and value proposition effectively.</a:t>
            </a:r>
          </a:p>
          <a:p>
            <a:pPr marL="285750" indent="-285750">
              <a:buFont typeface="Wingdings" panose="05000000000000000000" pitchFamily="2" charset="2"/>
              <a:buChar char="q"/>
            </a:pPr>
            <a:endParaRPr lang="en-US" dirty="0">
              <a:solidFill>
                <a:schemeClr val="tx2">
                  <a:lumMod val="90000"/>
                </a:schemeClr>
              </a:solidFill>
              <a:latin typeface="Söhne"/>
            </a:endParaRPr>
          </a:p>
          <a:p>
            <a:pPr marL="342900" indent="-342900">
              <a:buFont typeface="Wingdings" panose="05000000000000000000" pitchFamily="2" charset="2"/>
              <a:buChar char="q"/>
            </a:pPr>
            <a:r>
              <a:rPr lang="en-US" sz="1600" b="1" u="sng" dirty="0">
                <a:solidFill>
                  <a:schemeClr val="tx2">
                    <a:lumMod val="90000"/>
                  </a:schemeClr>
                </a:solidFill>
              </a:rPr>
              <a:t>Marketing and Promotion</a:t>
            </a:r>
            <a:r>
              <a:rPr lang="en-US" sz="1600" dirty="0">
                <a:solidFill>
                  <a:schemeClr val="tx2">
                    <a:lumMod val="90000"/>
                  </a:schemeClr>
                </a:solidFill>
              </a:rPr>
              <a:t>: Develop a comprehensive marketing strategy to build brand awareness and drive customer engagement. Utilize various channels such as social media, influencer marketing, online advertising, and partnerships with fitness events or sports organizations to reach your target audience effectively.</a:t>
            </a:r>
          </a:p>
          <a:p>
            <a:pPr marL="342900" indent="-342900">
              <a:buFont typeface="Wingdings" panose="05000000000000000000" pitchFamily="2" charset="2"/>
              <a:buChar char="q"/>
            </a:pPr>
            <a:endParaRPr lang="en-US" sz="1600" dirty="0">
              <a:solidFill>
                <a:schemeClr val="tx2">
                  <a:lumMod val="90000"/>
                </a:schemeClr>
              </a:solidFill>
            </a:endParaRPr>
          </a:p>
          <a:p>
            <a:pPr marL="342900" indent="-342900">
              <a:buFont typeface="Wingdings" panose="05000000000000000000" pitchFamily="2" charset="2"/>
              <a:buChar char="q"/>
            </a:pPr>
            <a:r>
              <a:rPr lang="en-US" sz="1600" b="1" u="sng" dirty="0">
                <a:solidFill>
                  <a:schemeClr val="tx2">
                    <a:lumMod val="90000"/>
                  </a:schemeClr>
                </a:solidFill>
              </a:rPr>
              <a:t>Engage with Influencers</a:t>
            </a:r>
            <a:r>
              <a:rPr lang="en-US" sz="1600" dirty="0">
                <a:solidFill>
                  <a:schemeClr val="tx2">
                    <a:lumMod val="90000"/>
                  </a:schemeClr>
                </a:solidFill>
              </a:rPr>
              <a:t>: Collaborate with influential individuals, such as fitness experts, athletes, or celebrities, who align with your brand values and target audience. Partnering with relevant influencers can help increase brand visibility and credibility, especially among your target demographic.</a:t>
            </a:r>
          </a:p>
          <a:p>
            <a:pPr marL="342900" indent="-342900">
              <a:buFont typeface="Wingdings" panose="05000000000000000000" pitchFamily="2" charset="2"/>
              <a:buChar char="q"/>
            </a:pPr>
            <a:endParaRPr lang="en-US" sz="1600" dirty="0">
              <a:solidFill>
                <a:schemeClr val="tx2">
                  <a:lumMod val="90000"/>
                </a:schemeClr>
              </a:solidFill>
            </a:endParaRPr>
          </a:p>
          <a:p>
            <a:pPr marL="342900" indent="-342900">
              <a:buFont typeface="Wingdings" panose="05000000000000000000" pitchFamily="2" charset="2"/>
              <a:buChar char="q"/>
            </a:pPr>
            <a:r>
              <a:rPr lang="en-US" sz="1600" b="1" u="sng" dirty="0">
                <a:solidFill>
                  <a:schemeClr val="tx2">
                    <a:lumMod val="90000"/>
                  </a:schemeClr>
                </a:solidFill>
              </a:rPr>
              <a:t>Digital Presence</a:t>
            </a:r>
            <a:r>
              <a:rPr lang="en-US" sz="1600" dirty="0">
                <a:solidFill>
                  <a:schemeClr val="tx2">
                    <a:lumMod val="90000"/>
                  </a:schemeClr>
                </a:solidFill>
              </a:rPr>
              <a:t>: Establish a strong online presence through a professionally designed website, social media platforms, and a content marketing strategy. Regularly engage with your audience, share relevant and informative content, and encourage user-generated content to foster a community around your brand.</a:t>
            </a:r>
          </a:p>
          <a:p>
            <a:endParaRPr lang="en-US" sz="1600" dirty="0">
              <a:solidFill>
                <a:schemeClr val="tx2">
                  <a:lumMod val="90000"/>
                </a:schemeClr>
              </a:solidFill>
            </a:endParaRPr>
          </a:p>
          <a:p>
            <a:pPr marL="342900" indent="-342900">
              <a:buFont typeface="Wingdings" panose="05000000000000000000" pitchFamily="2" charset="2"/>
              <a:buChar char="q"/>
            </a:pPr>
            <a:r>
              <a:rPr lang="en-US" sz="1600" b="1" u="sng" dirty="0">
                <a:solidFill>
                  <a:schemeClr val="tx2">
                    <a:lumMod val="90000"/>
                  </a:schemeClr>
                </a:solidFill>
              </a:rPr>
              <a:t>Sampling and Trials</a:t>
            </a:r>
            <a:r>
              <a:rPr lang="en-US" sz="1600" dirty="0">
                <a:solidFill>
                  <a:schemeClr val="tx2">
                    <a:lumMod val="90000"/>
                  </a:schemeClr>
                </a:solidFill>
              </a:rPr>
              <a:t>: Offer free samples or trial packs of your energy drink at supermarkets to generate buzz and allow potential customers to experience the product firsthand. This can help create positive word-of-mouth and encourage repeat purchases.</a:t>
            </a:r>
          </a:p>
          <a:p>
            <a:br>
              <a:rPr lang="en-US" sz="1600" dirty="0"/>
            </a:br>
            <a:endParaRPr lang="en-US" sz="1600" dirty="0"/>
          </a:p>
          <a:p>
            <a:endParaRPr lang="en-US" sz="1600" dirty="0"/>
          </a:p>
          <a:p>
            <a:endParaRPr lang="en-US" sz="1600" dirty="0"/>
          </a:p>
          <a:p>
            <a:br>
              <a:rPr lang="en-US" dirty="0"/>
            </a:br>
            <a:endParaRPr lang="en-IN" dirty="0"/>
          </a:p>
        </p:txBody>
      </p:sp>
    </p:spTree>
    <p:extLst>
      <p:ext uri="{BB962C8B-B14F-4D97-AF65-F5344CB8AC3E}">
        <p14:creationId xmlns:p14="http://schemas.microsoft.com/office/powerpoint/2010/main" val="1045670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1D06-6EED-4ED2-B629-0ED57D59091D}"/>
              </a:ext>
            </a:extLst>
          </p:cNvPr>
          <p:cNvSpPr>
            <a:spLocks noGrp="1"/>
          </p:cNvSpPr>
          <p:nvPr>
            <p:ph type="title"/>
          </p:nvPr>
        </p:nvSpPr>
        <p:spPr>
          <a:xfrm>
            <a:off x="684212" y="609600"/>
            <a:ext cx="7428847" cy="1201271"/>
          </a:xfrm>
        </p:spPr>
        <p:txBody>
          <a:bodyPr/>
          <a:lstStyle/>
          <a:p>
            <a:r>
              <a:rPr lang="en-US" u="sng" dirty="0"/>
              <a:t>ABOUT </a:t>
            </a:r>
            <a:endParaRPr lang="en-IN" u="sng" dirty="0"/>
          </a:p>
        </p:txBody>
      </p:sp>
      <p:sp>
        <p:nvSpPr>
          <p:cNvPr id="3" name="Content Placeholder 2">
            <a:extLst>
              <a:ext uri="{FF2B5EF4-FFF2-40B4-BE49-F238E27FC236}">
                <a16:creationId xmlns:a16="http://schemas.microsoft.com/office/drawing/2014/main" id="{F730A3F4-C816-40B3-BE05-940836EFC4CC}"/>
              </a:ext>
            </a:extLst>
          </p:cNvPr>
          <p:cNvSpPr>
            <a:spLocks noGrp="1"/>
          </p:cNvSpPr>
          <p:nvPr>
            <p:ph idx="1"/>
          </p:nvPr>
        </p:nvSpPr>
        <p:spPr>
          <a:xfrm>
            <a:off x="3600450" y="2019300"/>
            <a:ext cx="6637337" cy="2486025"/>
          </a:xfrm>
        </p:spPr>
        <p:txBody>
          <a:bodyPr>
            <a:normAutofit/>
          </a:bodyPr>
          <a:lstStyle/>
          <a:p>
            <a:r>
              <a:rPr lang="en-US" sz="2400" b="1" dirty="0">
                <a:solidFill>
                  <a:schemeClr val="accent1">
                    <a:lumMod val="20000"/>
                    <a:lumOff val="80000"/>
                  </a:schemeClr>
                </a:solidFill>
              </a:rPr>
              <a:t>CodeX</a:t>
            </a:r>
            <a:r>
              <a:rPr lang="en-US" sz="2400" b="1" dirty="0">
                <a:solidFill>
                  <a:schemeClr val="tx2">
                    <a:lumMod val="20000"/>
                    <a:lumOff val="80000"/>
                  </a:schemeClr>
                </a:solidFill>
              </a:rPr>
              <a:t> </a:t>
            </a:r>
            <a:r>
              <a:rPr lang="en-US" sz="2400" dirty="0">
                <a:solidFill>
                  <a:schemeClr val="tx2">
                    <a:lumMod val="20000"/>
                    <a:lumOff val="80000"/>
                  </a:schemeClr>
                </a:solidFill>
              </a:rPr>
              <a:t>is a German beverage company that is aiming to make its mark in the Indian market. A few months ago, they launched their energy drink in 10 cities in India.</a:t>
            </a:r>
            <a:endParaRPr lang="en-IN" sz="2400" u="sng" dirty="0">
              <a:solidFill>
                <a:schemeClr val="tx2">
                  <a:lumMod val="20000"/>
                  <a:lumOff val="80000"/>
                </a:schemeClr>
              </a:solidFill>
            </a:endParaRPr>
          </a:p>
        </p:txBody>
      </p:sp>
    </p:spTree>
    <p:extLst>
      <p:ext uri="{BB962C8B-B14F-4D97-AF65-F5344CB8AC3E}">
        <p14:creationId xmlns:p14="http://schemas.microsoft.com/office/powerpoint/2010/main" val="4126870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B7F5-9E1B-4300-A7A8-7659F1BA3653}"/>
              </a:ext>
            </a:extLst>
          </p:cNvPr>
          <p:cNvSpPr>
            <a:spLocks noGrp="1"/>
          </p:cNvSpPr>
          <p:nvPr>
            <p:ph type="title"/>
          </p:nvPr>
        </p:nvSpPr>
        <p:spPr>
          <a:xfrm>
            <a:off x="817563" y="238125"/>
            <a:ext cx="8534401" cy="791323"/>
          </a:xfrm>
        </p:spPr>
        <p:txBody>
          <a:bodyPr>
            <a:normAutofit/>
          </a:bodyPr>
          <a:lstStyle/>
          <a:p>
            <a:r>
              <a:rPr lang="en-US" u="sng" dirty="0">
                <a:latin typeface="Bahnschrift" panose="020B0502040204020203" pitchFamily="34" charset="0"/>
              </a:rPr>
              <a:t>OBJECTIVES</a:t>
            </a:r>
            <a:endParaRPr lang="en-IN" u="sng" dirty="0">
              <a:latin typeface="Bahnschrift" panose="020B0502040204020203" pitchFamily="34" charset="0"/>
            </a:endParaRPr>
          </a:p>
        </p:txBody>
      </p:sp>
      <p:sp>
        <p:nvSpPr>
          <p:cNvPr id="3" name="Text Placeholder 2">
            <a:extLst>
              <a:ext uri="{FF2B5EF4-FFF2-40B4-BE49-F238E27FC236}">
                <a16:creationId xmlns:a16="http://schemas.microsoft.com/office/drawing/2014/main" id="{1278F41C-5516-4A94-947B-920ADD1F19A9}"/>
              </a:ext>
            </a:extLst>
          </p:cNvPr>
          <p:cNvSpPr>
            <a:spLocks noGrp="1"/>
          </p:cNvSpPr>
          <p:nvPr>
            <p:ph type="body" idx="1"/>
          </p:nvPr>
        </p:nvSpPr>
        <p:spPr>
          <a:xfrm>
            <a:off x="684213" y="1532965"/>
            <a:ext cx="9006634" cy="4473387"/>
          </a:xfrm>
        </p:spPr>
        <p:txBody>
          <a:bodyPr/>
          <a:lstStyle/>
          <a:p>
            <a:pPr marL="285750" indent="-285750">
              <a:buFont typeface="Wingdings" panose="05000000000000000000" pitchFamily="2" charset="2"/>
              <a:buChar char="q"/>
            </a:pPr>
            <a:r>
              <a:rPr lang="en-US" dirty="0">
                <a:solidFill>
                  <a:schemeClr val="accent2">
                    <a:lumMod val="40000"/>
                    <a:lumOff val="60000"/>
                  </a:schemeClr>
                </a:solidFill>
              </a:rPr>
              <a:t>Provide </a:t>
            </a:r>
            <a:r>
              <a:rPr lang="en-IN" dirty="0">
                <a:solidFill>
                  <a:schemeClr val="accent2">
                    <a:lumMod val="40000"/>
                    <a:lumOff val="60000"/>
                  </a:schemeClr>
                </a:solidFill>
              </a:rPr>
              <a:t>Demographic Insights</a:t>
            </a:r>
          </a:p>
          <a:p>
            <a:pPr marL="285750" indent="-285750">
              <a:buFont typeface="Wingdings" panose="05000000000000000000" pitchFamily="2" charset="2"/>
              <a:buChar char="q"/>
            </a:pPr>
            <a:r>
              <a:rPr lang="en-US" dirty="0">
                <a:solidFill>
                  <a:schemeClr val="accent2">
                    <a:lumMod val="40000"/>
                    <a:lumOff val="60000"/>
                  </a:schemeClr>
                </a:solidFill>
              </a:rPr>
              <a:t>Provide Insights About </a:t>
            </a:r>
            <a:r>
              <a:rPr lang="en-IN" dirty="0">
                <a:solidFill>
                  <a:schemeClr val="accent2">
                    <a:lumMod val="40000"/>
                    <a:lumOff val="60000"/>
                  </a:schemeClr>
                </a:solidFill>
              </a:rPr>
              <a:t>Consumer Preferences</a:t>
            </a:r>
          </a:p>
          <a:p>
            <a:pPr marL="285750" indent="-285750">
              <a:buFont typeface="Wingdings" panose="05000000000000000000" pitchFamily="2" charset="2"/>
              <a:buChar char="q"/>
            </a:pPr>
            <a:r>
              <a:rPr lang="en-US" dirty="0">
                <a:solidFill>
                  <a:schemeClr val="accent2">
                    <a:lumMod val="40000"/>
                    <a:lumOff val="60000"/>
                  </a:schemeClr>
                </a:solidFill>
              </a:rPr>
              <a:t>A</a:t>
            </a:r>
            <a:r>
              <a:rPr lang="en-IN" dirty="0">
                <a:solidFill>
                  <a:schemeClr val="accent2">
                    <a:lumMod val="40000"/>
                    <a:lumOff val="60000"/>
                  </a:schemeClr>
                </a:solidFill>
              </a:rPr>
              <a:t>nalyse the top Competition</a:t>
            </a:r>
          </a:p>
          <a:p>
            <a:pPr marL="285750" indent="-285750">
              <a:buFont typeface="Wingdings" panose="05000000000000000000" pitchFamily="2" charset="2"/>
              <a:buChar char="q"/>
            </a:pPr>
            <a:r>
              <a:rPr lang="en-US" dirty="0">
                <a:solidFill>
                  <a:schemeClr val="accent2">
                    <a:lumMod val="40000"/>
                    <a:lumOff val="60000"/>
                  </a:schemeClr>
                </a:solidFill>
              </a:rPr>
              <a:t>Insights on </a:t>
            </a:r>
            <a:r>
              <a:rPr lang="en-IN" dirty="0">
                <a:solidFill>
                  <a:schemeClr val="accent2">
                    <a:lumMod val="40000"/>
                    <a:lumOff val="60000"/>
                  </a:schemeClr>
                </a:solidFill>
              </a:rPr>
              <a:t>Brand Penetration &amp; Perception</a:t>
            </a:r>
          </a:p>
          <a:p>
            <a:pPr marL="285750" indent="-285750">
              <a:buFont typeface="Wingdings" panose="05000000000000000000" pitchFamily="2" charset="2"/>
              <a:buChar char="q"/>
            </a:pPr>
            <a:r>
              <a:rPr lang="en-IN" dirty="0">
                <a:solidFill>
                  <a:schemeClr val="accent2">
                    <a:lumMod val="40000"/>
                    <a:lumOff val="60000"/>
                  </a:schemeClr>
                </a:solidFill>
              </a:rPr>
              <a:t>analysing  Purchase Behaviour</a:t>
            </a:r>
          </a:p>
          <a:p>
            <a:pPr marL="285750" indent="-285750">
              <a:buFont typeface="Wingdings" panose="05000000000000000000" pitchFamily="2" charset="2"/>
              <a:buChar char="q"/>
            </a:pPr>
            <a:r>
              <a:rPr lang="en-IN" dirty="0">
                <a:solidFill>
                  <a:schemeClr val="accent2">
                    <a:lumMod val="40000"/>
                    <a:lumOff val="60000"/>
                  </a:schemeClr>
                </a:solidFill>
              </a:rPr>
              <a:t>Insights On Product Development</a:t>
            </a:r>
          </a:p>
        </p:txBody>
      </p:sp>
    </p:spTree>
    <p:extLst>
      <p:ext uri="{BB962C8B-B14F-4D97-AF65-F5344CB8AC3E}">
        <p14:creationId xmlns:p14="http://schemas.microsoft.com/office/powerpoint/2010/main" val="846070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93D5-CEE3-4C94-AC07-CD154DF36463}"/>
              </a:ext>
            </a:extLst>
          </p:cNvPr>
          <p:cNvSpPr>
            <a:spLocks noGrp="1"/>
          </p:cNvSpPr>
          <p:nvPr>
            <p:ph type="title" idx="4294967295"/>
          </p:nvPr>
        </p:nvSpPr>
        <p:spPr>
          <a:xfrm>
            <a:off x="22356" y="35878"/>
            <a:ext cx="3724275" cy="1205646"/>
          </a:xfrm>
        </p:spPr>
        <p:txBody>
          <a:bodyPr>
            <a:noAutofit/>
          </a:bodyPr>
          <a:lstStyle/>
          <a:p>
            <a:r>
              <a:rPr lang="en-IN" sz="3200" u="sng" dirty="0">
                <a:solidFill>
                  <a:schemeClr val="accent2">
                    <a:lumMod val="40000"/>
                    <a:lumOff val="60000"/>
                  </a:schemeClr>
                </a:solidFill>
                <a:effectLst>
                  <a:outerShdw blurRad="38100" dist="38100" dir="2700000" algn="tl">
                    <a:srgbClr val="000000">
                      <a:alpha val="43137"/>
                    </a:srgbClr>
                  </a:outerShdw>
                </a:effectLst>
              </a:rPr>
              <a:t>Demographic   Insights</a:t>
            </a:r>
            <a:br>
              <a:rPr lang="en-IN" sz="3200" dirty="0"/>
            </a:br>
            <a:endParaRPr lang="en-IN" sz="3200" dirty="0"/>
          </a:p>
        </p:txBody>
      </p:sp>
      <p:sp>
        <p:nvSpPr>
          <p:cNvPr id="3" name="Text Placeholder 2">
            <a:extLst>
              <a:ext uri="{FF2B5EF4-FFF2-40B4-BE49-F238E27FC236}">
                <a16:creationId xmlns:a16="http://schemas.microsoft.com/office/drawing/2014/main" id="{46FFA6B2-0907-447D-A0F9-3A473B6ACC9D}"/>
              </a:ext>
            </a:extLst>
          </p:cNvPr>
          <p:cNvSpPr>
            <a:spLocks noGrp="1"/>
          </p:cNvSpPr>
          <p:nvPr>
            <p:ph sz="half" idx="4294967295"/>
          </p:nvPr>
        </p:nvSpPr>
        <p:spPr>
          <a:xfrm>
            <a:off x="0" y="1657349"/>
            <a:ext cx="12192000" cy="5389563"/>
          </a:xfrm>
        </p:spPr>
        <p:txBody>
          <a:bodyPr/>
          <a:lstStyle/>
          <a:p>
            <a:r>
              <a:rPr lang="en-US" dirty="0"/>
              <a:t> </a:t>
            </a:r>
            <a:endParaRPr lang="en-IN" dirty="0"/>
          </a:p>
        </p:txBody>
      </p:sp>
      <p:graphicFrame>
        <p:nvGraphicFramePr>
          <p:cNvPr id="6" name="Chart 5">
            <a:extLst>
              <a:ext uri="{FF2B5EF4-FFF2-40B4-BE49-F238E27FC236}">
                <a16:creationId xmlns:a16="http://schemas.microsoft.com/office/drawing/2014/main" id="{4AF67E17-6B1C-43A6-91A7-F68C0B6B1B56}"/>
              </a:ext>
            </a:extLst>
          </p:cNvPr>
          <p:cNvGraphicFramePr>
            <a:graphicFrameLocks/>
          </p:cNvGraphicFramePr>
          <p:nvPr>
            <p:extLst>
              <p:ext uri="{D42A27DB-BD31-4B8C-83A1-F6EECF244321}">
                <p14:modId xmlns:p14="http://schemas.microsoft.com/office/powerpoint/2010/main" val="1928699340"/>
              </p:ext>
            </p:extLst>
          </p:nvPr>
        </p:nvGraphicFramePr>
        <p:xfrm>
          <a:off x="574806" y="1256652"/>
          <a:ext cx="2844501" cy="24159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6314CC8-DEB3-4B8F-BCAA-905D030E4235}"/>
              </a:ext>
            </a:extLst>
          </p:cNvPr>
          <p:cNvGraphicFramePr>
            <a:graphicFrameLocks/>
          </p:cNvGraphicFramePr>
          <p:nvPr>
            <p:extLst>
              <p:ext uri="{D42A27DB-BD31-4B8C-83A1-F6EECF244321}">
                <p14:modId xmlns:p14="http://schemas.microsoft.com/office/powerpoint/2010/main" val="3302452190"/>
              </p:ext>
            </p:extLst>
          </p:nvPr>
        </p:nvGraphicFramePr>
        <p:xfrm>
          <a:off x="4261065" y="1241524"/>
          <a:ext cx="2834640" cy="24159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4074394-F78C-4D30-A626-B05F5F33BEAB}"/>
              </a:ext>
            </a:extLst>
          </p:cNvPr>
          <p:cNvGraphicFramePr>
            <a:graphicFrameLocks/>
          </p:cNvGraphicFramePr>
          <p:nvPr>
            <p:extLst>
              <p:ext uri="{D42A27DB-BD31-4B8C-83A1-F6EECF244321}">
                <p14:modId xmlns:p14="http://schemas.microsoft.com/office/powerpoint/2010/main" val="818146251"/>
              </p:ext>
            </p:extLst>
          </p:nvPr>
        </p:nvGraphicFramePr>
        <p:xfrm>
          <a:off x="7937463" y="1256652"/>
          <a:ext cx="3718560" cy="244624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ADBFE93A-F76F-422B-823F-81FAD14FBA40}"/>
              </a:ext>
            </a:extLst>
          </p:cNvPr>
          <p:cNvSpPr txBox="1"/>
          <p:nvPr/>
        </p:nvSpPr>
        <p:spPr>
          <a:xfrm>
            <a:off x="333375" y="4391024"/>
            <a:ext cx="11058525" cy="1938992"/>
          </a:xfrm>
          <a:prstGeom prst="rect">
            <a:avLst/>
          </a:prstGeom>
          <a:noFill/>
        </p:spPr>
        <p:txBody>
          <a:bodyPr wrap="square" rtlCol="0">
            <a:spAutoFit/>
          </a:bodyPr>
          <a:lstStyle/>
          <a:p>
            <a:r>
              <a:rPr lang="en-US" sz="2000" b="1" u="sng" dirty="0">
                <a:effectLst>
                  <a:outerShdw blurRad="38100" dist="38100" dir="2700000" algn="tl">
                    <a:srgbClr val="000000">
                      <a:alpha val="43137"/>
                    </a:srgbClr>
                  </a:outerShdw>
                </a:effectLst>
              </a:rPr>
              <a:t>Summary</a:t>
            </a:r>
          </a:p>
          <a:p>
            <a:pPr marL="342900" indent="-342900">
              <a:buFont typeface="Wingdings" panose="05000000000000000000" pitchFamily="2" charset="2"/>
              <a:buChar char="q"/>
            </a:pPr>
            <a:r>
              <a:rPr lang="en-US" sz="2000" dirty="0">
                <a:effectLst>
                  <a:outerShdw blurRad="38100" dist="38100" dir="2700000" algn="tl">
                    <a:srgbClr val="000000">
                      <a:alpha val="43137"/>
                    </a:srgbClr>
                  </a:outerShdw>
                </a:effectLst>
              </a:rPr>
              <a:t>Males prefer energy drink more .</a:t>
            </a:r>
          </a:p>
          <a:p>
            <a:endParaRPr lang="en-US" sz="2000" dirty="0">
              <a:effectLst>
                <a:outerShdw blurRad="38100" dist="38100" dir="2700000" algn="tl">
                  <a:srgbClr val="000000">
                    <a:alpha val="43137"/>
                  </a:srgbClr>
                </a:outerShdw>
              </a:effectLst>
            </a:endParaRPr>
          </a:p>
          <a:p>
            <a:pPr marL="342900" indent="-342900">
              <a:buFont typeface="Wingdings" panose="05000000000000000000" pitchFamily="2" charset="2"/>
              <a:buChar char="q"/>
            </a:pPr>
            <a:r>
              <a:rPr lang="en-US" sz="2000" dirty="0">
                <a:effectLst>
                  <a:outerShdw blurRad="38100" dist="38100" dir="2700000" algn="tl">
                    <a:srgbClr val="000000">
                      <a:alpha val="43137"/>
                    </a:srgbClr>
                  </a:outerShdw>
                </a:effectLst>
              </a:rPr>
              <a:t>Youth is the biggest consumer of the product</a:t>
            </a:r>
            <a:r>
              <a:rPr lang="en-US" sz="2000" b="1" u="sng" dirty="0">
                <a:effectLst>
                  <a:outerShdw blurRad="38100" dist="38100" dir="2700000" algn="tl">
                    <a:srgbClr val="000000">
                      <a:alpha val="43137"/>
                    </a:srgbClr>
                  </a:outerShdw>
                </a:effectLst>
              </a:rPr>
              <a:t>.</a:t>
            </a:r>
          </a:p>
          <a:p>
            <a:endParaRPr lang="en-US" sz="2000" b="1" u="sng" dirty="0">
              <a:effectLst>
                <a:outerShdw blurRad="38100" dist="38100" dir="2700000" algn="tl">
                  <a:srgbClr val="000000">
                    <a:alpha val="43137"/>
                  </a:srgbClr>
                </a:outerShdw>
              </a:effectLst>
            </a:endParaRPr>
          </a:p>
          <a:p>
            <a:pPr marL="342900" indent="-342900">
              <a:buFont typeface="Wingdings" panose="05000000000000000000" pitchFamily="2" charset="2"/>
              <a:buChar char="q"/>
            </a:pPr>
            <a:r>
              <a:rPr lang="en-US" sz="2000" dirty="0">
                <a:effectLst>
                  <a:outerShdw blurRad="38100" dist="38100" dir="2700000" algn="tl">
                    <a:srgbClr val="000000">
                      <a:alpha val="43137"/>
                    </a:srgbClr>
                  </a:outerShdw>
                </a:effectLst>
              </a:rPr>
              <a:t>Online ads is the leading marketing channel reaching out to the youth(19-30)</a:t>
            </a:r>
          </a:p>
        </p:txBody>
      </p:sp>
    </p:spTree>
    <p:extLst>
      <p:ext uri="{BB962C8B-B14F-4D97-AF65-F5344CB8AC3E}">
        <p14:creationId xmlns:p14="http://schemas.microsoft.com/office/powerpoint/2010/main" val="40567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67B-0760-40E1-99E8-8667A6CC3E46}"/>
              </a:ext>
            </a:extLst>
          </p:cNvPr>
          <p:cNvSpPr>
            <a:spLocks noGrp="1"/>
          </p:cNvSpPr>
          <p:nvPr>
            <p:ph type="ctrTitle"/>
          </p:nvPr>
        </p:nvSpPr>
        <p:spPr>
          <a:xfrm>
            <a:off x="0" y="0"/>
            <a:ext cx="4867275" cy="619125"/>
          </a:xfrm>
        </p:spPr>
        <p:txBody>
          <a:bodyPr>
            <a:noAutofit/>
          </a:bodyPr>
          <a:lstStyle/>
          <a:p>
            <a:r>
              <a:rPr lang="en-IN" sz="2800" u="sng" dirty="0">
                <a:solidFill>
                  <a:schemeClr val="tx2">
                    <a:lumMod val="40000"/>
                    <a:lumOff val="60000"/>
                  </a:schemeClr>
                </a:solidFill>
                <a:effectLst>
                  <a:outerShdw blurRad="38100" dist="38100" dir="2700000" algn="tl">
                    <a:srgbClr val="000000">
                      <a:alpha val="43137"/>
                    </a:srgbClr>
                  </a:outerShdw>
                </a:effectLst>
                <a:ea typeface="Arial Unicode MS" panose="020B0604020202020204" pitchFamily="34" charset="-128"/>
                <a:cs typeface="Arial Unicode MS" panose="020B0604020202020204" pitchFamily="34" charset="-128"/>
              </a:rPr>
              <a:t>Consumer</a:t>
            </a:r>
            <a:r>
              <a:rPr lang="en-IN" sz="3200" u="sng" dirty="0">
                <a:solidFill>
                  <a:schemeClr val="tx2">
                    <a:lumMod val="40000"/>
                    <a:lumOff val="60000"/>
                  </a:schemeClr>
                </a:solidFill>
                <a:effectLst>
                  <a:outerShdw blurRad="38100" dist="38100" dir="2700000" algn="tl">
                    <a:srgbClr val="000000">
                      <a:alpha val="43137"/>
                    </a:srgbClr>
                  </a:outerShdw>
                </a:effectLst>
                <a:ea typeface="Arial Unicode MS" panose="020B0604020202020204" pitchFamily="34" charset="-128"/>
                <a:cs typeface="Arial Unicode MS" panose="020B0604020202020204" pitchFamily="34" charset="-128"/>
              </a:rPr>
              <a:t> </a:t>
            </a:r>
            <a:r>
              <a:rPr lang="en-IN" sz="2800" u="sng" dirty="0">
                <a:solidFill>
                  <a:schemeClr val="tx2">
                    <a:lumMod val="40000"/>
                    <a:lumOff val="60000"/>
                  </a:schemeClr>
                </a:solidFill>
                <a:effectLst>
                  <a:outerShdw blurRad="38100" dist="38100" dir="2700000" algn="tl">
                    <a:srgbClr val="000000">
                      <a:alpha val="43137"/>
                    </a:srgbClr>
                  </a:outerShdw>
                </a:effectLst>
                <a:ea typeface="Arial Unicode MS" panose="020B0604020202020204" pitchFamily="34" charset="-128"/>
                <a:cs typeface="Arial Unicode MS" panose="020B0604020202020204" pitchFamily="34" charset="-128"/>
              </a:rPr>
              <a:t>Preferences</a:t>
            </a:r>
            <a:endParaRPr lang="en-IN" sz="3200" u="sng" dirty="0">
              <a:solidFill>
                <a:schemeClr val="tx2">
                  <a:lumMod val="40000"/>
                  <a:lumOff val="60000"/>
                </a:schemeClr>
              </a:solidFill>
              <a:effectLst>
                <a:outerShdw blurRad="38100" dist="38100" dir="2700000" algn="tl">
                  <a:srgbClr val="000000">
                    <a:alpha val="43137"/>
                  </a:srgbClr>
                </a:outerShdw>
              </a:effectLst>
              <a:ea typeface="Arial Unicode MS" panose="020B0604020202020204" pitchFamily="34" charset="-128"/>
              <a:cs typeface="Arial Unicode MS" panose="020B0604020202020204" pitchFamily="34" charset="-128"/>
            </a:endParaRPr>
          </a:p>
        </p:txBody>
      </p:sp>
      <p:sp>
        <p:nvSpPr>
          <p:cNvPr id="3" name="Subtitle 2">
            <a:extLst>
              <a:ext uri="{FF2B5EF4-FFF2-40B4-BE49-F238E27FC236}">
                <a16:creationId xmlns:a16="http://schemas.microsoft.com/office/drawing/2014/main" id="{8C333161-A836-442B-B111-E42FC71690EC}"/>
              </a:ext>
            </a:extLst>
          </p:cNvPr>
          <p:cNvSpPr>
            <a:spLocks noGrp="1"/>
          </p:cNvSpPr>
          <p:nvPr>
            <p:ph type="subTitle" idx="1"/>
          </p:nvPr>
        </p:nvSpPr>
        <p:spPr>
          <a:xfrm>
            <a:off x="0" y="762000"/>
            <a:ext cx="12192000" cy="6096000"/>
          </a:xfrm>
        </p:spPr>
        <p:txBody>
          <a:bodyPr/>
          <a:lstStyle/>
          <a:p>
            <a:endParaRPr lang="en-IN" dirty="0"/>
          </a:p>
        </p:txBody>
      </p:sp>
      <p:graphicFrame>
        <p:nvGraphicFramePr>
          <p:cNvPr id="4" name="Chart 3">
            <a:extLst>
              <a:ext uri="{FF2B5EF4-FFF2-40B4-BE49-F238E27FC236}">
                <a16:creationId xmlns:a16="http://schemas.microsoft.com/office/drawing/2014/main" id="{CC8C471D-C185-436D-8D74-5D6A605C944E}"/>
              </a:ext>
            </a:extLst>
          </p:cNvPr>
          <p:cNvGraphicFramePr>
            <a:graphicFrameLocks/>
          </p:cNvGraphicFramePr>
          <p:nvPr>
            <p:extLst>
              <p:ext uri="{D42A27DB-BD31-4B8C-83A1-F6EECF244321}">
                <p14:modId xmlns:p14="http://schemas.microsoft.com/office/powerpoint/2010/main" val="150613398"/>
              </p:ext>
            </p:extLst>
          </p:nvPr>
        </p:nvGraphicFramePr>
        <p:xfrm>
          <a:off x="638175" y="1435415"/>
          <a:ext cx="4752975" cy="27270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C9E3846-0945-45CF-A991-E31F8B75522C}"/>
              </a:ext>
            </a:extLst>
          </p:cNvPr>
          <p:cNvGraphicFramePr>
            <a:graphicFrameLocks/>
          </p:cNvGraphicFramePr>
          <p:nvPr>
            <p:extLst>
              <p:ext uri="{D42A27DB-BD31-4B8C-83A1-F6EECF244321}">
                <p14:modId xmlns:p14="http://schemas.microsoft.com/office/powerpoint/2010/main" val="2959281918"/>
              </p:ext>
            </p:extLst>
          </p:nvPr>
        </p:nvGraphicFramePr>
        <p:xfrm>
          <a:off x="6696077" y="1435416"/>
          <a:ext cx="4495798" cy="27270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538E8AF-07DF-4251-A81C-034D0EB65C84}"/>
              </a:ext>
            </a:extLst>
          </p:cNvPr>
          <p:cNvSpPr txBox="1"/>
          <p:nvPr/>
        </p:nvSpPr>
        <p:spPr>
          <a:xfrm>
            <a:off x="501014" y="4683920"/>
            <a:ext cx="7385685" cy="1477328"/>
          </a:xfrm>
          <a:prstGeom prst="rect">
            <a:avLst/>
          </a:prstGeom>
          <a:noFill/>
        </p:spPr>
        <p:txBody>
          <a:bodyPr wrap="square" rtlCol="0">
            <a:spAutoFit/>
          </a:bodyPr>
          <a:lstStyle/>
          <a:p>
            <a:r>
              <a:rPr lang="en-US" b="1" u="sng" dirty="0"/>
              <a:t>Summary</a:t>
            </a:r>
          </a:p>
          <a:p>
            <a:endParaRPr lang="en-US" b="1" u="sng" dirty="0"/>
          </a:p>
          <a:p>
            <a:pPr marL="285750" indent="-285750">
              <a:buFont typeface="Wingdings" panose="05000000000000000000" pitchFamily="2" charset="2"/>
              <a:buChar char="q"/>
            </a:pPr>
            <a:r>
              <a:rPr lang="en-US" dirty="0"/>
              <a:t>Consumers prefer compact and portable Cans .</a:t>
            </a:r>
          </a:p>
          <a:p>
            <a:endParaRPr lang="en-US" dirty="0"/>
          </a:p>
          <a:p>
            <a:pPr marL="285750" indent="-285750">
              <a:buFont typeface="Wingdings" panose="05000000000000000000" pitchFamily="2" charset="2"/>
              <a:buChar char="q"/>
            </a:pPr>
            <a:r>
              <a:rPr lang="en-US" dirty="0"/>
              <a:t>Consumers expect caffeine to be added into the product</a:t>
            </a:r>
            <a:r>
              <a:rPr lang="en-US" u="sng" dirty="0"/>
              <a:t>.</a:t>
            </a:r>
            <a:endParaRPr lang="en-IN" u="sng" dirty="0"/>
          </a:p>
        </p:txBody>
      </p:sp>
    </p:spTree>
    <p:extLst>
      <p:ext uri="{BB962C8B-B14F-4D97-AF65-F5344CB8AC3E}">
        <p14:creationId xmlns:p14="http://schemas.microsoft.com/office/powerpoint/2010/main" val="104018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67B-0760-40E1-99E8-8667A6CC3E46}"/>
              </a:ext>
            </a:extLst>
          </p:cNvPr>
          <p:cNvSpPr>
            <a:spLocks noGrp="1"/>
          </p:cNvSpPr>
          <p:nvPr>
            <p:ph type="ctrTitle"/>
          </p:nvPr>
        </p:nvSpPr>
        <p:spPr>
          <a:xfrm>
            <a:off x="0" y="0"/>
            <a:ext cx="4867275" cy="619125"/>
          </a:xfrm>
        </p:spPr>
        <p:txBody>
          <a:bodyPr>
            <a:noAutofit/>
          </a:bodyPr>
          <a:lstStyle/>
          <a:p>
            <a:r>
              <a:rPr lang="en-IN" sz="3200" dirty="0"/>
              <a:t>Competition Analysis</a:t>
            </a:r>
            <a:endParaRPr lang="en-IN" sz="3200" b="1" u="sng" dirty="0">
              <a:solidFill>
                <a:schemeClr val="tx2">
                  <a:lumMod val="40000"/>
                  <a:lumOff val="6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C333161-A836-442B-B111-E42FC71690EC}"/>
              </a:ext>
            </a:extLst>
          </p:cNvPr>
          <p:cNvSpPr>
            <a:spLocks noGrp="1"/>
          </p:cNvSpPr>
          <p:nvPr>
            <p:ph type="subTitle" idx="1"/>
          </p:nvPr>
        </p:nvSpPr>
        <p:spPr>
          <a:xfrm>
            <a:off x="0" y="762000"/>
            <a:ext cx="12192000" cy="6096000"/>
          </a:xfrm>
        </p:spPr>
        <p:txBody>
          <a:bodyPr/>
          <a:lstStyle/>
          <a:p>
            <a:endParaRPr lang="en-IN" dirty="0"/>
          </a:p>
        </p:txBody>
      </p:sp>
      <p:sp>
        <p:nvSpPr>
          <p:cNvPr id="7" name="TextBox 6">
            <a:extLst>
              <a:ext uri="{FF2B5EF4-FFF2-40B4-BE49-F238E27FC236}">
                <a16:creationId xmlns:a16="http://schemas.microsoft.com/office/drawing/2014/main" id="{B538E8AF-07DF-4251-A81C-034D0EB65C84}"/>
              </a:ext>
            </a:extLst>
          </p:cNvPr>
          <p:cNvSpPr txBox="1"/>
          <p:nvPr/>
        </p:nvSpPr>
        <p:spPr>
          <a:xfrm>
            <a:off x="415289" y="4763574"/>
            <a:ext cx="10205086" cy="2308324"/>
          </a:xfrm>
          <a:prstGeom prst="rect">
            <a:avLst/>
          </a:prstGeom>
          <a:noFill/>
        </p:spPr>
        <p:txBody>
          <a:bodyPr wrap="square" rtlCol="0">
            <a:spAutoFit/>
          </a:bodyPr>
          <a:lstStyle/>
          <a:p>
            <a:r>
              <a:rPr lang="en-US" b="1" u="sng" dirty="0"/>
              <a:t>Summary</a:t>
            </a:r>
          </a:p>
          <a:p>
            <a:endParaRPr lang="en-US" b="1" u="sng" dirty="0"/>
          </a:p>
          <a:p>
            <a:pPr marL="285750" indent="-285750">
              <a:buFont typeface="Wingdings" panose="05000000000000000000" pitchFamily="2" charset="2"/>
              <a:buChar char="q"/>
            </a:pPr>
            <a:r>
              <a:rPr lang="en-US" dirty="0"/>
              <a:t>Cola-</a:t>
            </a:r>
            <a:r>
              <a:rPr lang="en-US" dirty="0" err="1"/>
              <a:t>Coka</a:t>
            </a:r>
            <a:r>
              <a:rPr lang="en-US" dirty="0"/>
              <a:t> is the biggest competitor of CodeX.</a:t>
            </a:r>
          </a:p>
          <a:p>
            <a:pPr marL="285750" indent="-285750">
              <a:buFont typeface="Wingdings" panose="05000000000000000000" pitchFamily="2" charset="2"/>
              <a:buChar char="q"/>
            </a:pPr>
            <a:r>
              <a:rPr lang="en-US" dirty="0"/>
              <a:t>Consumers choose other brands over CodeX mostly based on</a:t>
            </a:r>
            <a:r>
              <a:rPr lang="en-IN" dirty="0"/>
              <a:t> </a:t>
            </a:r>
            <a:r>
              <a:rPr lang="en-IN" b="1" dirty="0">
                <a:solidFill>
                  <a:schemeClr val="accent1">
                    <a:lumMod val="40000"/>
                    <a:lumOff val="60000"/>
                  </a:schemeClr>
                </a:solidFill>
              </a:rPr>
              <a:t>Availability</a:t>
            </a:r>
            <a:r>
              <a:rPr lang="en-IN" dirty="0"/>
              <a:t> and </a:t>
            </a:r>
            <a:r>
              <a:rPr lang="en-IN" b="1" dirty="0">
                <a:solidFill>
                  <a:schemeClr val="accent1">
                    <a:lumMod val="40000"/>
                    <a:lumOff val="60000"/>
                  </a:schemeClr>
                </a:solidFill>
              </a:rPr>
              <a:t>Brand reputation</a:t>
            </a:r>
            <a:endParaRPr lang="en-US" b="1" dirty="0">
              <a:solidFill>
                <a:schemeClr val="accent1">
                  <a:lumMod val="40000"/>
                  <a:lumOff val="60000"/>
                </a:schemeClr>
              </a:solidFill>
            </a:endParaRPr>
          </a:p>
          <a:p>
            <a:pPr marL="285750" indent="-285750">
              <a:buFont typeface="Wingdings" panose="05000000000000000000" pitchFamily="2" charset="2"/>
              <a:buChar char="q"/>
            </a:pPr>
            <a:endParaRPr lang="en-US" u="sng" dirty="0"/>
          </a:p>
          <a:p>
            <a:pPr marL="285750" indent="-285750">
              <a:buFont typeface="Wingdings" panose="05000000000000000000" pitchFamily="2" charset="2"/>
              <a:buChar char="q"/>
            </a:pPr>
            <a:endParaRPr lang="en-US" u="sng" dirty="0"/>
          </a:p>
          <a:p>
            <a:pPr marL="285750" indent="-285750">
              <a:buFont typeface="Wingdings" panose="05000000000000000000" pitchFamily="2" charset="2"/>
              <a:buChar char="q"/>
            </a:pPr>
            <a:endParaRPr lang="en-US" u="sng" dirty="0"/>
          </a:p>
        </p:txBody>
      </p:sp>
      <p:graphicFrame>
        <p:nvGraphicFramePr>
          <p:cNvPr id="8" name="Chart 7">
            <a:extLst>
              <a:ext uri="{FF2B5EF4-FFF2-40B4-BE49-F238E27FC236}">
                <a16:creationId xmlns:a16="http://schemas.microsoft.com/office/drawing/2014/main" id="{CF6310BD-E45F-48B9-9D73-488F8FD932B1}"/>
              </a:ext>
            </a:extLst>
          </p:cNvPr>
          <p:cNvGraphicFramePr>
            <a:graphicFrameLocks/>
          </p:cNvGraphicFramePr>
          <p:nvPr>
            <p:extLst>
              <p:ext uri="{D42A27DB-BD31-4B8C-83A1-F6EECF244321}">
                <p14:modId xmlns:p14="http://schemas.microsoft.com/office/powerpoint/2010/main" val="52115749"/>
              </p:ext>
            </p:extLst>
          </p:nvPr>
        </p:nvGraphicFramePr>
        <p:xfrm>
          <a:off x="523875" y="1221103"/>
          <a:ext cx="5429250" cy="29007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07686B48-5E38-4602-BDE4-C345E0D8D9A3}"/>
              </a:ext>
            </a:extLst>
          </p:cNvPr>
          <p:cNvGraphicFramePr>
            <a:graphicFrameLocks/>
          </p:cNvGraphicFramePr>
          <p:nvPr>
            <p:extLst>
              <p:ext uri="{D42A27DB-BD31-4B8C-83A1-F6EECF244321}">
                <p14:modId xmlns:p14="http://schemas.microsoft.com/office/powerpoint/2010/main" val="2043663696"/>
              </p:ext>
            </p:extLst>
          </p:nvPr>
        </p:nvGraphicFramePr>
        <p:xfrm>
          <a:off x="6724651" y="1221104"/>
          <a:ext cx="4772024" cy="2900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44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67B-0760-40E1-99E8-8667A6CC3E46}"/>
              </a:ext>
            </a:extLst>
          </p:cNvPr>
          <p:cNvSpPr>
            <a:spLocks noGrp="1"/>
          </p:cNvSpPr>
          <p:nvPr>
            <p:ph type="ctrTitle"/>
          </p:nvPr>
        </p:nvSpPr>
        <p:spPr>
          <a:xfrm>
            <a:off x="0" y="0"/>
            <a:ext cx="4867275" cy="619125"/>
          </a:xfrm>
        </p:spPr>
        <p:txBody>
          <a:bodyPr>
            <a:noAutofit/>
          </a:bodyPr>
          <a:lstStyle/>
          <a:p>
            <a:r>
              <a:rPr lang="en-IN" sz="3200" dirty="0"/>
              <a:t>Brand Penetration</a:t>
            </a:r>
            <a:endParaRPr lang="en-IN" sz="3200" b="1" u="sng" dirty="0">
              <a:solidFill>
                <a:schemeClr val="tx2">
                  <a:lumMod val="40000"/>
                  <a:lumOff val="6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C333161-A836-442B-B111-E42FC71690EC}"/>
              </a:ext>
            </a:extLst>
          </p:cNvPr>
          <p:cNvSpPr>
            <a:spLocks noGrp="1"/>
          </p:cNvSpPr>
          <p:nvPr>
            <p:ph type="subTitle" idx="1"/>
          </p:nvPr>
        </p:nvSpPr>
        <p:spPr>
          <a:xfrm>
            <a:off x="0" y="762000"/>
            <a:ext cx="12192000" cy="6096000"/>
          </a:xfrm>
        </p:spPr>
        <p:txBody>
          <a:bodyPr/>
          <a:lstStyle/>
          <a:p>
            <a:endParaRPr lang="en-IN" dirty="0"/>
          </a:p>
        </p:txBody>
      </p:sp>
      <p:sp>
        <p:nvSpPr>
          <p:cNvPr id="7" name="TextBox 6">
            <a:extLst>
              <a:ext uri="{FF2B5EF4-FFF2-40B4-BE49-F238E27FC236}">
                <a16:creationId xmlns:a16="http://schemas.microsoft.com/office/drawing/2014/main" id="{B538E8AF-07DF-4251-A81C-034D0EB65C84}"/>
              </a:ext>
            </a:extLst>
          </p:cNvPr>
          <p:cNvSpPr txBox="1"/>
          <p:nvPr/>
        </p:nvSpPr>
        <p:spPr>
          <a:xfrm>
            <a:off x="290035" y="4090508"/>
            <a:ext cx="11611930" cy="2585323"/>
          </a:xfrm>
          <a:prstGeom prst="rect">
            <a:avLst/>
          </a:prstGeom>
          <a:noFill/>
        </p:spPr>
        <p:txBody>
          <a:bodyPr wrap="square" rtlCol="0">
            <a:spAutoFit/>
          </a:bodyPr>
          <a:lstStyle/>
          <a:p>
            <a:r>
              <a:rPr lang="en-US" b="1" u="sng" dirty="0"/>
              <a:t>Summary</a:t>
            </a:r>
          </a:p>
          <a:p>
            <a:endParaRPr lang="en-US" b="1" u="sng" dirty="0"/>
          </a:p>
          <a:p>
            <a:pPr marL="285750" indent="-285750">
              <a:buFont typeface="Wingdings" panose="05000000000000000000" pitchFamily="2" charset="2"/>
              <a:buChar char="q"/>
            </a:pPr>
            <a:r>
              <a:rPr lang="en-US" dirty="0"/>
              <a:t>Brand perception amongst the consumers is mostly neutral and positive.</a:t>
            </a:r>
          </a:p>
          <a:p>
            <a:endParaRPr lang="en-US" dirty="0"/>
          </a:p>
          <a:p>
            <a:pPr marL="285750" indent="-285750">
              <a:buFont typeface="Wingdings" panose="05000000000000000000" pitchFamily="2" charset="2"/>
              <a:buChar char="q"/>
            </a:pPr>
            <a:r>
              <a:rPr lang="en-US" dirty="0"/>
              <a:t>The top 5 cities  with most positive  reviews  are – </a:t>
            </a:r>
            <a:r>
              <a:rPr lang="en-US" dirty="0">
                <a:solidFill>
                  <a:schemeClr val="bg2">
                    <a:lumMod val="40000"/>
                    <a:lumOff val="60000"/>
                  </a:schemeClr>
                </a:solidFill>
              </a:rPr>
              <a:t>Bangalore</a:t>
            </a:r>
            <a:r>
              <a:rPr lang="en-US" dirty="0"/>
              <a:t>, </a:t>
            </a:r>
            <a:r>
              <a:rPr lang="en-US" dirty="0">
                <a:solidFill>
                  <a:schemeClr val="bg2">
                    <a:lumMod val="40000"/>
                    <a:lumOff val="60000"/>
                  </a:schemeClr>
                </a:solidFill>
              </a:rPr>
              <a:t>Chennai</a:t>
            </a:r>
            <a:r>
              <a:rPr lang="en-US" dirty="0"/>
              <a:t>, </a:t>
            </a:r>
            <a:r>
              <a:rPr lang="en-US" dirty="0">
                <a:solidFill>
                  <a:schemeClr val="bg2">
                    <a:lumMod val="40000"/>
                    <a:lumOff val="60000"/>
                  </a:schemeClr>
                </a:solidFill>
              </a:rPr>
              <a:t>Hyderabad</a:t>
            </a:r>
            <a:r>
              <a:rPr lang="en-US" dirty="0"/>
              <a:t>, </a:t>
            </a:r>
            <a:r>
              <a:rPr lang="en-US" dirty="0">
                <a:solidFill>
                  <a:schemeClr val="bg2">
                    <a:lumMod val="40000"/>
                    <a:lumOff val="60000"/>
                  </a:schemeClr>
                </a:solidFill>
              </a:rPr>
              <a:t>Mumbai </a:t>
            </a:r>
            <a:r>
              <a:rPr lang="en-US" dirty="0"/>
              <a:t>&amp; </a:t>
            </a:r>
            <a:r>
              <a:rPr lang="en-US" dirty="0">
                <a:solidFill>
                  <a:schemeClr val="bg2">
                    <a:lumMod val="40000"/>
                    <a:lumOff val="60000"/>
                  </a:schemeClr>
                </a:solidFill>
              </a:rPr>
              <a:t>Pune</a:t>
            </a:r>
            <a:r>
              <a:rPr lang="en-US" dirty="0"/>
              <a:t>. So the company should focus actively on these cities where the customer base is already strong.</a:t>
            </a:r>
          </a:p>
          <a:p>
            <a:endParaRPr lang="en-US" dirty="0"/>
          </a:p>
          <a:p>
            <a:pPr marL="285750" indent="-285750">
              <a:buFont typeface="Wingdings" panose="05000000000000000000" pitchFamily="2" charset="2"/>
              <a:buChar char="q"/>
            </a:pPr>
            <a:r>
              <a:rPr lang="en-US" dirty="0">
                <a:solidFill>
                  <a:schemeClr val="accent1">
                    <a:lumMod val="20000"/>
                    <a:lumOff val="80000"/>
                  </a:schemeClr>
                </a:solidFill>
              </a:rPr>
              <a:t>Bangalore, Chennai, Delhi, Hyderabad &amp; Mumbai are the top consumers  of the product.</a:t>
            </a:r>
          </a:p>
          <a:p>
            <a:pPr marL="285750" indent="-285750">
              <a:buFont typeface="Wingdings" panose="05000000000000000000" pitchFamily="2" charset="2"/>
              <a:buChar char="q"/>
            </a:pPr>
            <a:endParaRPr lang="en-US" u="sng" dirty="0"/>
          </a:p>
        </p:txBody>
      </p:sp>
      <p:graphicFrame>
        <p:nvGraphicFramePr>
          <p:cNvPr id="10" name="Chart 9">
            <a:extLst>
              <a:ext uri="{FF2B5EF4-FFF2-40B4-BE49-F238E27FC236}">
                <a16:creationId xmlns:a16="http://schemas.microsoft.com/office/drawing/2014/main" id="{FA62C4F4-BB2A-4EBE-AF22-B8D0F9B67FE3}"/>
              </a:ext>
            </a:extLst>
          </p:cNvPr>
          <p:cNvGraphicFramePr>
            <a:graphicFrameLocks/>
          </p:cNvGraphicFramePr>
          <p:nvPr>
            <p:extLst>
              <p:ext uri="{D42A27DB-BD31-4B8C-83A1-F6EECF244321}">
                <p14:modId xmlns:p14="http://schemas.microsoft.com/office/powerpoint/2010/main" val="2348448068"/>
              </p:ext>
            </p:extLst>
          </p:nvPr>
        </p:nvGraphicFramePr>
        <p:xfrm>
          <a:off x="451485" y="1361123"/>
          <a:ext cx="3040380" cy="20678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C39823B2-DFA8-4AC5-B242-9F634B29078B}"/>
              </a:ext>
            </a:extLst>
          </p:cNvPr>
          <p:cNvGraphicFramePr>
            <a:graphicFrameLocks/>
          </p:cNvGraphicFramePr>
          <p:nvPr>
            <p:extLst>
              <p:ext uri="{D42A27DB-BD31-4B8C-83A1-F6EECF244321}">
                <p14:modId xmlns:p14="http://schemas.microsoft.com/office/powerpoint/2010/main" val="3473072309"/>
              </p:ext>
            </p:extLst>
          </p:nvPr>
        </p:nvGraphicFramePr>
        <p:xfrm>
          <a:off x="3943350" y="981075"/>
          <a:ext cx="3040380" cy="2763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E5364E31-DD15-4179-B69E-2E6AF037755B}"/>
              </a:ext>
            </a:extLst>
          </p:cNvPr>
          <p:cNvGraphicFramePr>
            <a:graphicFrameLocks/>
          </p:cNvGraphicFramePr>
          <p:nvPr>
            <p:extLst>
              <p:ext uri="{D42A27DB-BD31-4B8C-83A1-F6EECF244321}">
                <p14:modId xmlns:p14="http://schemas.microsoft.com/office/powerpoint/2010/main" val="3053132276"/>
              </p:ext>
            </p:extLst>
          </p:nvPr>
        </p:nvGraphicFramePr>
        <p:xfrm>
          <a:off x="7728584" y="1042510"/>
          <a:ext cx="3263265" cy="29051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3123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67B-0760-40E1-99E8-8667A6CC3E46}"/>
              </a:ext>
            </a:extLst>
          </p:cNvPr>
          <p:cNvSpPr>
            <a:spLocks noGrp="1"/>
          </p:cNvSpPr>
          <p:nvPr>
            <p:ph type="ctrTitle"/>
          </p:nvPr>
        </p:nvSpPr>
        <p:spPr>
          <a:xfrm>
            <a:off x="0" y="0"/>
            <a:ext cx="4867275" cy="619125"/>
          </a:xfrm>
        </p:spPr>
        <p:txBody>
          <a:bodyPr>
            <a:noAutofit/>
          </a:bodyPr>
          <a:lstStyle/>
          <a:p>
            <a:r>
              <a:rPr lang="en-IN" sz="3200" dirty="0"/>
              <a:t>Purchase Behaviour</a:t>
            </a:r>
            <a:endParaRPr lang="en-IN" sz="3200" b="1" u="sng" dirty="0">
              <a:solidFill>
                <a:schemeClr val="tx2">
                  <a:lumMod val="40000"/>
                  <a:lumOff val="6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C333161-A836-442B-B111-E42FC71690EC}"/>
              </a:ext>
            </a:extLst>
          </p:cNvPr>
          <p:cNvSpPr>
            <a:spLocks noGrp="1"/>
          </p:cNvSpPr>
          <p:nvPr>
            <p:ph type="subTitle" idx="1"/>
          </p:nvPr>
        </p:nvSpPr>
        <p:spPr>
          <a:xfrm>
            <a:off x="0" y="762000"/>
            <a:ext cx="12192000" cy="6096000"/>
          </a:xfrm>
        </p:spPr>
        <p:txBody>
          <a:bodyPr/>
          <a:lstStyle/>
          <a:p>
            <a:endParaRPr lang="en-IN" dirty="0"/>
          </a:p>
        </p:txBody>
      </p:sp>
      <p:sp>
        <p:nvSpPr>
          <p:cNvPr id="7" name="TextBox 6">
            <a:extLst>
              <a:ext uri="{FF2B5EF4-FFF2-40B4-BE49-F238E27FC236}">
                <a16:creationId xmlns:a16="http://schemas.microsoft.com/office/drawing/2014/main" id="{B538E8AF-07DF-4251-A81C-034D0EB65C84}"/>
              </a:ext>
            </a:extLst>
          </p:cNvPr>
          <p:cNvSpPr txBox="1"/>
          <p:nvPr/>
        </p:nvSpPr>
        <p:spPr>
          <a:xfrm>
            <a:off x="110489" y="4248294"/>
            <a:ext cx="11557636" cy="2308324"/>
          </a:xfrm>
          <a:prstGeom prst="rect">
            <a:avLst/>
          </a:prstGeom>
          <a:noFill/>
        </p:spPr>
        <p:txBody>
          <a:bodyPr wrap="square" rtlCol="0">
            <a:spAutoFit/>
          </a:bodyPr>
          <a:lstStyle/>
          <a:p>
            <a:r>
              <a:rPr lang="en-US" b="1" u="sng" dirty="0"/>
              <a:t>Summary</a:t>
            </a:r>
          </a:p>
          <a:p>
            <a:endParaRPr lang="en-US" b="1" u="sng" dirty="0"/>
          </a:p>
          <a:p>
            <a:pPr marL="285750" indent="-285750">
              <a:buFont typeface="Wingdings" panose="05000000000000000000" pitchFamily="2" charset="2"/>
              <a:buChar char="q"/>
            </a:pPr>
            <a:r>
              <a:rPr lang="en-US" b="1" dirty="0">
                <a:solidFill>
                  <a:schemeClr val="accent4">
                    <a:lumMod val="40000"/>
                    <a:lumOff val="60000"/>
                  </a:schemeClr>
                </a:solidFill>
              </a:rPr>
              <a:t>Supermarket</a:t>
            </a:r>
            <a:r>
              <a:rPr lang="en-US" dirty="0">
                <a:solidFill>
                  <a:schemeClr val="accent4">
                    <a:lumMod val="40000"/>
                    <a:lumOff val="60000"/>
                  </a:schemeClr>
                </a:solidFill>
              </a:rPr>
              <a:t> </a:t>
            </a:r>
            <a:r>
              <a:rPr lang="en-US" dirty="0"/>
              <a:t> is  the  leading  location  where  the  product is  being sold  from.</a:t>
            </a:r>
          </a:p>
          <a:p>
            <a:endParaRPr lang="en-US" dirty="0"/>
          </a:p>
          <a:p>
            <a:pPr marL="285750" indent="-285750">
              <a:buFont typeface="Wingdings" panose="05000000000000000000" pitchFamily="2" charset="2"/>
              <a:buChar char="q"/>
            </a:pPr>
            <a:r>
              <a:rPr lang="en-US" b="1" dirty="0">
                <a:solidFill>
                  <a:schemeClr val="accent4">
                    <a:lumMod val="40000"/>
                    <a:lumOff val="60000"/>
                  </a:schemeClr>
                </a:solidFill>
              </a:rPr>
              <a:t>Sports/exercise </a:t>
            </a:r>
            <a:r>
              <a:rPr lang="en-US" dirty="0"/>
              <a:t>is the Ocassion where the consumers consume the product mostly.</a:t>
            </a:r>
          </a:p>
          <a:p>
            <a:endParaRPr lang="en-US" dirty="0"/>
          </a:p>
          <a:p>
            <a:pPr marL="285750" indent="-285750">
              <a:buFont typeface="Wingdings" panose="05000000000000000000" pitchFamily="2" charset="2"/>
              <a:buChar char="q"/>
            </a:pPr>
            <a:r>
              <a:rPr lang="en-US" dirty="0"/>
              <a:t>‘</a:t>
            </a:r>
            <a:r>
              <a:rPr lang="en-US" b="1" dirty="0">
                <a:solidFill>
                  <a:schemeClr val="accent4">
                    <a:lumMod val="40000"/>
                    <a:lumOff val="60000"/>
                  </a:schemeClr>
                </a:solidFill>
              </a:rPr>
              <a:t>Above 150 ’is </a:t>
            </a:r>
            <a:r>
              <a:rPr lang="en-US" dirty="0"/>
              <a:t>the most preferred price range acc to the consumers.</a:t>
            </a:r>
          </a:p>
          <a:p>
            <a:pPr marL="285750" indent="-285750">
              <a:buFont typeface="Wingdings" panose="05000000000000000000" pitchFamily="2" charset="2"/>
              <a:buChar char="q"/>
            </a:pPr>
            <a:endParaRPr lang="en-US" u="sng" dirty="0"/>
          </a:p>
        </p:txBody>
      </p:sp>
      <p:sp>
        <p:nvSpPr>
          <p:cNvPr id="4" name="TextBox 3">
            <a:extLst>
              <a:ext uri="{FF2B5EF4-FFF2-40B4-BE49-F238E27FC236}">
                <a16:creationId xmlns:a16="http://schemas.microsoft.com/office/drawing/2014/main" id="{82817ACA-4202-4759-8735-023E28E56691}"/>
              </a:ext>
            </a:extLst>
          </p:cNvPr>
          <p:cNvSpPr txBox="1"/>
          <p:nvPr/>
        </p:nvSpPr>
        <p:spPr>
          <a:xfrm>
            <a:off x="5595937" y="2986087"/>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C179684B-C323-4162-9823-A93B7B44E2D1}"/>
              </a:ext>
            </a:extLst>
          </p:cNvPr>
          <p:cNvSpPr txBox="1"/>
          <p:nvPr/>
        </p:nvSpPr>
        <p:spPr>
          <a:xfrm>
            <a:off x="5595937" y="2986087"/>
            <a:ext cx="914400" cy="914400"/>
          </a:xfrm>
          <a:prstGeom prst="rect">
            <a:avLst/>
          </a:prstGeom>
          <a:noFill/>
        </p:spPr>
        <p:txBody>
          <a:bodyPr wrap="square" rtlCol="0">
            <a:spAutoFit/>
          </a:bodyPr>
          <a:lstStyle/>
          <a:p>
            <a:endParaRPr lang="en-IN" dirty="0"/>
          </a:p>
        </p:txBody>
      </p:sp>
      <p:graphicFrame>
        <p:nvGraphicFramePr>
          <p:cNvPr id="13" name="Chart 12">
            <a:extLst>
              <a:ext uri="{FF2B5EF4-FFF2-40B4-BE49-F238E27FC236}">
                <a16:creationId xmlns:a16="http://schemas.microsoft.com/office/drawing/2014/main" id="{5EB7C648-DD0E-4CE1-98C7-522B40B93DAD}"/>
              </a:ext>
            </a:extLst>
          </p:cNvPr>
          <p:cNvGraphicFramePr>
            <a:graphicFrameLocks/>
          </p:cNvGraphicFramePr>
          <p:nvPr>
            <p:extLst>
              <p:ext uri="{D42A27DB-BD31-4B8C-83A1-F6EECF244321}">
                <p14:modId xmlns:p14="http://schemas.microsoft.com/office/powerpoint/2010/main" val="508779598"/>
              </p:ext>
            </p:extLst>
          </p:nvPr>
        </p:nvGraphicFramePr>
        <p:xfrm>
          <a:off x="110489" y="1209675"/>
          <a:ext cx="3756661" cy="26908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87D65124-C949-4763-9AD7-9E3349027B6B}"/>
              </a:ext>
            </a:extLst>
          </p:cNvPr>
          <p:cNvGraphicFramePr>
            <a:graphicFrameLocks/>
          </p:cNvGraphicFramePr>
          <p:nvPr>
            <p:extLst>
              <p:ext uri="{D42A27DB-BD31-4B8C-83A1-F6EECF244321}">
                <p14:modId xmlns:p14="http://schemas.microsoft.com/office/powerpoint/2010/main" val="3752315333"/>
              </p:ext>
            </p:extLst>
          </p:nvPr>
        </p:nvGraphicFramePr>
        <p:xfrm>
          <a:off x="4125516" y="1197172"/>
          <a:ext cx="4448175" cy="26908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39B604DE-2F92-48CC-A4F6-E1C8325EA366}"/>
              </a:ext>
            </a:extLst>
          </p:cNvPr>
          <p:cNvGraphicFramePr>
            <a:graphicFrameLocks/>
          </p:cNvGraphicFramePr>
          <p:nvPr>
            <p:extLst>
              <p:ext uri="{D42A27DB-BD31-4B8C-83A1-F6EECF244321}">
                <p14:modId xmlns:p14="http://schemas.microsoft.com/office/powerpoint/2010/main" val="3814518608"/>
              </p:ext>
            </p:extLst>
          </p:nvPr>
        </p:nvGraphicFramePr>
        <p:xfrm>
          <a:off x="8832057" y="1209675"/>
          <a:ext cx="2978944" cy="26098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78590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67B-0760-40E1-99E8-8667A6CC3E46}"/>
              </a:ext>
            </a:extLst>
          </p:cNvPr>
          <p:cNvSpPr>
            <a:spLocks noGrp="1"/>
          </p:cNvSpPr>
          <p:nvPr>
            <p:ph type="ctrTitle"/>
          </p:nvPr>
        </p:nvSpPr>
        <p:spPr>
          <a:xfrm>
            <a:off x="0" y="0"/>
            <a:ext cx="4867275" cy="619125"/>
          </a:xfrm>
        </p:spPr>
        <p:txBody>
          <a:bodyPr>
            <a:noAutofit/>
          </a:bodyPr>
          <a:lstStyle/>
          <a:p>
            <a:r>
              <a:rPr lang="en-IN" sz="3200" dirty="0"/>
              <a:t>Product Development</a:t>
            </a:r>
            <a:endParaRPr lang="en-IN" sz="3200" b="1" u="sng" dirty="0">
              <a:solidFill>
                <a:schemeClr val="tx2">
                  <a:lumMod val="40000"/>
                  <a:lumOff val="6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C333161-A836-442B-B111-E42FC71690EC}"/>
              </a:ext>
            </a:extLst>
          </p:cNvPr>
          <p:cNvSpPr>
            <a:spLocks noGrp="1"/>
          </p:cNvSpPr>
          <p:nvPr>
            <p:ph type="subTitle" idx="1"/>
          </p:nvPr>
        </p:nvSpPr>
        <p:spPr>
          <a:xfrm>
            <a:off x="0" y="762000"/>
            <a:ext cx="12192000" cy="6096000"/>
          </a:xfrm>
        </p:spPr>
        <p:txBody>
          <a:bodyPr/>
          <a:lstStyle/>
          <a:p>
            <a:endParaRPr lang="en-IN" dirty="0"/>
          </a:p>
        </p:txBody>
      </p:sp>
      <p:sp>
        <p:nvSpPr>
          <p:cNvPr id="7" name="TextBox 6">
            <a:extLst>
              <a:ext uri="{FF2B5EF4-FFF2-40B4-BE49-F238E27FC236}">
                <a16:creationId xmlns:a16="http://schemas.microsoft.com/office/drawing/2014/main" id="{B538E8AF-07DF-4251-A81C-034D0EB65C84}"/>
              </a:ext>
            </a:extLst>
          </p:cNvPr>
          <p:cNvSpPr txBox="1"/>
          <p:nvPr/>
        </p:nvSpPr>
        <p:spPr>
          <a:xfrm>
            <a:off x="110489" y="4238624"/>
            <a:ext cx="11891011" cy="3139321"/>
          </a:xfrm>
          <a:prstGeom prst="rect">
            <a:avLst/>
          </a:prstGeom>
          <a:noFill/>
        </p:spPr>
        <p:txBody>
          <a:bodyPr wrap="square" rtlCol="0">
            <a:spAutoFit/>
          </a:bodyPr>
          <a:lstStyle/>
          <a:p>
            <a:r>
              <a:rPr lang="en-US" b="1" u="sng" dirty="0"/>
              <a:t>Summary</a:t>
            </a:r>
          </a:p>
          <a:p>
            <a:pPr marL="285750" indent="-285750">
              <a:buFont typeface="Wingdings" panose="05000000000000000000" pitchFamily="2" charset="2"/>
              <a:buChar char="q"/>
            </a:pPr>
            <a:r>
              <a:rPr lang="en-US" dirty="0"/>
              <a:t>Most of the respondents/consumers gave a rating of </a:t>
            </a:r>
            <a:r>
              <a:rPr lang="en-US" b="1" dirty="0">
                <a:solidFill>
                  <a:schemeClr val="accent4">
                    <a:lumMod val="40000"/>
                    <a:lumOff val="60000"/>
                  </a:schemeClr>
                </a:solidFill>
              </a:rPr>
              <a:t>’3’ </a:t>
            </a:r>
            <a:r>
              <a:rPr lang="en-US" dirty="0"/>
              <a:t>to the product’s taste which can be considered as ‘Average’, thus serious work on the taste of the product needs to be done to increase the products demand in the market.</a:t>
            </a:r>
          </a:p>
          <a:p>
            <a:endParaRPr lang="en-US" dirty="0"/>
          </a:p>
          <a:p>
            <a:pPr marL="285750" indent="-285750">
              <a:buFont typeface="Wingdings" panose="05000000000000000000" pitchFamily="2" charset="2"/>
              <a:buChar char="q"/>
            </a:pPr>
            <a:r>
              <a:rPr lang="en-US" dirty="0"/>
              <a:t>Brand Reputation is the major reason that consumers tend to choose other brands over the product which shows that the company needs to optimize its marketing strategy.</a:t>
            </a:r>
          </a:p>
          <a:p>
            <a:endParaRPr lang="en-US" dirty="0"/>
          </a:p>
          <a:p>
            <a:endParaRPr lang="en-US" b="1" u="sng" dirty="0"/>
          </a:p>
          <a:p>
            <a:endParaRPr lang="en-US" b="1" u="sng" dirty="0"/>
          </a:p>
          <a:p>
            <a:pPr marL="285750" indent="-285750">
              <a:buFont typeface="Wingdings" panose="05000000000000000000" pitchFamily="2" charset="2"/>
              <a:buChar char="q"/>
            </a:pPr>
            <a:endParaRPr lang="en-US" u="sng" dirty="0"/>
          </a:p>
        </p:txBody>
      </p:sp>
      <p:sp>
        <p:nvSpPr>
          <p:cNvPr id="4" name="TextBox 3">
            <a:extLst>
              <a:ext uri="{FF2B5EF4-FFF2-40B4-BE49-F238E27FC236}">
                <a16:creationId xmlns:a16="http://schemas.microsoft.com/office/drawing/2014/main" id="{82817ACA-4202-4759-8735-023E28E56691}"/>
              </a:ext>
            </a:extLst>
          </p:cNvPr>
          <p:cNvSpPr txBox="1"/>
          <p:nvPr/>
        </p:nvSpPr>
        <p:spPr>
          <a:xfrm>
            <a:off x="5595937" y="2986087"/>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C179684B-C323-4162-9823-A93B7B44E2D1}"/>
              </a:ext>
            </a:extLst>
          </p:cNvPr>
          <p:cNvSpPr txBox="1"/>
          <p:nvPr/>
        </p:nvSpPr>
        <p:spPr>
          <a:xfrm>
            <a:off x="5595937" y="2986087"/>
            <a:ext cx="914400" cy="914400"/>
          </a:xfrm>
          <a:prstGeom prst="rect">
            <a:avLst/>
          </a:prstGeom>
          <a:noFill/>
        </p:spPr>
        <p:txBody>
          <a:bodyPr wrap="square" rtlCol="0">
            <a:spAutoFit/>
          </a:bodyPr>
          <a:lstStyle/>
          <a:p>
            <a:endParaRPr lang="en-IN" dirty="0"/>
          </a:p>
        </p:txBody>
      </p:sp>
      <p:graphicFrame>
        <p:nvGraphicFramePr>
          <p:cNvPr id="10" name="Chart 9">
            <a:extLst>
              <a:ext uri="{FF2B5EF4-FFF2-40B4-BE49-F238E27FC236}">
                <a16:creationId xmlns:a16="http://schemas.microsoft.com/office/drawing/2014/main" id="{1213E846-5FFA-4473-8229-C4A878D414D2}"/>
              </a:ext>
            </a:extLst>
          </p:cNvPr>
          <p:cNvGraphicFramePr>
            <a:graphicFrameLocks/>
          </p:cNvGraphicFramePr>
          <p:nvPr>
            <p:extLst>
              <p:ext uri="{D42A27DB-BD31-4B8C-83A1-F6EECF244321}">
                <p14:modId xmlns:p14="http://schemas.microsoft.com/office/powerpoint/2010/main" val="1695516353"/>
              </p:ext>
            </p:extLst>
          </p:nvPr>
        </p:nvGraphicFramePr>
        <p:xfrm>
          <a:off x="600075" y="1256822"/>
          <a:ext cx="4667250" cy="28127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3C620372-50B4-4D14-A5E2-FF5004906DA3}"/>
              </a:ext>
            </a:extLst>
          </p:cNvPr>
          <p:cNvGraphicFramePr>
            <a:graphicFrameLocks/>
          </p:cNvGraphicFramePr>
          <p:nvPr>
            <p:extLst>
              <p:ext uri="{D42A27DB-BD31-4B8C-83A1-F6EECF244321}">
                <p14:modId xmlns:p14="http://schemas.microsoft.com/office/powerpoint/2010/main" val="3874153894"/>
              </p:ext>
            </p:extLst>
          </p:nvPr>
        </p:nvGraphicFramePr>
        <p:xfrm>
          <a:off x="6257925" y="1256822"/>
          <a:ext cx="4905375" cy="28127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2558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214</TotalTime>
  <Words>1134</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Unicode MS</vt:lpstr>
      <vt:lpstr>Arial</vt:lpstr>
      <vt:lpstr>Bahnschrift</vt:lpstr>
      <vt:lpstr>Century Gothic</vt:lpstr>
      <vt:lpstr>Söhne</vt:lpstr>
      <vt:lpstr>Wingdings</vt:lpstr>
      <vt:lpstr>Wingdings 3</vt:lpstr>
      <vt:lpstr>Ion</vt:lpstr>
      <vt:lpstr>Insights to the Marketing Team  Of CodeX</vt:lpstr>
      <vt:lpstr>ABOUT </vt:lpstr>
      <vt:lpstr>OBJECTIVES</vt:lpstr>
      <vt:lpstr>Demographic   Insights </vt:lpstr>
      <vt:lpstr>Consumer Preferences</vt:lpstr>
      <vt:lpstr>Competition Analysis</vt:lpstr>
      <vt:lpstr>Brand Penetration</vt:lpstr>
      <vt:lpstr>Purchase Behaviour</vt:lpstr>
      <vt:lpstr>Product Development</vt:lpstr>
      <vt:lpstr>Recommendations for CodeX</vt:lpstr>
      <vt:lpstr>Recommendations for CodeX</vt:lpstr>
      <vt:lpstr>Recommendations for CodeX</vt:lpstr>
      <vt:lpstr>Additional insights for CodeX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to the Marketing Team  Of CodeX</dc:title>
  <dc:creator>Admin</dc:creator>
  <cp:lastModifiedBy>Admin</cp:lastModifiedBy>
  <cp:revision>24</cp:revision>
  <dcterms:created xsi:type="dcterms:W3CDTF">2023-07-01T10:46:13Z</dcterms:created>
  <dcterms:modified xsi:type="dcterms:W3CDTF">2023-07-01T14:21:58Z</dcterms:modified>
</cp:coreProperties>
</file>