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309" r:id="rId2"/>
    <p:sldId id="256" r:id="rId3"/>
    <p:sldId id="264" r:id="rId4"/>
    <p:sldId id="258" r:id="rId5"/>
    <p:sldId id="271" r:id="rId6"/>
    <p:sldId id="308" r:id="rId7"/>
    <p:sldId id="267" r:id="rId8"/>
    <p:sldId id="268" r:id="rId9"/>
    <p:sldId id="311" r:id="rId10"/>
    <p:sldId id="269" r:id="rId11"/>
    <p:sldId id="312" r:id="rId12"/>
    <p:sldId id="270" r:id="rId13"/>
    <p:sldId id="281" r:id="rId14"/>
    <p:sldId id="279" r:id="rId15"/>
    <p:sldId id="288" r:id="rId16"/>
  </p:sldIdLst>
  <p:sldSz cx="9144000" cy="5143500" type="screen16x9"/>
  <p:notesSz cx="6858000" cy="9144000"/>
  <p:embeddedFontLst>
    <p:embeddedFont>
      <p:font typeface="08서울남산체 EB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Didact Gothic" panose="020B0600000101010101" charset="0"/>
      <p:regular r:id="rId21"/>
    </p:embeddedFont>
    <p:embeddedFont>
      <p:font typeface="DM Serif Display" panose="020B0600000101010101" charset="0"/>
      <p:regular r:id="rId22"/>
      <p:italic r:id="rId23"/>
    </p:embeddedFont>
    <p:embeddedFont>
      <p:font typeface="Mapo금빛나루" panose="02000500000000000000" pitchFamily="2" charset="-127"/>
      <p:regular r:id="rId24"/>
    </p:embeddedFont>
    <p:embeddedFont>
      <p:font typeface="Mapo꽃섬" panose="02000500000000000000" pitchFamily="2" charset="-127"/>
      <p:regular r:id="rId25"/>
    </p:embeddedFont>
    <p:embeddedFont>
      <p:font typeface="Mapo당인리발전소" panose="02000500000000000000" pitchFamily="2" charset="-127"/>
      <p:regular r:id="rId26"/>
    </p:embeddedFont>
    <p:embeddedFont>
      <p:font typeface="Mapo마포나루" panose="02000500000000000000" pitchFamily="2" charset="-127"/>
      <p:regular r:id="rId27"/>
    </p:embeddedFont>
    <p:embeddedFont>
      <p:font typeface="Mapo배낭여행" panose="02000500000000000000" pitchFamily="2" charset="-127"/>
      <p:regular r:id="rId28"/>
    </p:embeddedFont>
    <p:embeddedFont>
      <p:font typeface="Mapo한아름" panose="02000500000000000000" pitchFamily="2" charset="-127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2F522D-8114-4787-B4AC-048EF23343C3}">
  <a:tblStyle styleId="{122F522D-8114-4787-B4AC-048EF2334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25" d="100"/>
          <a:sy n="125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4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be8e0107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be8e0107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1bce38b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1bce38b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79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f6452186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f6452186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5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1_2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3" r:id="rId6"/>
    <p:sldLayoutId id="2147483664" r:id="rId7"/>
    <p:sldLayoutId id="2147483665" r:id="rId8"/>
    <p:sldLayoutId id="2147483667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25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75;p50">
            <a:extLst>
              <a:ext uri="{FF2B5EF4-FFF2-40B4-BE49-F238E27FC236}">
                <a16:creationId xmlns:a16="http://schemas.microsoft.com/office/drawing/2014/main" id="{83F74EC3-FF7A-4DBD-8864-FE907E66EC99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28108C8-46CE-4BA4-B952-8A5206D6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1" y="1288019"/>
            <a:ext cx="3147733" cy="3214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45B2E-4346-4C22-8801-3009C9D13186}"/>
              </a:ext>
            </a:extLst>
          </p:cNvPr>
          <p:cNvSpPr txBox="1"/>
          <p:nvPr/>
        </p:nvSpPr>
        <p:spPr>
          <a:xfrm>
            <a:off x="3620002" y="1378073"/>
            <a:ext cx="3071675" cy="2539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Powered by Arduino Nano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Atmega328(16MHz, 32KB)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DS3231 (1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년  </a:t>
            </a:r>
            <a:r>
              <a:rPr lang="en-US" altLang="ko-KR" sz="1800" b="0" i="0" dirty="0">
                <a:solidFill>
                  <a:schemeClr val="accent6"/>
                </a:solidFill>
                <a:effectLst/>
                <a:latin typeface="Mapo한아름" panose="02000500000000000000" pitchFamily="2" charset="-127"/>
                <a:ea typeface="Mapo한아름" panose="02000500000000000000" pitchFamily="2" charset="-127"/>
              </a:rPr>
              <a:t>± 2</a:t>
            </a:r>
            <a:r>
              <a:rPr lang="ko-KR" altLang="en-US" sz="1800" b="0" i="0" dirty="0">
                <a:solidFill>
                  <a:schemeClr val="accent6"/>
                </a:solidFill>
                <a:effectLst/>
                <a:latin typeface="Mapo한아름" panose="02000500000000000000" pitchFamily="2" charset="-127"/>
                <a:ea typeface="Mapo한아름" panose="02000500000000000000" pitchFamily="2" charset="-127"/>
              </a:rPr>
              <a:t>초</a:t>
            </a:r>
            <a:r>
              <a:rPr lang="en-US" altLang="ko-KR" sz="1800" b="0" i="0" dirty="0">
                <a:solidFill>
                  <a:schemeClr val="accent6"/>
                </a:solidFill>
                <a:effectLst/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DHT22 (</a:t>
            </a:r>
            <a:r>
              <a:rPr lang="ko-KR" altLang="en-US" sz="1800" dirty="0" err="1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고정밀</a:t>
            </a: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NeoPixel</a:t>
            </a: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LEDs (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강력함</a:t>
            </a: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  <a:endParaRPr lang="ko-KR" altLang="en-US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75;p50">
            <a:extLst>
              <a:ext uri="{FF2B5EF4-FFF2-40B4-BE49-F238E27FC236}">
                <a16:creationId xmlns:a16="http://schemas.microsoft.com/office/drawing/2014/main" id="{83F74EC3-FF7A-4DBD-8864-FE907E66EC99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28108C8-46CE-4BA4-B952-8A5206D6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1" y="1288019"/>
            <a:ext cx="3147733" cy="3214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45B2E-4346-4C22-8801-3009C9D13186}"/>
              </a:ext>
            </a:extLst>
          </p:cNvPr>
          <p:cNvSpPr txBox="1"/>
          <p:nvPr/>
        </p:nvSpPr>
        <p:spPr>
          <a:xfrm>
            <a:off x="3620002" y="1378073"/>
            <a:ext cx="2997937" cy="295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Powered by Arduino Nano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시간 표시 기능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온습도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표시 기능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알람 기능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주</a:t>
            </a: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/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야간 밝기 자동조절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0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50">
            <a:extLst>
              <a:ext uri="{FF2B5EF4-FFF2-40B4-BE49-F238E27FC236}">
                <a16:creationId xmlns:a16="http://schemas.microsoft.com/office/drawing/2014/main" id="{1FE99E07-3388-40EA-8BDF-89322171C3E1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F1781-845C-420B-8BED-AA3DF8B51138}"/>
              </a:ext>
            </a:extLst>
          </p:cNvPr>
          <p:cNvSpPr txBox="1"/>
          <p:nvPr/>
        </p:nvSpPr>
        <p:spPr>
          <a:xfrm>
            <a:off x="5788239" y="1288019"/>
            <a:ext cx="3127779" cy="129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1680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만 컬러가 느끼게 해 주는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최고의 </a:t>
            </a:r>
            <a:r>
              <a:rPr lang="en-US" altLang="ko-KR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RGB</a:t>
            </a: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경험을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>
                <a:solidFill>
                  <a:schemeClr val="accent6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느껴보세요</a:t>
            </a:r>
            <a:endParaRPr lang="en-US" altLang="ko-KR" sz="1800" dirty="0">
              <a:solidFill>
                <a:schemeClr val="accent6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06;p37">
            <a:extLst>
              <a:ext uri="{FF2B5EF4-FFF2-40B4-BE49-F238E27FC236}">
                <a16:creationId xmlns:a16="http://schemas.microsoft.com/office/drawing/2014/main" id="{82285C63-9603-4F48-8613-51645E874CFA}"/>
              </a:ext>
            </a:extLst>
          </p:cNvPr>
          <p:cNvSpPr txBox="1">
            <a:spLocks/>
          </p:cNvSpPr>
          <p:nvPr/>
        </p:nvSpPr>
        <p:spPr>
          <a:xfrm>
            <a:off x="2008909" y="805796"/>
            <a:ext cx="5126181" cy="176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ko-KR" altLang="en-US" sz="115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제작과정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0EA2AA-3CE2-414D-B359-13922936EEC3}"/>
              </a:ext>
            </a:extLst>
          </p:cNvPr>
          <p:cNvSpPr/>
          <p:nvPr/>
        </p:nvSpPr>
        <p:spPr>
          <a:xfrm>
            <a:off x="0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아이디어 짜기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E01522-B0E5-4CDC-B726-0E2C67826795}"/>
              </a:ext>
            </a:extLst>
          </p:cNvPr>
          <p:cNvSpPr/>
          <p:nvPr/>
        </p:nvSpPr>
        <p:spPr>
          <a:xfrm>
            <a:off x="1601346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디자인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설계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1854A2-A900-4BA0-9E0A-A77790A789C8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1260000" y="4198278"/>
            <a:ext cx="3413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47C49D1-A239-4939-994C-8A5F4DF832CE}"/>
              </a:ext>
            </a:extLst>
          </p:cNvPr>
          <p:cNvSpPr/>
          <p:nvPr/>
        </p:nvSpPr>
        <p:spPr>
          <a:xfrm>
            <a:off x="3202692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PCB</a:t>
            </a:r>
          </a:p>
          <a:p>
            <a:pPr algn="ctr"/>
            <a:r>
              <a:rPr lang="ko-KR" altLang="en-US" sz="1800" b="1" dirty="0"/>
              <a:t>설계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DDD8EA-DAC6-452E-BEE3-EC0C087E927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2861346" y="4198278"/>
            <a:ext cx="3413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6A21B49-1C76-40EB-A67E-6983E823B6B7}"/>
              </a:ext>
            </a:extLst>
          </p:cNvPr>
          <p:cNvSpPr/>
          <p:nvPr/>
        </p:nvSpPr>
        <p:spPr>
          <a:xfrm>
            <a:off x="4804038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시제품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조립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A28773-F116-48F5-B4FF-D9ECD8550B0F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4462692" y="4198278"/>
            <a:ext cx="3413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D8FC692-DCEE-43CA-8BD5-63E8CB30FCF7}"/>
              </a:ext>
            </a:extLst>
          </p:cNvPr>
          <p:cNvSpPr/>
          <p:nvPr/>
        </p:nvSpPr>
        <p:spPr>
          <a:xfrm>
            <a:off x="6405384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프로</a:t>
            </a:r>
            <a:endParaRPr lang="en-US" altLang="ko-KR" sz="1800" b="1" dirty="0"/>
          </a:p>
          <a:p>
            <a:pPr algn="ctr"/>
            <a:r>
              <a:rPr lang="ko-KR" altLang="en-US" sz="1800" b="1" dirty="0" err="1"/>
              <a:t>그래밍</a:t>
            </a:r>
            <a:endParaRPr lang="ko-KR" altLang="en-US" sz="18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F0B95F3-36F8-488B-987D-89694DE15AD0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064038" y="4198278"/>
            <a:ext cx="3413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C050FDD-3376-4493-AE80-9B9F283DBE5C}"/>
              </a:ext>
            </a:extLst>
          </p:cNvPr>
          <p:cNvSpPr/>
          <p:nvPr/>
        </p:nvSpPr>
        <p:spPr>
          <a:xfrm>
            <a:off x="8006730" y="3568278"/>
            <a:ext cx="1260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피드백</a:t>
            </a:r>
            <a:endParaRPr lang="ko-KR" altLang="en-US" sz="1800" b="1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E417C9-D794-4B9A-BF48-A803DAF76B9D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>
            <a:off x="7665384" y="4198278"/>
            <a:ext cx="3413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120D9DA-3CDA-4801-9EC6-8B950127382F}"/>
              </a:ext>
            </a:extLst>
          </p:cNvPr>
          <p:cNvCxnSpPr>
            <a:stCxn id="62" idx="0"/>
            <a:endCxn id="50" idx="0"/>
          </p:cNvCxnSpPr>
          <p:nvPr/>
        </p:nvCxnSpPr>
        <p:spPr>
          <a:xfrm rot="16200000" flipV="1">
            <a:off x="7836057" y="2767605"/>
            <a:ext cx="12700" cy="1601346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D39FE4-89A0-4577-9400-833B6732B066}"/>
              </a:ext>
            </a:extLst>
          </p:cNvPr>
          <p:cNvCxnSpPr>
            <a:stCxn id="62" idx="0"/>
            <a:endCxn id="43" idx="0"/>
          </p:cNvCxnSpPr>
          <p:nvPr/>
        </p:nvCxnSpPr>
        <p:spPr>
          <a:xfrm rot="16200000" flipV="1">
            <a:off x="6234711" y="1166259"/>
            <a:ext cx="12700" cy="4804038"/>
          </a:xfrm>
          <a:prstGeom prst="bentConnector3">
            <a:avLst>
              <a:gd name="adj1" fmla="val 39272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06;p37">
            <a:extLst>
              <a:ext uri="{FF2B5EF4-FFF2-40B4-BE49-F238E27FC236}">
                <a16:creationId xmlns:a16="http://schemas.microsoft.com/office/drawing/2014/main" id="{7B83F417-FDC8-4829-A41E-2F221E661A5B}"/>
              </a:ext>
            </a:extLst>
          </p:cNvPr>
          <p:cNvSpPr txBox="1">
            <a:spLocks/>
          </p:cNvSpPr>
          <p:nvPr/>
        </p:nvSpPr>
        <p:spPr>
          <a:xfrm>
            <a:off x="2008909" y="622917"/>
            <a:ext cx="5126181" cy="70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ko-KR" altLang="en-US" sz="44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향후계획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321D4-C742-42F6-B83D-23B7AA87B58D}"/>
              </a:ext>
            </a:extLst>
          </p:cNvPr>
          <p:cNvSpPr txBox="1"/>
          <p:nvPr/>
        </p:nvSpPr>
        <p:spPr>
          <a:xfrm>
            <a:off x="2907119" y="1325881"/>
            <a:ext cx="332975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en-US" altLang="ko-KR" sz="16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v3</a:t>
            </a:r>
            <a:r>
              <a:rPr lang="en-US" altLang="ko-KR" sz="16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endParaRPr lang="ko-KR" altLang="en-US" sz="166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83942-6CAE-47CD-8B20-3BA05E7A4FFE}"/>
              </a:ext>
            </a:extLst>
          </p:cNvPr>
          <p:cNvSpPr txBox="1"/>
          <p:nvPr/>
        </p:nvSpPr>
        <p:spPr>
          <a:xfrm>
            <a:off x="601980" y="1699260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아름다움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2451859" y="719578"/>
            <a:ext cx="4240282" cy="1092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sz="6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79" name="Google Shape;779;p67"/>
          <p:cNvSpPr txBox="1">
            <a:spLocks noGrp="1"/>
          </p:cNvSpPr>
          <p:nvPr>
            <p:ph type="subTitle" idx="1"/>
          </p:nvPr>
        </p:nvSpPr>
        <p:spPr>
          <a:xfrm>
            <a:off x="2638500" y="1983716"/>
            <a:ext cx="3867000" cy="2615993"/>
          </a:xfrm>
          <a:custGeom>
            <a:avLst/>
            <a:gdLst>
              <a:gd name="connsiteX0" fmla="*/ 0 w 3867000"/>
              <a:gd name="connsiteY0" fmla="*/ 0 h 2615993"/>
              <a:gd name="connsiteX1" fmla="*/ 436419 w 3867000"/>
              <a:gd name="connsiteY1" fmla="*/ 0 h 2615993"/>
              <a:gd name="connsiteX2" fmla="*/ 988847 w 3867000"/>
              <a:gd name="connsiteY2" fmla="*/ 0 h 2615993"/>
              <a:gd name="connsiteX3" fmla="*/ 1463936 w 3867000"/>
              <a:gd name="connsiteY3" fmla="*/ 0 h 2615993"/>
              <a:gd name="connsiteX4" fmla="*/ 2055034 w 3867000"/>
              <a:gd name="connsiteY4" fmla="*/ 0 h 2615993"/>
              <a:gd name="connsiteX5" fmla="*/ 2646133 w 3867000"/>
              <a:gd name="connsiteY5" fmla="*/ 0 h 2615993"/>
              <a:gd name="connsiteX6" fmla="*/ 3121221 w 3867000"/>
              <a:gd name="connsiteY6" fmla="*/ 0 h 2615993"/>
              <a:gd name="connsiteX7" fmla="*/ 3867000 w 3867000"/>
              <a:gd name="connsiteY7" fmla="*/ 0 h 2615993"/>
              <a:gd name="connsiteX8" fmla="*/ 3867000 w 3867000"/>
              <a:gd name="connsiteY8" fmla="*/ 549359 h 2615993"/>
              <a:gd name="connsiteX9" fmla="*/ 3867000 w 3867000"/>
              <a:gd name="connsiteY9" fmla="*/ 1124877 h 2615993"/>
              <a:gd name="connsiteX10" fmla="*/ 3867000 w 3867000"/>
              <a:gd name="connsiteY10" fmla="*/ 1595756 h 2615993"/>
              <a:gd name="connsiteX11" fmla="*/ 3867000 w 3867000"/>
              <a:gd name="connsiteY11" fmla="*/ 2066634 h 2615993"/>
              <a:gd name="connsiteX12" fmla="*/ 3867000 w 3867000"/>
              <a:gd name="connsiteY12" fmla="*/ 2615993 h 2615993"/>
              <a:gd name="connsiteX13" fmla="*/ 3353241 w 3867000"/>
              <a:gd name="connsiteY13" fmla="*/ 2615993 h 2615993"/>
              <a:gd name="connsiteX14" fmla="*/ 2916823 w 3867000"/>
              <a:gd name="connsiteY14" fmla="*/ 2615993 h 2615993"/>
              <a:gd name="connsiteX15" fmla="*/ 2441734 w 3867000"/>
              <a:gd name="connsiteY15" fmla="*/ 2615993 h 2615993"/>
              <a:gd name="connsiteX16" fmla="*/ 1850636 w 3867000"/>
              <a:gd name="connsiteY16" fmla="*/ 2615993 h 2615993"/>
              <a:gd name="connsiteX17" fmla="*/ 1220867 w 3867000"/>
              <a:gd name="connsiteY17" fmla="*/ 2615993 h 2615993"/>
              <a:gd name="connsiteX18" fmla="*/ 629769 w 3867000"/>
              <a:gd name="connsiteY18" fmla="*/ 2615993 h 2615993"/>
              <a:gd name="connsiteX19" fmla="*/ 0 w 3867000"/>
              <a:gd name="connsiteY19" fmla="*/ 2615993 h 2615993"/>
              <a:gd name="connsiteX20" fmla="*/ 0 w 3867000"/>
              <a:gd name="connsiteY20" fmla="*/ 2040475 h 2615993"/>
              <a:gd name="connsiteX21" fmla="*/ 0 w 3867000"/>
              <a:gd name="connsiteY21" fmla="*/ 1464956 h 2615993"/>
              <a:gd name="connsiteX22" fmla="*/ 0 w 3867000"/>
              <a:gd name="connsiteY22" fmla="*/ 1020237 h 2615993"/>
              <a:gd name="connsiteX23" fmla="*/ 0 w 3867000"/>
              <a:gd name="connsiteY23" fmla="*/ 575518 h 2615993"/>
              <a:gd name="connsiteX24" fmla="*/ 0 w 3867000"/>
              <a:gd name="connsiteY24" fmla="*/ 0 h 26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67000" h="2615993" fill="none" extrusionOk="0">
                <a:moveTo>
                  <a:pt x="0" y="0"/>
                </a:moveTo>
                <a:cubicBezTo>
                  <a:pt x="215770" y="-3576"/>
                  <a:pt x="267755" y="36709"/>
                  <a:pt x="436419" y="0"/>
                </a:cubicBezTo>
                <a:cubicBezTo>
                  <a:pt x="605083" y="-36709"/>
                  <a:pt x="876889" y="45641"/>
                  <a:pt x="988847" y="0"/>
                </a:cubicBezTo>
                <a:cubicBezTo>
                  <a:pt x="1100805" y="-45641"/>
                  <a:pt x="1288910" y="28344"/>
                  <a:pt x="1463936" y="0"/>
                </a:cubicBezTo>
                <a:cubicBezTo>
                  <a:pt x="1638962" y="-28344"/>
                  <a:pt x="1824199" y="42062"/>
                  <a:pt x="2055034" y="0"/>
                </a:cubicBezTo>
                <a:cubicBezTo>
                  <a:pt x="2285869" y="-42062"/>
                  <a:pt x="2465402" y="52977"/>
                  <a:pt x="2646133" y="0"/>
                </a:cubicBezTo>
                <a:cubicBezTo>
                  <a:pt x="2826864" y="-52977"/>
                  <a:pt x="2936008" y="37408"/>
                  <a:pt x="3121221" y="0"/>
                </a:cubicBezTo>
                <a:cubicBezTo>
                  <a:pt x="3306434" y="-37408"/>
                  <a:pt x="3521863" y="79690"/>
                  <a:pt x="3867000" y="0"/>
                </a:cubicBezTo>
                <a:cubicBezTo>
                  <a:pt x="3903095" y="260418"/>
                  <a:pt x="3863013" y="290226"/>
                  <a:pt x="3867000" y="549359"/>
                </a:cubicBezTo>
                <a:cubicBezTo>
                  <a:pt x="3870987" y="808492"/>
                  <a:pt x="3850624" y="874465"/>
                  <a:pt x="3867000" y="1124877"/>
                </a:cubicBezTo>
                <a:cubicBezTo>
                  <a:pt x="3883376" y="1375289"/>
                  <a:pt x="3858961" y="1364980"/>
                  <a:pt x="3867000" y="1595756"/>
                </a:cubicBezTo>
                <a:cubicBezTo>
                  <a:pt x="3875039" y="1826532"/>
                  <a:pt x="3840073" y="1843681"/>
                  <a:pt x="3867000" y="2066634"/>
                </a:cubicBezTo>
                <a:cubicBezTo>
                  <a:pt x="3893927" y="2289587"/>
                  <a:pt x="3850428" y="2454105"/>
                  <a:pt x="3867000" y="2615993"/>
                </a:cubicBezTo>
                <a:cubicBezTo>
                  <a:pt x="3649263" y="2621327"/>
                  <a:pt x="3516740" y="2597366"/>
                  <a:pt x="3353241" y="2615993"/>
                </a:cubicBezTo>
                <a:cubicBezTo>
                  <a:pt x="3189742" y="2634620"/>
                  <a:pt x="3106369" y="2578044"/>
                  <a:pt x="2916823" y="2615993"/>
                </a:cubicBezTo>
                <a:cubicBezTo>
                  <a:pt x="2727277" y="2653942"/>
                  <a:pt x="2668198" y="2593653"/>
                  <a:pt x="2441734" y="2615993"/>
                </a:cubicBezTo>
                <a:cubicBezTo>
                  <a:pt x="2215270" y="2638333"/>
                  <a:pt x="2065488" y="2558708"/>
                  <a:pt x="1850636" y="2615993"/>
                </a:cubicBezTo>
                <a:cubicBezTo>
                  <a:pt x="1635784" y="2673278"/>
                  <a:pt x="1401253" y="2584735"/>
                  <a:pt x="1220867" y="2615993"/>
                </a:cubicBezTo>
                <a:cubicBezTo>
                  <a:pt x="1040481" y="2647251"/>
                  <a:pt x="752372" y="2611730"/>
                  <a:pt x="629769" y="2615993"/>
                </a:cubicBezTo>
                <a:cubicBezTo>
                  <a:pt x="507166" y="2620256"/>
                  <a:pt x="133745" y="2563466"/>
                  <a:pt x="0" y="2615993"/>
                </a:cubicBezTo>
                <a:cubicBezTo>
                  <a:pt x="-24374" y="2353994"/>
                  <a:pt x="51425" y="2281745"/>
                  <a:pt x="0" y="2040475"/>
                </a:cubicBezTo>
                <a:cubicBezTo>
                  <a:pt x="-51425" y="1799205"/>
                  <a:pt x="62006" y="1590580"/>
                  <a:pt x="0" y="1464956"/>
                </a:cubicBezTo>
                <a:cubicBezTo>
                  <a:pt x="-62006" y="1339332"/>
                  <a:pt x="2644" y="1143628"/>
                  <a:pt x="0" y="1020237"/>
                </a:cubicBezTo>
                <a:cubicBezTo>
                  <a:pt x="-2644" y="896846"/>
                  <a:pt x="45020" y="685295"/>
                  <a:pt x="0" y="575518"/>
                </a:cubicBezTo>
                <a:cubicBezTo>
                  <a:pt x="-45020" y="465741"/>
                  <a:pt x="20035" y="132108"/>
                  <a:pt x="0" y="0"/>
                </a:cubicBezTo>
                <a:close/>
              </a:path>
              <a:path w="3867000" h="2615993" stroke="0" extrusionOk="0">
                <a:moveTo>
                  <a:pt x="0" y="0"/>
                </a:moveTo>
                <a:cubicBezTo>
                  <a:pt x="209942" y="-11656"/>
                  <a:pt x="308992" y="40595"/>
                  <a:pt x="513759" y="0"/>
                </a:cubicBezTo>
                <a:cubicBezTo>
                  <a:pt x="718526" y="-40595"/>
                  <a:pt x="738304" y="14921"/>
                  <a:pt x="950177" y="0"/>
                </a:cubicBezTo>
                <a:cubicBezTo>
                  <a:pt x="1162050" y="-14921"/>
                  <a:pt x="1329808" y="53854"/>
                  <a:pt x="1502606" y="0"/>
                </a:cubicBezTo>
                <a:cubicBezTo>
                  <a:pt x="1675404" y="-53854"/>
                  <a:pt x="1809216" y="35814"/>
                  <a:pt x="1939024" y="0"/>
                </a:cubicBezTo>
                <a:cubicBezTo>
                  <a:pt x="2068832" y="-35814"/>
                  <a:pt x="2197938" y="47918"/>
                  <a:pt x="2375443" y="0"/>
                </a:cubicBezTo>
                <a:cubicBezTo>
                  <a:pt x="2552948" y="-47918"/>
                  <a:pt x="2871127" y="3746"/>
                  <a:pt x="3005211" y="0"/>
                </a:cubicBezTo>
                <a:cubicBezTo>
                  <a:pt x="3139295" y="-3746"/>
                  <a:pt x="3553253" y="6274"/>
                  <a:pt x="3867000" y="0"/>
                </a:cubicBezTo>
                <a:cubicBezTo>
                  <a:pt x="3897911" y="132342"/>
                  <a:pt x="3820580" y="334830"/>
                  <a:pt x="3867000" y="497039"/>
                </a:cubicBezTo>
                <a:cubicBezTo>
                  <a:pt x="3913420" y="659248"/>
                  <a:pt x="3866362" y="789181"/>
                  <a:pt x="3867000" y="1072557"/>
                </a:cubicBezTo>
                <a:cubicBezTo>
                  <a:pt x="3867638" y="1355933"/>
                  <a:pt x="3850705" y="1424489"/>
                  <a:pt x="3867000" y="1648076"/>
                </a:cubicBezTo>
                <a:cubicBezTo>
                  <a:pt x="3883295" y="1871663"/>
                  <a:pt x="3826019" y="1965066"/>
                  <a:pt x="3867000" y="2092794"/>
                </a:cubicBezTo>
                <a:cubicBezTo>
                  <a:pt x="3907981" y="2220522"/>
                  <a:pt x="3866274" y="2409169"/>
                  <a:pt x="3867000" y="2615993"/>
                </a:cubicBezTo>
                <a:cubicBezTo>
                  <a:pt x="3686066" y="2638915"/>
                  <a:pt x="3602837" y="2611923"/>
                  <a:pt x="3430581" y="2615993"/>
                </a:cubicBezTo>
                <a:cubicBezTo>
                  <a:pt x="3258325" y="2620063"/>
                  <a:pt x="3026652" y="2607043"/>
                  <a:pt x="2839483" y="2615993"/>
                </a:cubicBezTo>
                <a:cubicBezTo>
                  <a:pt x="2652314" y="2624943"/>
                  <a:pt x="2469283" y="2596319"/>
                  <a:pt x="2287054" y="2615993"/>
                </a:cubicBezTo>
                <a:cubicBezTo>
                  <a:pt x="2104825" y="2635667"/>
                  <a:pt x="2016109" y="2589475"/>
                  <a:pt x="1773296" y="2615993"/>
                </a:cubicBezTo>
                <a:cubicBezTo>
                  <a:pt x="1530483" y="2642511"/>
                  <a:pt x="1463693" y="2614295"/>
                  <a:pt x="1336877" y="2615993"/>
                </a:cubicBezTo>
                <a:cubicBezTo>
                  <a:pt x="1210061" y="2617691"/>
                  <a:pt x="982611" y="2602290"/>
                  <a:pt x="745779" y="2615993"/>
                </a:cubicBezTo>
                <a:cubicBezTo>
                  <a:pt x="508947" y="2629696"/>
                  <a:pt x="205095" y="2527024"/>
                  <a:pt x="0" y="2615993"/>
                </a:cubicBezTo>
                <a:cubicBezTo>
                  <a:pt x="-13899" y="2520331"/>
                  <a:pt x="34608" y="2346036"/>
                  <a:pt x="0" y="2171274"/>
                </a:cubicBezTo>
                <a:cubicBezTo>
                  <a:pt x="-34608" y="1996512"/>
                  <a:pt x="41141" y="1796893"/>
                  <a:pt x="0" y="1595756"/>
                </a:cubicBezTo>
                <a:cubicBezTo>
                  <a:pt x="-41141" y="1394619"/>
                  <a:pt x="52039" y="1334454"/>
                  <a:pt x="0" y="1124877"/>
                </a:cubicBezTo>
                <a:cubicBezTo>
                  <a:pt x="-52039" y="915300"/>
                  <a:pt x="25174" y="863517"/>
                  <a:pt x="0" y="680158"/>
                </a:cubicBezTo>
                <a:cubicBezTo>
                  <a:pt x="-25174" y="496799"/>
                  <a:pt x="59312" y="167140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26924636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20000"/>
              </a:lnSpc>
              <a:buSzPts val="1100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추가적인 질문사항 및 문의사항은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>
              <a:lnSpc>
                <a:spcPct val="120000"/>
              </a:lnSpc>
              <a:buSzPts val="1100"/>
            </a:pP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>
              <a:lnSpc>
                <a:spcPct val="120000"/>
              </a:lnSpc>
              <a:buSzPts val="1100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영메이커 네트워크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>
              <a:lnSpc>
                <a:spcPct val="120000"/>
              </a:lnSpc>
              <a:buSzPts val="1100"/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or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daseulgi100@gmaIl.com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카카오톡 오픈채팅 검색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시계광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05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Instagram: </a:t>
            </a:r>
            <a:r>
              <a:rPr lang="en-US" altLang="ko-KR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son.hayong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facebook.com/son0dragon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410024" y="879758"/>
            <a:ext cx="6323602" cy="1916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7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  <a:endParaRPr sz="7200" b="1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2893068"/>
            <a:ext cx="5758200" cy="653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Maker. Son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4849091" y="2918038"/>
            <a:ext cx="3687034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모닝을 외치는 사람</a:t>
            </a:r>
            <a:endParaRPr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5" name="Google Shape;9178;p80">
            <a:extLst>
              <a:ext uri="{FF2B5EF4-FFF2-40B4-BE49-F238E27FC236}">
                <a16:creationId xmlns:a16="http://schemas.microsoft.com/office/drawing/2014/main" id="{60B228BB-1787-48CD-9CEB-2875C3F5F488}"/>
              </a:ext>
            </a:extLst>
          </p:cNvPr>
          <p:cNvGrpSpPr/>
          <p:nvPr/>
        </p:nvGrpSpPr>
        <p:grpSpPr>
          <a:xfrm>
            <a:off x="905376" y="297872"/>
            <a:ext cx="1505314" cy="1505079"/>
            <a:chOff x="3270475" y="1427025"/>
            <a:chExt cx="483200" cy="483125"/>
          </a:xfrm>
        </p:grpSpPr>
        <p:sp>
          <p:nvSpPr>
            <p:cNvPr id="6" name="Google Shape;9179;p80">
              <a:extLst>
                <a:ext uri="{FF2B5EF4-FFF2-40B4-BE49-F238E27FC236}">
                  <a16:creationId xmlns:a16="http://schemas.microsoft.com/office/drawing/2014/main" id="{82630563-81D6-4BF6-B760-4C53F75E2DB8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9180;p80">
              <a:extLst>
                <a:ext uri="{FF2B5EF4-FFF2-40B4-BE49-F238E27FC236}">
                  <a16:creationId xmlns:a16="http://schemas.microsoft.com/office/drawing/2014/main" id="{3BDD4C4B-7B39-4C48-8D1A-7E41CF5FD622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1;p80">
              <a:extLst>
                <a:ext uri="{FF2B5EF4-FFF2-40B4-BE49-F238E27FC236}">
                  <a16:creationId xmlns:a16="http://schemas.microsoft.com/office/drawing/2014/main" id="{FB62A64D-C727-49AB-8A40-3AF422917C8B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" name="Google Shape;9255;p80">
            <a:extLst>
              <a:ext uri="{FF2B5EF4-FFF2-40B4-BE49-F238E27FC236}">
                <a16:creationId xmlns:a16="http://schemas.microsoft.com/office/drawing/2014/main" id="{BD4B31BE-1E75-4576-B3D8-D0DB55D771AB}"/>
              </a:ext>
            </a:extLst>
          </p:cNvPr>
          <p:cNvSpPr/>
          <p:nvPr/>
        </p:nvSpPr>
        <p:spPr>
          <a:xfrm>
            <a:off x="575008" y="3037970"/>
            <a:ext cx="1609255" cy="1508666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" name="Google Shape;10604;p84">
            <a:extLst>
              <a:ext uri="{FF2B5EF4-FFF2-40B4-BE49-F238E27FC236}">
                <a16:creationId xmlns:a16="http://schemas.microsoft.com/office/drawing/2014/main" id="{46DFFD66-A673-4430-AB54-6D84FEE657BB}"/>
              </a:ext>
            </a:extLst>
          </p:cNvPr>
          <p:cNvGrpSpPr/>
          <p:nvPr/>
        </p:nvGrpSpPr>
        <p:grpSpPr>
          <a:xfrm>
            <a:off x="2606164" y="2210601"/>
            <a:ext cx="1086074" cy="1088962"/>
            <a:chOff x="-44528075" y="1982825"/>
            <a:chExt cx="300900" cy="301700"/>
          </a:xfrm>
        </p:grpSpPr>
        <p:sp>
          <p:nvSpPr>
            <p:cNvPr id="11" name="Google Shape;10605;p84">
              <a:extLst>
                <a:ext uri="{FF2B5EF4-FFF2-40B4-BE49-F238E27FC236}">
                  <a16:creationId xmlns:a16="http://schemas.microsoft.com/office/drawing/2014/main" id="{4E12A6C4-EC9F-4416-A7C3-5744299EE758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06;p84">
              <a:extLst>
                <a:ext uri="{FF2B5EF4-FFF2-40B4-BE49-F238E27FC236}">
                  <a16:creationId xmlns:a16="http://schemas.microsoft.com/office/drawing/2014/main" id="{A5D343FB-1218-41A8-994F-B6CB5074C1A7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07;p84">
              <a:extLst>
                <a:ext uri="{FF2B5EF4-FFF2-40B4-BE49-F238E27FC236}">
                  <a16:creationId xmlns:a16="http://schemas.microsoft.com/office/drawing/2014/main" id="{50465873-E1F8-4F9D-9AFA-7BFD77717C10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08;p84">
              <a:extLst>
                <a:ext uri="{FF2B5EF4-FFF2-40B4-BE49-F238E27FC236}">
                  <a16:creationId xmlns:a16="http://schemas.microsoft.com/office/drawing/2014/main" id="{6284F66A-FF16-4F6B-940D-68A625020900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09;p84">
              <a:extLst>
                <a:ext uri="{FF2B5EF4-FFF2-40B4-BE49-F238E27FC236}">
                  <a16:creationId xmlns:a16="http://schemas.microsoft.com/office/drawing/2014/main" id="{1977ED0C-2832-40D3-B373-091E9CE881CD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0;p84">
              <a:extLst>
                <a:ext uri="{FF2B5EF4-FFF2-40B4-BE49-F238E27FC236}">
                  <a16:creationId xmlns:a16="http://schemas.microsoft.com/office/drawing/2014/main" id="{9BCDB720-B099-446F-9762-577645A883B5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11;p84">
              <a:extLst>
                <a:ext uri="{FF2B5EF4-FFF2-40B4-BE49-F238E27FC236}">
                  <a16:creationId xmlns:a16="http://schemas.microsoft.com/office/drawing/2014/main" id="{BAB5F244-A230-4CDA-9C07-5930CDE11C29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075709" y="1226127"/>
            <a:ext cx="5460416" cy="190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600" dirty="0" err="1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뻘짓과</a:t>
            </a:r>
            <a:r>
              <a:rPr lang="ko-KR" altLang="en-US" sz="2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삽질 없이 무엇을 이루겠는가</a:t>
            </a:r>
            <a:endParaRPr lang="en-US" altLang="ko-KR" sz="2600" dirty="0"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무언가를 만들기 위해서는</a:t>
            </a:r>
            <a:endParaRPr lang="en-US" altLang="ko-KR" sz="2600" dirty="0"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60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시간과 자원을 갈아 넣어야 한다</a:t>
            </a:r>
            <a:endParaRPr sz="2600" dirty="0"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Mapo마포나루" panose="02000500000000000000" pitchFamily="2" charset="-127"/>
                <a:ea typeface="Mapo마포나루" panose="02000500000000000000" pitchFamily="2" charset="-127"/>
              </a:rPr>
              <a:t>발표할 내용</a:t>
            </a:r>
            <a:endParaRPr dirty="0"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6"/>
          </p:nvPr>
        </p:nvSpPr>
        <p:spPr>
          <a:xfrm>
            <a:off x="2290463" y="224684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한글시계란</a:t>
            </a:r>
            <a:endParaRPr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01</a:t>
            </a:r>
            <a:endParaRPr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21" name="Google Shape;206;p37">
            <a:extLst>
              <a:ext uri="{FF2B5EF4-FFF2-40B4-BE49-F238E27FC236}">
                <a16:creationId xmlns:a16="http://schemas.microsoft.com/office/drawing/2014/main" id="{45F662F8-B743-4448-AFC1-61936668AB4C}"/>
              </a:ext>
            </a:extLst>
          </p:cNvPr>
          <p:cNvSpPr txBox="1">
            <a:spLocks/>
          </p:cNvSpPr>
          <p:nvPr/>
        </p:nvSpPr>
        <p:spPr>
          <a:xfrm>
            <a:off x="4739738" y="224684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ko-KR" altLang="en-US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한글시계</a:t>
            </a:r>
            <a:r>
              <a:rPr lang="en-US" altLang="ko-KR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v2</a:t>
            </a:r>
            <a:endParaRPr lang="ko-KR" altLang="en-US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22" name="Google Shape;209;p37">
            <a:extLst>
              <a:ext uri="{FF2B5EF4-FFF2-40B4-BE49-F238E27FC236}">
                <a16:creationId xmlns:a16="http://schemas.microsoft.com/office/drawing/2014/main" id="{32F32A4A-FF1B-4F9B-BD7E-194D27896B16}"/>
              </a:ext>
            </a:extLst>
          </p:cNvPr>
          <p:cNvSpPr txBox="1">
            <a:spLocks/>
          </p:cNvSpPr>
          <p:nvPr/>
        </p:nvSpPr>
        <p:spPr>
          <a:xfrm>
            <a:off x="4964999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erif Display"/>
              <a:buNone/>
              <a:defRPr sz="40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02</a:t>
            </a:r>
          </a:p>
        </p:txBody>
      </p:sp>
      <p:sp>
        <p:nvSpPr>
          <p:cNvPr id="31" name="Google Shape;206;p37">
            <a:extLst>
              <a:ext uri="{FF2B5EF4-FFF2-40B4-BE49-F238E27FC236}">
                <a16:creationId xmlns:a16="http://schemas.microsoft.com/office/drawing/2014/main" id="{0B1F124A-F58D-4996-BAAE-7E107F95782C}"/>
              </a:ext>
            </a:extLst>
          </p:cNvPr>
          <p:cNvSpPr txBox="1">
            <a:spLocks/>
          </p:cNvSpPr>
          <p:nvPr/>
        </p:nvSpPr>
        <p:spPr>
          <a:xfrm>
            <a:off x="2290463" y="38248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ko-KR" altLang="en-US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제작과정</a:t>
            </a:r>
          </a:p>
        </p:txBody>
      </p:sp>
      <p:sp>
        <p:nvSpPr>
          <p:cNvPr id="32" name="Google Shape;209;p37">
            <a:extLst>
              <a:ext uri="{FF2B5EF4-FFF2-40B4-BE49-F238E27FC236}">
                <a16:creationId xmlns:a16="http://schemas.microsoft.com/office/drawing/2014/main" id="{0DD25755-BD01-4EB2-9871-9BB3B493C165}"/>
              </a:ext>
            </a:extLst>
          </p:cNvPr>
          <p:cNvSpPr txBox="1">
            <a:spLocks/>
          </p:cNvSpPr>
          <p:nvPr/>
        </p:nvSpPr>
        <p:spPr>
          <a:xfrm>
            <a:off x="2515724" y="3222468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erif Display"/>
              <a:buNone/>
              <a:defRPr sz="40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03</a:t>
            </a:r>
          </a:p>
        </p:txBody>
      </p:sp>
      <p:sp>
        <p:nvSpPr>
          <p:cNvPr id="37" name="Google Shape;206;p37">
            <a:extLst>
              <a:ext uri="{FF2B5EF4-FFF2-40B4-BE49-F238E27FC236}">
                <a16:creationId xmlns:a16="http://schemas.microsoft.com/office/drawing/2014/main" id="{2BC53ABB-AA58-4445-B59B-9A90953F6F6C}"/>
              </a:ext>
            </a:extLst>
          </p:cNvPr>
          <p:cNvSpPr txBox="1">
            <a:spLocks/>
          </p:cNvSpPr>
          <p:nvPr/>
        </p:nvSpPr>
        <p:spPr>
          <a:xfrm>
            <a:off x="4739738" y="38248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ko-KR" altLang="en-US">
                <a:latin typeface="Mapo배낭여행" panose="02000500000000000000" pitchFamily="2" charset="-127"/>
                <a:ea typeface="Mapo배낭여행" panose="02000500000000000000" pitchFamily="2" charset="-127"/>
              </a:rPr>
              <a:t>향후계획</a:t>
            </a:r>
            <a:endParaRPr lang="ko-KR" altLang="en-US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38" name="Google Shape;209;p37">
            <a:extLst>
              <a:ext uri="{FF2B5EF4-FFF2-40B4-BE49-F238E27FC236}">
                <a16:creationId xmlns:a16="http://schemas.microsoft.com/office/drawing/2014/main" id="{A53ADFAC-1253-4FD9-AC27-1BFF261BC247}"/>
              </a:ext>
            </a:extLst>
          </p:cNvPr>
          <p:cNvSpPr txBox="1">
            <a:spLocks/>
          </p:cNvSpPr>
          <p:nvPr/>
        </p:nvSpPr>
        <p:spPr>
          <a:xfrm>
            <a:off x="4964999" y="3222468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erif Display"/>
              <a:buNone/>
              <a:defRPr sz="40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한글시계란</a:t>
            </a:r>
            <a:endParaRPr b="1" dirty="0">
              <a:solidFill>
                <a:schemeClr val="tx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>
            <a:spLocks noGrp="1"/>
          </p:cNvSpPr>
          <p:nvPr>
            <p:ph type="title"/>
          </p:nvPr>
        </p:nvSpPr>
        <p:spPr>
          <a:xfrm>
            <a:off x="1604425" y="483386"/>
            <a:ext cx="5935050" cy="1191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한글시계란</a:t>
            </a:r>
            <a:endParaRPr sz="7200" b="1" dirty="0">
              <a:solidFill>
                <a:schemeClr val="tx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97768-C540-422B-A646-E2C22EA7E8F2}"/>
              </a:ext>
            </a:extLst>
          </p:cNvPr>
          <p:cNvSpPr txBox="1"/>
          <p:nvPr/>
        </p:nvSpPr>
        <p:spPr>
          <a:xfrm>
            <a:off x="1052945" y="1675151"/>
            <a:ext cx="736369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한글로 시간을 표현하는 시계</a:t>
            </a:r>
            <a:endParaRPr lang="en-US" altLang="ko-KR" sz="2400" dirty="0">
              <a:solidFill>
                <a:schemeClr val="accent2">
                  <a:lumMod val="20000"/>
                  <a:lumOff val="80000"/>
                </a:schemeClr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숫자가 아닌 다른 방법으로 나타내는 시간</a:t>
            </a:r>
            <a:endParaRPr lang="en-US" altLang="ko-KR" sz="2400" dirty="0">
              <a:solidFill>
                <a:schemeClr val="accent2">
                  <a:lumMod val="20000"/>
                  <a:lumOff val="80000"/>
                </a:schemeClr>
              </a:solidFill>
              <a:latin typeface="Mapo당인리발전소" panose="02000500000000000000" pitchFamily="2" charset="-127"/>
              <a:ea typeface="Mapo당인리발전소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- </a:t>
            </a:r>
            <a:r>
              <a:rPr lang="ko-KR" alt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이호민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작가님이 처음 만드시고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이후 수많은 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			</a:t>
            </a:r>
            <a:r>
              <a:rPr lang="ko-KR" alt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리메이킹이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 진행되고 있음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5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46"/>
          <p:cNvGrpSpPr/>
          <p:nvPr/>
        </p:nvGrpSpPr>
        <p:grpSpPr>
          <a:xfrm>
            <a:off x="1977625" y="1630626"/>
            <a:ext cx="5188800" cy="2809800"/>
            <a:chOff x="1977625" y="1630626"/>
            <a:chExt cx="5188800" cy="2809800"/>
          </a:xfrm>
        </p:grpSpPr>
        <p:cxnSp>
          <p:nvCxnSpPr>
            <p:cNvPr id="394" name="Google Shape;394;p46"/>
            <p:cNvCxnSpPr/>
            <p:nvPr/>
          </p:nvCxnSpPr>
          <p:spPr>
            <a:xfrm>
              <a:off x="4569475" y="1630626"/>
              <a:ext cx="0" cy="2809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6"/>
            <p:cNvCxnSpPr/>
            <p:nvPr/>
          </p:nvCxnSpPr>
          <p:spPr>
            <a:xfrm rot="10800000">
              <a:off x="1977625" y="2923325"/>
              <a:ext cx="518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46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새로움</a:t>
            </a:r>
            <a:endParaRPr sz="24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398" name="Google Shape;398;p46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기존의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v1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및 타작품과는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전혀 다른 생김새와 기능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9" name="Google Shape;399;p46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시계</a:t>
            </a:r>
            <a:endParaRPr sz="24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시간을 보는 방법에 대한 새로운 정의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401" name="Google Shape;401;p46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강력함</a:t>
            </a:r>
            <a:endParaRPr sz="24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402" name="Google Shape;402;p46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ko-KR" altLang="ko-KR" b="0" i="0" dirty="0">
                <a:solidFill>
                  <a:srgbClr val="FFFFFF"/>
                </a:solidFill>
                <a:effectLst/>
                <a:latin typeface="Mapo한아름" panose="02000500000000000000" pitchFamily="2" charset="-127"/>
                <a:ea typeface="Mapo한아름" panose="02000500000000000000" pitchFamily="2" charset="-127"/>
                <a:cs typeface="Didact Gothic" panose="020B0600000101010101" charset="0"/>
              </a:rPr>
              <a:t>강력한 성능</a:t>
            </a:r>
            <a:endParaRPr lang="ko-KR" altLang="ko-KR" dirty="0">
              <a:effectLst/>
            </a:endParaRPr>
          </a:p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ko-KR" altLang="ko-KR" b="0" i="0" dirty="0">
                <a:solidFill>
                  <a:srgbClr val="FFFFFF"/>
                </a:solidFill>
                <a:effectLst/>
                <a:latin typeface="Mapo한아름" panose="02000500000000000000" pitchFamily="2" charset="-127"/>
                <a:ea typeface="Mapo한아름" panose="02000500000000000000" pitchFamily="2" charset="-127"/>
                <a:cs typeface="Didact Gothic" panose="020B0600000101010101" charset="0"/>
              </a:rPr>
              <a:t>다양한 기능 </a:t>
            </a:r>
            <a:endParaRPr lang="ko-KR" altLang="ko-KR" dirty="0">
              <a:effectLst/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Mapo금빛나루" panose="02000500000000000000" pitchFamily="2" charset="-127"/>
                <a:ea typeface="Mapo금빛나루" panose="02000500000000000000" pitchFamily="2" charset="-127"/>
              </a:rPr>
              <a:t>빛</a:t>
            </a:r>
            <a:endParaRPr sz="24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404" name="Google Shape;404;p46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LED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로 나타내는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빛의 아름다움</a:t>
            </a:r>
            <a:endParaRPr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4" name="Google Shape;475;p50">
            <a:extLst>
              <a:ext uri="{FF2B5EF4-FFF2-40B4-BE49-F238E27FC236}">
                <a16:creationId xmlns:a16="http://schemas.microsoft.com/office/drawing/2014/main" id="{D31F696F-A7AB-4F63-ABB4-DC78CFC6534A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75;p50">
            <a:extLst>
              <a:ext uri="{FF2B5EF4-FFF2-40B4-BE49-F238E27FC236}">
                <a16:creationId xmlns:a16="http://schemas.microsoft.com/office/drawing/2014/main" id="{D7AEF9B2-13C6-4DBB-9DEA-42613F51A74A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9BC247-BC9D-42A6-8A93-66C57146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6" y="897277"/>
            <a:ext cx="2696040" cy="2753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D4BFE5-52B1-4959-A326-616071A0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846" y="897276"/>
            <a:ext cx="2696041" cy="2753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B48DDA-C5FF-43E5-8D55-9CD014FB32C7}"/>
              </a:ext>
            </a:extLst>
          </p:cNvPr>
          <p:cNvSpPr txBox="1"/>
          <p:nvPr/>
        </p:nvSpPr>
        <p:spPr>
          <a:xfrm>
            <a:off x="1304077" y="374057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v1</a:t>
            </a:r>
            <a:endParaRPr lang="ko-KR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F659D7-48B1-46E3-9A82-D41433015332}"/>
              </a:ext>
            </a:extLst>
          </p:cNvPr>
          <p:cNvSpPr txBox="1"/>
          <p:nvPr/>
        </p:nvSpPr>
        <p:spPr>
          <a:xfrm>
            <a:off x="7336993" y="374056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v2</a:t>
            </a:r>
            <a:endParaRPr lang="ko-KR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F3F38-3CBA-49E0-B937-63486BDDB049}"/>
              </a:ext>
            </a:extLst>
          </p:cNvPr>
          <p:cNvSpPr txBox="1"/>
          <p:nvPr/>
        </p:nvSpPr>
        <p:spPr>
          <a:xfrm>
            <a:off x="677818" y="3650681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가로 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110mm</a:t>
            </a:r>
          </a:p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세로 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115mm</a:t>
            </a:r>
          </a:p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두께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 16.5mm</a:t>
            </a:r>
            <a:endParaRPr lang="ko-KR" altLang="en-US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72789-D6E1-4716-9CED-E916783E932B}"/>
              </a:ext>
            </a:extLst>
          </p:cNvPr>
          <p:cNvSpPr txBox="1"/>
          <p:nvPr/>
        </p:nvSpPr>
        <p:spPr>
          <a:xfrm>
            <a:off x="6775839" y="3650680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가로 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173mm</a:t>
            </a:r>
          </a:p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세로 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176mm</a:t>
            </a:r>
          </a:p>
          <a:p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두께</a:t>
            </a:r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 37.3mm</a:t>
            </a:r>
            <a:endParaRPr lang="ko-KR" altLang="en-US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0F1F9-FA83-4D1E-9A7C-7AE5948FFE02}"/>
              </a:ext>
            </a:extLst>
          </p:cNvPr>
          <p:cNvSpPr txBox="1"/>
          <p:nvPr/>
        </p:nvSpPr>
        <p:spPr>
          <a:xfrm>
            <a:off x="2857154" y="952692"/>
            <a:ext cx="171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회로 외부 노출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단순 시간 표시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작은 크기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탁상형</a:t>
            </a:r>
            <a:r>
              <a:rPr lang="en-US" altLang="ko-KR" sz="1600" dirty="0">
                <a:solidFill>
                  <a:schemeClr val="accent6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35E5C-25C9-4079-A786-C0BF49EA3634}"/>
              </a:ext>
            </a:extLst>
          </p:cNvPr>
          <p:cNvSpPr txBox="1"/>
          <p:nvPr/>
        </p:nvSpPr>
        <p:spPr>
          <a:xfrm>
            <a:off x="4569475" y="952692"/>
            <a:ext cx="171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모든 부품 내장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r"/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다양한 기능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r"/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큰 크기</a:t>
            </a:r>
            <a:endParaRPr lang="en-US" altLang="ko-KR" sz="16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r"/>
            <a:r>
              <a:rPr lang="en-US" altLang="ko-KR" sz="1600" dirty="0">
                <a:solidFill>
                  <a:schemeClr val="accent6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+mj-ea"/>
                <a:ea typeface="+mj-ea"/>
              </a:rPr>
              <a:t>어디든 좋음</a:t>
            </a:r>
            <a:r>
              <a:rPr lang="en-US" altLang="ko-KR" sz="1600" dirty="0">
                <a:solidFill>
                  <a:schemeClr val="accent6"/>
                </a:solidFill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75;p50">
            <a:extLst>
              <a:ext uri="{FF2B5EF4-FFF2-40B4-BE49-F238E27FC236}">
                <a16:creationId xmlns:a16="http://schemas.microsoft.com/office/drawing/2014/main" id="{D7AEF9B2-13C6-4DBB-9DEA-42613F51A74A}"/>
              </a:ext>
            </a:extLst>
          </p:cNvPr>
          <p:cNvSpPr txBox="1">
            <a:spLocks/>
          </p:cNvSpPr>
          <p:nvPr/>
        </p:nvSpPr>
        <p:spPr>
          <a:xfrm>
            <a:off x="1601950" y="96254"/>
            <a:ext cx="5935050" cy="11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한글시계 </a:t>
            </a:r>
            <a:r>
              <a:rPr lang="en-US" altLang="ko-KR" sz="3200" b="1" dirty="0">
                <a:solidFill>
                  <a:schemeClr val="tx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po꽃섬" panose="02000500000000000000" pitchFamily="2" charset="-127"/>
                <a:ea typeface="Mapo꽃섬" panose="02000500000000000000" pitchFamily="2" charset="-127"/>
              </a:rPr>
              <a:t>v2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D4BFE5-52B1-4959-A326-616071A0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743" y="1288019"/>
            <a:ext cx="3534513" cy="36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238</Words>
  <Application>Microsoft Office PowerPoint</Application>
  <PresentationFormat>화면 슬라이드 쇼(16:9)</PresentationFormat>
  <Paragraphs>94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Mapo금빛나루</vt:lpstr>
      <vt:lpstr>궁서</vt:lpstr>
      <vt:lpstr>08서울남산체 EB</vt:lpstr>
      <vt:lpstr>Mapo배낭여행</vt:lpstr>
      <vt:lpstr>DM Serif Display</vt:lpstr>
      <vt:lpstr>Mapo마포나루</vt:lpstr>
      <vt:lpstr>Mapo한아름</vt:lpstr>
      <vt:lpstr>Arial</vt:lpstr>
      <vt:lpstr>Mapo꽃섬</vt:lpstr>
      <vt:lpstr>Didact Gothic</vt:lpstr>
      <vt:lpstr>Mapo당인리발전소</vt:lpstr>
      <vt:lpstr>맑은 고딕</vt:lpstr>
      <vt:lpstr>Darkle Slideshow by Slidesgo</vt:lpstr>
      <vt:lpstr>PowerPoint 프레젠테이션</vt:lpstr>
      <vt:lpstr>한글시계 V2</vt:lpstr>
      <vt:lpstr>-모닝을 외치는 사람</vt:lpstr>
      <vt:lpstr>발표할 내용</vt:lpstr>
      <vt:lpstr>한글시계란</vt:lpstr>
      <vt:lpstr>한글시계란</vt:lpstr>
      <vt:lpstr>새로움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한글시계 V2</dc:title>
  <dc:creator>손하용</dc:creator>
  <cp:lastModifiedBy>손 하용</cp:lastModifiedBy>
  <cp:revision>7</cp:revision>
  <dcterms:modified xsi:type="dcterms:W3CDTF">2022-02-12T10:49:24Z</dcterms:modified>
</cp:coreProperties>
</file>