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3" r:id="rId5"/>
    <p:sldId id="277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6" r:id="rId16"/>
    <p:sldId id="278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54" autoAdjust="0"/>
  </p:normalViewPr>
  <p:slideViewPr>
    <p:cSldViewPr snapToGrid="0">
      <p:cViewPr varScale="1">
        <p:scale>
          <a:sx n="93" d="100"/>
          <a:sy n="93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19CC2-0CF8-475F-BCAC-68C493F1D08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658D8-6C3B-4747-955F-AA891530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3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Creole</a:t>
            </a:r>
            <a:r>
              <a:rPr lang="en-US" baseline="0" dirty="0"/>
              <a:t> Forth has also been transferred to Lazarus, which is very similar to Delphi, but is available on multiple platforms.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Named ranges</a:t>
            </a:r>
            <a:r>
              <a:rPr lang="en-US" baseline="0" dirty="0"/>
              <a:t> are local to a page, so ranges from different Forth bundles can’t collide with each other.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7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Delphi</a:t>
            </a:r>
            <a:r>
              <a:rPr lang="en-US" baseline="0" dirty="0"/>
              <a:t>/Lazarus version of Creole Forth enforced namespacing via encryption instead. The encryption was done using the vocabulary name as an </a:t>
            </a:r>
            <a:r>
              <a:rPr lang="en-US" baseline="0"/>
              <a:t>encryption/decryption key.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7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demi-god </a:t>
            </a:r>
            <a:r>
              <a:rPr lang="en-US" dirty="0"/>
              <a:t>Doug Crockford has</a:t>
            </a:r>
            <a:r>
              <a:rPr lang="en-US" baseline="0" dirty="0"/>
              <a:t> written</a:t>
            </a:r>
            <a:r>
              <a:rPr lang="en-US" dirty="0"/>
              <a:t> that “eval</a:t>
            </a:r>
            <a:r>
              <a:rPr lang="en-US" baseline="0" dirty="0"/>
              <a:t> is evil”.  If so, calling a method in the above way where it has to follow a specific interfacing convention strikes me as less evil.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pass compilation process is something that was not in the previous Delphi/Lazarus</a:t>
            </a:r>
            <a:r>
              <a:rPr lang="en-US" baseline="0" dirty="0"/>
              <a:t> incarnation of Creole Forth. </a:t>
            </a:r>
          </a:p>
          <a:p>
            <a:r>
              <a:rPr lang="en-US" baseline="0" dirty="0"/>
              <a:t>You can get a bird’s-eye view of the compilation process by putting a breakpoint in the CompileColon primitive or possibly one of the compiling words. </a:t>
            </a:r>
          </a:p>
          <a:p>
            <a:endParaRPr lang="en-US" baseline="0" dirty="0"/>
          </a:p>
          <a:p>
            <a:endParaRPr lang="en-US" dirty="0"/>
          </a:p>
          <a:p>
            <a:r>
              <a:rPr lang="en-US" dirty="0"/>
              <a:t>: SQR DUP </a:t>
            </a:r>
            <a:r>
              <a:rPr lang="en-US" dirty="0" err="1"/>
              <a:t>Nx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/>
              <a:t>: TESTBU BEGIN 1 N+ DUP 10 GT UNTIL ;</a:t>
            </a:r>
          </a:p>
          <a:p>
            <a:endParaRPr lang="en-US" dirty="0"/>
          </a:p>
          <a:p>
            <a:r>
              <a:rPr lang="en-US" dirty="0"/>
              <a:t>If you paste these programs into the Input Area and hit submit, you will see their entry into </a:t>
            </a:r>
          </a:p>
          <a:p>
            <a:r>
              <a:rPr lang="en-US" dirty="0"/>
              <a:t>the dictionary. To execute, put the following in the input area</a:t>
            </a:r>
          </a:p>
          <a:p>
            <a:endParaRPr lang="en-US" dirty="0"/>
          </a:p>
          <a:p>
            <a:r>
              <a:rPr lang="en-US" dirty="0"/>
              <a:t>2 SQR</a:t>
            </a:r>
          </a:p>
          <a:p>
            <a:endParaRPr lang="en-US" dirty="0"/>
          </a:p>
          <a:p>
            <a:r>
              <a:rPr lang="en-US" dirty="0"/>
              <a:t>The above will place 2 on the stack, duplicate itself, and then multiply the two operands, </a:t>
            </a:r>
          </a:p>
          <a:p>
            <a:r>
              <a:rPr lang="en-US" dirty="0"/>
              <a:t>leaving 4 on the stack.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TOGGLESU 1 TESTBU TOGGLESU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may need to change a few things in CreoleForthMain, just keep them to a minimum.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Vocabularies</a:t>
            </a:r>
            <a:r>
              <a:rPr lang="en-US" baseline="0" dirty="0"/>
              <a:t> as a result work but are “inelegant”.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VBA is the systems language, and Creole is the scripting</a:t>
            </a:r>
            <a:r>
              <a:rPr lang="en-US" baseline="0" dirty="0"/>
              <a:t> language. </a:t>
            </a:r>
            <a:endParaRPr lang="en-US" dirty="0"/>
          </a:p>
          <a:p>
            <a:r>
              <a:rPr lang="en-US" dirty="0"/>
              <a:t>Creole Forth offered multiple extension</a:t>
            </a:r>
            <a:r>
              <a:rPr lang="en-US" baseline="0" dirty="0"/>
              <a:t> mechanisms : (1) Defining of primitives (similar in concept to CODE words in many Forths) (2) High-level (colon) definitions. (3) Defining words (4) Compiling words (5) Prefilter words.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9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 took</a:t>
            </a:r>
            <a:r>
              <a:rPr lang="en-US" baseline="0" dirty="0"/>
              <a:t> about 2 weeks, the second about a day. </a:t>
            </a:r>
            <a:endParaRPr lang="en-US" dirty="0"/>
          </a:p>
          <a:p>
            <a:r>
              <a:rPr lang="en-US" dirty="0"/>
              <a:t>I’d say the speed and</a:t>
            </a:r>
            <a:r>
              <a:rPr lang="en-US" baseline="0" dirty="0"/>
              <a:t> accuracy</a:t>
            </a:r>
            <a:r>
              <a:rPr lang="en-US" dirty="0"/>
              <a:t> I could develop applications went up several-fold</a:t>
            </a:r>
            <a:r>
              <a:rPr lang="en-US" baseline="0" dirty="0"/>
              <a:t> at least.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https://github.com/tiluser/Creole-Forth-For-Excel</a:t>
            </a:r>
          </a:p>
          <a:p>
            <a:r>
              <a:rPr lang="en-US" dirty="0"/>
              <a:t>For those who don’t have Microsoft Office, a</a:t>
            </a:r>
            <a:r>
              <a:rPr lang="en-US" baseline="0" dirty="0"/>
              <a:t> standalone executable is also available on the </a:t>
            </a:r>
            <a:r>
              <a:rPr lang="en-US" baseline="0" dirty="0" err="1"/>
              <a:t>Gitub</a:t>
            </a:r>
            <a:r>
              <a:rPr lang="en-US" baseline="0" dirty="0"/>
              <a:t> site – CFExcel1.exe.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multiple Forth</a:t>
            </a:r>
            <a:r>
              <a:rPr lang="en-US" baseline="0" dirty="0"/>
              <a:t> bundles in the same workbook, you’d have to copy the GlobalDS and Dictionary pages to new pages, reference the names in the </a:t>
            </a:r>
            <a:r>
              <a:rPr lang="en-US" baseline="0" dirty="0" err="1"/>
              <a:t>init</a:t>
            </a:r>
            <a:r>
              <a:rPr lang="en-US" baseline="0" dirty="0"/>
              <a:t> page, and write code to activate and inactivate each bundle.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DataStack, ReturnStack, VocabStack, PrefilterStack, PostfilterStack</a:t>
            </a:r>
            <a:r>
              <a:rPr lang="en-US" baseline="0" dirty="0"/>
              <a:t> – stacks.</a:t>
            </a:r>
          </a:p>
          <a:p>
            <a:r>
              <a:rPr lang="en-US" baseline="0" dirty="0"/>
              <a:t>Other data structures: PAD, ParsedInput, InputArea, OutputArea, Scratch (staging area for placing items on the stack). 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1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Specifically</a:t>
            </a:r>
            <a:r>
              <a:rPr lang="en-US" baseline="0" dirty="0"/>
              <a:t> t</a:t>
            </a:r>
            <a:r>
              <a:rPr lang="en-US" dirty="0"/>
              <a:t>he NameField, FullyQualifiedNameField, ClassModule, CodeField, Vocabulary, CompileActionField, HelpField, PrevRowLocField, RowLocField, LinkField, ParameterField, and DPStartMarker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complexity comes in where data is defined. Data would come first, and then the parameter field values. The border between code and data is where the DPStartMarker comes 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4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 simple primitive. : The primitive HELLO executes the method DoHello in the CorePrims class module.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now, have IF-THEN-ELSE and BEGIN-UNTIL. DO-LOOP still needs some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Delphi version of Creole Forth, the Postfilter stack offered a mechanism that allowed conventional Forth type conversion. It is not present yet in the Excel version. </a:t>
            </a:r>
          </a:p>
          <a:p>
            <a:r>
              <a:rPr lang="en-US" dirty="0"/>
              <a:t>For example, +, -, and = make Excel believe a formula is going to be entered, so they were changed to N+, N-, and EQ respectively. </a:t>
            </a:r>
          </a:p>
          <a:p>
            <a:endParaRPr lang="en-US" dirty="0"/>
          </a:p>
          <a:p>
            <a:r>
              <a:rPr lang="en-US" dirty="0"/>
              <a:t>In general, anything</a:t>
            </a:r>
            <a:r>
              <a:rPr lang="en-US" baseline="0" dirty="0"/>
              <a:t> that Excel implicitly converts to a data should be avoided for passing onto the stack.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658D8-6C3B-4747-955F-AA891530F5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7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Creole forth for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M. O’Connor</a:t>
            </a:r>
          </a:p>
          <a:p>
            <a:r>
              <a:rPr lang="en-US" dirty="0"/>
              <a:t>SVFIG Forth Day</a:t>
            </a:r>
          </a:p>
          <a:p>
            <a:r>
              <a:rPr lang="en-US" dirty="0"/>
              <a:t>November 2016</a:t>
            </a:r>
          </a:p>
        </p:txBody>
      </p:sp>
    </p:spTree>
    <p:extLst>
      <p:ext uri="{BB962C8B-B14F-4D97-AF65-F5344CB8AC3E}">
        <p14:creationId xmlns:p14="http://schemas.microsoft.com/office/powerpoint/2010/main" val="741359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creole forth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in the input area are split based on the space delimiter and placed into the ParsedInputField.</a:t>
            </a:r>
          </a:p>
          <a:p>
            <a:r>
              <a:rPr lang="en-US" dirty="0"/>
              <a:t>Each value is looked up in the dictionary based on the list of vocabularies on the Vocabulary stack. </a:t>
            </a:r>
          </a:p>
          <a:p>
            <a:r>
              <a:rPr lang="en-US" dirty="0"/>
              <a:t>In this case FORTH is searched first, and if the search fails, ONLY is searched.</a:t>
            </a:r>
          </a:p>
          <a:p>
            <a:r>
              <a:rPr lang="en-US" dirty="0"/>
              <a:t>If a match is found, the word is executed.</a:t>
            </a:r>
          </a:p>
          <a:p>
            <a:r>
              <a:rPr lang="en-US" dirty="0"/>
              <a:t>If no match is found in any of the vocabularies on the vocabulary stack, the value is pushed onto the data stack.</a:t>
            </a:r>
          </a:p>
        </p:txBody>
      </p:sp>
    </p:spTree>
    <p:extLst>
      <p:ext uri="{BB962C8B-B14F-4D97-AF65-F5344CB8AC3E}">
        <p14:creationId xmlns:p14="http://schemas.microsoft.com/office/powerpoint/2010/main" val="422455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Primitives. These point directly to public methods in VBA class modules in the project. </a:t>
            </a:r>
          </a:p>
          <a:p>
            <a:r>
              <a:rPr lang="en-US" dirty="0"/>
              <a:t>Colon definitions. These are words compiled with : (colon). Addresses are compiled into the parameter field with CompileColon and executed with DoColon. </a:t>
            </a:r>
          </a:p>
          <a:p>
            <a:r>
              <a:rPr lang="en-US" dirty="0"/>
              <a:t>Defining words. Defined with CREATE or CREATE/DOES&gt; combination. </a:t>
            </a:r>
          </a:p>
          <a:p>
            <a:r>
              <a:rPr lang="en-US" dirty="0"/>
              <a:t>Compiling words. Have separate primitives for compile-time and run-time and are used for branching/looping. </a:t>
            </a:r>
          </a:p>
        </p:txBody>
      </p:sp>
    </p:spTree>
    <p:extLst>
      <p:ext uri="{BB962C8B-B14F-4D97-AF65-F5344CB8AC3E}">
        <p14:creationId xmlns:p14="http://schemas.microsoft.com/office/powerpoint/2010/main" val="171415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439590" cy="1507067"/>
          </a:xfrm>
        </p:spPr>
        <p:txBody>
          <a:bodyPr/>
          <a:lstStyle/>
          <a:p>
            <a:r>
              <a:rPr lang="en-US" dirty="0"/>
              <a:t>Some differences from “normal” forths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attempt is made to convert a value to an integer before placing on the stack. If a plain string is found, it goes on there. </a:t>
            </a:r>
          </a:p>
          <a:p>
            <a:r>
              <a:rPr lang="en-US" dirty="0"/>
              <a:t>Strings can also be compiled into definitions as literals. </a:t>
            </a:r>
          </a:p>
          <a:p>
            <a:r>
              <a:rPr lang="en-US" dirty="0"/>
              <a:t>Some words were renamed because the canonical Forth names caused bad reactions with Excel.</a:t>
            </a:r>
          </a:p>
        </p:txBody>
      </p:sp>
    </p:spTree>
    <p:extLst>
      <p:ext uri="{BB962C8B-B14F-4D97-AF65-F5344CB8AC3E}">
        <p14:creationId xmlns:p14="http://schemas.microsoft.com/office/powerpoint/2010/main" val="97105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methods of the primitives all take a single parameter, which is a GlobalSimpleProps object.</a:t>
            </a:r>
          </a:p>
          <a:p>
            <a:r>
              <a:rPr lang="en-US" dirty="0"/>
              <a:t>The GlobalSimpleProps object is a list of properties that pass information between themselves and the GlobalDS, Dictionary, and CreoleForthInitPage pages. </a:t>
            </a:r>
          </a:p>
          <a:p>
            <a:r>
              <a:rPr lang="en-US" dirty="0"/>
              <a:t>Most of the work is done through named ranges.</a:t>
            </a:r>
          </a:p>
        </p:txBody>
      </p:sp>
    </p:spTree>
    <p:extLst>
      <p:ext uri="{BB962C8B-B14F-4D97-AF65-F5344CB8AC3E}">
        <p14:creationId xmlns:p14="http://schemas.microsoft.com/office/powerpoint/2010/main" val="394867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word is looked up in the dictionary, it is looked up by its fully qualified name. </a:t>
            </a:r>
          </a:p>
          <a:p>
            <a:r>
              <a:rPr lang="en-US" dirty="0"/>
              <a:t>The fully qualified name consists of what’s in its Name Field, a period, and the vocabulary it was defined in. </a:t>
            </a:r>
          </a:p>
        </p:txBody>
      </p:sp>
    </p:spTree>
    <p:extLst>
      <p:ext uri="{BB962C8B-B14F-4D97-AF65-F5344CB8AC3E}">
        <p14:creationId xmlns:p14="http://schemas.microsoft.com/office/powerpoint/2010/main" val="288840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 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words are resolved down to the primitive level, they’re executed by the CallByName module as below.</a:t>
            </a:r>
          </a:p>
          <a:p>
            <a:r>
              <a:rPr lang="en-US" dirty="0"/>
              <a:t>CallByName objClassModule, sCodeField, VbMethod, poGSP</a:t>
            </a:r>
          </a:p>
          <a:p>
            <a:r>
              <a:rPr lang="en-US" dirty="0"/>
              <a:t>poGSP is the single GlobalSimpleProps object being passed as a parameter.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8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0197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Creole Forth has no state variable.</a:t>
            </a:r>
          </a:p>
          <a:p>
            <a:r>
              <a:rPr lang="en-US" dirty="0"/>
              <a:t>Compilation starts when the IMMEDIATE vocabulary is pushed onto the stack.</a:t>
            </a:r>
          </a:p>
          <a:p>
            <a:r>
              <a:rPr lang="en-US" dirty="0"/>
              <a:t>IMMEDIATE words are first in the search order.</a:t>
            </a:r>
          </a:p>
          <a:p>
            <a:r>
              <a:rPr lang="en-US" dirty="0"/>
              <a:t>High-level definitions are built in PAD.</a:t>
            </a:r>
          </a:p>
          <a:p>
            <a:r>
              <a:rPr lang="en-US" dirty="0"/>
              <a:t>Each word has its index looked up in the dictionary, and its associated compile action placed next to it.</a:t>
            </a:r>
          </a:p>
          <a:p>
            <a:r>
              <a:rPr lang="en-US" dirty="0"/>
              <a:t>A “Smudge Flag” prevents accidental recursion. </a:t>
            </a:r>
          </a:p>
          <a:p>
            <a:r>
              <a:rPr lang="en-US" dirty="0"/>
              <a:t>After this is done, the results are fed back into the interpreter. </a:t>
            </a:r>
          </a:p>
          <a:p>
            <a:r>
              <a:rPr lang="en-US" dirty="0"/>
              <a:t>A word that has a COMININPF action will be compiled into the parameter field.</a:t>
            </a:r>
          </a:p>
          <a:p>
            <a:r>
              <a:rPr lang="en-US" dirty="0"/>
              <a:t>Words with an EXECUTE action (compiling words) will be executed. </a:t>
            </a:r>
          </a:p>
          <a:p>
            <a:r>
              <a:rPr lang="en-US" dirty="0"/>
              <a:t>Literals are tagged with a COMPLIT action and are treated accordingly. </a:t>
            </a:r>
          </a:p>
          <a:p>
            <a:r>
              <a:rPr lang="en-US" dirty="0"/>
              <a:t>Compilation terminates with the execution of DoSemi. </a:t>
            </a:r>
          </a:p>
          <a:p>
            <a:r>
              <a:rPr lang="en-US" dirty="0"/>
              <a:t>The colon compiler is able to compile help into its definition. The commenting policy is to put the stack comment first, followed by the single-line comment just before the definition.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IF-THEN-ELSE</a:t>
            </a:r>
          </a:p>
          <a:p>
            <a:r>
              <a:rPr lang="en-US" dirty="0"/>
              <a:t>BEGIN-UNTIL.</a:t>
            </a:r>
          </a:p>
          <a:p>
            <a:r>
              <a:rPr lang="en-US" dirty="0"/>
              <a:t>DO-LOOP and relatives are still under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46871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not to mix the “base code” already in the project with application-specific code. </a:t>
            </a:r>
          </a:p>
          <a:p>
            <a:r>
              <a:rPr lang="en-US" dirty="0"/>
              <a:t>Add a new “Main” form to call new subroutines.</a:t>
            </a:r>
          </a:p>
          <a:p>
            <a:r>
              <a:rPr lang="en-US" dirty="0"/>
              <a:t>Define a new class module or set of class modules for new primitives. </a:t>
            </a:r>
          </a:p>
          <a:p>
            <a:r>
              <a:rPr lang="en-US" dirty="0"/>
              <a:t>FORGET is available, but CTRL-SHIFT-R and CTRL-SHIFT-C offer an easier alternative. (blow away and rebuild dictionary). </a:t>
            </a:r>
          </a:p>
          <a:p>
            <a:r>
              <a:rPr lang="en-US" dirty="0"/>
              <a:t>A typical application might acquire 30-40 primitives and 10-20 high-level definitions. </a:t>
            </a:r>
          </a:p>
        </p:txBody>
      </p:sp>
    </p:spTree>
    <p:extLst>
      <p:ext uri="{BB962C8B-B14F-4D97-AF65-F5344CB8AC3E}">
        <p14:creationId xmlns:p14="http://schemas.microsoft.com/office/powerpoint/2010/main" val="722397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“Redefined” functionality in high-level definitions. </a:t>
            </a:r>
          </a:p>
          <a:p>
            <a:r>
              <a:rPr lang="en-US" dirty="0"/>
              <a:t>More control structures. </a:t>
            </a:r>
          </a:p>
          <a:p>
            <a:r>
              <a:rPr lang="en-US" dirty="0"/>
              <a:t>Better/more consistent commenting.</a:t>
            </a:r>
          </a:p>
          <a:p>
            <a:r>
              <a:rPr lang="en-US" dirty="0"/>
              <a:t>List compiler to allow multiple arguments in a single cell on the stack. </a:t>
            </a:r>
          </a:p>
          <a:p>
            <a:r>
              <a:rPr lang="en-US" dirty="0"/>
              <a:t>VOCABULARY defining words – vocabulary words right now are all hard-coded primitives. </a:t>
            </a:r>
          </a:p>
          <a:p>
            <a:r>
              <a:rPr lang="en-US" dirty="0"/>
              <a:t>Prefilter/Postfilter stack support. </a:t>
            </a:r>
          </a:p>
          <a:p>
            <a:r>
              <a:rPr lang="en-US" dirty="0"/>
              <a:t>POSTPONE.</a:t>
            </a:r>
          </a:p>
          <a:p>
            <a:r>
              <a:rPr lang="en-US" dirty="0"/>
              <a:t>Recursion. </a:t>
            </a:r>
          </a:p>
        </p:txBody>
      </p:sp>
    </p:spTree>
    <p:extLst>
      <p:ext uri="{BB962C8B-B14F-4D97-AF65-F5344CB8AC3E}">
        <p14:creationId xmlns:p14="http://schemas.microsoft.com/office/powerpoint/2010/main" val="24419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Creole Forth started out as a Delphi component</a:t>
            </a:r>
          </a:p>
          <a:p>
            <a:r>
              <a:rPr lang="en-US" dirty="0"/>
              <a:t>Inspired by Norman Smith’s UNTIL</a:t>
            </a:r>
          </a:p>
          <a:p>
            <a:r>
              <a:rPr lang="en-US" dirty="0"/>
              <a:t>Used successfully as a macro/scripting language in many projects.</a:t>
            </a:r>
          </a:p>
          <a:p>
            <a:r>
              <a:rPr lang="en-US" dirty="0"/>
              <a:t>Because Delphi is not very popular, management was never very happy with its use.</a:t>
            </a:r>
          </a:p>
          <a:p>
            <a:r>
              <a:rPr lang="en-US" dirty="0"/>
              <a:t>This inspired me to consider transferring the language to a more widely used platform.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2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indispensable, and probably the most popular Microsoft Office product.</a:t>
            </a:r>
          </a:p>
          <a:p>
            <a:r>
              <a:rPr lang="en-US" dirty="0"/>
              <a:t>Has a built-in macro language (VBA). </a:t>
            </a:r>
          </a:p>
          <a:p>
            <a:r>
              <a:rPr lang="en-US" dirty="0"/>
              <a:t>Available ‘everywhere’, at least in a corporate environment.</a:t>
            </a:r>
          </a:p>
          <a:p>
            <a:r>
              <a:rPr lang="en-US" dirty="0"/>
              <a:t>The layout of an Excel worksheet is preadapted for the Forth dictionary. </a:t>
            </a:r>
          </a:p>
          <a:p>
            <a:r>
              <a:rPr lang="en-US" dirty="0"/>
              <a:t>Has great similarities to the Delphi drag-and-drop visual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5364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9307076" cy="1507067"/>
          </a:xfrm>
        </p:spPr>
        <p:txBody>
          <a:bodyPr/>
          <a:lstStyle/>
          <a:p>
            <a:r>
              <a:rPr lang="en-US" dirty="0"/>
              <a:t>Why a language built on top of vba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32207"/>
            <a:ext cx="8534400" cy="34688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Excel already has a powerful built-in language</a:t>
            </a:r>
          </a:p>
          <a:p>
            <a:r>
              <a:rPr lang="en-US" dirty="0"/>
              <a:t>So the question is, why build another on top of it?</a:t>
            </a:r>
          </a:p>
          <a:p>
            <a:r>
              <a:rPr lang="en-US" dirty="0"/>
              <a:t>Here are a few reasons:</a:t>
            </a:r>
          </a:p>
          <a:p>
            <a:r>
              <a:rPr lang="en-US" dirty="0"/>
              <a:t>1. To combine a systems and a scripting language. </a:t>
            </a:r>
          </a:p>
          <a:p>
            <a:r>
              <a:rPr lang="en-US" dirty="0"/>
              <a:t>2. The Forth methodology of writing an application-specific instruction set is exceptionally productive. </a:t>
            </a:r>
          </a:p>
          <a:p>
            <a:r>
              <a:rPr lang="en-US" dirty="0"/>
              <a:t>3. Painless parameter passing via a stack or stacks. </a:t>
            </a:r>
          </a:p>
          <a:p>
            <a:r>
              <a:rPr lang="en-US" dirty="0"/>
              <a:t>4. Easy extensibility.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9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884207" cy="1507067"/>
          </a:xfrm>
        </p:spPr>
        <p:txBody>
          <a:bodyPr/>
          <a:lstStyle/>
          <a:p>
            <a:r>
              <a:rPr lang="en-US" dirty="0"/>
              <a:t>Creole forth for excel – its track record.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version was released in early August 2016.</a:t>
            </a:r>
          </a:p>
          <a:p>
            <a:r>
              <a:rPr lang="en-US" dirty="0"/>
              <a:t>In that time I have created three applications with it:</a:t>
            </a:r>
          </a:p>
          <a:p>
            <a:r>
              <a:rPr lang="en-US" dirty="0"/>
              <a:t>1. Optum Track Tools. This is a quasi client/server app that would interact with Cygwin and perform various administration tasks on a Linux server. </a:t>
            </a:r>
          </a:p>
          <a:p>
            <a:r>
              <a:rPr lang="en-US" dirty="0"/>
              <a:t>2. An XML import/export organizer. This was developed using the MVC (Model-View-Controller) pattern and helps manage the 2-way transfer of records from a Windows flashcard application (Supermemo) to one on the Android (Anymemo). </a:t>
            </a:r>
          </a:p>
          <a:p>
            <a:r>
              <a:rPr lang="en-US" dirty="0"/>
              <a:t>3. Issue Log Organizer. Sets up a Table of Contents and a Master Issues Log interface with buttons and hyperlinks. These buttons then import data from the linked spreadsheets. </a:t>
            </a:r>
          </a:p>
        </p:txBody>
      </p:sp>
    </p:spTree>
    <p:extLst>
      <p:ext uri="{BB962C8B-B14F-4D97-AF65-F5344CB8AC3E}">
        <p14:creationId xmlns:p14="http://schemas.microsoft.com/office/powerpoint/2010/main" val="14243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627568" cy="1507067"/>
          </a:xfrm>
        </p:spPr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GitHub repository is a spreadsheet CFExcel1.xls.</a:t>
            </a:r>
          </a:p>
          <a:p>
            <a:r>
              <a:rPr lang="en-US" dirty="0"/>
              <a:t>Compatible with Excel 2003. </a:t>
            </a:r>
          </a:p>
          <a:p>
            <a:r>
              <a:rPr lang="en-US" dirty="0"/>
              <a:t>Opens to a workbook with three tabs:</a:t>
            </a:r>
          </a:p>
          <a:p>
            <a:r>
              <a:rPr lang="en-US" dirty="0"/>
              <a:t>1. CreoleForthInitPage</a:t>
            </a:r>
          </a:p>
          <a:p>
            <a:r>
              <a:rPr lang="en-US" dirty="0"/>
              <a:t>2. GlobalDS</a:t>
            </a:r>
          </a:p>
          <a:p>
            <a:r>
              <a:rPr lang="en-US" dirty="0"/>
              <a:t>3. Dictionary</a:t>
            </a:r>
          </a:p>
        </p:txBody>
      </p:sp>
    </p:spTree>
    <p:extLst>
      <p:ext uri="{BB962C8B-B14F-4D97-AF65-F5344CB8AC3E}">
        <p14:creationId xmlns:p14="http://schemas.microsoft.com/office/powerpoint/2010/main" val="372723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Creole forth </a:t>
            </a:r>
            <a:r>
              <a:rPr lang="en-US" dirty="0" err="1"/>
              <a:t>init</a:t>
            </a:r>
            <a:r>
              <a:rPr lang="en-US" dirty="0"/>
              <a:t>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information about different Forth “bundles”.</a:t>
            </a:r>
          </a:p>
          <a:p>
            <a:r>
              <a:rPr lang="en-US" dirty="0"/>
              <a:t>A bundle is defined as a combination of the VBA code, GlobalDS page, and Dictionary page.</a:t>
            </a:r>
          </a:p>
          <a:p>
            <a:r>
              <a:rPr lang="en-US" dirty="0"/>
              <a:t>In the current version, there are 4 possible Forth bundles at a maximum. </a:t>
            </a:r>
          </a:p>
          <a:p>
            <a:r>
              <a:rPr lang="en-US" dirty="0"/>
              <a:t>Only one bundle can be active at a time.</a:t>
            </a:r>
          </a:p>
          <a:p>
            <a:r>
              <a:rPr lang="en-US" dirty="0"/>
              <a:t>There is currently one Forth bundle in the project, and in most cases you would probably not want or need more. </a:t>
            </a:r>
          </a:p>
        </p:txBody>
      </p:sp>
    </p:spTree>
    <p:extLst>
      <p:ext uri="{BB962C8B-B14F-4D97-AF65-F5344CB8AC3E}">
        <p14:creationId xmlns:p14="http://schemas.microsoft.com/office/powerpoint/2010/main" val="254100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globalds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the major external data structures. </a:t>
            </a:r>
          </a:p>
          <a:p>
            <a:r>
              <a:rPr lang="en-US" dirty="0"/>
              <a:t>Has five “stacks” and other associated data structures such as the InputArea and PAD. </a:t>
            </a:r>
          </a:p>
          <a:p>
            <a:r>
              <a:rPr lang="en-US" dirty="0"/>
              <a:t>You put code in the InputArea box and hit the ‘Submit’ button and it will execute the code. </a:t>
            </a:r>
          </a:p>
        </p:txBody>
      </p:sp>
    </p:spTree>
    <p:extLst>
      <p:ext uri="{BB962C8B-B14F-4D97-AF65-F5344CB8AC3E}">
        <p14:creationId xmlns:p14="http://schemas.microsoft.com/office/powerpoint/2010/main" val="155693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  <a:alpha val="3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dictionary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the dictionary and associated fields. </a:t>
            </a:r>
          </a:p>
          <a:p>
            <a:r>
              <a:rPr lang="en-US" dirty="0"/>
              <a:t>Data structures are mostly column ranges. </a:t>
            </a:r>
          </a:p>
          <a:p>
            <a:r>
              <a:rPr lang="en-US" dirty="0"/>
              <a:t>Parameter Field is essentially everything to the right of those fields, although it gets a bit more complicated than that. </a:t>
            </a:r>
          </a:p>
        </p:txBody>
      </p:sp>
    </p:spTree>
    <p:extLst>
      <p:ext uri="{BB962C8B-B14F-4D97-AF65-F5344CB8AC3E}">
        <p14:creationId xmlns:p14="http://schemas.microsoft.com/office/powerpoint/2010/main" val="17111006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528</TotalTime>
  <Words>1883</Words>
  <Application>Microsoft Office PowerPoint</Application>
  <PresentationFormat>Widescreen</PresentationFormat>
  <Paragraphs>168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3</vt:lpstr>
      <vt:lpstr>Slice</vt:lpstr>
      <vt:lpstr>Creole forth for excel</vt:lpstr>
      <vt:lpstr>Some history</vt:lpstr>
      <vt:lpstr>Microsoft eXCEL</vt:lpstr>
      <vt:lpstr>Why a language built on top of vba</vt:lpstr>
      <vt:lpstr>Creole forth for excel – its track record.</vt:lpstr>
      <vt:lpstr>implementation details</vt:lpstr>
      <vt:lpstr>Creole forth init page</vt:lpstr>
      <vt:lpstr>The globalds page</vt:lpstr>
      <vt:lpstr>The dictionary page</vt:lpstr>
      <vt:lpstr>Execution of creole forth</vt:lpstr>
      <vt:lpstr>Types of words</vt:lpstr>
      <vt:lpstr>Some differences from “normal” forths</vt:lpstr>
      <vt:lpstr>Under the hood</vt:lpstr>
      <vt:lpstr>Under the hood 2</vt:lpstr>
      <vt:lpstr>Under the hood 3 </vt:lpstr>
      <vt:lpstr>compilation</vt:lpstr>
      <vt:lpstr>Control structures</vt:lpstr>
      <vt:lpstr>Organization methodology</vt:lpstr>
      <vt:lpstr>To do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Creole forth for excel</dc:title>
  <dc:creator>Joseph O'Connor</dc:creator>
  <cp:lastModifiedBy>Joseph O'Connor</cp:lastModifiedBy>
  <cp:revision>140</cp:revision>
  <dcterms:created xsi:type="dcterms:W3CDTF">2016-08-26T18:40:14Z</dcterms:created>
  <dcterms:modified xsi:type="dcterms:W3CDTF">2016-12-08T01:03:31Z</dcterms:modified>
</cp:coreProperties>
</file>