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70" r:id="rId5"/>
    <p:sldId id="259" r:id="rId6"/>
    <p:sldId id="269" r:id="rId7"/>
    <p:sldId id="271" r:id="rId8"/>
    <p:sldId id="261" r:id="rId9"/>
    <p:sldId id="264"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653" autoAdjust="0"/>
  </p:normalViewPr>
  <p:slideViewPr>
    <p:cSldViewPr snapToGrid="0">
      <p:cViewPr varScale="1">
        <p:scale>
          <a:sx n="84" d="100"/>
          <a:sy n="84" d="100"/>
        </p:scale>
        <p:origin x="157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4F3F07-0100-40C9-B438-D4A422A45359}" type="datetimeFigureOut">
              <a:rPr lang="en-US" smtClean="0"/>
              <a:t>12/17/2016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448CDB-F6C7-4B37-BDA6-C05E470AA3BA}" type="slidenum">
              <a:rPr lang="en-US" smtClean="0"/>
              <a:t>‹#›</a:t>
            </a:fld>
            <a:endParaRPr lang="en-US"/>
          </a:p>
        </p:txBody>
      </p:sp>
    </p:spTree>
    <p:extLst>
      <p:ext uri="{BB962C8B-B14F-4D97-AF65-F5344CB8AC3E}">
        <p14:creationId xmlns:p14="http://schemas.microsoft.com/office/powerpoint/2010/main" val="166912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 </a:t>
            </a:r>
            <a:r>
              <a:rPr lang="en-US" dirty="0"/>
              <a:t>GenBuildPrimDef1</a:t>
            </a:r>
            <a:r>
              <a:rPr lang="en-US" baseline="0" dirty="0"/>
              <a:t> subroutine available that does the copying and pasting without the dialog box. Unfortunately, it doesn’t seem to work on </a:t>
            </a:r>
            <a:r>
              <a:rPr lang="en-US" baseline="0"/>
              <a:t>all computers. </a:t>
            </a:r>
            <a:endParaRPr lang="en-US" dirty="0"/>
          </a:p>
        </p:txBody>
      </p:sp>
      <p:sp>
        <p:nvSpPr>
          <p:cNvPr id="4" name="Slide Number Placeholder 3"/>
          <p:cNvSpPr>
            <a:spLocks noGrp="1"/>
          </p:cNvSpPr>
          <p:nvPr>
            <p:ph type="sldNum" sz="quarter" idx="10"/>
          </p:nvPr>
        </p:nvSpPr>
        <p:spPr/>
        <p:txBody>
          <a:bodyPr/>
          <a:lstStyle/>
          <a:p>
            <a:fld id="{CA448CDB-F6C7-4B37-BDA6-C05E470AA3BA}" type="slidenum">
              <a:rPr lang="en-US" smtClean="0"/>
              <a:t>6</a:t>
            </a:fld>
            <a:endParaRPr lang="en-US"/>
          </a:p>
        </p:txBody>
      </p:sp>
    </p:spTree>
    <p:extLst>
      <p:ext uri="{BB962C8B-B14F-4D97-AF65-F5344CB8AC3E}">
        <p14:creationId xmlns:p14="http://schemas.microsoft.com/office/powerpoint/2010/main" val="4211072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12/17/2016</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12/17/2016</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12/17/2016</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How to build primitives in creole forth for excel</a:t>
            </a:r>
          </a:p>
        </p:txBody>
      </p:sp>
      <p:sp>
        <p:nvSpPr>
          <p:cNvPr id="3" name="Subtitle 2"/>
          <p:cNvSpPr>
            <a:spLocks noGrp="1"/>
          </p:cNvSpPr>
          <p:nvPr>
            <p:ph type="subTitle" idx="1"/>
          </p:nvPr>
        </p:nvSpPr>
        <p:spPr/>
        <p:txBody>
          <a:bodyPr/>
          <a:lstStyle/>
          <a:p>
            <a:r>
              <a:rPr lang="en-US" dirty="0"/>
              <a:t>By joseph M. O’Connor</a:t>
            </a:r>
          </a:p>
        </p:txBody>
      </p:sp>
    </p:spTree>
    <p:extLst>
      <p:ext uri="{BB962C8B-B14F-4D97-AF65-F5344CB8AC3E}">
        <p14:creationId xmlns:p14="http://schemas.microsoft.com/office/powerpoint/2010/main" val="3794325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Rules/guidelines for setting up new primitives</a:t>
            </a:r>
          </a:p>
        </p:txBody>
      </p:sp>
      <p:sp>
        <p:nvSpPr>
          <p:cNvPr id="3" name="Content Placeholder 2"/>
          <p:cNvSpPr>
            <a:spLocks noGrp="1"/>
          </p:cNvSpPr>
          <p:nvPr>
            <p:ph idx="1"/>
          </p:nvPr>
        </p:nvSpPr>
        <p:spPr/>
        <p:txBody>
          <a:bodyPr/>
          <a:lstStyle/>
          <a:p>
            <a:r>
              <a:rPr lang="en-US" dirty="0"/>
              <a:t>1. Set up a function in a class module that takes a GlobalSimpleProps object and returns 0.</a:t>
            </a:r>
          </a:p>
          <a:p>
            <a:r>
              <a:rPr lang="en-US" dirty="0"/>
              <a:t>2. Create an entry in the dictionary with a call to the BuildPrimitive sub.</a:t>
            </a:r>
          </a:p>
          <a:p>
            <a:r>
              <a:rPr lang="en-US" dirty="0"/>
              <a:t>3. The simplest way to do this is to use the AppSpec class module and the AppSpecMain regular module. </a:t>
            </a:r>
          </a:p>
          <a:p>
            <a:r>
              <a:rPr lang="en-US" dirty="0"/>
              <a:t>4. Declare all variables before using them, since Option Explicit is defined. </a:t>
            </a:r>
          </a:p>
          <a:p>
            <a:endParaRPr lang="en-US" dirty="0"/>
          </a:p>
        </p:txBody>
      </p:sp>
    </p:spTree>
    <p:extLst>
      <p:ext uri="{BB962C8B-B14F-4D97-AF65-F5344CB8AC3E}">
        <p14:creationId xmlns:p14="http://schemas.microsoft.com/office/powerpoint/2010/main" val="954191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handling</a:t>
            </a:r>
          </a:p>
        </p:txBody>
      </p:sp>
      <p:sp>
        <p:nvSpPr>
          <p:cNvPr id="3" name="Content Placeholder 2"/>
          <p:cNvSpPr>
            <a:spLocks noGrp="1"/>
          </p:cNvSpPr>
          <p:nvPr>
            <p:ph idx="1"/>
          </p:nvPr>
        </p:nvSpPr>
        <p:spPr/>
        <p:txBody>
          <a:bodyPr/>
          <a:lstStyle/>
          <a:p>
            <a:r>
              <a:rPr lang="en-US" dirty="0"/>
              <a:t>1. Pushing data</a:t>
            </a:r>
          </a:p>
          <a:p>
            <a:r>
              <a:rPr lang="en-US" dirty="0"/>
              <a:t>    poGSP.Scratch.Value = iRandValue   </a:t>
            </a:r>
          </a:p>
          <a:p>
            <a:r>
              <a:rPr lang="en-US" dirty="0"/>
              <a:t>    iReturnVal = poGSP.Push(poGSP.DataStack, poGSP.DataStackMarker)</a:t>
            </a:r>
          </a:p>
          <a:p>
            <a:r>
              <a:rPr lang="en-US" dirty="0"/>
              <a:t>2. Popping data</a:t>
            </a:r>
          </a:p>
          <a:p>
            <a:r>
              <a:rPr lang="en-US" dirty="0"/>
              <a:t>    iReturnVal = poGSP.Pop(poGSP.DataStack, poGSP.DataStackMarker)</a:t>
            </a:r>
          </a:p>
          <a:p>
            <a:r>
              <a:rPr lang="en-US" dirty="0"/>
              <a:t>    sMsg = poGSP.Scratch.Value</a:t>
            </a:r>
          </a:p>
          <a:p>
            <a:endParaRPr lang="en-US" dirty="0"/>
          </a:p>
        </p:txBody>
      </p:sp>
    </p:spTree>
    <p:extLst>
      <p:ext uri="{BB962C8B-B14F-4D97-AF65-F5344CB8AC3E}">
        <p14:creationId xmlns:p14="http://schemas.microsoft.com/office/powerpoint/2010/main" val="1746336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Development tips</a:t>
            </a:r>
          </a:p>
        </p:txBody>
      </p:sp>
      <p:sp>
        <p:nvSpPr>
          <p:cNvPr id="3" name="Content Placeholder 2"/>
          <p:cNvSpPr>
            <a:spLocks noGrp="1"/>
          </p:cNvSpPr>
          <p:nvPr>
            <p:ph idx="1"/>
          </p:nvPr>
        </p:nvSpPr>
        <p:spPr>
          <a:xfrm>
            <a:off x="1451579" y="2015732"/>
            <a:ext cx="9603275" cy="3856562"/>
          </a:xfrm>
        </p:spPr>
        <p:txBody>
          <a:bodyPr>
            <a:normAutofit fontScale="92500" lnSpcReduction="10000"/>
          </a:bodyPr>
          <a:lstStyle/>
          <a:p>
            <a:r>
              <a:rPr lang="en-US" dirty="0"/>
              <a:t>If there’s a bug in your primitive, remember to press the ‘Empty Stack’ button. It will clear the Data Stack, Return Stack, and Parsed Input.  Not doing so can leave the environment in an invalid state.</a:t>
            </a:r>
          </a:p>
          <a:p>
            <a:r>
              <a:rPr lang="en-US" dirty="0"/>
              <a:t>Sticking a breakpoint in the primitive and single-stepping through is a great way to figure out any problems or what’s going on “under the hood”.  </a:t>
            </a:r>
          </a:p>
          <a:p>
            <a:r>
              <a:rPr lang="en-US" dirty="0"/>
              <a:t>While it’s possible to define primitives outside of AppSpec/AppSpecMain, it requires more setup work in the CreoleForthMain module.  For small programs, it should be sufficient. </a:t>
            </a:r>
          </a:p>
          <a:p>
            <a:r>
              <a:rPr lang="en-US" dirty="0"/>
              <a:t>The other class modules (CorePrims, Interpreter, Compiler, etc) should be reserved for the base language and not be used for application-specific primitives.  This is an organizational guideline though, not a hard-and-fast rule.</a:t>
            </a:r>
          </a:p>
          <a:p>
            <a:endParaRPr lang="en-US" dirty="0"/>
          </a:p>
        </p:txBody>
      </p:sp>
    </p:spTree>
    <p:extLst>
      <p:ext uri="{BB962C8B-B14F-4D97-AF65-F5344CB8AC3E}">
        <p14:creationId xmlns:p14="http://schemas.microsoft.com/office/powerpoint/2010/main" val="3134707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How do you write programs in </a:t>
            </a:r>
            <a:r>
              <a:rPr lang="en-US" dirty="0" err="1"/>
              <a:t>cfe</a:t>
            </a:r>
            <a:r>
              <a:rPr lang="en-US" dirty="0"/>
              <a:t>?</a:t>
            </a:r>
          </a:p>
        </p:txBody>
      </p:sp>
      <p:sp>
        <p:nvSpPr>
          <p:cNvPr id="3" name="Content Placeholder 2"/>
          <p:cNvSpPr>
            <a:spLocks noGrp="1"/>
          </p:cNvSpPr>
          <p:nvPr>
            <p:ph idx="1"/>
          </p:nvPr>
        </p:nvSpPr>
        <p:spPr>
          <a:xfrm>
            <a:off x="1451579" y="2015732"/>
            <a:ext cx="9714168" cy="3839784"/>
          </a:xfrm>
        </p:spPr>
        <p:txBody>
          <a:bodyPr>
            <a:normAutofit fontScale="92500"/>
          </a:bodyPr>
          <a:lstStyle/>
          <a:p>
            <a:r>
              <a:rPr lang="en-US" dirty="0"/>
              <a:t>Short answer: you don’t.</a:t>
            </a:r>
          </a:p>
          <a:p>
            <a:r>
              <a:rPr lang="en-US" dirty="0"/>
              <a:t>Instead, you write an instruction set to solve your problem(s).</a:t>
            </a:r>
          </a:p>
          <a:p>
            <a:r>
              <a:rPr lang="en-US" dirty="0"/>
              <a:t>Two ways to write these instructions.</a:t>
            </a:r>
          </a:p>
          <a:p>
            <a:r>
              <a:rPr lang="en-US" dirty="0"/>
              <a:t>A.  As primitives. These are methods of a class that consist of raw VBA code and are set up using the BuildPrimitive subroutine. </a:t>
            </a:r>
          </a:p>
          <a:p>
            <a:r>
              <a:rPr lang="en-US" dirty="0"/>
              <a:t>B.  As high-level (colon) definitions. Defined with : (colon) and terminated with a semicolon. </a:t>
            </a:r>
          </a:p>
          <a:p>
            <a:endParaRPr lang="en-US" dirty="0"/>
          </a:p>
          <a:p>
            <a:r>
              <a:rPr lang="en-US" dirty="0"/>
              <a:t>This tutorial will concentrate on writing new primitives. </a:t>
            </a:r>
          </a:p>
          <a:p>
            <a:endParaRPr lang="en-US" dirty="0"/>
          </a:p>
        </p:txBody>
      </p:sp>
    </p:spTree>
    <p:extLst>
      <p:ext uri="{BB962C8B-B14F-4D97-AF65-F5344CB8AC3E}">
        <p14:creationId xmlns:p14="http://schemas.microsoft.com/office/powerpoint/2010/main" val="1985114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primitives</a:t>
            </a:r>
          </a:p>
        </p:txBody>
      </p:sp>
      <p:sp>
        <p:nvSpPr>
          <p:cNvPr id="3" name="Content Placeholder 2"/>
          <p:cNvSpPr>
            <a:spLocks noGrp="1"/>
          </p:cNvSpPr>
          <p:nvPr>
            <p:ph idx="1"/>
          </p:nvPr>
        </p:nvSpPr>
        <p:spPr/>
        <p:txBody>
          <a:bodyPr/>
          <a:lstStyle/>
          <a:p>
            <a:r>
              <a:rPr lang="en-US" dirty="0"/>
              <a:t>Other Forth compilers often allow the programmer to write in assembly language with the CODE/END-CODE pair. </a:t>
            </a:r>
          </a:p>
          <a:p>
            <a:r>
              <a:rPr lang="en-US" dirty="0"/>
              <a:t>It may be helpful to think of CFE primitives as analogous to writing in its “assembly language”.</a:t>
            </a:r>
          </a:p>
        </p:txBody>
      </p:sp>
    </p:spTree>
    <p:extLst>
      <p:ext uri="{BB962C8B-B14F-4D97-AF65-F5344CB8AC3E}">
        <p14:creationId xmlns:p14="http://schemas.microsoft.com/office/powerpoint/2010/main" val="20443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build a primitive, the short version</a:t>
            </a:r>
          </a:p>
        </p:txBody>
      </p:sp>
      <p:sp>
        <p:nvSpPr>
          <p:cNvPr id="3" name="Content Placeholder 2"/>
          <p:cNvSpPr>
            <a:spLocks noGrp="1"/>
          </p:cNvSpPr>
          <p:nvPr>
            <p:ph idx="1"/>
          </p:nvPr>
        </p:nvSpPr>
        <p:spPr/>
        <p:txBody>
          <a:bodyPr/>
          <a:lstStyle/>
          <a:p>
            <a:r>
              <a:rPr lang="en-US" dirty="0"/>
              <a:t>1. Write the function in a class module. It must take GlobalSimpleProps as an argument and return 0.</a:t>
            </a:r>
          </a:p>
          <a:p>
            <a:r>
              <a:rPr lang="en-US" dirty="0"/>
              <a:t>2.  Set up an entry in the dictionary with a BuildPrimitive call.</a:t>
            </a:r>
          </a:p>
          <a:p>
            <a:endParaRPr lang="en-US" dirty="0"/>
          </a:p>
          <a:p>
            <a:endParaRPr lang="en-US" dirty="0"/>
          </a:p>
        </p:txBody>
      </p:sp>
    </p:spTree>
    <p:extLst>
      <p:ext uri="{BB962C8B-B14F-4D97-AF65-F5344CB8AC3E}">
        <p14:creationId xmlns:p14="http://schemas.microsoft.com/office/powerpoint/2010/main" val="1054485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writing a new primitive, Part 1</a:t>
            </a:r>
          </a:p>
        </p:txBody>
      </p:sp>
      <p:sp>
        <p:nvSpPr>
          <p:cNvPr id="3" name="Content Placeholder 2"/>
          <p:cNvSpPr>
            <a:spLocks noGrp="1"/>
          </p:cNvSpPr>
          <p:nvPr>
            <p:ph idx="1"/>
          </p:nvPr>
        </p:nvSpPr>
        <p:spPr>
          <a:xfrm>
            <a:off x="1451579" y="1383030"/>
            <a:ext cx="9603275" cy="4606709"/>
          </a:xfrm>
        </p:spPr>
        <p:txBody>
          <a:bodyPr>
            <a:normAutofit/>
          </a:bodyPr>
          <a:lstStyle/>
          <a:p>
            <a:endParaRPr lang="en-US" dirty="0"/>
          </a:p>
          <a:p>
            <a:r>
              <a:rPr lang="en-US" dirty="0"/>
              <a:t>1. Open CFExcel1.xls. Make sure macros are enabled.</a:t>
            </a:r>
          </a:p>
          <a:p>
            <a:r>
              <a:rPr lang="en-US" dirty="0"/>
              <a:t>2. Alt-F11 to write new code.</a:t>
            </a:r>
          </a:p>
          <a:p>
            <a:r>
              <a:rPr lang="en-US" dirty="0"/>
              <a:t>3. Navigate to the TutorialCode class module.</a:t>
            </a:r>
          </a:p>
          <a:p>
            <a:r>
              <a:rPr lang="en-US" dirty="0"/>
              <a:t>4.  Find the code for the function DoHelloFromCFE.</a:t>
            </a:r>
          </a:p>
          <a:p>
            <a:r>
              <a:rPr lang="en-US" dirty="0"/>
              <a:t>5. Copy the code and its comment immediately above.</a:t>
            </a:r>
          </a:p>
          <a:p>
            <a:r>
              <a:rPr lang="en-US" dirty="0"/>
              <a:t>6. Paste in the code to the AppSpec module. </a:t>
            </a:r>
          </a:p>
        </p:txBody>
      </p:sp>
    </p:spTree>
    <p:extLst>
      <p:ext uri="{BB962C8B-B14F-4D97-AF65-F5344CB8AC3E}">
        <p14:creationId xmlns:p14="http://schemas.microsoft.com/office/powerpoint/2010/main" val="2356936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writing a new primitive, part 2</a:t>
            </a:r>
          </a:p>
        </p:txBody>
      </p:sp>
      <p:sp>
        <p:nvSpPr>
          <p:cNvPr id="3" name="Content Placeholder 2"/>
          <p:cNvSpPr>
            <a:spLocks noGrp="1"/>
          </p:cNvSpPr>
          <p:nvPr>
            <p:ph idx="1"/>
          </p:nvPr>
        </p:nvSpPr>
        <p:spPr/>
        <p:txBody>
          <a:bodyPr>
            <a:normAutofit fontScale="92500" lnSpcReduction="10000"/>
          </a:bodyPr>
          <a:lstStyle/>
          <a:p>
            <a:r>
              <a:rPr lang="en-US" dirty="0"/>
              <a:t>7. Copy the line of DoHelloFromCFE  with the function name and its comment immediately above.</a:t>
            </a:r>
          </a:p>
          <a:p>
            <a:r>
              <a:rPr lang="en-US" dirty="0"/>
              <a:t>8. Navigate to the AppSpecMain module.</a:t>
            </a:r>
          </a:p>
          <a:p>
            <a:r>
              <a:rPr lang="en-US" dirty="0"/>
              <a:t>9. Find the GenBuildPrimDef2 subroutine and place your cursor inside it.*</a:t>
            </a:r>
          </a:p>
          <a:p>
            <a:r>
              <a:rPr lang="en-US" dirty="0"/>
              <a:t>10. Hit the F5 key. A dialog box will pop up with the generated code for the BuildPrimitive call. </a:t>
            </a:r>
          </a:p>
          <a:p>
            <a:r>
              <a:rPr lang="en-US" dirty="0"/>
              <a:t>11. Cut and paste this code into the BuildDefs sub. </a:t>
            </a:r>
          </a:p>
          <a:p>
            <a:r>
              <a:rPr lang="en-US" dirty="0"/>
              <a:t>12. Change the “XXX” to “HELLOCFE”. This will be the name the word will be called by.</a:t>
            </a:r>
          </a:p>
          <a:p>
            <a:r>
              <a:rPr lang="en-US" dirty="0"/>
              <a:t>13.  Type Ctrl-R and Ctrl-C to rebuild the dictionary and global data structures sheet.</a:t>
            </a:r>
          </a:p>
          <a:p>
            <a:endParaRPr lang="en-US" dirty="0"/>
          </a:p>
        </p:txBody>
      </p:sp>
    </p:spTree>
    <p:extLst>
      <p:ext uri="{BB962C8B-B14F-4D97-AF65-F5344CB8AC3E}">
        <p14:creationId xmlns:p14="http://schemas.microsoft.com/office/powerpoint/2010/main" val="573987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the primitive</a:t>
            </a:r>
          </a:p>
        </p:txBody>
      </p:sp>
      <p:sp>
        <p:nvSpPr>
          <p:cNvPr id="3" name="Content Placeholder 2"/>
          <p:cNvSpPr>
            <a:spLocks noGrp="1"/>
          </p:cNvSpPr>
          <p:nvPr>
            <p:ph idx="1"/>
          </p:nvPr>
        </p:nvSpPr>
        <p:spPr/>
        <p:txBody>
          <a:bodyPr/>
          <a:lstStyle/>
          <a:p>
            <a:r>
              <a:rPr lang="en-US" dirty="0"/>
              <a:t>1. Make sure you’ve rebuilt the dictionary and the primitive is listed in it (check the Dictionary tab).</a:t>
            </a:r>
          </a:p>
          <a:p>
            <a:r>
              <a:rPr lang="en-US" dirty="0"/>
              <a:t>2.  Type “HELLOCFE” without the quotes in the Input Area.</a:t>
            </a:r>
          </a:p>
          <a:p>
            <a:r>
              <a:rPr lang="en-US" dirty="0"/>
              <a:t>3. Hit the Submit button.</a:t>
            </a:r>
          </a:p>
          <a:p>
            <a:r>
              <a:rPr lang="en-US" dirty="0"/>
              <a:t>4.  A dialog box saying “Hello from CFE” should come up.  </a:t>
            </a:r>
          </a:p>
        </p:txBody>
      </p:sp>
    </p:spTree>
    <p:extLst>
      <p:ext uri="{BB962C8B-B14F-4D97-AF65-F5344CB8AC3E}">
        <p14:creationId xmlns:p14="http://schemas.microsoft.com/office/powerpoint/2010/main" val="299600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want to do more…</a:t>
            </a:r>
          </a:p>
        </p:txBody>
      </p:sp>
      <p:sp>
        <p:nvSpPr>
          <p:cNvPr id="3" name="Content Placeholder 2"/>
          <p:cNvSpPr>
            <a:spLocks noGrp="1"/>
          </p:cNvSpPr>
          <p:nvPr>
            <p:ph idx="1"/>
          </p:nvPr>
        </p:nvSpPr>
        <p:spPr/>
        <p:txBody>
          <a:bodyPr/>
          <a:lstStyle/>
          <a:p>
            <a:r>
              <a:rPr lang="en-US" dirty="0"/>
              <a:t>The previous example is admittedly very simple. </a:t>
            </a:r>
          </a:p>
          <a:p>
            <a:r>
              <a:rPr lang="en-US" dirty="0"/>
              <a:t>There are no stack effects, for one thing. </a:t>
            </a:r>
          </a:p>
          <a:p>
            <a:r>
              <a:rPr lang="en-US" dirty="0"/>
              <a:t>One of the great things about Forth is its easy parameter passing via the stack. </a:t>
            </a:r>
          </a:p>
          <a:p>
            <a:r>
              <a:rPr lang="en-US" dirty="0"/>
              <a:t>So the next example will be a primitive that puts some data onto the stack. </a:t>
            </a:r>
          </a:p>
        </p:txBody>
      </p:sp>
    </p:spTree>
    <p:extLst>
      <p:ext uri="{BB962C8B-B14F-4D97-AF65-F5344CB8AC3E}">
        <p14:creationId xmlns:p14="http://schemas.microsoft.com/office/powerpoint/2010/main" val="3317667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random number generator</a:t>
            </a:r>
          </a:p>
        </p:txBody>
      </p:sp>
      <p:sp>
        <p:nvSpPr>
          <p:cNvPr id="3" name="Content Placeholder 2"/>
          <p:cNvSpPr>
            <a:spLocks noGrp="1"/>
          </p:cNvSpPr>
          <p:nvPr>
            <p:ph idx="1"/>
          </p:nvPr>
        </p:nvSpPr>
        <p:spPr/>
        <p:txBody>
          <a:bodyPr>
            <a:normAutofit fontScale="92500" lnSpcReduction="20000"/>
          </a:bodyPr>
          <a:lstStyle/>
          <a:p>
            <a:pPr marL="457200" indent="-457200">
              <a:buAutoNum type="arabicPeriod"/>
            </a:pPr>
            <a:r>
              <a:rPr lang="en-US" dirty="0"/>
              <a:t>Copy the function </a:t>
            </a:r>
            <a:r>
              <a:rPr lang="en-US" dirty="0"/>
              <a:t>DoRand100ToStack in the TutorialCode module to AppSpec.</a:t>
            </a:r>
          </a:p>
          <a:p>
            <a:pPr marL="457200" indent="-457200">
              <a:buAutoNum type="arabicPeriod"/>
            </a:pPr>
            <a:r>
              <a:rPr lang="en-US" dirty="0"/>
              <a:t>In AppSpec, copy the function name and its comment immediately above.</a:t>
            </a:r>
          </a:p>
          <a:p>
            <a:pPr marL="457200" indent="-457200">
              <a:buAutoNum type="arabicPeriod"/>
            </a:pPr>
            <a:r>
              <a:rPr lang="en-US" dirty="0"/>
              <a:t>Go to the AppSpecMain module.</a:t>
            </a:r>
          </a:p>
          <a:p>
            <a:pPr marL="457200" indent="-457200">
              <a:buAutoNum type="arabicPeriod"/>
            </a:pPr>
            <a:r>
              <a:rPr lang="en-US" dirty="0"/>
              <a:t>Navigate to the body of the GenBuildPrimDef2 sub and hit the F5 key.</a:t>
            </a:r>
          </a:p>
          <a:p>
            <a:pPr marL="457200" indent="-457200">
              <a:buAutoNum type="arabicPeriod"/>
            </a:pPr>
            <a:r>
              <a:rPr lang="en-US" dirty="0"/>
              <a:t>Cut and paste the generated code into the BuildDefs sub.</a:t>
            </a:r>
          </a:p>
          <a:p>
            <a:pPr marL="457200" indent="-457200">
              <a:buAutoNum type="arabicPeriod"/>
            </a:pPr>
            <a:r>
              <a:rPr lang="en-US" dirty="0"/>
              <a:t>Change “XXX” to “R100&gt;TOS”.</a:t>
            </a:r>
          </a:p>
          <a:p>
            <a:pPr marL="457200" indent="-457200">
              <a:buAutoNum type="arabicPeriod"/>
            </a:pPr>
            <a:r>
              <a:rPr lang="en-US" dirty="0"/>
              <a:t>Rebuild with Ctrl-R Ctrl-C and type R100&gt;TOS into the Input Area.</a:t>
            </a:r>
          </a:p>
          <a:p>
            <a:pPr marL="457200" indent="-457200">
              <a:buAutoNum type="arabicPeriod"/>
            </a:pPr>
            <a:r>
              <a:rPr lang="en-US" dirty="0"/>
              <a:t>A random number between 1 and 100 should appear on the stack. </a:t>
            </a:r>
          </a:p>
        </p:txBody>
      </p:sp>
    </p:spTree>
    <p:extLst>
      <p:ext uri="{BB962C8B-B14F-4D97-AF65-F5344CB8AC3E}">
        <p14:creationId xmlns:p14="http://schemas.microsoft.com/office/powerpoint/2010/main" val="34924625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1465</TotalTime>
  <Words>904</Words>
  <Application>Microsoft Office PowerPoint</Application>
  <PresentationFormat>Widescreen</PresentationFormat>
  <Paragraphs>70</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 MT</vt:lpstr>
      <vt:lpstr>Gallery</vt:lpstr>
      <vt:lpstr>How to build primitives in creole forth for excel</vt:lpstr>
      <vt:lpstr>Question: How do you write programs in cfe?</vt:lpstr>
      <vt:lpstr>More on primitives</vt:lpstr>
      <vt:lpstr>How to build a primitive, the short version</vt:lpstr>
      <vt:lpstr>steps to writing a new primitive, Part 1</vt:lpstr>
      <vt:lpstr>Steps to writing a new primitive, part 2</vt:lpstr>
      <vt:lpstr>Testing the primitive</vt:lpstr>
      <vt:lpstr>If you want to do more…</vt:lpstr>
      <vt:lpstr>A random number generator</vt:lpstr>
      <vt:lpstr>Rules/guidelines for setting up new primitives</vt:lpstr>
      <vt:lpstr>Stack handling</vt:lpstr>
      <vt:lpstr>Quick Development 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build a primitive in creole forth for excel</dc:title>
  <dc:creator>Joseph O'Connor</dc:creator>
  <cp:lastModifiedBy>Joseph O'Connor</cp:lastModifiedBy>
  <cp:revision>43</cp:revision>
  <dcterms:created xsi:type="dcterms:W3CDTF">2016-11-29T03:35:52Z</dcterms:created>
  <dcterms:modified xsi:type="dcterms:W3CDTF">2016-12-17T18:11:45Z</dcterms:modified>
</cp:coreProperties>
</file>