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jTQXXy2YYdbLjMMBBVWsjTh7ca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11C359-B312-4D00-9C78-FFF20223BEB8}">
  <a:tblStyle styleId="{8711C359-B312-4D00-9C78-FFF20223BE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BBD1123-1F06-45BB-A965-4CEFD99ECA2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f7b451688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2f7b4516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f7b451688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0e040e679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30e040e67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30e040e679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092518df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3092518d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092518df2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0e040e679_3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30e040e67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0e040e679_3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0a98df95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30a98df9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30a98df952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0a98df952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30a98df9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30a98df952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0a98df952_1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30a98df952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30a98df952_1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0e040e67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30e040e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30e040e67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0a98df952_1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30a98df952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30a98df952_1_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0e040e679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30e040e6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30e040e679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0e040e679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30e040e6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30e040e679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0e040e679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30e040e67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30e040e679_1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f7b451688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2f7b4516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2f7b451688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f7b451688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2f7b45168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2f7b451688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f7b451688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2f7b45168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2f7b451688_0_2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f7b451688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2f7b45168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2f7b451688_0_1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f7b45168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2f7b451688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11de1b9f8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311de1b9f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311de1b9f8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11de1b9f8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311de1b9f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311de1b9f8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f7b451688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2f7b45168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2f7b451688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f7b45168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f7b451688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0a98df952_1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30a98df95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30a98df952_1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f7b451688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12f7b45168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2f7b451688_0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f7b451688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12f7b45168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2f7b451688_0_1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11de1b9f8_3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311de1b9f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311de1b9f8_3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0a98df952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130a98df95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30a98df952_3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f7b451688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12f7b45168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12f7b451688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0a98df952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130a98df9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30a98df952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0a98df952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130a98df9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30a98df952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0a98df952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130a98df95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30a98df952_1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0a98df952_1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130a98df95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130a98df952_1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30a98df952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130a98df95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30a98df952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311de1b9f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1311de1b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311de1b9f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0a98df952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130a98df9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30a98df952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f7b45168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2f7b451688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0e040e679_3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30e040e679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30e040e679_3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f7b451688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2f7b4516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2f7b451688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f7b451688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2f7b4516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f7b451688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f7b45168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2f7b451688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f7b451688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2f7b4516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2f7b451688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FDEFE3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/>
          <p:nvPr/>
        </p:nvCxnSpPr>
        <p:spPr>
          <a:xfrm>
            <a:off x="539552" y="3026832"/>
            <a:ext cx="792088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"/>
          <p:cNvCxnSpPr/>
          <p:nvPr/>
        </p:nvCxnSpPr>
        <p:spPr>
          <a:xfrm>
            <a:off x="539552" y="2060848"/>
            <a:ext cx="792088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845989" y="2182193"/>
            <a:ext cx="745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</a:rPr>
              <a:t>Keyboard Market</a:t>
            </a:r>
            <a:endParaRPr b="1" i="0" sz="4100" u="none" cap="none" strike="noStrike">
              <a:solidFill>
                <a:schemeClr val="dk1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881948" y="4140228"/>
            <a:ext cx="338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팀장 이민혁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팀원 안태식 김승화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31111" y="3379412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M.T.S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g12f7b451688_0_9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2f7b451688_0_9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2f7b451688_0_9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25" name="Google Shape;225;g12f7b451688_0_90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56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16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로그인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로그인 화면으로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중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(메인화면)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로그인 버튼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비회원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가입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가입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회원 가입 (아이디)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한글 , 특수문자 사용 불가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15글자 이상 입력 불가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중복 불가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회원 가입 (이름)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2자리 이상 입력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10자리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(비밀번호)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숫자만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10자리 이상 입력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15자리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(생년월일)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영문자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8자리 숫자 고정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(로그인화면)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회원가입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g12f7b451688_0_90"/>
          <p:cNvSpPr txBox="1"/>
          <p:nvPr/>
        </p:nvSpPr>
        <p:spPr>
          <a:xfrm>
            <a:off x="308625" y="617125"/>
            <a:ext cx="462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로그인, 회원 가입</a:t>
            </a:r>
            <a:r>
              <a:rPr b="1" lang="en-US" sz="3100"/>
              <a:t>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g130e040e679_3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130e040e679_3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30e040e679_3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35" name="Google Shape;235;g130e040e679_3_0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84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비</a:t>
                      </a: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가입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가입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회원 가입 (성별)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라디오 버튼으로 택일</a:t>
                      </a:r>
                      <a:endParaRPr b="1" sz="1200"/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(이메일)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20 글자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(주소)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도로명주소, 구 주소 사용 가능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(전화번호)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11자리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9자리 이상 입력 가능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(로그인화면)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29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아이디, 패스워드 입력 후 로그인 버튼 클릭시 </a:t>
                      </a:r>
                      <a:r>
                        <a:rPr b="1" lang="en-US" sz="1200"/>
                        <a:t>로그인 상태로 </a:t>
                      </a: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메인화면으로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후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 버튼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아이디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찾기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아이디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찾기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 화면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84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비밀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번호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찾기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번호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찾기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비밀번호 재설정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로그인 화면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g130e040e679_3_0"/>
          <p:cNvSpPr txBox="1"/>
          <p:nvPr/>
        </p:nvSpPr>
        <p:spPr>
          <a:xfrm>
            <a:off x="308625" y="617125"/>
            <a:ext cx="462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로그인, 회원 가입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g13092518df2_2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13092518df2_2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3092518df2_2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45" name="Google Shape;245;g13092518df2_2_0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5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4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정보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수정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정보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수정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(아이디)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한글 , 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15글자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중복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(이름)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변경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(비밀번호)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숫자만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10자리 이상 입력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15자리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(생년월일)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변경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(성별)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변경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(이메일)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20 글자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(주소)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도로명주소, 구 주소 사용 가능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(전화번호)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11자리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9자리 이상 입력 가능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(로그인)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 클릭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g13092518df2_2_0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회원 정보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g130e040e679_3_12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130e040e679_3_12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30e040e679_3_12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55" name="Google Shape;255;g130e040e679_3_12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5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4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관리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내역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확인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(주문 일련 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고유 번호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(주문 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랜덤 생성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(주문 일자)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(제조사)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(분류)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(연결 방식)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(스위치)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(상품 스펙)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(가격)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(등록일)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(섬네일)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 이미지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(회원 일련 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비회원은 비회원으로 표시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(회원 이름)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(주소)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(상품 일련 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(환불, 반품, 교환 내역)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(로그인)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 클릭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g130e040e679_3_12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 관리</a:t>
            </a:r>
            <a:r>
              <a:rPr b="1" lang="en-US" sz="3100"/>
              <a:t>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g130a98df952_0_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g130a98df952_0_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30a98df952_0_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65" name="Google Shape;265;g130a98df952_0_1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&amp;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공지사항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공지사</a:t>
                      </a:r>
                      <a:r>
                        <a:rPr b="1" lang="en-US" sz="1200"/>
                        <a:t>항 페이지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공지사항 버튼 클릭 시 해당 페이지로 이동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중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메인 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(회원의 경우 로그인)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&amp;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번호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게시글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목록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페이지번호 버튼 클릭 시 해당 번호 목록으로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공지사항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화면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아이디, 패스워드 입력 후 로그인버튼 클릭시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g130a98df952_0_1"/>
          <p:cNvSpPr txBox="1"/>
          <p:nvPr/>
        </p:nvSpPr>
        <p:spPr>
          <a:xfrm>
            <a:off x="308625" y="617125"/>
            <a:ext cx="471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공지사항 (비회원 &amp; 회원)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g130a98df952_0_9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130a98df952_0_9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30a98df952_0_9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75" name="Google Shape;275;g130a98df952_0_9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메인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보기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</a:t>
                      </a:r>
                      <a:r>
                        <a:rPr b="1" lang="en-US" sz="1200"/>
                        <a:t>상품보기버튼 클릭스 상품목록페이지로 이동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중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메인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목록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목록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화면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내용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</a:t>
                      </a:r>
                      <a:r>
                        <a:rPr b="1" lang="en-US" sz="1200"/>
                        <a:t>상품DB에서 상품데이터를 가져와서 출력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상품 일련번호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썸네일 이미지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상품 이름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판매가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재고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필터로 분류 가능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제조사 선택(로지텍, 레오폴드 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종류 선택(기계식, 멤브레인 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연결방식 선택(유선, 무선등)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스위치 선택(카일, 체리 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가격대 선택(1~5만원, 5~10만원 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검색 가능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(메인페이지)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상품보기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g130a98df952_0_9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 목록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g130a98df952_1_106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g130a98df952_1_106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30a98df952_1_106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85" name="Google Shape;285;g130a98df952_1_106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목록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상품목록페이지에서 원하는 상품 클릭시 상품 상세페이지로 이동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 목록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화면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상품DB에서 상품데이터를 가져와서 출력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출력 내용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일련번호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이름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제조사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종류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연결방식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스위치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스펙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재고수량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등록일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이미지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정보 이미지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수량 선택 가능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(상품 목록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g130a98df952_1_106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 상세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g130e040e679_0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g130e040e679_0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30e040e679_0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95" name="Google Shape;295;g130e040e679_0_0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담기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상품 상세 페이지에서 장바구니담기 버튼 클릭시 장바구니에 담아짐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이후 확인창이 출력되고 확인 클릭시 장바구니 페이지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 상세 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바로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구매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상품 상세 페이지에서 바로구매 버튼 클릭 시</a:t>
                      </a:r>
                      <a:endParaRPr b="1" sz="1200"/>
                    </a:p>
                    <a:p>
                      <a:pPr indent="-167640" lvl="0" marL="27432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로그인: 주문 페이지로 이동</a:t>
                      </a:r>
                      <a:endParaRPr b="1" sz="1200"/>
                    </a:p>
                    <a:p>
                      <a:pPr indent="-167640" lvl="0" marL="27432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비로그인 : 주문 로그인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 상세 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장바구니 확인창에서 확인 클릭시 장바구니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(상품 상세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장바구니 확인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하기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장바구니 페이지에서 로그인 되어있지 않은 상태로 주문하기 버튼 클릭시 주문 로그인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(장바구니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비로그인 상태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주문하기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g130e040e679_0_0"/>
          <p:cNvSpPr txBox="1"/>
          <p:nvPr/>
        </p:nvSpPr>
        <p:spPr>
          <a:xfrm>
            <a:off x="308625" y="617125"/>
            <a:ext cx="537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 상세 페이지 작업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g130a98df952_1_115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g130a98df952_1_115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30a98df952_1_115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305" name="Google Shape;305;g130a98df952_1_115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장바구니 페이지에서 주문하기 버튼 클릭시 또는 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 상세 페이지에서 바로구매 버튼 클릭시 로그인이 되어있지 않으면 로그인 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로그인, 비회원 주문 선택 가능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아이디/비밀번호 찾기 가능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회원가입 불가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(상품 상세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비로그인 상태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바로구매 버튼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또는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(장바구니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비로그인 상태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주문하기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비로그인으로 주문 가능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이후 주문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 로그인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로그인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로그인이 되어있지 않다면 주문 로그인 페이지에서 로그인 가능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이후 주문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주문 로그인 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g130a98df952_1_115"/>
          <p:cNvSpPr txBox="1"/>
          <p:nvPr/>
        </p:nvSpPr>
        <p:spPr>
          <a:xfrm>
            <a:off x="308625" y="617125"/>
            <a:ext cx="382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 로그인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oogle Shape;312;g130e040e679_0_9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g130e040e679_0_9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30e040e679_0_9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315" name="Google Shape;315;g130e040e679_0_9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상품 상세페이지에서 로그인 상태일때 바로구매 버튼 클릭 또는 주문 로그인페이지에서 로그인, 비회원 주문 버튼 클릭시 주문페이지로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주문 정보 입력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주문자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배송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결제 방식 선택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입력 후 결제 하기 버튼 클릭 시 결제 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장바구니 돌아가기 가능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(상품 상세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 상태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바로구매 버튼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또는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(주문 로그인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로그인, 비회원 주문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돌아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가기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주문 페이지에서 장바구니 돌아가기 버튼 클릭 시 장바구니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(주문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장바구니 돌아가기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g130e040e679_0_9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54520" y="153364"/>
            <a:ext cx="1831457" cy="430592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37192" y="116632"/>
            <a:ext cx="1835488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rot="10800000">
            <a:off x="254520" y="590871"/>
            <a:ext cx="888948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"/>
          <p:cNvSpPr/>
          <p:nvPr/>
        </p:nvSpPr>
        <p:spPr>
          <a:xfrm>
            <a:off x="1905150" y="814781"/>
            <a:ext cx="28803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기획</a:t>
            </a:r>
            <a:endParaRPr b="1" sz="26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주제 선정 배경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벤치마킹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마인드맵</a:t>
            </a:r>
            <a:endParaRPr b="1" sz="1500"/>
          </a:p>
        </p:txBody>
      </p:sp>
      <p:sp>
        <p:nvSpPr>
          <p:cNvPr id="102" name="Google Shape;102;p2"/>
          <p:cNvSpPr/>
          <p:nvPr/>
        </p:nvSpPr>
        <p:spPr>
          <a:xfrm>
            <a:off x="609150" y="854496"/>
            <a:ext cx="12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1.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09150" y="2331985"/>
            <a:ext cx="12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09150" y="4449559"/>
            <a:ext cx="12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3.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09150" y="5972633"/>
            <a:ext cx="12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4.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905155" y="5972671"/>
            <a:ext cx="2880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시연</a:t>
            </a:r>
            <a:endParaRPr b="1" sz="2600"/>
          </a:p>
        </p:txBody>
      </p:sp>
      <p:sp>
        <p:nvSpPr>
          <p:cNvPr id="107" name="Google Shape;107;p2"/>
          <p:cNvSpPr/>
          <p:nvPr/>
        </p:nvSpPr>
        <p:spPr>
          <a:xfrm>
            <a:off x="1905150" y="2266175"/>
            <a:ext cx="28803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개발</a:t>
            </a:r>
            <a:endParaRPr b="1" sz="26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중점 개발 내용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요구사항 분석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역할분담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개발 툴과 라이브러리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타임테이블</a:t>
            </a:r>
            <a:endParaRPr b="1" sz="1500"/>
          </a:p>
        </p:txBody>
      </p:sp>
      <p:sp>
        <p:nvSpPr>
          <p:cNvPr id="108" name="Google Shape;108;p2"/>
          <p:cNvSpPr/>
          <p:nvPr/>
        </p:nvSpPr>
        <p:spPr>
          <a:xfrm>
            <a:off x="1905150" y="4456781"/>
            <a:ext cx="28803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다이어그램</a:t>
            </a:r>
            <a:endParaRPr b="1" sz="26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Usecase Diagram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Class Diagram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ER Diagram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g130e040e679_1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g130e040e679_1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30e040e679_1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325" name="Google Shape;325;g130e040e679_1_0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주문 페이지에서 결제 방식 선택 후 결제하기 버튼 클릭시 결제 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페이지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카드 결제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무통장 입금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카카오 페이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네이버 페이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확인 버튼 클릭시 결제 처리로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(주문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결제하기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처리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실패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페이지에서 확인 버튼 클릭으로 결제 처리 중 결제 실패시 주문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(결제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 처리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처리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성공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페이지에서 확인 버튼 클릭으로 결제 처리 중 결제 성공시 결제 완료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(결제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 처리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g130e040e679_1_0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결제</a:t>
            </a:r>
            <a:r>
              <a:rPr b="1" lang="en-US" sz="3100"/>
              <a:t>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g130e040e679_1_9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g130e040e679_1_9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30e040e679_1_9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335" name="Google Shape;335;g130e040e679_1_9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{8711C359-B312-4D00-9C78-FFF20223BEB8}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완료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완료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페이지에서 결제 처리 결과가 결제 완료 시 결제 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완료 페이지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주문자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배송지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주문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결제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이후 주문DB에 정보 저장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(결제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 처리 결과 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 완료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g130e040e679_1_9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결제 완료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g12f7b451688_0_97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g12f7b451688_0_97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2f7b451688_0_97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역할분담</a:t>
            </a:r>
            <a:endParaRPr/>
          </a:p>
        </p:txBody>
      </p:sp>
      <p:sp>
        <p:nvSpPr>
          <p:cNvPr id="345" name="Google Shape;345;g12f7b451688_0_97"/>
          <p:cNvSpPr txBox="1"/>
          <p:nvPr/>
        </p:nvSpPr>
        <p:spPr>
          <a:xfrm>
            <a:off x="2374899" y="785125"/>
            <a:ext cx="3262800" cy="18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[ 이 민 혁 ] - 상품 페이지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상품 목록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상품 상세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결제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g12f7b451688_0_97"/>
          <p:cNvSpPr/>
          <p:nvPr/>
        </p:nvSpPr>
        <p:spPr>
          <a:xfrm>
            <a:off x="537825" y="974537"/>
            <a:ext cx="1665900" cy="151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/>
              <a:t>M</a:t>
            </a:r>
            <a:endParaRPr b="1" sz="8000"/>
          </a:p>
        </p:txBody>
      </p:sp>
      <p:sp>
        <p:nvSpPr>
          <p:cNvPr id="347" name="Google Shape;347;g12f7b451688_0_97"/>
          <p:cNvSpPr txBox="1"/>
          <p:nvPr/>
        </p:nvSpPr>
        <p:spPr>
          <a:xfrm>
            <a:off x="5637749" y="2796775"/>
            <a:ext cx="3262800" cy="1893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[ 안 태 식 ] - 마이 페이지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정보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12f7b451688_0_97"/>
          <p:cNvSpPr/>
          <p:nvPr/>
        </p:nvSpPr>
        <p:spPr>
          <a:xfrm>
            <a:off x="3800675" y="2986187"/>
            <a:ext cx="1665900" cy="15147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/>
              <a:t>T</a:t>
            </a:r>
            <a:endParaRPr b="1" sz="8000"/>
          </a:p>
        </p:txBody>
      </p:sp>
      <p:sp>
        <p:nvSpPr>
          <p:cNvPr id="349" name="Google Shape;349;g12f7b451688_0_97"/>
          <p:cNvSpPr txBox="1"/>
          <p:nvPr/>
        </p:nvSpPr>
        <p:spPr>
          <a:xfrm>
            <a:off x="2374900" y="4836700"/>
            <a:ext cx="3262800" cy="1893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[ 김 승 화 ] - 메인 페이지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</a:t>
            </a:r>
            <a:endParaRPr b="1"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12f7b451688_0_97"/>
          <p:cNvSpPr/>
          <p:nvPr/>
        </p:nvSpPr>
        <p:spPr>
          <a:xfrm>
            <a:off x="537825" y="5026112"/>
            <a:ext cx="1665900" cy="1514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/>
              <a:t>S</a:t>
            </a:r>
            <a:endParaRPr b="1" sz="8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g12f7b451688_0_104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g12f7b451688_0_104"/>
          <p:cNvSpPr/>
          <p:nvPr/>
        </p:nvSpPr>
        <p:spPr>
          <a:xfrm>
            <a:off x="254526" y="153375"/>
            <a:ext cx="29679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2f7b451688_0_104"/>
          <p:cNvSpPr/>
          <p:nvPr/>
        </p:nvSpPr>
        <p:spPr>
          <a:xfrm>
            <a:off x="487924" y="116625"/>
            <a:ext cx="2501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개발 툴과 라이브러리</a:t>
            </a:r>
            <a:endParaRPr/>
          </a:p>
        </p:txBody>
      </p:sp>
      <p:sp>
        <p:nvSpPr>
          <p:cNvPr id="359" name="Google Shape;359;g12f7b451688_0_104"/>
          <p:cNvSpPr/>
          <p:nvPr/>
        </p:nvSpPr>
        <p:spPr>
          <a:xfrm>
            <a:off x="3251395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2f7b451688_0_104"/>
          <p:cNvSpPr/>
          <p:nvPr/>
        </p:nvSpPr>
        <p:spPr>
          <a:xfrm>
            <a:off x="377050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2f7b451688_0_104"/>
          <p:cNvSpPr txBox="1"/>
          <p:nvPr/>
        </p:nvSpPr>
        <p:spPr>
          <a:xfrm>
            <a:off x="377050" y="29606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Java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11.0.11 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362" name="Google Shape;362;g12f7b451688_0_104"/>
          <p:cNvSpPr txBox="1"/>
          <p:nvPr/>
        </p:nvSpPr>
        <p:spPr>
          <a:xfrm>
            <a:off x="3263200" y="29606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/>
              <a:t>JSP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363" name="Google Shape;363;g12f7b451688_0_104"/>
          <p:cNvSpPr/>
          <p:nvPr/>
        </p:nvSpPr>
        <p:spPr>
          <a:xfrm>
            <a:off x="3251395" y="4063737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2f7b451688_0_104"/>
          <p:cNvSpPr/>
          <p:nvPr/>
        </p:nvSpPr>
        <p:spPr>
          <a:xfrm>
            <a:off x="377050" y="4063737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2f7b451688_0_104"/>
          <p:cNvSpPr txBox="1"/>
          <p:nvPr/>
        </p:nvSpPr>
        <p:spPr>
          <a:xfrm>
            <a:off x="365875" y="57400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/>
              <a:t>Eclipse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366" name="Google Shape;366;g12f7b451688_0_104"/>
          <p:cNvSpPr txBox="1"/>
          <p:nvPr/>
        </p:nvSpPr>
        <p:spPr>
          <a:xfrm>
            <a:off x="3251400" y="57400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/>
              <a:t>MariaDB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 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367" name="Google Shape;367;g12f7b451688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51" y="1482837"/>
            <a:ext cx="2123100" cy="1395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2f7b451688_0_104"/>
          <p:cNvSpPr/>
          <p:nvPr/>
        </p:nvSpPr>
        <p:spPr>
          <a:xfrm>
            <a:off x="6125745" y="4063725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2f7b451688_0_104"/>
          <p:cNvSpPr txBox="1"/>
          <p:nvPr/>
        </p:nvSpPr>
        <p:spPr>
          <a:xfrm>
            <a:off x="6125750" y="5701400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/>
              <a:t>HeidiSQL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370" name="Google Shape;370;g12f7b451688_0_104"/>
          <p:cNvSpPr/>
          <p:nvPr/>
        </p:nvSpPr>
        <p:spPr>
          <a:xfrm>
            <a:off x="6125745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2f7b451688_0_104"/>
          <p:cNvSpPr txBox="1"/>
          <p:nvPr/>
        </p:nvSpPr>
        <p:spPr>
          <a:xfrm>
            <a:off x="6125750" y="29606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Github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2.36.1 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372" name="Google Shape;372;g12f7b451688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336" y="1482825"/>
            <a:ext cx="1396022" cy="1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12f7b451688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4525" y="1564638"/>
            <a:ext cx="1396025" cy="13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2f7b451688_0_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7275" y="4298925"/>
            <a:ext cx="1275900" cy="12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2f7b451688_0_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8648" y="4298937"/>
            <a:ext cx="1724208" cy="12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2f7b451688_0_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8325" y="4238863"/>
            <a:ext cx="1396026" cy="13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g12f7b451688_0_24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g12f7b451688_0_240"/>
          <p:cNvSpPr/>
          <p:nvPr/>
        </p:nvSpPr>
        <p:spPr>
          <a:xfrm>
            <a:off x="254526" y="153375"/>
            <a:ext cx="29679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2f7b451688_0_240"/>
          <p:cNvSpPr/>
          <p:nvPr/>
        </p:nvSpPr>
        <p:spPr>
          <a:xfrm>
            <a:off x="487924" y="116625"/>
            <a:ext cx="2501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개발 툴과 라이브러리</a:t>
            </a:r>
            <a:endParaRPr/>
          </a:p>
        </p:txBody>
      </p:sp>
      <p:grpSp>
        <p:nvGrpSpPr>
          <p:cNvPr id="385" name="Google Shape;385;g12f7b451688_0_240"/>
          <p:cNvGrpSpPr/>
          <p:nvPr/>
        </p:nvGrpSpPr>
        <p:grpSpPr>
          <a:xfrm>
            <a:off x="377050" y="1323000"/>
            <a:ext cx="2618700" cy="2236800"/>
            <a:chOff x="377050" y="1323000"/>
            <a:chExt cx="2618700" cy="2236800"/>
          </a:xfrm>
        </p:grpSpPr>
        <p:sp>
          <p:nvSpPr>
            <p:cNvPr id="386" name="Google Shape;386;g12f7b451688_0_240"/>
            <p:cNvSpPr/>
            <p:nvPr/>
          </p:nvSpPr>
          <p:spPr>
            <a:xfrm>
              <a:off x="377050" y="1323000"/>
              <a:ext cx="2618700" cy="2236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g12f7b451688_0_240"/>
            <p:cNvSpPr txBox="1"/>
            <p:nvPr/>
          </p:nvSpPr>
          <p:spPr>
            <a:xfrm>
              <a:off x="377050" y="2960675"/>
              <a:ext cx="2618700" cy="5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84200" lvl="0" marL="3384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Char char="●"/>
              </a:pPr>
              <a:r>
                <a:rPr b="1" lang="en-US" sz="1200">
                  <a:solidFill>
                    <a:srgbClr val="000000"/>
                  </a:solidFill>
                </a:rPr>
                <a:t>macOS</a:t>
              </a:r>
              <a:endParaRPr b="1" sz="1200">
                <a:solidFill>
                  <a:srgbClr val="000000"/>
                </a:solidFill>
              </a:endParaRPr>
            </a:p>
            <a:p>
              <a:pPr indent="-184200" lvl="0" marL="338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Char char="●"/>
              </a:pPr>
              <a:r>
                <a:rPr b="1" lang="en-US" sz="1200">
                  <a:solidFill>
                    <a:srgbClr val="000000"/>
                  </a:solidFill>
                </a:rPr>
                <a:t>version 12.4 </a:t>
              </a:r>
              <a:endParaRPr b="1" sz="1200">
                <a:solidFill>
                  <a:srgbClr val="000000"/>
                </a:solidFill>
              </a:endParaRPr>
            </a:p>
          </p:txBody>
        </p:sp>
        <p:pic>
          <p:nvPicPr>
            <p:cNvPr id="388" name="Google Shape;388;g12f7b451688_0_2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8288" y="1444438"/>
              <a:ext cx="1516225" cy="1516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g12f7b451688_0_240"/>
          <p:cNvSpPr/>
          <p:nvPr/>
        </p:nvSpPr>
        <p:spPr>
          <a:xfrm>
            <a:off x="3251395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2f7b451688_0_240"/>
          <p:cNvSpPr txBox="1"/>
          <p:nvPr/>
        </p:nvSpPr>
        <p:spPr>
          <a:xfrm>
            <a:off x="3251400" y="2960675"/>
            <a:ext cx="2618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Windows 10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19044.1706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391" name="Google Shape;391;g12f7b451688_0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4938" y="1444449"/>
            <a:ext cx="1516224" cy="1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2f7b451688_0_240"/>
          <p:cNvSpPr/>
          <p:nvPr/>
        </p:nvSpPr>
        <p:spPr>
          <a:xfrm>
            <a:off x="6125745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2f7b451688_0_240"/>
          <p:cNvSpPr txBox="1"/>
          <p:nvPr/>
        </p:nvSpPr>
        <p:spPr>
          <a:xfrm>
            <a:off x="6125750" y="2960675"/>
            <a:ext cx="2618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DBeaver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22.0.4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394" name="Google Shape;394;g12f7b451688_0_2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5626" y="1444450"/>
            <a:ext cx="2298950" cy="1516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g12f7b451688_0_240"/>
          <p:cNvGrpSpPr/>
          <p:nvPr/>
        </p:nvGrpSpPr>
        <p:grpSpPr>
          <a:xfrm>
            <a:off x="377050" y="3987950"/>
            <a:ext cx="2618700" cy="2236800"/>
            <a:chOff x="377050" y="3987950"/>
            <a:chExt cx="2618700" cy="2236800"/>
          </a:xfrm>
        </p:grpSpPr>
        <p:sp>
          <p:nvSpPr>
            <p:cNvPr id="396" name="Google Shape;396;g12f7b451688_0_240"/>
            <p:cNvSpPr/>
            <p:nvPr/>
          </p:nvSpPr>
          <p:spPr>
            <a:xfrm>
              <a:off x="377050" y="3987950"/>
              <a:ext cx="2618700" cy="2236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g12f7b451688_0_240"/>
            <p:cNvSpPr txBox="1"/>
            <p:nvPr/>
          </p:nvSpPr>
          <p:spPr>
            <a:xfrm>
              <a:off x="377050" y="5625625"/>
              <a:ext cx="2618700" cy="5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84200" lvl="0" marL="3384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Char char="●"/>
              </a:pPr>
              <a:r>
                <a:rPr b="1" lang="en-US" sz="1200">
                  <a:solidFill>
                    <a:srgbClr val="000000"/>
                  </a:solidFill>
                </a:rPr>
                <a:t>Google Docs</a:t>
              </a:r>
              <a:endParaRPr b="1" sz="1200">
                <a:solidFill>
                  <a:srgbClr val="000000"/>
                </a:solidFill>
              </a:endParaRPr>
            </a:p>
            <a:p>
              <a:pPr indent="-184200" lvl="0" marL="338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Char char="●"/>
              </a:pPr>
              <a:r>
                <a:rPr b="1" lang="en-US" sz="1200">
                  <a:solidFill>
                    <a:srgbClr val="000000"/>
                  </a:solidFill>
                </a:rPr>
                <a:t>version 1.22.182.01.90</a:t>
              </a:r>
              <a:endParaRPr b="1" sz="1200">
                <a:solidFill>
                  <a:srgbClr val="000000"/>
                </a:solidFill>
              </a:endParaRPr>
            </a:p>
          </p:txBody>
        </p:sp>
        <p:pic>
          <p:nvPicPr>
            <p:cNvPr id="398" name="Google Shape;398;g12f7b451688_0_2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28300" y="4109400"/>
              <a:ext cx="1516225" cy="1516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" name="Google Shape;399;g12f7b451688_0_240"/>
          <p:cNvSpPr/>
          <p:nvPr/>
        </p:nvSpPr>
        <p:spPr>
          <a:xfrm>
            <a:off x="3251400" y="398795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2f7b451688_0_240"/>
          <p:cNvSpPr txBox="1"/>
          <p:nvPr/>
        </p:nvSpPr>
        <p:spPr>
          <a:xfrm>
            <a:off x="3251400" y="5625625"/>
            <a:ext cx="2618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Google Slides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1.22.162.01.90 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401" name="Google Shape;401;g12f7b451688_0_2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02650" y="4109400"/>
            <a:ext cx="1516225" cy="1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12f7b451688_0_240"/>
          <p:cNvSpPr/>
          <p:nvPr/>
        </p:nvSpPr>
        <p:spPr>
          <a:xfrm>
            <a:off x="6125750" y="39961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2f7b451688_0_240"/>
          <p:cNvSpPr txBox="1"/>
          <p:nvPr/>
        </p:nvSpPr>
        <p:spPr>
          <a:xfrm>
            <a:off x="6125750" y="5633775"/>
            <a:ext cx="2618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Google Sheets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1.22.182.02.90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404" name="Google Shape;404;g12f7b451688_0_2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77000" y="4117550"/>
            <a:ext cx="1516225" cy="15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g12f7b451688_0_11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g12f7b451688_0_11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2f7b451688_0_11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시간계획서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f7b451688_0_118"/>
          <p:cNvSpPr txBox="1"/>
          <p:nvPr/>
        </p:nvSpPr>
        <p:spPr>
          <a:xfrm>
            <a:off x="1152377" y="2793702"/>
            <a:ext cx="68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</a:rPr>
              <a:t>다이어그램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2f7b451688_0_118"/>
          <p:cNvSpPr/>
          <p:nvPr/>
        </p:nvSpPr>
        <p:spPr>
          <a:xfrm>
            <a:off x="2555776" y="279370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12f7b451688_0_118"/>
          <p:cNvSpPr/>
          <p:nvPr/>
        </p:nvSpPr>
        <p:spPr>
          <a:xfrm>
            <a:off x="6084168" y="335699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Google Shape;425;g1311de1b9f8_2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g1311de1b9f8_2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311de1b9f8_2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28" name="Google Shape;428;g1311de1b9f8_2_0"/>
          <p:cNvSpPr txBox="1"/>
          <p:nvPr/>
        </p:nvSpPr>
        <p:spPr>
          <a:xfrm>
            <a:off x="227700" y="730850"/>
            <a:ext cx="42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메인 페이지-상단바</a:t>
            </a:r>
            <a:endParaRPr b="1" i="0" sz="3100" u="none" cap="none" strike="noStrike"/>
          </a:p>
        </p:txBody>
      </p:sp>
      <p:pic>
        <p:nvPicPr>
          <p:cNvPr id="429" name="Google Shape;429;g1311de1b9f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500" y="1020175"/>
            <a:ext cx="5493625" cy="54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g1311de1b9f8_3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g1311de1b9f8_3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311de1b9f8_3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38" name="Google Shape;438;g1311de1b9f8_3_0"/>
          <p:cNvSpPr txBox="1"/>
          <p:nvPr/>
        </p:nvSpPr>
        <p:spPr>
          <a:xfrm>
            <a:off x="227700" y="730850"/>
            <a:ext cx="42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메인 페이지-배너</a:t>
            </a:r>
            <a:endParaRPr b="1" i="0" sz="3100" u="none" cap="none" strike="noStrike"/>
          </a:p>
        </p:txBody>
      </p:sp>
      <p:pic>
        <p:nvPicPr>
          <p:cNvPr id="439" name="Google Shape;439;g1311de1b9f8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2650"/>
            <a:ext cx="8839200" cy="431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g12f7b451688_0_188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g12f7b451688_0_188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2f7b451688_0_188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48" name="Google Shape;448;g12f7b451688_0_188"/>
          <p:cNvSpPr txBox="1"/>
          <p:nvPr/>
        </p:nvSpPr>
        <p:spPr>
          <a:xfrm>
            <a:off x="227699" y="730850"/>
            <a:ext cx="354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로그인 페이지</a:t>
            </a:r>
            <a:endParaRPr b="1" i="0" sz="3100" u="none" cap="none" strike="noStrike"/>
          </a:p>
        </p:txBody>
      </p:sp>
      <p:pic>
        <p:nvPicPr>
          <p:cNvPr id="449" name="Google Shape;449;g12f7b451688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7250"/>
            <a:ext cx="8839200" cy="298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7b451688_0_65"/>
          <p:cNvSpPr txBox="1"/>
          <p:nvPr/>
        </p:nvSpPr>
        <p:spPr>
          <a:xfrm>
            <a:off x="1152377" y="2793702"/>
            <a:ext cx="68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</a:rPr>
              <a:t>기획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2f7b451688_0_65"/>
          <p:cNvSpPr/>
          <p:nvPr/>
        </p:nvSpPr>
        <p:spPr>
          <a:xfrm>
            <a:off x="2555776" y="279370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12f7b451688_0_65"/>
          <p:cNvSpPr/>
          <p:nvPr/>
        </p:nvSpPr>
        <p:spPr>
          <a:xfrm>
            <a:off x="6084168" y="335699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Google Shape;455;g130a98df952_1_9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g130a98df952_1_9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30a98df952_1_9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58" name="Google Shape;458;g130a98df952_1_90"/>
          <p:cNvSpPr txBox="1"/>
          <p:nvPr/>
        </p:nvSpPr>
        <p:spPr>
          <a:xfrm>
            <a:off x="227699" y="730850"/>
            <a:ext cx="354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00" u="none" cap="none" strike="noStrike"/>
          </a:p>
        </p:txBody>
      </p:sp>
      <p:sp>
        <p:nvSpPr>
          <p:cNvPr id="459" name="Google Shape;459;g130a98df952_1_90"/>
          <p:cNvSpPr txBox="1"/>
          <p:nvPr/>
        </p:nvSpPr>
        <p:spPr>
          <a:xfrm>
            <a:off x="227700" y="730850"/>
            <a:ext cx="397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마이페이지</a:t>
            </a:r>
            <a:endParaRPr b="1" i="0" sz="3100" u="none" cap="none" strike="noStrike"/>
          </a:p>
        </p:txBody>
      </p:sp>
      <p:pic>
        <p:nvPicPr>
          <p:cNvPr id="460" name="Google Shape;460;g130a98df952_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3050"/>
            <a:ext cx="8839201" cy="329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" name="Google Shape;466;g12f7b451688_0_157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g12f7b451688_0_157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2f7b451688_0_157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69" name="Google Shape;469;g12f7b451688_0_157"/>
          <p:cNvSpPr txBox="1"/>
          <p:nvPr/>
        </p:nvSpPr>
        <p:spPr>
          <a:xfrm>
            <a:off x="254400" y="850875"/>
            <a:ext cx="377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장바구니 페이지</a:t>
            </a:r>
            <a:endParaRPr b="1" i="0" sz="3100" u="none" cap="none" strike="noStrike"/>
          </a:p>
        </p:txBody>
      </p:sp>
      <p:pic>
        <p:nvPicPr>
          <p:cNvPr id="470" name="Google Shape;470;g12f7b451688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00" y="1420275"/>
            <a:ext cx="8552257" cy="51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g12f7b451688_0_17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g12f7b451688_0_17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12f7b451688_0_17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79" name="Google Shape;479;g12f7b451688_0_171"/>
          <p:cNvSpPr txBox="1"/>
          <p:nvPr/>
        </p:nvSpPr>
        <p:spPr>
          <a:xfrm>
            <a:off x="227700" y="730850"/>
            <a:ext cx="374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 목록 페이지</a:t>
            </a:r>
            <a:endParaRPr b="1" i="0" sz="3100" u="none" cap="none" strike="noStrike"/>
          </a:p>
        </p:txBody>
      </p:sp>
      <p:pic>
        <p:nvPicPr>
          <p:cNvPr id="480" name="Google Shape;480;g12f7b451688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2650"/>
            <a:ext cx="8839201" cy="417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6" name="Google Shape;486;g1311de1b9f8_3_15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7" name="Google Shape;487;g1311de1b9f8_3_15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311de1b9f8_3_15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89" name="Google Shape;489;g1311de1b9f8_3_15"/>
          <p:cNvSpPr txBox="1"/>
          <p:nvPr/>
        </p:nvSpPr>
        <p:spPr>
          <a:xfrm>
            <a:off x="227700" y="730850"/>
            <a:ext cx="374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공지사항</a:t>
            </a:r>
            <a:r>
              <a:rPr b="1" lang="en-US" sz="3100"/>
              <a:t> 페이지</a:t>
            </a:r>
            <a:endParaRPr b="1" i="0" sz="3100" u="none" cap="none" strike="noStrike"/>
          </a:p>
        </p:txBody>
      </p:sp>
      <p:pic>
        <p:nvPicPr>
          <p:cNvPr id="490" name="Google Shape;490;g1311de1b9f8_3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250" y="2428875"/>
            <a:ext cx="70580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Google Shape;496;g130a98df952_3_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g130a98df952_3_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130a98df952_3_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99" name="Google Shape;499;g130a98df952_3_1"/>
          <p:cNvSpPr txBox="1"/>
          <p:nvPr/>
        </p:nvSpPr>
        <p:spPr>
          <a:xfrm>
            <a:off x="227699" y="730850"/>
            <a:ext cx="354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관리자 페이지</a:t>
            </a:r>
            <a:endParaRPr b="1" i="0" sz="3100" u="none" cap="none" strike="noStrike"/>
          </a:p>
        </p:txBody>
      </p:sp>
      <p:pic>
        <p:nvPicPr>
          <p:cNvPr id="500" name="Google Shape;500;g130a98df952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00" y="1300250"/>
            <a:ext cx="8124474" cy="53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g12f7b451688_0_138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7" name="Google Shape;507;g12f7b451688_0_138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2f7b451688_0_138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09" name="Google Shape;509;g12f7b451688_0_138"/>
          <p:cNvSpPr txBox="1"/>
          <p:nvPr/>
        </p:nvSpPr>
        <p:spPr>
          <a:xfrm>
            <a:off x="502375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회원 테이블</a:t>
            </a:r>
            <a:endParaRPr b="1" i="0" sz="3100" u="none" cap="none" strike="noStrike"/>
          </a:p>
        </p:txBody>
      </p:sp>
      <p:graphicFrame>
        <p:nvGraphicFramePr>
          <p:cNvPr id="510" name="Google Shape;510;g12f7b451688_0_138"/>
          <p:cNvGraphicFramePr/>
          <p:nvPr/>
        </p:nvGraphicFramePr>
        <p:xfrm>
          <a:off x="502375" y="14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{3BBD1123-1F06-45BB-A965-4CEFD99ECA28}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0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0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0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user_pw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비밀번호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varchar(45)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생년월일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0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1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0:13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6" name="Google Shape;516;g130a98df952_0_67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7" name="Google Shape;517;g130a98df952_0_67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30a98df952_0_67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19" name="Google Shape;519;g130a98df952_0_67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문의사항 테이블</a:t>
            </a:r>
            <a:endParaRPr b="1" i="0" sz="3100" u="none" cap="none" strike="noStrike"/>
          </a:p>
        </p:txBody>
      </p:sp>
      <p:graphicFrame>
        <p:nvGraphicFramePr>
          <p:cNvPr id="520" name="Google Shape;520;g130a98df952_0_67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{3BBD1123-1F06-45BB-A965-4CEFD99ECA28}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0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0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문의사항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0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subject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 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answer_date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replied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문의글 확인 여부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hits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0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0:11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g130a98df952_1_6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g130a98df952_1_6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130a98df952_1_6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29" name="Google Shape;529;g130a98df952_1_6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댓글</a:t>
            </a:r>
            <a:r>
              <a:rPr b="1" lang="en-US" sz="3100"/>
              <a:t> 테이블</a:t>
            </a:r>
            <a:endParaRPr b="1" i="0" sz="3100" u="none" cap="none" strike="noStrike"/>
          </a:p>
        </p:txBody>
      </p:sp>
      <p:sp>
        <p:nvSpPr>
          <p:cNvPr id="530" name="Google Shape;530;g130a98df952_1_6"/>
          <p:cNvSpPr txBox="1"/>
          <p:nvPr/>
        </p:nvSpPr>
        <p:spPr>
          <a:xfrm>
            <a:off x="422350" y="3681500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공지사항 </a:t>
            </a:r>
            <a:r>
              <a:rPr b="1" lang="en-US" sz="3100"/>
              <a:t>테이블</a:t>
            </a:r>
            <a:endParaRPr b="1" i="0" sz="3100" u="none" cap="none" strike="noStrike"/>
          </a:p>
        </p:txBody>
      </p:sp>
      <p:graphicFrame>
        <p:nvGraphicFramePr>
          <p:cNvPr id="531" name="Google Shape;531;g130a98df952_1_6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{3BBD1123-1F06-45BB-A965-4CEFD99ECA28}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1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1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1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1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1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1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1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1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1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 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6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1:7:6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532" name="Google Shape;532;g130a98df952_1_6"/>
          <p:cNvGraphicFramePr/>
          <p:nvPr/>
        </p:nvGraphicFramePr>
        <p:xfrm>
          <a:off x="422350" y="43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{3BBD1123-1F06-45BB-A965-4CEFD99ECA28}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2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2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2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subject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 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6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hits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2:7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g130a98df952_1_2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g130a98df952_1_2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30a98df952_1_2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41" name="Google Shape;541;g130a98df952_1_20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</a:t>
            </a:r>
            <a:r>
              <a:rPr b="1" lang="en-US" sz="3100"/>
              <a:t> 테이블</a:t>
            </a:r>
            <a:endParaRPr b="1" i="0" sz="3100" u="none" cap="none" strike="noStrike"/>
          </a:p>
        </p:txBody>
      </p:sp>
      <p:graphicFrame>
        <p:nvGraphicFramePr>
          <p:cNvPr id="542" name="Google Shape;542;g130a98df952_1_20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{3BBD1123-1F06-45BB-A965-4CEFD99ECA28}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2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2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2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manufacture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연결방식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switch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spec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스펙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price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0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stock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1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2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item_imgthumb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5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item_sold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상품 주문 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2:16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8" name="Google Shape;548;g130a98df952_1_3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9" name="Google Shape;549;g130a98df952_1_3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30a98df952_1_3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51" name="Google Shape;551;g130a98df952_1_31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장바구니</a:t>
            </a:r>
            <a:r>
              <a:rPr b="1" lang="en-US" sz="3100"/>
              <a:t> 테이블</a:t>
            </a:r>
            <a:endParaRPr b="1" i="0" sz="3100" u="none" cap="none" strike="noStrike"/>
          </a:p>
        </p:txBody>
      </p:sp>
      <p:graphicFrame>
        <p:nvGraphicFramePr>
          <p:cNvPr id="552" name="Google Shape;552;g130a98df952_1_31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{3BBD1123-1F06-45BB-A965-4CEFD99ECA28}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2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2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2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manufacture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연결방식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switch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spec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스펙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price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0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stock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1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2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item_imgthumb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6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2:17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3"/>
          <p:cNvCxnSpPr/>
          <p:nvPr/>
        </p:nvCxnSpPr>
        <p:spPr>
          <a:xfrm rot="10800000">
            <a:off x="254520" y="590871"/>
            <a:ext cx="888948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254520" y="153364"/>
            <a:ext cx="2388654" cy="430592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08630" y="116632"/>
            <a:ext cx="2263106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주제선정배경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00" y="688671"/>
            <a:ext cx="4234051" cy="378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50" y="688675"/>
            <a:ext cx="4381688" cy="37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399200" y="4198500"/>
            <a:ext cx="4172700" cy="27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Naver 키보드 검색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737750" y="4198500"/>
            <a:ext cx="4172700" cy="27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</a:t>
            </a: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키보드 검색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072050" y="5452675"/>
            <a:ext cx="6999900" cy="938400"/>
          </a:xfrm>
          <a:prstGeom prst="rect">
            <a:avLst/>
          </a:prstGeom>
          <a:solidFill>
            <a:srgbClr val="A4C2F4">
              <a:alpha val="3832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종합 쇼핑몰은 찾기 쉬워도</a:t>
            </a:r>
            <a:endParaRPr b="1" sz="3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 전문 쇼핑몰은 찾기 어렵다</a:t>
            </a:r>
            <a:endParaRPr b="1" sz="3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8" name="Google Shape;558;g130a98df952_1_42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g130a98df952_1_42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130a98df952_1_42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61" name="Google Shape;561;g130a98df952_1_42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</a:t>
            </a:r>
            <a:r>
              <a:rPr b="1" lang="en-US" sz="3100"/>
              <a:t> 테이블</a:t>
            </a:r>
            <a:endParaRPr b="1" i="0" sz="3100" u="none" cap="none" strike="noStrike"/>
          </a:p>
        </p:txBody>
      </p:sp>
      <p:graphicFrame>
        <p:nvGraphicFramePr>
          <p:cNvPr id="562" name="Google Shape;562;g130a98df952_1_42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{3BBD1123-1F06-45BB-A965-4CEFD99ECA28}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62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62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6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6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6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6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6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6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62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ordered_num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ordered_date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manufacture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연결방식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switch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spec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스펙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0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price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1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2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item_imgthumb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varchar(45)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회원주소1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회원주소2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19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2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2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2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2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2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2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62:20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8" name="Google Shape;568;g1311de1b9f8_0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9" name="Google Shape;569;g1311de1b9f8_0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311de1b9f8_0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71" name="Google Shape;571;g1311de1b9f8_0_0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 테이블</a:t>
            </a:r>
            <a:endParaRPr b="1" i="0" sz="3100" u="none" cap="none" strike="noStrike"/>
          </a:p>
        </p:txBody>
      </p:sp>
      <p:graphicFrame>
        <p:nvGraphicFramePr>
          <p:cNvPr id="572" name="Google Shape;572;g1311de1b9f8_0_0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{3BBD1123-1F06-45BB-A965-4CEFD99ECA28}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2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2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2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2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2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refund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환불, 반품, 교환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2:3:6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573" name="Google Shape;573;g1311de1b9f8_0_0"/>
          <p:cNvSpPr txBox="1"/>
          <p:nvPr/>
        </p:nvSpPr>
        <p:spPr>
          <a:xfrm>
            <a:off x="422350" y="2819100"/>
            <a:ext cx="428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환불, 반품, 교환</a:t>
            </a:r>
            <a:r>
              <a:rPr b="1" lang="en-US" sz="3100"/>
              <a:t> 테이블</a:t>
            </a:r>
            <a:endParaRPr b="1" i="0" sz="3100" u="none" cap="none" strike="noStrike"/>
          </a:p>
        </p:txBody>
      </p:sp>
      <p:graphicFrame>
        <p:nvGraphicFramePr>
          <p:cNvPr id="574" name="Google Shape;574;g1311de1b9f8_0_0"/>
          <p:cNvGraphicFramePr/>
          <p:nvPr/>
        </p:nvGraphicFramePr>
        <p:xfrm>
          <a:off x="422350" y="35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{3BBD1123-1F06-45BB-A965-4CEFD99ECA28}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4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refund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4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74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ordered_num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3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refund_date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반품일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4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fefund_reason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사유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74:5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0" name="Google Shape;580;g130a98df952_0_54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g130a98df952_0_54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30a98df952_0_54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pic>
        <p:nvPicPr>
          <p:cNvPr id="583" name="Google Shape;583;g130a98df952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38" y="1343525"/>
            <a:ext cx="7115525" cy="5114298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130a98df952_0_54"/>
          <p:cNvSpPr txBox="1"/>
          <p:nvPr/>
        </p:nvSpPr>
        <p:spPr>
          <a:xfrm>
            <a:off x="227700" y="730850"/>
            <a:ext cx="377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전체 ER Diagram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f7b451688_0_145"/>
          <p:cNvSpPr txBox="1"/>
          <p:nvPr/>
        </p:nvSpPr>
        <p:spPr>
          <a:xfrm>
            <a:off x="1152377" y="2793702"/>
            <a:ext cx="68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</a:rPr>
              <a:t>시연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2f7b451688_0_145"/>
          <p:cNvSpPr/>
          <p:nvPr/>
        </p:nvSpPr>
        <p:spPr>
          <a:xfrm>
            <a:off x="2555776" y="279370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g12f7b451688_0_145"/>
          <p:cNvSpPr/>
          <p:nvPr/>
        </p:nvSpPr>
        <p:spPr>
          <a:xfrm>
            <a:off x="6084168" y="335699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"/>
          <p:cNvSpPr txBox="1"/>
          <p:nvPr/>
        </p:nvSpPr>
        <p:spPr>
          <a:xfrm>
            <a:off x="1152377" y="2793702"/>
            <a:ext cx="6803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8"/>
          <p:cNvSpPr/>
          <p:nvPr/>
        </p:nvSpPr>
        <p:spPr>
          <a:xfrm>
            <a:off x="2555776" y="2793702"/>
            <a:ext cx="432048" cy="430592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18"/>
          <p:cNvSpPr/>
          <p:nvPr/>
        </p:nvSpPr>
        <p:spPr>
          <a:xfrm>
            <a:off x="6084168" y="3356992"/>
            <a:ext cx="432048" cy="430592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130e040e679_3_75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130e040e679_3_75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0e040e679_3_75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주제선정배경</a:t>
            </a:r>
            <a:endParaRPr/>
          </a:p>
        </p:txBody>
      </p:sp>
      <p:sp>
        <p:nvSpPr>
          <p:cNvPr id="137" name="Google Shape;137;g130e040e679_3_75"/>
          <p:cNvSpPr txBox="1"/>
          <p:nvPr/>
        </p:nvSpPr>
        <p:spPr>
          <a:xfrm>
            <a:off x="1072050" y="5667000"/>
            <a:ext cx="6999900" cy="938400"/>
          </a:xfrm>
          <a:prstGeom prst="rect">
            <a:avLst/>
          </a:prstGeom>
          <a:solidFill>
            <a:srgbClr val="A4C2F4">
              <a:alpha val="3832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 쇼핑몰에서</a:t>
            </a:r>
            <a:endParaRPr b="1" sz="3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일반인은 분류를 알아보기 힘들다</a:t>
            </a:r>
            <a:endParaRPr b="1" sz="3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g130e040e679_3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25" y="704450"/>
            <a:ext cx="5851551" cy="38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30e040e679_3_75"/>
          <p:cNvSpPr txBox="1"/>
          <p:nvPr/>
        </p:nvSpPr>
        <p:spPr>
          <a:xfrm>
            <a:off x="118125" y="704450"/>
            <a:ext cx="4172700" cy="27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Danawa</a:t>
            </a: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키보드 종류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g12f7b451688_0_18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12f7b451688_0_18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2f7b451688_0_18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벤치마킹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g12f7b451688_0_53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12f7b451688_0_53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2f7b451688_0_53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마인드맵</a:t>
            </a:r>
            <a:endParaRPr/>
          </a:p>
        </p:txBody>
      </p:sp>
      <p:pic>
        <p:nvPicPr>
          <p:cNvPr id="156" name="Google Shape;156;g12f7b451688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12" y="953850"/>
            <a:ext cx="1612975" cy="12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2f7b451688_0_53"/>
          <p:cNvSpPr/>
          <p:nvPr/>
        </p:nvSpPr>
        <p:spPr>
          <a:xfrm>
            <a:off x="3869088" y="3186950"/>
            <a:ext cx="1405800" cy="848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f7b451688_0_53"/>
          <p:cNvSpPr/>
          <p:nvPr/>
        </p:nvSpPr>
        <p:spPr>
          <a:xfrm>
            <a:off x="5999100" y="1358050"/>
            <a:ext cx="1405800" cy="848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2f7b451688_0_53"/>
          <p:cNvSpPr/>
          <p:nvPr/>
        </p:nvSpPr>
        <p:spPr>
          <a:xfrm>
            <a:off x="1822375" y="1358050"/>
            <a:ext cx="1405800" cy="848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f7b451688_0_53"/>
          <p:cNvSpPr txBox="1"/>
          <p:nvPr/>
        </p:nvSpPr>
        <p:spPr>
          <a:xfrm>
            <a:off x="2152375" y="15823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직관성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12f7b451688_0_53"/>
          <p:cNvSpPr txBox="1"/>
          <p:nvPr/>
        </p:nvSpPr>
        <p:spPr>
          <a:xfrm>
            <a:off x="4199088" y="34112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전문성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12f7b451688_0_53"/>
          <p:cNvSpPr txBox="1"/>
          <p:nvPr/>
        </p:nvSpPr>
        <p:spPr>
          <a:xfrm>
            <a:off x="6329100" y="15823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편의성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3" name="Google Shape;163;g12f7b451688_0_53"/>
          <p:cNvCxnSpPr>
            <a:stCxn id="156" idx="1"/>
            <a:endCxn id="159" idx="3"/>
          </p:cNvCxnSpPr>
          <p:nvPr/>
        </p:nvCxnSpPr>
        <p:spPr>
          <a:xfrm flipH="1">
            <a:off x="3228212" y="1580300"/>
            <a:ext cx="5373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12f7b451688_0_53"/>
          <p:cNvCxnSpPr>
            <a:stCxn id="156" idx="3"/>
            <a:endCxn id="158" idx="1"/>
          </p:cNvCxnSpPr>
          <p:nvPr/>
        </p:nvCxnSpPr>
        <p:spPr>
          <a:xfrm>
            <a:off x="5378487" y="1580300"/>
            <a:ext cx="6207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12f7b451688_0_53"/>
          <p:cNvCxnSpPr>
            <a:stCxn id="156" idx="2"/>
            <a:endCxn id="157" idx="0"/>
          </p:cNvCxnSpPr>
          <p:nvPr/>
        </p:nvCxnSpPr>
        <p:spPr>
          <a:xfrm>
            <a:off x="4572000" y="2206750"/>
            <a:ext cx="0" cy="9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g12f7b451688_0_53"/>
          <p:cNvSpPr/>
          <p:nvPr/>
        </p:nvSpPr>
        <p:spPr>
          <a:xfrm>
            <a:off x="103100" y="25038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2f7b451688_0_53"/>
          <p:cNvSpPr txBox="1"/>
          <p:nvPr/>
        </p:nvSpPr>
        <p:spPr>
          <a:xfrm>
            <a:off x="206000" y="2622475"/>
            <a:ext cx="110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섬네일로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12f7b451688_0_53"/>
          <p:cNvSpPr/>
          <p:nvPr/>
        </p:nvSpPr>
        <p:spPr>
          <a:xfrm>
            <a:off x="103100" y="354780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f7b451688_0_53"/>
          <p:cNvSpPr txBox="1"/>
          <p:nvPr/>
        </p:nvSpPr>
        <p:spPr>
          <a:xfrm>
            <a:off x="35300" y="3772050"/>
            <a:ext cx="14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버튼 위치 조정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2f7b451688_0_53"/>
          <p:cNvSpPr/>
          <p:nvPr/>
        </p:nvSpPr>
        <p:spPr>
          <a:xfrm>
            <a:off x="103100" y="45917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2f7b451688_0_53"/>
          <p:cNvSpPr txBox="1"/>
          <p:nvPr/>
        </p:nvSpPr>
        <p:spPr>
          <a:xfrm>
            <a:off x="56000" y="4813925"/>
            <a:ext cx="14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태그 최소화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" name="Google Shape;172;g12f7b451688_0_53"/>
          <p:cNvCxnSpPr>
            <a:stCxn id="159" idx="2"/>
          </p:cNvCxnSpPr>
          <p:nvPr/>
        </p:nvCxnSpPr>
        <p:spPr>
          <a:xfrm flipH="1">
            <a:off x="2520475" y="2206750"/>
            <a:ext cx="4800" cy="28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g12f7b451688_0_53"/>
          <p:cNvCxnSpPr>
            <a:endCxn id="166" idx="6"/>
          </p:cNvCxnSpPr>
          <p:nvPr/>
        </p:nvCxnSpPr>
        <p:spPr>
          <a:xfrm rot="10800000">
            <a:off x="1414700" y="2928200"/>
            <a:ext cx="1105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12f7b451688_0_53"/>
          <p:cNvCxnSpPr/>
          <p:nvPr/>
        </p:nvCxnSpPr>
        <p:spPr>
          <a:xfrm rot="10800000">
            <a:off x="1419475" y="3970050"/>
            <a:ext cx="1105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12f7b451688_0_53"/>
          <p:cNvCxnSpPr/>
          <p:nvPr/>
        </p:nvCxnSpPr>
        <p:spPr>
          <a:xfrm rot="10800000">
            <a:off x="1414825" y="5011925"/>
            <a:ext cx="1105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g12f7b451688_0_53"/>
          <p:cNvSpPr/>
          <p:nvPr/>
        </p:nvSpPr>
        <p:spPr>
          <a:xfrm>
            <a:off x="2298125" y="57804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f7b451688_0_53"/>
          <p:cNvSpPr txBox="1"/>
          <p:nvPr/>
        </p:nvSpPr>
        <p:spPr>
          <a:xfrm>
            <a:off x="2473925" y="60047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제조사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12f7b451688_0_53"/>
          <p:cNvSpPr/>
          <p:nvPr/>
        </p:nvSpPr>
        <p:spPr>
          <a:xfrm>
            <a:off x="3911250" y="57804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2f7b451688_0_53"/>
          <p:cNvSpPr txBox="1"/>
          <p:nvPr/>
        </p:nvSpPr>
        <p:spPr>
          <a:xfrm>
            <a:off x="4087050" y="60047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12f7b451688_0_53"/>
          <p:cNvSpPr/>
          <p:nvPr/>
        </p:nvSpPr>
        <p:spPr>
          <a:xfrm>
            <a:off x="5420650" y="57804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2f7b451688_0_53"/>
          <p:cNvSpPr txBox="1"/>
          <p:nvPr/>
        </p:nvSpPr>
        <p:spPr>
          <a:xfrm>
            <a:off x="5596450" y="60047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연결 방식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12f7b451688_0_53"/>
          <p:cNvSpPr/>
          <p:nvPr/>
        </p:nvSpPr>
        <p:spPr>
          <a:xfrm>
            <a:off x="6930050" y="57804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2f7b451688_0_53"/>
          <p:cNvSpPr txBox="1"/>
          <p:nvPr/>
        </p:nvSpPr>
        <p:spPr>
          <a:xfrm>
            <a:off x="7105850" y="60047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스위치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Google Shape;184;g12f7b451688_0_53"/>
          <p:cNvCxnSpPr>
            <a:stCxn id="157" idx="2"/>
            <a:endCxn id="178" idx="0"/>
          </p:cNvCxnSpPr>
          <p:nvPr/>
        </p:nvCxnSpPr>
        <p:spPr>
          <a:xfrm flipH="1">
            <a:off x="4567188" y="4035650"/>
            <a:ext cx="4800" cy="17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12f7b451688_0_53"/>
          <p:cNvCxnSpPr/>
          <p:nvPr/>
        </p:nvCxnSpPr>
        <p:spPr>
          <a:xfrm>
            <a:off x="3000600" y="5229775"/>
            <a:ext cx="45951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g12f7b451688_0_53"/>
          <p:cNvCxnSpPr>
            <a:endCxn id="182" idx="0"/>
          </p:cNvCxnSpPr>
          <p:nvPr/>
        </p:nvCxnSpPr>
        <p:spPr>
          <a:xfrm flipH="1">
            <a:off x="7585850" y="5238350"/>
            <a:ext cx="9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g12f7b451688_0_53"/>
          <p:cNvCxnSpPr/>
          <p:nvPr/>
        </p:nvCxnSpPr>
        <p:spPr>
          <a:xfrm flipH="1">
            <a:off x="6076000" y="5246875"/>
            <a:ext cx="9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g12f7b451688_0_53"/>
          <p:cNvCxnSpPr/>
          <p:nvPr/>
        </p:nvCxnSpPr>
        <p:spPr>
          <a:xfrm flipH="1">
            <a:off x="2990500" y="5216200"/>
            <a:ext cx="9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g12f7b451688_0_53"/>
          <p:cNvSpPr/>
          <p:nvPr/>
        </p:nvSpPr>
        <p:spPr>
          <a:xfrm>
            <a:off x="7542125" y="2389375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2f7b451688_0_53"/>
          <p:cNvSpPr txBox="1"/>
          <p:nvPr/>
        </p:nvSpPr>
        <p:spPr>
          <a:xfrm>
            <a:off x="7519775" y="2613625"/>
            <a:ext cx="13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선택의 단순화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12f7b451688_0_53"/>
          <p:cNvSpPr/>
          <p:nvPr/>
        </p:nvSpPr>
        <p:spPr>
          <a:xfrm>
            <a:off x="7542125" y="33525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2f7b451688_0_53"/>
          <p:cNvSpPr txBox="1"/>
          <p:nvPr/>
        </p:nvSpPr>
        <p:spPr>
          <a:xfrm>
            <a:off x="7542125" y="3576800"/>
            <a:ext cx="14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버튼 크기 고려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12f7b451688_0_53"/>
          <p:cNvSpPr/>
          <p:nvPr/>
        </p:nvSpPr>
        <p:spPr>
          <a:xfrm>
            <a:off x="7542125" y="4315725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f7b451688_0_53"/>
          <p:cNvSpPr txBox="1"/>
          <p:nvPr/>
        </p:nvSpPr>
        <p:spPr>
          <a:xfrm>
            <a:off x="7474325" y="4580363"/>
            <a:ext cx="14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쉬운 정보 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5" name="Google Shape;195;g12f7b451688_0_53"/>
          <p:cNvCxnSpPr/>
          <p:nvPr/>
        </p:nvCxnSpPr>
        <p:spPr>
          <a:xfrm flipH="1">
            <a:off x="6703800" y="2201838"/>
            <a:ext cx="600" cy="25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g12f7b451688_0_53"/>
          <p:cNvCxnSpPr>
            <a:endCxn id="190" idx="1"/>
          </p:cNvCxnSpPr>
          <p:nvPr/>
        </p:nvCxnSpPr>
        <p:spPr>
          <a:xfrm flipH="1" rot="10800000">
            <a:off x="6703775" y="2813725"/>
            <a:ext cx="816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12f7b451688_0_53"/>
          <p:cNvCxnSpPr/>
          <p:nvPr/>
        </p:nvCxnSpPr>
        <p:spPr>
          <a:xfrm flipH="1" rot="10800000">
            <a:off x="6699600" y="3773300"/>
            <a:ext cx="816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12f7b451688_0_53"/>
          <p:cNvCxnSpPr/>
          <p:nvPr/>
        </p:nvCxnSpPr>
        <p:spPr>
          <a:xfrm flipH="1" rot="10800000">
            <a:off x="6699600" y="4732875"/>
            <a:ext cx="816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f7b451688_0_71"/>
          <p:cNvSpPr txBox="1"/>
          <p:nvPr/>
        </p:nvSpPr>
        <p:spPr>
          <a:xfrm>
            <a:off x="1152377" y="2793702"/>
            <a:ext cx="68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</a:rPr>
              <a:t>개발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2f7b451688_0_71"/>
          <p:cNvSpPr/>
          <p:nvPr/>
        </p:nvSpPr>
        <p:spPr>
          <a:xfrm>
            <a:off x="2555776" y="279370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12f7b451688_0_71"/>
          <p:cNvSpPr/>
          <p:nvPr/>
        </p:nvSpPr>
        <p:spPr>
          <a:xfrm>
            <a:off x="6084168" y="335699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g12f7b451688_0_77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g12f7b451688_0_77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2f7b451688_0_77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중점개발내용</a:t>
            </a:r>
            <a:endParaRPr/>
          </a:p>
        </p:txBody>
      </p:sp>
      <p:sp>
        <p:nvSpPr>
          <p:cNvPr id="214" name="Google Shape;214;g12f7b451688_0_77"/>
          <p:cNvSpPr txBox="1"/>
          <p:nvPr/>
        </p:nvSpPr>
        <p:spPr>
          <a:xfrm>
            <a:off x="751750" y="939250"/>
            <a:ext cx="3430200" cy="2615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Malgun Gothic"/>
                <a:ea typeface="Malgun Gothic"/>
                <a:cs typeface="Malgun Gothic"/>
                <a:sym typeface="Malgun Gothic"/>
              </a:rPr>
              <a:t>[ 메인 페이지 ]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공지사항 게시판 페이지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고객센터 페이지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관리자 페이지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12f7b451688_0_77"/>
          <p:cNvSpPr txBox="1"/>
          <p:nvPr/>
        </p:nvSpPr>
        <p:spPr>
          <a:xfrm>
            <a:off x="4765850" y="939250"/>
            <a:ext cx="3430200" cy="2615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마이 페이지 ]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12f7b451688_0_77"/>
          <p:cNvSpPr txBox="1"/>
          <p:nvPr/>
        </p:nvSpPr>
        <p:spPr>
          <a:xfrm>
            <a:off x="2856900" y="3903325"/>
            <a:ext cx="3430200" cy="2615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상품 페이지 ]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목록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2016-10-07T08:07:07Z</dcterms:created>
  <dc:creator>YOUN JIHYUN</dc:creator>
</cp:coreProperties>
</file>