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3" r:id="rId4"/>
    <p:sldId id="265" r:id="rId5"/>
    <p:sldId id="268" r:id="rId6"/>
    <p:sldId id="274" r:id="rId7"/>
    <p:sldId id="267" r:id="rId8"/>
    <p:sldId id="266" r:id="rId9"/>
    <p:sldId id="275" r:id="rId10"/>
    <p:sldId id="276" r:id="rId11"/>
    <p:sldId id="269" r:id="rId12"/>
    <p:sldId id="271" r:id="rId13"/>
    <p:sldId id="278" r:id="rId14"/>
    <p:sldId id="26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Go Souliou" initials="GS" lastIdx="2" clrIdx="0">
    <p:extLst>
      <p:ext uri="{19B8F6BF-5375-455C-9EA6-DF929625EA0E}">
        <p15:presenceInfo xmlns:p15="http://schemas.microsoft.com/office/powerpoint/2012/main" userId="1562b6fba1386e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46" autoAdjust="0"/>
  </p:normalViewPr>
  <p:slideViewPr>
    <p:cSldViewPr snapToGrid="0" snapToObjects="1">
      <p:cViewPr varScale="1">
        <p:scale>
          <a:sx n="70" d="100"/>
          <a:sy n="70" d="100"/>
        </p:scale>
        <p:origin x="181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AC0A4-D915-4A1E-8A1B-97ADEB204AE9}" type="doc">
      <dgm:prSet loTypeId="urn:microsoft.com/office/officeart/2005/8/layout/list1" loCatId="list" qsTypeId="urn:microsoft.com/office/officeart/2005/8/quickstyle/3d7" qsCatId="3D" csTypeId="urn:microsoft.com/office/officeart/2005/8/colors/accent1_2" csCatId="accent1" phldr="1"/>
      <dgm:spPr/>
      <dgm:t>
        <a:bodyPr/>
        <a:lstStyle/>
        <a:p>
          <a:endParaRPr lang="en-US"/>
        </a:p>
      </dgm:t>
    </dgm:pt>
    <dgm:pt modelId="{C8B90687-A82A-4EE3-BAFF-CD3E43E16476}">
      <dgm:prSet phldrT="[Text]"/>
      <dgm:spPr>
        <a:xfrm>
          <a:off x="263715" y="35467"/>
          <a:ext cx="3692017" cy="678960"/>
        </a:xfrm>
        <a:prstGeom prst="roundRect">
          <a:avLst/>
        </a:prstGeom>
        <a:solidFill>
          <a:srgbClr val="DDDDDD">
            <a:hueOff val="0"/>
            <a:satOff val="0"/>
            <a:lumOff val="0"/>
            <a:alphaOff val="0"/>
          </a:srgbClr>
        </a:solidFill>
        <a:ln>
          <a:noFill/>
        </a:ln>
        <a:effectLst/>
        <a:sp3d extrusionH="50600" prstMaterial="metal">
          <a:bevelT w="101600" h="80600" prst="relaxedInset"/>
          <a:bevelB w="80600" h="80600" prst="relaxedInset"/>
        </a:sp3d>
      </dgm:spPr>
      <dgm:t>
        <a:bodyPr/>
        <a:lstStyle/>
        <a:p>
          <a:r>
            <a:rPr lang="en-US" dirty="0">
              <a:solidFill>
                <a:sysClr val="windowText" lastClr="000000"/>
              </a:solidFill>
              <a:latin typeface="Calibri" panose="020F0502020204030204"/>
              <a:ea typeface="+mn-ea"/>
              <a:cs typeface="+mn-cs"/>
            </a:rPr>
            <a:t>Monitoring fish</a:t>
          </a:r>
        </a:p>
      </dgm:t>
    </dgm:pt>
    <dgm:pt modelId="{45D42E4E-5870-44E0-AD8C-C9047B8A2161}" type="parTrans" cxnId="{4689D2E1-E34A-4A6B-B56B-BCCF0DE98847}">
      <dgm:prSet/>
      <dgm:spPr/>
      <dgm:t>
        <a:bodyPr/>
        <a:lstStyle/>
        <a:p>
          <a:endParaRPr lang="en-US"/>
        </a:p>
      </dgm:t>
    </dgm:pt>
    <dgm:pt modelId="{FD0A67F8-20F2-4D8D-A96E-02ECCA878072}" type="sibTrans" cxnId="{4689D2E1-E34A-4A6B-B56B-BCCF0DE98847}">
      <dgm:prSet/>
      <dgm:spPr/>
      <dgm:t>
        <a:bodyPr/>
        <a:lstStyle/>
        <a:p>
          <a:endParaRPr lang="en-US"/>
        </a:p>
      </dgm:t>
    </dgm:pt>
    <dgm:pt modelId="{2BEF24AF-EEEB-493E-A53B-0652D2023ABF}">
      <dgm:prSet phldrT="[Text]"/>
      <dgm:spPr>
        <a:xfrm>
          <a:off x="263715" y="1078747"/>
          <a:ext cx="3692017" cy="678960"/>
        </a:xfrm>
        <a:prstGeom prst="roundRect">
          <a:avLst/>
        </a:prstGeom>
        <a:solidFill>
          <a:srgbClr val="DDDDDD">
            <a:hueOff val="0"/>
            <a:satOff val="0"/>
            <a:lumOff val="0"/>
            <a:alphaOff val="0"/>
          </a:srgbClr>
        </a:solidFill>
        <a:ln>
          <a:noFill/>
        </a:ln>
        <a:effectLst/>
        <a:sp3d extrusionH="50600" prstMaterial="metal">
          <a:bevelT w="101600" h="80600" prst="relaxedInset"/>
          <a:bevelB w="80600" h="80600" prst="relaxedInset"/>
        </a:sp3d>
      </dgm:spPr>
      <dgm:t>
        <a:bodyPr/>
        <a:lstStyle/>
        <a:p>
          <a:r>
            <a:rPr lang="en-US" dirty="0">
              <a:solidFill>
                <a:sysClr val="windowText" lastClr="000000"/>
              </a:solidFill>
              <a:latin typeface="Calibri" panose="020F0502020204030204"/>
              <a:ea typeface="+mn-ea"/>
              <a:cs typeface="+mn-cs"/>
            </a:rPr>
            <a:t>Obtaining data and records</a:t>
          </a:r>
        </a:p>
      </dgm:t>
    </dgm:pt>
    <dgm:pt modelId="{2C570B2A-63BC-4254-835F-6AA42D868B66}" type="parTrans" cxnId="{71FAAABE-1CBE-494A-8132-B0BA9BA05748}">
      <dgm:prSet/>
      <dgm:spPr/>
      <dgm:t>
        <a:bodyPr/>
        <a:lstStyle/>
        <a:p>
          <a:endParaRPr lang="en-US"/>
        </a:p>
      </dgm:t>
    </dgm:pt>
    <dgm:pt modelId="{8C691497-AD91-42EC-A1CF-0E194A21DA72}" type="sibTrans" cxnId="{71FAAABE-1CBE-494A-8132-B0BA9BA05748}">
      <dgm:prSet/>
      <dgm:spPr/>
      <dgm:t>
        <a:bodyPr/>
        <a:lstStyle/>
        <a:p>
          <a:endParaRPr lang="en-US"/>
        </a:p>
      </dgm:t>
    </dgm:pt>
    <dgm:pt modelId="{CA69EB13-6E3C-434B-AE59-D4EB340DD773}">
      <dgm:prSet phldrT="[Text]"/>
      <dgm:spPr>
        <a:xfrm>
          <a:off x="263715" y="2122027"/>
          <a:ext cx="3692017" cy="678960"/>
        </a:xfrm>
        <a:prstGeom prst="roundRect">
          <a:avLst/>
        </a:prstGeom>
        <a:solidFill>
          <a:srgbClr val="DDDDDD">
            <a:hueOff val="0"/>
            <a:satOff val="0"/>
            <a:lumOff val="0"/>
            <a:alphaOff val="0"/>
          </a:srgbClr>
        </a:solidFill>
        <a:ln>
          <a:noFill/>
        </a:ln>
        <a:effectLst/>
        <a:sp3d extrusionH="50600" prstMaterial="metal">
          <a:bevelT w="101600" h="80600" prst="relaxedInset"/>
          <a:bevelB w="80600" h="80600" prst="relaxedInset"/>
        </a:sp3d>
      </dgm:spPr>
      <dgm:t>
        <a:bodyPr/>
        <a:lstStyle/>
        <a:p>
          <a:r>
            <a:rPr lang="en-US">
              <a:solidFill>
                <a:sysClr val="windowText" lastClr="000000"/>
              </a:solidFill>
              <a:latin typeface="Calibri" panose="020F0502020204030204"/>
              <a:ea typeface="+mn-ea"/>
              <a:cs typeface="+mn-cs"/>
            </a:rPr>
            <a:t>Counting fish population</a:t>
          </a:r>
        </a:p>
      </dgm:t>
    </dgm:pt>
    <dgm:pt modelId="{E1C3CDA9-728B-4C76-BED6-A78EEF31E328}" type="parTrans" cxnId="{56862E3D-FB4B-4929-BB58-04E7EEF09D71}">
      <dgm:prSet/>
      <dgm:spPr/>
      <dgm:t>
        <a:bodyPr/>
        <a:lstStyle/>
        <a:p>
          <a:endParaRPr lang="en-US"/>
        </a:p>
      </dgm:t>
    </dgm:pt>
    <dgm:pt modelId="{39196B34-8B96-4E65-A60E-5CC1D65B1262}" type="sibTrans" cxnId="{56862E3D-FB4B-4929-BB58-04E7EEF09D71}">
      <dgm:prSet/>
      <dgm:spPr/>
      <dgm:t>
        <a:bodyPr/>
        <a:lstStyle/>
        <a:p>
          <a:endParaRPr lang="en-US"/>
        </a:p>
      </dgm:t>
    </dgm:pt>
    <dgm:pt modelId="{8D51D2CC-6FE5-48EC-A6B5-67AD45D161F5}" type="pres">
      <dgm:prSet presAssocID="{FC6AC0A4-D915-4A1E-8A1B-97ADEB204AE9}" presName="linear" presStyleCnt="0">
        <dgm:presLayoutVars>
          <dgm:dir/>
          <dgm:animLvl val="lvl"/>
          <dgm:resizeHandles val="exact"/>
        </dgm:presLayoutVars>
      </dgm:prSet>
      <dgm:spPr/>
    </dgm:pt>
    <dgm:pt modelId="{A04F5161-0502-42F9-89A9-7B9F9E04262B}" type="pres">
      <dgm:prSet presAssocID="{C8B90687-A82A-4EE3-BAFF-CD3E43E16476}" presName="parentLin" presStyleCnt="0"/>
      <dgm:spPr/>
    </dgm:pt>
    <dgm:pt modelId="{97E098B4-0B0E-40A0-B833-F9FE6C919CD3}" type="pres">
      <dgm:prSet presAssocID="{C8B90687-A82A-4EE3-BAFF-CD3E43E16476}" presName="parentLeftMargin" presStyleLbl="node1" presStyleIdx="0" presStyleCnt="3"/>
      <dgm:spPr/>
    </dgm:pt>
    <dgm:pt modelId="{8EFD1AE1-F14C-4277-996E-3F81C6F661F0}" type="pres">
      <dgm:prSet presAssocID="{C8B90687-A82A-4EE3-BAFF-CD3E43E16476}" presName="parentText" presStyleLbl="node1" presStyleIdx="0" presStyleCnt="3" custLinFactNeighborX="78760" custLinFactNeighborY="27781">
        <dgm:presLayoutVars>
          <dgm:chMax val="0"/>
          <dgm:bulletEnabled val="1"/>
        </dgm:presLayoutVars>
      </dgm:prSet>
      <dgm:spPr/>
    </dgm:pt>
    <dgm:pt modelId="{B8F1315B-8549-4845-A887-00288EFC51AB}" type="pres">
      <dgm:prSet presAssocID="{C8B90687-A82A-4EE3-BAFF-CD3E43E16476}" presName="negativeSpace" presStyleCnt="0"/>
      <dgm:spPr/>
    </dgm:pt>
    <dgm:pt modelId="{65FD6A6C-EFFC-46B0-9915-6E0033DDB563}" type="pres">
      <dgm:prSet presAssocID="{C8B90687-A82A-4EE3-BAFF-CD3E43E16476}" presName="childText" presStyleLbl="conFgAcc1" presStyleIdx="0" presStyleCnt="3" custLinFactY="-14583" custLinFactNeighborY="-100000">
        <dgm:presLayoutVars>
          <dgm:bulletEnabled val="1"/>
        </dgm:presLayoutVars>
      </dgm:prSet>
      <dgm:spPr>
        <a:xfrm>
          <a:off x="0" y="374947"/>
          <a:ext cx="5274310" cy="579600"/>
        </a:xfrm>
        <a:prstGeom prst="rect">
          <a:avLst/>
        </a:prstGeom>
        <a:solidFill>
          <a:sysClr val="window" lastClr="FFFFFF">
            <a:alpha val="90000"/>
            <a:hueOff val="0"/>
            <a:satOff val="0"/>
            <a:lumOff val="0"/>
            <a:alphaOff val="0"/>
          </a:sysClr>
        </a:solidFill>
        <a:ln w="6350" cap="flat" cmpd="sng" algn="ctr">
          <a:solidFill>
            <a:srgbClr val="DDDDDD">
              <a:hueOff val="0"/>
              <a:satOff val="0"/>
              <a:lumOff val="0"/>
              <a:alphaOff val="0"/>
            </a:srgbClr>
          </a:solidFill>
          <a:prstDash val="solid"/>
          <a:miter lim="800000"/>
        </a:ln>
        <a:effectLst/>
        <a:sp3d z="-161800" extrusionH="10600" prstMaterial="matte">
          <a:bevelT w="90600" h="18600" prst="softRound"/>
          <a:bevelB w="48600" h="8600" prst="relaxedInset"/>
        </a:sp3d>
      </dgm:spPr>
    </dgm:pt>
    <dgm:pt modelId="{4EEF66E0-607F-4C0B-8A9E-2A18C3D9D346}" type="pres">
      <dgm:prSet presAssocID="{FD0A67F8-20F2-4D8D-A96E-02ECCA878072}" presName="spaceBetweenRectangles" presStyleCnt="0"/>
      <dgm:spPr/>
    </dgm:pt>
    <dgm:pt modelId="{7C1CFEC8-D6E5-4794-BFA9-1CCDDD5DFA91}" type="pres">
      <dgm:prSet presAssocID="{2BEF24AF-EEEB-493E-A53B-0652D2023ABF}" presName="parentLin" presStyleCnt="0"/>
      <dgm:spPr/>
    </dgm:pt>
    <dgm:pt modelId="{C96CAC9A-72D9-4CF1-B2CE-3E0697852AAD}" type="pres">
      <dgm:prSet presAssocID="{2BEF24AF-EEEB-493E-A53B-0652D2023ABF}" presName="parentLeftMargin" presStyleLbl="node1" presStyleIdx="0" presStyleCnt="3"/>
      <dgm:spPr/>
    </dgm:pt>
    <dgm:pt modelId="{74487A04-5B09-49D9-87B7-2CE30B80A5F8}" type="pres">
      <dgm:prSet presAssocID="{2BEF24AF-EEEB-493E-A53B-0652D2023ABF}" presName="parentText" presStyleLbl="node1" presStyleIdx="1" presStyleCnt="3" custLinFactNeighborX="41572" custLinFactNeighborY="12643">
        <dgm:presLayoutVars>
          <dgm:chMax val="0"/>
          <dgm:bulletEnabled val="1"/>
        </dgm:presLayoutVars>
      </dgm:prSet>
      <dgm:spPr/>
    </dgm:pt>
    <dgm:pt modelId="{4ADF60DA-5C04-4084-AD14-D21C7809003D}" type="pres">
      <dgm:prSet presAssocID="{2BEF24AF-EEEB-493E-A53B-0652D2023ABF}" presName="negativeSpace" presStyleCnt="0"/>
      <dgm:spPr/>
    </dgm:pt>
    <dgm:pt modelId="{9BBBD7B7-37E4-4D63-A79D-8E7E6639D625}" type="pres">
      <dgm:prSet presAssocID="{2BEF24AF-EEEB-493E-A53B-0652D2023ABF}" presName="childText" presStyleLbl="conFgAcc1" presStyleIdx="1" presStyleCnt="3">
        <dgm:presLayoutVars>
          <dgm:bulletEnabled val="1"/>
        </dgm:presLayoutVars>
      </dgm:prSet>
      <dgm:spPr>
        <a:xfrm>
          <a:off x="0" y="1418227"/>
          <a:ext cx="5274310" cy="579600"/>
        </a:xfrm>
        <a:prstGeom prst="rect">
          <a:avLst/>
        </a:prstGeom>
        <a:solidFill>
          <a:sysClr val="window" lastClr="FFFFFF">
            <a:alpha val="90000"/>
            <a:hueOff val="0"/>
            <a:satOff val="0"/>
            <a:lumOff val="0"/>
            <a:alphaOff val="0"/>
          </a:sysClr>
        </a:solidFill>
        <a:ln w="6350" cap="flat" cmpd="sng" algn="ctr">
          <a:solidFill>
            <a:srgbClr val="DDDDDD">
              <a:hueOff val="0"/>
              <a:satOff val="0"/>
              <a:lumOff val="0"/>
              <a:alphaOff val="0"/>
            </a:srgbClr>
          </a:solidFill>
          <a:prstDash val="solid"/>
          <a:miter lim="800000"/>
        </a:ln>
        <a:effectLst/>
        <a:sp3d z="-161800" extrusionH="10600" prstMaterial="matte">
          <a:bevelT w="90600" h="18600" prst="softRound"/>
          <a:bevelB w="48600" h="8600" prst="relaxedInset"/>
        </a:sp3d>
      </dgm:spPr>
    </dgm:pt>
    <dgm:pt modelId="{8C70CE9C-8CB7-42FD-B530-5511BDCCD9A2}" type="pres">
      <dgm:prSet presAssocID="{8C691497-AD91-42EC-A1CF-0E194A21DA72}" presName="spaceBetweenRectangles" presStyleCnt="0"/>
      <dgm:spPr/>
    </dgm:pt>
    <dgm:pt modelId="{6890C2C4-DC77-4B52-B662-D028DF2B58C6}" type="pres">
      <dgm:prSet presAssocID="{CA69EB13-6E3C-434B-AE59-D4EB340DD773}" presName="parentLin" presStyleCnt="0"/>
      <dgm:spPr/>
    </dgm:pt>
    <dgm:pt modelId="{384A988E-D0DA-4038-A67E-6ABE808AA6DE}" type="pres">
      <dgm:prSet presAssocID="{CA69EB13-6E3C-434B-AE59-D4EB340DD773}" presName="parentLeftMargin" presStyleLbl="node1" presStyleIdx="1" presStyleCnt="3"/>
      <dgm:spPr/>
    </dgm:pt>
    <dgm:pt modelId="{DF738A7B-47D5-42D5-916E-2C8AF95EEB4F}" type="pres">
      <dgm:prSet presAssocID="{CA69EB13-6E3C-434B-AE59-D4EB340DD773}" presName="parentText" presStyleLbl="node1" presStyleIdx="2" presStyleCnt="3">
        <dgm:presLayoutVars>
          <dgm:chMax val="0"/>
          <dgm:bulletEnabled val="1"/>
        </dgm:presLayoutVars>
      </dgm:prSet>
      <dgm:spPr/>
    </dgm:pt>
    <dgm:pt modelId="{C409777C-9CE4-437A-BB8B-CF96043243FD}" type="pres">
      <dgm:prSet presAssocID="{CA69EB13-6E3C-434B-AE59-D4EB340DD773}" presName="negativeSpace" presStyleCnt="0"/>
      <dgm:spPr/>
    </dgm:pt>
    <dgm:pt modelId="{1D6B00D4-8347-4332-B41C-0D4870CD0C53}" type="pres">
      <dgm:prSet presAssocID="{CA69EB13-6E3C-434B-AE59-D4EB340DD773}" presName="childText" presStyleLbl="conFgAcc1" presStyleIdx="2" presStyleCnt="3">
        <dgm:presLayoutVars>
          <dgm:bulletEnabled val="1"/>
        </dgm:presLayoutVars>
      </dgm:prSet>
      <dgm:spPr>
        <a:xfrm>
          <a:off x="0" y="2461507"/>
          <a:ext cx="5274310" cy="579600"/>
        </a:xfrm>
        <a:prstGeom prst="rect">
          <a:avLst/>
        </a:prstGeom>
        <a:solidFill>
          <a:sysClr val="window" lastClr="FFFFFF">
            <a:alpha val="90000"/>
            <a:hueOff val="0"/>
            <a:satOff val="0"/>
            <a:lumOff val="0"/>
            <a:alphaOff val="0"/>
          </a:sysClr>
        </a:solidFill>
        <a:ln w="6350" cap="flat" cmpd="sng" algn="ctr">
          <a:solidFill>
            <a:srgbClr val="DDDDDD">
              <a:hueOff val="0"/>
              <a:satOff val="0"/>
              <a:lumOff val="0"/>
              <a:alphaOff val="0"/>
            </a:srgbClr>
          </a:solidFill>
          <a:prstDash val="solid"/>
          <a:miter lim="800000"/>
        </a:ln>
        <a:effectLst/>
        <a:sp3d z="-161800" extrusionH="10600" prstMaterial="matte">
          <a:bevelT w="90600" h="18600" prst="softRound"/>
          <a:bevelB w="48600" h="8600" prst="relaxedInset"/>
        </a:sp3d>
      </dgm:spPr>
    </dgm:pt>
  </dgm:ptLst>
  <dgm:cxnLst>
    <dgm:cxn modelId="{56DF8F0F-6DD7-425B-A9BF-D3A0E94CC28D}" type="presOf" srcId="{FC6AC0A4-D915-4A1E-8A1B-97ADEB204AE9}" destId="{8D51D2CC-6FE5-48EC-A6B5-67AD45D161F5}" srcOrd="0" destOrd="0" presId="urn:microsoft.com/office/officeart/2005/8/layout/list1"/>
    <dgm:cxn modelId="{5D8A5420-7566-4CE1-ACF8-DD1C96FB07F2}" type="presOf" srcId="{2BEF24AF-EEEB-493E-A53B-0652D2023ABF}" destId="{C96CAC9A-72D9-4CF1-B2CE-3E0697852AAD}" srcOrd="0" destOrd="0" presId="urn:microsoft.com/office/officeart/2005/8/layout/list1"/>
    <dgm:cxn modelId="{56862E3D-FB4B-4929-BB58-04E7EEF09D71}" srcId="{FC6AC0A4-D915-4A1E-8A1B-97ADEB204AE9}" destId="{CA69EB13-6E3C-434B-AE59-D4EB340DD773}" srcOrd="2" destOrd="0" parTransId="{E1C3CDA9-728B-4C76-BED6-A78EEF31E328}" sibTransId="{39196B34-8B96-4E65-A60E-5CC1D65B1262}"/>
    <dgm:cxn modelId="{E076C340-8F09-4AA1-A743-92C42687780E}" type="presOf" srcId="{CA69EB13-6E3C-434B-AE59-D4EB340DD773}" destId="{384A988E-D0DA-4038-A67E-6ABE808AA6DE}" srcOrd="0" destOrd="0" presId="urn:microsoft.com/office/officeart/2005/8/layout/list1"/>
    <dgm:cxn modelId="{22497843-FCE7-4A81-8468-1CE99833AB7C}" type="presOf" srcId="{C8B90687-A82A-4EE3-BAFF-CD3E43E16476}" destId="{97E098B4-0B0E-40A0-B833-F9FE6C919CD3}" srcOrd="0" destOrd="0" presId="urn:microsoft.com/office/officeart/2005/8/layout/list1"/>
    <dgm:cxn modelId="{FACD2564-EB6B-49D9-B357-453D4345BA11}" type="presOf" srcId="{2BEF24AF-EEEB-493E-A53B-0652D2023ABF}" destId="{74487A04-5B09-49D9-87B7-2CE30B80A5F8}" srcOrd="1" destOrd="0" presId="urn:microsoft.com/office/officeart/2005/8/layout/list1"/>
    <dgm:cxn modelId="{4FE7C976-5D82-4DCA-B763-10A3B3EC97A4}" type="presOf" srcId="{C8B90687-A82A-4EE3-BAFF-CD3E43E16476}" destId="{8EFD1AE1-F14C-4277-996E-3F81C6F661F0}" srcOrd="1" destOrd="0" presId="urn:microsoft.com/office/officeart/2005/8/layout/list1"/>
    <dgm:cxn modelId="{71FAAABE-1CBE-494A-8132-B0BA9BA05748}" srcId="{FC6AC0A4-D915-4A1E-8A1B-97ADEB204AE9}" destId="{2BEF24AF-EEEB-493E-A53B-0652D2023ABF}" srcOrd="1" destOrd="0" parTransId="{2C570B2A-63BC-4254-835F-6AA42D868B66}" sibTransId="{8C691497-AD91-42EC-A1CF-0E194A21DA72}"/>
    <dgm:cxn modelId="{4689D2E1-E34A-4A6B-B56B-BCCF0DE98847}" srcId="{FC6AC0A4-D915-4A1E-8A1B-97ADEB204AE9}" destId="{C8B90687-A82A-4EE3-BAFF-CD3E43E16476}" srcOrd="0" destOrd="0" parTransId="{45D42E4E-5870-44E0-AD8C-C9047B8A2161}" sibTransId="{FD0A67F8-20F2-4D8D-A96E-02ECCA878072}"/>
    <dgm:cxn modelId="{471E0AF7-8FDA-44F2-9E34-9B7410761BF7}" type="presOf" srcId="{CA69EB13-6E3C-434B-AE59-D4EB340DD773}" destId="{DF738A7B-47D5-42D5-916E-2C8AF95EEB4F}" srcOrd="1" destOrd="0" presId="urn:microsoft.com/office/officeart/2005/8/layout/list1"/>
    <dgm:cxn modelId="{B02474BE-B242-4664-9439-4B78F4F12753}" type="presParOf" srcId="{8D51D2CC-6FE5-48EC-A6B5-67AD45D161F5}" destId="{A04F5161-0502-42F9-89A9-7B9F9E04262B}" srcOrd="0" destOrd="0" presId="urn:microsoft.com/office/officeart/2005/8/layout/list1"/>
    <dgm:cxn modelId="{D180B640-1FB7-4F57-A4BA-C4B49A7EF55F}" type="presParOf" srcId="{A04F5161-0502-42F9-89A9-7B9F9E04262B}" destId="{97E098B4-0B0E-40A0-B833-F9FE6C919CD3}" srcOrd="0" destOrd="0" presId="urn:microsoft.com/office/officeart/2005/8/layout/list1"/>
    <dgm:cxn modelId="{6D76E30A-65DB-4E20-9A9A-14D368A89821}" type="presParOf" srcId="{A04F5161-0502-42F9-89A9-7B9F9E04262B}" destId="{8EFD1AE1-F14C-4277-996E-3F81C6F661F0}" srcOrd="1" destOrd="0" presId="urn:microsoft.com/office/officeart/2005/8/layout/list1"/>
    <dgm:cxn modelId="{299519CE-9404-44F5-9D36-216235309099}" type="presParOf" srcId="{8D51D2CC-6FE5-48EC-A6B5-67AD45D161F5}" destId="{B8F1315B-8549-4845-A887-00288EFC51AB}" srcOrd="1" destOrd="0" presId="urn:microsoft.com/office/officeart/2005/8/layout/list1"/>
    <dgm:cxn modelId="{B350F842-F200-4BEC-B3C6-40F6A8C34255}" type="presParOf" srcId="{8D51D2CC-6FE5-48EC-A6B5-67AD45D161F5}" destId="{65FD6A6C-EFFC-46B0-9915-6E0033DDB563}" srcOrd="2" destOrd="0" presId="urn:microsoft.com/office/officeart/2005/8/layout/list1"/>
    <dgm:cxn modelId="{02FAF97D-0DC1-4263-A12D-B29D21CEEB3D}" type="presParOf" srcId="{8D51D2CC-6FE5-48EC-A6B5-67AD45D161F5}" destId="{4EEF66E0-607F-4C0B-8A9E-2A18C3D9D346}" srcOrd="3" destOrd="0" presId="urn:microsoft.com/office/officeart/2005/8/layout/list1"/>
    <dgm:cxn modelId="{E874C113-1A15-416D-893F-9AEA3D3C18C6}" type="presParOf" srcId="{8D51D2CC-6FE5-48EC-A6B5-67AD45D161F5}" destId="{7C1CFEC8-D6E5-4794-BFA9-1CCDDD5DFA91}" srcOrd="4" destOrd="0" presId="urn:microsoft.com/office/officeart/2005/8/layout/list1"/>
    <dgm:cxn modelId="{C6543E90-9476-4960-A9B8-127941E25F62}" type="presParOf" srcId="{7C1CFEC8-D6E5-4794-BFA9-1CCDDD5DFA91}" destId="{C96CAC9A-72D9-4CF1-B2CE-3E0697852AAD}" srcOrd="0" destOrd="0" presId="urn:microsoft.com/office/officeart/2005/8/layout/list1"/>
    <dgm:cxn modelId="{93F98E46-750B-42B6-B909-28579624C085}" type="presParOf" srcId="{7C1CFEC8-D6E5-4794-BFA9-1CCDDD5DFA91}" destId="{74487A04-5B09-49D9-87B7-2CE30B80A5F8}" srcOrd="1" destOrd="0" presId="urn:microsoft.com/office/officeart/2005/8/layout/list1"/>
    <dgm:cxn modelId="{2E676715-9200-4874-8C47-2CCDD5096A8E}" type="presParOf" srcId="{8D51D2CC-6FE5-48EC-A6B5-67AD45D161F5}" destId="{4ADF60DA-5C04-4084-AD14-D21C7809003D}" srcOrd="5" destOrd="0" presId="urn:microsoft.com/office/officeart/2005/8/layout/list1"/>
    <dgm:cxn modelId="{2102BEBC-BED3-4AE6-A693-89F6DD7A644D}" type="presParOf" srcId="{8D51D2CC-6FE5-48EC-A6B5-67AD45D161F5}" destId="{9BBBD7B7-37E4-4D63-A79D-8E7E6639D625}" srcOrd="6" destOrd="0" presId="urn:microsoft.com/office/officeart/2005/8/layout/list1"/>
    <dgm:cxn modelId="{3B953BB7-C3BA-4680-8C4D-8F812C32C17D}" type="presParOf" srcId="{8D51D2CC-6FE5-48EC-A6B5-67AD45D161F5}" destId="{8C70CE9C-8CB7-42FD-B530-5511BDCCD9A2}" srcOrd="7" destOrd="0" presId="urn:microsoft.com/office/officeart/2005/8/layout/list1"/>
    <dgm:cxn modelId="{75D02F37-15F8-40D4-9E4D-7B32860066D1}" type="presParOf" srcId="{8D51D2CC-6FE5-48EC-A6B5-67AD45D161F5}" destId="{6890C2C4-DC77-4B52-B662-D028DF2B58C6}" srcOrd="8" destOrd="0" presId="urn:microsoft.com/office/officeart/2005/8/layout/list1"/>
    <dgm:cxn modelId="{9B3DFCA7-63D9-49D5-9E91-C98E849398F4}" type="presParOf" srcId="{6890C2C4-DC77-4B52-B662-D028DF2B58C6}" destId="{384A988E-D0DA-4038-A67E-6ABE808AA6DE}" srcOrd="0" destOrd="0" presId="urn:microsoft.com/office/officeart/2005/8/layout/list1"/>
    <dgm:cxn modelId="{883F016E-47E2-410C-BFF5-5B408F935F47}" type="presParOf" srcId="{6890C2C4-DC77-4B52-B662-D028DF2B58C6}" destId="{DF738A7B-47D5-42D5-916E-2C8AF95EEB4F}" srcOrd="1" destOrd="0" presId="urn:microsoft.com/office/officeart/2005/8/layout/list1"/>
    <dgm:cxn modelId="{6CC8F602-156D-4DA0-977E-1537783F44D0}" type="presParOf" srcId="{8D51D2CC-6FE5-48EC-A6B5-67AD45D161F5}" destId="{C409777C-9CE4-437A-BB8B-CF96043243FD}" srcOrd="9" destOrd="0" presId="urn:microsoft.com/office/officeart/2005/8/layout/list1"/>
    <dgm:cxn modelId="{7B0279FA-6F3C-452F-8EDF-E065FE2E843E}" type="presParOf" srcId="{8D51D2CC-6FE5-48EC-A6B5-67AD45D161F5}" destId="{1D6B00D4-8347-4332-B41C-0D4870CD0C5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899047-AEF9-486C-973B-8190BC6C55D0}" type="doc">
      <dgm:prSet loTypeId="urn:diagrams.loki3.com/BracketList" loCatId="list" qsTypeId="urn:microsoft.com/office/officeart/2005/8/quickstyle/3d5" qsCatId="3D" csTypeId="urn:microsoft.com/office/officeart/2005/8/colors/accent0_3" csCatId="mainScheme" phldr="1"/>
      <dgm:spPr/>
      <dgm:t>
        <a:bodyPr/>
        <a:lstStyle/>
        <a:p>
          <a:endParaRPr lang="en-US"/>
        </a:p>
      </dgm:t>
    </dgm:pt>
    <dgm:pt modelId="{81008EC1-1552-4216-9FA0-BBEB0F01E90D}">
      <dgm:prSet phldrT="[Text]"/>
      <dgm:spPr/>
      <dgm:t>
        <a:bodyPr/>
        <a:lstStyle/>
        <a:p>
          <a:r>
            <a:rPr lang="en-US"/>
            <a:t>Validation Accuracy</a:t>
          </a:r>
        </a:p>
      </dgm:t>
    </dgm:pt>
    <dgm:pt modelId="{BA1757E9-1619-4E4A-8A7C-A73DF19ECE94}" type="parTrans" cxnId="{62BBE4AF-E1F4-4B50-B435-48E4525DDF50}">
      <dgm:prSet/>
      <dgm:spPr/>
      <dgm:t>
        <a:bodyPr/>
        <a:lstStyle/>
        <a:p>
          <a:endParaRPr lang="en-US"/>
        </a:p>
      </dgm:t>
    </dgm:pt>
    <dgm:pt modelId="{284A53FD-56A3-4C70-B04E-A78976DCB0F7}" type="sibTrans" cxnId="{62BBE4AF-E1F4-4B50-B435-48E4525DDF50}">
      <dgm:prSet/>
      <dgm:spPr/>
      <dgm:t>
        <a:bodyPr/>
        <a:lstStyle/>
        <a:p>
          <a:endParaRPr lang="en-US"/>
        </a:p>
      </dgm:t>
    </dgm:pt>
    <dgm:pt modelId="{876CCB80-0D87-41EA-84FC-C0BFDEBA6297}">
      <dgm:prSet phldrT="[Text]">
        <dgm:style>
          <a:lnRef idx="1">
            <a:schemeClr val="dk1"/>
          </a:lnRef>
          <a:fillRef idx="2">
            <a:schemeClr val="dk1"/>
          </a:fillRef>
          <a:effectRef idx="1">
            <a:schemeClr val="dk1"/>
          </a:effectRef>
          <a:fontRef idx="minor">
            <a:schemeClr val="dk1"/>
          </a:fontRef>
        </dgm:style>
      </dgm:prSet>
      <dgm:spPr/>
      <dgm:t>
        <a:bodyPr/>
        <a:lstStyle/>
        <a:p>
          <a:r>
            <a:rPr lang="en-US"/>
            <a:t>95.80% - </a:t>
          </a:r>
          <a:r>
            <a:rPr lang="en-GB"/>
            <a:t>3837/4006 images</a:t>
          </a:r>
          <a:endParaRPr lang="en-US"/>
        </a:p>
      </dgm:t>
    </dgm:pt>
    <dgm:pt modelId="{F097717F-4F27-49F6-804E-FA5AF243B6DC}" type="parTrans" cxnId="{98F74F1F-6CC0-477B-9E8A-1EF0D1131BCA}">
      <dgm:prSet/>
      <dgm:spPr/>
      <dgm:t>
        <a:bodyPr/>
        <a:lstStyle/>
        <a:p>
          <a:endParaRPr lang="en-US"/>
        </a:p>
      </dgm:t>
    </dgm:pt>
    <dgm:pt modelId="{2D46A3B5-5209-4C84-B237-F0B850964F37}" type="sibTrans" cxnId="{98F74F1F-6CC0-477B-9E8A-1EF0D1131BCA}">
      <dgm:prSet/>
      <dgm:spPr/>
      <dgm:t>
        <a:bodyPr/>
        <a:lstStyle/>
        <a:p>
          <a:endParaRPr lang="en-US"/>
        </a:p>
      </dgm:t>
    </dgm:pt>
    <dgm:pt modelId="{9F629D9B-5A12-4B1B-B6C1-CC44E75E273A}">
      <dgm:prSet phldrT="[Text]"/>
      <dgm:spPr/>
      <dgm:t>
        <a:bodyPr/>
        <a:lstStyle/>
        <a:p>
          <a:r>
            <a:rPr lang="en-US"/>
            <a:t>Training Accuracy</a:t>
          </a:r>
        </a:p>
      </dgm:t>
    </dgm:pt>
    <dgm:pt modelId="{B0179B77-6A43-4BFD-9E20-013FA73C9F6F}" type="parTrans" cxnId="{7B27EEEE-0DBF-48B8-B4B0-5378C6BC2200}">
      <dgm:prSet/>
      <dgm:spPr/>
      <dgm:t>
        <a:bodyPr/>
        <a:lstStyle/>
        <a:p>
          <a:endParaRPr lang="en-US"/>
        </a:p>
      </dgm:t>
    </dgm:pt>
    <dgm:pt modelId="{8B8F7E23-A67D-4949-A66E-16052BAD2848}" type="sibTrans" cxnId="{7B27EEEE-0DBF-48B8-B4B0-5378C6BC2200}">
      <dgm:prSet/>
      <dgm:spPr/>
      <dgm:t>
        <a:bodyPr/>
        <a:lstStyle/>
        <a:p>
          <a:endParaRPr lang="en-US"/>
        </a:p>
      </dgm:t>
    </dgm:pt>
    <dgm:pt modelId="{F88C0481-2693-4603-A086-F94CD24926CB}">
      <dgm:prSet phldrT="[Text]">
        <dgm:style>
          <a:lnRef idx="1">
            <a:schemeClr val="dk1"/>
          </a:lnRef>
          <a:fillRef idx="2">
            <a:schemeClr val="dk1"/>
          </a:fillRef>
          <a:effectRef idx="1">
            <a:schemeClr val="dk1"/>
          </a:effectRef>
          <a:fontRef idx="minor">
            <a:schemeClr val="dk1"/>
          </a:fontRef>
        </dgm:style>
      </dgm:prSet>
      <dgm:spPr/>
      <dgm:t>
        <a:bodyPr/>
        <a:lstStyle/>
        <a:p>
          <a:r>
            <a:rPr lang="en-US" dirty="0"/>
            <a:t>93.3% - </a:t>
          </a:r>
          <a:r>
            <a:rPr lang="en-GB" dirty="0"/>
            <a:t>35137/37458 images</a:t>
          </a:r>
          <a:endParaRPr lang="en-US" dirty="0"/>
        </a:p>
      </dgm:t>
    </dgm:pt>
    <dgm:pt modelId="{B7E31580-2092-4DC0-9B34-B0BA6A4FC93E}" type="parTrans" cxnId="{C008653E-F99C-4928-8238-E1F179760866}">
      <dgm:prSet/>
      <dgm:spPr/>
      <dgm:t>
        <a:bodyPr/>
        <a:lstStyle/>
        <a:p>
          <a:endParaRPr lang="en-US"/>
        </a:p>
      </dgm:t>
    </dgm:pt>
    <dgm:pt modelId="{2912F99B-9FFE-4F19-9FB2-F520B2FEA58B}" type="sibTrans" cxnId="{C008653E-F99C-4928-8238-E1F179760866}">
      <dgm:prSet/>
      <dgm:spPr/>
      <dgm:t>
        <a:bodyPr/>
        <a:lstStyle/>
        <a:p>
          <a:endParaRPr lang="en-US"/>
        </a:p>
      </dgm:t>
    </dgm:pt>
    <dgm:pt modelId="{8243C059-623A-47FC-96FA-558F4393BE6D}">
      <dgm:prSet phldrT="[Text]"/>
      <dgm:spPr/>
      <dgm:t>
        <a:bodyPr/>
        <a:lstStyle/>
        <a:p>
          <a:r>
            <a:rPr lang="en-US"/>
            <a:t>Validation Loss</a:t>
          </a:r>
        </a:p>
      </dgm:t>
    </dgm:pt>
    <dgm:pt modelId="{64790688-CE9E-497A-9B27-9355296AB566}" type="parTrans" cxnId="{E73DBFB4-A9E3-4810-AD5E-4DBC6662C118}">
      <dgm:prSet/>
      <dgm:spPr/>
      <dgm:t>
        <a:bodyPr/>
        <a:lstStyle/>
        <a:p>
          <a:endParaRPr lang="en-US"/>
        </a:p>
      </dgm:t>
    </dgm:pt>
    <dgm:pt modelId="{D6A1E442-D2F8-44B6-9430-D8DFF193EB8D}" type="sibTrans" cxnId="{E73DBFB4-A9E3-4810-AD5E-4DBC6662C118}">
      <dgm:prSet/>
      <dgm:spPr/>
      <dgm:t>
        <a:bodyPr/>
        <a:lstStyle/>
        <a:p>
          <a:endParaRPr lang="en-US"/>
        </a:p>
      </dgm:t>
    </dgm:pt>
    <dgm:pt modelId="{66246708-3E81-4203-9806-2816866A264B}">
      <dgm:prSet phldrT="[Text]">
        <dgm:style>
          <a:lnRef idx="1">
            <a:schemeClr val="dk1"/>
          </a:lnRef>
          <a:fillRef idx="2">
            <a:schemeClr val="dk1"/>
          </a:fillRef>
          <a:effectRef idx="1">
            <a:schemeClr val="dk1"/>
          </a:effectRef>
          <a:fontRef idx="minor">
            <a:schemeClr val="dk1"/>
          </a:fontRef>
        </dgm:style>
      </dgm:prSet>
      <dgm:spPr/>
      <dgm:t>
        <a:bodyPr/>
        <a:lstStyle/>
        <a:p>
          <a:r>
            <a:rPr lang="en-US" dirty="0"/>
            <a:t>0.1308</a:t>
          </a:r>
        </a:p>
      </dgm:t>
    </dgm:pt>
    <dgm:pt modelId="{65C6122D-C22C-4921-B433-46469B4BEE5C}" type="parTrans" cxnId="{FC1C69B1-B4D2-40CB-BBE0-7497EF763993}">
      <dgm:prSet/>
      <dgm:spPr/>
      <dgm:t>
        <a:bodyPr/>
        <a:lstStyle/>
        <a:p>
          <a:endParaRPr lang="en-US"/>
        </a:p>
      </dgm:t>
    </dgm:pt>
    <dgm:pt modelId="{800209C8-7BA0-4413-8372-ABB5D7BF12D4}" type="sibTrans" cxnId="{FC1C69B1-B4D2-40CB-BBE0-7497EF763993}">
      <dgm:prSet/>
      <dgm:spPr/>
      <dgm:t>
        <a:bodyPr/>
        <a:lstStyle/>
        <a:p>
          <a:endParaRPr lang="en-US"/>
        </a:p>
      </dgm:t>
    </dgm:pt>
    <dgm:pt modelId="{B67DE6BA-F888-4FEB-AF82-901DD929F872}">
      <dgm:prSet phldrT="[Text]">
        <dgm:style>
          <a:lnRef idx="1">
            <a:schemeClr val="dk1"/>
          </a:lnRef>
          <a:fillRef idx="2">
            <a:schemeClr val="dk1"/>
          </a:fillRef>
          <a:effectRef idx="1">
            <a:schemeClr val="dk1"/>
          </a:effectRef>
          <a:fontRef idx="minor">
            <a:schemeClr val="dk1"/>
          </a:fontRef>
        </dgm:style>
      </dgm:prSet>
      <dgm:spPr/>
      <dgm:t>
        <a:bodyPr/>
        <a:lstStyle/>
        <a:p>
          <a:r>
            <a:rPr lang="en-US" dirty="0"/>
            <a:t>0.1368</a:t>
          </a:r>
        </a:p>
      </dgm:t>
    </dgm:pt>
    <dgm:pt modelId="{1E71E564-5940-4E12-8C86-ED0A7978543E}" type="parTrans" cxnId="{846F93F0-626D-4449-B1DD-CACA1F333C79}">
      <dgm:prSet/>
      <dgm:spPr/>
      <dgm:t>
        <a:bodyPr/>
        <a:lstStyle/>
        <a:p>
          <a:endParaRPr lang="en-US"/>
        </a:p>
      </dgm:t>
    </dgm:pt>
    <dgm:pt modelId="{44B55B47-97BC-4948-AE69-B56674CC31A5}" type="sibTrans" cxnId="{846F93F0-626D-4449-B1DD-CACA1F333C79}">
      <dgm:prSet/>
      <dgm:spPr/>
      <dgm:t>
        <a:bodyPr/>
        <a:lstStyle/>
        <a:p>
          <a:endParaRPr lang="en-US"/>
        </a:p>
      </dgm:t>
    </dgm:pt>
    <dgm:pt modelId="{4B9AC99E-AAF6-47CE-8B31-6BD2B2B62AAA}">
      <dgm:prSet phldrT="[Text]"/>
      <dgm:spPr/>
      <dgm:t>
        <a:bodyPr/>
        <a:lstStyle/>
        <a:p>
          <a:r>
            <a:rPr lang="en-US" dirty="0"/>
            <a:t>Training Loss</a:t>
          </a:r>
        </a:p>
      </dgm:t>
    </dgm:pt>
    <dgm:pt modelId="{8FD0BF5A-CB32-4A23-BF8B-E987949196CC}" type="sibTrans" cxnId="{C3F6D381-8627-4BD9-820B-C394C7520EFD}">
      <dgm:prSet/>
      <dgm:spPr/>
      <dgm:t>
        <a:bodyPr/>
        <a:lstStyle/>
        <a:p>
          <a:endParaRPr lang="en-US"/>
        </a:p>
      </dgm:t>
    </dgm:pt>
    <dgm:pt modelId="{687AF3A7-99ED-4665-A110-3EEA22A2B5F2}" type="parTrans" cxnId="{C3F6D381-8627-4BD9-820B-C394C7520EFD}">
      <dgm:prSet/>
      <dgm:spPr/>
      <dgm:t>
        <a:bodyPr/>
        <a:lstStyle/>
        <a:p>
          <a:endParaRPr lang="en-US"/>
        </a:p>
      </dgm:t>
    </dgm:pt>
    <dgm:pt modelId="{6D401296-18BF-46C8-BBA5-E1C7AC5CE23F}" type="pres">
      <dgm:prSet presAssocID="{FB899047-AEF9-486C-973B-8190BC6C55D0}" presName="Name0" presStyleCnt="0">
        <dgm:presLayoutVars>
          <dgm:dir/>
          <dgm:animLvl val="lvl"/>
          <dgm:resizeHandles val="exact"/>
        </dgm:presLayoutVars>
      </dgm:prSet>
      <dgm:spPr/>
    </dgm:pt>
    <dgm:pt modelId="{BF5D0EE1-38FD-445C-8BD9-9C2BFCCA9414}" type="pres">
      <dgm:prSet presAssocID="{81008EC1-1552-4216-9FA0-BBEB0F01E90D}" presName="linNode" presStyleCnt="0"/>
      <dgm:spPr/>
    </dgm:pt>
    <dgm:pt modelId="{AF19A0A4-6D35-410F-8144-58AEC470E969}" type="pres">
      <dgm:prSet presAssocID="{81008EC1-1552-4216-9FA0-BBEB0F01E90D}" presName="parTx" presStyleLbl="revTx" presStyleIdx="0" presStyleCnt="4">
        <dgm:presLayoutVars>
          <dgm:chMax val="1"/>
          <dgm:bulletEnabled val="1"/>
        </dgm:presLayoutVars>
      </dgm:prSet>
      <dgm:spPr/>
    </dgm:pt>
    <dgm:pt modelId="{430DE509-3856-4D16-B53D-4B5B846B7229}" type="pres">
      <dgm:prSet presAssocID="{81008EC1-1552-4216-9FA0-BBEB0F01E90D}" presName="bracket" presStyleLbl="parChTrans1D1" presStyleIdx="0" presStyleCnt="4"/>
      <dgm:spPr/>
    </dgm:pt>
    <dgm:pt modelId="{D589517D-4D30-4144-B48E-B873D0491193}" type="pres">
      <dgm:prSet presAssocID="{81008EC1-1552-4216-9FA0-BBEB0F01E90D}" presName="spH" presStyleCnt="0"/>
      <dgm:spPr/>
    </dgm:pt>
    <dgm:pt modelId="{0CF5FCCD-E83A-4175-8762-4C9F7B047C3A}" type="pres">
      <dgm:prSet presAssocID="{81008EC1-1552-4216-9FA0-BBEB0F01E90D}" presName="desTx" presStyleLbl="node1" presStyleIdx="0" presStyleCnt="4">
        <dgm:presLayoutVars>
          <dgm:bulletEnabled val="1"/>
        </dgm:presLayoutVars>
      </dgm:prSet>
      <dgm:spPr/>
    </dgm:pt>
    <dgm:pt modelId="{1D18F137-CA88-4A2F-82E4-3026E9CBBC4C}" type="pres">
      <dgm:prSet presAssocID="{284A53FD-56A3-4C70-B04E-A78976DCB0F7}" presName="spV" presStyleCnt="0"/>
      <dgm:spPr/>
    </dgm:pt>
    <dgm:pt modelId="{16CDA63E-BB6C-4F7E-9813-2DA76F3CD352}" type="pres">
      <dgm:prSet presAssocID="{9F629D9B-5A12-4B1B-B6C1-CC44E75E273A}" presName="linNode" presStyleCnt="0"/>
      <dgm:spPr/>
    </dgm:pt>
    <dgm:pt modelId="{2660ACD1-2F08-4893-9C4C-0ACBDAD39FF8}" type="pres">
      <dgm:prSet presAssocID="{9F629D9B-5A12-4B1B-B6C1-CC44E75E273A}" presName="parTx" presStyleLbl="revTx" presStyleIdx="1" presStyleCnt="4">
        <dgm:presLayoutVars>
          <dgm:chMax val="1"/>
          <dgm:bulletEnabled val="1"/>
        </dgm:presLayoutVars>
      </dgm:prSet>
      <dgm:spPr/>
    </dgm:pt>
    <dgm:pt modelId="{E27868F9-CEC3-451A-8783-36ADA7673783}" type="pres">
      <dgm:prSet presAssocID="{9F629D9B-5A12-4B1B-B6C1-CC44E75E273A}" presName="bracket" presStyleLbl="parChTrans1D1" presStyleIdx="1" presStyleCnt="4"/>
      <dgm:spPr/>
    </dgm:pt>
    <dgm:pt modelId="{42651A59-D63F-48E7-B998-05F00CFF7E2A}" type="pres">
      <dgm:prSet presAssocID="{9F629D9B-5A12-4B1B-B6C1-CC44E75E273A}" presName="spH" presStyleCnt="0"/>
      <dgm:spPr/>
    </dgm:pt>
    <dgm:pt modelId="{A327074A-87C8-4BD6-8CFA-5A77959F5D33}" type="pres">
      <dgm:prSet presAssocID="{9F629D9B-5A12-4B1B-B6C1-CC44E75E273A}" presName="desTx" presStyleLbl="node1" presStyleIdx="1" presStyleCnt="4">
        <dgm:presLayoutVars>
          <dgm:bulletEnabled val="1"/>
        </dgm:presLayoutVars>
      </dgm:prSet>
      <dgm:spPr/>
    </dgm:pt>
    <dgm:pt modelId="{54F14165-19AB-4324-AB34-E27C92E0293C}" type="pres">
      <dgm:prSet presAssocID="{8B8F7E23-A67D-4949-A66E-16052BAD2848}" presName="spV" presStyleCnt="0"/>
      <dgm:spPr/>
    </dgm:pt>
    <dgm:pt modelId="{495A6E90-2C8C-42DB-B1D7-BC14FA251173}" type="pres">
      <dgm:prSet presAssocID="{8243C059-623A-47FC-96FA-558F4393BE6D}" presName="linNode" presStyleCnt="0"/>
      <dgm:spPr/>
    </dgm:pt>
    <dgm:pt modelId="{127619AD-C00C-4AA2-AA72-F5769E752A1C}" type="pres">
      <dgm:prSet presAssocID="{8243C059-623A-47FC-96FA-558F4393BE6D}" presName="parTx" presStyleLbl="revTx" presStyleIdx="2" presStyleCnt="4">
        <dgm:presLayoutVars>
          <dgm:chMax val="1"/>
          <dgm:bulletEnabled val="1"/>
        </dgm:presLayoutVars>
      </dgm:prSet>
      <dgm:spPr/>
    </dgm:pt>
    <dgm:pt modelId="{9434C73D-5D0E-46AC-92D1-57ECEF6E5761}" type="pres">
      <dgm:prSet presAssocID="{8243C059-623A-47FC-96FA-558F4393BE6D}" presName="bracket" presStyleLbl="parChTrans1D1" presStyleIdx="2" presStyleCnt="4"/>
      <dgm:spPr/>
    </dgm:pt>
    <dgm:pt modelId="{0EC85C1E-107C-4E8F-B351-78449BFD754A}" type="pres">
      <dgm:prSet presAssocID="{8243C059-623A-47FC-96FA-558F4393BE6D}" presName="spH" presStyleCnt="0"/>
      <dgm:spPr/>
    </dgm:pt>
    <dgm:pt modelId="{D3A1F364-6637-48E8-BEF9-F08D80F2BAB3}" type="pres">
      <dgm:prSet presAssocID="{8243C059-623A-47FC-96FA-558F4393BE6D}" presName="desTx" presStyleLbl="node1" presStyleIdx="2" presStyleCnt="4">
        <dgm:presLayoutVars>
          <dgm:bulletEnabled val="1"/>
        </dgm:presLayoutVars>
      </dgm:prSet>
      <dgm:spPr/>
    </dgm:pt>
    <dgm:pt modelId="{7E982F5B-574E-4EE6-A4AA-9C3B6F7DE646}" type="pres">
      <dgm:prSet presAssocID="{D6A1E442-D2F8-44B6-9430-D8DFF193EB8D}" presName="spV" presStyleCnt="0"/>
      <dgm:spPr/>
    </dgm:pt>
    <dgm:pt modelId="{87E40A7D-6C54-43D2-8E19-5167D6FFB61F}" type="pres">
      <dgm:prSet presAssocID="{4B9AC99E-AAF6-47CE-8B31-6BD2B2B62AAA}" presName="linNode" presStyleCnt="0"/>
      <dgm:spPr/>
    </dgm:pt>
    <dgm:pt modelId="{5B32CE6B-F32C-4377-BB1A-88EEE46E401E}" type="pres">
      <dgm:prSet presAssocID="{4B9AC99E-AAF6-47CE-8B31-6BD2B2B62AAA}" presName="parTx" presStyleLbl="revTx" presStyleIdx="3" presStyleCnt="4">
        <dgm:presLayoutVars>
          <dgm:chMax val="1"/>
          <dgm:bulletEnabled val="1"/>
        </dgm:presLayoutVars>
      </dgm:prSet>
      <dgm:spPr/>
    </dgm:pt>
    <dgm:pt modelId="{05BBE2C9-A1CD-47E5-B7E9-62E8E45041F3}" type="pres">
      <dgm:prSet presAssocID="{4B9AC99E-AAF6-47CE-8B31-6BD2B2B62AAA}" presName="bracket" presStyleLbl="parChTrans1D1" presStyleIdx="3" presStyleCnt="4"/>
      <dgm:spPr/>
    </dgm:pt>
    <dgm:pt modelId="{F8785079-80EE-47F8-8412-BFF66EC47FF6}" type="pres">
      <dgm:prSet presAssocID="{4B9AC99E-AAF6-47CE-8B31-6BD2B2B62AAA}" presName="spH" presStyleCnt="0"/>
      <dgm:spPr/>
    </dgm:pt>
    <dgm:pt modelId="{BDCEBFF2-AC65-47D4-B43F-3D727B7C3EAB}" type="pres">
      <dgm:prSet presAssocID="{4B9AC99E-AAF6-47CE-8B31-6BD2B2B62AAA}" presName="desTx" presStyleLbl="node1" presStyleIdx="3" presStyleCnt="4">
        <dgm:presLayoutVars>
          <dgm:bulletEnabled val="1"/>
        </dgm:presLayoutVars>
      </dgm:prSet>
      <dgm:spPr/>
    </dgm:pt>
  </dgm:ptLst>
  <dgm:cxnLst>
    <dgm:cxn modelId="{73E59200-021B-4092-A2AE-2D53FF6AADA9}" type="presOf" srcId="{B67DE6BA-F888-4FEB-AF82-901DD929F872}" destId="{BDCEBFF2-AC65-47D4-B43F-3D727B7C3EAB}" srcOrd="0" destOrd="0" presId="urn:diagrams.loki3.com/BracketList"/>
    <dgm:cxn modelId="{82796E01-2A4C-4912-94B4-EE1671A85C94}" type="presOf" srcId="{F88C0481-2693-4603-A086-F94CD24926CB}" destId="{A327074A-87C8-4BD6-8CFA-5A77959F5D33}" srcOrd="0" destOrd="0" presId="urn:diagrams.loki3.com/BracketList"/>
    <dgm:cxn modelId="{89211603-1452-4E31-8F85-C36A0B54FB01}" type="presOf" srcId="{876CCB80-0D87-41EA-84FC-C0BFDEBA6297}" destId="{0CF5FCCD-E83A-4175-8762-4C9F7B047C3A}" srcOrd="0" destOrd="0" presId="urn:diagrams.loki3.com/BracketList"/>
    <dgm:cxn modelId="{0441B909-22C1-46BB-985F-E9E7AF52A898}" type="presOf" srcId="{8243C059-623A-47FC-96FA-558F4393BE6D}" destId="{127619AD-C00C-4AA2-AA72-F5769E752A1C}" srcOrd="0" destOrd="0" presId="urn:diagrams.loki3.com/BracketList"/>
    <dgm:cxn modelId="{98F74F1F-6CC0-477B-9E8A-1EF0D1131BCA}" srcId="{81008EC1-1552-4216-9FA0-BBEB0F01E90D}" destId="{876CCB80-0D87-41EA-84FC-C0BFDEBA6297}" srcOrd="0" destOrd="0" parTransId="{F097717F-4F27-49F6-804E-FA5AF243B6DC}" sibTransId="{2D46A3B5-5209-4C84-B237-F0B850964F37}"/>
    <dgm:cxn modelId="{C008653E-F99C-4928-8238-E1F179760866}" srcId="{9F629D9B-5A12-4B1B-B6C1-CC44E75E273A}" destId="{F88C0481-2693-4603-A086-F94CD24926CB}" srcOrd="0" destOrd="0" parTransId="{B7E31580-2092-4DC0-9B34-B0BA6A4FC93E}" sibTransId="{2912F99B-9FFE-4F19-9FB2-F520B2FEA58B}"/>
    <dgm:cxn modelId="{C3ADA66C-AC0B-4B9E-BC37-D8DD03837DBB}" type="presOf" srcId="{FB899047-AEF9-486C-973B-8190BC6C55D0}" destId="{6D401296-18BF-46C8-BBA5-E1C7AC5CE23F}" srcOrd="0" destOrd="0" presId="urn:diagrams.loki3.com/BracketList"/>
    <dgm:cxn modelId="{C3F6D381-8627-4BD9-820B-C394C7520EFD}" srcId="{FB899047-AEF9-486C-973B-8190BC6C55D0}" destId="{4B9AC99E-AAF6-47CE-8B31-6BD2B2B62AAA}" srcOrd="3" destOrd="0" parTransId="{687AF3A7-99ED-4665-A110-3EEA22A2B5F2}" sibTransId="{8FD0BF5A-CB32-4A23-BF8B-E987949196CC}"/>
    <dgm:cxn modelId="{D6EB699F-5CE9-4FEA-BBA3-EE9D39777626}" type="presOf" srcId="{4B9AC99E-AAF6-47CE-8B31-6BD2B2B62AAA}" destId="{5B32CE6B-F32C-4377-BB1A-88EEE46E401E}" srcOrd="0" destOrd="0" presId="urn:diagrams.loki3.com/BracketList"/>
    <dgm:cxn modelId="{E8B9D1AB-DB67-43AF-88F1-A317C32DDF12}" type="presOf" srcId="{9F629D9B-5A12-4B1B-B6C1-CC44E75E273A}" destId="{2660ACD1-2F08-4893-9C4C-0ACBDAD39FF8}" srcOrd="0" destOrd="0" presId="urn:diagrams.loki3.com/BracketList"/>
    <dgm:cxn modelId="{62BBE4AF-E1F4-4B50-B435-48E4525DDF50}" srcId="{FB899047-AEF9-486C-973B-8190BC6C55D0}" destId="{81008EC1-1552-4216-9FA0-BBEB0F01E90D}" srcOrd="0" destOrd="0" parTransId="{BA1757E9-1619-4E4A-8A7C-A73DF19ECE94}" sibTransId="{284A53FD-56A3-4C70-B04E-A78976DCB0F7}"/>
    <dgm:cxn modelId="{FC1C69B1-B4D2-40CB-BBE0-7497EF763993}" srcId="{8243C059-623A-47FC-96FA-558F4393BE6D}" destId="{66246708-3E81-4203-9806-2816866A264B}" srcOrd="0" destOrd="0" parTransId="{65C6122D-C22C-4921-B433-46469B4BEE5C}" sibTransId="{800209C8-7BA0-4413-8372-ABB5D7BF12D4}"/>
    <dgm:cxn modelId="{E73DBFB4-A9E3-4810-AD5E-4DBC6662C118}" srcId="{FB899047-AEF9-486C-973B-8190BC6C55D0}" destId="{8243C059-623A-47FC-96FA-558F4393BE6D}" srcOrd="2" destOrd="0" parTransId="{64790688-CE9E-497A-9B27-9355296AB566}" sibTransId="{D6A1E442-D2F8-44B6-9430-D8DFF193EB8D}"/>
    <dgm:cxn modelId="{7B27EEEE-0DBF-48B8-B4B0-5378C6BC2200}" srcId="{FB899047-AEF9-486C-973B-8190BC6C55D0}" destId="{9F629D9B-5A12-4B1B-B6C1-CC44E75E273A}" srcOrd="1" destOrd="0" parTransId="{B0179B77-6A43-4BFD-9E20-013FA73C9F6F}" sibTransId="{8B8F7E23-A67D-4949-A66E-16052BAD2848}"/>
    <dgm:cxn modelId="{846F93F0-626D-4449-B1DD-CACA1F333C79}" srcId="{4B9AC99E-AAF6-47CE-8B31-6BD2B2B62AAA}" destId="{B67DE6BA-F888-4FEB-AF82-901DD929F872}" srcOrd="0" destOrd="0" parTransId="{1E71E564-5940-4E12-8C86-ED0A7978543E}" sibTransId="{44B55B47-97BC-4948-AE69-B56674CC31A5}"/>
    <dgm:cxn modelId="{685A00F6-E390-4570-9C9A-8C74B81203EC}" type="presOf" srcId="{66246708-3E81-4203-9806-2816866A264B}" destId="{D3A1F364-6637-48E8-BEF9-F08D80F2BAB3}" srcOrd="0" destOrd="0" presId="urn:diagrams.loki3.com/BracketList"/>
    <dgm:cxn modelId="{C10268F7-AA24-4481-805C-B88540193023}" type="presOf" srcId="{81008EC1-1552-4216-9FA0-BBEB0F01E90D}" destId="{AF19A0A4-6D35-410F-8144-58AEC470E969}" srcOrd="0" destOrd="0" presId="urn:diagrams.loki3.com/BracketList"/>
    <dgm:cxn modelId="{902A8F90-71BA-4340-8F2A-79419A9E944F}" type="presParOf" srcId="{6D401296-18BF-46C8-BBA5-E1C7AC5CE23F}" destId="{BF5D0EE1-38FD-445C-8BD9-9C2BFCCA9414}" srcOrd="0" destOrd="0" presId="urn:diagrams.loki3.com/BracketList"/>
    <dgm:cxn modelId="{FE4E770F-E1CA-496B-8C9A-8063BE0068D8}" type="presParOf" srcId="{BF5D0EE1-38FD-445C-8BD9-9C2BFCCA9414}" destId="{AF19A0A4-6D35-410F-8144-58AEC470E969}" srcOrd="0" destOrd="0" presId="urn:diagrams.loki3.com/BracketList"/>
    <dgm:cxn modelId="{D96FE501-E82A-460F-9E29-C3442047AA56}" type="presParOf" srcId="{BF5D0EE1-38FD-445C-8BD9-9C2BFCCA9414}" destId="{430DE509-3856-4D16-B53D-4B5B846B7229}" srcOrd="1" destOrd="0" presId="urn:diagrams.loki3.com/BracketList"/>
    <dgm:cxn modelId="{AC86C333-5E6D-4761-91D4-CAE322BE85D7}" type="presParOf" srcId="{BF5D0EE1-38FD-445C-8BD9-9C2BFCCA9414}" destId="{D589517D-4D30-4144-B48E-B873D0491193}" srcOrd="2" destOrd="0" presId="urn:diagrams.loki3.com/BracketList"/>
    <dgm:cxn modelId="{78DD86BA-92F6-4D4F-B27C-758643A1B80E}" type="presParOf" srcId="{BF5D0EE1-38FD-445C-8BD9-9C2BFCCA9414}" destId="{0CF5FCCD-E83A-4175-8762-4C9F7B047C3A}" srcOrd="3" destOrd="0" presId="urn:diagrams.loki3.com/BracketList"/>
    <dgm:cxn modelId="{93435605-32CF-4491-ACC9-FF0B01666173}" type="presParOf" srcId="{6D401296-18BF-46C8-BBA5-E1C7AC5CE23F}" destId="{1D18F137-CA88-4A2F-82E4-3026E9CBBC4C}" srcOrd="1" destOrd="0" presId="urn:diagrams.loki3.com/BracketList"/>
    <dgm:cxn modelId="{148D5C2A-AA21-4BCE-9A17-B8A7CFBFD44E}" type="presParOf" srcId="{6D401296-18BF-46C8-BBA5-E1C7AC5CE23F}" destId="{16CDA63E-BB6C-4F7E-9813-2DA76F3CD352}" srcOrd="2" destOrd="0" presId="urn:diagrams.loki3.com/BracketList"/>
    <dgm:cxn modelId="{16FD7719-D1B4-4B14-A6AE-E913E6B7A018}" type="presParOf" srcId="{16CDA63E-BB6C-4F7E-9813-2DA76F3CD352}" destId="{2660ACD1-2F08-4893-9C4C-0ACBDAD39FF8}" srcOrd="0" destOrd="0" presId="urn:diagrams.loki3.com/BracketList"/>
    <dgm:cxn modelId="{A22A3064-DFA5-44A6-9A85-9E5B88683F48}" type="presParOf" srcId="{16CDA63E-BB6C-4F7E-9813-2DA76F3CD352}" destId="{E27868F9-CEC3-451A-8783-36ADA7673783}" srcOrd="1" destOrd="0" presId="urn:diagrams.loki3.com/BracketList"/>
    <dgm:cxn modelId="{5CDD130C-5096-4269-B7A5-5B79DFB17E46}" type="presParOf" srcId="{16CDA63E-BB6C-4F7E-9813-2DA76F3CD352}" destId="{42651A59-D63F-48E7-B998-05F00CFF7E2A}" srcOrd="2" destOrd="0" presId="urn:diagrams.loki3.com/BracketList"/>
    <dgm:cxn modelId="{93BBB53C-7AAB-4F95-8CC3-F63FC2BBC6B0}" type="presParOf" srcId="{16CDA63E-BB6C-4F7E-9813-2DA76F3CD352}" destId="{A327074A-87C8-4BD6-8CFA-5A77959F5D33}" srcOrd="3" destOrd="0" presId="urn:diagrams.loki3.com/BracketList"/>
    <dgm:cxn modelId="{F8EA4E29-3110-483B-BD76-58AAB1CABF1F}" type="presParOf" srcId="{6D401296-18BF-46C8-BBA5-E1C7AC5CE23F}" destId="{54F14165-19AB-4324-AB34-E27C92E0293C}" srcOrd="3" destOrd="0" presId="urn:diagrams.loki3.com/BracketList"/>
    <dgm:cxn modelId="{DA88AB8B-5393-4C7A-9940-C435000E20F3}" type="presParOf" srcId="{6D401296-18BF-46C8-BBA5-E1C7AC5CE23F}" destId="{495A6E90-2C8C-42DB-B1D7-BC14FA251173}" srcOrd="4" destOrd="0" presId="urn:diagrams.loki3.com/BracketList"/>
    <dgm:cxn modelId="{7E699C64-A5AE-47BC-B0FD-2D5D1887E8FA}" type="presParOf" srcId="{495A6E90-2C8C-42DB-B1D7-BC14FA251173}" destId="{127619AD-C00C-4AA2-AA72-F5769E752A1C}" srcOrd="0" destOrd="0" presId="urn:diagrams.loki3.com/BracketList"/>
    <dgm:cxn modelId="{A7AC7060-88E0-4E5B-9C9B-CBBD2F477800}" type="presParOf" srcId="{495A6E90-2C8C-42DB-B1D7-BC14FA251173}" destId="{9434C73D-5D0E-46AC-92D1-57ECEF6E5761}" srcOrd="1" destOrd="0" presId="urn:diagrams.loki3.com/BracketList"/>
    <dgm:cxn modelId="{EA47AC93-CA92-4EB3-A88D-70433ECF0978}" type="presParOf" srcId="{495A6E90-2C8C-42DB-B1D7-BC14FA251173}" destId="{0EC85C1E-107C-4E8F-B351-78449BFD754A}" srcOrd="2" destOrd="0" presId="urn:diagrams.loki3.com/BracketList"/>
    <dgm:cxn modelId="{822C7DED-6BD7-4244-B82B-8FCBAB7EAE42}" type="presParOf" srcId="{495A6E90-2C8C-42DB-B1D7-BC14FA251173}" destId="{D3A1F364-6637-48E8-BEF9-F08D80F2BAB3}" srcOrd="3" destOrd="0" presId="urn:diagrams.loki3.com/BracketList"/>
    <dgm:cxn modelId="{7F72CAB7-527A-40CB-8560-C427D5B3FCD5}" type="presParOf" srcId="{6D401296-18BF-46C8-BBA5-E1C7AC5CE23F}" destId="{7E982F5B-574E-4EE6-A4AA-9C3B6F7DE646}" srcOrd="5" destOrd="0" presId="urn:diagrams.loki3.com/BracketList"/>
    <dgm:cxn modelId="{99032891-2B13-4582-BD38-A64F93847542}" type="presParOf" srcId="{6D401296-18BF-46C8-BBA5-E1C7AC5CE23F}" destId="{87E40A7D-6C54-43D2-8E19-5167D6FFB61F}" srcOrd="6" destOrd="0" presId="urn:diagrams.loki3.com/BracketList"/>
    <dgm:cxn modelId="{FFF0FC22-D693-448E-8F02-DEB2E5F02898}" type="presParOf" srcId="{87E40A7D-6C54-43D2-8E19-5167D6FFB61F}" destId="{5B32CE6B-F32C-4377-BB1A-88EEE46E401E}" srcOrd="0" destOrd="0" presId="urn:diagrams.loki3.com/BracketList"/>
    <dgm:cxn modelId="{4FAD2A6A-8FB8-404E-A145-B563D9807BB7}" type="presParOf" srcId="{87E40A7D-6C54-43D2-8E19-5167D6FFB61F}" destId="{05BBE2C9-A1CD-47E5-B7E9-62E8E45041F3}" srcOrd="1" destOrd="0" presId="urn:diagrams.loki3.com/BracketList"/>
    <dgm:cxn modelId="{72DAECDE-1DB0-45C6-963E-9F47C2F079B5}" type="presParOf" srcId="{87E40A7D-6C54-43D2-8E19-5167D6FFB61F}" destId="{F8785079-80EE-47F8-8412-BFF66EC47FF6}" srcOrd="2" destOrd="0" presId="urn:diagrams.loki3.com/BracketList"/>
    <dgm:cxn modelId="{EB01E1EE-5715-4E6A-AC1E-1ABFC90B8305}" type="presParOf" srcId="{87E40A7D-6C54-43D2-8E19-5167D6FFB61F}" destId="{BDCEBFF2-AC65-47D4-B43F-3D727B7C3EAB}" srcOrd="3" destOrd="0" presId="urn:diagrams.loki3.com/Bracke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D6A6C-EFFC-46B0-9915-6E0033DDB563}">
      <dsp:nvSpPr>
        <dsp:cNvPr id="0" name=""/>
        <dsp:cNvSpPr/>
      </dsp:nvSpPr>
      <dsp:spPr>
        <a:xfrm>
          <a:off x="0" y="113919"/>
          <a:ext cx="4488873" cy="504000"/>
        </a:xfrm>
        <a:prstGeom prst="rect">
          <a:avLst/>
        </a:prstGeom>
        <a:solidFill>
          <a:sysClr val="window" lastClr="FFFFFF">
            <a:alpha val="90000"/>
            <a:hueOff val="0"/>
            <a:satOff val="0"/>
            <a:lumOff val="0"/>
            <a:alphaOff val="0"/>
          </a:sysClr>
        </a:solidFill>
        <a:ln w="6350" cap="flat" cmpd="sng" algn="ctr">
          <a:solidFill>
            <a:srgbClr val="DDDDDD">
              <a:hueOff val="0"/>
              <a:satOff val="0"/>
              <a:lumOff val="0"/>
              <a:alphaOff val="0"/>
            </a:srgbClr>
          </a:solidFill>
          <a:prstDash val="solid"/>
          <a:miter lim="800000"/>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8EFD1AE1-F14C-4277-996E-3F81C6F661F0}">
      <dsp:nvSpPr>
        <dsp:cNvPr id="0" name=""/>
        <dsp:cNvSpPr/>
      </dsp:nvSpPr>
      <dsp:spPr>
        <a:xfrm>
          <a:off x="401215" y="164236"/>
          <a:ext cx="3142211" cy="590400"/>
        </a:xfrm>
        <a:prstGeom prst="roundRect">
          <a:avLst/>
        </a:prstGeom>
        <a:solidFill>
          <a:srgbClr val="DDDDDD">
            <a:hueOff val="0"/>
            <a:satOff val="0"/>
            <a:lumOff val="0"/>
            <a:alphaOff val="0"/>
          </a:srgb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8768" tIns="0" rIns="118768"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Text" lastClr="000000"/>
              </a:solidFill>
              <a:latin typeface="Calibri" panose="020F0502020204030204"/>
              <a:ea typeface="+mn-ea"/>
              <a:cs typeface="+mn-cs"/>
            </a:rPr>
            <a:t>Monitoring fish</a:t>
          </a:r>
        </a:p>
      </dsp:txBody>
      <dsp:txXfrm>
        <a:off x="430036" y="193057"/>
        <a:ext cx="3084569" cy="532758"/>
      </dsp:txXfrm>
    </dsp:sp>
    <dsp:sp modelId="{9BBBD7B7-37E4-4D63-A79D-8E7E6639D625}">
      <dsp:nvSpPr>
        <dsp:cNvPr id="0" name=""/>
        <dsp:cNvSpPr/>
      </dsp:nvSpPr>
      <dsp:spPr>
        <a:xfrm>
          <a:off x="0" y="1202617"/>
          <a:ext cx="4488873" cy="504000"/>
        </a:xfrm>
        <a:prstGeom prst="rect">
          <a:avLst/>
        </a:prstGeom>
        <a:solidFill>
          <a:sysClr val="window" lastClr="FFFFFF">
            <a:alpha val="90000"/>
            <a:hueOff val="0"/>
            <a:satOff val="0"/>
            <a:lumOff val="0"/>
            <a:alphaOff val="0"/>
          </a:sysClr>
        </a:solidFill>
        <a:ln w="6350" cap="flat" cmpd="sng" algn="ctr">
          <a:solidFill>
            <a:srgbClr val="DDDDDD">
              <a:hueOff val="0"/>
              <a:satOff val="0"/>
              <a:lumOff val="0"/>
              <a:alphaOff val="0"/>
            </a:srgbClr>
          </a:solidFill>
          <a:prstDash val="solid"/>
          <a:miter lim="800000"/>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74487A04-5B09-49D9-87B7-2CE30B80A5F8}">
      <dsp:nvSpPr>
        <dsp:cNvPr id="0" name=""/>
        <dsp:cNvSpPr/>
      </dsp:nvSpPr>
      <dsp:spPr>
        <a:xfrm>
          <a:off x="317749" y="982061"/>
          <a:ext cx="3142211" cy="590400"/>
        </a:xfrm>
        <a:prstGeom prst="roundRect">
          <a:avLst/>
        </a:prstGeom>
        <a:solidFill>
          <a:srgbClr val="DDDDDD">
            <a:hueOff val="0"/>
            <a:satOff val="0"/>
            <a:lumOff val="0"/>
            <a:alphaOff val="0"/>
          </a:srgb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8768" tIns="0" rIns="118768"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Text" lastClr="000000"/>
              </a:solidFill>
              <a:latin typeface="Calibri" panose="020F0502020204030204"/>
              <a:ea typeface="+mn-ea"/>
              <a:cs typeface="+mn-cs"/>
            </a:rPr>
            <a:t>Obtaining data and records</a:t>
          </a:r>
        </a:p>
      </dsp:txBody>
      <dsp:txXfrm>
        <a:off x="346570" y="1010882"/>
        <a:ext cx="3084569" cy="532758"/>
      </dsp:txXfrm>
    </dsp:sp>
    <dsp:sp modelId="{1D6B00D4-8347-4332-B41C-0D4870CD0C53}">
      <dsp:nvSpPr>
        <dsp:cNvPr id="0" name=""/>
        <dsp:cNvSpPr/>
      </dsp:nvSpPr>
      <dsp:spPr>
        <a:xfrm>
          <a:off x="0" y="2109817"/>
          <a:ext cx="4488873" cy="504000"/>
        </a:xfrm>
        <a:prstGeom prst="rect">
          <a:avLst/>
        </a:prstGeom>
        <a:solidFill>
          <a:sysClr val="window" lastClr="FFFFFF">
            <a:alpha val="90000"/>
            <a:hueOff val="0"/>
            <a:satOff val="0"/>
            <a:lumOff val="0"/>
            <a:alphaOff val="0"/>
          </a:sysClr>
        </a:solidFill>
        <a:ln w="6350" cap="flat" cmpd="sng" algn="ctr">
          <a:solidFill>
            <a:srgbClr val="DDDDDD">
              <a:hueOff val="0"/>
              <a:satOff val="0"/>
              <a:lumOff val="0"/>
              <a:alphaOff val="0"/>
            </a:srgbClr>
          </a:solidFill>
          <a:prstDash val="solid"/>
          <a:miter lim="800000"/>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DF738A7B-47D5-42D5-916E-2C8AF95EEB4F}">
      <dsp:nvSpPr>
        <dsp:cNvPr id="0" name=""/>
        <dsp:cNvSpPr/>
      </dsp:nvSpPr>
      <dsp:spPr>
        <a:xfrm>
          <a:off x="224443" y="1814617"/>
          <a:ext cx="3142211" cy="590400"/>
        </a:xfrm>
        <a:prstGeom prst="roundRect">
          <a:avLst/>
        </a:prstGeom>
        <a:solidFill>
          <a:srgbClr val="DDDDDD">
            <a:hueOff val="0"/>
            <a:satOff val="0"/>
            <a:lumOff val="0"/>
            <a:alphaOff val="0"/>
          </a:srgb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8768" tIns="0" rIns="118768" bIns="0" numCol="1" spcCol="1270" anchor="ctr" anchorCtr="0">
          <a:noAutofit/>
        </a:bodyPr>
        <a:lstStyle/>
        <a:p>
          <a:pPr marL="0" lvl="0" indent="0" algn="l" defTabSz="889000">
            <a:lnSpc>
              <a:spcPct val="90000"/>
            </a:lnSpc>
            <a:spcBef>
              <a:spcPct val="0"/>
            </a:spcBef>
            <a:spcAft>
              <a:spcPct val="35000"/>
            </a:spcAft>
            <a:buNone/>
          </a:pPr>
          <a:r>
            <a:rPr lang="en-US" sz="2000" kern="1200">
              <a:solidFill>
                <a:sysClr val="windowText" lastClr="000000"/>
              </a:solidFill>
              <a:latin typeface="Calibri" panose="020F0502020204030204"/>
              <a:ea typeface="+mn-ea"/>
              <a:cs typeface="+mn-cs"/>
            </a:rPr>
            <a:t>Counting fish population</a:t>
          </a:r>
        </a:p>
      </dsp:txBody>
      <dsp:txXfrm>
        <a:off x="253264" y="1843438"/>
        <a:ext cx="3084569"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9A0A4-6D35-410F-8144-58AEC470E969}">
      <dsp:nvSpPr>
        <dsp:cNvPr id="0" name=""/>
        <dsp:cNvSpPr/>
      </dsp:nvSpPr>
      <dsp:spPr>
        <a:xfrm>
          <a:off x="2241" y="138413"/>
          <a:ext cx="1146686"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kern="1200"/>
            <a:t>Validation Accuracy</a:t>
          </a:r>
        </a:p>
      </dsp:txBody>
      <dsp:txXfrm>
        <a:off x="2241" y="138413"/>
        <a:ext cx="1146686" cy="568012"/>
      </dsp:txXfrm>
    </dsp:sp>
    <dsp:sp modelId="{430DE509-3856-4D16-B53D-4B5B846B7229}">
      <dsp:nvSpPr>
        <dsp:cNvPr id="0" name=""/>
        <dsp:cNvSpPr/>
      </dsp:nvSpPr>
      <dsp:spPr>
        <a:xfrm>
          <a:off x="1148928" y="138413"/>
          <a:ext cx="229337" cy="568012"/>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CF5FCCD-E83A-4175-8762-4C9F7B047C3A}">
      <dsp:nvSpPr>
        <dsp:cNvPr id="0" name=""/>
        <dsp:cNvSpPr/>
      </dsp:nvSpPr>
      <dsp:spPr>
        <a:xfrm>
          <a:off x="1470000" y="138413"/>
          <a:ext cx="3118988" cy="568012"/>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p3d extrusionH="381000"/>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a:t>95.80% - </a:t>
          </a:r>
          <a:r>
            <a:rPr lang="en-GB" sz="1700" kern="1200"/>
            <a:t>3837/4006 images</a:t>
          </a:r>
          <a:endParaRPr lang="en-US" sz="1700" kern="1200"/>
        </a:p>
      </dsp:txBody>
      <dsp:txXfrm>
        <a:off x="1470000" y="138413"/>
        <a:ext cx="3118988" cy="568012"/>
      </dsp:txXfrm>
    </dsp:sp>
    <dsp:sp modelId="{2660ACD1-2F08-4893-9C4C-0ACBDAD39FF8}">
      <dsp:nvSpPr>
        <dsp:cNvPr id="0" name=""/>
        <dsp:cNvSpPr/>
      </dsp:nvSpPr>
      <dsp:spPr>
        <a:xfrm>
          <a:off x="2241" y="767625"/>
          <a:ext cx="1146686"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kern="1200"/>
            <a:t>Training Accuracy</a:t>
          </a:r>
        </a:p>
      </dsp:txBody>
      <dsp:txXfrm>
        <a:off x="2241" y="767625"/>
        <a:ext cx="1146686" cy="568012"/>
      </dsp:txXfrm>
    </dsp:sp>
    <dsp:sp modelId="{E27868F9-CEC3-451A-8783-36ADA7673783}">
      <dsp:nvSpPr>
        <dsp:cNvPr id="0" name=""/>
        <dsp:cNvSpPr/>
      </dsp:nvSpPr>
      <dsp:spPr>
        <a:xfrm>
          <a:off x="1148928" y="767625"/>
          <a:ext cx="229337" cy="568012"/>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327074A-87C8-4BD6-8CFA-5A77959F5D33}">
      <dsp:nvSpPr>
        <dsp:cNvPr id="0" name=""/>
        <dsp:cNvSpPr/>
      </dsp:nvSpPr>
      <dsp:spPr>
        <a:xfrm>
          <a:off x="1470000" y="767625"/>
          <a:ext cx="3118988" cy="568012"/>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p3d extrusionH="381000"/>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93.3% - </a:t>
          </a:r>
          <a:r>
            <a:rPr lang="en-GB" sz="1700" kern="1200" dirty="0"/>
            <a:t>35137/37458 images</a:t>
          </a:r>
          <a:endParaRPr lang="en-US" sz="1700" kern="1200" dirty="0"/>
        </a:p>
      </dsp:txBody>
      <dsp:txXfrm>
        <a:off x="1470000" y="767625"/>
        <a:ext cx="3118988" cy="568012"/>
      </dsp:txXfrm>
    </dsp:sp>
    <dsp:sp modelId="{127619AD-C00C-4AA2-AA72-F5769E752A1C}">
      <dsp:nvSpPr>
        <dsp:cNvPr id="0" name=""/>
        <dsp:cNvSpPr/>
      </dsp:nvSpPr>
      <dsp:spPr>
        <a:xfrm>
          <a:off x="2241" y="1396838"/>
          <a:ext cx="1146686"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kern="1200"/>
            <a:t>Validation Loss</a:t>
          </a:r>
        </a:p>
      </dsp:txBody>
      <dsp:txXfrm>
        <a:off x="2241" y="1396838"/>
        <a:ext cx="1146686" cy="568012"/>
      </dsp:txXfrm>
    </dsp:sp>
    <dsp:sp modelId="{9434C73D-5D0E-46AC-92D1-57ECEF6E5761}">
      <dsp:nvSpPr>
        <dsp:cNvPr id="0" name=""/>
        <dsp:cNvSpPr/>
      </dsp:nvSpPr>
      <dsp:spPr>
        <a:xfrm>
          <a:off x="1148928" y="1396838"/>
          <a:ext cx="229337" cy="568012"/>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3A1F364-6637-48E8-BEF9-F08D80F2BAB3}">
      <dsp:nvSpPr>
        <dsp:cNvPr id="0" name=""/>
        <dsp:cNvSpPr/>
      </dsp:nvSpPr>
      <dsp:spPr>
        <a:xfrm>
          <a:off x="1470000" y="1396838"/>
          <a:ext cx="3118988" cy="568012"/>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p3d extrusionH="381000"/>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0.1308</a:t>
          </a:r>
        </a:p>
      </dsp:txBody>
      <dsp:txXfrm>
        <a:off x="1470000" y="1396838"/>
        <a:ext cx="3118988" cy="568012"/>
      </dsp:txXfrm>
    </dsp:sp>
    <dsp:sp modelId="{5B32CE6B-F32C-4377-BB1A-88EEE46E401E}">
      <dsp:nvSpPr>
        <dsp:cNvPr id="0" name=""/>
        <dsp:cNvSpPr/>
      </dsp:nvSpPr>
      <dsp:spPr>
        <a:xfrm>
          <a:off x="2241" y="2026051"/>
          <a:ext cx="1146686"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kern="1200" dirty="0"/>
            <a:t>Training Loss</a:t>
          </a:r>
        </a:p>
      </dsp:txBody>
      <dsp:txXfrm>
        <a:off x="2241" y="2026051"/>
        <a:ext cx="1146686" cy="568012"/>
      </dsp:txXfrm>
    </dsp:sp>
    <dsp:sp modelId="{05BBE2C9-A1CD-47E5-B7E9-62E8E45041F3}">
      <dsp:nvSpPr>
        <dsp:cNvPr id="0" name=""/>
        <dsp:cNvSpPr/>
      </dsp:nvSpPr>
      <dsp:spPr>
        <a:xfrm>
          <a:off x="1148928" y="2026051"/>
          <a:ext cx="229337" cy="568012"/>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DCEBFF2-AC65-47D4-B43F-3D727B7C3EAB}">
      <dsp:nvSpPr>
        <dsp:cNvPr id="0" name=""/>
        <dsp:cNvSpPr/>
      </dsp:nvSpPr>
      <dsp:spPr>
        <a:xfrm>
          <a:off x="1470000" y="2026051"/>
          <a:ext cx="3118988" cy="568012"/>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p3d extrusionH="381000"/>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0.1368</a:t>
          </a:r>
        </a:p>
      </dsp:txBody>
      <dsp:txXfrm>
        <a:off x="1470000" y="2026051"/>
        <a:ext cx="3118988" cy="5680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81816-A820-4593-B804-2A4978CD8739}" type="datetimeFigureOut">
              <a:rPr lang="el-GR" smtClean="0"/>
              <a:t>14/9/2018</a:t>
            </a:fld>
            <a:endParaRPr lang="el-G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71590-7A92-4ADF-9C26-A08448A448D1}" type="slidenum">
              <a:rPr lang="el-GR" smtClean="0"/>
              <a:t>‹#›</a:t>
            </a:fld>
            <a:endParaRPr lang="el-GR"/>
          </a:p>
        </p:txBody>
      </p:sp>
    </p:spTree>
    <p:extLst>
      <p:ext uri="{BB962C8B-B14F-4D97-AF65-F5344CB8AC3E}">
        <p14:creationId xmlns:p14="http://schemas.microsoft.com/office/powerpoint/2010/main" val="1967428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four available open datasets for CNN were found. We used only three except Fish Dataset. The core of the data comes from Fish Recognition Ground Truth data and Fish Net. And labeled fish in the Wild was used for no fish classification. The images are all underwater from seas and rivers . Reference to numbers, Manual split in 90 and 10 percent. Each class is stored in subfolders in two main folders for test and train.</a:t>
            </a:r>
          </a:p>
        </p:txBody>
      </p:sp>
      <p:sp>
        <p:nvSpPr>
          <p:cNvPr id="4" name="Slide Number Placeholder 3"/>
          <p:cNvSpPr>
            <a:spLocks noGrp="1"/>
          </p:cNvSpPr>
          <p:nvPr>
            <p:ph type="sldNum" sz="quarter" idx="10"/>
          </p:nvPr>
        </p:nvSpPr>
        <p:spPr/>
        <p:txBody>
          <a:bodyPr/>
          <a:lstStyle/>
          <a:p>
            <a:fld id="{E4171590-7A92-4ADF-9C26-A08448A448D1}" type="slidenum">
              <a:rPr lang="el-GR" smtClean="0"/>
              <a:t>5</a:t>
            </a:fld>
            <a:endParaRPr lang="el-GR"/>
          </a:p>
        </p:txBody>
      </p:sp>
    </p:spTree>
    <p:extLst>
      <p:ext uri="{BB962C8B-B14F-4D97-AF65-F5344CB8AC3E}">
        <p14:creationId xmlns:p14="http://schemas.microsoft.com/office/powerpoint/2010/main" val="3989258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folders of classes, had very few images. Identifying based on the background also was a concern that we had to deal with because our model had to learn from the fish itself and not the background. For example , water. So, data augmentation was used too solve these issues. The three techniques were used.</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random shifts, zoom and flip and finally data normalization.</a:t>
            </a:r>
            <a:r>
              <a:rPr lang="en-US" dirty="0"/>
              <a:t> </a:t>
            </a:r>
          </a:p>
        </p:txBody>
      </p:sp>
      <p:sp>
        <p:nvSpPr>
          <p:cNvPr id="4" name="Slide Number Placeholder 3"/>
          <p:cNvSpPr>
            <a:spLocks noGrp="1"/>
          </p:cNvSpPr>
          <p:nvPr>
            <p:ph type="sldNum" sz="quarter" idx="10"/>
          </p:nvPr>
        </p:nvSpPr>
        <p:spPr/>
        <p:txBody>
          <a:bodyPr/>
          <a:lstStyle/>
          <a:p>
            <a:fld id="{E4171590-7A92-4ADF-9C26-A08448A448D1}" type="slidenum">
              <a:rPr lang="el-GR" smtClean="0"/>
              <a:t>6</a:t>
            </a:fld>
            <a:endParaRPr lang="el-GR"/>
          </a:p>
        </p:txBody>
      </p:sp>
    </p:spTree>
    <p:extLst>
      <p:ext uri="{BB962C8B-B14F-4D97-AF65-F5344CB8AC3E}">
        <p14:creationId xmlns:p14="http://schemas.microsoft.com/office/powerpoint/2010/main" val="427316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CNN is a type of artificial neural network used in image recognition and processing that is specifically designed to process pixel data. </a:t>
            </a:r>
          </a:p>
          <a:p>
            <a:endParaRPr lang="en-US" dirty="0"/>
          </a:p>
        </p:txBody>
      </p:sp>
      <p:sp>
        <p:nvSpPr>
          <p:cNvPr id="4" name="Slide Number Placeholder 3"/>
          <p:cNvSpPr>
            <a:spLocks noGrp="1"/>
          </p:cNvSpPr>
          <p:nvPr>
            <p:ph type="sldNum" sz="quarter" idx="10"/>
          </p:nvPr>
        </p:nvSpPr>
        <p:spPr/>
        <p:txBody>
          <a:bodyPr/>
          <a:lstStyle/>
          <a:p>
            <a:fld id="{E4171590-7A92-4ADF-9C26-A08448A448D1}" type="slidenum">
              <a:rPr lang="el-GR" smtClean="0"/>
              <a:t>7</a:t>
            </a:fld>
            <a:endParaRPr lang="el-GR"/>
          </a:p>
        </p:txBody>
      </p:sp>
    </p:spTree>
    <p:extLst>
      <p:ext uri="{BB962C8B-B14F-4D97-AF65-F5344CB8AC3E}">
        <p14:creationId xmlns:p14="http://schemas.microsoft.com/office/powerpoint/2010/main" val="2939401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the VGG16 model  looks like. It was first introduced by VGG team Oxford University. In 2014 for ImageNet competition. The 16 stands for 16 layers or particularly has 13 convolutional layers and 3 dense layers. </a:t>
            </a:r>
          </a:p>
          <a:p>
            <a:r>
              <a:rPr lang="en-US" sz="1200" b="0" i="0" u="none" strike="noStrike" kern="1200" baseline="0" dirty="0">
                <a:solidFill>
                  <a:schemeClr val="tx1"/>
                </a:solidFill>
                <a:latin typeface="+mn-lt"/>
                <a:ea typeface="+mn-ea"/>
                <a:cs typeface="+mn-cs"/>
              </a:rPr>
              <a:t>### DESCRIBE MODEL ARCHITECTURE</a:t>
            </a:r>
          </a:p>
          <a:p>
            <a:r>
              <a:rPr lang="en-US" sz="1200" b="0" i="0" u="none" strike="noStrike" kern="1200" baseline="0" dirty="0">
                <a:solidFill>
                  <a:schemeClr val="tx1"/>
                </a:solidFill>
                <a:latin typeface="+mn-lt"/>
                <a:ea typeface="+mn-ea"/>
                <a:cs typeface="+mn-cs"/>
              </a:rPr>
              <a:t>16-layer networks were considered very deep (although we now have the </a:t>
            </a:r>
            <a:r>
              <a:rPr lang="en-US" sz="1200" b="0" i="0" u="none" strike="noStrike" kern="1200" baseline="0" dirty="0" err="1">
                <a:solidFill>
                  <a:schemeClr val="tx1"/>
                </a:solidFill>
                <a:latin typeface="+mn-lt"/>
                <a:ea typeface="+mn-ea"/>
                <a:cs typeface="+mn-cs"/>
              </a:rPr>
              <a:t>ResNet</a:t>
            </a:r>
            <a:r>
              <a:rPr lang="en-US" sz="1200" b="0" i="0" u="none" strike="noStrike" kern="1200" baseline="0" dirty="0">
                <a:solidFill>
                  <a:schemeClr val="tx1"/>
                </a:solidFill>
                <a:latin typeface="+mn-lt"/>
                <a:ea typeface="+mn-ea"/>
                <a:cs typeface="+mn-cs"/>
              </a:rPr>
              <a:t> architecture which can be successfully trained at depths of 50-200 for ImageNet and over 1,000 for CIFAR-10). Compared to other famous models VGG16 is preferred for its simplicity.  On  the contrary </a:t>
            </a:r>
          </a:p>
          <a:p>
            <a:r>
              <a:rPr lang="en-US" sz="1200" b="0" i="0" u="none" strike="noStrike" kern="1200" baseline="0" dirty="0">
                <a:solidFill>
                  <a:schemeClr val="tx1"/>
                </a:solidFill>
                <a:latin typeface="+mn-lt"/>
                <a:ea typeface="+mn-ea"/>
                <a:cs typeface="+mn-cs"/>
              </a:rPr>
              <a:t>It is painfully slow to train and second the network architecture weights themselves are quite large (over 138 million)</a:t>
            </a:r>
          </a:p>
        </p:txBody>
      </p:sp>
      <p:sp>
        <p:nvSpPr>
          <p:cNvPr id="4" name="Slide Number Placeholder 3"/>
          <p:cNvSpPr>
            <a:spLocks noGrp="1"/>
          </p:cNvSpPr>
          <p:nvPr>
            <p:ph type="sldNum" sz="quarter" idx="10"/>
          </p:nvPr>
        </p:nvSpPr>
        <p:spPr/>
        <p:txBody>
          <a:bodyPr/>
          <a:lstStyle/>
          <a:p>
            <a:fld id="{E4171590-7A92-4ADF-9C26-A08448A448D1}" type="slidenum">
              <a:rPr lang="el-GR" smtClean="0"/>
              <a:t>8</a:t>
            </a:fld>
            <a:endParaRPr lang="el-GR"/>
          </a:p>
        </p:txBody>
      </p:sp>
    </p:spTree>
    <p:extLst>
      <p:ext uri="{BB962C8B-B14F-4D97-AF65-F5344CB8AC3E}">
        <p14:creationId xmlns:p14="http://schemas.microsoft.com/office/powerpoint/2010/main" val="227254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had to find tune our model in order to meets  the goal of this project.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last two dense layers were removed and replaced with one of 128 units </a:t>
            </a:r>
          </a:p>
          <a:p>
            <a:r>
              <a:rPr lang="en-US" sz="1200" b="0" i="0" u="none" strike="noStrike" kern="1200" baseline="0" dirty="0">
                <a:solidFill>
                  <a:schemeClr val="tx1"/>
                </a:solidFill>
                <a:latin typeface="+mn-lt"/>
                <a:ea typeface="+mn-ea"/>
                <a:cs typeface="+mn-cs"/>
              </a:rPr>
              <a:t>There 31 classes, so the last layer contains 31 channels.  the input image size was resized to  64x64. Unfortunately it was too computationally expensive to increase these parameters.</a:t>
            </a:r>
          </a:p>
          <a:p>
            <a:r>
              <a:rPr lang="en-US" sz="1200" b="0" i="0" u="none" strike="noStrike" kern="1200" baseline="0" dirty="0">
                <a:solidFill>
                  <a:schemeClr val="tx1"/>
                </a:solidFill>
                <a:latin typeface="+mn-lt"/>
                <a:ea typeface="+mn-ea"/>
                <a:cs typeface="+mn-cs"/>
              </a:rPr>
              <a:t>The rest of the parameters kept as in the original VGG16 model. </a:t>
            </a:r>
          </a:p>
          <a:p>
            <a:r>
              <a:rPr lang="en-US" sz="1200" b="0" i="0" u="none" strike="noStrike" kern="1200" baseline="0" dirty="0">
                <a:solidFill>
                  <a:schemeClr val="tx1"/>
                </a:solidFill>
                <a:latin typeface="+mn-lt"/>
                <a:ea typeface="+mn-ea"/>
                <a:cs typeface="+mn-cs"/>
              </a:rPr>
              <a:t>Every Convolutional layer has MULTIPLE 3x3 filters with stride and padding equal to 1. The Max-Pooling layers are 2x2 with stride 2.</a:t>
            </a:r>
          </a:p>
          <a:p>
            <a:r>
              <a:rPr lang="en-US" sz="1200" b="0" i="0" u="none" strike="noStrike" kern="1200" baseline="0" dirty="0">
                <a:solidFill>
                  <a:schemeClr val="tx1"/>
                </a:solidFill>
                <a:latin typeface="+mn-lt"/>
                <a:ea typeface="+mn-ea"/>
                <a:cs typeface="+mn-cs"/>
              </a:rPr>
              <a:t>So, the final model has only 14,9 million parameters in total and 262.271 of them are trainable. It took more than 3 days to train.</a:t>
            </a:r>
          </a:p>
          <a:p>
            <a:endParaRPr lang="en-US" dirty="0"/>
          </a:p>
        </p:txBody>
      </p:sp>
      <p:sp>
        <p:nvSpPr>
          <p:cNvPr id="4" name="Slide Number Placeholder 3"/>
          <p:cNvSpPr>
            <a:spLocks noGrp="1"/>
          </p:cNvSpPr>
          <p:nvPr>
            <p:ph type="sldNum" sz="quarter" idx="10"/>
          </p:nvPr>
        </p:nvSpPr>
        <p:spPr/>
        <p:txBody>
          <a:bodyPr/>
          <a:lstStyle/>
          <a:p>
            <a:fld id="{E4171590-7A92-4ADF-9C26-A08448A448D1}" type="slidenum">
              <a:rPr lang="el-GR" smtClean="0"/>
              <a:t>9</a:t>
            </a:fld>
            <a:endParaRPr lang="el-GR"/>
          </a:p>
        </p:txBody>
      </p:sp>
    </p:spTree>
    <p:extLst>
      <p:ext uri="{BB962C8B-B14F-4D97-AF65-F5344CB8AC3E}">
        <p14:creationId xmlns:p14="http://schemas.microsoft.com/office/powerpoint/2010/main" val="425750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hyperparameters we used categorical </a:t>
            </a:r>
            <a:r>
              <a:rPr lang="en-US" dirty="0" err="1"/>
              <a:t>crossentropy</a:t>
            </a:r>
            <a:r>
              <a:rPr lang="en-US" dirty="0"/>
              <a:t> loss function with Adam optimizer algorithm and a learning rate of 0.001.</a:t>
            </a:r>
          </a:p>
          <a:p>
            <a:r>
              <a:rPr lang="en-US" dirty="0"/>
              <a:t>The model was trained for 10 epochs with batch size of 200. Steps per training and validation were set to 5000 and 1500 respectively </a:t>
            </a:r>
          </a:p>
        </p:txBody>
      </p:sp>
      <p:sp>
        <p:nvSpPr>
          <p:cNvPr id="4" name="Slide Number Placeholder 3"/>
          <p:cNvSpPr>
            <a:spLocks noGrp="1"/>
          </p:cNvSpPr>
          <p:nvPr>
            <p:ph type="sldNum" sz="quarter" idx="10"/>
          </p:nvPr>
        </p:nvSpPr>
        <p:spPr/>
        <p:txBody>
          <a:bodyPr/>
          <a:lstStyle/>
          <a:p>
            <a:fld id="{E4171590-7A92-4ADF-9C26-A08448A448D1}" type="slidenum">
              <a:rPr lang="el-GR" smtClean="0"/>
              <a:t>10</a:t>
            </a:fld>
            <a:endParaRPr lang="el-GR"/>
          </a:p>
        </p:txBody>
      </p:sp>
    </p:spTree>
    <p:extLst>
      <p:ext uri="{BB962C8B-B14F-4D97-AF65-F5344CB8AC3E}">
        <p14:creationId xmlns:p14="http://schemas.microsoft.com/office/powerpoint/2010/main" val="1056692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did really well. As you can see in the first figure, Training accuracy </a:t>
            </a:r>
            <a:r>
              <a:rPr lang="en-US" sz="1200" b="0" i="0" u="none" strike="noStrike" kern="1200" baseline="0" dirty="0">
                <a:solidFill>
                  <a:schemeClr val="tx1"/>
                </a:solidFill>
                <a:latin typeface="+mn-lt"/>
                <a:ea typeface="+mn-ea"/>
                <a:cs typeface="+mn-cs"/>
              </a:rPr>
              <a:t>gradually increased and reached a peak of 95.8%. And Validation Accuracy was 93.3% </a:t>
            </a:r>
          </a:p>
          <a:p>
            <a:r>
              <a:rPr lang="en-US" sz="1200" b="0" i="0" u="none" strike="noStrike" kern="1200" baseline="0" dirty="0">
                <a:solidFill>
                  <a:schemeClr val="tx1"/>
                </a:solidFill>
                <a:latin typeface="+mn-lt"/>
                <a:ea typeface="+mn-ea"/>
                <a:cs typeface="+mn-cs"/>
              </a:rPr>
              <a:t>In addition, validation loss reaches  0.1308 and training loss the value of 0.1368 respectively.  There is no sign of overfitting. On the contrary, both validation accuracy and loss were smaller than trainings’.</a:t>
            </a:r>
            <a:endParaRPr lang="en-US" dirty="0"/>
          </a:p>
        </p:txBody>
      </p:sp>
      <p:sp>
        <p:nvSpPr>
          <p:cNvPr id="4" name="Slide Number Placeholder 3"/>
          <p:cNvSpPr>
            <a:spLocks noGrp="1"/>
          </p:cNvSpPr>
          <p:nvPr>
            <p:ph type="sldNum" sz="quarter" idx="10"/>
          </p:nvPr>
        </p:nvSpPr>
        <p:spPr/>
        <p:txBody>
          <a:bodyPr/>
          <a:lstStyle/>
          <a:p>
            <a:fld id="{E4171590-7A92-4ADF-9C26-A08448A448D1}" type="slidenum">
              <a:rPr lang="el-GR" smtClean="0"/>
              <a:t>11</a:t>
            </a:fld>
            <a:endParaRPr lang="el-GR"/>
          </a:p>
        </p:txBody>
      </p:sp>
    </p:spTree>
    <p:extLst>
      <p:ext uri="{BB962C8B-B14F-4D97-AF65-F5344CB8AC3E}">
        <p14:creationId xmlns:p14="http://schemas.microsoft.com/office/powerpoint/2010/main" val="94027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managed to  correctly  classify 3837 out of 4006 images. In most cases, accuracy per class was greater than 90%. As you can see in the figures, in some cases the accuracy reached 100 %.It was very satisfying that the no fish class accuracy was 96%. Recall that these images do not show any fish, which means that our model learned to classify fish from their mask. </a:t>
            </a:r>
          </a:p>
        </p:txBody>
      </p:sp>
      <p:sp>
        <p:nvSpPr>
          <p:cNvPr id="4" name="Slide Number Placeholder 3"/>
          <p:cNvSpPr>
            <a:spLocks noGrp="1"/>
          </p:cNvSpPr>
          <p:nvPr>
            <p:ph type="sldNum" sz="quarter" idx="10"/>
          </p:nvPr>
        </p:nvSpPr>
        <p:spPr/>
        <p:txBody>
          <a:bodyPr/>
          <a:lstStyle/>
          <a:p>
            <a:fld id="{E4171590-7A92-4ADF-9C26-A08448A448D1}" type="slidenum">
              <a:rPr lang="el-GR" smtClean="0"/>
              <a:t>12</a:t>
            </a:fld>
            <a:endParaRPr lang="el-GR"/>
          </a:p>
        </p:txBody>
      </p:sp>
    </p:spTree>
    <p:extLst>
      <p:ext uri="{BB962C8B-B14F-4D97-AF65-F5344CB8AC3E}">
        <p14:creationId xmlns:p14="http://schemas.microsoft.com/office/powerpoint/2010/main" val="30836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contrary, the accuracy in some classes was very poor. This maybe happened because of the fact that there were very few images for these classes in the validation set..</a:t>
            </a:r>
          </a:p>
          <a:p>
            <a:r>
              <a:rPr lang="en-US" sz="1200" b="0" i="0" u="none" strike="noStrike" kern="1200" baseline="0" dirty="0">
                <a:solidFill>
                  <a:schemeClr val="tx1"/>
                </a:solidFill>
                <a:latin typeface="+mn-lt"/>
                <a:ea typeface="+mn-ea"/>
                <a:cs typeface="+mn-cs"/>
              </a:rPr>
              <a:t>Another clue that for our model  learned to classify fish based on their image rather than the background , was that it misclassified fishes coming from different origins (sea/river).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is possible that the training and validation accuracy could have been even better if this model was trained for more than 10 epochs or  the input image size was increased. In any case the success of transfer learning in this study is promising for the prospect of training Convolutional Neural Networks for other imaging tasks. </a:t>
            </a:r>
            <a:endParaRPr lang="en-US" dirty="0"/>
          </a:p>
        </p:txBody>
      </p:sp>
      <p:sp>
        <p:nvSpPr>
          <p:cNvPr id="4" name="Slide Number Placeholder 3"/>
          <p:cNvSpPr>
            <a:spLocks noGrp="1"/>
          </p:cNvSpPr>
          <p:nvPr>
            <p:ph type="sldNum" sz="quarter" idx="10"/>
          </p:nvPr>
        </p:nvSpPr>
        <p:spPr/>
        <p:txBody>
          <a:bodyPr/>
          <a:lstStyle/>
          <a:p>
            <a:fld id="{E4171590-7A92-4ADF-9C26-A08448A448D1}" type="slidenum">
              <a:rPr lang="el-GR" smtClean="0"/>
              <a:t>13</a:t>
            </a:fld>
            <a:endParaRPr lang="el-GR"/>
          </a:p>
        </p:txBody>
      </p:sp>
    </p:spTree>
    <p:extLst>
      <p:ext uri="{BB962C8B-B14F-4D97-AF65-F5344CB8AC3E}">
        <p14:creationId xmlns:p14="http://schemas.microsoft.com/office/powerpoint/2010/main" val="460843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9/14/2018</a:t>
            </a:r>
          </a:p>
        </p:txBody>
      </p:sp>
      <p:sp>
        <p:nvSpPr>
          <p:cNvPr id="5" name="Footer Placeholder 4"/>
          <p:cNvSpPr>
            <a:spLocks noGrp="1"/>
          </p:cNvSpPr>
          <p:nvPr>
            <p:ph type="ftr" sz="quarter" idx="11"/>
          </p:nvPr>
        </p:nvSpPr>
        <p:spPr/>
        <p:txBody>
          <a:bodyPr/>
          <a:lstStyle/>
          <a:p>
            <a:r>
              <a:rPr lang="en-US"/>
              <a:t>Fish Classifiation</a:t>
            </a:r>
          </a:p>
        </p:txBody>
      </p:sp>
      <p:sp>
        <p:nvSpPr>
          <p:cNvPr id="6" name="Slide Number Placeholder 5"/>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400488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9/14/2018</a:t>
            </a:r>
          </a:p>
        </p:txBody>
      </p:sp>
      <p:sp>
        <p:nvSpPr>
          <p:cNvPr id="5" name="Footer Placeholder 4"/>
          <p:cNvSpPr>
            <a:spLocks noGrp="1"/>
          </p:cNvSpPr>
          <p:nvPr>
            <p:ph type="ftr" sz="quarter" idx="11"/>
          </p:nvPr>
        </p:nvSpPr>
        <p:spPr/>
        <p:txBody>
          <a:bodyPr/>
          <a:lstStyle/>
          <a:p>
            <a:r>
              <a:rPr lang="en-US"/>
              <a:t>Fish Classifiation</a:t>
            </a:r>
          </a:p>
        </p:txBody>
      </p:sp>
      <p:sp>
        <p:nvSpPr>
          <p:cNvPr id="6" name="Slide Number Placeholder 5"/>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357998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9/14/2018</a:t>
            </a:r>
          </a:p>
        </p:txBody>
      </p:sp>
      <p:sp>
        <p:nvSpPr>
          <p:cNvPr id="5" name="Footer Placeholder 4"/>
          <p:cNvSpPr>
            <a:spLocks noGrp="1"/>
          </p:cNvSpPr>
          <p:nvPr>
            <p:ph type="ftr" sz="quarter" idx="11"/>
          </p:nvPr>
        </p:nvSpPr>
        <p:spPr/>
        <p:txBody>
          <a:bodyPr/>
          <a:lstStyle/>
          <a:p>
            <a:r>
              <a:rPr lang="en-US"/>
              <a:t>Fish Classifiation</a:t>
            </a:r>
          </a:p>
        </p:txBody>
      </p:sp>
      <p:sp>
        <p:nvSpPr>
          <p:cNvPr id="6" name="Slide Number Placeholder 5"/>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391822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9/14/2018</a:t>
            </a:r>
          </a:p>
        </p:txBody>
      </p:sp>
      <p:sp>
        <p:nvSpPr>
          <p:cNvPr id="5" name="Footer Placeholder 4"/>
          <p:cNvSpPr>
            <a:spLocks noGrp="1"/>
          </p:cNvSpPr>
          <p:nvPr>
            <p:ph type="ftr" sz="quarter" idx="11"/>
          </p:nvPr>
        </p:nvSpPr>
        <p:spPr/>
        <p:txBody>
          <a:bodyPr/>
          <a:lstStyle/>
          <a:p>
            <a:r>
              <a:rPr lang="en-US"/>
              <a:t>Fish Classifiation</a:t>
            </a:r>
          </a:p>
        </p:txBody>
      </p:sp>
      <p:sp>
        <p:nvSpPr>
          <p:cNvPr id="6" name="Slide Number Placeholder 5"/>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366763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9/14/2018</a:t>
            </a:r>
          </a:p>
        </p:txBody>
      </p:sp>
      <p:sp>
        <p:nvSpPr>
          <p:cNvPr id="5" name="Footer Placeholder 4"/>
          <p:cNvSpPr>
            <a:spLocks noGrp="1"/>
          </p:cNvSpPr>
          <p:nvPr>
            <p:ph type="ftr" sz="quarter" idx="11"/>
          </p:nvPr>
        </p:nvSpPr>
        <p:spPr/>
        <p:txBody>
          <a:bodyPr/>
          <a:lstStyle/>
          <a:p>
            <a:r>
              <a:rPr lang="en-US"/>
              <a:t>Fish Classifiation</a:t>
            </a:r>
          </a:p>
        </p:txBody>
      </p:sp>
      <p:sp>
        <p:nvSpPr>
          <p:cNvPr id="6" name="Slide Number Placeholder 5"/>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20427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358285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9/14/2018</a:t>
            </a:r>
          </a:p>
        </p:txBody>
      </p:sp>
      <p:sp>
        <p:nvSpPr>
          <p:cNvPr id="8" name="Footer Placeholder 7"/>
          <p:cNvSpPr>
            <a:spLocks noGrp="1"/>
          </p:cNvSpPr>
          <p:nvPr>
            <p:ph type="ftr" sz="quarter" idx="11"/>
          </p:nvPr>
        </p:nvSpPr>
        <p:spPr/>
        <p:txBody>
          <a:bodyPr/>
          <a:lstStyle/>
          <a:p>
            <a:r>
              <a:rPr lang="en-US"/>
              <a:t>Fish Classifiation</a:t>
            </a:r>
          </a:p>
        </p:txBody>
      </p:sp>
      <p:sp>
        <p:nvSpPr>
          <p:cNvPr id="9" name="Slide Number Placeholder 8"/>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16359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9/14/2018</a:t>
            </a:r>
          </a:p>
        </p:txBody>
      </p:sp>
      <p:sp>
        <p:nvSpPr>
          <p:cNvPr id="4" name="Footer Placeholder 3"/>
          <p:cNvSpPr>
            <a:spLocks noGrp="1"/>
          </p:cNvSpPr>
          <p:nvPr>
            <p:ph type="ftr" sz="quarter" idx="11"/>
          </p:nvPr>
        </p:nvSpPr>
        <p:spPr/>
        <p:txBody>
          <a:bodyPr/>
          <a:lstStyle/>
          <a:p>
            <a:r>
              <a:rPr lang="en-US"/>
              <a:t>Fish Classifiation</a:t>
            </a:r>
          </a:p>
        </p:txBody>
      </p:sp>
      <p:sp>
        <p:nvSpPr>
          <p:cNvPr id="5" name="Slide Number Placeholder 4"/>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281670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9/14/2018</a:t>
            </a:r>
          </a:p>
        </p:txBody>
      </p:sp>
      <p:sp>
        <p:nvSpPr>
          <p:cNvPr id="3" name="Footer Placeholder 2"/>
          <p:cNvSpPr>
            <a:spLocks noGrp="1"/>
          </p:cNvSpPr>
          <p:nvPr>
            <p:ph type="ftr" sz="quarter" idx="11"/>
          </p:nvPr>
        </p:nvSpPr>
        <p:spPr/>
        <p:txBody>
          <a:bodyPr/>
          <a:lstStyle/>
          <a:p>
            <a:r>
              <a:rPr lang="en-US"/>
              <a:t>Fish Classifiation</a:t>
            </a:r>
          </a:p>
        </p:txBody>
      </p:sp>
      <p:sp>
        <p:nvSpPr>
          <p:cNvPr id="4" name="Slide Number Placeholder 3"/>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56678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188696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a:t>
            </a:fld>
            <a:endParaRPr lang="en-US"/>
          </a:p>
        </p:txBody>
      </p:sp>
    </p:spTree>
    <p:extLst>
      <p:ext uri="{BB962C8B-B14F-4D97-AF65-F5344CB8AC3E}">
        <p14:creationId xmlns:p14="http://schemas.microsoft.com/office/powerpoint/2010/main" val="347916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9/14/2018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Fish Classifiation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D14AB-8043-0641-BFBE-EE60A6A15C2D}" type="slidenum">
              <a:rPr lang="en-US" smtClean="0"/>
              <a:t>‹#›</a:t>
            </a:fld>
            <a:endParaRPr lang="en-US"/>
          </a:p>
        </p:txBody>
      </p:sp>
    </p:spTree>
    <p:extLst>
      <p:ext uri="{BB962C8B-B14F-4D97-AF65-F5344CB8AC3E}">
        <p14:creationId xmlns:p14="http://schemas.microsoft.com/office/powerpoint/2010/main" val="364852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6.PNG"/><Relationship Id="rId10" Type="http://schemas.microsoft.com/office/2007/relationships/diagramDrawing" Target="../diagrams/drawing2.xml"/><Relationship Id="rId4" Type="http://schemas.openxmlformats.org/officeDocument/2006/relationships/image" Target="../media/image5.PNG"/><Relationship Id="rId9"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674" r="20325"/>
          <a:stretch/>
        </p:blipFill>
        <p:spPr>
          <a:xfrm>
            <a:off x="11336" y="0"/>
            <a:ext cx="9209314" cy="6858000"/>
          </a:xfrm>
          <a:prstGeom prst="rect">
            <a:avLst/>
          </a:prstGeom>
        </p:spPr>
      </p:pic>
      <p:sp>
        <p:nvSpPr>
          <p:cNvPr id="8" name="Rounded Rectangle 7"/>
          <p:cNvSpPr/>
          <p:nvPr/>
        </p:nvSpPr>
        <p:spPr>
          <a:xfrm>
            <a:off x="224520" y="236566"/>
            <a:ext cx="5795280" cy="1666877"/>
          </a:xfrm>
          <a:prstGeom prst="roundRect">
            <a:avLst/>
          </a:prstGeom>
          <a:solidFill>
            <a:schemeClr val="bg1">
              <a:alpha val="7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000000"/>
                </a:solidFill>
              </a:rPr>
              <a:t>               		     </a:t>
            </a:r>
            <a:r>
              <a:rPr lang="en-US" sz="2000" b="1" dirty="0">
                <a:solidFill>
                  <a:srgbClr val="000000"/>
                </a:solidFill>
              </a:rPr>
              <a:t>Fish Classification </a:t>
            </a:r>
          </a:p>
          <a:p>
            <a:r>
              <a:rPr lang="en-US" sz="2000" b="1" dirty="0">
                <a:solidFill>
                  <a:srgbClr val="000000"/>
                </a:solidFill>
              </a:rPr>
              <a:t>Convolutional Neural Networks and Deep Learning</a:t>
            </a:r>
          </a:p>
        </p:txBody>
      </p:sp>
      <p:sp>
        <p:nvSpPr>
          <p:cNvPr id="4" name="Rounded Rectangle 7">
            <a:extLst>
              <a:ext uri="{FF2B5EF4-FFF2-40B4-BE49-F238E27FC236}">
                <a16:creationId xmlns:a16="http://schemas.microsoft.com/office/drawing/2014/main" id="{5955C117-358F-4056-9440-FFBCDCB10148}"/>
              </a:ext>
            </a:extLst>
          </p:cNvPr>
          <p:cNvSpPr/>
          <p:nvPr/>
        </p:nvSpPr>
        <p:spPr>
          <a:xfrm>
            <a:off x="11336" y="5317167"/>
            <a:ext cx="7865706" cy="823658"/>
          </a:xfrm>
          <a:prstGeom prst="roundRect">
            <a:avLst/>
          </a:prstGeom>
          <a:solidFill>
            <a:schemeClr val="bg1">
              <a:alpha val="7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000000"/>
                </a:solidFill>
              </a:rPr>
              <a:t>Authors:</a:t>
            </a:r>
          </a:p>
          <a:p>
            <a:r>
              <a:rPr lang="en-US" sz="2000" dirty="0" err="1">
                <a:solidFill>
                  <a:srgbClr val="000000"/>
                </a:solidFill>
              </a:rPr>
              <a:t>Katsaris</a:t>
            </a:r>
            <a:r>
              <a:rPr lang="en-US" sz="2000" dirty="0">
                <a:solidFill>
                  <a:srgbClr val="000000"/>
                </a:solidFill>
              </a:rPr>
              <a:t> </a:t>
            </a:r>
            <a:r>
              <a:rPr lang="en-US" sz="2000" dirty="0" err="1">
                <a:solidFill>
                  <a:srgbClr val="000000"/>
                </a:solidFill>
              </a:rPr>
              <a:t>Christos,Polyzogopoulos</a:t>
            </a:r>
            <a:r>
              <a:rPr lang="en-US" sz="2000" dirty="0">
                <a:solidFill>
                  <a:srgbClr val="000000"/>
                </a:solidFill>
              </a:rPr>
              <a:t> </a:t>
            </a:r>
            <a:r>
              <a:rPr lang="en-US" sz="2000" dirty="0" err="1">
                <a:solidFill>
                  <a:srgbClr val="000000"/>
                </a:solidFill>
              </a:rPr>
              <a:t>Pavlos,Rapanou</a:t>
            </a:r>
            <a:r>
              <a:rPr lang="en-US" sz="2000" dirty="0">
                <a:solidFill>
                  <a:srgbClr val="000000"/>
                </a:solidFill>
              </a:rPr>
              <a:t> </a:t>
            </a:r>
            <a:r>
              <a:rPr lang="en-US" sz="2000" dirty="0" err="1">
                <a:solidFill>
                  <a:srgbClr val="000000"/>
                </a:solidFill>
              </a:rPr>
              <a:t>Argyro,Souliou</a:t>
            </a:r>
            <a:r>
              <a:rPr lang="en-US" sz="2000" dirty="0">
                <a:solidFill>
                  <a:srgbClr val="000000"/>
                </a:solidFill>
              </a:rPr>
              <a:t> Georgia</a:t>
            </a:r>
          </a:p>
        </p:txBody>
      </p:sp>
      <p:sp>
        <p:nvSpPr>
          <p:cNvPr id="3" name="TextBox 2">
            <a:extLst>
              <a:ext uri="{FF2B5EF4-FFF2-40B4-BE49-F238E27FC236}">
                <a16:creationId xmlns:a16="http://schemas.microsoft.com/office/drawing/2014/main" id="{3C27BDE6-2E22-48E1-B3B5-1B9E8E2EBEE7}"/>
              </a:ext>
            </a:extLst>
          </p:cNvPr>
          <p:cNvSpPr txBox="1"/>
          <p:nvPr/>
        </p:nvSpPr>
        <p:spPr>
          <a:xfrm>
            <a:off x="298580" y="2309186"/>
            <a:ext cx="5057192" cy="1477328"/>
          </a:xfrm>
          <a:prstGeom prst="rect">
            <a:avLst/>
          </a:prstGeom>
          <a:noFill/>
        </p:spPr>
        <p:txBody>
          <a:bodyPr wrap="square" rtlCol="0">
            <a:spAutoFit/>
          </a:bodyPr>
          <a:lstStyle/>
          <a:p>
            <a:r>
              <a:rPr lang="en-US" dirty="0"/>
              <a:t>Athens University of Economics &amp; Business</a:t>
            </a:r>
          </a:p>
          <a:p>
            <a:r>
              <a:rPr lang="en-US" dirty="0"/>
              <a:t>Master of Science: Business Analytics</a:t>
            </a:r>
          </a:p>
          <a:p>
            <a:r>
              <a:rPr lang="en-US" dirty="0"/>
              <a:t>Course : Big Data Content Analytics</a:t>
            </a:r>
          </a:p>
          <a:p>
            <a:r>
              <a:rPr lang="en-US" dirty="0"/>
              <a:t>Professor: Mr. Harris Papageorgiou</a:t>
            </a:r>
          </a:p>
          <a:p>
            <a:r>
              <a:rPr lang="en-US" dirty="0"/>
              <a:t>Assistant: Mr. Dimitris Pappas</a:t>
            </a:r>
          </a:p>
        </p:txBody>
      </p:sp>
      <p:sp>
        <p:nvSpPr>
          <p:cNvPr id="2" name="Date Placeholder 1"/>
          <p:cNvSpPr>
            <a:spLocks noGrp="1"/>
          </p:cNvSpPr>
          <p:nvPr>
            <p:ph type="dt" sz="half" idx="10"/>
          </p:nvPr>
        </p:nvSpPr>
        <p:spPr/>
        <p:txBody>
          <a:bodyPr/>
          <a:lstStyle/>
          <a:p>
            <a:r>
              <a:rPr lang="en-US"/>
              <a:t>9/14/2018</a:t>
            </a:r>
          </a:p>
        </p:txBody>
      </p:sp>
      <p:sp>
        <p:nvSpPr>
          <p:cNvPr id="5" name="Footer Placeholder 4"/>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1</a:t>
            </a:fld>
            <a:endParaRPr lang="en-US"/>
          </a:p>
        </p:txBody>
      </p:sp>
    </p:spTree>
    <p:extLst>
      <p:ext uri="{BB962C8B-B14F-4D97-AF65-F5344CB8AC3E}">
        <p14:creationId xmlns:p14="http://schemas.microsoft.com/office/powerpoint/2010/main" val="418879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14F-E71D-4D5C-8AAC-76BE717892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E03589-E5FC-440A-8AD1-2F00F0D0055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FF1DA5-B6E8-4E70-B7DA-9ABE6E814AF2}"/>
              </a:ext>
            </a:extLst>
          </p:cNvPr>
          <p:cNvPicPr>
            <a:picLocks noChangeAspect="1"/>
          </p:cNvPicPr>
          <p:nvPr/>
        </p:nvPicPr>
        <p:blipFill rotWithShape="1">
          <a:blip r:embed="rId3"/>
          <a:srcRect r="25000"/>
          <a:stretch/>
        </p:blipFill>
        <p:spPr>
          <a:xfrm>
            <a:off x="-28304" y="-149044"/>
            <a:ext cx="9144001" cy="6885812"/>
          </a:xfrm>
          <a:prstGeom prst="rect">
            <a:avLst/>
          </a:prstGeom>
        </p:spPr>
      </p:pic>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dirty="0"/>
              <a:t>Fish </a:t>
            </a:r>
            <a:r>
              <a:rPr lang="en-US" dirty="0" err="1"/>
              <a:t>Classifiation</a:t>
            </a:r>
            <a:endParaRPr lang="en-US" dirty="0"/>
          </a:p>
        </p:txBody>
      </p:sp>
      <p:sp>
        <p:nvSpPr>
          <p:cNvPr id="7" name="Slide Number Placeholder 6"/>
          <p:cNvSpPr>
            <a:spLocks noGrp="1"/>
          </p:cNvSpPr>
          <p:nvPr>
            <p:ph type="sldNum" sz="quarter" idx="12"/>
          </p:nvPr>
        </p:nvSpPr>
        <p:spPr/>
        <p:txBody>
          <a:bodyPr/>
          <a:lstStyle/>
          <a:p>
            <a:fld id="{5A7D14AB-8043-0641-BFBE-EE60A6A15C2D}" type="slidenum">
              <a:rPr lang="en-US" smtClean="0"/>
              <a:t>10</a:t>
            </a:fld>
            <a:endParaRPr lang="en-US"/>
          </a:p>
        </p:txBody>
      </p:sp>
      <p:sp>
        <p:nvSpPr>
          <p:cNvPr id="9" name="TextBox 8">
            <a:extLst>
              <a:ext uri="{FF2B5EF4-FFF2-40B4-BE49-F238E27FC236}">
                <a16:creationId xmlns:a16="http://schemas.microsoft.com/office/drawing/2014/main" id="{4CE33083-9438-4C3A-9A81-CD53EED7A18B}"/>
              </a:ext>
            </a:extLst>
          </p:cNvPr>
          <p:cNvSpPr txBox="1"/>
          <p:nvPr/>
        </p:nvSpPr>
        <p:spPr>
          <a:xfrm>
            <a:off x="457200" y="279670"/>
            <a:ext cx="8322906" cy="1446550"/>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VGG16 Fine Tuned – Hyper Parameters</a:t>
            </a:r>
          </a:p>
        </p:txBody>
      </p:sp>
      <p:sp>
        <p:nvSpPr>
          <p:cNvPr id="10" name="Subtitle 2">
            <a:extLst>
              <a:ext uri="{FF2B5EF4-FFF2-40B4-BE49-F238E27FC236}">
                <a16:creationId xmlns:a16="http://schemas.microsoft.com/office/drawing/2014/main" id="{C8E76803-F38B-43C5-82F4-CEA8E8969116}"/>
              </a:ext>
            </a:extLst>
          </p:cNvPr>
          <p:cNvSpPr txBox="1">
            <a:spLocks/>
          </p:cNvSpPr>
          <p:nvPr/>
        </p:nvSpPr>
        <p:spPr>
          <a:xfrm>
            <a:off x="367004" y="1327309"/>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endParaRPr lang="en-US" dirty="0">
              <a:solidFill>
                <a:schemeClr val="bg1"/>
              </a:solidFill>
            </a:endParaRPr>
          </a:p>
        </p:txBody>
      </p:sp>
      <p:sp>
        <p:nvSpPr>
          <p:cNvPr id="12" name="Subtitle 2">
            <a:extLst>
              <a:ext uri="{FF2B5EF4-FFF2-40B4-BE49-F238E27FC236}">
                <a16:creationId xmlns:a16="http://schemas.microsoft.com/office/drawing/2014/main" id="{967F96AB-101D-4C45-8B02-136EF8221CB2}"/>
              </a:ext>
            </a:extLst>
          </p:cNvPr>
          <p:cNvSpPr txBox="1">
            <a:spLocks/>
          </p:cNvSpPr>
          <p:nvPr/>
        </p:nvSpPr>
        <p:spPr>
          <a:xfrm>
            <a:off x="519404" y="1479709"/>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endParaRPr lang="el-GR" sz="2400" dirty="0">
              <a:solidFill>
                <a:schemeClr val="bg1"/>
              </a:solidFill>
            </a:endParaRPr>
          </a:p>
        </p:txBody>
      </p:sp>
      <p:sp>
        <p:nvSpPr>
          <p:cNvPr id="13" name="Subtitle 2">
            <a:extLst>
              <a:ext uri="{FF2B5EF4-FFF2-40B4-BE49-F238E27FC236}">
                <a16:creationId xmlns:a16="http://schemas.microsoft.com/office/drawing/2014/main" id="{E2D4D982-1117-4FF0-8042-6F9DC33D4FE0}"/>
              </a:ext>
            </a:extLst>
          </p:cNvPr>
          <p:cNvSpPr txBox="1">
            <a:spLocks/>
          </p:cNvSpPr>
          <p:nvPr/>
        </p:nvSpPr>
        <p:spPr>
          <a:xfrm>
            <a:off x="367004" y="1750369"/>
            <a:ext cx="7815944" cy="13309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sz="2000" dirty="0">
                <a:solidFill>
                  <a:schemeClr val="bg1"/>
                </a:solidFill>
              </a:rPr>
              <a:t>Categorical cross entropy loss</a:t>
            </a:r>
          </a:p>
          <a:p>
            <a:pPr marL="457200" indent="-457200"/>
            <a:r>
              <a:rPr lang="en-US" sz="2000" dirty="0">
                <a:solidFill>
                  <a:schemeClr val="bg1"/>
                </a:solidFill>
              </a:rPr>
              <a:t>Adam optimizer algorithm with Learning Rate = 0.001 </a:t>
            </a:r>
          </a:p>
          <a:p>
            <a:pPr marL="457200" indent="-457200"/>
            <a:r>
              <a:rPr lang="en-US" sz="2000" dirty="0">
                <a:solidFill>
                  <a:schemeClr val="bg1"/>
                </a:solidFill>
              </a:rPr>
              <a:t>10 epochs / batch size = 200</a:t>
            </a:r>
          </a:p>
          <a:p>
            <a:pPr marL="457200" indent="-457200"/>
            <a:endParaRPr lang="en-US" sz="2400" dirty="0">
              <a:solidFill>
                <a:schemeClr val="bg1"/>
              </a:solidFill>
            </a:endParaRPr>
          </a:p>
          <a:p>
            <a:pPr marL="457200" indent="-457200"/>
            <a:endParaRPr lang="el-GR" sz="2400" dirty="0">
              <a:solidFill>
                <a:schemeClr val="bg1"/>
              </a:solidFill>
            </a:endParaRPr>
          </a:p>
        </p:txBody>
      </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a:off x="829764" y="3293862"/>
            <a:ext cx="6733630" cy="2947624"/>
          </a:xfrm>
          <a:prstGeom prst="rect">
            <a:avLst/>
          </a:prstGeom>
        </p:spPr>
      </p:pic>
      <p:sp>
        <p:nvSpPr>
          <p:cNvPr id="8" name="Oval Callout 7"/>
          <p:cNvSpPr/>
          <p:nvPr/>
        </p:nvSpPr>
        <p:spPr>
          <a:xfrm>
            <a:off x="6775270" y="1812821"/>
            <a:ext cx="1567543" cy="1077653"/>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15" name="TextBox 14"/>
          <p:cNvSpPr txBox="1"/>
          <p:nvPr/>
        </p:nvSpPr>
        <p:spPr>
          <a:xfrm>
            <a:off x="7053943" y="2016859"/>
            <a:ext cx="1129005" cy="646331"/>
          </a:xfrm>
          <a:prstGeom prst="rect">
            <a:avLst/>
          </a:prstGeom>
          <a:noFill/>
        </p:spPr>
        <p:txBody>
          <a:bodyPr wrap="square" rtlCol="0">
            <a:spAutoFit/>
          </a:bodyPr>
          <a:lstStyle/>
          <a:p>
            <a:r>
              <a:rPr lang="en-US" dirty="0"/>
              <a:t>Adam is the best</a:t>
            </a:r>
            <a:endParaRPr lang="el-GR" dirty="0"/>
          </a:p>
        </p:txBody>
      </p:sp>
    </p:spTree>
    <p:extLst>
      <p:ext uri="{BB962C8B-B14F-4D97-AF65-F5344CB8AC3E}">
        <p14:creationId xmlns:p14="http://schemas.microsoft.com/office/powerpoint/2010/main" val="3027990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FC1047-D6F6-45A5-ADE7-DCE93DBA9392}"/>
              </a:ext>
            </a:extLst>
          </p:cNvPr>
          <p:cNvSpPr>
            <a:spLocks noGrp="1"/>
          </p:cNvSpPr>
          <p:nvPr>
            <p:ph type="dt" sz="half" idx="10"/>
          </p:nvPr>
        </p:nvSpPr>
        <p:spPr/>
        <p:txBody>
          <a:bodyPr/>
          <a:lstStyle/>
          <a:p>
            <a:r>
              <a:rPr lang="en-US"/>
              <a:t>9/14/2018</a:t>
            </a:r>
          </a:p>
        </p:txBody>
      </p:sp>
      <p:sp>
        <p:nvSpPr>
          <p:cNvPr id="5" name="Footer Placeholder 4">
            <a:extLst>
              <a:ext uri="{FF2B5EF4-FFF2-40B4-BE49-F238E27FC236}">
                <a16:creationId xmlns:a16="http://schemas.microsoft.com/office/drawing/2014/main" id="{3BF7BF19-1598-4B6A-ABF7-98DB8C314056}"/>
              </a:ext>
            </a:extLst>
          </p:cNvPr>
          <p:cNvSpPr>
            <a:spLocks noGrp="1"/>
          </p:cNvSpPr>
          <p:nvPr>
            <p:ph type="ftr" sz="quarter" idx="11"/>
          </p:nvPr>
        </p:nvSpPr>
        <p:spPr/>
        <p:txBody>
          <a:bodyPr/>
          <a:lstStyle/>
          <a:p>
            <a:r>
              <a:rPr lang="en-US"/>
              <a:t>Fish Classifiation</a:t>
            </a:r>
          </a:p>
        </p:txBody>
      </p:sp>
      <p:sp>
        <p:nvSpPr>
          <p:cNvPr id="6" name="Slide Number Placeholder 5">
            <a:extLst>
              <a:ext uri="{FF2B5EF4-FFF2-40B4-BE49-F238E27FC236}">
                <a16:creationId xmlns:a16="http://schemas.microsoft.com/office/drawing/2014/main" id="{C7144360-C9F7-4AA8-B0F6-CA7CB44A46CB}"/>
              </a:ext>
            </a:extLst>
          </p:cNvPr>
          <p:cNvSpPr>
            <a:spLocks noGrp="1"/>
          </p:cNvSpPr>
          <p:nvPr>
            <p:ph type="sldNum" sz="quarter" idx="12"/>
          </p:nvPr>
        </p:nvSpPr>
        <p:spPr/>
        <p:txBody>
          <a:bodyPr/>
          <a:lstStyle/>
          <a:p>
            <a:fld id="{5A7D14AB-8043-0641-BFBE-EE60A6A15C2D}" type="slidenum">
              <a:rPr lang="en-US" smtClean="0"/>
              <a:t>11</a:t>
            </a:fld>
            <a:endParaRPr lang="en-US"/>
          </a:p>
        </p:txBody>
      </p:sp>
      <p:pic>
        <p:nvPicPr>
          <p:cNvPr id="10" name="Picture 9">
            <a:extLst>
              <a:ext uri="{FF2B5EF4-FFF2-40B4-BE49-F238E27FC236}">
                <a16:creationId xmlns:a16="http://schemas.microsoft.com/office/drawing/2014/main" id="{818A893B-5A6B-4A34-AF62-DBB5E055C487}"/>
              </a:ext>
            </a:extLst>
          </p:cNvPr>
          <p:cNvPicPr>
            <a:picLocks noChangeAspect="1"/>
          </p:cNvPicPr>
          <p:nvPr/>
        </p:nvPicPr>
        <p:blipFill rotWithShape="1">
          <a:blip r:embed="rId3"/>
          <a:srcRect r="25000"/>
          <a:stretch/>
        </p:blipFill>
        <p:spPr>
          <a:xfrm>
            <a:off x="-1" y="-27812"/>
            <a:ext cx="9144001" cy="6885812"/>
          </a:xfrm>
          <a:prstGeom prst="rect">
            <a:avLst/>
          </a:prstGeom>
        </p:spPr>
      </p:pic>
      <p:sp>
        <p:nvSpPr>
          <p:cNvPr id="12" name="TextBox 11">
            <a:extLst>
              <a:ext uri="{FF2B5EF4-FFF2-40B4-BE49-F238E27FC236}">
                <a16:creationId xmlns:a16="http://schemas.microsoft.com/office/drawing/2014/main" id="{64C5BA15-1BC2-4D2B-A2BC-00B4668460BC}"/>
              </a:ext>
            </a:extLst>
          </p:cNvPr>
          <p:cNvSpPr txBox="1"/>
          <p:nvPr/>
        </p:nvSpPr>
        <p:spPr>
          <a:xfrm>
            <a:off x="363894" y="310258"/>
            <a:ext cx="8322906" cy="769441"/>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Model Evaluation in a glance</a:t>
            </a:r>
          </a:p>
        </p:txBody>
      </p:sp>
      <p:pic>
        <p:nvPicPr>
          <p:cNvPr id="14" name="Picture 13">
            <a:extLst>
              <a:ext uri="{FF2B5EF4-FFF2-40B4-BE49-F238E27FC236}">
                <a16:creationId xmlns:a16="http://schemas.microsoft.com/office/drawing/2014/main" id="{F9DFC9A1-3161-4EFB-BD99-CC05D235368E}"/>
              </a:ext>
            </a:extLst>
          </p:cNvPr>
          <p:cNvPicPr>
            <a:picLocks noChangeAspect="1"/>
          </p:cNvPicPr>
          <p:nvPr/>
        </p:nvPicPr>
        <p:blipFill>
          <a:blip r:embed="rId4"/>
          <a:stretch>
            <a:fillRect/>
          </a:stretch>
        </p:blipFill>
        <p:spPr>
          <a:xfrm>
            <a:off x="531845" y="1233851"/>
            <a:ext cx="3734321" cy="2514951"/>
          </a:xfrm>
          <a:prstGeom prst="rect">
            <a:avLst/>
          </a:prstGeom>
        </p:spPr>
      </p:pic>
      <p:pic>
        <p:nvPicPr>
          <p:cNvPr id="18" name="Picture 17">
            <a:extLst>
              <a:ext uri="{FF2B5EF4-FFF2-40B4-BE49-F238E27FC236}">
                <a16:creationId xmlns:a16="http://schemas.microsoft.com/office/drawing/2014/main" id="{8EDD5278-4E18-4EEF-A1AC-22BCF0450D82}"/>
              </a:ext>
            </a:extLst>
          </p:cNvPr>
          <p:cNvPicPr>
            <a:picLocks noChangeAspect="1"/>
          </p:cNvPicPr>
          <p:nvPr/>
        </p:nvPicPr>
        <p:blipFill>
          <a:blip r:embed="rId5"/>
          <a:stretch>
            <a:fillRect/>
          </a:stretch>
        </p:blipFill>
        <p:spPr>
          <a:xfrm>
            <a:off x="531844" y="4100172"/>
            <a:ext cx="3734321" cy="2549296"/>
          </a:xfrm>
          <a:prstGeom prst="rect">
            <a:avLst/>
          </a:prstGeom>
        </p:spPr>
      </p:pic>
      <p:sp>
        <p:nvSpPr>
          <p:cNvPr id="23" name="Subtitle 2">
            <a:extLst>
              <a:ext uri="{FF2B5EF4-FFF2-40B4-BE49-F238E27FC236}">
                <a16:creationId xmlns:a16="http://schemas.microsoft.com/office/drawing/2014/main" id="{98D6EE32-3178-4170-9A87-DE578089E808}"/>
              </a:ext>
            </a:extLst>
          </p:cNvPr>
          <p:cNvSpPr txBox="1">
            <a:spLocks/>
          </p:cNvSpPr>
          <p:nvPr/>
        </p:nvSpPr>
        <p:spPr>
          <a:xfrm>
            <a:off x="4877836" y="4100172"/>
            <a:ext cx="3475653" cy="8776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endParaRPr lang="en-US" sz="2000" dirty="0">
              <a:solidFill>
                <a:schemeClr val="bg1"/>
              </a:solidFill>
            </a:endParaRPr>
          </a:p>
          <a:p>
            <a:pPr marL="457200" indent="-457200"/>
            <a:endParaRPr lang="en-US" sz="22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l-GR" sz="2400" dirty="0">
              <a:solidFill>
                <a:schemeClr val="bg1"/>
              </a:solidFill>
            </a:endParaRPr>
          </a:p>
        </p:txBody>
      </p:sp>
      <p:graphicFrame>
        <p:nvGraphicFramePr>
          <p:cNvPr id="13" name="Diagram 12"/>
          <p:cNvGraphicFramePr/>
          <p:nvPr>
            <p:extLst>
              <p:ext uri="{D42A27DB-BD31-4B8C-83A1-F6EECF244321}">
                <p14:modId xmlns:p14="http://schemas.microsoft.com/office/powerpoint/2010/main" val="485731378"/>
              </p:ext>
            </p:extLst>
          </p:nvPr>
        </p:nvGraphicFramePr>
        <p:xfrm>
          <a:off x="4320046" y="1355403"/>
          <a:ext cx="4591231" cy="27324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185524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FC1047-D6F6-45A5-ADE7-DCE93DBA9392}"/>
              </a:ext>
            </a:extLst>
          </p:cNvPr>
          <p:cNvSpPr>
            <a:spLocks noGrp="1"/>
          </p:cNvSpPr>
          <p:nvPr>
            <p:ph type="dt" sz="half" idx="10"/>
          </p:nvPr>
        </p:nvSpPr>
        <p:spPr/>
        <p:txBody>
          <a:bodyPr/>
          <a:lstStyle/>
          <a:p>
            <a:r>
              <a:rPr lang="en-US"/>
              <a:t>9/14/2018</a:t>
            </a:r>
          </a:p>
        </p:txBody>
      </p:sp>
      <p:sp>
        <p:nvSpPr>
          <p:cNvPr id="5" name="Footer Placeholder 4">
            <a:extLst>
              <a:ext uri="{FF2B5EF4-FFF2-40B4-BE49-F238E27FC236}">
                <a16:creationId xmlns:a16="http://schemas.microsoft.com/office/drawing/2014/main" id="{3BF7BF19-1598-4B6A-ABF7-98DB8C314056}"/>
              </a:ext>
            </a:extLst>
          </p:cNvPr>
          <p:cNvSpPr>
            <a:spLocks noGrp="1"/>
          </p:cNvSpPr>
          <p:nvPr>
            <p:ph type="ftr" sz="quarter" idx="11"/>
          </p:nvPr>
        </p:nvSpPr>
        <p:spPr/>
        <p:txBody>
          <a:bodyPr/>
          <a:lstStyle/>
          <a:p>
            <a:r>
              <a:rPr lang="en-US"/>
              <a:t>Fish Classifiation</a:t>
            </a:r>
          </a:p>
        </p:txBody>
      </p:sp>
      <p:sp>
        <p:nvSpPr>
          <p:cNvPr id="6" name="Slide Number Placeholder 5">
            <a:extLst>
              <a:ext uri="{FF2B5EF4-FFF2-40B4-BE49-F238E27FC236}">
                <a16:creationId xmlns:a16="http://schemas.microsoft.com/office/drawing/2014/main" id="{C7144360-C9F7-4AA8-B0F6-CA7CB44A46CB}"/>
              </a:ext>
            </a:extLst>
          </p:cNvPr>
          <p:cNvSpPr>
            <a:spLocks noGrp="1"/>
          </p:cNvSpPr>
          <p:nvPr>
            <p:ph type="sldNum" sz="quarter" idx="12"/>
          </p:nvPr>
        </p:nvSpPr>
        <p:spPr/>
        <p:txBody>
          <a:bodyPr/>
          <a:lstStyle/>
          <a:p>
            <a:fld id="{5A7D14AB-8043-0641-BFBE-EE60A6A15C2D}" type="slidenum">
              <a:rPr lang="en-US" smtClean="0"/>
              <a:t>12</a:t>
            </a:fld>
            <a:endParaRPr lang="en-US"/>
          </a:p>
        </p:txBody>
      </p:sp>
      <p:pic>
        <p:nvPicPr>
          <p:cNvPr id="10" name="Picture 9">
            <a:extLst>
              <a:ext uri="{FF2B5EF4-FFF2-40B4-BE49-F238E27FC236}">
                <a16:creationId xmlns:a16="http://schemas.microsoft.com/office/drawing/2014/main" id="{818A893B-5A6B-4A34-AF62-DBB5E055C487}"/>
              </a:ext>
            </a:extLst>
          </p:cNvPr>
          <p:cNvPicPr>
            <a:picLocks noChangeAspect="1"/>
          </p:cNvPicPr>
          <p:nvPr/>
        </p:nvPicPr>
        <p:blipFill rotWithShape="1">
          <a:blip r:embed="rId3"/>
          <a:srcRect r="25000"/>
          <a:stretch/>
        </p:blipFill>
        <p:spPr>
          <a:xfrm>
            <a:off x="11712" y="-49821"/>
            <a:ext cx="9144001" cy="6885812"/>
          </a:xfrm>
          <a:prstGeom prst="rect">
            <a:avLst/>
          </a:prstGeom>
        </p:spPr>
      </p:pic>
      <p:sp>
        <p:nvSpPr>
          <p:cNvPr id="7" name="TextBox 6">
            <a:extLst>
              <a:ext uri="{FF2B5EF4-FFF2-40B4-BE49-F238E27FC236}">
                <a16:creationId xmlns:a16="http://schemas.microsoft.com/office/drawing/2014/main" id="{85E9C8EB-30B4-4830-84CF-49DB6E452102}"/>
              </a:ext>
            </a:extLst>
          </p:cNvPr>
          <p:cNvSpPr txBox="1"/>
          <p:nvPr/>
        </p:nvSpPr>
        <p:spPr>
          <a:xfrm>
            <a:off x="363894" y="302283"/>
            <a:ext cx="8322906" cy="769441"/>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Best Accuracy Per Class</a:t>
            </a:r>
          </a:p>
        </p:txBody>
      </p:sp>
      <p:sp>
        <p:nvSpPr>
          <p:cNvPr id="8" name="Subtitle 2">
            <a:extLst>
              <a:ext uri="{FF2B5EF4-FFF2-40B4-BE49-F238E27FC236}">
                <a16:creationId xmlns:a16="http://schemas.microsoft.com/office/drawing/2014/main" id="{7B21122D-70AD-44F3-A081-76842EAFA699}"/>
              </a:ext>
            </a:extLst>
          </p:cNvPr>
          <p:cNvSpPr txBox="1">
            <a:spLocks/>
          </p:cNvSpPr>
          <p:nvPr/>
        </p:nvSpPr>
        <p:spPr>
          <a:xfrm>
            <a:off x="363894" y="1236061"/>
            <a:ext cx="8439638" cy="48512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solidFill>
                <a:schemeClr val="bg1"/>
              </a:solidFill>
            </a:endParaRPr>
          </a:p>
          <a:p>
            <a:pPr marL="457200" indent="-457200"/>
            <a:endParaRPr lang="en-US" sz="2000" dirty="0">
              <a:solidFill>
                <a:schemeClr val="bg1"/>
              </a:solidFill>
            </a:endParaRPr>
          </a:p>
          <a:p>
            <a:pPr marL="457200" indent="-457200"/>
            <a:endParaRPr lang="en-US" sz="2000" dirty="0">
              <a:solidFill>
                <a:schemeClr val="bg1"/>
              </a:solidFill>
            </a:endParaRPr>
          </a:p>
          <a:p>
            <a:pPr marL="457200" indent="-457200"/>
            <a:endParaRPr lang="en-US" sz="2000" dirty="0">
              <a:solidFill>
                <a:schemeClr val="bg1"/>
              </a:solidFill>
            </a:endParaRPr>
          </a:p>
          <a:p>
            <a:pPr marL="457200" indent="-457200"/>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457200" indent="-457200"/>
            <a:endParaRPr lang="en-US" sz="2200" dirty="0">
              <a:solidFill>
                <a:schemeClr val="bg1"/>
              </a:solidFill>
            </a:endParaRPr>
          </a:p>
          <a:p>
            <a:pPr marL="457200" indent="-457200"/>
            <a:endParaRPr lang="en-US" sz="22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l-GR" sz="2400" dirty="0">
              <a:solidFill>
                <a:schemeClr val="bg1"/>
              </a:solidFill>
            </a:endParaRPr>
          </a:p>
        </p:txBody>
      </p:sp>
      <p:pic>
        <p:nvPicPr>
          <p:cNvPr id="13" name="Picture 12">
            <a:extLst>
              <a:ext uri="{FF2B5EF4-FFF2-40B4-BE49-F238E27FC236}">
                <a16:creationId xmlns:a16="http://schemas.microsoft.com/office/drawing/2014/main" id="{A4A64EB7-9BA6-41CD-B735-71E57C63DB2F}"/>
              </a:ext>
            </a:extLst>
          </p:cNvPr>
          <p:cNvPicPr>
            <a:picLocks noChangeAspect="1"/>
          </p:cNvPicPr>
          <p:nvPr/>
        </p:nvPicPr>
        <p:blipFill>
          <a:blip r:embed="rId4"/>
          <a:stretch>
            <a:fillRect/>
          </a:stretch>
        </p:blipFill>
        <p:spPr>
          <a:xfrm>
            <a:off x="3821528" y="1103465"/>
            <a:ext cx="1500944" cy="797455"/>
          </a:xfrm>
          <a:prstGeom prst="rect">
            <a:avLst/>
          </a:prstGeom>
        </p:spPr>
      </p:pic>
      <p:pic>
        <p:nvPicPr>
          <p:cNvPr id="15" name="Picture 14">
            <a:extLst>
              <a:ext uri="{FF2B5EF4-FFF2-40B4-BE49-F238E27FC236}">
                <a16:creationId xmlns:a16="http://schemas.microsoft.com/office/drawing/2014/main" id="{0E3F62D2-4BEC-41B7-9667-EBFB02432580}"/>
              </a:ext>
            </a:extLst>
          </p:cNvPr>
          <p:cNvPicPr>
            <a:picLocks noChangeAspect="1"/>
          </p:cNvPicPr>
          <p:nvPr/>
        </p:nvPicPr>
        <p:blipFill>
          <a:blip r:embed="rId5"/>
          <a:stretch>
            <a:fillRect/>
          </a:stretch>
        </p:blipFill>
        <p:spPr>
          <a:xfrm>
            <a:off x="3848573" y="2142025"/>
            <a:ext cx="1473899" cy="863221"/>
          </a:xfrm>
          <a:prstGeom prst="rect">
            <a:avLst/>
          </a:prstGeom>
        </p:spPr>
      </p:pic>
      <p:pic>
        <p:nvPicPr>
          <p:cNvPr id="19" name="Picture 18">
            <a:extLst>
              <a:ext uri="{FF2B5EF4-FFF2-40B4-BE49-F238E27FC236}">
                <a16:creationId xmlns:a16="http://schemas.microsoft.com/office/drawing/2014/main" id="{17187B2E-EAC3-4721-BAA6-6375F002A8B6}"/>
              </a:ext>
            </a:extLst>
          </p:cNvPr>
          <p:cNvPicPr>
            <a:picLocks noChangeAspect="1"/>
          </p:cNvPicPr>
          <p:nvPr/>
        </p:nvPicPr>
        <p:blipFill>
          <a:blip r:embed="rId6"/>
          <a:stretch>
            <a:fillRect/>
          </a:stretch>
        </p:blipFill>
        <p:spPr>
          <a:xfrm>
            <a:off x="3821529" y="3393085"/>
            <a:ext cx="1500943" cy="847983"/>
          </a:xfrm>
          <a:prstGeom prst="rect">
            <a:avLst/>
          </a:prstGeom>
        </p:spPr>
      </p:pic>
      <p:pic>
        <p:nvPicPr>
          <p:cNvPr id="21" name="Picture 20">
            <a:extLst>
              <a:ext uri="{FF2B5EF4-FFF2-40B4-BE49-F238E27FC236}">
                <a16:creationId xmlns:a16="http://schemas.microsoft.com/office/drawing/2014/main" id="{0F0AA8CD-777E-4230-AD78-CBDC42919A84}"/>
              </a:ext>
            </a:extLst>
          </p:cNvPr>
          <p:cNvPicPr>
            <a:picLocks noChangeAspect="1"/>
          </p:cNvPicPr>
          <p:nvPr/>
        </p:nvPicPr>
        <p:blipFill>
          <a:blip r:embed="rId7"/>
          <a:stretch>
            <a:fillRect/>
          </a:stretch>
        </p:blipFill>
        <p:spPr>
          <a:xfrm>
            <a:off x="3876022" y="4617188"/>
            <a:ext cx="1446450" cy="847984"/>
          </a:xfrm>
          <a:prstGeom prst="rect">
            <a:avLst/>
          </a:prstGeom>
        </p:spPr>
      </p:pic>
      <p:pic>
        <p:nvPicPr>
          <p:cNvPr id="22" name="Picture 21">
            <a:extLst>
              <a:ext uri="{FF2B5EF4-FFF2-40B4-BE49-F238E27FC236}">
                <a16:creationId xmlns:a16="http://schemas.microsoft.com/office/drawing/2014/main" id="{B5E39364-4241-4BC8-A050-1D839745007A}"/>
              </a:ext>
            </a:extLst>
          </p:cNvPr>
          <p:cNvPicPr>
            <a:picLocks noChangeAspect="1"/>
          </p:cNvPicPr>
          <p:nvPr/>
        </p:nvPicPr>
        <p:blipFill>
          <a:blip r:embed="rId8"/>
          <a:stretch>
            <a:fillRect/>
          </a:stretch>
        </p:blipFill>
        <p:spPr>
          <a:xfrm>
            <a:off x="3876023" y="5733233"/>
            <a:ext cx="1446450" cy="730178"/>
          </a:xfrm>
          <a:prstGeom prst="rect">
            <a:avLst/>
          </a:prstGeom>
        </p:spPr>
      </p:pic>
      <p:sp>
        <p:nvSpPr>
          <p:cNvPr id="9" name="TextBox 8"/>
          <p:cNvSpPr txBox="1"/>
          <p:nvPr/>
        </p:nvSpPr>
        <p:spPr>
          <a:xfrm>
            <a:off x="363894" y="1103465"/>
            <a:ext cx="3307354" cy="707886"/>
          </a:xfrm>
          <a:prstGeom prst="rect">
            <a:avLst/>
          </a:prstGeom>
          <a:noFill/>
        </p:spPr>
        <p:txBody>
          <a:bodyPr wrap="square" rtlCol="0">
            <a:spAutoFit/>
          </a:bodyPr>
          <a:lstStyle/>
          <a:p>
            <a:pPr marL="457200" indent="-457200"/>
            <a:r>
              <a:rPr lang="en-US" sz="2000" dirty="0" err="1">
                <a:solidFill>
                  <a:schemeClr val="bg1"/>
                </a:solidFill>
              </a:rPr>
              <a:t>Abudefduf</a:t>
            </a:r>
            <a:r>
              <a:rPr lang="en-US" sz="2000" dirty="0">
                <a:solidFill>
                  <a:schemeClr val="bg1"/>
                </a:solidFill>
              </a:rPr>
              <a:t> </a:t>
            </a:r>
            <a:r>
              <a:rPr lang="en-US" sz="2000" dirty="0" err="1">
                <a:solidFill>
                  <a:schemeClr val="bg1"/>
                </a:solidFill>
              </a:rPr>
              <a:t>Vaigiensis</a:t>
            </a:r>
            <a:r>
              <a:rPr lang="en-US" sz="2000" dirty="0">
                <a:solidFill>
                  <a:schemeClr val="bg1"/>
                </a:solidFill>
              </a:rPr>
              <a:t> : 100 %</a:t>
            </a:r>
          </a:p>
          <a:p>
            <a:pPr marL="457200" indent="-457200" algn="ctr"/>
            <a:r>
              <a:rPr lang="en-US" sz="2000" dirty="0">
                <a:solidFill>
                  <a:schemeClr val="bg1"/>
                </a:solidFill>
              </a:rPr>
              <a:t>10/10 images</a:t>
            </a:r>
          </a:p>
        </p:txBody>
      </p:sp>
      <p:sp>
        <p:nvSpPr>
          <p:cNvPr id="11" name="TextBox 10"/>
          <p:cNvSpPr txBox="1"/>
          <p:nvPr/>
        </p:nvSpPr>
        <p:spPr>
          <a:xfrm>
            <a:off x="5581934" y="2306472"/>
            <a:ext cx="3357350" cy="707886"/>
          </a:xfrm>
          <a:prstGeom prst="rect">
            <a:avLst/>
          </a:prstGeom>
          <a:noFill/>
        </p:spPr>
        <p:txBody>
          <a:bodyPr wrap="square" rtlCol="0">
            <a:spAutoFit/>
          </a:bodyPr>
          <a:lstStyle/>
          <a:p>
            <a:pPr marL="457200" indent="-457200"/>
            <a:r>
              <a:rPr lang="en-US" sz="2000" dirty="0" err="1">
                <a:solidFill>
                  <a:schemeClr val="bg1"/>
                </a:solidFill>
              </a:rPr>
              <a:t>Canthigaster</a:t>
            </a:r>
            <a:r>
              <a:rPr lang="en-US" sz="2000" dirty="0">
                <a:solidFill>
                  <a:schemeClr val="bg1"/>
                </a:solidFill>
              </a:rPr>
              <a:t> </a:t>
            </a:r>
            <a:r>
              <a:rPr lang="en-US" sz="2000" dirty="0" err="1">
                <a:solidFill>
                  <a:schemeClr val="bg1"/>
                </a:solidFill>
              </a:rPr>
              <a:t>valentini</a:t>
            </a:r>
            <a:r>
              <a:rPr lang="en-US" sz="2000" dirty="0">
                <a:solidFill>
                  <a:schemeClr val="bg1"/>
                </a:solidFill>
              </a:rPr>
              <a:t> : 100 %</a:t>
            </a:r>
          </a:p>
          <a:p>
            <a:pPr marL="457200" indent="-457200" algn="ctr"/>
            <a:r>
              <a:rPr lang="en-US" sz="2000" dirty="0">
                <a:solidFill>
                  <a:schemeClr val="bg1"/>
                </a:solidFill>
              </a:rPr>
              <a:t>17/17 images</a:t>
            </a:r>
          </a:p>
        </p:txBody>
      </p:sp>
      <p:sp>
        <p:nvSpPr>
          <p:cNvPr id="12" name="TextBox 11"/>
          <p:cNvSpPr txBox="1"/>
          <p:nvPr/>
        </p:nvSpPr>
        <p:spPr>
          <a:xfrm>
            <a:off x="228142" y="3429000"/>
            <a:ext cx="3443106" cy="707886"/>
          </a:xfrm>
          <a:prstGeom prst="rect">
            <a:avLst/>
          </a:prstGeom>
          <a:noFill/>
        </p:spPr>
        <p:txBody>
          <a:bodyPr wrap="square" rtlCol="0">
            <a:spAutoFit/>
          </a:bodyPr>
          <a:lstStyle/>
          <a:p>
            <a:pPr marL="457200" indent="-457200"/>
            <a:r>
              <a:rPr lang="en-US" sz="2000" dirty="0" err="1">
                <a:solidFill>
                  <a:schemeClr val="bg1"/>
                </a:solidFill>
              </a:rPr>
              <a:t>Chaetodon</a:t>
            </a:r>
            <a:r>
              <a:rPr lang="en-US" sz="2000" dirty="0">
                <a:solidFill>
                  <a:schemeClr val="bg1"/>
                </a:solidFill>
              </a:rPr>
              <a:t> </a:t>
            </a:r>
            <a:r>
              <a:rPr lang="en-US" sz="2000" dirty="0" err="1">
                <a:solidFill>
                  <a:schemeClr val="bg1"/>
                </a:solidFill>
              </a:rPr>
              <a:t>trifascialis</a:t>
            </a:r>
            <a:r>
              <a:rPr lang="en-US" sz="2000" dirty="0">
                <a:solidFill>
                  <a:schemeClr val="bg1"/>
                </a:solidFill>
              </a:rPr>
              <a:t> : 100 %</a:t>
            </a:r>
          </a:p>
          <a:p>
            <a:pPr marL="457200" indent="-457200" algn="ctr"/>
            <a:r>
              <a:rPr lang="en-US" sz="2000" dirty="0">
                <a:solidFill>
                  <a:schemeClr val="bg1"/>
                </a:solidFill>
              </a:rPr>
              <a:t>28/28 images</a:t>
            </a:r>
          </a:p>
        </p:txBody>
      </p:sp>
      <p:sp>
        <p:nvSpPr>
          <p:cNvPr id="23" name="TextBox 22"/>
          <p:cNvSpPr txBox="1"/>
          <p:nvPr/>
        </p:nvSpPr>
        <p:spPr>
          <a:xfrm>
            <a:off x="5786651" y="4817243"/>
            <a:ext cx="2797791" cy="707886"/>
          </a:xfrm>
          <a:prstGeom prst="rect">
            <a:avLst/>
          </a:prstGeom>
          <a:noFill/>
        </p:spPr>
        <p:txBody>
          <a:bodyPr wrap="square" rtlCol="0">
            <a:spAutoFit/>
          </a:bodyPr>
          <a:lstStyle/>
          <a:p>
            <a:pPr marL="457200" indent="-457200"/>
            <a:r>
              <a:rPr lang="en-US" sz="2000" dirty="0" err="1">
                <a:solidFill>
                  <a:schemeClr val="bg1"/>
                </a:solidFill>
              </a:rPr>
              <a:t>Scaridae</a:t>
            </a:r>
            <a:r>
              <a:rPr lang="en-US" sz="2000" dirty="0">
                <a:solidFill>
                  <a:schemeClr val="bg1"/>
                </a:solidFill>
              </a:rPr>
              <a:t> : 100 %</a:t>
            </a:r>
          </a:p>
          <a:p>
            <a:pPr marL="457200" indent="-457200"/>
            <a:r>
              <a:rPr lang="en-US" sz="2000" dirty="0">
                <a:solidFill>
                  <a:schemeClr val="bg1"/>
                </a:solidFill>
              </a:rPr>
              <a:t>6/6 images</a:t>
            </a:r>
          </a:p>
        </p:txBody>
      </p:sp>
      <p:sp>
        <p:nvSpPr>
          <p:cNvPr id="24" name="TextBox 23"/>
          <p:cNvSpPr txBox="1"/>
          <p:nvPr/>
        </p:nvSpPr>
        <p:spPr>
          <a:xfrm>
            <a:off x="363894" y="5733233"/>
            <a:ext cx="3307354" cy="707886"/>
          </a:xfrm>
          <a:prstGeom prst="rect">
            <a:avLst/>
          </a:prstGeom>
          <a:noFill/>
        </p:spPr>
        <p:txBody>
          <a:bodyPr wrap="square" rtlCol="0">
            <a:spAutoFit/>
          </a:bodyPr>
          <a:lstStyle/>
          <a:p>
            <a:pPr marL="457200" indent="-457200"/>
            <a:r>
              <a:rPr lang="en-US" sz="2000" dirty="0" err="1">
                <a:solidFill>
                  <a:schemeClr val="bg1"/>
                </a:solidFill>
              </a:rPr>
              <a:t>no_fish</a:t>
            </a:r>
            <a:r>
              <a:rPr lang="en-US" sz="2000" dirty="0">
                <a:solidFill>
                  <a:schemeClr val="bg1"/>
                </a:solidFill>
              </a:rPr>
              <a:t> : 96%</a:t>
            </a:r>
          </a:p>
          <a:p>
            <a:pPr marL="457200" indent="-457200"/>
            <a:r>
              <a:rPr lang="en-US" sz="2000" dirty="0">
                <a:solidFill>
                  <a:schemeClr val="bg1"/>
                </a:solidFill>
              </a:rPr>
              <a:t>29/31 images</a:t>
            </a:r>
          </a:p>
        </p:txBody>
      </p:sp>
    </p:spTree>
    <p:extLst>
      <p:ext uri="{BB962C8B-B14F-4D97-AF65-F5344CB8AC3E}">
        <p14:creationId xmlns:p14="http://schemas.microsoft.com/office/powerpoint/2010/main" val="119716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FC1047-D6F6-45A5-ADE7-DCE93DBA9392}"/>
              </a:ext>
            </a:extLst>
          </p:cNvPr>
          <p:cNvSpPr>
            <a:spLocks noGrp="1"/>
          </p:cNvSpPr>
          <p:nvPr>
            <p:ph type="dt" sz="half" idx="10"/>
          </p:nvPr>
        </p:nvSpPr>
        <p:spPr/>
        <p:txBody>
          <a:bodyPr/>
          <a:lstStyle/>
          <a:p>
            <a:r>
              <a:rPr lang="en-US"/>
              <a:t>9/14/2018</a:t>
            </a:r>
          </a:p>
        </p:txBody>
      </p:sp>
      <p:sp>
        <p:nvSpPr>
          <p:cNvPr id="5" name="Footer Placeholder 4">
            <a:extLst>
              <a:ext uri="{FF2B5EF4-FFF2-40B4-BE49-F238E27FC236}">
                <a16:creationId xmlns:a16="http://schemas.microsoft.com/office/drawing/2014/main" id="{3BF7BF19-1598-4B6A-ABF7-98DB8C314056}"/>
              </a:ext>
            </a:extLst>
          </p:cNvPr>
          <p:cNvSpPr>
            <a:spLocks noGrp="1"/>
          </p:cNvSpPr>
          <p:nvPr>
            <p:ph type="ftr" sz="quarter" idx="11"/>
          </p:nvPr>
        </p:nvSpPr>
        <p:spPr/>
        <p:txBody>
          <a:bodyPr/>
          <a:lstStyle/>
          <a:p>
            <a:r>
              <a:rPr lang="en-US"/>
              <a:t>Fish Classifiation</a:t>
            </a:r>
          </a:p>
        </p:txBody>
      </p:sp>
      <p:sp>
        <p:nvSpPr>
          <p:cNvPr id="6" name="Slide Number Placeholder 5">
            <a:extLst>
              <a:ext uri="{FF2B5EF4-FFF2-40B4-BE49-F238E27FC236}">
                <a16:creationId xmlns:a16="http://schemas.microsoft.com/office/drawing/2014/main" id="{C7144360-C9F7-4AA8-B0F6-CA7CB44A46CB}"/>
              </a:ext>
            </a:extLst>
          </p:cNvPr>
          <p:cNvSpPr>
            <a:spLocks noGrp="1"/>
          </p:cNvSpPr>
          <p:nvPr>
            <p:ph type="sldNum" sz="quarter" idx="12"/>
          </p:nvPr>
        </p:nvSpPr>
        <p:spPr/>
        <p:txBody>
          <a:bodyPr/>
          <a:lstStyle/>
          <a:p>
            <a:fld id="{5A7D14AB-8043-0641-BFBE-EE60A6A15C2D}" type="slidenum">
              <a:rPr lang="en-US" smtClean="0"/>
              <a:t>13</a:t>
            </a:fld>
            <a:endParaRPr lang="en-US"/>
          </a:p>
        </p:txBody>
      </p:sp>
      <p:pic>
        <p:nvPicPr>
          <p:cNvPr id="10" name="Picture 9">
            <a:extLst>
              <a:ext uri="{FF2B5EF4-FFF2-40B4-BE49-F238E27FC236}">
                <a16:creationId xmlns:a16="http://schemas.microsoft.com/office/drawing/2014/main" id="{818A893B-5A6B-4A34-AF62-DBB5E055C487}"/>
              </a:ext>
            </a:extLst>
          </p:cNvPr>
          <p:cNvPicPr>
            <a:picLocks noChangeAspect="1"/>
          </p:cNvPicPr>
          <p:nvPr/>
        </p:nvPicPr>
        <p:blipFill rotWithShape="1">
          <a:blip r:embed="rId3"/>
          <a:srcRect r="25000"/>
          <a:stretch/>
        </p:blipFill>
        <p:spPr>
          <a:xfrm>
            <a:off x="0" y="934"/>
            <a:ext cx="9144001" cy="6885812"/>
          </a:xfrm>
          <a:prstGeom prst="rect">
            <a:avLst/>
          </a:prstGeom>
        </p:spPr>
      </p:pic>
      <p:sp>
        <p:nvSpPr>
          <p:cNvPr id="7" name="TextBox 6">
            <a:extLst>
              <a:ext uri="{FF2B5EF4-FFF2-40B4-BE49-F238E27FC236}">
                <a16:creationId xmlns:a16="http://schemas.microsoft.com/office/drawing/2014/main" id="{85E9C8EB-30B4-4830-84CF-49DB6E452102}"/>
              </a:ext>
            </a:extLst>
          </p:cNvPr>
          <p:cNvSpPr txBox="1"/>
          <p:nvPr/>
        </p:nvSpPr>
        <p:spPr>
          <a:xfrm>
            <a:off x="363894" y="302283"/>
            <a:ext cx="8322906" cy="769441"/>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Worst Accuracy Per Class</a:t>
            </a:r>
          </a:p>
        </p:txBody>
      </p:sp>
      <p:sp>
        <p:nvSpPr>
          <p:cNvPr id="8" name="Subtitle 2">
            <a:extLst>
              <a:ext uri="{FF2B5EF4-FFF2-40B4-BE49-F238E27FC236}">
                <a16:creationId xmlns:a16="http://schemas.microsoft.com/office/drawing/2014/main" id="{7B21122D-70AD-44F3-A081-76842EAFA699}"/>
              </a:ext>
            </a:extLst>
          </p:cNvPr>
          <p:cNvSpPr txBox="1">
            <a:spLocks/>
          </p:cNvSpPr>
          <p:nvPr/>
        </p:nvSpPr>
        <p:spPr>
          <a:xfrm>
            <a:off x="363894" y="1236061"/>
            <a:ext cx="8439638" cy="48512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solidFill>
                <a:schemeClr val="bg1"/>
              </a:solidFill>
            </a:endParaRPr>
          </a:p>
          <a:p>
            <a:pPr marL="457200" indent="-457200"/>
            <a:endParaRPr lang="en-US" sz="2000" dirty="0">
              <a:solidFill>
                <a:schemeClr val="bg1"/>
              </a:solidFill>
            </a:endParaRPr>
          </a:p>
          <a:p>
            <a:pPr marL="457200" indent="-457200"/>
            <a:endParaRPr lang="en-US" sz="2000" dirty="0">
              <a:solidFill>
                <a:schemeClr val="bg1"/>
              </a:solidFill>
            </a:endParaRPr>
          </a:p>
          <a:p>
            <a:pPr marL="457200" indent="-457200"/>
            <a:endParaRPr lang="en-US" sz="2000" dirty="0">
              <a:solidFill>
                <a:schemeClr val="bg1"/>
              </a:solidFill>
            </a:endParaRPr>
          </a:p>
          <a:p>
            <a:pPr marL="457200" indent="-457200"/>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457200" indent="-457200"/>
            <a:endParaRPr lang="en-US" sz="2200" dirty="0">
              <a:solidFill>
                <a:schemeClr val="bg1"/>
              </a:solidFill>
            </a:endParaRPr>
          </a:p>
          <a:p>
            <a:pPr marL="457200" indent="-457200"/>
            <a:endParaRPr lang="en-US" sz="22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n-US" sz="2400" dirty="0">
              <a:solidFill>
                <a:schemeClr val="bg1"/>
              </a:solidFill>
            </a:endParaRPr>
          </a:p>
          <a:p>
            <a:pPr marL="457200" indent="-457200"/>
            <a:endParaRPr lang="el-GR" sz="2400" dirty="0">
              <a:solidFill>
                <a:schemeClr val="bg1"/>
              </a:solidFill>
            </a:endParaRPr>
          </a:p>
        </p:txBody>
      </p:sp>
      <p:sp>
        <p:nvSpPr>
          <p:cNvPr id="9" name="TextBox 8"/>
          <p:cNvSpPr txBox="1"/>
          <p:nvPr/>
        </p:nvSpPr>
        <p:spPr>
          <a:xfrm>
            <a:off x="363894" y="1103465"/>
            <a:ext cx="3307354" cy="707886"/>
          </a:xfrm>
          <a:prstGeom prst="rect">
            <a:avLst/>
          </a:prstGeom>
          <a:noFill/>
        </p:spPr>
        <p:txBody>
          <a:bodyPr wrap="square" rtlCol="0">
            <a:spAutoFit/>
          </a:bodyPr>
          <a:lstStyle/>
          <a:p>
            <a:pPr marL="457200" indent="-457200"/>
            <a:r>
              <a:rPr lang="en-US" sz="2000" dirty="0">
                <a:solidFill>
                  <a:schemeClr val="bg1"/>
                </a:solidFill>
              </a:rPr>
              <a:t>Acanthurus nigrofuscus : </a:t>
            </a:r>
            <a:r>
              <a:rPr lang="el-GR" sz="2000" dirty="0">
                <a:solidFill>
                  <a:schemeClr val="bg1"/>
                </a:solidFill>
              </a:rPr>
              <a:t>55</a:t>
            </a:r>
            <a:r>
              <a:rPr lang="en-US" sz="2000" dirty="0">
                <a:solidFill>
                  <a:schemeClr val="bg1"/>
                </a:solidFill>
              </a:rPr>
              <a:t> %</a:t>
            </a:r>
          </a:p>
          <a:p>
            <a:pPr marL="457200" indent="-457200"/>
            <a:r>
              <a:rPr lang="en-US" sz="2000" dirty="0">
                <a:solidFill>
                  <a:schemeClr val="bg1"/>
                </a:solidFill>
              </a:rPr>
              <a:t>11/20 images</a:t>
            </a:r>
            <a:r>
              <a:rPr lang="el-GR" sz="2000" dirty="0">
                <a:solidFill>
                  <a:schemeClr val="bg1"/>
                </a:solidFill>
              </a:rPr>
              <a:t> </a:t>
            </a:r>
            <a:endParaRPr lang="en-US" sz="2000" dirty="0">
              <a:solidFill>
                <a:schemeClr val="bg1"/>
              </a:solidFill>
            </a:endParaRPr>
          </a:p>
        </p:txBody>
      </p:sp>
      <p:sp>
        <p:nvSpPr>
          <p:cNvPr id="11" name="TextBox 10"/>
          <p:cNvSpPr txBox="1"/>
          <p:nvPr/>
        </p:nvSpPr>
        <p:spPr>
          <a:xfrm>
            <a:off x="5581934" y="2306472"/>
            <a:ext cx="3357350" cy="707886"/>
          </a:xfrm>
          <a:prstGeom prst="rect">
            <a:avLst/>
          </a:prstGeom>
          <a:noFill/>
        </p:spPr>
        <p:txBody>
          <a:bodyPr wrap="square" rtlCol="0">
            <a:spAutoFit/>
          </a:bodyPr>
          <a:lstStyle/>
          <a:p>
            <a:pPr marL="457200" indent="-457200"/>
            <a:r>
              <a:rPr lang="en-US" sz="2000" dirty="0">
                <a:solidFill>
                  <a:schemeClr val="bg1"/>
                </a:solidFill>
              </a:rPr>
              <a:t>Burbot : 53.6 %</a:t>
            </a:r>
          </a:p>
          <a:p>
            <a:pPr marL="457200" indent="-457200"/>
            <a:r>
              <a:rPr lang="en-US" sz="2000" dirty="0">
                <a:solidFill>
                  <a:schemeClr val="bg1"/>
                </a:solidFill>
              </a:rPr>
              <a:t>30/56 images</a:t>
            </a:r>
          </a:p>
        </p:txBody>
      </p:sp>
      <p:sp>
        <p:nvSpPr>
          <p:cNvPr id="12" name="TextBox 11"/>
          <p:cNvSpPr txBox="1"/>
          <p:nvPr/>
        </p:nvSpPr>
        <p:spPr>
          <a:xfrm>
            <a:off x="228142" y="3429000"/>
            <a:ext cx="3443106" cy="707886"/>
          </a:xfrm>
          <a:prstGeom prst="rect">
            <a:avLst/>
          </a:prstGeom>
          <a:noFill/>
        </p:spPr>
        <p:txBody>
          <a:bodyPr wrap="square" rtlCol="0">
            <a:spAutoFit/>
          </a:bodyPr>
          <a:lstStyle/>
          <a:p>
            <a:pPr marL="457200" indent="-457200"/>
            <a:r>
              <a:rPr lang="en-US" sz="2000" dirty="0">
                <a:solidFill>
                  <a:schemeClr val="bg1"/>
                </a:solidFill>
              </a:rPr>
              <a:t>Nase : 76 %</a:t>
            </a:r>
          </a:p>
          <a:p>
            <a:pPr marL="457200" indent="-457200"/>
            <a:r>
              <a:rPr lang="en-US" sz="2000" dirty="0">
                <a:solidFill>
                  <a:schemeClr val="bg1"/>
                </a:solidFill>
              </a:rPr>
              <a:t>133/175 images</a:t>
            </a:r>
          </a:p>
        </p:txBody>
      </p:sp>
      <p:sp>
        <p:nvSpPr>
          <p:cNvPr id="23" name="TextBox 22"/>
          <p:cNvSpPr txBox="1"/>
          <p:nvPr/>
        </p:nvSpPr>
        <p:spPr>
          <a:xfrm>
            <a:off x="5480345" y="4765553"/>
            <a:ext cx="3493422" cy="707886"/>
          </a:xfrm>
          <a:prstGeom prst="rect">
            <a:avLst/>
          </a:prstGeom>
          <a:noFill/>
        </p:spPr>
        <p:txBody>
          <a:bodyPr wrap="square" rtlCol="0">
            <a:spAutoFit/>
          </a:bodyPr>
          <a:lstStyle/>
          <a:p>
            <a:pPr marL="457200" indent="-457200"/>
            <a:r>
              <a:rPr lang="en-US" sz="2000" dirty="0">
                <a:solidFill>
                  <a:schemeClr val="bg1"/>
                </a:solidFill>
              </a:rPr>
              <a:t>Neoglyphidodon nigroris : 50 %</a:t>
            </a:r>
          </a:p>
          <a:p>
            <a:pPr marL="457200" indent="-457200" algn="ctr"/>
            <a:r>
              <a:rPr lang="en-US" sz="2000" dirty="0">
                <a:solidFill>
                  <a:schemeClr val="bg1"/>
                </a:solidFill>
              </a:rPr>
              <a:t>2/4 images</a:t>
            </a:r>
          </a:p>
        </p:txBody>
      </p:sp>
      <p:sp>
        <p:nvSpPr>
          <p:cNvPr id="24" name="TextBox 23"/>
          <p:cNvSpPr txBox="1"/>
          <p:nvPr/>
        </p:nvSpPr>
        <p:spPr>
          <a:xfrm>
            <a:off x="296018" y="5769817"/>
            <a:ext cx="3307354" cy="707886"/>
          </a:xfrm>
          <a:prstGeom prst="rect">
            <a:avLst/>
          </a:prstGeom>
          <a:noFill/>
        </p:spPr>
        <p:txBody>
          <a:bodyPr wrap="square" rtlCol="0">
            <a:spAutoFit/>
          </a:bodyPr>
          <a:lstStyle/>
          <a:p>
            <a:pPr marL="457200" indent="-457200"/>
            <a:r>
              <a:rPr lang="en-US" sz="2000" dirty="0">
                <a:solidFill>
                  <a:schemeClr val="bg1"/>
                </a:solidFill>
              </a:rPr>
              <a:t>Zebrasoma scopas: 58.3%</a:t>
            </a:r>
          </a:p>
          <a:p>
            <a:pPr marL="457200" indent="-457200" algn="ctr"/>
            <a:r>
              <a:rPr lang="en-US" sz="2000" dirty="0">
                <a:solidFill>
                  <a:schemeClr val="bg1"/>
                </a:solidFill>
              </a:rPr>
              <a:t>7/12 images</a:t>
            </a:r>
          </a:p>
        </p:txBody>
      </p:sp>
      <p:pic>
        <p:nvPicPr>
          <p:cNvPr id="18" name="Picture 17">
            <a:extLst>
              <a:ext uri="{FF2B5EF4-FFF2-40B4-BE49-F238E27FC236}">
                <a16:creationId xmlns:a16="http://schemas.microsoft.com/office/drawing/2014/main" id="{3245216B-DBCF-4294-AE80-C96AC3DD7E5F}"/>
              </a:ext>
            </a:extLst>
          </p:cNvPr>
          <p:cNvPicPr>
            <a:picLocks noChangeAspect="1"/>
          </p:cNvPicPr>
          <p:nvPr/>
        </p:nvPicPr>
        <p:blipFill>
          <a:blip r:embed="rId4"/>
          <a:stretch>
            <a:fillRect/>
          </a:stretch>
        </p:blipFill>
        <p:spPr>
          <a:xfrm>
            <a:off x="3821529" y="1184448"/>
            <a:ext cx="1500943" cy="699513"/>
          </a:xfrm>
          <a:prstGeom prst="rect">
            <a:avLst/>
          </a:prstGeom>
        </p:spPr>
      </p:pic>
      <p:pic>
        <p:nvPicPr>
          <p:cNvPr id="20" name="Picture 19">
            <a:extLst>
              <a:ext uri="{FF2B5EF4-FFF2-40B4-BE49-F238E27FC236}">
                <a16:creationId xmlns:a16="http://schemas.microsoft.com/office/drawing/2014/main" id="{5A6E1044-5E18-4876-8D72-C337217AA2B8}"/>
              </a:ext>
            </a:extLst>
          </p:cNvPr>
          <p:cNvPicPr>
            <a:picLocks noChangeAspect="1"/>
          </p:cNvPicPr>
          <p:nvPr/>
        </p:nvPicPr>
        <p:blipFill>
          <a:blip r:embed="rId5"/>
          <a:stretch>
            <a:fillRect/>
          </a:stretch>
        </p:blipFill>
        <p:spPr>
          <a:xfrm>
            <a:off x="3791161" y="2209153"/>
            <a:ext cx="1531312" cy="807811"/>
          </a:xfrm>
          <a:prstGeom prst="rect">
            <a:avLst/>
          </a:prstGeom>
        </p:spPr>
      </p:pic>
      <p:pic>
        <p:nvPicPr>
          <p:cNvPr id="25" name="Picture 24">
            <a:extLst>
              <a:ext uri="{FF2B5EF4-FFF2-40B4-BE49-F238E27FC236}">
                <a16:creationId xmlns:a16="http://schemas.microsoft.com/office/drawing/2014/main" id="{ECADAC3C-7B0C-40D2-94F8-DD9C1ECF1E16}"/>
              </a:ext>
            </a:extLst>
          </p:cNvPr>
          <p:cNvPicPr>
            <a:picLocks noChangeAspect="1"/>
          </p:cNvPicPr>
          <p:nvPr/>
        </p:nvPicPr>
        <p:blipFill>
          <a:blip r:embed="rId6"/>
          <a:stretch>
            <a:fillRect/>
          </a:stretch>
        </p:blipFill>
        <p:spPr>
          <a:xfrm>
            <a:off x="3876022" y="3438886"/>
            <a:ext cx="1446450" cy="730756"/>
          </a:xfrm>
          <a:prstGeom prst="rect">
            <a:avLst/>
          </a:prstGeom>
        </p:spPr>
      </p:pic>
      <p:pic>
        <p:nvPicPr>
          <p:cNvPr id="26" name="Picture 25">
            <a:extLst>
              <a:ext uri="{FF2B5EF4-FFF2-40B4-BE49-F238E27FC236}">
                <a16:creationId xmlns:a16="http://schemas.microsoft.com/office/drawing/2014/main" id="{D2BC6AED-0BEF-4402-9649-31F49496FFC1}"/>
              </a:ext>
            </a:extLst>
          </p:cNvPr>
          <p:cNvPicPr>
            <a:picLocks noChangeAspect="1"/>
          </p:cNvPicPr>
          <p:nvPr/>
        </p:nvPicPr>
        <p:blipFill>
          <a:blip r:embed="rId7"/>
          <a:stretch>
            <a:fillRect/>
          </a:stretch>
        </p:blipFill>
        <p:spPr>
          <a:xfrm>
            <a:off x="3876022" y="4600230"/>
            <a:ext cx="1446451" cy="730757"/>
          </a:xfrm>
          <a:prstGeom prst="rect">
            <a:avLst/>
          </a:prstGeom>
        </p:spPr>
      </p:pic>
      <p:pic>
        <p:nvPicPr>
          <p:cNvPr id="27" name="Picture 26">
            <a:extLst>
              <a:ext uri="{FF2B5EF4-FFF2-40B4-BE49-F238E27FC236}">
                <a16:creationId xmlns:a16="http://schemas.microsoft.com/office/drawing/2014/main" id="{EE608FFC-D15F-4508-95DE-A9ECC57DA8A8}"/>
              </a:ext>
            </a:extLst>
          </p:cNvPr>
          <p:cNvPicPr>
            <a:picLocks noChangeAspect="1"/>
          </p:cNvPicPr>
          <p:nvPr/>
        </p:nvPicPr>
        <p:blipFill>
          <a:blip r:embed="rId8"/>
          <a:stretch>
            <a:fillRect/>
          </a:stretch>
        </p:blipFill>
        <p:spPr>
          <a:xfrm>
            <a:off x="3876022" y="5733233"/>
            <a:ext cx="1446451" cy="716472"/>
          </a:xfrm>
          <a:prstGeom prst="rect">
            <a:avLst/>
          </a:prstGeom>
        </p:spPr>
      </p:pic>
    </p:spTree>
    <p:extLst>
      <p:ext uri="{BB962C8B-B14F-4D97-AF65-F5344CB8AC3E}">
        <p14:creationId xmlns:p14="http://schemas.microsoft.com/office/powerpoint/2010/main" val="2393505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07033" y="0"/>
            <a:ext cx="9551033" cy="6858000"/>
            <a:chOff x="-407033" y="0"/>
            <a:chExt cx="9551033" cy="6858000"/>
          </a:xfrm>
        </p:grpSpPr>
        <p:pic>
          <p:nvPicPr>
            <p:cNvPr id="5" name="Picture 4"/>
            <p:cNvPicPr>
              <a:picLocks noChangeAspect="1"/>
            </p:cNvPicPr>
            <p:nvPr/>
          </p:nvPicPr>
          <p:blipFill rotWithShape="1">
            <a:blip r:embed="rId2"/>
            <a:srcRect l="-1783" r="26941"/>
            <a:stretch/>
          </p:blipFill>
          <p:spPr>
            <a:xfrm>
              <a:off x="945793" y="0"/>
              <a:ext cx="8198207" cy="6858000"/>
            </a:xfrm>
            <a:prstGeom prst="rect">
              <a:avLst/>
            </a:prstGeom>
          </p:spPr>
        </p:pic>
        <p:pic>
          <p:nvPicPr>
            <p:cNvPr id="6" name="Picture 5"/>
            <p:cNvPicPr>
              <a:picLocks noChangeAspect="1"/>
            </p:cNvPicPr>
            <p:nvPr/>
          </p:nvPicPr>
          <p:blipFill rotWithShape="1">
            <a:blip r:embed="rId2"/>
            <a:srcRect l="-1784" r="82326"/>
            <a:stretch/>
          </p:blipFill>
          <p:spPr>
            <a:xfrm>
              <a:off x="-407033" y="0"/>
              <a:ext cx="3484205" cy="6858000"/>
            </a:xfrm>
            <a:prstGeom prst="rect">
              <a:avLst/>
            </a:prstGeom>
          </p:spPr>
        </p:pic>
      </p:grpSp>
      <p:sp>
        <p:nvSpPr>
          <p:cNvPr id="8" name="Subtitle 7">
            <a:extLst>
              <a:ext uri="{FF2B5EF4-FFF2-40B4-BE49-F238E27FC236}">
                <a16:creationId xmlns:a16="http://schemas.microsoft.com/office/drawing/2014/main" id="{F020409C-C016-4668-98B3-84EBADE125FB}"/>
              </a:ext>
            </a:extLst>
          </p:cNvPr>
          <p:cNvSpPr>
            <a:spLocks noGrp="1"/>
          </p:cNvSpPr>
          <p:nvPr>
            <p:ph type="subTitle" idx="1"/>
          </p:nvPr>
        </p:nvSpPr>
        <p:spPr>
          <a:xfrm>
            <a:off x="1229598" y="3205066"/>
            <a:ext cx="6400800" cy="1752600"/>
          </a:xfrm>
        </p:spPr>
        <p:txBody>
          <a:bodyPr>
            <a:normAutofit/>
          </a:bodyPr>
          <a:lstStyle/>
          <a:p>
            <a:r>
              <a:rPr lang="en-US" sz="6600" b="1" dirty="0">
                <a:solidFill>
                  <a:schemeClr val="tx1"/>
                </a:solidFill>
              </a:rPr>
              <a:t>THANK YOU !!!!</a:t>
            </a:r>
          </a:p>
        </p:txBody>
      </p:sp>
      <p:sp>
        <p:nvSpPr>
          <p:cNvPr id="3" name="Date Placeholder 2"/>
          <p:cNvSpPr>
            <a:spLocks noGrp="1"/>
          </p:cNvSpPr>
          <p:nvPr>
            <p:ph type="dt" sz="half" idx="10"/>
          </p:nvPr>
        </p:nvSpPr>
        <p:spPr/>
        <p:txBody>
          <a:bodyPr/>
          <a:lstStyle/>
          <a:p>
            <a:r>
              <a:rPr lang="en-US"/>
              <a:t>9/14/2018</a:t>
            </a:r>
          </a:p>
        </p:txBody>
      </p:sp>
      <p:sp>
        <p:nvSpPr>
          <p:cNvPr id="4" name="Footer Placeholder 3"/>
          <p:cNvSpPr>
            <a:spLocks noGrp="1"/>
          </p:cNvSpPr>
          <p:nvPr>
            <p:ph type="ftr" sz="quarter" idx="11"/>
          </p:nvPr>
        </p:nvSpPr>
        <p:spPr/>
        <p:txBody>
          <a:bodyPr/>
          <a:lstStyle/>
          <a:p>
            <a:r>
              <a:rPr lang="en-US"/>
              <a:t>Fish Classifiation</a:t>
            </a:r>
          </a:p>
        </p:txBody>
      </p:sp>
      <p:sp>
        <p:nvSpPr>
          <p:cNvPr id="9" name="Slide Number Placeholder 8"/>
          <p:cNvSpPr>
            <a:spLocks noGrp="1"/>
          </p:cNvSpPr>
          <p:nvPr>
            <p:ph type="sldNum" sz="quarter" idx="12"/>
          </p:nvPr>
        </p:nvSpPr>
        <p:spPr/>
        <p:txBody>
          <a:bodyPr/>
          <a:lstStyle/>
          <a:p>
            <a:fld id="{5A7D14AB-8043-0641-BFBE-EE60A6A15C2D}" type="slidenum">
              <a:rPr lang="en-US" smtClean="0"/>
              <a:t>14</a:t>
            </a:fld>
            <a:endParaRPr lang="en-US"/>
          </a:p>
        </p:txBody>
      </p:sp>
      <p:sp>
        <p:nvSpPr>
          <p:cNvPr id="10" name="TextBox 9">
            <a:extLst>
              <a:ext uri="{FF2B5EF4-FFF2-40B4-BE49-F238E27FC236}">
                <a16:creationId xmlns:a16="http://schemas.microsoft.com/office/drawing/2014/main" id="{80EBF517-B4BF-4C9A-9CFC-3FC40E345EA4}"/>
              </a:ext>
            </a:extLst>
          </p:cNvPr>
          <p:cNvSpPr txBox="1"/>
          <p:nvPr/>
        </p:nvSpPr>
        <p:spPr>
          <a:xfrm>
            <a:off x="1948055" y="4970755"/>
            <a:ext cx="4963886" cy="646331"/>
          </a:xfrm>
          <a:prstGeom prst="rect">
            <a:avLst/>
          </a:prstGeom>
          <a:noFill/>
        </p:spPr>
        <p:txBody>
          <a:bodyPr wrap="square" rtlCol="0">
            <a:spAutoFit/>
          </a:bodyPr>
          <a:lstStyle/>
          <a:p>
            <a:pPr algn="ctr"/>
            <a:r>
              <a:rPr lang="en-US" b="1" dirty="0"/>
              <a:t>Our project is available on https://github.com/gogosouliou</a:t>
            </a:r>
          </a:p>
        </p:txBody>
      </p:sp>
    </p:spTree>
    <p:extLst>
      <p:ext uri="{BB962C8B-B14F-4D97-AF65-F5344CB8AC3E}">
        <p14:creationId xmlns:p14="http://schemas.microsoft.com/office/powerpoint/2010/main" val="76197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5000"/>
          <a:stretch/>
        </p:blipFill>
        <p:spPr>
          <a:xfrm>
            <a:off x="-1" y="0"/>
            <a:ext cx="9144001" cy="6885812"/>
          </a:xfrm>
          <a:prstGeom prst="rect">
            <a:avLst/>
          </a:prstGeom>
        </p:spPr>
      </p:pic>
      <p:sp>
        <p:nvSpPr>
          <p:cNvPr id="2" name="Title 1"/>
          <p:cNvSpPr>
            <a:spLocks noGrp="1"/>
          </p:cNvSpPr>
          <p:nvPr>
            <p:ph type="ctrTitle"/>
          </p:nvPr>
        </p:nvSpPr>
        <p:spPr>
          <a:xfrm>
            <a:off x="404185" y="323332"/>
            <a:ext cx="8335628" cy="1075978"/>
          </a:xfrm>
        </p:spPr>
        <p:txBody>
          <a:bodyPr>
            <a:normAutofit/>
          </a:bodyPr>
          <a:lstStyle/>
          <a:p>
            <a:pPr algn="l"/>
            <a:r>
              <a:rPr lang="en-US" dirty="0">
                <a:effectLst>
                  <a:outerShdw blurRad="63500" sx="102000" sy="102000" algn="ctr" rotWithShape="0">
                    <a:prstClr val="black">
                      <a:alpha val="40000"/>
                    </a:prstClr>
                  </a:outerShdw>
                </a:effectLst>
              </a:rPr>
              <a:t>A little stats to begin with..</a:t>
            </a:r>
            <a:endParaRPr lang="en-US" sz="4800" dirty="0">
              <a:effectLst>
                <a:outerShdw blurRad="63500" sx="102000" sy="102000" algn="ctr" rotWithShape="0">
                  <a:prstClr val="black">
                    <a:alpha val="40000"/>
                  </a:prstClr>
                </a:outerShdw>
              </a:effectLst>
            </a:endParaRPr>
          </a:p>
        </p:txBody>
      </p:sp>
      <p:sp>
        <p:nvSpPr>
          <p:cNvPr id="3" name="Subtitle 2"/>
          <p:cNvSpPr>
            <a:spLocks noGrp="1"/>
          </p:cNvSpPr>
          <p:nvPr>
            <p:ph type="subTitle" idx="1"/>
          </p:nvPr>
        </p:nvSpPr>
        <p:spPr>
          <a:xfrm>
            <a:off x="392736" y="1498942"/>
            <a:ext cx="7772400" cy="4563181"/>
          </a:xfrm>
        </p:spPr>
        <p:txBody>
          <a:bodyPr>
            <a:normAutofit/>
          </a:bodyPr>
          <a:lstStyle/>
          <a:p>
            <a:pPr marL="457200" indent="-457200" algn="l">
              <a:buFont typeface="Arial"/>
              <a:buChar char="•"/>
            </a:pPr>
            <a:r>
              <a:rPr lang="en-US" dirty="0">
                <a:solidFill>
                  <a:schemeClr val="bg1"/>
                </a:solidFill>
              </a:rPr>
              <a:t>17% of fish stocks </a:t>
            </a:r>
            <a:r>
              <a:rPr lang="en-US" dirty="0">
                <a:solidFill>
                  <a:schemeClr val="bg1"/>
                </a:solidFill>
                <a:sym typeface="Wingdings" panose="05000000000000000000" pitchFamily="2" charset="2"/>
              </a:rPr>
              <a:t>are partial overexploited</a:t>
            </a:r>
          </a:p>
          <a:p>
            <a:pPr marL="457200" indent="-457200" algn="l">
              <a:buFont typeface="Arial"/>
              <a:buChar char="•"/>
            </a:pPr>
            <a:r>
              <a:rPr lang="en-US" dirty="0">
                <a:solidFill>
                  <a:schemeClr val="bg1"/>
                </a:solidFill>
                <a:sym typeface="Wingdings" panose="05000000000000000000" pitchFamily="2" charset="2"/>
              </a:rPr>
              <a:t>52% fully exploited </a:t>
            </a:r>
          </a:p>
          <a:p>
            <a:pPr marL="457200" indent="-457200" algn="l">
              <a:buFont typeface="Arial"/>
              <a:buChar char="•"/>
            </a:pPr>
            <a:r>
              <a:rPr lang="en-US" dirty="0">
                <a:solidFill>
                  <a:schemeClr val="bg1"/>
                </a:solidFill>
                <a:sym typeface="Wingdings" panose="05000000000000000000" pitchFamily="2" charset="2"/>
              </a:rPr>
              <a:t>7% depleted</a:t>
            </a:r>
          </a:p>
          <a:p>
            <a:pPr marL="457200" indent="-457200" algn="l">
              <a:buFont typeface="Arial"/>
              <a:buChar char="•"/>
            </a:pPr>
            <a:r>
              <a:rPr lang="en-US" dirty="0">
                <a:solidFill>
                  <a:schemeClr val="bg1"/>
                </a:solidFill>
                <a:sym typeface="Wingdings" panose="05000000000000000000" pitchFamily="2" charset="2"/>
              </a:rPr>
              <a:t>90% of large predatory fish are already gone</a:t>
            </a:r>
          </a:p>
          <a:p>
            <a:pPr marL="457200" indent="-457200" algn="l">
              <a:buFont typeface="Arial"/>
              <a:buChar char="•"/>
            </a:pPr>
            <a:r>
              <a:rPr lang="en-US" dirty="0">
                <a:solidFill>
                  <a:schemeClr val="bg1"/>
                </a:solidFill>
              </a:rPr>
              <a:t>Total harvesting of wild fish from the world’s oceans stands at approximately to 90 million tons</a:t>
            </a:r>
          </a:p>
        </p:txBody>
      </p:sp>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2</a:t>
            </a:fld>
            <a:endParaRPr lang="en-US"/>
          </a:p>
        </p:txBody>
      </p:sp>
    </p:spTree>
    <p:extLst>
      <p:ext uri="{BB962C8B-B14F-4D97-AF65-F5344CB8AC3E}">
        <p14:creationId xmlns:p14="http://schemas.microsoft.com/office/powerpoint/2010/main" val="730694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7743-C324-4D28-92A3-549725DA2B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191B7F-BF33-44F8-B4D7-B27BE735DEF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4A127D7-E18C-4BCD-8AE5-ADB8E69854F7}"/>
              </a:ext>
            </a:extLst>
          </p:cNvPr>
          <p:cNvPicPr>
            <a:picLocks noChangeAspect="1"/>
          </p:cNvPicPr>
          <p:nvPr/>
        </p:nvPicPr>
        <p:blipFill rotWithShape="1">
          <a:blip r:embed="rId2"/>
          <a:srcRect r="25000"/>
          <a:stretch/>
        </p:blipFill>
        <p:spPr>
          <a:xfrm>
            <a:off x="-1" y="483"/>
            <a:ext cx="9144001" cy="6885812"/>
          </a:xfrm>
          <a:prstGeom prst="rect">
            <a:avLst/>
          </a:prstGeom>
        </p:spPr>
      </p:pic>
      <p:sp>
        <p:nvSpPr>
          <p:cNvPr id="6" name="Title 1"/>
          <p:cNvSpPr txBox="1">
            <a:spLocks/>
          </p:cNvSpPr>
          <p:nvPr/>
        </p:nvSpPr>
        <p:spPr>
          <a:xfrm>
            <a:off x="404185" y="323332"/>
            <a:ext cx="8448869" cy="107597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effectLst>
                  <a:outerShdw blurRad="63500" sx="102000" sy="102000" algn="ctr" rotWithShape="0">
                    <a:prstClr val="black">
                      <a:alpha val="40000"/>
                    </a:prstClr>
                  </a:outerShdw>
                </a:effectLst>
              </a:rPr>
              <a:t>The major issues vs Solutions</a:t>
            </a:r>
          </a:p>
        </p:txBody>
      </p:sp>
      <p:graphicFrame>
        <p:nvGraphicFramePr>
          <p:cNvPr id="11" name="Diagram 10"/>
          <p:cNvGraphicFramePr/>
          <p:nvPr>
            <p:extLst>
              <p:ext uri="{D42A27DB-BD31-4B8C-83A1-F6EECF244321}">
                <p14:modId xmlns:p14="http://schemas.microsoft.com/office/powerpoint/2010/main" val="2030100811"/>
              </p:ext>
            </p:extLst>
          </p:nvPr>
        </p:nvGraphicFramePr>
        <p:xfrm>
          <a:off x="-315190" y="1514619"/>
          <a:ext cx="4488873" cy="2614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Date Placeholder 11"/>
          <p:cNvSpPr>
            <a:spLocks noGrp="1"/>
          </p:cNvSpPr>
          <p:nvPr>
            <p:ph type="dt" sz="half" idx="10"/>
          </p:nvPr>
        </p:nvSpPr>
        <p:spPr/>
        <p:txBody>
          <a:bodyPr/>
          <a:lstStyle/>
          <a:p>
            <a:r>
              <a:rPr lang="en-US"/>
              <a:t>9/14/2018</a:t>
            </a:r>
          </a:p>
        </p:txBody>
      </p:sp>
      <p:sp>
        <p:nvSpPr>
          <p:cNvPr id="13" name="Footer Placeholder 12"/>
          <p:cNvSpPr>
            <a:spLocks noGrp="1"/>
          </p:cNvSpPr>
          <p:nvPr>
            <p:ph type="ftr" sz="quarter" idx="11"/>
          </p:nvPr>
        </p:nvSpPr>
        <p:spPr/>
        <p:txBody>
          <a:bodyPr/>
          <a:lstStyle/>
          <a:p>
            <a:r>
              <a:rPr lang="en-US"/>
              <a:t>Fish Classifiation</a:t>
            </a:r>
          </a:p>
        </p:txBody>
      </p:sp>
      <p:sp>
        <p:nvSpPr>
          <p:cNvPr id="14" name="Slide Number Placeholder 13"/>
          <p:cNvSpPr>
            <a:spLocks noGrp="1"/>
          </p:cNvSpPr>
          <p:nvPr>
            <p:ph type="sldNum" sz="quarter" idx="12"/>
          </p:nvPr>
        </p:nvSpPr>
        <p:spPr/>
        <p:txBody>
          <a:bodyPr/>
          <a:lstStyle/>
          <a:p>
            <a:fld id="{5A7D14AB-8043-0641-BFBE-EE60A6A15C2D}" type="slidenum">
              <a:rPr lang="en-US" smtClean="0"/>
              <a:t>3</a:t>
            </a:fld>
            <a:endParaRPr lang="en-US"/>
          </a:p>
        </p:txBody>
      </p:sp>
      <p:sp>
        <p:nvSpPr>
          <p:cNvPr id="19" name="Right Arrow 18"/>
          <p:cNvSpPr/>
          <p:nvPr/>
        </p:nvSpPr>
        <p:spPr>
          <a:xfrm>
            <a:off x="4188668" y="2146163"/>
            <a:ext cx="810491" cy="1052945"/>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l-GR"/>
          </a:p>
        </p:txBody>
      </p:sp>
      <p:sp>
        <p:nvSpPr>
          <p:cNvPr id="20" name="TextBox 19"/>
          <p:cNvSpPr txBox="1"/>
          <p:nvPr/>
        </p:nvSpPr>
        <p:spPr>
          <a:xfrm>
            <a:off x="5238007" y="1982146"/>
            <a:ext cx="3615047" cy="1200329"/>
          </a:xfrm>
          <a:prstGeom prst="rect">
            <a:avLst/>
          </a:prstGeom>
          <a:noFill/>
        </p:spPr>
        <p:txBody>
          <a:bodyPr wrap="square" rtlCol="0">
            <a:spAutoFit/>
          </a:bodyPr>
          <a:lstStyle/>
          <a:p>
            <a:r>
              <a:rPr lang="en-US" dirty="0"/>
              <a:t>Automatic fish species classification in underwater</a:t>
            </a:r>
            <a:r>
              <a:rPr lang="el-GR" dirty="0"/>
              <a:t> </a:t>
            </a:r>
            <a:r>
              <a:rPr lang="en-US" dirty="0"/>
              <a:t>image monitoring  using  CNN</a:t>
            </a:r>
          </a:p>
          <a:p>
            <a:r>
              <a:rPr lang="en-US" dirty="0"/>
              <a:t>(Convolutional Neural Networks).</a:t>
            </a:r>
            <a:endParaRPr lang="el-GR" dirty="0"/>
          </a:p>
        </p:txBody>
      </p:sp>
    </p:spTree>
    <p:extLst>
      <p:ext uri="{BB962C8B-B14F-4D97-AF65-F5344CB8AC3E}">
        <p14:creationId xmlns:p14="http://schemas.microsoft.com/office/powerpoint/2010/main" val="331993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14F-E71D-4D5C-8AAC-76BE717892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E03589-E5FC-440A-8AD1-2F00F0D0055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FF1DA5-B6E8-4E70-B7DA-9ABE6E814AF2}"/>
              </a:ext>
            </a:extLst>
          </p:cNvPr>
          <p:cNvPicPr>
            <a:picLocks noChangeAspect="1"/>
          </p:cNvPicPr>
          <p:nvPr/>
        </p:nvPicPr>
        <p:blipFill rotWithShape="1">
          <a:blip r:embed="rId2"/>
          <a:srcRect r="25000"/>
          <a:stretch/>
        </p:blipFill>
        <p:spPr>
          <a:xfrm>
            <a:off x="-1" y="-27992"/>
            <a:ext cx="9144001" cy="6885812"/>
          </a:xfrm>
          <a:prstGeom prst="rect">
            <a:avLst/>
          </a:prstGeom>
        </p:spPr>
      </p:pic>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4</a:t>
            </a:fld>
            <a:endParaRPr lang="en-US"/>
          </a:p>
        </p:txBody>
      </p:sp>
      <p:sp>
        <p:nvSpPr>
          <p:cNvPr id="8" name="TextBox 7">
            <a:extLst>
              <a:ext uri="{FF2B5EF4-FFF2-40B4-BE49-F238E27FC236}">
                <a16:creationId xmlns:a16="http://schemas.microsoft.com/office/drawing/2014/main" id="{38738689-1D43-49CE-91A4-8A6D40007249}"/>
              </a:ext>
            </a:extLst>
          </p:cNvPr>
          <p:cNvSpPr txBox="1"/>
          <p:nvPr/>
        </p:nvSpPr>
        <p:spPr>
          <a:xfrm>
            <a:off x="592494" y="316659"/>
            <a:ext cx="8322906" cy="769441"/>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Our business goal!</a:t>
            </a:r>
          </a:p>
        </p:txBody>
      </p:sp>
      <p:sp>
        <p:nvSpPr>
          <p:cNvPr id="9" name="Subtitle 2">
            <a:extLst>
              <a:ext uri="{FF2B5EF4-FFF2-40B4-BE49-F238E27FC236}">
                <a16:creationId xmlns:a16="http://schemas.microsoft.com/office/drawing/2014/main" id="{03C1FAF8-6815-4482-B70D-3F1FA9A1E21C}"/>
              </a:ext>
            </a:extLst>
          </p:cNvPr>
          <p:cNvSpPr txBox="1">
            <a:spLocks/>
          </p:cNvSpPr>
          <p:nvPr/>
        </p:nvSpPr>
        <p:spPr>
          <a:xfrm>
            <a:off x="367004" y="1492307"/>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dirty="0">
                <a:solidFill>
                  <a:schemeClr val="bg1"/>
                </a:solidFill>
                <a:sym typeface="Wingdings" panose="05000000000000000000" pitchFamily="2" charset="2"/>
              </a:rPr>
              <a:t>Create a gadget composed of a software and an underwater camera.</a:t>
            </a:r>
          </a:p>
          <a:p>
            <a:pPr marL="457200" indent="-457200"/>
            <a:r>
              <a:rPr lang="en-US" dirty="0">
                <a:solidFill>
                  <a:schemeClr val="bg1"/>
                </a:solidFill>
                <a:sym typeface="Wingdings" panose="05000000000000000000" pitchFamily="2" charset="2"/>
              </a:rPr>
              <a:t>Fish species recognition, capturing underwater footage.</a:t>
            </a:r>
          </a:p>
          <a:p>
            <a:pPr marL="457200" indent="-457200"/>
            <a:r>
              <a:rPr lang="en-US" dirty="0">
                <a:solidFill>
                  <a:schemeClr val="bg1"/>
                </a:solidFill>
                <a:sym typeface="Wingdings" panose="05000000000000000000" pitchFamily="2" charset="2"/>
              </a:rPr>
              <a:t>Useful in fishery and underwater experiences like scuba diving and snorkeling.</a:t>
            </a:r>
          </a:p>
          <a:p>
            <a:pPr marL="457200" indent="-457200"/>
            <a:endParaRPr lang="en-US" dirty="0">
              <a:solidFill>
                <a:schemeClr val="bg1"/>
              </a:solidFill>
            </a:endParaRPr>
          </a:p>
        </p:txBody>
      </p:sp>
    </p:spTree>
    <p:extLst>
      <p:ext uri="{BB962C8B-B14F-4D97-AF65-F5344CB8AC3E}">
        <p14:creationId xmlns:p14="http://schemas.microsoft.com/office/powerpoint/2010/main" val="1427025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14F-E71D-4D5C-8AAC-76BE717892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E03589-E5FC-440A-8AD1-2F00F0D0055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FF1DA5-B6E8-4E70-B7DA-9ABE6E814AF2}"/>
              </a:ext>
            </a:extLst>
          </p:cNvPr>
          <p:cNvPicPr>
            <a:picLocks noChangeAspect="1"/>
          </p:cNvPicPr>
          <p:nvPr/>
        </p:nvPicPr>
        <p:blipFill rotWithShape="1">
          <a:blip r:embed="rId3"/>
          <a:srcRect r="25000"/>
          <a:stretch/>
        </p:blipFill>
        <p:spPr>
          <a:xfrm>
            <a:off x="0" y="10886"/>
            <a:ext cx="9144001" cy="6858000"/>
          </a:xfrm>
          <a:prstGeom prst="rect">
            <a:avLst/>
          </a:prstGeom>
        </p:spPr>
      </p:pic>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5</a:t>
            </a:fld>
            <a:endParaRPr lang="en-US"/>
          </a:p>
        </p:txBody>
      </p:sp>
      <p:sp>
        <p:nvSpPr>
          <p:cNvPr id="8" name="TextBox 7">
            <a:extLst>
              <a:ext uri="{FF2B5EF4-FFF2-40B4-BE49-F238E27FC236}">
                <a16:creationId xmlns:a16="http://schemas.microsoft.com/office/drawing/2014/main" id="{3308FCCB-F6D9-4F28-8344-1EE9AD24EA45}"/>
              </a:ext>
            </a:extLst>
          </p:cNvPr>
          <p:cNvSpPr txBox="1"/>
          <p:nvPr/>
        </p:nvSpPr>
        <p:spPr>
          <a:xfrm>
            <a:off x="298579" y="316338"/>
            <a:ext cx="8322906" cy="769441"/>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The dataset</a:t>
            </a:r>
          </a:p>
        </p:txBody>
      </p:sp>
      <p:sp>
        <p:nvSpPr>
          <p:cNvPr id="9" name="Subtitle 2">
            <a:extLst>
              <a:ext uri="{FF2B5EF4-FFF2-40B4-BE49-F238E27FC236}">
                <a16:creationId xmlns:a16="http://schemas.microsoft.com/office/drawing/2014/main" id="{38F15877-BFEC-477E-B579-71F75134C59E}"/>
              </a:ext>
            </a:extLst>
          </p:cNvPr>
          <p:cNvSpPr txBox="1">
            <a:spLocks/>
          </p:cNvSpPr>
          <p:nvPr/>
        </p:nvSpPr>
        <p:spPr>
          <a:xfrm>
            <a:off x="367004" y="1197747"/>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dirty="0">
                <a:solidFill>
                  <a:schemeClr val="bg1"/>
                </a:solidFill>
                <a:sym typeface="Wingdings" panose="05000000000000000000" pitchFamily="2" charset="2"/>
              </a:rPr>
              <a:t>Fish Recognition Ground-Truth Data</a:t>
            </a:r>
          </a:p>
          <a:p>
            <a:pPr marL="457200" indent="-457200"/>
            <a:r>
              <a:rPr lang="en-US" dirty="0">
                <a:solidFill>
                  <a:schemeClr val="bg1"/>
                </a:solidFill>
                <a:sym typeface="Wingdings" panose="05000000000000000000" pitchFamily="2" charset="2"/>
              </a:rPr>
              <a:t>Fish Dataset</a:t>
            </a:r>
          </a:p>
          <a:p>
            <a:pPr marL="457200" indent="-457200"/>
            <a:r>
              <a:rPr lang="en-US" dirty="0">
                <a:solidFill>
                  <a:schemeClr val="bg1"/>
                </a:solidFill>
              </a:rPr>
              <a:t>Labeled Fish in the Wild	</a:t>
            </a:r>
          </a:p>
          <a:p>
            <a:pPr marL="457200" indent="-457200"/>
            <a:r>
              <a:rPr lang="en-US" dirty="0">
                <a:solidFill>
                  <a:schemeClr val="bg1"/>
                </a:solidFill>
              </a:rPr>
              <a:t>Fish Net</a:t>
            </a:r>
          </a:p>
        </p:txBody>
      </p:sp>
      <p:sp>
        <p:nvSpPr>
          <p:cNvPr id="14" name="Oval 13">
            <a:extLst>
              <a:ext uri="{FF2B5EF4-FFF2-40B4-BE49-F238E27FC236}">
                <a16:creationId xmlns:a16="http://schemas.microsoft.com/office/drawing/2014/main" id="{51293A1C-E77F-4339-A2FA-29E9BD984103}"/>
              </a:ext>
            </a:extLst>
          </p:cNvPr>
          <p:cNvSpPr/>
          <p:nvPr/>
        </p:nvSpPr>
        <p:spPr>
          <a:xfrm>
            <a:off x="2615681" y="3498978"/>
            <a:ext cx="2668555" cy="65314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41464 Images</a:t>
            </a:r>
          </a:p>
        </p:txBody>
      </p:sp>
      <p:sp>
        <p:nvSpPr>
          <p:cNvPr id="20" name="Right Brace 19">
            <a:extLst>
              <a:ext uri="{FF2B5EF4-FFF2-40B4-BE49-F238E27FC236}">
                <a16:creationId xmlns:a16="http://schemas.microsoft.com/office/drawing/2014/main" id="{E50D8C2C-AA2D-4FB3-ADE3-54E2A64B62EB}"/>
              </a:ext>
            </a:extLst>
          </p:cNvPr>
          <p:cNvSpPr/>
          <p:nvPr/>
        </p:nvSpPr>
        <p:spPr>
          <a:xfrm rot="16200000">
            <a:off x="3178467" y="3856814"/>
            <a:ext cx="1542985" cy="2133600"/>
          </a:xfrm>
          <a:prstGeom prst="righ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1" name="Oval 20">
            <a:extLst>
              <a:ext uri="{FF2B5EF4-FFF2-40B4-BE49-F238E27FC236}">
                <a16:creationId xmlns:a16="http://schemas.microsoft.com/office/drawing/2014/main" id="{B1F317C7-55CD-4C09-9B5E-BAC93A0231A5}"/>
              </a:ext>
            </a:extLst>
          </p:cNvPr>
          <p:cNvSpPr/>
          <p:nvPr/>
        </p:nvSpPr>
        <p:spPr>
          <a:xfrm>
            <a:off x="1929881" y="5767273"/>
            <a:ext cx="1931437" cy="653143"/>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Train (90 %)</a:t>
            </a:r>
          </a:p>
        </p:txBody>
      </p:sp>
      <p:sp>
        <p:nvSpPr>
          <p:cNvPr id="22" name="Oval 21">
            <a:extLst>
              <a:ext uri="{FF2B5EF4-FFF2-40B4-BE49-F238E27FC236}">
                <a16:creationId xmlns:a16="http://schemas.microsoft.com/office/drawing/2014/main" id="{0D3AD02D-D5CC-4FC1-AAC5-31203DAF3285}"/>
              </a:ext>
            </a:extLst>
          </p:cNvPr>
          <p:cNvSpPr/>
          <p:nvPr/>
        </p:nvSpPr>
        <p:spPr>
          <a:xfrm>
            <a:off x="4063481" y="5764309"/>
            <a:ext cx="1918996" cy="653143"/>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Test (10 %)</a:t>
            </a:r>
          </a:p>
        </p:txBody>
      </p:sp>
      <p:cxnSp>
        <p:nvCxnSpPr>
          <p:cNvPr id="24" name="Straight Connector 23">
            <a:extLst>
              <a:ext uri="{FF2B5EF4-FFF2-40B4-BE49-F238E27FC236}">
                <a16:creationId xmlns:a16="http://schemas.microsoft.com/office/drawing/2014/main" id="{73FC6537-1716-4AED-B2F6-32A45472F745}"/>
              </a:ext>
            </a:extLst>
          </p:cNvPr>
          <p:cNvCxnSpPr>
            <a:cxnSpLocks/>
          </p:cNvCxnSpPr>
          <p:nvPr/>
        </p:nvCxnSpPr>
        <p:spPr>
          <a:xfrm flipH="1">
            <a:off x="1399592" y="4497355"/>
            <a:ext cx="249438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8784CB9F-1071-40A1-9310-D6463BF746FD}"/>
              </a:ext>
            </a:extLst>
          </p:cNvPr>
          <p:cNvSpPr/>
          <p:nvPr/>
        </p:nvSpPr>
        <p:spPr>
          <a:xfrm>
            <a:off x="111968" y="4092617"/>
            <a:ext cx="1290734" cy="830997"/>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solidFill>
                  <a:schemeClr val="tx1"/>
                </a:solidFill>
              </a:rPr>
              <a:t>31</a:t>
            </a:r>
            <a:r>
              <a:rPr lang="en-US" dirty="0"/>
              <a:t> </a:t>
            </a:r>
            <a:r>
              <a:rPr lang="en-US" b="1" dirty="0">
                <a:solidFill>
                  <a:schemeClr val="tx1"/>
                </a:solidFill>
              </a:rPr>
              <a:t>Classes</a:t>
            </a:r>
          </a:p>
        </p:txBody>
      </p:sp>
    </p:spTree>
    <p:extLst>
      <p:ext uri="{BB962C8B-B14F-4D97-AF65-F5344CB8AC3E}">
        <p14:creationId xmlns:p14="http://schemas.microsoft.com/office/powerpoint/2010/main" val="2534281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2"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14F-E71D-4D5C-8AAC-76BE717892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E03589-E5FC-440A-8AD1-2F00F0D0055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FF1DA5-B6E8-4E70-B7DA-9ABE6E814AF2}"/>
              </a:ext>
            </a:extLst>
          </p:cNvPr>
          <p:cNvPicPr>
            <a:picLocks noChangeAspect="1"/>
          </p:cNvPicPr>
          <p:nvPr/>
        </p:nvPicPr>
        <p:blipFill rotWithShape="1">
          <a:blip r:embed="rId3"/>
          <a:srcRect r="25000"/>
          <a:stretch/>
        </p:blipFill>
        <p:spPr>
          <a:xfrm>
            <a:off x="-1" y="0"/>
            <a:ext cx="9144001" cy="6858000"/>
          </a:xfrm>
          <a:prstGeom prst="rect">
            <a:avLst/>
          </a:prstGeom>
        </p:spPr>
      </p:pic>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6</a:t>
            </a:fld>
            <a:endParaRPr lang="en-US"/>
          </a:p>
        </p:txBody>
      </p:sp>
      <p:sp>
        <p:nvSpPr>
          <p:cNvPr id="8" name="TextBox 7">
            <a:extLst>
              <a:ext uri="{FF2B5EF4-FFF2-40B4-BE49-F238E27FC236}">
                <a16:creationId xmlns:a16="http://schemas.microsoft.com/office/drawing/2014/main" id="{3308FCCB-F6D9-4F28-8344-1EE9AD24EA45}"/>
              </a:ext>
            </a:extLst>
          </p:cNvPr>
          <p:cNvSpPr txBox="1"/>
          <p:nvPr/>
        </p:nvSpPr>
        <p:spPr>
          <a:xfrm>
            <a:off x="298579" y="316338"/>
            <a:ext cx="8322906" cy="769441"/>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Fish with no chips..</a:t>
            </a:r>
          </a:p>
        </p:txBody>
      </p:sp>
      <p:sp>
        <p:nvSpPr>
          <p:cNvPr id="9" name="Subtitle 2">
            <a:extLst>
              <a:ext uri="{FF2B5EF4-FFF2-40B4-BE49-F238E27FC236}">
                <a16:creationId xmlns:a16="http://schemas.microsoft.com/office/drawing/2014/main" id="{38F15877-BFEC-477E-B579-71F75134C59E}"/>
              </a:ext>
            </a:extLst>
          </p:cNvPr>
          <p:cNvSpPr txBox="1">
            <a:spLocks/>
          </p:cNvSpPr>
          <p:nvPr/>
        </p:nvSpPr>
        <p:spPr>
          <a:xfrm>
            <a:off x="367004" y="1197747"/>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endParaRPr lang="en-US" dirty="0">
              <a:solidFill>
                <a:schemeClr val="bg1"/>
              </a:solidFill>
            </a:endParaRPr>
          </a:p>
        </p:txBody>
      </p:sp>
      <p:sp>
        <p:nvSpPr>
          <p:cNvPr id="17" name="Subtitle 2">
            <a:extLst>
              <a:ext uri="{FF2B5EF4-FFF2-40B4-BE49-F238E27FC236}">
                <a16:creationId xmlns:a16="http://schemas.microsoft.com/office/drawing/2014/main" id="{B9B57387-67B5-4568-A6AA-1A74E9905256}"/>
              </a:ext>
            </a:extLst>
          </p:cNvPr>
          <p:cNvSpPr txBox="1">
            <a:spLocks/>
          </p:cNvSpPr>
          <p:nvPr/>
        </p:nvSpPr>
        <p:spPr>
          <a:xfrm>
            <a:off x="519404" y="1350147"/>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endParaRPr lang="en-US" dirty="0">
              <a:solidFill>
                <a:schemeClr val="bg1"/>
              </a:solidFill>
            </a:endParaRPr>
          </a:p>
        </p:txBody>
      </p:sp>
      <p:sp>
        <p:nvSpPr>
          <p:cNvPr id="18" name="Subtitle 2">
            <a:extLst>
              <a:ext uri="{FF2B5EF4-FFF2-40B4-BE49-F238E27FC236}">
                <a16:creationId xmlns:a16="http://schemas.microsoft.com/office/drawing/2014/main" id="{290F7405-A350-4A78-A974-23D29DEFB2F7}"/>
              </a:ext>
            </a:extLst>
          </p:cNvPr>
          <p:cNvSpPr txBox="1">
            <a:spLocks/>
          </p:cNvSpPr>
          <p:nvPr/>
        </p:nvSpPr>
        <p:spPr>
          <a:xfrm>
            <a:off x="367004" y="1492307"/>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dirty="0">
                <a:solidFill>
                  <a:schemeClr val="bg1"/>
                </a:solidFill>
              </a:rPr>
              <a:t>Data is acquired from live underwater videos</a:t>
            </a:r>
          </a:p>
          <a:p>
            <a:pPr marL="457200" indent="-457200"/>
            <a:r>
              <a:rPr lang="en-US" dirty="0">
                <a:solidFill>
                  <a:schemeClr val="bg1"/>
                </a:solidFill>
              </a:rPr>
              <a:t>27.370 sea, 14.094 river </a:t>
            </a:r>
          </a:p>
          <a:p>
            <a:pPr marL="457200" indent="-457200"/>
            <a:r>
              <a:rPr lang="en-US" dirty="0">
                <a:solidFill>
                  <a:schemeClr val="bg1"/>
                </a:solidFill>
              </a:rPr>
              <a:t>Varying size and number</a:t>
            </a:r>
          </a:p>
          <a:p>
            <a:pPr marL="457200" indent="-457200"/>
            <a:r>
              <a:rPr lang="en-US" dirty="0">
                <a:solidFill>
                  <a:schemeClr val="bg1"/>
                </a:solidFill>
              </a:rPr>
              <a:t>Identify images based on the background of the picture rather than the fish itself. (water etc.)</a:t>
            </a:r>
          </a:p>
          <a:p>
            <a:pPr marL="457200" indent="-457200"/>
            <a:endParaRPr lang="en-US" dirty="0">
              <a:solidFill>
                <a:schemeClr val="bg1"/>
              </a:solidFill>
            </a:endParaRPr>
          </a:p>
        </p:txBody>
      </p:sp>
    </p:spTree>
    <p:extLst>
      <p:ext uri="{BB962C8B-B14F-4D97-AF65-F5344CB8AC3E}">
        <p14:creationId xmlns:p14="http://schemas.microsoft.com/office/powerpoint/2010/main" val="3254756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7">
                                            <p:txEl>
                                              <p:pRg st="0" end="0"/>
                                            </p:txEl>
                                          </p:spTgt>
                                        </p:tgtEl>
                                        <p:attrNameLst>
                                          <p:attrName>style.visibility</p:attrName>
                                        </p:attrNameLst>
                                      </p:cBhvr>
                                      <p:to>
                                        <p:strVal val="visible"/>
                                      </p:to>
                                    </p:set>
                                    <p:anim calcmode="lin" valueType="num">
                                      <p:cBhvr additive="base">
                                        <p:cTn id="1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 calcmode="lin" valueType="num">
                                      <p:cBhvr additive="base">
                                        <p:cTn id="19"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1" end="1"/>
                                            </p:txEl>
                                          </p:spTgt>
                                        </p:tgtEl>
                                        <p:attrNameLst>
                                          <p:attrName>style.visibility</p:attrName>
                                        </p:attrNameLst>
                                      </p:cBhvr>
                                      <p:to>
                                        <p:strVal val="visible"/>
                                      </p:to>
                                    </p:set>
                                    <p:anim calcmode="lin" valueType="num">
                                      <p:cBhvr additive="base">
                                        <p:cTn id="25"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xEl>
                                              <p:pRg st="2" end="2"/>
                                            </p:txEl>
                                          </p:spTgt>
                                        </p:tgtEl>
                                        <p:attrNameLst>
                                          <p:attrName>style.visibility</p:attrName>
                                        </p:attrNameLst>
                                      </p:cBhvr>
                                      <p:to>
                                        <p:strVal val="visible"/>
                                      </p:to>
                                    </p:set>
                                    <p:anim calcmode="lin" valueType="num">
                                      <p:cBhvr additive="base">
                                        <p:cTn id="31"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anim calcmode="lin" valueType="num">
                                      <p:cBhvr additive="base">
                                        <p:cTn id="37"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14F-E71D-4D5C-8AAC-76BE717892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E03589-E5FC-440A-8AD1-2F00F0D0055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FF1DA5-B6E8-4E70-B7DA-9ABE6E814AF2}"/>
              </a:ext>
            </a:extLst>
          </p:cNvPr>
          <p:cNvPicPr>
            <a:picLocks noChangeAspect="1"/>
          </p:cNvPicPr>
          <p:nvPr/>
        </p:nvPicPr>
        <p:blipFill rotWithShape="1">
          <a:blip r:embed="rId3"/>
          <a:srcRect r="25000"/>
          <a:stretch/>
        </p:blipFill>
        <p:spPr>
          <a:xfrm>
            <a:off x="-1" y="0"/>
            <a:ext cx="9144001" cy="6885812"/>
          </a:xfrm>
          <a:prstGeom prst="rect">
            <a:avLst/>
          </a:prstGeom>
        </p:spPr>
      </p:pic>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7</a:t>
            </a:fld>
            <a:endParaRPr lang="en-US"/>
          </a:p>
        </p:txBody>
      </p:sp>
      <p:sp>
        <p:nvSpPr>
          <p:cNvPr id="8" name="TextBox 7">
            <a:extLst>
              <a:ext uri="{FF2B5EF4-FFF2-40B4-BE49-F238E27FC236}">
                <a16:creationId xmlns:a16="http://schemas.microsoft.com/office/drawing/2014/main" id="{9F0C15E5-D803-4D55-B868-4532E24A22A3}"/>
              </a:ext>
            </a:extLst>
          </p:cNvPr>
          <p:cNvSpPr txBox="1"/>
          <p:nvPr/>
        </p:nvSpPr>
        <p:spPr>
          <a:xfrm>
            <a:off x="298579" y="334669"/>
            <a:ext cx="8081146" cy="769441"/>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The Methodology of CNNs</a:t>
            </a:r>
          </a:p>
        </p:txBody>
      </p:sp>
      <p:sp>
        <p:nvSpPr>
          <p:cNvPr id="9" name="Subtitle 2">
            <a:extLst>
              <a:ext uri="{FF2B5EF4-FFF2-40B4-BE49-F238E27FC236}">
                <a16:creationId xmlns:a16="http://schemas.microsoft.com/office/drawing/2014/main" id="{6F4E930B-9D06-49BE-B132-35AFF9C3F7BB}"/>
              </a:ext>
            </a:extLst>
          </p:cNvPr>
          <p:cNvSpPr txBox="1">
            <a:spLocks/>
          </p:cNvSpPr>
          <p:nvPr/>
        </p:nvSpPr>
        <p:spPr>
          <a:xfrm>
            <a:off x="367004" y="1492307"/>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endParaRPr lang="en-US" dirty="0">
              <a:solidFill>
                <a:schemeClr val="bg1"/>
              </a:solidFill>
              <a:sym typeface="Wingdings" panose="05000000000000000000" pitchFamily="2" charset="2"/>
            </a:endParaRPr>
          </a:p>
          <a:p>
            <a:pPr marL="457200" indent="-457200"/>
            <a:endParaRPr lang="en-US" dirty="0">
              <a:solidFill>
                <a:schemeClr val="bg1"/>
              </a:solidFill>
            </a:endParaRPr>
          </a:p>
        </p:txBody>
      </p:sp>
      <p:sp>
        <p:nvSpPr>
          <p:cNvPr id="10" name="Subtitle 2">
            <a:extLst>
              <a:ext uri="{FF2B5EF4-FFF2-40B4-BE49-F238E27FC236}">
                <a16:creationId xmlns:a16="http://schemas.microsoft.com/office/drawing/2014/main" id="{B0C35ECB-EBC2-47C7-A231-99EE56DB42B7}"/>
              </a:ext>
            </a:extLst>
          </p:cNvPr>
          <p:cNvSpPr txBox="1">
            <a:spLocks/>
          </p:cNvSpPr>
          <p:nvPr/>
        </p:nvSpPr>
        <p:spPr>
          <a:xfrm>
            <a:off x="442647" y="1516488"/>
            <a:ext cx="8668138" cy="2901095"/>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dirty="0">
                <a:solidFill>
                  <a:schemeClr val="bg1"/>
                </a:solidFill>
              </a:rPr>
              <a:t>Convolutional Neural Network (CNN)</a:t>
            </a:r>
            <a:r>
              <a:rPr lang="el-GR" dirty="0">
                <a:solidFill>
                  <a:schemeClr val="bg1"/>
                </a:solidFill>
              </a:rPr>
              <a:t> </a:t>
            </a:r>
            <a:r>
              <a:rPr lang="en-US" dirty="0">
                <a:solidFill>
                  <a:schemeClr val="bg1"/>
                </a:solidFill>
              </a:rPr>
              <a:t>for image recognition and processing pixel data. </a:t>
            </a:r>
            <a:endParaRPr lang="el-GR" dirty="0">
              <a:solidFill>
                <a:schemeClr val="bg1"/>
              </a:solidFill>
            </a:endParaRPr>
          </a:p>
          <a:p>
            <a:pPr marL="457200" indent="-457200"/>
            <a:r>
              <a:rPr lang="en-US" dirty="0">
                <a:solidFill>
                  <a:schemeClr val="bg1"/>
                </a:solidFill>
              </a:rPr>
              <a:t>Create a simple model (two layer) and after some experiments, end up with pre-trained model.</a:t>
            </a:r>
          </a:p>
          <a:p>
            <a:pPr marL="457200" indent="-457200"/>
            <a:r>
              <a:rPr lang="en-US" dirty="0">
                <a:solidFill>
                  <a:schemeClr val="bg1"/>
                </a:solidFill>
              </a:rPr>
              <a:t>VGG16 model. </a:t>
            </a:r>
            <a:endParaRPr lang="el-GR" dirty="0">
              <a:solidFill>
                <a:schemeClr val="bg1"/>
              </a:solidFill>
            </a:endParaRPr>
          </a:p>
          <a:p>
            <a:pPr marL="457200" indent="-457200"/>
            <a:endParaRPr lang="en-US" dirty="0">
              <a:solidFill>
                <a:schemeClr val="bg1"/>
              </a:solidFill>
            </a:endParaRPr>
          </a:p>
        </p:txBody>
      </p:sp>
    </p:spTree>
    <p:extLst>
      <p:ext uri="{BB962C8B-B14F-4D97-AF65-F5344CB8AC3E}">
        <p14:creationId xmlns:p14="http://schemas.microsoft.com/office/powerpoint/2010/main" val="1009011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14F-E71D-4D5C-8AAC-76BE717892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E03589-E5FC-440A-8AD1-2F00F0D0055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FF1DA5-B6E8-4E70-B7DA-9ABE6E814AF2}"/>
              </a:ext>
            </a:extLst>
          </p:cNvPr>
          <p:cNvPicPr>
            <a:picLocks noChangeAspect="1"/>
          </p:cNvPicPr>
          <p:nvPr/>
        </p:nvPicPr>
        <p:blipFill rotWithShape="1">
          <a:blip r:embed="rId3"/>
          <a:srcRect r="25000"/>
          <a:stretch/>
        </p:blipFill>
        <p:spPr>
          <a:xfrm>
            <a:off x="-9332" y="-13906"/>
            <a:ext cx="9144001" cy="6885812"/>
          </a:xfrm>
          <a:prstGeom prst="rect">
            <a:avLst/>
          </a:prstGeom>
        </p:spPr>
      </p:pic>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8</a:t>
            </a:fld>
            <a:endParaRPr lang="en-US"/>
          </a:p>
        </p:txBody>
      </p:sp>
      <p:sp>
        <p:nvSpPr>
          <p:cNvPr id="9" name="TextBox 8">
            <a:extLst>
              <a:ext uri="{FF2B5EF4-FFF2-40B4-BE49-F238E27FC236}">
                <a16:creationId xmlns:a16="http://schemas.microsoft.com/office/drawing/2014/main" id="{4CE33083-9438-4C3A-9A81-CD53EED7A18B}"/>
              </a:ext>
            </a:extLst>
          </p:cNvPr>
          <p:cNvSpPr txBox="1"/>
          <p:nvPr/>
        </p:nvSpPr>
        <p:spPr>
          <a:xfrm>
            <a:off x="367004" y="192377"/>
            <a:ext cx="8322906" cy="769441"/>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The architecture of VGG16 model</a:t>
            </a:r>
          </a:p>
        </p:txBody>
      </p:sp>
      <p:sp>
        <p:nvSpPr>
          <p:cNvPr id="10" name="Subtitle 2">
            <a:extLst>
              <a:ext uri="{FF2B5EF4-FFF2-40B4-BE49-F238E27FC236}">
                <a16:creationId xmlns:a16="http://schemas.microsoft.com/office/drawing/2014/main" id="{C8E76803-F38B-43C5-82F4-CEA8E8969116}"/>
              </a:ext>
            </a:extLst>
          </p:cNvPr>
          <p:cNvSpPr txBox="1">
            <a:spLocks/>
          </p:cNvSpPr>
          <p:nvPr/>
        </p:nvSpPr>
        <p:spPr>
          <a:xfrm>
            <a:off x="367004" y="1327309"/>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endParaRPr lang="en-US" dirty="0">
              <a:solidFill>
                <a:schemeClr val="bg1"/>
              </a:solidFill>
            </a:endParaRPr>
          </a:p>
        </p:txBody>
      </p:sp>
      <p:pic>
        <p:nvPicPr>
          <p:cNvPr id="11" name="Picture 10">
            <a:extLst>
              <a:ext uri="{FF2B5EF4-FFF2-40B4-BE49-F238E27FC236}">
                <a16:creationId xmlns:a16="http://schemas.microsoft.com/office/drawing/2014/main" id="{1FB867E4-E1E4-44F9-AB46-A06261D3186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3143" y="2060748"/>
            <a:ext cx="4593769" cy="35415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Subtitle 2">
            <a:extLst>
              <a:ext uri="{FF2B5EF4-FFF2-40B4-BE49-F238E27FC236}">
                <a16:creationId xmlns:a16="http://schemas.microsoft.com/office/drawing/2014/main" id="{21E7258D-AE30-4A55-8678-BF3A2426130F}"/>
              </a:ext>
            </a:extLst>
          </p:cNvPr>
          <p:cNvSpPr txBox="1">
            <a:spLocks/>
          </p:cNvSpPr>
          <p:nvPr/>
        </p:nvSpPr>
        <p:spPr>
          <a:xfrm>
            <a:off x="5346441" y="1762037"/>
            <a:ext cx="3475653"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endParaRPr lang="en-US" sz="2000" dirty="0">
              <a:solidFill>
                <a:schemeClr val="bg1"/>
              </a:solidFill>
            </a:endParaRPr>
          </a:p>
          <a:p>
            <a:pPr marL="457200" indent="-457200"/>
            <a:r>
              <a:rPr lang="en-US" sz="2000" dirty="0">
                <a:solidFill>
                  <a:schemeClr val="bg1"/>
                </a:solidFill>
              </a:rPr>
              <a:t>Introduced by the VGGT in the ILSVRS 2014 Competition</a:t>
            </a:r>
          </a:p>
          <a:p>
            <a:pPr marL="457200" indent="-457200"/>
            <a:r>
              <a:rPr lang="en-US" sz="2000" dirty="0">
                <a:solidFill>
                  <a:schemeClr val="bg1"/>
                </a:solidFill>
              </a:rPr>
              <a:t>16-layer network</a:t>
            </a:r>
          </a:p>
          <a:p>
            <a:pPr marL="457200" indent="-457200"/>
            <a:r>
              <a:rPr lang="en-GB" sz="2000" dirty="0">
                <a:solidFill>
                  <a:schemeClr val="bg1"/>
                </a:solidFill>
              </a:rPr>
              <a:t>138 million parameters</a:t>
            </a:r>
          </a:p>
          <a:p>
            <a:pPr marL="457200" indent="-457200"/>
            <a:r>
              <a:rPr lang="en-US" sz="2000" dirty="0">
                <a:solidFill>
                  <a:schemeClr val="bg1"/>
                </a:solidFill>
              </a:rPr>
              <a:t>Implementation in </a:t>
            </a:r>
            <a:r>
              <a:rPr lang="en-US" sz="2000" dirty="0" err="1">
                <a:solidFill>
                  <a:schemeClr val="bg1"/>
                </a:solidFill>
              </a:rPr>
              <a:t>Keras</a:t>
            </a:r>
            <a:endParaRPr lang="en-US" sz="2000" dirty="0">
              <a:solidFill>
                <a:schemeClr val="bg1"/>
              </a:solidFill>
            </a:endParaRPr>
          </a:p>
          <a:p>
            <a:pPr marL="457200" indent="-457200"/>
            <a:endParaRPr lang="en-US" sz="2400" dirty="0">
              <a:solidFill>
                <a:schemeClr val="bg1"/>
              </a:solidFill>
            </a:endParaRPr>
          </a:p>
          <a:p>
            <a:pPr marL="457200" indent="-457200"/>
            <a:endParaRPr lang="el-GR" sz="2400" dirty="0">
              <a:solidFill>
                <a:schemeClr val="bg1"/>
              </a:solidFill>
            </a:endParaRPr>
          </a:p>
        </p:txBody>
      </p:sp>
    </p:spTree>
    <p:extLst>
      <p:ext uri="{BB962C8B-B14F-4D97-AF65-F5344CB8AC3E}">
        <p14:creationId xmlns:p14="http://schemas.microsoft.com/office/powerpoint/2010/main" val="3409420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14F-E71D-4D5C-8AAC-76BE717892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E03589-E5FC-440A-8AD1-2F00F0D0055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FF1DA5-B6E8-4E70-B7DA-9ABE6E814AF2}"/>
              </a:ext>
            </a:extLst>
          </p:cNvPr>
          <p:cNvPicPr>
            <a:picLocks noChangeAspect="1"/>
          </p:cNvPicPr>
          <p:nvPr/>
        </p:nvPicPr>
        <p:blipFill rotWithShape="1">
          <a:blip r:embed="rId3"/>
          <a:srcRect r="25000"/>
          <a:stretch/>
        </p:blipFill>
        <p:spPr>
          <a:xfrm>
            <a:off x="0" y="-13906"/>
            <a:ext cx="9144001" cy="6885812"/>
          </a:xfrm>
          <a:prstGeom prst="rect">
            <a:avLst/>
          </a:prstGeom>
        </p:spPr>
      </p:pic>
      <p:sp>
        <p:nvSpPr>
          <p:cNvPr id="5" name="Date Placeholder 4"/>
          <p:cNvSpPr>
            <a:spLocks noGrp="1"/>
          </p:cNvSpPr>
          <p:nvPr>
            <p:ph type="dt" sz="half" idx="10"/>
          </p:nvPr>
        </p:nvSpPr>
        <p:spPr/>
        <p:txBody>
          <a:bodyPr/>
          <a:lstStyle/>
          <a:p>
            <a:r>
              <a:rPr lang="en-US"/>
              <a:t>9/14/2018</a:t>
            </a:r>
          </a:p>
        </p:txBody>
      </p:sp>
      <p:sp>
        <p:nvSpPr>
          <p:cNvPr id="6" name="Footer Placeholder 5"/>
          <p:cNvSpPr>
            <a:spLocks noGrp="1"/>
          </p:cNvSpPr>
          <p:nvPr>
            <p:ph type="ftr" sz="quarter" idx="11"/>
          </p:nvPr>
        </p:nvSpPr>
        <p:spPr/>
        <p:txBody>
          <a:bodyPr/>
          <a:lstStyle/>
          <a:p>
            <a:r>
              <a:rPr lang="en-US"/>
              <a:t>Fish Classifiation</a:t>
            </a:r>
          </a:p>
        </p:txBody>
      </p:sp>
      <p:sp>
        <p:nvSpPr>
          <p:cNvPr id="7" name="Slide Number Placeholder 6"/>
          <p:cNvSpPr>
            <a:spLocks noGrp="1"/>
          </p:cNvSpPr>
          <p:nvPr>
            <p:ph type="sldNum" sz="quarter" idx="12"/>
          </p:nvPr>
        </p:nvSpPr>
        <p:spPr/>
        <p:txBody>
          <a:bodyPr/>
          <a:lstStyle/>
          <a:p>
            <a:fld id="{5A7D14AB-8043-0641-BFBE-EE60A6A15C2D}" type="slidenum">
              <a:rPr lang="en-US" smtClean="0"/>
              <a:t>9</a:t>
            </a:fld>
            <a:endParaRPr lang="en-US"/>
          </a:p>
        </p:txBody>
      </p:sp>
      <p:sp>
        <p:nvSpPr>
          <p:cNvPr id="9" name="TextBox 8">
            <a:extLst>
              <a:ext uri="{FF2B5EF4-FFF2-40B4-BE49-F238E27FC236}">
                <a16:creationId xmlns:a16="http://schemas.microsoft.com/office/drawing/2014/main" id="{4CE33083-9438-4C3A-9A81-CD53EED7A18B}"/>
              </a:ext>
            </a:extLst>
          </p:cNvPr>
          <p:cNvSpPr txBox="1"/>
          <p:nvPr/>
        </p:nvSpPr>
        <p:spPr>
          <a:xfrm>
            <a:off x="457200" y="331975"/>
            <a:ext cx="8322906" cy="769441"/>
          </a:xfrm>
          <a:prstGeom prst="rect">
            <a:avLst/>
          </a:prstGeom>
          <a:noFill/>
        </p:spPr>
        <p:txBody>
          <a:bodyPr wrap="square" rtlCol="0">
            <a:spAutoFit/>
          </a:bodyPr>
          <a:lstStyle/>
          <a:p>
            <a:pPr>
              <a:spcBef>
                <a:spcPct val="0"/>
              </a:spcBef>
            </a:pPr>
            <a:r>
              <a:rPr lang="en-US" sz="4400" dirty="0">
                <a:effectLst>
                  <a:outerShdw blurRad="63500" sx="102000" sy="102000" algn="ctr" rotWithShape="0">
                    <a:prstClr val="black">
                      <a:alpha val="40000"/>
                    </a:prstClr>
                  </a:outerShdw>
                </a:effectLst>
                <a:latin typeface="+mj-lt"/>
                <a:ea typeface="+mj-ea"/>
                <a:cs typeface="+mj-cs"/>
              </a:rPr>
              <a:t>VGG16 Fine Tuned - Parameters</a:t>
            </a:r>
          </a:p>
        </p:txBody>
      </p:sp>
      <p:sp>
        <p:nvSpPr>
          <p:cNvPr id="10" name="Subtitle 2">
            <a:extLst>
              <a:ext uri="{FF2B5EF4-FFF2-40B4-BE49-F238E27FC236}">
                <a16:creationId xmlns:a16="http://schemas.microsoft.com/office/drawing/2014/main" id="{C8E76803-F38B-43C5-82F4-CEA8E8969116}"/>
              </a:ext>
            </a:extLst>
          </p:cNvPr>
          <p:cNvSpPr txBox="1">
            <a:spLocks/>
          </p:cNvSpPr>
          <p:nvPr/>
        </p:nvSpPr>
        <p:spPr>
          <a:xfrm>
            <a:off x="367004" y="1327309"/>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endParaRPr lang="en-US" dirty="0">
              <a:solidFill>
                <a:schemeClr val="bg1"/>
              </a:solidFill>
            </a:endParaRPr>
          </a:p>
        </p:txBody>
      </p:sp>
      <p:sp>
        <p:nvSpPr>
          <p:cNvPr id="12" name="Subtitle 2">
            <a:extLst>
              <a:ext uri="{FF2B5EF4-FFF2-40B4-BE49-F238E27FC236}">
                <a16:creationId xmlns:a16="http://schemas.microsoft.com/office/drawing/2014/main" id="{967F96AB-101D-4C45-8B02-136EF8221CB2}"/>
              </a:ext>
            </a:extLst>
          </p:cNvPr>
          <p:cNvSpPr txBox="1">
            <a:spLocks/>
          </p:cNvSpPr>
          <p:nvPr/>
        </p:nvSpPr>
        <p:spPr>
          <a:xfrm>
            <a:off x="519404" y="1479709"/>
            <a:ext cx="8668138" cy="46997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sz="2400" dirty="0">
                <a:solidFill>
                  <a:schemeClr val="bg1"/>
                </a:solidFill>
              </a:rPr>
              <a:t>13 convolutional layers and  1 dense layer of 128 units</a:t>
            </a:r>
          </a:p>
          <a:p>
            <a:pPr marL="457200" indent="-457200"/>
            <a:r>
              <a:rPr lang="en-US" sz="2400" dirty="0">
                <a:solidFill>
                  <a:schemeClr val="bg1"/>
                </a:solidFill>
              </a:rPr>
              <a:t>Input size 64x64</a:t>
            </a:r>
          </a:p>
          <a:p>
            <a:pPr marL="457200" indent="-457200"/>
            <a:r>
              <a:rPr lang="en-US" sz="2400" dirty="0">
                <a:solidFill>
                  <a:schemeClr val="bg1"/>
                </a:solidFill>
              </a:rPr>
              <a:t>Multiple </a:t>
            </a:r>
            <a:r>
              <a:rPr lang="el-GR" sz="2400" dirty="0">
                <a:solidFill>
                  <a:schemeClr val="bg1"/>
                </a:solidFill>
              </a:rPr>
              <a:t>3</a:t>
            </a:r>
            <a:r>
              <a:rPr lang="en-US" sz="2400" dirty="0">
                <a:solidFill>
                  <a:schemeClr val="bg1"/>
                </a:solidFill>
              </a:rPr>
              <a:t>x3 kernel sized filters</a:t>
            </a:r>
          </a:p>
          <a:p>
            <a:pPr marL="457200" indent="-457200"/>
            <a:r>
              <a:rPr lang="en-US" sz="2400" dirty="0">
                <a:solidFill>
                  <a:schemeClr val="bg1"/>
                </a:solidFill>
              </a:rPr>
              <a:t>Convolution stride = 1 pixel and padding = 1</a:t>
            </a:r>
          </a:p>
          <a:p>
            <a:pPr marL="457200" indent="-457200"/>
            <a:r>
              <a:rPr lang="en-US" sz="2400" dirty="0">
                <a:solidFill>
                  <a:schemeClr val="bg1"/>
                </a:solidFill>
              </a:rPr>
              <a:t>Activation function </a:t>
            </a:r>
            <a:r>
              <a:rPr lang="en-US" sz="2400" dirty="0" err="1">
                <a:solidFill>
                  <a:schemeClr val="bg1"/>
                </a:solidFill>
              </a:rPr>
              <a:t>ReLu</a:t>
            </a:r>
            <a:endParaRPr lang="en-US" sz="2400" dirty="0">
              <a:solidFill>
                <a:schemeClr val="bg1"/>
              </a:solidFill>
            </a:endParaRPr>
          </a:p>
          <a:p>
            <a:pPr marL="457200" indent="-457200"/>
            <a:r>
              <a:rPr lang="en-US" sz="2400" dirty="0" err="1">
                <a:solidFill>
                  <a:schemeClr val="bg1"/>
                </a:solidFill>
              </a:rPr>
              <a:t>Softmax</a:t>
            </a:r>
            <a:r>
              <a:rPr lang="en-US" sz="2400" dirty="0">
                <a:solidFill>
                  <a:schemeClr val="bg1"/>
                </a:solidFill>
              </a:rPr>
              <a:t> classifier with 31 channels</a:t>
            </a:r>
          </a:p>
          <a:p>
            <a:pPr marL="457200" indent="-457200"/>
            <a:r>
              <a:rPr lang="en-US" sz="2400" dirty="0">
                <a:solidFill>
                  <a:schemeClr val="bg1"/>
                </a:solidFill>
              </a:rPr>
              <a:t>2x2 </a:t>
            </a:r>
            <a:r>
              <a:rPr lang="en-US" sz="2400" dirty="0" err="1">
                <a:solidFill>
                  <a:schemeClr val="bg1"/>
                </a:solidFill>
              </a:rPr>
              <a:t>MaxPooling</a:t>
            </a:r>
            <a:r>
              <a:rPr lang="en-US" sz="2400" dirty="0">
                <a:solidFill>
                  <a:schemeClr val="bg1"/>
                </a:solidFill>
              </a:rPr>
              <a:t> with stride of 2 pixels </a:t>
            </a:r>
          </a:p>
          <a:p>
            <a:pPr marL="457200" indent="-457200"/>
            <a:r>
              <a:rPr lang="en-US" sz="2400" dirty="0">
                <a:solidFill>
                  <a:schemeClr val="bg1"/>
                </a:solidFill>
              </a:rPr>
              <a:t>No Dropout</a:t>
            </a:r>
          </a:p>
          <a:p>
            <a:pPr marL="457200" indent="-457200"/>
            <a:r>
              <a:rPr lang="en-US" sz="2400" dirty="0">
                <a:solidFill>
                  <a:schemeClr val="bg1"/>
                </a:solidFill>
              </a:rPr>
              <a:t>14,7 million total number of weights /</a:t>
            </a:r>
            <a:r>
              <a:rPr lang="el-GR" sz="2400" dirty="0">
                <a:solidFill>
                  <a:schemeClr val="bg1"/>
                </a:solidFill>
              </a:rPr>
              <a:t> </a:t>
            </a:r>
            <a:r>
              <a:rPr lang="en-US" sz="2400" dirty="0">
                <a:solidFill>
                  <a:schemeClr val="bg1"/>
                </a:solidFill>
              </a:rPr>
              <a:t>63.512 trainable</a:t>
            </a:r>
          </a:p>
          <a:p>
            <a:pPr marL="457200" indent="-457200"/>
            <a:r>
              <a:rPr lang="en-US" sz="2400" dirty="0">
                <a:solidFill>
                  <a:schemeClr val="bg1"/>
                </a:solidFill>
              </a:rPr>
              <a:t>Training time 3 days </a:t>
            </a:r>
            <a:endParaRPr lang="el-GR" sz="2400" dirty="0">
              <a:solidFill>
                <a:schemeClr val="bg1"/>
              </a:solidFill>
            </a:endParaRPr>
          </a:p>
        </p:txBody>
      </p:sp>
    </p:spTree>
    <p:extLst>
      <p:ext uri="{BB962C8B-B14F-4D97-AF65-F5344CB8AC3E}">
        <p14:creationId xmlns:p14="http://schemas.microsoft.com/office/powerpoint/2010/main" val="2248592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anim calcmode="lin" valueType="num">
                                      <p:cBhvr additive="base">
                                        <p:cTn id="55"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xEl>
                                              <p:pRg st="9" end="9"/>
                                            </p:txEl>
                                          </p:spTgt>
                                        </p:tgtEl>
                                        <p:attrNameLst>
                                          <p:attrName>style.visibility</p:attrName>
                                        </p:attrNameLst>
                                      </p:cBhvr>
                                      <p:to>
                                        <p:strVal val="visible"/>
                                      </p:to>
                                    </p:set>
                                    <p:anim calcmode="lin" valueType="num">
                                      <p:cBhvr additive="base">
                                        <p:cTn id="61"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2058</TotalTime>
  <Words>1290</Words>
  <Application>Microsoft Office PowerPoint</Application>
  <PresentationFormat>On-screen Show (4:3)</PresentationFormat>
  <Paragraphs>212</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A little stats to begin with..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sadasdadadasdadad</dc:title>
  <dc:creator>Dimitris Dimitrakis</dc:creator>
  <cp:lastModifiedBy>GoGo Souliou</cp:lastModifiedBy>
  <cp:revision>194</cp:revision>
  <dcterms:created xsi:type="dcterms:W3CDTF">2018-09-10T19:42:17Z</dcterms:created>
  <dcterms:modified xsi:type="dcterms:W3CDTF">2018-09-15T15:11:26Z</dcterms:modified>
</cp:coreProperties>
</file>