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421" r:id="rId3"/>
    <p:sldId id="422" r:id="rId4"/>
    <p:sldId id="424" r:id="rId5"/>
    <p:sldId id="425" r:id="rId6"/>
    <p:sldId id="438" r:id="rId7"/>
    <p:sldId id="423" r:id="rId8"/>
    <p:sldId id="426" r:id="rId9"/>
    <p:sldId id="427" r:id="rId10"/>
    <p:sldId id="428" r:id="rId11"/>
    <p:sldId id="429" r:id="rId12"/>
    <p:sldId id="430" r:id="rId13"/>
    <p:sldId id="431" r:id="rId14"/>
    <p:sldId id="436" r:id="rId15"/>
    <p:sldId id="433" r:id="rId16"/>
    <p:sldId id="434" r:id="rId17"/>
    <p:sldId id="419" r:id="rId18"/>
    <p:sldId id="437"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1" d="100"/>
          <a:sy n="111" d="100"/>
        </p:scale>
        <p:origin x="1650" y="108"/>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3E7E92B-59FA-49FB-B014-1669F564A86F}" type="datetimeFigureOut">
              <a:rPr lang="en-US"/>
              <a:pPr>
                <a:defRPr/>
              </a:pPr>
              <a:t>5/11/2021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5/11/2021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5/11/2021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5/11/2021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5/11/2021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5/11/2021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5/11/2021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5/11/2021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5/11/2021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5/11/2021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5/11/2021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5/11/2021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5/11/2021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5/11/2021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5/11/2021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upload.wikimedia.org/wikipedia/commons/8/88/Logistic-curve.svg"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C:\Users\n081971\Documents\Work\Harvard\CSCI-E-63\Project\1.%09https:\aws.amazon.com\blogs\machine-learning\build-multiclass-classifiers-with-amazon-sagemaker-linear-learner\" TargetMode="External"/><Relationship Id="rId7" Type="http://schemas.openxmlformats.org/officeDocument/2006/relationships/hyperlink" Target="https://youtu.be/KbuZGUIwwXg" TargetMode="External"/><Relationship Id="rId2" Type="http://schemas.openxmlformats.org/officeDocument/2006/relationships/hyperlink" Target="https://algorithmia.com/blog/evaluating-machine-learning-models-with-a-confusion-matrix" TargetMode="External"/><Relationship Id="rId1" Type="http://schemas.openxmlformats.org/officeDocument/2006/relationships/slideLayout" Target="../slideLayouts/slideLayout2.xml"/><Relationship Id="rId6" Type="http://schemas.openxmlformats.org/officeDocument/2006/relationships/hyperlink" Target="https://youtu.be/SaS4EnTs7ek" TargetMode="External"/><Relationship Id="rId5" Type="http://schemas.openxmlformats.org/officeDocument/2006/relationships/hyperlink" Target="https://www.kaggle.com/mlg-ulb/creditcardfraud/data" TargetMode="External"/><Relationship Id="rId4" Type="http://schemas.openxmlformats.org/officeDocument/2006/relationships/hyperlink" Target="file:///C:\Users\n081971\Documents\Work\Harvard\CSCI-E-63\Project\1.%09https:\github.com\charlesleejy\Credit-Card-Fraud-Detection-with-Amazon-Sagemaker-using-XGBoost\blob\main\Credit_Card_Fraud_Detection.ipyn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mlg-ulb/creditcardfraud/d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Title 1"/>
          <p:cNvSpPr>
            <a:spLocks noGrp="1"/>
          </p:cNvSpPr>
          <p:nvPr>
            <p:ph type="ctrTitle"/>
          </p:nvPr>
        </p:nvSpPr>
        <p:spPr>
          <a:xfrm>
            <a:off x="5059971" y="1783959"/>
            <a:ext cx="3483937" cy="2889114"/>
          </a:xfrm>
        </p:spPr>
        <p:txBody>
          <a:bodyPr vert="horz" lIns="91440" tIns="45720" rIns="91440" bIns="45720" rtlCol="0" anchor="b">
            <a:normAutofit/>
          </a:bodyPr>
          <a:lstStyle/>
          <a:p>
            <a:pPr algn="l" eaLnBrk="1" hangingPunct="1">
              <a:lnSpc>
                <a:spcPct val="90000"/>
              </a:lnSpc>
            </a:pPr>
            <a:br>
              <a:rPr lang="en-US" altLang="en-US" sz="2800" kern="1200" dirty="0">
                <a:solidFill>
                  <a:schemeClr val="bg1"/>
                </a:solidFill>
                <a:latin typeface="+mj-lt"/>
                <a:ea typeface="+mj-ea"/>
                <a:cs typeface="+mj-cs"/>
              </a:rPr>
            </a:br>
            <a:r>
              <a:rPr lang="en-US" altLang="en-US" sz="2800" kern="1200" dirty="0">
                <a:solidFill>
                  <a:schemeClr val="bg1"/>
                </a:solidFill>
                <a:latin typeface="+mj-lt"/>
                <a:ea typeface="+mj-ea"/>
                <a:cs typeface="+mj-cs"/>
              </a:rPr>
              <a:t>Final Project-</a:t>
            </a:r>
            <a:br>
              <a:rPr lang="en-US" altLang="en-US" sz="2800" kern="1200" dirty="0">
                <a:solidFill>
                  <a:schemeClr val="bg1"/>
                </a:solidFill>
                <a:latin typeface="+mj-lt"/>
                <a:ea typeface="+mj-ea"/>
                <a:cs typeface="+mj-cs"/>
              </a:rPr>
            </a:br>
            <a:r>
              <a:rPr lang="en-US" altLang="en-US" sz="2800" kern="1200" dirty="0">
                <a:solidFill>
                  <a:schemeClr val="bg1"/>
                </a:solidFill>
                <a:latin typeface="+mj-lt"/>
                <a:ea typeface="+mj-ea"/>
                <a:cs typeface="+mj-cs"/>
              </a:rPr>
              <a:t>Credit Card Fraud Detection using Amazon SageMaker</a:t>
            </a:r>
            <a:br>
              <a:rPr lang="en-US" altLang="en-US" sz="2800" b="1" kern="1200" dirty="0">
                <a:solidFill>
                  <a:schemeClr val="bg1"/>
                </a:solidFill>
                <a:latin typeface="+mj-lt"/>
                <a:ea typeface="+mj-ea"/>
                <a:cs typeface="+mj-cs"/>
              </a:rPr>
            </a:br>
            <a:br>
              <a:rPr lang="en-US" altLang="en-US" sz="2800" b="1" kern="1200" dirty="0">
                <a:solidFill>
                  <a:schemeClr val="bg1"/>
                </a:solidFill>
                <a:latin typeface="+mj-lt"/>
                <a:ea typeface="+mj-ea"/>
                <a:cs typeface="+mj-cs"/>
              </a:rPr>
            </a:br>
            <a:endParaRPr lang="en-US" altLang="en-US" sz="2800" b="1" kern="1200" dirty="0">
              <a:solidFill>
                <a:schemeClr val="bg1"/>
              </a:solidFill>
              <a:latin typeface="+mj-lt"/>
              <a:ea typeface="+mj-ea"/>
              <a:cs typeface="+mj-cs"/>
            </a:endParaRPr>
          </a:p>
        </p:txBody>
      </p:sp>
      <p:sp>
        <p:nvSpPr>
          <p:cNvPr id="3076" name="Subtitle 2"/>
          <p:cNvSpPr>
            <a:spLocks noGrp="1"/>
          </p:cNvSpPr>
          <p:nvPr>
            <p:ph type="subTitle" idx="1"/>
          </p:nvPr>
        </p:nvSpPr>
        <p:spPr>
          <a:xfrm>
            <a:off x="5059970" y="4750893"/>
            <a:ext cx="3483937" cy="1147863"/>
          </a:xfrm>
        </p:spPr>
        <p:txBody>
          <a:bodyPr vert="horz" lIns="91440" tIns="45720" rIns="91440" bIns="45720" rtlCol="0" anchor="t">
            <a:normAutofit/>
          </a:bodyPr>
          <a:lstStyle/>
          <a:p>
            <a:pPr algn="l" eaLnBrk="1" hangingPunct="1">
              <a:spcBef>
                <a:spcPts val="1000"/>
              </a:spcBef>
              <a:defRPr/>
            </a:pPr>
            <a:r>
              <a:rPr lang="en-US" sz="1700" kern="1200" dirty="0">
                <a:solidFill>
                  <a:schemeClr val="bg1"/>
                </a:solidFill>
                <a:latin typeface="+mn-lt"/>
                <a:ea typeface="+mn-ea"/>
                <a:cs typeface="+mn-cs"/>
              </a:rPr>
              <a:t>Paladugu Suman</a:t>
            </a:r>
          </a:p>
          <a:p>
            <a:pPr algn="l" eaLnBrk="1" hangingPunct="1">
              <a:spcBef>
                <a:spcPts val="1000"/>
              </a:spcBef>
              <a:defRPr/>
            </a:pPr>
            <a:endParaRPr lang="en-US" sz="1700" b="1" kern="1200" dirty="0">
              <a:solidFill>
                <a:schemeClr val="bg1"/>
              </a:solidFill>
              <a:latin typeface="+mn-lt"/>
              <a:ea typeface="+mn-ea"/>
              <a:cs typeface="+mn-cs"/>
            </a:endParaRPr>
          </a:p>
        </p:txBody>
      </p:sp>
      <p:sp>
        <p:nvSpPr>
          <p:cNvPr id="141" name="Freeform: Shape 14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Shape 14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8115"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3530700" y="5324824"/>
            <a:ext cx="4949825" cy="1046440"/>
          </a:xfrm>
          <a:prstGeom prst="rect">
            <a:avLst/>
          </a:prstGeom>
          <a:noFill/>
        </p:spPr>
        <p:txBody>
          <a:bodyPr>
            <a:spAutoFit/>
          </a:bodyPr>
          <a:lstStyle/>
          <a:p>
            <a:pPr algn="ctr">
              <a:spcAft>
                <a:spcPts val="600"/>
              </a:spcAft>
              <a:defRPr/>
            </a:pPr>
            <a:r>
              <a:rPr lang="en-US" dirty="0">
                <a:solidFill>
                  <a:schemeClr val="bg1"/>
                </a:solidFill>
                <a:latin typeface="+mn-lt"/>
              </a:rPr>
              <a:t>CSCI E-63 Big Data Analytics, Spring 2021</a:t>
            </a:r>
          </a:p>
          <a:p>
            <a:pPr algn="ctr">
              <a:spcAft>
                <a:spcPts val="600"/>
              </a:spcAft>
              <a:defRPr/>
            </a:pPr>
            <a:r>
              <a:rPr lang="en-US" b="1" dirty="0">
                <a:solidFill>
                  <a:schemeClr val="bg1"/>
                </a:solidFill>
                <a:latin typeface="+mn-lt"/>
              </a:rPr>
              <a:t>Harvard University Extension School</a:t>
            </a:r>
          </a:p>
          <a:p>
            <a:pPr algn="ctr">
              <a:spcAft>
                <a:spcPts val="600"/>
              </a:spcAft>
              <a:defRPr/>
            </a:pPr>
            <a:r>
              <a:rPr lang="en-US" sz="1600" dirty="0">
                <a:solidFill>
                  <a:schemeClr val="bg1"/>
                </a:solidFill>
                <a:latin typeface="+mn-lt"/>
              </a:rPr>
              <a:t>Prof. Zoran B. </a:t>
            </a:r>
            <a:r>
              <a:rPr lang="en-US" sz="1600" dirty="0" err="1">
                <a:solidFill>
                  <a:schemeClr val="bg1"/>
                </a:solidFill>
                <a:latin typeface="+mn-lt"/>
              </a:rPr>
              <a:t>Djordjević</a:t>
            </a:r>
            <a:endParaRPr lang="en-US" dirty="0">
              <a:solidFill>
                <a:schemeClr val="bg1"/>
              </a:solidFill>
              <a:latin typeface="+mn-lt"/>
            </a:endParaRPr>
          </a:p>
        </p:txBody>
      </p:sp>
      <p:pic>
        <p:nvPicPr>
          <p:cNvPr id="3074" name="Picture 2">
            <a:extLst>
              <a:ext uri="{FF2B5EF4-FFF2-40B4-BE49-F238E27FC236}">
                <a16:creationId xmlns:a16="http://schemas.microsoft.com/office/drawing/2014/main" id="{35DFF901-E44E-43B5-AA67-D1DA621AD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43035"/>
            <a:ext cx="3592902" cy="35929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A945-FA96-4133-8DE4-CF10D6B3C24F}"/>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5F31D9C4-0408-407C-805D-245821BE8091}"/>
              </a:ext>
            </a:extLst>
          </p:cNvPr>
          <p:cNvSpPr>
            <a:spLocks noGrp="1"/>
          </p:cNvSpPr>
          <p:nvPr>
            <p:ph idx="1"/>
          </p:nvPr>
        </p:nvSpPr>
        <p:spPr/>
        <p:txBody>
          <a:bodyPr/>
          <a:lstStyle/>
          <a:p>
            <a:pPr marL="0" indent="0">
              <a:buNone/>
            </a:pPr>
            <a:r>
              <a:rPr lang="en-US" dirty="0"/>
              <a:t>	 Scattered plot of distribution of transactions by amount</a:t>
            </a:r>
          </a:p>
          <a:p>
            <a:endParaRPr lang="en-US" dirty="0"/>
          </a:p>
          <a:p>
            <a:endParaRPr lang="en-US" dirty="0"/>
          </a:p>
        </p:txBody>
      </p:sp>
      <p:sp>
        <p:nvSpPr>
          <p:cNvPr id="4" name="Footer Placeholder 3">
            <a:extLst>
              <a:ext uri="{FF2B5EF4-FFF2-40B4-BE49-F238E27FC236}">
                <a16:creationId xmlns:a16="http://schemas.microsoft.com/office/drawing/2014/main" id="{0D8BB0CD-5E41-4C73-810A-29A204CB6686}"/>
              </a:ext>
            </a:extLst>
          </p:cNvPr>
          <p:cNvSpPr>
            <a:spLocks noGrp="1"/>
          </p:cNvSpPr>
          <p:nvPr>
            <p:ph type="ftr" sz="quarter" idx="11"/>
          </p:nvPr>
        </p:nvSpPr>
        <p:spPr/>
        <p:txBody>
          <a:bodyPr/>
          <a:lstStyle/>
          <a:p>
            <a:pPr>
              <a:defRPr/>
            </a:pPr>
            <a:r>
              <a:rPr lang="en-US" dirty="0"/>
              <a:t>Suman Paladugu</a:t>
            </a:r>
          </a:p>
        </p:txBody>
      </p:sp>
      <p:sp>
        <p:nvSpPr>
          <p:cNvPr id="5" name="Slide Number Placeholder 4">
            <a:extLst>
              <a:ext uri="{FF2B5EF4-FFF2-40B4-BE49-F238E27FC236}">
                <a16:creationId xmlns:a16="http://schemas.microsoft.com/office/drawing/2014/main" id="{494CFC0D-43EA-40C2-926F-30866A42D60A}"/>
              </a:ext>
            </a:extLst>
          </p:cNvPr>
          <p:cNvSpPr>
            <a:spLocks noGrp="1"/>
          </p:cNvSpPr>
          <p:nvPr>
            <p:ph type="sldNum" sz="quarter" idx="12"/>
          </p:nvPr>
        </p:nvSpPr>
        <p:spPr/>
        <p:txBody>
          <a:bodyPr/>
          <a:lstStyle/>
          <a:p>
            <a:pPr>
              <a:defRPr/>
            </a:pPr>
            <a:fld id="{F8C3E294-9E12-4E24-B275-9BA1AC14E86B}" type="slidenum">
              <a:rPr lang="en-US" smtClean="0"/>
              <a:pPr>
                <a:defRPr/>
              </a:pPr>
              <a:t>10</a:t>
            </a:fld>
            <a:endParaRPr lang="en-US" dirty="0"/>
          </a:p>
        </p:txBody>
      </p:sp>
      <p:pic>
        <p:nvPicPr>
          <p:cNvPr id="7" name="Picture 6">
            <a:extLst>
              <a:ext uri="{FF2B5EF4-FFF2-40B4-BE49-F238E27FC236}">
                <a16:creationId xmlns:a16="http://schemas.microsoft.com/office/drawing/2014/main" id="{41F14E54-5EC3-4FB3-A0BF-09D6C2DBF2C9}"/>
              </a:ext>
            </a:extLst>
          </p:cNvPr>
          <p:cNvPicPr/>
          <p:nvPr/>
        </p:nvPicPr>
        <p:blipFill>
          <a:blip r:embed="rId2"/>
          <a:stretch>
            <a:fillRect/>
          </a:stretch>
        </p:blipFill>
        <p:spPr>
          <a:xfrm>
            <a:off x="1371600" y="2209800"/>
            <a:ext cx="6781800" cy="3581400"/>
          </a:xfrm>
          <a:prstGeom prst="rect">
            <a:avLst/>
          </a:prstGeom>
        </p:spPr>
      </p:pic>
    </p:spTree>
    <p:extLst>
      <p:ext uri="{BB962C8B-B14F-4D97-AF65-F5344CB8AC3E}">
        <p14:creationId xmlns:p14="http://schemas.microsoft.com/office/powerpoint/2010/main" val="632020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A945-FA96-4133-8DE4-CF10D6B3C24F}"/>
              </a:ext>
            </a:extLst>
          </p:cNvPr>
          <p:cNvSpPr>
            <a:spLocks noGrp="1"/>
          </p:cNvSpPr>
          <p:nvPr>
            <p:ph type="title"/>
          </p:nvPr>
        </p:nvSpPr>
        <p:spPr/>
        <p:txBody>
          <a:bodyPr/>
          <a:lstStyle/>
          <a:p>
            <a:r>
              <a:rPr lang="en-US"/>
              <a:t>Model 1- SageMaker LinearLearner</a:t>
            </a:r>
            <a:endParaRPr lang="en-US" dirty="0"/>
          </a:p>
        </p:txBody>
      </p:sp>
      <p:sp>
        <p:nvSpPr>
          <p:cNvPr id="3" name="Content Placeholder 2">
            <a:extLst>
              <a:ext uri="{FF2B5EF4-FFF2-40B4-BE49-F238E27FC236}">
                <a16:creationId xmlns:a16="http://schemas.microsoft.com/office/drawing/2014/main" id="{5F31D9C4-0408-407C-805D-245821BE8091}"/>
              </a:ext>
            </a:extLst>
          </p:cNvPr>
          <p:cNvSpPr>
            <a:spLocks noGrp="1"/>
          </p:cNvSpPr>
          <p:nvPr>
            <p:ph idx="1"/>
          </p:nvPr>
        </p:nvSpPr>
        <p:spPr/>
        <p:txBody>
          <a:bodyPr/>
          <a:lstStyle/>
          <a:p>
            <a:r>
              <a:rPr lang="en-US"/>
              <a:t>The Amazon SageMaker linear learner algorithm provides a solution for both classification and regression problems. </a:t>
            </a:r>
          </a:p>
          <a:p>
            <a:r>
              <a:rPr lang="en-US"/>
              <a:t>Since ours is binary classification problem, the label must be either 0 or 1.</a:t>
            </a:r>
          </a:p>
          <a:p>
            <a:endParaRPr lang="en-US" dirty="0"/>
          </a:p>
        </p:txBody>
      </p:sp>
      <p:sp>
        <p:nvSpPr>
          <p:cNvPr id="4" name="Footer Placeholder 3">
            <a:extLst>
              <a:ext uri="{FF2B5EF4-FFF2-40B4-BE49-F238E27FC236}">
                <a16:creationId xmlns:a16="http://schemas.microsoft.com/office/drawing/2014/main" id="{0D8BB0CD-5E41-4C73-810A-29A204CB6686}"/>
              </a:ext>
            </a:extLst>
          </p:cNvPr>
          <p:cNvSpPr>
            <a:spLocks noGrp="1"/>
          </p:cNvSpPr>
          <p:nvPr>
            <p:ph type="ftr" sz="quarter" idx="11"/>
          </p:nvPr>
        </p:nvSpPr>
        <p:spPr/>
        <p:txBody>
          <a:bodyPr/>
          <a:lstStyle/>
          <a:p>
            <a:pPr>
              <a:defRPr/>
            </a:pPr>
            <a:r>
              <a:rPr lang="en-US"/>
              <a:t>Suman Paladugu</a:t>
            </a:r>
            <a:endParaRPr lang="en-US" dirty="0"/>
          </a:p>
        </p:txBody>
      </p:sp>
      <p:sp>
        <p:nvSpPr>
          <p:cNvPr id="5" name="Slide Number Placeholder 4">
            <a:extLst>
              <a:ext uri="{FF2B5EF4-FFF2-40B4-BE49-F238E27FC236}">
                <a16:creationId xmlns:a16="http://schemas.microsoft.com/office/drawing/2014/main" id="{494CFC0D-43EA-40C2-926F-30866A42D60A}"/>
              </a:ext>
            </a:extLst>
          </p:cNvPr>
          <p:cNvSpPr>
            <a:spLocks noGrp="1"/>
          </p:cNvSpPr>
          <p:nvPr>
            <p:ph type="sldNum" sz="quarter" idx="12"/>
          </p:nvPr>
        </p:nvSpPr>
        <p:spPr/>
        <p:txBody>
          <a:bodyPr/>
          <a:lstStyle/>
          <a:p>
            <a:pPr>
              <a:defRPr/>
            </a:pPr>
            <a:fld id="{F8C3E294-9E12-4E24-B275-9BA1AC14E86B}" type="slidenum">
              <a:rPr lang="en-US" smtClean="0"/>
              <a:pPr>
                <a:defRPr/>
              </a:pPr>
              <a:t>11</a:t>
            </a:fld>
            <a:endParaRPr lang="en-US" dirty="0"/>
          </a:p>
        </p:txBody>
      </p:sp>
      <p:pic>
        <p:nvPicPr>
          <p:cNvPr id="23" name="Picture 22" descr="Chart, treemap chart&#10;&#10;Description automatically generated">
            <a:extLst>
              <a:ext uri="{FF2B5EF4-FFF2-40B4-BE49-F238E27FC236}">
                <a16:creationId xmlns:a16="http://schemas.microsoft.com/office/drawing/2014/main" id="{85E67FD6-9E8A-4AA8-8085-BED62248C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33600"/>
            <a:ext cx="4931951" cy="3984687"/>
          </a:xfrm>
          <a:prstGeom prst="rect">
            <a:avLst/>
          </a:prstGeom>
        </p:spPr>
      </p:pic>
      <p:graphicFrame>
        <p:nvGraphicFramePr>
          <p:cNvPr id="26" name="Table 11">
            <a:extLst>
              <a:ext uri="{FF2B5EF4-FFF2-40B4-BE49-F238E27FC236}">
                <a16:creationId xmlns:a16="http://schemas.microsoft.com/office/drawing/2014/main" id="{81B9A278-991F-4E28-A5AD-105F5FA1478F}"/>
              </a:ext>
            </a:extLst>
          </p:cNvPr>
          <p:cNvGraphicFramePr>
            <a:graphicFrameLocks noGrp="1"/>
          </p:cNvGraphicFramePr>
          <p:nvPr>
            <p:extLst>
              <p:ext uri="{D42A27DB-BD31-4B8C-83A1-F6EECF244321}">
                <p14:modId xmlns:p14="http://schemas.microsoft.com/office/powerpoint/2010/main" val="2286937797"/>
              </p:ext>
            </p:extLst>
          </p:nvPr>
        </p:nvGraphicFramePr>
        <p:xfrm>
          <a:off x="5389151" y="2743200"/>
          <a:ext cx="3561522" cy="1119125"/>
        </p:xfrm>
        <a:graphic>
          <a:graphicData uri="http://schemas.openxmlformats.org/drawingml/2006/table">
            <a:tbl>
              <a:tblPr firstRow="1" bandRow="1">
                <a:tableStyleId>{5C22544A-7EE6-4342-B048-85BDC9FD1C3A}</a:tableStyleId>
              </a:tblPr>
              <a:tblGrid>
                <a:gridCol w="1780761">
                  <a:extLst>
                    <a:ext uri="{9D8B030D-6E8A-4147-A177-3AD203B41FA5}">
                      <a16:colId xmlns:a16="http://schemas.microsoft.com/office/drawing/2014/main" val="557374194"/>
                    </a:ext>
                  </a:extLst>
                </a:gridCol>
                <a:gridCol w="1780761">
                  <a:extLst>
                    <a:ext uri="{9D8B030D-6E8A-4147-A177-3AD203B41FA5}">
                      <a16:colId xmlns:a16="http://schemas.microsoft.com/office/drawing/2014/main" val="3911123866"/>
                    </a:ext>
                  </a:extLst>
                </a:gridCol>
              </a:tblGrid>
              <a:tr h="387605">
                <a:tc>
                  <a:txBody>
                    <a:bodyPr/>
                    <a:lstStyle/>
                    <a:p>
                      <a:pPr algn="ctr"/>
                      <a:r>
                        <a:rPr lang="en-US" b="0"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99.91%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9722414"/>
                  </a:ext>
                </a:extLst>
              </a:tr>
              <a:tr h="344924">
                <a:tc>
                  <a:txBody>
                    <a:bodyPr/>
                    <a:lstStyle/>
                    <a:p>
                      <a:pPr algn="ctr"/>
                      <a:r>
                        <a:rPr lang="en-US" dirty="0">
                          <a:solidFill>
                            <a:schemeClr val="tx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82.35%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12378"/>
                  </a:ext>
                </a:extLst>
              </a:tr>
              <a:tr h="334272">
                <a:tc>
                  <a:txBody>
                    <a:bodyPr/>
                    <a:lstStyle/>
                    <a:p>
                      <a:pPr algn="ctr"/>
                      <a:r>
                        <a:rPr lang="en-US" dirty="0">
                          <a:solidFill>
                            <a:schemeClr val="tx1"/>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61.76%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1558117"/>
                  </a:ext>
                </a:extLst>
              </a:tr>
            </a:tbl>
          </a:graphicData>
        </a:graphic>
      </p:graphicFrame>
    </p:spTree>
    <p:extLst>
      <p:ext uri="{BB962C8B-B14F-4D97-AF65-F5344CB8AC3E}">
        <p14:creationId xmlns:p14="http://schemas.microsoft.com/office/powerpoint/2010/main" val="98953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A945-FA96-4133-8DE4-CF10D6B3C24F}"/>
              </a:ext>
            </a:extLst>
          </p:cNvPr>
          <p:cNvSpPr>
            <a:spLocks noGrp="1"/>
          </p:cNvSpPr>
          <p:nvPr>
            <p:ph type="title"/>
          </p:nvPr>
        </p:nvSpPr>
        <p:spPr/>
        <p:txBody>
          <a:bodyPr>
            <a:normAutofit fontScale="90000"/>
          </a:bodyPr>
          <a:lstStyle/>
          <a:p>
            <a:r>
              <a:rPr lang="en-US"/>
              <a:t>Model 2- SageMaker LinearLearner 'positive_example_weight_mult' parameter</a:t>
            </a:r>
            <a:endParaRPr lang="en-US" dirty="0"/>
          </a:p>
        </p:txBody>
      </p:sp>
      <p:sp>
        <p:nvSpPr>
          <p:cNvPr id="3" name="Content Placeholder 2">
            <a:extLst>
              <a:ext uri="{FF2B5EF4-FFF2-40B4-BE49-F238E27FC236}">
                <a16:creationId xmlns:a16="http://schemas.microsoft.com/office/drawing/2014/main" id="{5F31D9C4-0408-407C-805D-245821BE8091}"/>
              </a:ext>
            </a:extLst>
          </p:cNvPr>
          <p:cNvSpPr>
            <a:spLocks noGrp="1"/>
          </p:cNvSpPr>
          <p:nvPr>
            <p:ph idx="1"/>
          </p:nvPr>
        </p:nvSpPr>
        <p:spPr/>
        <p:txBody>
          <a:bodyPr/>
          <a:lstStyle/>
          <a:p>
            <a:endParaRPr lang="en-US"/>
          </a:p>
          <a:p>
            <a:r>
              <a:rPr lang="en-US"/>
              <a:t>To account for class imbalance during training of a binary classifier, LinearLearner offers the hyperparameter, positive_example_weight_mult</a:t>
            </a:r>
            <a:endParaRPr lang="en-US" dirty="0"/>
          </a:p>
        </p:txBody>
      </p:sp>
      <p:sp>
        <p:nvSpPr>
          <p:cNvPr id="4" name="Footer Placeholder 3">
            <a:extLst>
              <a:ext uri="{FF2B5EF4-FFF2-40B4-BE49-F238E27FC236}">
                <a16:creationId xmlns:a16="http://schemas.microsoft.com/office/drawing/2014/main" id="{0D8BB0CD-5E41-4C73-810A-29A204CB6686}"/>
              </a:ext>
            </a:extLst>
          </p:cNvPr>
          <p:cNvSpPr>
            <a:spLocks noGrp="1"/>
          </p:cNvSpPr>
          <p:nvPr>
            <p:ph type="ftr" sz="quarter" idx="11"/>
          </p:nvPr>
        </p:nvSpPr>
        <p:spPr/>
        <p:txBody>
          <a:bodyPr/>
          <a:lstStyle/>
          <a:p>
            <a:pPr>
              <a:defRPr/>
            </a:pPr>
            <a:r>
              <a:rPr lang="en-US"/>
              <a:t>Suman Paladugu</a:t>
            </a:r>
            <a:endParaRPr lang="en-US" dirty="0"/>
          </a:p>
        </p:txBody>
      </p:sp>
      <p:sp>
        <p:nvSpPr>
          <p:cNvPr id="5" name="Slide Number Placeholder 4">
            <a:extLst>
              <a:ext uri="{FF2B5EF4-FFF2-40B4-BE49-F238E27FC236}">
                <a16:creationId xmlns:a16="http://schemas.microsoft.com/office/drawing/2014/main" id="{494CFC0D-43EA-40C2-926F-30866A42D60A}"/>
              </a:ext>
            </a:extLst>
          </p:cNvPr>
          <p:cNvSpPr>
            <a:spLocks noGrp="1"/>
          </p:cNvSpPr>
          <p:nvPr>
            <p:ph type="sldNum" sz="quarter" idx="12"/>
          </p:nvPr>
        </p:nvSpPr>
        <p:spPr/>
        <p:txBody>
          <a:bodyPr/>
          <a:lstStyle/>
          <a:p>
            <a:pPr>
              <a:defRPr/>
            </a:pPr>
            <a:fld id="{F8C3E294-9E12-4E24-B275-9BA1AC14E86B}" type="slidenum">
              <a:rPr lang="en-US" smtClean="0"/>
              <a:pPr>
                <a:defRPr/>
              </a:pPr>
              <a:t>12</a:t>
            </a:fld>
            <a:endParaRPr lang="en-US" dirty="0"/>
          </a:p>
        </p:txBody>
      </p:sp>
      <p:pic>
        <p:nvPicPr>
          <p:cNvPr id="14" name="Picture 13" descr="Chart, treemap chart&#10;&#10;Description automatically generated">
            <a:extLst>
              <a:ext uri="{FF2B5EF4-FFF2-40B4-BE49-F238E27FC236}">
                <a16:creationId xmlns:a16="http://schemas.microsoft.com/office/drawing/2014/main" id="{EC8C6F5E-0617-432D-9C87-C5D9FF0FF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33" y="2072311"/>
            <a:ext cx="4242767" cy="4230064"/>
          </a:xfrm>
          <a:prstGeom prst="rect">
            <a:avLst/>
          </a:prstGeom>
        </p:spPr>
      </p:pic>
      <p:graphicFrame>
        <p:nvGraphicFramePr>
          <p:cNvPr id="31" name="Table 11">
            <a:extLst>
              <a:ext uri="{FF2B5EF4-FFF2-40B4-BE49-F238E27FC236}">
                <a16:creationId xmlns:a16="http://schemas.microsoft.com/office/drawing/2014/main" id="{EABF7398-F58E-4052-87C1-D7D5566C8357}"/>
              </a:ext>
            </a:extLst>
          </p:cNvPr>
          <p:cNvGraphicFramePr>
            <a:graphicFrameLocks noGrp="1"/>
          </p:cNvGraphicFramePr>
          <p:nvPr>
            <p:extLst>
              <p:ext uri="{D42A27DB-BD31-4B8C-83A1-F6EECF244321}">
                <p14:modId xmlns:p14="http://schemas.microsoft.com/office/powerpoint/2010/main" val="3702743764"/>
              </p:ext>
            </p:extLst>
          </p:nvPr>
        </p:nvGraphicFramePr>
        <p:xfrm>
          <a:off x="5029200" y="2743200"/>
          <a:ext cx="3561522" cy="1119125"/>
        </p:xfrm>
        <a:graphic>
          <a:graphicData uri="http://schemas.openxmlformats.org/drawingml/2006/table">
            <a:tbl>
              <a:tblPr firstRow="1" bandRow="1">
                <a:tableStyleId>{5C22544A-7EE6-4342-B048-85BDC9FD1C3A}</a:tableStyleId>
              </a:tblPr>
              <a:tblGrid>
                <a:gridCol w="1780761">
                  <a:extLst>
                    <a:ext uri="{9D8B030D-6E8A-4147-A177-3AD203B41FA5}">
                      <a16:colId xmlns:a16="http://schemas.microsoft.com/office/drawing/2014/main" val="557374194"/>
                    </a:ext>
                  </a:extLst>
                </a:gridCol>
                <a:gridCol w="1780761">
                  <a:extLst>
                    <a:ext uri="{9D8B030D-6E8A-4147-A177-3AD203B41FA5}">
                      <a16:colId xmlns:a16="http://schemas.microsoft.com/office/drawing/2014/main" val="3911123866"/>
                    </a:ext>
                  </a:extLst>
                </a:gridCol>
              </a:tblGrid>
              <a:tr h="387605">
                <a:tc>
                  <a:txBody>
                    <a:bodyPr/>
                    <a:lstStyle/>
                    <a:p>
                      <a:pPr algn="ctr"/>
                      <a:r>
                        <a:rPr lang="en-US" b="0"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99.94%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9722414"/>
                  </a:ext>
                </a:extLst>
              </a:tr>
              <a:tr h="344924">
                <a:tc>
                  <a:txBody>
                    <a:bodyPr/>
                    <a:lstStyle/>
                    <a:p>
                      <a:pPr algn="ctr"/>
                      <a:r>
                        <a:rPr lang="en-US" dirty="0">
                          <a:solidFill>
                            <a:schemeClr val="tx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86.44%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12378"/>
                  </a:ext>
                </a:extLst>
              </a:tr>
              <a:tr h="334272">
                <a:tc>
                  <a:txBody>
                    <a:bodyPr/>
                    <a:lstStyle/>
                    <a:p>
                      <a:pPr algn="ctr"/>
                      <a:r>
                        <a:rPr lang="en-US" dirty="0">
                          <a:solidFill>
                            <a:schemeClr val="tx1"/>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1558117"/>
                  </a:ext>
                </a:extLst>
              </a:tr>
            </a:tbl>
          </a:graphicData>
        </a:graphic>
      </p:graphicFrame>
    </p:spTree>
    <p:extLst>
      <p:ext uri="{BB962C8B-B14F-4D97-AF65-F5344CB8AC3E}">
        <p14:creationId xmlns:p14="http://schemas.microsoft.com/office/powerpoint/2010/main" val="18274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A945-FA96-4133-8DE4-CF10D6B3C24F}"/>
              </a:ext>
            </a:extLst>
          </p:cNvPr>
          <p:cNvSpPr>
            <a:spLocks noGrp="1"/>
          </p:cNvSpPr>
          <p:nvPr>
            <p:ph type="title"/>
          </p:nvPr>
        </p:nvSpPr>
        <p:spPr/>
        <p:txBody>
          <a:bodyPr>
            <a:normAutofit/>
          </a:bodyPr>
          <a:lstStyle/>
          <a:p>
            <a:r>
              <a:rPr lang="en-US" dirty="0"/>
              <a:t>Balancing Dataset</a:t>
            </a:r>
          </a:p>
        </p:txBody>
      </p:sp>
      <p:sp>
        <p:nvSpPr>
          <p:cNvPr id="3" name="Content Placeholder 2">
            <a:extLst>
              <a:ext uri="{FF2B5EF4-FFF2-40B4-BE49-F238E27FC236}">
                <a16:creationId xmlns:a16="http://schemas.microsoft.com/office/drawing/2014/main" id="{5F31D9C4-0408-407C-805D-245821BE8091}"/>
              </a:ext>
            </a:extLst>
          </p:cNvPr>
          <p:cNvSpPr>
            <a:spLocks noGrp="1"/>
          </p:cNvSpPr>
          <p:nvPr>
            <p:ph idx="1"/>
          </p:nvPr>
        </p:nvSpPr>
        <p:spPr/>
        <p:txBody>
          <a:bodyPr/>
          <a:lstStyle/>
          <a:p>
            <a:endParaRPr lang="en-US" dirty="0"/>
          </a:p>
          <a:p>
            <a:r>
              <a:rPr lang="en-US" dirty="0"/>
              <a:t>Under Sampling</a:t>
            </a:r>
          </a:p>
          <a:p>
            <a:pPr lvl="1"/>
            <a:r>
              <a:rPr lang="en-US" dirty="0"/>
              <a:t>Valuable information may be lost</a:t>
            </a:r>
          </a:p>
          <a:p>
            <a:pPr marL="0" indent="0">
              <a:buNone/>
            </a:pPr>
            <a:endParaRPr lang="en-US" dirty="0"/>
          </a:p>
          <a:p>
            <a:pPr marL="0" indent="0">
              <a:buNone/>
            </a:pPr>
            <a:endParaRPr lang="en-US" dirty="0"/>
          </a:p>
          <a:p>
            <a:r>
              <a:rPr lang="en-US" dirty="0"/>
              <a:t>Over Sampling</a:t>
            </a:r>
          </a:p>
          <a:p>
            <a:pPr lvl="1"/>
            <a:r>
              <a:rPr lang="en-US" dirty="0"/>
              <a:t>Overfit the model</a:t>
            </a:r>
          </a:p>
          <a:p>
            <a:pPr marL="457200" lvl="1" indent="0">
              <a:buNone/>
            </a:pPr>
            <a:endParaRPr lang="en-US" dirty="0"/>
          </a:p>
          <a:p>
            <a:r>
              <a:rPr lang="en-US" dirty="0"/>
              <a:t>Synthetic Minority Oversampling Technique (SMOTE)</a:t>
            </a:r>
          </a:p>
          <a:p>
            <a:pPr lvl="1"/>
            <a:r>
              <a:rPr lang="en-US" dirty="0"/>
              <a:t>Reduce the risk of overfitting the model</a:t>
            </a:r>
          </a:p>
          <a:p>
            <a:pPr lvl="1"/>
            <a:r>
              <a:rPr lang="en-US" dirty="0"/>
              <a:t>Information is not lost</a:t>
            </a:r>
          </a:p>
          <a:p>
            <a:pPr lvl="1"/>
            <a:endParaRPr lang="en-US" dirty="0"/>
          </a:p>
          <a:p>
            <a:pPr lvl="1"/>
            <a:endParaRPr lang="en-US" dirty="0"/>
          </a:p>
          <a:p>
            <a:pPr lvl="1"/>
            <a:endParaRPr lang="en-US" dirty="0"/>
          </a:p>
          <a:p>
            <a:pPr lvl="1"/>
            <a:endParaRPr lang="en-US" dirty="0"/>
          </a:p>
          <a:p>
            <a:pPr lvl="1"/>
            <a:endParaRPr lang="en-US" dirty="0"/>
          </a:p>
          <a:p>
            <a:pPr marL="457200" lvl="1" indent="0">
              <a:buNone/>
            </a:pPr>
            <a:r>
              <a:rPr lang="en-US" sz="800" i="1" dirty="0"/>
              <a:t>Image credits: https://www.kaggle.com/rafjaa/resampling-strategies-for-imbalanced-datasets</a:t>
            </a:r>
          </a:p>
        </p:txBody>
      </p:sp>
      <p:sp>
        <p:nvSpPr>
          <p:cNvPr id="4" name="Footer Placeholder 3">
            <a:extLst>
              <a:ext uri="{FF2B5EF4-FFF2-40B4-BE49-F238E27FC236}">
                <a16:creationId xmlns:a16="http://schemas.microsoft.com/office/drawing/2014/main" id="{0D8BB0CD-5E41-4C73-810A-29A204CB6686}"/>
              </a:ext>
            </a:extLst>
          </p:cNvPr>
          <p:cNvSpPr>
            <a:spLocks noGrp="1"/>
          </p:cNvSpPr>
          <p:nvPr>
            <p:ph type="ftr" sz="quarter" idx="11"/>
          </p:nvPr>
        </p:nvSpPr>
        <p:spPr/>
        <p:txBody>
          <a:bodyPr/>
          <a:lstStyle/>
          <a:p>
            <a:pPr>
              <a:defRPr/>
            </a:pPr>
            <a:r>
              <a:rPr lang="en-US"/>
              <a:t>Suman Paladugu</a:t>
            </a:r>
            <a:endParaRPr lang="en-US" dirty="0"/>
          </a:p>
        </p:txBody>
      </p:sp>
      <p:sp>
        <p:nvSpPr>
          <p:cNvPr id="5" name="Slide Number Placeholder 4">
            <a:extLst>
              <a:ext uri="{FF2B5EF4-FFF2-40B4-BE49-F238E27FC236}">
                <a16:creationId xmlns:a16="http://schemas.microsoft.com/office/drawing/2014/main" id="{494CFC0D-43EA-40C2-926F-30866A42D60A}"/>
              </a:ext>
            </a:extLst>
          </p:cNvPr>
          <p:cNvSpPr>
            <a:spLocks noGrp="1"/>
          </p:cNvSpPr>
          <p:nvPr>
            <p:ph type="sldNum" sz="quarter" idx="12"/>
          </p:nvPr>
        </p:nvSpPr>
        <p:spPr/>
        <p:txBody>
          <a:bodyPr/>
          <a:lstStyle/>
          <a:p>
            <a:pPr>
              <a:defRPr/>
            </a:pPr>
            <a:fld id="{F8C3E294-9E12-4E24-B275-9BA1AC14E86B}" type="slidenum">
              <a:rPr lang="en-US" smtClean="0"/>
              <a:pPr>
                <a:defRPr/>
              </a:pPr>
              <a:t>13</a:t>
            </a:fld>
            <a:endParaRPr lang="en-US" dirty="0"/>
          </a:p>
        </p:txBody>
      </p:sp>
      <p:pic>
        <p:nvPicPr>
          <p:cNvPr id="6" name="Picture 5">
            <a:extLst>
              <a:ext uri="{FF2B5EF4-FFF2-40B4-BE49-F238E27FC236}">
                <a16:creationId xmlns:a16="http://schemas.microsoft.com/office/drawing/2014/main" id="{42FCB7C1-F5F5-4DB4-8B9D-9731D3154CD2}"/>
              </a:ext>
            </a:extLst>
          </p:cNvPr>
          <p:cNvPicPr>
            <a:picLocks noChangeAspect="1"/>
          </p:cNvPicPr>
          <p:nvPr/>
        </p:nvPicPr>
        <p:blipFill>
          <a:blip r:embed="rId2"/>
          <a:stretch>
            <a:fillRect/>
          </a:stretch>
        </p:blipFill>
        <p:spPr>
          <a:xfrm>
            <a:off x="5095556" y="806450"/>
            <a:ext cx="1848488" cy="1143000"/>
          </a:xfrm>
          <a:prstGeom prst="rect">
            <a:avLst/>
          </a:prstGeom>
        </p:spPr>
      </p:pic>
      <p:pic>
        <p:nvPicPr>
          <p:cNvPr id="7" name="Picture 6">
            <a:extLst>
              <a:ext uri="{FF2B5EF4-FFF2-40B4-BE49-F238E27FC236}">
                <a16:creationId xmlns:a16="http://schemas.microsoft.com/office/drawing/2014/main" id="{2F489D34-EE7C-44B2-8EA6-0499850DAA68}"/>
              </a:ext>
            </a:extLst>
          </p:cNvPr>
          <p:cNvPicPr>
            <a:picLocks noChangeAspect="1"/>
          </p:cNvPicPr>
          <p:nvPr/>
        </p:nvPicPr>
        <p:blipFill>
          <a:blip r:embed="rId3"/>
          <a:stretch>
            <a:fillRect/>
          </a:stretch>
        </p:blipFill>
        <p:spPr>
          <a:xfrm>
            <a:off x="5057456" y="2063750"/>
            <a:ext cx="1985824" cy="1166812"/>
          </a:xfrm>
          <a:prstGeom prst="rect">
            <a:avLst/>
          </a:prstGeom>
        </p:spPr>
      </p:pic>
      <p:pic>
        <p:nvPicPr>
          <p:cNvPr id="8" name="Picture 7">
            <a:extLst>
              <a:ext uri="{FF2B5EF4-FFF2-40B4-BE49-F238E27FC236}">
                <a16:creationId xmlns:a16="http://schemas.microsoft.com/office/drawing/2014/main" id="{3F41947F-EBE7-4514-8691-E35704625B6D}"/>
              </a:ext>
            </a:extLst>
          </p:cNvPr>
          <p:cNvPicPr>
            <a:picLocks noChangeAspect="1"/>
          </p:cNvPicPr>
          <p:nvPr/>
        </p:nvPicPr>
        <p:blipFill>
          <a:blip r:embed="rId4"/>
          <a:stretch>
            <a:fillRect/>
          </a:stretch>
        </p:blipFill>
        <p:spPr>
          <a:xfrm>
            <a:off x="3352800" y="4508500"/>
            <a:ext cx="4510088" cy="1543050"/>
          </a:xfrm>
          <a:prstGeom prst="rect">
            <a:avLst/>
          </a:prstGeom>
        </p:spPr>
      </p:pic>
    </p:spTree>
    <p:extLst>
      <p:ext uri="{BB962C8B-B14F-4D97-AF65-F5344CB8AC3E}">
        <p14:creationId xmlns:p14="http://schemas.microsoft.com/office/powerpoint/2010/main" val="3581607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C704-C4C5-43BA-B494-878D5AE2ED7F}"/>
              </a:ext>
            </a:extLst>
          </p:cNvPr>
          <p:cNvSpPr>
            <a:spLocks noGrp="1"/>
          </p:cNvSpPr>
          <p:nvPr>
            <p:ph type="title"/>
          </p:nvPr>
        </p:nvSpPr>
        <p:spPr/>
        <p:txBody>
          <a:bodyPr>
            <a:normAutofit fontScale="90000"/>
          </a:bodyPr>
          <a:lstStyle/>
          <a:p>
            <a:r>
              <a:rPr lang="en-US" dirty="0"/>
              <a:t>Model 3: </a:t>
            </a:r>
            <a:r>
              <a:rPr lang="en-US" dirty="0" err="1"/>
              <a:t>LinearLearner</a:t>
            </a:r>
            <a:r>
              <a:rPr lang="en-US" dirty="0"/>
              <a:t> using SMOTE balanced data </a:t>
            </a:r>
          </a:p>
        </p:txBody>
      </p:sp>
      <p:sp>
        <p:nvSpPr>
          <p:cNvPr id="4" name="Footer Placeholder 3">
            <a:extLst>
              <a:ext uri="{FF2B5EF4-FFF2-40B4-BE49-F238E27FC236}">
                <a16:creationId xmlns:a16="http://schemas.microsoft.com/office/drawing/2014/main" id="{FD6B9B10-B5FC-4F66-8190-A42C01305563}"/>
              </a:ext>
            </a:extLst>
          </p:cNvPr>
          <p:cNvSpPr>
            <a:spLocks noGrp="1"/>
          </p:cNvSpPr>
          <p:nvPr>
            <p:ph type="ftr" sz="quarter" idx="11"/>
          </p:nvPr>
        </p:nvSpPr>
        <p:spPr/>
        <p:txBody>
          <a:bodyPr/>
          <a:lstStyle/>
          <a:p>
            <a:pPr>
              <a:defRPr/>
            </a:pPr>
            <a:r>
              <a:rPr lang="en-US" dirty="0"/>
              <a:t>Suman Paladugu</a:t>
            </a:r>
          </a:p>
        </p:txBody>
      </p:sp>
      <p:sp>
        <p:nvSpPr>
          <p:cNvPr id="5" name="Slide Number Placeholder 4">
            <a:extLst>
              <a:ext uri="{FF2B5EF4-FFF2-40B4-BE49-F238E27FC236}">
                <a16:creationId xmlns:a16="http://schemas.microsoft.com/office/drawing/2014/main" id="{F1157202-034B-42D8-B146-C193B7DE6265}"/>
              </a:ext>
            </a:extLst>
          </p:cNvPr>
          <p:cNvSpPr>
            <a:spLocks noGrp="1"/>
          </p:cNvSpPr>
          <p:nvPr>
            <p:ph type="sldNum" sz="quarter" idx="12"/>
          </p:nvPr>
        </p:nvSpPr>
        <p:spPr/>
        <p:txBody>
          <a:bodyPr/>
          <a:lstStyle/>
          <a:p>
            <a:pPr>
              <a:defRPr/>
            </a:pPr>
            <a:fld id="{F8C3E294-9E12-4E24-B275-9BA1AC14E86B}" type="slidenum">
              <a:rPr lang="en-US" smtClean="0"/>
              <a:pPr>
                <a:defRPr/>
              </a:pPr>
              <a:t>14</a:t>
            </a:fld>
            <a:endParaRPr lang="en-US" dirty="0"/>
          </a:p>
        </p:txBody>
      </p:sp>
      <p:sp>
        <p:nvSpPr>
          <p:cNvPr id="6" name="Content Placeholder 2">
            <a:extLst>
              <a:ext uri="{FF2B5EF4-FFF2-40B4-BE49-F238E27FC236}">
                <a16:creationId xmlns:a16="http://schemas.microsoft.com/office/drawing/2014/main" id="{72568B39-8417-4C88-A88E-DF4C0BD269F5}"/>
              </a:ext>
            </a:extLst>
          </p:cNvPr>
          <p:cNvSpPr>
            <a:spLocks noGrp="1"/>
          </p:cNvSpPr>
          <p:nvPr>
            <p:ph idx="1"/>
          </p:nvPr>
        </p:nvSpPr>
        <p:spPr>
          <a:xfrm>
            <a:off x="457200" y="1066800"/>
            <a:ext cx="8039862" cy="984707"/>
          </a:xfrm>
        </p:spPr>
        <p:txBody>
          <a:bodyPr>
            <a:normAutofit fontScale="92500" lnSpcReduction="10000"/>
          </a:bodyPr>
          <a:lstStyle/>
          <a:p>
            <a:endParaRPr lang="en-US" sz="1900" dirty="0"/>
          </a:p>
          <a:p>
            <a:r>
              <a:rPr lang="en-US" sz="1900" dirty="0"/>
              <a:t>Precision, Recall has been improved along with decent accuracy compared</a:t>
            </a:r>
          </a:p>
          <a:p>
            <a:pPr marL="0" indent="0">
              <a:buNone/>
            </a:pPr>
            <a:r>
              <a:rPr lang="en-US" sz="1900" dirty="0"/>
              <a:t>       to the previous models</a:t>
            </a:r>
          </a:p>
          <a:p>
            <a:pPr marL="0" indent="0">
              <a:buNone/>
            </a:pPr>
            <a:endParaRPr lang="en-US" sz="1900" dirty="0"/>
          </a:p>
          <a:p>
            <a:pPr marL="457200" lvl="1" indent="0">
              <a:buNone/>
            </a:pPr>
            <a:endParaRPr lang="en-US" sz="1900" dirty="0"/>
          </a:p>
          <a:p>
            <a:pPr lvl="1"/>
            <a:endParaRPr lang="en-US" sz="1900" dirty="0"/>
          </a:p>
          <a:p>
            <a:pPr marL="457200" lvl="1" indent="0">
              <a:buNone/>
            </a:pPr>
            <a:endParaRPr lang="en-US" sz="1900" dirty="0"/>
          </a:p>
        </p:txBody>
      </p:sp>
      <p:pic>
        <p:nvPicPr>
          <p:cNvPr id="9" name="Picture 8" descr="Chart, treemap chart&#10;&#10;Description automatically generated">
            <a:extLst>
              <a:ext uri="{FF2B5EF4-FFF2-40B4-BE49-F238E27FC236}">
                <a16:creationId xmlns:a16="http://schemas.microsoft.com/office/drawing/2014/main" id="{EAF9528F-5A10-4E88-8281-E7A3C16FD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83452"/>
            <a:ext cx="4510061" cy="3643828"/>
          </a:xfrm>
          <a:prstGeom prst="rect">
            <a:avLst/>
          </a:prstGeom>
        </p:spPr>
      </p:pic>
      <p:graphicFrame>
        <p:nvGraphicFramePr>
          <p:cNvPr id="10" name="Table 11">
            <a:extLst>
              <a:ext uri="{FF2B5EF4-FFF2-40B4-BE49-F238E27FC236}">
                <a16:creationId xmlns:a16="http://schemas.microsoft.com/office/drawing/2014/main" id="{1CF5935F-1D75-4225-9EAC-FE0FF19B9C97}"/>
              </a:ext>
            </a:extLst>
          </p:cNvPr>
          <p:cNvGraphicFramePr>
            <a:graphicFrameLocks noGrp="1"/>
          </p:cNvGraphicFramePr>
          <p:nvPr>
            <p:extLst>
              <p:ext uri="{D42A27DB-BD31-4B8C-83A1-F6EECF244321}">
                <p14:modId xmlns:p14="http://schemas.microsoft.com/office/powerpoint/2010/main" val="898086159"/>
              </p:ext>
            </p:extLst>
          </p:nvPr>
        </p:nvGraphicFramePr>
        <p:xfrm>
          <a:off x="5029200" y="2743200"/>
          <a:ext cx="3561522" cy="1119125"/>
        </p:xfrm>
        <a:graphic>
          <a:graphicData uri="http://schemas.openxmlformats.org/drawingml/2006/table">
            <a:tbl>
              <a:tblPr firstRow="1" bandRow="1">
                <a:tableStyleId>{5C22544A-7EE6-4342-B048-85BDC9FD1C3A}</a:tableStyleId>
              </a:tblPr>
              <a:tblGrid>
                <a:gridCol w="1780761">
                  <a:extLst>
                    <a:ext uri="{9D8B030D-6E8A-4147-A177-3AD203B41FA5}">
                      <a16:colId xmlns:a16="http://schemas.microsoft.com/office/drawing/2014/main" val="557374194"/>
                    </a:ext>
                  </a:extLst>
                </a:gridCol>
                <a:gridCol w="1780761">
                  <a:extLst>
                    <a:ext uri="{9D8B030D-6E8A-4147-A177-3AD203B41FA5}">
                      <a16:colId xmlns:a16="http://schemas.microsoft.com/office/drawing/2014/main" val="3911123866"/>
                    </a:ext>
                  </a:extLst>
                </a:gridCol>
              </a:tblGrid>
              <a:tr h="387605">
                <a:tc>
                  <a:txBody>
                    <a:bodyPr/>
                    <a:lstStyle/>
                    <a:p>
                      <a:pPr algn="ctr"/>
                      <a:r>
                        <a:rPr lang="en-US" b="0"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95.81%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9722414"/>
                  </a:ext>
                </a:extLst>
              </a:tr>
              <a:tr h="344924">
                <a:tc>
                  <a:txBody>
                    <a:bodyPr/>
                    <a:lstStyle/>
                    <a:p>
                      <a:pPr algn="ctr"/>
                      <a:r>
                        <a:rPr lang="en-US" dirty="0">
                          <a:solidFill>
                            <a:schemeClr val="tx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98.07%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12378"/>
                  </a:ext>
                </a:extLst>
              </a:tr>
              <a:tr h="334272">
                <a:tc>
                  <a:txBody>
                    <a:bodyPr/>
                    <a:lstStyle/>
                    <a:p>
                      <a:pPr algn="ctr"/>
                      <a:r>
                        <a:rPr lang="en-US" dirty="0">
                          <a:solidFill>
                            <a:schemeClr val="tx1"/>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93.56%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1558117"/>
                  </a:ext>
                </a:extLst>
              </a:tr>
            </a:tbl>
          </a:graphicData>
        </a:graphic>
      </p:graphicFrame>
    </p:spTree>
    <p:extLst>
      <p:ext uri="{BB962C8B-B14F-4D97-AF65-F5344CB8AC3E}">
        <p14:creationId xmlns:p14="http://schemas.microsoft.com/office/powerpoint/2010/main" val="946022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A945-FA96-4133-8DE4-CF10D6B3C24F}"/>
              </a:ext>
            </a:extLst>
          </p:cNvPr>
          <p:cNvSpPr>
            <a:spLocks noGrp="1"/>
          </p:cNvSpPr>
          <p:nvPr>
            <p:ph type="title"/>
          </p:nvPr>
        </p:nvSpPr>
        <p:spPr/>
        <p:txBody>
          <a:bodyPr>
            <a:normAutofit/>
          </a:bodyPr>
          <a:lstStyle/>
          <a:p>
            <a:r>
              <a:rPr lang="en-US" dirty="0"/>
              <a:t>Model 4: Logistic Regression</a:t>
            </a:r>
          </a:p>
        </p:txBody>
      </p:sp>
      <p:sp>
        <p:nvSpPr>
          <p:cNvPr id="3" name="Content Placeholder 2">
            <a:extLst>
              <a:ext uri="{FF2B5EF4-FFF2-40B4-BE49-F238E27FC236}">
                <a16:creationId xmlns:a16="http://schemas.microsoft.com/office/drawing/2014/main" id="{5F31D9C4-0408-407C-805D-245821BE8091}"/>
              </a:ext>
            </a:extLst>
          </p:cNvPr>
          <p:cNvSpPr>
            <a:spLocks noGrp="1"/>
          </p:cNvSpPr>
          <p:nvPr>
            <p:ph idx="1"/>
          </p:nvPr>
        </p:nvSpPr>
        <p:spPr/>
        <p:txBody>
          <a:bodyPr/>
          <a:lstStyle/>
          <a:p>
            <a:r>
              <a:rPr lang="en-US" dirty="0"/>
              <a:t>Logistic Regression is primarily used when the target variable is dichotomous i.e., binary. This regression is built based on logistic function which is from the field of statistics. The logistic function is a S-shaped curve which can take any real number as input and maps to range of values between 0 and 1.</a:t>
            </a:r>
          </a:p>
          <a:p>
            <a:endParaRPr lang="en-US" dirty="0"/>
          </a:p>
        </p:txBody>
      </p:sp>
      <p:sp>
        <p:nvSpPr>
          <p:cNvPr id="4" name="Footer Placeholder 3">
            <a:extLst>
              <a:ext uri="{FF2B5EF4-FFF2-40B4-BE49-F238E27FC236}">
                <a16:creationId xmlns:a16="http://schemas.microsoft.com/office/drawing/2014/main" id="{0D8BB0CD-5E41-4C73-810A-29A204CB6686}"/>
              </a:ext>
            </a:extLst>
          </p:cNvPr>
          <p:cNvSpPr>
            <a:spLocks noGrp="1"/>
          </p:cNvSpPr>
          <p:nvPr>
            <p:ph type="ftr" sz="quarter" idx="11"/>
          </p:nvPr>
        </p:nvSpPr>
        <p:spPr/>
        <p:txBody>
          <a:bodyPr/>
          <a:lstStyle/>
          <a:p>
            <a:pPr>
              <a:defRPr/>
            </a:pPr>
            <a:r>
              <a:rPr lang="en-US"/>
              <a:t>Suman Paladugu</a:t>
            </a:r>
            <a:endParaRPr lang="en-US" dirty="0"/>
          </a:p>
        </p:txBody>
      </p:sp>
      <p:sp>
        <p:nvSpPr>
          <p:cNvPr id="5" name="Slide Number Placeholder 4">
            <a:extLst>
              <a:ext uri="{FF2B5EF4-FFF2-40B4-BE49-F238E27FC236}">
                <a16:creationId xmlns:a16="http://schemas.microsoft.com/office/drawing/2014/main" id="{494CFC0D-43EA-40C2-926F-30866A42D60A}"/>
              </a:ext>
            </a:extLst>
          </p:cNvPr>
          <p:cNvSpPr>
            <a:spLocks noGrp="1"/>
          </p:cNvSpPr>
          <p:nvPr>
            <p:ph type="sldNum" sz="quarter" idx="12"/>
          </p:nvPr>
        </p:nvSpPr>
        <p:spPr/>
        <p:txBody>
          <a:bodyPr/>
          <a:lstStyle/>
          <a:p>
            <a:pPr>
              <a:defRPr/>
            </a:pPr>
            <a:fld id="{F8C3E294-9E12-4E24-B275-9BA1AC14E86B}" type="slidenum">
              <a:rPr lang="en-US" smtClean="0"/>
              <a:pPr>
                <a:defRPr/>
              </a:pPr>
              <a:t>15</a:t>
            </a:fld>
            <a:endParaRPr lang="en-US" dirty="0"/>
          </a:p>
        </p:txBody>
      </p:sp>
      <p:pic>
        <p:nvPicPr>
          <p:cNvPr id="9" name="Picture 8">
            <a:extLst>
              <a:ext uri="{FF2B5EF4-FFF2-40B4-BE49-F238E27FC236}">
                <a16:creationId xmlns:a16="http://schemas.microsoft.com/office/drawing/2014/main" id="{05ADEEB0-CAE0-4C24-84B7-122176662221}"/>
              </a:ext>
            </a:extLst>
          </p:cNvPr>
          <p:cNvPicPr/>
          <p:nvPr/>
        </p:nvPicPr>
        <p:blipFill>
          <a:blip r:embed="rId2"/>
          <a:stretch>
            <a:fillRect/>
          </a:stretch>
        </p:blipFill>
        <p:spPr>
          <a:xfrm>
            <a:off x="5180119" y="2187575"/>
            <a:ext cx="3349625" cy="2355850"/>
          </a:xfrm>
          <a:prstGeom prst="rect">
            <a:avLst/>
          </a:prstGeom>
        </p:spPr>
      </p:pic>
      <p:sp>
        <p:nvSpPr>
          <p:cNvPr id="11" name="Rectangle 10">
            <a:extLst>
              <a:ext uri="{FF2B5EF4-FFF2-40B4-BE49-F238E27FC236}">
                <a16:creationId xmlns:a16="http://schemas.microsoft.com/office/drawing/2014/main" id="{9172CFE9-8B15-4CDD-9985-322F7BA1DBC7}"/>
              </a:ext>
            </a:extLst>
          </p:cNvPr>
          <p:cNvSpPr/>
          <p:nvPr/>
        </p:nvSpPr>
        <p:spPr>
          <a:xfrm>
            <a:off x="7113291" y="4414864"/>
            <a:ext cx="1013418" cy="257122"/>
          </a:xfrm>
          <a:prstGeom prst="rect">
            <a:avLst/>
          </a:prstGeom>
        </p:spPr>
        <p:txBody>
          <a:bodyPr wrap="none">
            <a:spAutoFit/>
          </a:bodyPr>
          <a:lstStyle/>
          <a:p>
            <a:pPr marL="0" marR="0" algn="ctr">
              <a:lnSpc>
                <a:spcPct val="150000"/>
              </a:lnSpc>
              <a:spcBef>
                <a:spcPts val="0"/>
              </a:spcBef>
              <a:spcAft>
                <a:spcPts val="800"/>
              </a:spcAft>
            </a:pPr>
            <a:r>
              <a:rPr lang="en-US" sz="800" i="1" u="sng" dirty="0">
                <a:solidFill>
                  <a:srgbClr val="23527C"/>
                </a:solidFill>
                <a:latin typeface="Helvetica" panose="020B0604020202020204" pitchFamily="34" charset="0"/>
                <a:ea typeface="Calibri" panose="020F0502020204030204" pitchFamily="34" charset="0"/>
                <a:cs typeface="Times New Roman" panose="02020603050405020304" pitchFamily="18" charset="0"/>
                <a:hlinkClick r:id="rId3"/>
              </a:rPr>
              <a:t>Credits: Wikipedia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Chart, treemap chart&#10;&#10;Description automatically generated">
            <a:extLst>
              <a:ext uri="{FF2B5EF4-FFF2-40B4-BE49-F238E27FC236}">
                <a16:creationId xmlns:a16="http://schemas.microsoft.com/office/drawing/2014/main" id="{646237F3-322D-4AB3-9ADA-13B01FB3E6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69" y="2326214"/>
            <a:ext cx="4907595" cy="3936629"/>
          </a:xfrm>
          <a:prstGeom prst="rect">
            <a:avLst/>
          </a:prstGeom>
        </p:spPr>
      </p:pic>
      <p:graphicFrame>
        <p:nvGraphicFramePr>
          <p:cNvPr id="14" name="Table 13">
            <a:extLst>
              <a:ext uri="{FF2B5EF4-FFF2-40B4-BE49-F238E27FC236}">
                <a16:creationId xmlns:a16="http://schemas.microsoft.com/office/drawing/2014/main" id="{2BA4D5B5-8D4D-4989-BF37-E52105E396EA}"/>
              </a:ext>
            </a:extLst>
          </p:cNvPr>
          <p:cNvGraphicFramePr>
            <a:graphicFrameLocks noGrp="1"/>
          </p:cNvGraphicFramePr>
          <p:nvPr>
            <p:extLst>
              <p:ext uri="{D42A27DB-BD31-4B8C-83A1-F6EECF244321}">
                <p14:modId xmlns:p14="http://schemas.microsoft.com/office/powerpoint/2010/main" val="1445420874"/>
              </p:ext>
            </p:extLst>
          </p:nvPr>
        </p:nvGraphicFramePr>
        <p:xfrm>
          <a:off x="5180118" y="4911553"/>
          <a:ext cx="3349626" cy="1097280"/>
        </p:xfrm>
        <a:graphic>
          <a:graphicData uri="http://schemas.openxmlformats.org/drawingml/2006/table">
            <a:tbl>
              <a:tblPr firstRow="1" bandRow="1">
                <a:tableStyleId>{5C22544A-7EE6-4342-B048-85BDC9FD1C3A}</a:tableStyleId>
              </a:tblPr>
              <a:tblGrid>
                <a:gridCol w="1674813">
                  <a:extLst>
                    <a:ext uri="{9D8B030D-6E8A-4147-A177-3AD203B41FA5}">
                      <a16:colId xmlns:a16="http://schemas.microsoft.com/office/drawing/2014/main" val="557374194"/>
                    </a:ext>
                  </a:extLst>
                </a:gridCol>
                <a:gridCol w="1674813">
                  <a:extLst>
                    <a:ext uri="{9D8B030D-6E8A-4147-A177-3AD203B41FA5}">
                      <a16:colId xmlns:a16="http://schemas.microsoft.com/office/drawing/2014/main" val="3911123866"/>
                    </a:ext>
                  </a:extLst>
                </a:gridCol>
              </a:tblGrid>
              <a:tr h="352117">
                <a:tc>
                  <a:txBody>
                    <a:bodyPr/>
                    <a:lstStyle/>
                    <a:p>
                      <a:pPr algn="ctr"/>
                      <a:r>
                        <a:rPr lang="en-US" b="0"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99.90%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9722414"/>
                  </a:ext>
                </a:extLst>
              </a:tr>
              <a:tr h="329245">
                <a:tc>
                  <a:txBody>
                    <a:bodyPr/>
                    <a:lstStyle/>
                    <a:p>
                      <a:pPr algn="ctr"/>
                      <a:r>
                        <a:rPr lang="en-US" dirty="0">
                          <a:solidFill>
                            <a:schemeClr val="tx1"/>
                          </a:solidFill>
                        </a:rPr>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53.06%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12378"/>
                  </a:ext>
                </a:extLst>
              </a:tr>
              <a:tr h="329245">
                <a:tc>
                  <a:txBody>
                    <a:bodyPr/>
                    <a:lstStyle/>
                    <a:p>
                      <a:pPr algn="ctr"/>
                      <a:r>
                        <a:rPr lang="en-US" dirty="0">
                          <a:solidFill>
                            <a:schemeClr val="tx1"/>
                          </a:solidFill>
                        </a:rPr>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83.87%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1558117"/>
                  </a:ext>
                </a:extLst>
              </a:tr>
            </a:tbl>
          </a:graphicData>
        </a:graphic>
      </p:graphicFrame>
    </p:spTree>
    <p:extLst>
      <p:ext uri="{BB962C8B-B14F-4D97-AF65-F5344CB8AC3E}">
        <p14:creationId xmlns:p14="http://schemas.microsoft.com/office/powerpoint/2010/main" val="399018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A945-FA96-4133-8DE4-CF10D6B3C24F}"/>
              </a:ext>
            </a:extLst>
          </p:cNvPr>
          <p:cNvSpPr>
            <a:spLocks noGrp="1"/>
          </p:cNvSpPr>
          <p:nvPr>
            <p:ph type="title"/>
          </p:nvPr>
        </p:nvSpPr>
        <p:spPr/>
        <p:txBody>
          <a:bodyPr>
            <a:normAutofit/>
          </a:bodyPr>
          <a:lstStyle/>
          <a:p>
            <a:r>
              <a:rPr lang="en-US" dirty="0"/>
              <a:t>Comparison of Models at glance</a:t>
            </a:r>
          </a:p>
        </p:txBody>
      </p:sp>
      <p:sp>
        <p:nvSpPr>
          <p:cNvPr id="4" name="Footer Placeholder 3">
            <a:extLst>
              <a:ext uri="{FF2B5EF4-FFF2-40B4-BE49-F238E27FC236}">
                <a16:creationId xmlns:a16="http://schemas.microsoft.com/office/drawing/2014/main" id="{0D8BB0CD-5E41-4C73-810A-29A204CB6686}"/>
              </a:ext>
            </a:extLst>
          </p:cNvPr>
          <p:cNvSpPr>
            <a:spLocks noGrp="1"/>
          </p:cNvSpPr>
          <p:nvPr>
            <p:ph type="ftr" sz="quarter" idx="11"/>
          </p:nvPr>
        </p:nvSpPr>
        <p:spPr/>
        <p:txBody>
          <a:bodyPr/>
          <a:lstStyle/>
          <a:p>
            <a:pPr>
              <a:defRPr/>
            </a:pPr>
            <a:r>
              <a:rPr lang="en-US"/>
              <a:t>Suman Paladugu</a:t>
            </a:r>
            <a:endParaRPr lang="en-US" dirty="0"/>
          </a:p>
        </p:txBody>
      </p:sp>
      <p:sp>
        <p:nvSpPr>
          <p:cNvPr id="5" name="Slide Number Placeholder 4">
            <a:extLst>
              <a:ext uri="{FF2B5EF4-FFF2-40B4-BE49-F238E27FC236}">
                <a16:creationId xmlns:a16="http://schemas.microsoft.com/office/drawing/2014/main" id="{494CFC0D-43EA-40C2-926F-30866A42D60A}"/>
              </a:ext>
            </a:extLst>
          </p:cNvPr>
          <p:cNvSpPr>
            <a:spLocks noGrp="1"/>
          </p:cNvSpPr>
          <p:nvPr>
            <p:ph type="sldNum" sz="quarter" idx="12"/>
          </p:nvPr>
        </p:nvSpPr>
        <p:spPr/>
        <p:txBody>
          <a:bodyPr/>
          <a:lstStyle/>
          <a:p>
            <a:pPr>
              <a:defRPr/>
            </a:pPr>
            <a:fld id="{F8C3E294-9E12-4E24-B275-9BA1AC14E86B}" type="slidenum">
              <a:rPr lang="en-US" smtClean="0"/>
              <a:pPr>
                <a:defRPr/>
              </a:pPr>
              <a:t>16</a:t>
            </a:fld>
            <a:endParaRPr lang="en-US" dirty="0"/>
          </a:p>
        </p:txBody>
      </p:sp>
      <p:pic>
        <p:nvPicPr>
          <p:cNvPr id="9" name="Content Placeholder 8">
            <a:extLst>
              <a:ext uri="{FF2B5EF4-FFF2-40B4-BE49-F238E27FC236}">
                <a16:creationId xmlns:a16="http://schemas.microsoft.com/office/drawing/2014/main" id="{F6441EC6-01A0-4CCD-B008-A10255117F97}"/>
              </a:ext>
            </a:extLst>
          </p:cNvPr>
          <p:cNvPicPr>
            <a:picLocks noGrp="1" noChangeAspect="1"/>
          </p:cNvPicPr>
          <p:nvPr>
            <p:ph idx="1"/>
          </p:nvPr>
        </p:nvPicPr>
        <p:blipFill>
          <a:blip r:embed="rId2"/>
          <a:stretch>
            <a:fillRect/>
          </a:stretch>
        </p:blipFill>
        <p:spPr>
          <a:xfrm>
            <a:off x="952595" y="1828800"/>
            <a:ext cx="7238809" cy="3001642"/>
          </a:xfrm>
          <a:prstGeom prst="rect">
            <a:avLst/>
          </a:prstGeom>
        </p:spPr>
      </p:pic>
    </p:spTree>
    <p:extLst>
      <p:ext uri="{BB962C8B-B14F-4D97-AF65-F5344CB8AC3E}">
        <p14:creationId xmlns:p14="http://schemas.microsoft.com/office/powerpoint/2010/main" val="1472509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Conclusion</a:t>
            </a:r>
          </a:p>
        </p:txBody>
      </p:sp>
      <p:sp>
        <p:nvSpPr>
          <p:cNvPr id="7" name="Content Placeholder 6"/>
          <p:cNvSpPr>
            <a:spLocks noGrp="1"/>
          </p:cNvSpPr>
          <p:nvPr>
            <p:ph idx="1"/>
          </p:nvPr>
        </p:nvSpPr>
        <p:spPr/>
        <p:txBody>
          <a:bodyPr/>
          <a:lstStyle/>
          <a:p>
            <a:endParaRPr lang="en-US" dirty="0"/>
          </a:p>
          <a:p>
            <a:r>
              <a:rPr lang="en-US" dirty="0"/>
              <a:t>When compared all the models based on all the scores, the first two models are very much biased and predicted Class 0, so the accuracy rate is higher. But if you look precision and recall, those models did not do well. </a:t>
            </a:r>
          </a:p>
          <a:p>
            <a:r>
              <a:rPr lang="en-US" dirty="0" err="1"/>
              <a:t>LinearLearner</a:t>
            </a:r>
            <a:r>
              <a:rPr lang="en-US" dirty="0"/>
              <a:t> with the SMOTE achieved the best model when compared to other models.</a:t>
            </a:r>
          </a:p>
          <a:p>
            <a:r>
              <a:rPr lang="en-US" dirty="0"/>
              <a:t>Amazon SageMaker has lot of inbuilt algorithms, but I felt documentation wise it still needs more improvement</a:t>
            </a:r>
          </a:p>
          <a:p>
            <a:endParaRPr lang="en-US" b="1" cap="all" dirty="0"/>
          </a:p>
          <a:p>
            <a:pPr marL="0" indent="0">
              <a:buNone/>
            </a:pPr>
            <a:r>
              <a:rPr lang="en-US" b="1" cap="all" dirty="0"/>
              <a:t>References</a:t>
            </a:r>
          </a:p>
          <a:p>
            <a:pPr lvl="0"/>
            <a:r>
              <a:rPr lang="en-US" sz="1600" u="sng" dirty="0">
                <a:hlinkClick r:id="rId2"/>
              </a:rPr>
              <a:t>https://algorithmia.com/blog/evaluating-machine-learning-models-with-a-confusion-matrix</a:t>
            </a:r>
            <a:endParaRPr lang="en-US" sz="1600" dirty="0"/>
          </a:p>
          <a:p>
            <a:pPr lvl="0"/>
            <a:r>
              <a:rPr lang="en-US" sz="1600" u="sng" dirty="0">
                <a:hlinkClick r:id="rId3"/>
              </a:rPr>
              <a:t>AWS Amazon SageMaker- Multi Class classifiers</a:t>
            </a:r>
            <a:endParaRPr lang="en-US" sz="1600" dirty="0"/>
          </a:p>
          <a:p>
            <a:pPr lvl="0"/>
            <a:r>
              <a:rPr lang="en-US" sz="1600" u="sng" dirty="0" err="1">
                <a:hlinkClick r:id="rId4"/>
              </a:rPr>
              <a:t>Github</a:t>
            </a:r>
            <a:r>
              <a:rPr lang="en-US" sz="1600" u="sng" dirty="0">
                <a:hlinkClick r:id="rId4"/>
              </a:rPr>
              <a:t> link for credit card fraud detection</a:t>
            </a:r>
            <a:endParaRPr lang="en-US" sz="1600" dirty="0"/>
          </a:p>
          <a:p>
            <a:pPr lvl="0"/>
            <a:r>
              <a:rPr lang="en-US" sz="1600" u="sng" dirty="0">
                <a:hlinkClick r:id="rId5"/>
              </a:rPr>
              <a:t>Dataset from Kaggle</a:t>
            </a:r>
            <a:endParaRPr lang="en-US" sz="1600" dirty="0"/>
          </a:p>
          <a:p>
            <a:pPr marL="0" indent="0">
              <a:buNone/>
            </a:pPr>
            <a:endParaRPr lang="en-US" dirty="0"/>
          </a:p>
          <a:p>
            <a:pPr marL="0" indent="0">
              <a:buNone/>
            </a:pPr>
            <a:r>
              <a:rPr lang="en-US" dirty="0"/>
              <a:t>Short Video: </a:t>
            </a:r>
            <a:r>
              <a:rPr lang="en-US" dirty="0">
                <a:hlinkClick r:id="rId6"/>
              </a:rPr>
              <a:t>https://youtu.be/SaS4EnTs7ek</a:t>
            </a:r>
            <a:r>
              <a:rPr lang="en-US" dirty="0"/>
              <a:t> </a:t>
            </a:r>
          </a:p>
          <a:p>
            <a:pPr marL="0" indent="0">
              <a:buNone/>
            </a:pPr>
            <a:r>
              <a:rPr lang="en-US"/>
              <a:t>Long Video: </a:t>
            </a:r>
            <a:r>
              <a:rPr lang="en-US">
                <a:hlinkClick r:id="rId7"/>
              </a:rPr>
              <a:t>https://youtu.be/KbuZGUIwwXg</a:t>
            </a:r>
            <a:r>
              <a:rPr lang="en-US"/>
              <a:t> </a:t>
            </a: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Suman Paladugu</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2C6782A-E548-4771-B678-25B76FB64DFD}"/>
              </a:ext>
            </a:extLst>
          </p:cNvPr>
          <p:cNvSpPr>
            <a:spLocks noGrp="1"/>
          </p:cNvSpPr>
          <p:nvPr>
            <p:ph type="ctrTitle"/>
          </p:nvPr>
        </p:nvSpPr>
        <p:spPr>
          <a:xfrm>
            <a:off x="1143002" y="1999615"/>
            <a:ext cx="6858000" cy="2764028"/>
          </a:xfrm>
        </p:spPr>
        <p:txBody>
          <a:bodyPr anchor="ctr">
            <a:normAutofit/>
          </a:bodyPr>
          <a:lstStyle/>
          <a:p>
            <a:r>
              <a:rPr lang="en-US" sz="6300" dirty="0">
                <a:solidFill>
                  <a:schemeClr val="tx2">
                    <a:lumMod val="75000"/>
                  </a:schemeClr>
                </a:solidFill>
              </a:rPr>
              <a:t>THANK YOU</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01DBC3D2-FBC9-4744-A74F-1AB3DE19FDAA}"/>
              </a:ext>
            </a:extLst>
          </p:cNvPr>
          <p:cNvSpPr>
            <a:spLocks noGrp="1"/>
          </p:cNvSpPr>
          <p:nvPr>
            <p:ph type="ftr" sz="quarter" idx="11"/>
          </p:nvPr>
        </p:nvSpPr>
        <p:spPr>
          <a:xfrm>
            <a:off x="3028950" y="6356350"/>
            <a:ext cx="3086100" cy="365125"/>
          </a:xfrm>
        </p:spPr>
        <p:txBody>
          <a:bodyPr>
            <a:normAutofit/>
          </a:bodyPr>
          <a:lstStyle/>
          <a:p>
            <a:pPr>
              <a:spcAft>
                <a:spcPts val="600"/>
              </a:spcAft>
              <a:defRPr/>
            </a:pPr>
            <a:r>
              <a:rPr lang="en-US" dirty="0">
                <a:solidFill>
                  <a:schemeClr val="tx1">
                    <a:lumMod val="50000"/>
                    <a:lumOff val="50000"/>
                  </a:schemeClr>
                </a:solidFill>
              </a:rPr>
              <a:t>Suman Paladugu</a:t>
            </a:r>
          </a:p>
        </p:txBody>
      </p:sp>
      <p:sp>
        <p:nvSpPr>
          <p:cNvPr id="5" name="Slide Number Placeholder 4">
            <a:extLst>
              <a:ext uri="{FF2B5EF4-FFF2-40B4-BE49-F238E27FC236}">
                <a16:creationId xmlns:a16="http://schemas.microsoft.com/office/drawing/2014/main" id="{036CBBAD-50EB-4C1E-AAD4-F41CEDB2F801}"/>
              </a:ext>
            </a:extLst>
          </p:cNvPr>
          <p:cNvSpPr>
            <a:spLocks noGrp="1"/>
          </p:cNvSpPr>
          <p:nvPr>
            <p:ph type="sldNum" sz="quarter" idx="12"/>
          </p:nvPr>
        </p:nvSpPr>
        <p:spPr>
          <a:xfrm>
            <a:off x="7866764" y="6356350"/>
            <a:ext cx="951613" cy="365125"/>
          </a:xfrm>
        </p:spPr>
        <p:txBody>
          <a:bodyPr>
            <a:normAutofit/>
          </a:bodyPr>
          <a:lstStyle/>
          <a:p>
            <a:pPr>
              <a:spcAft>
                <a:spcPts val="600"/>
              </a:spcAft>
              <a:defRPr/>
            </a:pPr>
            <a:fld id="{F8C3E294-9E12-4E24-B275-9BA1AC14E86B}" type="slidenum">
              <a:rPr lang="en-US">
                <a:solidFill>
                  <a:schemeClr val="tx1">
                    <a:lumMod val="50000"/>
                    <a:lumOff val="50000"/>
                  </a:schemeClr>
                </a:solidFill>
              </a:rPr>
              <a:pPr>
                <a:spcAft>
                  <a:spcPts val="600"/>
                </a:spcAft>
                <a:defRPr/>
              </a:pPr>
              <a:t>18</a:t>
            </a:fld>
            <a:endParaRPr lang="en-US">
              <a:solidFill>
                <a:schemeClr val="tx1">
                  <a:lumMod val="50000"/>
                  <a:lumOff val="50000"/>
                </a:schemeClr>
              </a:solidFill>
            </a:endParaRPr>
          </a:p>
        </p:txBody>
      </p:sp>
    </p:spTree>
    <p:extLst>
      <p:ext uri="{BB962C8B-B14F-4D97-AF65-F5344CB8AC3E}">
        <p14:creationId xmlns:p14="http://schemas.microsoft.com/office/powerpoint/2010/main" val="40076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3D3A-328B-41C5-BF83-4E932C01107F}"/>
              </a:ext>
            </a:extLst>
          </p:cNvPr>
          <p:cNvSpPr>
            <a:spLocks noGrp="1"/>
          </p:cNvSpPr>
          <p:nvPr>
            <p:ph type="title"/>
          </p:nvPr>
        </p:nvSpPr>
        <p:spPr/>
        <p:txBody>
          <a:bodyPr>
            <a:normAutofit/>
          </a:bodyPr>
          <a:lstStyle/>
          <a:p>
            <a:r>
              <a:rPr lang="en-US" sz="3600" dirty="0"/>
              <a:t>Introduction</a:t>
            </a:r>
          </a:p>
        </p:txBody>
      </p:sp>
      <p:graphicFrame>
        <p:nvGraphicFramePr>
          <p:cNvPr id="12" name="Table 12">
            <a:extLst>
              <a:ext uri="{FF2B5EF4-FFF2-40B4-BE49-F238E27FC236}">
                <a16:creationId xmlns:a16="http://schemas.microsoft.com/office/drawing/2014/main" id="{A52F3B6F-4F21-406E-95D1-D0AD5AD30DED}"/>
              </a:ext>
            </a:extLst>
          </p:cNvPr>
          <p:cNvGraphicFramePr>
            <a:graphicFrameLocks noGrp="1"/>
          </p:cNvGraphicFramePr>
          <p:nvPr>
            <p:ph idx="1"/>
            <p:extLst>
              <p:ext uri="{D42A27DB-BD31-4B8C-83A1-F6EECF244321}">
                <p14:modId xmlns:p14="http://schemas.microsoft.com/office/powerpoint/2010/main" val="72641036"/>
              </p:ext>
            </p:extLst>
          </p:nvPr>
        </p:nvGraphicFramePr>
        <p:xfrm>
          <a:off x="457200" y="914399"/>
          <a:ext cx="8229600" cy="4656139"/>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25830115"/>
                    </a:ext>
                  </a:extLst>
                </a:gridCol>
              </a:tblGrid>
              <a:tr h="1752601">
                <a:tc>
                  <a:txBody>
                    <a:bodyPr/>
                    <a:lstStyle/>
                    <a:p>
                      <a:pPr marL="285750" indent="-285750">
                        <a:buFont typeface="Arial" panose="020B0604020202020204" pitchFamily="34" charset="0"/>
                        <a:buChar char="•"/>
                      </a:pPr>
                      <a:r>
                        <a:rPr lang="en-US" b="0" dirty="0">
                          <a:solidFill>
                            <a:schemeClr val="tx1"/>
                          </a:solidFill>
                        </a:rPr>
                        <a:t>FTC report shows that credit card fraud continues to be one of the fastest growing forms of Identity theft.</a:t>
                      </a:r>
                    </a:p>
                    <a:p>
                      <a:pPr marL="285750" indent="-285750">
                        <a:buFont typeface="Arial" panose="020B0604020202020204" pitchFamily="34" charset="0"/>
                        <a:buChar char="•"/>
                      </a:pPr>
                      <a:endParaRPr lang="en-US" b="0" dirty="0">
                        <a:solidFill>
                          <a:schemeClr val="tx1"/>
                        </a:solidFill>
                      </a:endParaRPr>
                    </a:p>
                    <a:p>
                      <a:pPr marL="285750" indent="-285750">
                        <a:buFont typeface="Arial" panose="020B0604020202020204" pitchFamily="34" charset="0"/>
                        <a:buChar char="•"/>
                      </a:pPr>
                      <a:r>
                        <a:rPr lang="en-US" b="0" dirty="0">
                          <a:solidFill>
                            <a:schemeClr val="tx1"/>
                          </a:solidFill>
                        </a:rPr>
                        <a:t>Using funds recovered in fraud cases, the FTC returned $483 million to victims of fraud and identity theft in 2020, an increase of 108% from 2019’s $232.2 million</a:t>
                      </a:r>
                    </a:p>
                    <a:p>
                      <a:endParaRPr lang="en-US"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073718"/>
                  </a:ext>
                </a:extLst>
              </a:tr>
              <a:tr h="2903538">
                <a:tc>
                  <a:txBody>
                    <a:bodyPr/>
                    <a:lstStyle/>
                    <a:p>
                      <a:endParaRPr lang="en-US"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46043426"/>
                  </a:ext>
                </a:extLst>
              </a:tr>
            </a:tbl>
          </a:graphicData>
        </a:graphic>
      </p:graphicFrame>
      <p:sp>
        <p:nvSpPr>
          <p:cNvPr id="4" name="Footer Placeholder 3">
            <a:extLst>
              <a:ext uri="{FF2B5EF4-FFF2-40B4-BE49-F238E27FC236}">
                <a16:creationId xmlns:a16="http://schemas.microsoft.com/office/drawing/2014/main" id="{F4815605-E4D2-474B-A338-0F5859C2127D}"/>
              </a:ext>
            </a:extLst>
          </p:cNvPr>
          <p:cNvSpPr>
            <a:spLocks noGrp="1"/>
          </p:cNvSpPr>
          <p:nvPr>
            <p:ph type="ftr" sz="quarter" idx="11"/>
          </p:nvPr>
        </p:nvSpPr>
        <p:spPr/>
        <p:txBody>
          <a:bodyPr/>
          <a:lstStyle/>
          <a:p>
            <a:pPr>
              <a:defRPr/>
            </a:pPr>
            <a:r>
              <a:rPr lang="en-US"/>
              <a:t>@Your Name</a:t>
            </a:r>
          </a:p>
        </p:txBody>
      </p:sp>
      <p:sp>
        <p:nvSpPr>
          <p:cNvPr id="5" name="Slide Number Placeholder 4">
            <a:extLst>
              <a:ext uri="{FF2B5EF4-FFF2-40B4-BE49-F238E27FC236}">
                <a16:creationId xmlns:a16="http://schemas.microsoft.com/office/drawing/2014/main" id="{8052B986-3CB5-45DB-81E9-8531A4E32C8D}"/>
              </a:ext>
            </a:extLst>
          </p:cNvPr>
          <p:cNvSpPr>
            <a:spLocks noGrp="1"/>
          </p:cNvSpPr>
          <p:nvPr>
            <p:ph type="sldNum" sz="quarter" idx="12"/>
          </p:nvPr>
        </p:nvSpPr>
        <p:spPr/>
        <p:txBody>
          <a:bodyPr/>
          <a:lstStyle/>
          <a:p>
            <a:pPr>
              <a:defRPr/>
            </a:pPr>
            <a:fld id="{F8C3E294-9E12-4E24-B275-9BA1AC14E86B}" type="slidenum">
              <a:rPr lang="en-US" smtClean="0"/>
              <a:pPr>
                <a:defRPr/>
              </a:pPr>
              <a:t>2</a:t>
            </a:fld>
            <a:endParaRPr lang="en-US" dirty="0"/>
          </a:p>
        </p:txBody>
      </p:sp>
      <p:pic>
        <p:nvPicPr>
          <p:cNvPr id="13" name="Picture 12">
            <a:extLst>
              <a:ext uri="{FF2B5EF4-FFF2-40B4-BE49-F238E27FC236}">
                <a16:creationId xmlns:a16="http://schemas.microsoft.com/office/drawing/2014/main" id="{864858F8-F5AB-4CD4-A87E-5C45E277DD0D}"/>
              </a:ext>
            </a:extLst>
          </p:cNvPr>
          <p:cNvPicPr>
            <a:picLocks noChangeAspect="1"/>
          </p:cNvPicPr>
          <p:nvPr/>
        </p:nvPicPr>
        <p:blipFill>
          <a:blip r:embed="rId2"/>
          <a:stretch>
            <a:fillRect/>
          </a:stretch>
        </p:blipFill>
        <p:spPr>
          <a:xfrm>
            <a:off x="1066800" y="2819400"/>
            <a:ext cx="7315200" cy="3795846"/>
          </a:xfrm>
          <a:prstGeom prst="rect">
            <a:avLst/>
          </a:prstGeom>
        </p:spPr>
      </p:pic>
    </p:spTree>
    <p:extLst>
      <p:ext uri="{BB962C8B-B14F-4D97-AF65-F5344CB8AC3E}">
        <p14:creationId xmlns:p14="http://schemas.microsoft.com/office/powerpoint/2010/main" val="246710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C6EA-8391-40B5-87AD-605417F71391}"/>
              </a:ext>
            </a:extLst>
          </p:cNvPr>
          <p:cNvSpPr>
            <a:spLocks noGrp="1"/>
          </p:cNvSpPr>
          <p:nvPr>
            <p:ph type="title"/>
          </p:nvPr>
        </p:nvSpPr>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B1AACCF4-5A37-480A-ACA3-DE98E977ABD5}"/>
              </a:ext>
            </a:extLst>
          </p:cNvPr>
          <p:cNvSpPr>
            <a:spLocks noGrp="1"/>
          </p:cNvSpPr>
          <p:nvPr>
            <p:ph idx="1"/>
          </p:nvPr>
        </p:nvSpPr>
        <p:spPr/>
        <p:txBody>
          <a:bodyPr/>
          <a:lstStyle/>
          <a:p>
            <a:r>
              <a:rPr lang="en-US" dirty="0"/>
              <a:t>It is very important for the financial institutions to be able to recognize the fraudulent transactions and avoid any recurring charges against their customers. This project is </a:t>
            </a:r>
            <a:r>
              <a:rPr lang="en-US" b="1" dirty="0"/>
              <a:t>to build a model for identifying fraudulent credit card transactions using machine learning algorithms with the help of Amazon SageMaker</a:t>
            </a:r>
          </a:p>
          <a:p>
            <a:endParaRPr lang="en-US" dirty="0"/>
          </a:p>
        </p:txBody>
      </p:sp>
      <p:sp>
        <p:nvSpPr>
          <p:cNvPr id="4" name="Footer Placeholder 3">
            <a:extLst>
              <a:ext uri="{FF2B5EF4-FFF2-40B4-BE49-F238E27FC236}">
                <a16:creationId xmlns:a16="http://schemas.microsoft.com/office/drawing/2014/main" id="{7CB96C3F-48B6-4265-8EBA-61D87DDE8819}"/>
              </a:ext>
            </a:extLst>
          </p:cNvPr>
          <p:cNvSpPr>
            <a:spLocks noGrp="1"/>
          </p:cNvSpPr>
          <p:nvPr>
            <p:ph type="ftr" sz="quarter" idx="11"/>
          </p:nvPr>
        </p:nvSpPr>
        <p:spPr/>
        <p:txBody>
          <a:bodyPr/>
          <a:lstStyle/>
          <a:p>
            <a:pPr>
              <a:defRPr/>
            </a:pPr>
            <a:r>
              <a:rPr lang="en-US" dirty="0"/>
              <a:t>Suman Paladugu</a:t>
            </a:r>
          </a:p>
        </p:txBody>
      </p:sp>
      <p:sp>
        <p:nvSpPr>
          <p:cNvPr id="5" name="Slide Number Placeholder 4">
            <a:extLst>
              <a:ext uri="{FF2B5EF4-FFF2-40B4-BE49-F238E27FC236}">
                <a16:creationId xmlns:a16="http://schemas.microsoft.com/office/drawing/2014/main" id="{B2F867BF-D408-44C8-AE8E-9EA363A10A5D}"/>
              </a:ext>
            </a:extLst>
          </p:cNvPr>
          <p:cNvSpPr>
            <a:spLocks noGrp="1"/>
          </p:cNvSpPr>
          <p:nvPr>
            <p:ph type="sldNum" sz="quarter" idx="12"/>
          </p:nvPr>
        </p:nvSpPr>
        <p:spPr/>
        <p:txBody>
          <a:bodyPr/>
          <a:lstStyle/>
          <a:p>
            <a:pPr>
              <a:defRPr/>
            </a:pPr>
            <a:fld id="{F8C3E294-9E12-4E24-B275-9BA1AC14E86B}" type="slidenum">
              <a:rPr lang="en-US" smtClean="0"/>
              <a:pPr>
                <a:defRPr/>
              </a:pPr>
              <a:t>3</a:t>
            </a:fld>
            <a:endParaRPr lang="en-US" dirty="0"/>
          </a:p>
        </p:txBody>
      </p:sp>
      <p:graphicFrame>
        <p:nvGraphicFramePr>
          <p:cNvPr id="6" name="Table 6">
            <a:extLst>
              <a:ext uri="{FF2B5EF4-FFF2-40B4-BE49-F238E27FC236}">
                <a16:creationId xmlns:a16="http://schemas.microsoft.com/office/drawing/2014/main" id="{7720C43D-D4D7-4237-A8C2-97F0A000D43B}"/>
              </a:ext>
            </a:extLst>
          </p:cNvPr>
          <p:cNvGraphicFramePr>
            <a:graphicFrameLocks noGrp="1"/>
          </p:cNvGraphicFramePr>
          <p:nvPr>
            <p:extLst>
              <p:ext uri="{D42A27DB-BD31-4B8C-83A1-F6EECF244321}">
                <p14:modId xmlns:p14="http://schemas.microsoft.com/office/powerpoint/2010/main" val="3616429207"/>
              </p:ext>
            </p:extLst>
          </p:nvPr>
        </p:nvGraphicFramePr>
        <p:xfrm>
          <a:off x="914400" y="2286001"/>
          <a:ext cx="7620000" cy="407035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477803339"/>
                    </a:ext>
                  </a:extLst>
                </a:gridCol>
                <a:gridCol w="3962400">
                  <a:extLst>
                    <a:ext uri="{9D8B030D-6E8A-4147-A177-3AD203B41FA5}">
                      <a16:colId xmlns:a16="http://schemas.microsoft.com/office/drawing/2014/main" val="1239434135"/>
                    </a:ext>
                  </a:extLst>
                </a:gridCol>
              </a:tblGrid>
              <a:tr h="487276">
                <a:tc gridSpan="2">
                  <a:txBody>
                    <a:bodyPr/>
                    <a:lstStyle/>
                    <a:p>
                      <a:pPr algn="ctr"/>
                      <a:r>
                        <a:rPr lang="en-US" dirty="0">
                          <a:solidFill>
                            <a:schemeClr val="bg1"/>
                          </a:solidFill>
                        </a:rPr>
                        <a:t>Technology Overview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2306286"/>
                  </a:ext>
                </a:extLst>
              </a:tr>
              <a:tr h="533088">
                <a:tc>
                  <a:txBody>
                    <a:bodyPr/>
                    <a:lstStyle/>
                    <a:p>
                      <a:pPr algn="ctr"/>
                      <a:r>
                        <a:rPr lang="en-US" dirty="0"/>
                        <a:t>Hardware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a:t>Software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36735140"/>
                  </a:ext>
                </a:extLst>
              </a:tr>
              <a:tr h="3049986">
                <a:tc>
                  <a:txBody>
                    <a:bodyPr/>
                    <a:lstStyle/>
                    <a:p>
                      <a:pPr marL="285750" indent="-285750">
                        <a:buFont typeface="Arial" panose="020B0604020202020204" pitchFamily="34" charset="0"/>
                        <a:buChar char="•"/>
                      </a:pPr>
                      <a:r>
                        <a:rPr lang="en-US" dirty="0"/>
                        <a:t>Windows 10</a:t>
                      </a:r>
                    </a:p>
                    <a:p>
                      <a:pPr marL="285750" indent="-285750">
                        <a:buFont typeface="Arial" panose="020B0604020202020204" pitchFamily="34" charset="0"/>
                        <a:buChar char="•"/>
                      </a:pPr>
                      <a:r>
                        <a:rPr lang="en-US" dirty="0"/>
                        <a:t>HP </a:t>
                      </a:r>
                      <a:r>
                        <a:rPr lang="en-US" dirty="0" err="1"/>
                        <a:t>Zbook</a:t>
                      </a:r>
                      <a:r>
                        <a:rPr lang="en-US" dirty="0"/>
                        <a:t> Studio G3</a:t>
                      </a:r>
                    </a:p>
                    <a:p>
                      <a:pPr marL="285750" indent="-285750">
                        <a:buFont typeface="Arial" panose="020B0604020202020204" pitchFamily="34" charset="0"/>
                        <a:buChar char="•"/>
                      </a:pPr>
                      <a:r>
                        <a:rPr lang="en-US" dirty="0"/>
                        <a:t>Intel® Core™ i7-6820HQ CPU</a:t>
                      </a:r>
                    </a:p>
                    <a:p>
                      <a:pPr marL="285750" indent="-285750">
                        <a:buFont typeface="Arial" panose="020B0604020202020204" pitchFamily="34" charset="0"/>
                        <a:buChar char="•"/>
                      </a:pPr>
                      <a:r>
                        <a:rPr lang="en-US" dirty="0"/>
                        <a:t>32 GB</a:t>
                      </a:r>
                    </a:p>
                    <a:p>
                      <a:pPr marL="285750" indent="-285750">
                        <a:buFont typeface="Arial" panose="020B0604020202020204" pitchFamily="34" charset="0"/>
                        <a:buChar char="•"/>
                      </a:pPr>
                      <a:r>
                        <a:rPr lang="en-US" dirty="0"/>
                        <a:t>X64 bit processor</a:t>
                      </a:r>
                    </a:p>
                    <a:p>
                      <a:pPr marL="285750" indent="-285750">
                        <a:buFont typeface="Arial" panose="020B0604020202020204" pitchFamily="34" charset="0"/>
                        <a:buChar cha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97418"/>
                  </a:ext>
                </a:extLst>
              </a:tr>
            </a:tbl>
          </a:graphicData>
        </a:graphic>
      </p:graphicFrame>
      <p:pic>
        <p:nvPicPr>
          <p:cNvPr id="9" name="Picture 8">
            <a:extLst>
              <a:ext uri="{FF2B5EF4-FFF2-40B4-BE49-F238E27FC236}">
                <a16:creationId xmlns:a16="http://schemas.microsoft.com/office/drawing/2014/main" id="{2A1F65FE-82C5-42C6-BC11-419AC838AC9E}"/>
              </a:ext>
            </a:extLst>
          </p:cNvPr>
          <p:cNvPicPr>
            <a:picLocks noChangeAspect="1"/>
          </p:cNvPicPr>
          <p:nvPr/>
        </p:nvPicPr>
        <p:blipFill>
          <a:blip r:embed="rId2"/>
          <a:stretch>
            <a:fillRect/>
          </a:stretch>
        </p:blipFill>
        <p:spPr>
          <a:xfrm>
            <a:off x="6486443" y="5273676"/>
            <a:ext cx="2047957" cy="1052511"/>
          </a:xfrm>
          <a:prstGeom prst="rect">
            <a:avLst/>
          </a:prstGeom>
        </p:spPr>
      </p:pic>
      <p:pic>
        <p:nvPicPr>
          <p:cNvPr id="1026" name="Picture 2">
            <a:extLst>
              <a:ext uri="{FF2B5EF4-FFF2-40B4-BE49-F238E27FC236}">
                <a16:creationId xmlns:a16="http://schemas.microsoft.com/office/drawing/2014/main" id="{EBE5BB0A-9CA6-46B8-BCF2-75FDC13B31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132" y="5291585"/>
            <a:ext cx="1935068" cy="10159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B55293A-CC2F-4427-A8AC-558BD1C04840}"/>
              </a:ext>
            </a:extLst>
          </p:cNvPr>
          <p:cNvPicPr>
            <a:picLocks noChangeAspect="1"/>
          </p:cNvPicPr>
          <p:nvPr/>
        </p:nvPicPr>
        <p:blipFill>
          <a:blip r:embed="rId4"/>
          <a:stretch>
            <a:fillRect/>
          </a:stretch>
        </p:blipFill>
        <p:spPr>
          <a:xfrm>
            <a:off x="4618132" y="3346193"/>
            <a:ext cx="3840068" cy="2060917"/>
          </a:xfrm>
          <a:prstGeom prst="rect">
            <a:avLst/>
          </a:prstGeom>
        </p:spPr>
      </p:pic>
      <p:pic>
        <p:nvPicPr>
          <p:cNvPr id="12" name="Picture 11">
            <a:extLst>
              <a:ext uri="{FF2B5EF4-FFF2-40B4-BE49-F238E27FC236}">
                <a16:creationId xmlns:a16="http://schemas.microsoft.com/office/drawing/2014/main" id="{F1B4A851-488F-44F8-9A4C-200AB66D032E}"/>
              </a:ext>
            </a:extLst>
          </p:cNvPr>
          <p:cNvPicPr>
            <a:picLocks noChangeAspect="1"/>
          </p:cNvPicPr>
          <p:nvPr/>
        </p:nvPicPr>
        <p:blipFill>
          <a:blip r:embed="rId5"/>
          <a:stretch>
            <a:fillRect/>
          </a:stretch>
        </p:blipFill>
        <p:spPr>
          <a:xfrm>
            <a:off x="1117694" y="4876800"/>
            <a:ext cx="3190875" cy="695325"/>
          </a:xfrm>
          <a:prstGeom prst="rect">
            <a:avLst/>
          </a:prstGeom>
        </p:spPr>
      </p:pic>
    </p:spTree>
    <p:extLst>
      <p:ext uri="{BB962C8B-B14F-4D97-AF65-F5344CB8AC3E}">
        <p14:creationId xmlns:p14="http://schemas.microsoft.com/office/powerpoint/2010/main" val="48997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7C6C-CFCD-4E79-9AD9-AC30736AF1EA}"/>
              </a:ext>
            </a:extLst>
          </p:cNvPr>
          <p:cNvSpPr>
            <a:spLocks noGrp="1"/>
          </p:cNvSpPr>
          <p:nvPr>
            <p:ph type="title"/>
          </p:nvPr>
        </p:nvSpPr>
        <p:spPr/>
        <p:txBody>
          <a:bodyPr>
            <a:normAutofit/>
          </a:bodyPr>
          <a:lstStyle/>
          <a:p>
            <a:r>
              <a:rPr lang="en-US" sz="3600" dirty="0"/>
              <a:t>Project Overview</a:t>
            </a:r>
          </a:p>
        </p:txBody>
      </p:sp>
      <p:sp>
        <p:nvSpPr>
          <p:cNvPr id="3" name="Content Placeholder 2">
            <a:extLst>
              <a:ext uri="{FF2B5EF4-FFF2-40B4-BE49-F238E27FC236}">
                <a16:creationId xmlns:a16="http://schemas.microsoft.com/office/drawing/2014/main" id="{32EE30D4-D316-4EEC-B824-DCBE9CC5D7F6}"/>
              </a:ext>
            </a:extLst>
          </p:cNvPr>
          <p:cNvSpPr>
            <a:spLocks noGrp="1"/>
          </p:cNvSpPr>
          <p:nvPr>
            <p:ph idx="1"/>
          </p:nvPr>
        </p:nvSpPr>
        <p:spPr/>
        <p:txBody>
          <a:bodyPr/>
          <a:lstStyle/>
          <a:p>
            <a:pPr lvl="0"/>
            <a:endParaRPr lang="en-US" sz="3200" dirty="0"/>
          </a:p>
          <a:p>
            <a:pPr lvl="0"/>
            <a:r>
              <a:rPr lang="en-US" sz="2800" dirty="0"/>
              <a:t>Setup Amazon SageMaker</a:t>
            </a:r>
          </a:p>
          <a:p>
            <a:pPr lvl="0"/>
            <a:r>
              <a:rPr lang="en-US" sz="2800" dirty="0"/>
              <a:t>Import Data</a:t>
            </a:r>
          </a:p>
          <a:p>
            <a:pPr lvl="0"/>
            <a:r>
              <a:rPr lang="en-US" sz="2800" dirty="0"/>
              <a:t>Exploratory and Design Analysis</a:t>
            </a:r>
          </a:p>
          <a:p>
            <a:pPr lvl="0"/>
            <a:r>
              <a:rPr lang="en-US" sz="2800" dirty="0"/>
              <a:t>Build various models with imbalance data</a:t>
            </a:r>
          </a:p>
          <a:p>
            <a:pPr lvl="0"/>
            <a:r>
              <a:rPr lang="en-US" sz="2800" dirty="0"/>
              <a:t>Balance data using SMOTE</a:t>
            </a:r>
          </a:p>
          <a:p>
            <a:pPr lvl="0"/>
            <a:r>
              <a:rPr lang="en-US" sz="2800" dirty="0"/>
              <a:t>Build various models with balanced data</a:t>
            </a:r>
          </a:p>
          <a:p>
            <a:pPr lvl="0"/>
            <a:r>
              <a:rPr lang="en-US" sz="2800" dirty="0"/>
              <a:t>Evaluate and compare the models</a:t>
            </a:r>
          </a:p>
          <a:p>
            <a:endParaRPr lang="en-US" dirty="0"/>
          </a:p>
        </p:txBody>
      </p:sp>
      <p:sp>
        <p:nvSpPr>
          <p:cNvPr id="4" name="Footer Placeholder 3">
            <a:extLst>
              <a:ext uri="{FF2B5EF4-FFF2-40B4-BE49-F238E27FC236}">
                <a16:creationId xmlns:a16="http://schemas.microsoft.com/office/drawing/2014/main" id="{D66508D8-E972-4528-A05D-FC24E08BA66E}"/>
              </a:ext>
            </a:extLst>
          </p:cNvPr>
          <p:cNvSpPr>
            <a:spLocks noGrp="1"/>
          </p:cNvSpPr>
          <p:nvPr>
            <p:ph type="ftr" sz="quarter" idx="11"/>
          </p:nvPr>
        </p:nvSpPr>
        <p:spPr/>
        <p:txBody>
          <a:bodyPr/>
          <a:lstStyle/>
          <a:p>
            <a:pPr>
              <a:defRPr/>
            </a:pPr>
            <a:r>
              <a:rPr lang="en-US" dirty="0"/>
              <a:t>Suman Paladugu</a:t>
            </a:r>
          </a:p>
        </p:txBody>
      </p:sp>
      <p:sp>
        <p:nvSpPr>
          <p:cNvPr id="5" name="Slide Number Placeholder 4">
            <a:extLst>
              <a:ext uri="{FF2B5EF4-FFF2-40B4-BE49-F238E27FC236}">
                <a16:creationId xmlns:a16="http://schemas.microsoft.com/office/drawing/2014/main" id="{1D434276-4B79-464C-A374-06D6A607831D}"/>
              </a:ext>
            </a:extLst>
          </p:cNvPr>
          <p:cNvSpPr>
            <a:spLocks noGrp="1"/>
          </p:cNvSpPr>
          <p:nvPr>
            <p:ph type="sldNum" sz="quarter" idx="12"/>
          </p:nvPr>
        </p:nvSpPr>
        <p:spPr/>
        <p:txBody>
          <a:bodyPr/>
          <a:lstStyle/>
          <a:p>
            <a:pPr>
              <a:defRPr/>
            </a:pPr>
            <a:fld id="{F8C3E294-9E12-4E24-B275-9BA1AC14E86B}" type="slidenum">
              <a:rPr lang="en-US" smtClean="0"/>
              <a:pPr>
                <a:defRPr/>
              </a:pPr>
              <a:t>4</a:t>
            </a:fld>
            <a:endParaRPr lang="en-US" dirty="0"/>
          </a:p>
        </p:txBody>
      </p:sp>
    </p:spTree>
    <p:extLst>
      <p:ext uri="{BB962C8B-B14F-4D97-AF65-F5344CB8AC3E}">
        <p14:creationId xmlns:p14="http://schemas.microsoft.com/office/powerpoint/2010/main" val="278920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3370-78D6-4A2C-92B9-5096E7255B8F}"/>
              </a:ext>
            </a:extLst>
          </p:cNvPr>
          <p:cNvSpPr>
            <a:spLocks noGrp="1"/>
          </p:cNvSpPr>
          <p:nvPr>
            <p:ph type="title"/>
          </p:nvPr>
        </p:nvSpPr>
        <p:spPr/>
        <p:txBody>
          <a:bodyPr>
            <a:normAutofit/>
          </a:bodyPr>
          <a:lstStyle/>
          <a:p>
            <a:r>
              <a:rPr lang="en-US" sz="3400" dirty="0"/>
              <a:t>Amazon SageMaker</a:t>
            </a:r>
          </a:p>
        </p:txBody>
      </p:sp>
      <p:sp>
        <p:nvSpPr>
          <p:cNvPr id="3" name="Content Placeholder 2">
            <a:extLst>
              <a:ext uri="{FF2B5EF4-FFF2-40B4-BE49-F238E27FC236}">
                <a16:creationId xmlns:a16="http://schemas.microsoft.com/office/drawing/2014/main" id="{9E72A820-591E-4351-BAAF-E4F9A7B4C96D}"/>
              </a:ext>
            </a:extLst>
          </p:cNvPr>
          <p:cNvSpPr>
            <a:spLocks noGrp="1"/>
          </p:cNvSpPr>
          <p:nvPr>
            <p:ph idx="1"/>
          </p:nvPr>
        </p:nvSpPr>
        <p:spPr/>
        <p:txBody>
          <a:bodyPr/>
          <a:lstStyle/>
          <a:p>
            <a:r>
              <a:rPr lang="en-US" sz="2200" dirty="0"/>
              <a:t>Amazon SageMaker is a fully managed machine learning service</a:t>
            </a:r>
          </a:p>
          <a:p>
            <a:r>
              <a:rPr lang="en-US" sz="2200" dirty="0"/>
              <a:t>Easy to build, train and deploy models to production-ready hosted environment</a:t>
            </a:r>
          </a:p>
          <a:p>
            <a:r>
              <a:rPr lang="en-US" sz="2200" dirty="0"/>
              <a:t>It also provides common machine learning algorithms that are optimized to run efficiently against large dataset within a distributed environment</a:t>
            </a:r>
          </a:p>
          <a:p>
            <a:r>
              <a:rPr lang="en-US" sz="2200" dirty="0"/>
              <a:t>To get started with SageMaker:</a:t>
            </a:r>
          </a:p>
          <a:p>
            <a:pPr lvl="1"/>
            <a:r>
              <a:rPr lang="en-US" sz="2200" dirty="0"/>
              <a:t>Sign-up for AWS account</a:t>
            </a:r>
          </a:p>
          <a:p>
            <a:pPr lvl="1"/>
            <a:r>
              <a:rPr lang="en-US" sz="2200" dirty="0"/>
              <a:t>Create IAM administrator group and user</a:t>
            </a:r>
          </a:p>
          <a:p>
            <a:pPr lvl="1"/>
            <a:r>
              <a:rPr lang="en-US" sz="2200" dirty="0"/>
              <a:t>Request Trial access to SageMaker</a:t>
            </a:r>
          </a:p>
          <a:p>
            <a:pPr marL="342900" lvl="1" indent="-342900">
              <a:buClr>
                <a:srgbClr val="0070C0"/>
              </a:buClr>
            </a:pPr>
            <a:r>
              <a:rPr lang="en-US" sz="2200" dirty="0"/>
              <a:t>Create S3 bucket</a:t>
            </a:r>
          </a:p>
          <a:p>
            <a:pPr marL="342900" lvl="1" indent="-342900">
              <a:buClr>
                <a:srgbClr val="0070C0"/>
              </a:buClr>
            </a:pPr>
            <a:r>
              <a:rPr lang="en-US" sz="2200" dirty="0"/>
              <a:t>Create Jupyter Notebook instance</a:t>
            </a:r>
          </a:p>
          <a:p>
            <a:pPr marL="342900" lvl="1" indent="-342900">
              <a:buClr>
                <a:srgbClr val="0070C0"/>
              </a:buClr>
            </a:pPr>
            <a:r>
              <a:rPr lang="en-US" sz="2200" dirty="0"/>
              <a:t>Select appropriate Kernel from the list</a:t>
            </a:r>
          </a:p>
          <a:p>
            <a:pPr lvl="1"/>
            <a:endParaRPr lang="en-US" dirty="0"/>
          </a:p>
        </p:txBody>
      </p:sp>
      <p:sp>
        <p:nvSpPr>
          <p:cNvPr id="4" name="Footer Placeholder 3">
            <a:extLst>
              <a:ext uri="{FF2B5EF4-FFF2-40B4-BE49-F238E27FC236}">
                <a16:creationId xmlns:a16="http://schemas.microsoft.com/office/drawing/2014/main" id="{04099779-7EE7-421D-B037-CD87307A8A16}"/>
              </a:ext>
            </a:extLst>
          </p:cNvPr>
          <p:cNvSpPr>
            <a:spLocks noGrp="1"/>
          </p:cNvSpPr>
          <p:nvPr>
            <p:ph type="ftr" sz="quarter" idx="11"/>
          </p:nvPr>
        </p:nvSpPr>
        <p:spPr/>
        <p:txBody>
          <a:bodyPr/>
          <a:lstStyle/>
          <a:p>
            <a:pPr>
              <a:defRPr/>
            </a:pPr>
            <a:r>
              <a:rPr lang="en-US" dirty="0"/>
              <a:t>Suman Paladugu</a:t>
            </a:r>
          </a:p>
        </p:txBody>
      </p:sp>
      <p:sp>
        <p:nvSpPr>
          <p:cNvPr id="5" name="Slide Number Placeholder 4">
            <a:extLst>
              <a:ext uri="{FF2B5EF4-FFF2-40B4-BE49-F238E27FC236}">
                <a16:creationId xmlns:a16="http://schemas.microsoft.com/office/drawing/2014/main" id="{0355A5DD-F03C-4AAD-9B3F-2B5D5D409B07}"/>
              </a:ext>
            </a:extLst>
          </p:cNvPr>
          <p:cNvSpPr>
            <a:spLocks noGrp="1"/>
          </p:cNvSpPr>
          <p:nvPr>
            <p:ph type="sldNum" sz="quarter" idx="12"/>
          </p:nvPr>
        </p:nvSpPr>
        <p:spPr/>
        <p:txBody>
          <a:bodyPr/>
          <a:lstStyle/>
          <a:p>
            <a:pPr>
              <a:defRPr/>
            </a:pPr>
            <a:fld id="{F8C3E294-9E12-4E24-B275-9BA1AC14E86B}" type="slidenum">
              <a:rPr lang="en-US" smtClean="0"/>
              <a:pPr>
                <a:defRPr/>
              </a:pPr>
              <a:t>5</a:t>
            </a:fld>
            <a:endParaRPr lang="en-US" dirty="0"/>
          </a:p>
        </p:txBody>
      </p:sp>
    </p:spTree>
    <p:extLst>
      <p:ext uri="{BB962C8B-B14F-4D97-AF65-F5344CB8AC3E}">
        <p14:creationId xmlns:p14="http://schemas.microsoft.com/office/powerpoint/2010/main" val="408858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FFCD-57EC-43B7-A5F7-16790CE3F7ED}"/>
              </a:ext>
            </a:extLst>
          </p:cNvPr>
          <p:cNvSpPr>
            <a:spLocks noGrp="1"/>
          </p:cNvSpPr>
          <p:nvPr>
            <p:ph type="title"/>
          </p:nvPr>
        </p:nvSpPr>
        <p:spPr/>
        <p:txBody>
          <a:bodyPr>
            <a:normAutofit/>
          </a:bodyPr>
          <a:lstStyle/>
          <a:p>
            <a:r>
              <a:rPr lang="en-US" sz="3600" dirty="0"/>
              <a:t>Identity Access Management and S3</a:t>
            </a:r>
          </a:p>
        </p:txBody>
      </p:sp>
      <p:sp>
        <p:nvSpPr>
          <p:cNvPr id="3" name="Content Placeholder 2">
            <a:extLst>
              <a:ext uri="{FF2B5EF4-FFF2-40B4-BE49-F238E27FC236}">
                <a16:creationId xmlns:a16="http://schemas.microsoft.com/office/drawing/2014/main" id="{A6252DA3-FF50-4CB1-BAC1-D584F9564E8A}"/>
              </a:ext>
            </a:extLst>
          </p:cNvPr>
          <p:cNvSpPr>
            <a:spLocks noGrp="1"/>
          </p:cNvSpPr>
          <p:nvPr>
            <p:ph idx="1"/>
          </p:nvPr>
        </p:nvSpPr>
        <p:spPr/>
        <p:txBody>
          <a:bodyPr/>
          <a:lstStyle/>
          <a:p>
            <a:pPr marL="0" indent="0">
              <a:buNone/>
            </a:pPr>
            <a:r>
              <a:rPr lang="en-US" sz="2800" dirty="0">
                <a:solidFill>
                  <a:srgbClr val="0070C0"/>
                </a:solidFill>
                <a:latin typeface="+mj-lt"/>
                <a:ea typeface="+mj-ea"/>
                <a:cs typeface="+mj-cs"/>
              </a:rPr>
              <a:t>    IAM:</a:t>
            </a:r>
          </a:p>
          <a:p>
            <a:r>
              <a:rPr lang="en-US" sz="2400" dirty="0"/>
              <a:t>Create separate IAM account and do not use AWS account</a:t>
            </a:r>
          </a:p>
          <a:p>
            <a:r>
              <a:rPr lang="en-US" sz="2400" dirty="0"/>
              <a:t>Add them to Administrators user group</a:t>
            </a:r>
          </a:p>
          <a:p>
            <a:r>
              <a:rPr lang="en-US" sz="2400" dirty="0"/>
              <a:t>Create policy for consistent access among all accounts</a:t>
            </a:r>
          </a:p>
          <a:p>
            <a:r>
              <a:rPr lang="en-US" sz="2400" dirty="0"/>
              <a:t>You can attach policies to IAM user accounts</a:t>
            </a:r>
          </a:p>
          <a:p>
            <a:endParaRPr lang="en-US" dirty="0"/>
          </a:p>
          <a:p>
            <a:pPr marL="0" indent="0">
              <a:buNone/>
            </a:pPr>
            <a:r>
              <a:rPr lang="en-US" sz="2800" dirty="0">
                <a:solidFill>
                  <a:srgbClr val="0070C0"/>
                </a:solidFill>
                <a:latin typeface="+mj-lt"/>
                <a:ea typeface="+mj-ea"/>
                <a:cs typeface="+mj-cs"/>
              </a:rPr>
              <a:t>     Amazon S3:</a:t>
            </a:r>
          </a:p>
          <a:p>
            <a:r>
              <a:rPr lang="en-US" sz="2400" dirty="0"/>
              <a:t>S3 means Simple Storage Service</a:t>
            </a:r>
          </a:p>
          <a:p>
            <a:r>
              <a:rPr lang="en-US" sz="2400" dirty="0"/>
              <a:t>Used for storage and to retrieve any amount of data</a:t>
            </a:r>
          </a:p>
          <a:p>
            <a:r>
              <a:rPr lang="en-US" sz="2400" dirty="0"/>
              <a:t>Stores data as objects</a:t>
            </a:r>
          </a:p>
          <a:p>
            <a:r>
              <a:rPr lang="en-US" sz="2400" dirty="0"/>
              <a:t>Standard interfaces</a:t>
            </a:r>
          </a:p>
          <a:p>
            <a:r>
              <a:rPr lang="en-US" sz="2400" dirty="0"/>
              <a:t>Buckets are containers for objects</a:t>
            </a:r>
          </a:p>
        </p:txBody>
      </p:sp>
      <p:sp>
        <p:nvSpPr>
          <p:cNvPr id="4" name="Footer Placeholder 3">
            <a:extLst>
              <a:ext uri="{FF2B5EF4-FFF2-40B4-BE49-F238E27FC236}">
                <a16:creationId xmlns:a16="http://schemas.microsoft.com/office/drawing/2014/main" id="{16959122-140F-4976-9CF7-A4DCB671A740}"/>
              </a:ext>
            </a:extLst>
          </p:cNvPr>
          <p:cNvSpPr>
            <a:spLocks noGrp="1"/>
          </p:cNvSpPr>
          <p:nvPr>
            <p:ph type="ftr" sz="quarter" idx="11"/>
          </p:nvPr>
        </p:nvSpPr>
        <p:spPr/>
        <p:txBody>
          <a:bodyPr/>
          <a:lstStyle/>
          <a:p>
            <a:pPr>
              <a:defRPr/>
            </a:pPr>
            <a:r>
              <a:rPr lang="en-US" dirty="0"/>
              <a:t>@Suman Paladugu</a:t>
            </a:r>
          </a:p>
        </p:txBody>
      </p:sp>
      <p:sp>
        <p:nvSpPr>
          <p:cNvPr id="5" name="Slide Number Placeholder 4">
            <a:extLst>
              <a:ext uri="{FF2B5EF4-FFF2-40B4-BE49-F238E27FC236}">
                <a16:creationId xmlns:a16="http://schemas.microsoft.com/office/drawing/2014/main" id="{E9B7BBEE-7F30-4382-A5B8-89F859463028}"/>
              </a:ext>
            </a:extLst>
          </p:cNvPr>
          <p:cNvSpPr>
            <a:spLocks noGrp="1"/>
          </p:cNvSpPr>
          <p:nvPr>
            <p:ph type="sldNum" sz="quarter" idx="12"/>
          </p:nvPr>
        </p:nvSpPr>
        <p:spPr/>
        <p:txBody>
          <a:bodyPr/>
          <a:lstStyle/>
          <a:p>
            <a:pPr>
              <a:defRPr/>
            </a:pPr>
            <a:fld id="{F8C3E294-9E12-4E24-B275-9BA1AC14E86B}" type="slidenum">
              <a:rPr lang="en-US" smtClean="0"/>
              <a:pPr>
                <a:defRPr/>
              </a:pPr>
              <a:t>6</a:t>
            </a:fld>
            <a:endParaRPr lang="en-US" dirty="0"/>
          </a:p>
        </p:txBody>
      </p:sp>
    </p:spTree>
    <p:extLst>
      <p:ext uri="{BB962C8B-B14F-4D97-AF65-F5344CB8AC3E}">
        <p14:creationId xmlns:p14="http://schemas.microsoft.com/office/powerpoint/2010/main" val="165606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C6EA-8391-40B5-87AD-605417F71391}"/>
              </a:ext>
            </a:extLst>
          </p:cNvPr>
          <p:cNvSpPr>
            <a:spLocks noGrp="1"/>
          </p:cNvSpPr>
          <p:nvPr>
            <p:ph type="title"/>
          </p:nvPr>
        </p:nvSpPr>
        <p:spPr/>
        <p:txBody>
          <a:bodyPr>
            <a:normAutofit/>
          </a:bodyPr>
          <a:lstStyle/>
          <a:p>
            <a:r>
              <a:rPr lang="en-US" sz="3600" dirty="0"/>
              <a:t>About Dataset</a:t>
            </a:r>
          </a:p>
        </p:txBody>
      </p:sp>
      <p:sp>
        <p:nvSpPr>
          <p:cNvPr id="3" name="Content Placeholder 2">
            <a:extLst>
              <a:ext uri="{FF2B5EF4-FFF2-40B4-BE49-F238E27FC236}">
                <a16:creationId xmlns:a16="http://schemas.microsoft.com/office/drawing/2014/main" id="{B1AACCF4-5A37-480A-ACA3-DE98E977ABD5}"/>
              </a:ext>
            </a:extLst>
          </p:cNvPr>
          <p:cNvSpPr>
            <a:spLocks noGrp="1"/>
          </p:cNvSpPr>
          <p:nvPr>
            <p:ph idx="1"/>
          </p:nvPr>
        </p:nvSpPr>
        <p:spPr/>
        <p:txBody>
          <a:bodyPr/>
          <a:lstStyle/>
          <a:p>
            <a:r>
              <a:rPr lang="en-US" dirty="0"/>
              <a:t>The dataset for this project is taken from </a:t>
            </a:r>
            <a:r>
              <a:rPr lang="en-US" dirty="0">
                <a:hlinkClick r:id="rId2"/>
              </a:rPr>
              <a:t>Kaggle</a:t>
            </a:r>
            <a:endParaRPr lang="en-US" dirty="0"/>
          </a:p>
          <a:p>
            <a:r>
              <a:rPr lang="en-US" b="1" dirty="0"/>
              <a:t>File specifications:</a:t>
            </a:r>
          </a:p>
          <a:p>
            <a:pPr lvl="1"/>
            <a:r>
              <a:rPr lang="en-US" b="1" dirty="0"/>
              <a:t>Filename:</a:t>
            </a:r>
            <a:r>
              <a:rPr lang="en-US" dirty="0"/>
              <a:t> </a:t>
            </a:r>
            <a:r>
              <a:rPr lang="en-US" i="1" dirty="0"/>
              <a:t>creditcard.csv </a:t>
            </a:r>
          </a:p>
          <a:p>
            <a:pPr lvl="1"/>
            <a:r>
              <a:rPr lang="en-US" b="1" dirty="0"/>
              <a:t>File size:</a:t>
            </a:r>
            <a:r>
              <a:rPr lang="en-US" dirty="0"/>
              <a:t> </a:t>
            </a:r>
            <a:r>
              <a:rPr lang="en-US" i="1" dirty="0"/>
              <a:t>143 MB </a:t>
            </a:r>
            <a:r>
              <a:rPr lang="en-US" dirty="0"/>
              <a:t>File </a:t>
            </a:r>
          </a:p>
          <a:p>
            <a:pPr lvl="1"/>
            <a:r>
              <a:rPr lang="en-US" b="1" dirty="0"/>
              <a:t>Format:</a:t>
            </a:r>
            <a:r>
              <a:rPr lang="en-US" dirty="0"/>
              <a:t> </a:t>
            </a:r>
            <a:r>
              <a:rPr lang="en-US" i="1" dirty="0"/>
              <a:t>Comma separated values</a:t>
            </a:r>
            <a:endParaRPr lang="en-US" dirty="0"/>
          </a:p>
          <a:p>
            <a:r>
              <a:rPr lang="en-US" dirty="0"/>
              <a:t>Has total of 284,000 transactions</a:t>
            </a:r>
          </a:p>
          <a:p>
            <a:r>
              <a:rPr lang="en-US" dirty="0"/>
              <a:t>31 features altogether</a:t>
            </a:r>
          </a:p>
          <a:p>
            <a:r>
              <a:rPr lang="en-US" dirty="0"/>
              <a:t>The data has the column ‘Class’ in which it specifies whether the record is fraudulent or not. </a:t>
            </a:r>
          </a:p>
          <a:p>
            <a:pPr marL="0" indent="0">
              <a:buNone/>
            </a:pPr>
            <a:r>
              <a:rPr lang="en-US" dirty="0"/>
              <a:t>			Class 0 – Valid Transaction</a:t>
            </a:r>
          </a:p>
          <a:p>
            <a:pPr marL="0" indent="0">
              <a:buNone/>
            </a:pPr>
            <a:r>
              <a:rPr lang="en-US" dirty="0"/>
              <a:t>			Class 1 – Fraud Transaction</a:t>
            </a:r>
          </a:p>
          <a:p>
            <a:pPr marL="0" indent="0">
              <a:buNone/>
            </a:pPr>
            <a:endParaRPr lang="en-US" dirty="0"/>
          </a:p>
          <a:p>
            <a:r>
              <a:rPr lang="en-US" dirty="0"/>
              <a:t>V1, V2,V3…… V28 columns are PCA transformed data</a:t>
            </a:r>
          </a:p>
          <a:p>
            <a:r>
              <a:rPr lang="en-US" dirty="0"/>
              <a:t>Amount – Transactional amount in USD</a:t>
            </a:r>
          </a:p>
          <a:p>
            <a:r>
              <a:rPr lang="en-US" dirty="0"/>
              <a:t>Time – Transaction time of the day in seconds</a:t>
            </a:r>
          </a:p>
          <a:p>
            <a:endParaRPr lang="en-US" dirty="0"/>
          </a:p>
          <a:p>
            <a:endParaRPr lang="en-US" dirty="0"/>
          </a:p>
        </p:txBody>
      </p:sp>
      <p:sp>
        <p:nvSpPr>
          <p:cNvPr id="4" name="Footer Placeholder 3">
            <a:extLst>
              <a:ext uri="{FF2B5EF4-FFF2-40B4-BE49-F238E27FC236}">
                <a16:creationId xmlns:a16="http://schemas.microsoft.com/office/drawing/2014/main" id="{7CB96C3F-48B6-4265-8EBA-61D87DDE8819}"/>
              </a:ext>
            </a:extLst>
          </p:cNvPr>
          <p:cNvSpPr>
            <a:spLocks noGrp="1"/>
          </p:cNvSpPr>
          <p:nvPr>
            <p:ph type="ftr" sz="quarter" idx="11"/>
          </p:nvPr>
        </p:nvSpPr>
        <p:spPr/>
        <p:txBody>
          <a:bodyPr/>
          <a:lstStyle/>
          <a:p>
            <a:pPr>
              <a:defRPr/>
            </a:pPr>
            <a:r>
              <a:rPr lang="en-US" dirty="0"/>
              <a:t>Suman Paladugu</a:t>
            </a:r>
          </a:p>
        </p:txBody>
      </p:sp>
      <p:sp>
        <p:nvSpPr>
          <p:cNvPr id="5" name="Slide Number Placeholder 4">
            <a:extLst>
              <a:ext uri="{FF2B5EF4-FFF2-40B4-BE49-F238E27FC236}">
                <a16:creationId xmlns:a16="http://schemas.microsoft.com/office/drawing/2014/main" id="{B2F867BF-D408-44C8-AE8E-9EA363A10A5D}"/>
              </a:ext>
            </a:extLst>
          </p:cNvPr>
          <p:cNvSpPr>
            <a:spLocks noGrp="1"/>
          </p:cNvSpPr>
          <p:nvPr>
            <p:ph type="sldNum" sz="quarter" idx="12"/>
          </p:nvPr>
        </p:nvSpPr>
        <p:spPr/>
        <p:txBody>
          <a:bodyPr/>
          <a:lstStyle/>
          <a:p>
            <a:pPr>
              <a:defRPr/>
            </a:pPr>
            <a:fld id="{F8C3E294-9E12-4E24-B275-9BA1AC14E86B}" type="slidenum">
              <a:rPr lang="en-US" smtClean="0"/>
              <a:pPr>
                <a:defRPr/>
              </a:pPr>
              <a:t>7</a:t>
            </a:fld>
            <a:endParaRPr lang="en-US" dirty="0"/>
          </a:p>
        </p:txBody>
      </p:sp>
    </p:spTree>
    <p:extLst>
      <p:ext uri="{BB962C8B-B14F-4D97-AF65-F5344CB8AC3E}">
        <p14:creationId xmlns:p14="http://schemas.microsoft.com/office/powerpoint/2010/main" val="111124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1FAA-1E2F-4824-B754-CEE8324AE613}"/>
              </a:ext>
            </a:extLst>
          </p:cNvPr>
          <p:cNvSpPr>
            <a:spLocks noGrp="1"/>
          </p:cNvSpPr>
          <p:nvPr>
            <p:ph type="title"/>
          </p:nvPr>
        </p:nvSpPr>
        <p:spPr/>
        <p:txBody>
          <a:bodyPr/>
          <a:lstStyle/>
          <a:p>
            <a:r>
              <a:rPr lang="en-US" dirty="0"/>
              <a:t>Data Pre-processing &amp; analysis</a:t>
            </a:r>
          </a:p>
        </p:txBody>
      </p:sp>
      <p:sp>
        <p:nvSpPr>
          <p:cNvPr id="3" name="Content Placeholder 2">
            <a:extLst>
              <a:ext uri="{FF2B5EF4-FFF2-40B4-BE49-F238E27FC236}">
                <a16:creationId xmlns:a16="http://schemas.microsoft.com/office/drawing/2014/main" id="{3C0F9E95-B464-45B4-A2B5-7DE8916CFEEE}"/>
              </a:ext>
            </a:extLst>
          </p:cNvPr>
          <p:cNvSpPr>
            <a:spLocks noGrp="1"/>
          </p:cNvSpPr>
          <p:nvPr>
            <p:ph idx="1"/>
          </p:nvPr>
        </p:nvSpPr>
        <p:spPr/>
        <p:txBody>
          <a:bodyPr/>
          <a:lstStyle/>
          <a:p>
            <a:r>
              <a:rPr lang="en-US" dirty="0"/>
              <a:t>Importing packages</a:t>
            </a:r>
          </a:p>
          <a:p>
            <a:r>
              <a:rPr lang="en-US" dirty="0"/>
              <a:t>Importing data</a:t>
            </a:r>
          </a:p>
          <a:p>
            <a:r>
              <a:rPr lang="en-US" dirty="0"/>
              <a:t>Check nulls</a:t>
            </a:r>
          </a:p>
          <a:p>
            <a:r>
              <a:rPr lang="en-US" dirty="0"/>
              <a:t>Check duplicates </a:t>
            </a:r>
          </a:p>
          <a:p>
            <a:r>
              <a:rPr lang="en-US" dirty="0"/>
              <a:t>Check if data is balanced </a:t>
            </a:r>
          </a:p>
          <a:p>
            <a:endParaRPr lang="en-US" dirty="0"/>
          </a:p>
          <a:p>
            <a:endParaRPr lang="en-US" dirty="0"/>
          </a:p>
          <a:p>
            <a:endParaRPr lang="en-US" dirty="0"/>
          </a:p>
          <a:p>
            <a:r>
              <a:rPr lang="en-US" dirty="0"/>
              <a:t>Number of fraud transactions: 0.17%</a:t>
            </a:r>
          </a:p>
          <a:p>
            <a:r>
              <a:rPr lang="en-US" dirty="0"/>
              <a:t>Number of valid transactions: 99.83%</a:t>
            </a:r>
          </a:p>
          <a:p>
            <a:endParaRPr lang="en-US" dirty="0"/>
          </a:p>
        </p:txBody>
      </p:sp>
      <p:sp>
        <p:nvSpPr>
          <p:cNvPr id="4" name="Footer Placeholder 3">
            <a:extLst>
              <a:ext uri="{FF2B5EF4-FFF2-40B4-BE49-F238E27FC236}">
                <a16:creationId xmlns:a16="http://schemas.microsoft.com/office/drawing/2014/main" id="{D96A2582-0D1B-4CCF-A712-2418ED1220B3}"/>
              </a:ext>
            </a:extLst>
          </p:cNvPr>
          <p:cNvSpPr>
            <a:spLocks noGrp="1"/>
          </p:cNvSpPr>
          <p:nvPr>
            <p:ph type="ftr" sz="quarter" idx="11"/>
          </p:nvPr>
        </p:nvSpPr>
        <p:spPr/>
        <p:txBody>
          <a:bodyPr/>
          <a:lstStyle/>
          <a:p>
            <a:pPr>
              <a:defRPr/>
            </a:pPr>
            <a:r>
              <a:rPr lang="en-US" dirty="0"/>
              <a:t>Suman Paladugu</a:t>
            </a:r>
          </a:p>
        </p:txBody>
      </p:sp>
      <p:sp>
        <p:nvSpPr>
          <p:cNvPr id="5" name="Slide Number Placeholder 4">
            <a:extLst>
              <a:ext uri="{FF2B5EF4-FFF2-40B4-BE49-F238E27FC236}">
                <a16:creationId xmlns:a16="http://schemas.microsoft.com/office/drawing/2014/main" id="{7F7D46E4-9DD4-49EE-A942-7B3875D4786E}"/>
              </a:ext>
            </a:extLst>
          </p:cNvPr>
          <p:cNvSpPr>
            <a:spLocks noGrp="1"/>
          </p:cNvSpPr>
          <p:nvPr>
            <p:ph type="sldNum" sz="quarter" idx="12"/>
          </p:nvPr>
        </p:nvSpPr>
        <p:spPr/>
        <p:txBody>
          <a:bodyPr/>
          <a:lstStyle/>
          <a:p>
            <a:pPr>
              <a:defRPr/>
            </a:pPr>
            <a:fld id="{F8C3E294-9E12-4E24-B275-9BA1AC14E86B}" type="slidenum">
              <a:rPr lang="en-US" smtClean="0"/>
              <a:pPr>
                <a:defRPr/>
              </a:pPr>
              <a:t>8</a:t>
            </a:fld>
            <a:endParaRPr lang="en-US" dirty="0"/>
          </a:p>
        </p:txBody>
      </p:sp>
      <p:pic>
        <p:nvPicPr>
          <p:cNvPr id="7" name="Graphic 6" descr="Checkmark">
            <a:extLst>
              <a:ext uri="{FF2B5EF4-FFF2-40B4-BE49-F238E27FC236}">
                <a16:creationId xmlns:a16="http://schemas.microsoft.com/office/drawing/2014/main" id="{90106BB5-FDEE-4EB0-900F-4B953739799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7400" y="1600200"/>
            <a:ext cx="228600" cy="228600"/>
          </a:xfrm>
          <a:prstGeom prst="rect">
            <a:avLst/>
          </a:prstGeom>
        </p:spPr>
      </p:pic>
      <p:pic>
        <p:nvPicPr>
          <p:cNvPr id="8" name="Graphic 7" descr="Checkmark">
            <a:extLst>
              <a:ext uri="{FF2B5EF4-FFF2-40B4-BE49-F238E27FC236}">
                <a16:creationId xmlns:a16="http://schemas.microsoft.com/office/drawing/2014/main" id="{9433E2C0-779F-4420-B6DF-390F70546A8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800" y="1905000"/>
            <a:ext cx="228600" cy="228600"/>
          </a:xfrm>
          <a:prstGeom prst="rect">
            <a:avLst/>
          </a:prstGeom>
        </p:spPr>
      </p:pic>
      <p:pic>
        <p:nvPicPr>
          <p:cNvPr id="10" name="Graphic 9" descr="Close">
            <a:extLst>
              <a:ext uri="{FF2B5EF4-FFF2-40B4-BE49-F238E27FC236}">
                <a16:creationId xmlns:a16="http://schemas.microsoft.com/office/drawing/2014/main" id="{87547340-F53A-43E9-802D-67DF11A0D7D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76600" y="2209800"/>
            <a:ext cx="304800" cy="304800"/>
          </a:xfrm>
          <a:prstGeom prst="rect">
            <a:avLst/>
          </a:prstGeom>
        </p:spPr>
      </p:pic>
      <p:pic>
        <p:nvPicPr>
          <p:cNvPr id="15" name="Picture 14" descr="A picture containing icon&#10;&#10;Description automatically generated">
            <a:extLst>
              <a:ext uri="{FF2B5EF4-FFF2-40B4-BE49-F238E27FC236}">
                <a16:creationId xmlns:a16="http://schemas.microsoft.com/office/drawing/2014/main" id="{F4B6C882-4C72-4318-9FE1-98B723D36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3502" y="1606988"/>
            <a:ext cx="3944412" cy="4336612"/>
          </a:xfrm>
          <a:prstGeom prst="rect">
            <a:avLst/>
          </a:prstGeom>
        </p:spPr>
      </p:pic>
    </p:spTree>
    <p:extLst>
      <p:ext uri="{BB962C8B-B14F-4D97-AF65-F5344CB8AC3E}">
        <p14:creationId xmlns:p14="http://schemas.microsoft.com/office/powerpoint/2010/main" val="407855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A945-FA96-4133-8DE4-CF10D6B3C24F}"/>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5F31D9C4-0408-407C-805D-245821BE8091}"/>
              </a:ext>
            </a:extLst>
          </p:cNvPr>
          <p:cNvSpPr>
            <a:spLocks noGrp="1"/>
          </p:cNvSpPr>
          <p:nvPr>
            <p:ph idx="1"/>
          </p:nvPr>
        </p:nvSpPr>
        <p:spPr/>
        <p:txBody>
          <a:bodyPr/>
          <a:lstStyle/>
          <a:p>
            <a:pPr marL="0" indent="0">
              <a:buNone/>
            </a:pPr>
            <a:r>
              <a:rPr lang="en-US" dirty="0"/>
              <a:t>	Histogram plot of valid transactions vs fraud transactions by hour</a:t>
            </a:r>
          </a:p>
          <a:p>
            <a:endParaRPr lang="en-US" dirty="0"/>
          </a:p>
          <a:p>
            <a:endParaRPr lang="en-US" dirty="0"/>
          </a:p>
        </p:txBody>
      </p:sp>
      <p:sp>
        <p:nvSpPr>
          <p:cNvPr id="4" name="Footer Placeholder 3">
            <a:extLst>
              <a:ext uri="{FF2B5EF4-FFF2-40B4-BE49-F238E27FC236}">
                <a16:creationId xmlns:a16="http://schemas.microsoft.com/office/drawing/2014/main" id="{0D8BB0CD-5E41-4C73-810A-29A204CB6686}"/>
              </a:ext>
            </a:extLst>
          </p:cNvPr>
          <p:cNvSpPr>
            <a:spLocks noGrp="1"/>
          </p:cNvSpPr>
          <p:nvPr>
            <p:ph type="ftr" sz="quarter" idx="11"/>
          </p:nvPr>
        </p:nvSpPr>
        <p:spPr/>
        <p:txBody>
          <a:bodyPr/>
          <a:lstStyle/>
          <a:p>
            <a:pPr>
              <a:defRPr/>
            </a:pPr>
            <a:r>
              <a:rPr lang="en-US" dirty="0"/>
              <a:t>Suman Paladugu</a:t>
            </a:r>
          </a:p>
        </p:txBody>
      </p:sp>
      <p:sp>
        <p:nvSpPr>
          <p:cNvPr id="5" name="Slide Number Placeholder 4">
            <a:extLst>
              <a:ext uri="{FF2B5EF4-FFF2-40B4-BE49-F238E27FC236}">
                <a16:creationId xmlns:a16="http://schemas.microsoft.com/office/drawing/2014/main" id="{494CFC0D-43EA-40C2-926F-30866A42D60A}"/>
              </a:ext>
            </a:extLst>
          </p:cNvPr>
          <p:cNvSpPr>
            <a:spLocks noGrp="1"/>
          </p:cNvSpPr>
          <p:nvPr>
            <p:ph type="sldNum" sz="quarter" idx="12"/>
          </p:nvPr>
        </p:nvSpPr>
        <p:spPr/>
        <p:txBody>
          <a:bodyPr/>
          <a:lstStyle/>
          <a:p>
            <a:pPr>
              <a:defRPr/>
            </a:pPr>
            <a:fld id="{F8C3E294-9E12-4E24-B275-9BA1AC14E86B}" type="slidenum">
              <a:rPr lang="en-US" smtClean="0"/>
              <a:pPr>
                <a:defRPr/>
              </a:pPr>
              <a:t>9</a:t>
            </a:fld>
            <a:endParaRPr lang="en-US" dirty="0"/>
          </a:p>
        </p:txBody>
      </p:sp>
      <p:pic>
        <p:nvPicPr>
          <p:cNvPr id="8" name="Picture 7" descr="Chart, histogram&#10;&#10;Description automatically generated">
            <a:extLst>
              <a:ext uri="{FF2B5EF4-FFF2-40B4-BE49-F238E27FC236}">
                <a16:creationId xmlns:a16="http://schemas.microsoft.com/office/drawing/2014/main" id="{ADA5215A-1AC7-427E-B2C9-08E3451D9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86522"/>
            <a:ext cx="8243120" cy="4961878"/>
          </a:xfrm>
          <a:prstGeom prst="rect">
            <a:avLst/>
          </a:prstGeom>
        </p:spPr>
      </p:pic>
    </p:spTree>
    <p:extLst>
      <p:ext uri="{BB962C8B-B14F-4D97-AF65-F5344CB8AC3E}">
        <p14:creationId xmlns:p14="http://schemas.microsoft.com/office/powerpoint/2010/main" val="3024618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12840</TotalTime>
  <Words>926</Words>
  <Application>Microsoft Office PowerPoint</Application>
  <PresentationFormat>On-screen Show (4:3)</PresentationFormat>
  <Paragraphs>190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Helvetica</vt:lpstr>
      <vt:lpstr>Wingdings</vt:lpstr>
      <vt:lpstr>Office Theme</vt:lpstr>
      <vt:lpstr> Final Project- Credit Card Fraud Detection using Amazon SageMaker  </vt:lpstr>
      <vt:lpstr>Introduction</vt:lpstr>
      <vt:lpstr>Problem Statement</vt:lpstr>
      <vt:lpstr>Project Overview</vt:lpstr>
      <vt:lpstr>Amazon SageMaker</vt:lpstr>
      <vt:lpstr>Identity Access Management and S3</vt:lpstr>
      <vt:lpstr>About Dataset</vt:lpstr>
      <vt:lpstr>Data Pre-processing &amp; analysis</vt:lpstr>
      <vt:lpstr>Data Visualization</vt:lpstr>
      <vt:lpstr>Data Visualization</vt:lpstr>
      <vt:lpstr>Model 1- SageMaker LinearLearner</vt:lpstr>
      <vt:lpstr>Model 2- SageMaker LinearLearner 'positive_example_weight_mult' parameter</vt:lpstr>
      <vt:lpstr>Balancing Dataset</vt:lpstr>
      <vt:lpstr>Model 3: LinearLearner using SMOTE balanced data </vt:lpstr>
      <vt:lpstr>Model 4: Logistic Regression</vt:lpstr>
      <vt:lpstr>Comparison of Models at glance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Paladugu, Suman</cp:lastModifiedBy>
  <cp:revision>930</cp:revision>
  <cp:lastPrinted>2012-11-30T20:59:45Z</cp:lastPrinted>
  <dcterms:created xsi:type="dcterms:W3CDTF">2006-08-16T00:00:00Z</dcterms:created>
  <dcterms:modified xsi:type="dcterms:W3CDTF">2021-05-12T04:22:14Z</dcterms:modified>
</cp:coreProperties>
</file>