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1387" y="1192254"/>
            <a:ext cx="8675624" cy="74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5787" y="2076170"/>
            <a:ext cx="8928735" cy="0"/>
          </a:xfrm>
          <a:custGeom>
            <a:avLst/>
            <a:gdLst/>
            <a:ahLst/>
            <a:cxnLst/>
            <a:rect l="l" t="t" r="r" b="b"/>
            <a:pathLst>
              <a:path w="8928735" h="0">
                <a:moveTo>
                  <a:pt x="8928737" y="0"/>
                </a:moveTo>
                <a:lnTo>
                  <a:pt x="0" y="1"/>
                </a:lnTo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558" y="759487"/>
            <a:ext cx="307467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0328" y="2868611"/>
            <a:ext cx="4689475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jpg"/><Relationship Id="rId3" Type="http://schemas.openxmlformats.org/officeDocument/2006/relationships/image" Target="../media/image14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54.png"/><Relationship Id="rId16" Type="http://schemas.openxmlformats.org/officeDocument/2006/relationships/image" Target="../media/image155.png"/><Relationship Id="rId17" Type="http://schemas.openxmlformats.org/officeDocument/2006/relationships/image" Target="../media/image156.png"/><Relationship Id="rId18" Type="http://schemas.openxmlformats.org/officeDocument/2006/relationships/image" Target="../media/image157.png"/><Relationship Id="rId19" Type="http://schemas.openxmlformats.org/officeDocument/2006/relationships/image" Target="../media/image158.png"/><Relationship Id="rId20" Type="http://schemas.openxmlformats.org/officeDocument/2006/relationships/image" Target="../media/image159.png"/><Relationship Id="rId21" Type="http://schemas.openxmlformats.org/officeDocument/2006/relationships/image" Target="../media/image160.png"/><Relationship Id="rId22" Type="http://schemas.openxmlformats.org/officeDocument/2006/relationships/image" Target="../media/image161.png"/><Relationship Id="rId23" Type="http://schemas.openxmlformats.org/officeDocument/2006/relationships/image" Target="../media/image162.png"/><Relationship Id="rId24" Type="http://schemas.openxmlformats.org/officeDocument/2006/relationships/image" Target="../media/image163.png"/><Relationship Id="rId25" Type="http://schemas.openxmlformats.org/officeDocument/2006/relationships/image" Target="../media/image164.png"/><Relationship Id="rId26" Type="http://schemas.openxmlformats.org/officeDocument/2006/relationships/image" Target="../media/image165.png"/><Relationship Id="rId27" Type="http://schemas.openxmlformats.org/officeDocument/2006/relationships/image" Target="../media/image166.png"/><Relationship Id="rId28" Type="http://schemas.openxmlformats.org/officeDocument/2006/relationships/image" Target="../media/image167.png"/><Relationship Id="rId29" Type="http://schemas.openxmlformats.org/officeDocument/2006/relationships/image" Target="../media/image168.png"/><Relationship Id="rId30" Type="http://schemas.openxmlformats.org/officeDocument/2006/relationships/image" Target="../media/image169.png"/><Relationship Id="rId31" Type="http://schemas.openxmlformats.org/officeDocument/2006/relationships/image" Target="../media/image170.png"/><Relationship Id="rId32" Type="http://schemas.openxmlformats.org/officeDocument/2006/relationships/image" Target="../media/image171.png"/><Relationship Id="rId33" Type="http://schemas.openxmlformats.org/officeDocument/2006/relationships/image" Target="../media/image172.png"/><Relationship Id="rId34" Type="http://schemas.openxmlformats.org/officeDocument/2006/relationships/image" Target="../media/image173.png"/><Relationship Id="rId35" Type="http://schemas.openxmlformats.org/officeDocument/2006/relationships/image" Target="../media/image174.png"/><Relationship Id="rId36" Type="http://schemas.openxmlformats.org/officeDocument/2006/relationships/image" Target="../media/image175.png"/><Relationship Id="rId37" Type="http://schemas.openxmlformats.org/officeDocument/2006/relationships/image" Target="../media/image176.png"/><Relationship Id="rId38" Type="http://schemas.openxmlformats.org/officeDocument/2006/relationships/image" Target="../media/image177.png"/><Relationship Id="rId39" Type="http://schemas.openxmlformats.org/officeDocument/2006/relationships/image" Target="../media/image178.png"/><Relationship Id="rId40" Type="http://schemas.openxmlformats.org/officeDocument/2006/relationships/image" Target="../media/image179.png"/><Relationship Id="rId41" Type="http://schemas.openxmlformats.org/officeDocument/2006/relationships/image" Target="../media/image180.png"/><Relationship Id="rId42" Type="http://schemas.openxmlformats.org/officeDocument/2006/relationships/image" Target="../media/image181.png"/><Relationship Id="rId43" Type="http://schemas.openxmlformats.org/officeDocument/2006/relationships/image" Target="../media/image182.png"/><Relationship Id="rId44" Type="http://schemas.openxmlformats.org/officeDocument/2006/relationships/image" Target="../media/image183.png"/><Relationship Id="rId45" Type="http://schemas.openxmlformats.org/officeDocument/2006/relationships/image" Target="../media/image184.png"/><Relationship Id="rId46" Type="http://schemas.openxmlformats.org/officeDocument/2006/relationships/image" Target="../media/image185.png"/><Relationship Id="rId47" Type="http://schemas.openxmlformats.org/officeDocument/2006/relationships/image" Target="../media/image186.png"/><Relationship Id="rId48" Type="http://schemas.openxmlformats.org/officeDocument/2006/relationships/image" Target="../media/image187.png"/><Relationship Id="rId49" Type="http://schemas.openxmlformats.org/officeDocument/2006/relationships/image" Target="../media/image188.png"/><Relationship Id="rId50" Type="http://schemas.openxmlformats.org/officeDocument/2006/relationships/image" Target="../media/image189.png"/><Relationship Id="rId51" Type="http://schemas.openxmlformats.org/officeDocument/2006/relationships/image" Target="../media/image190.png"/><Relationship Id="rId52" Type="http://schemas.openxmlformats.org/officeDocument/2006/relationships/image" Target="../media/image191.png"/><Relationship Id="rId53" Type="http://schemas.openxmlformats.org/officeDocument/2006/relationships/image" Target="../media/image192.png"/><Relationship Id="rId54" Type="http://schemas.openxmlformats.org/officeDocument/2006/relationships/image" Target="../media/image193.png"/><Relationship Id="rId55" Type="http://schemas.openxmlformats.org/officeDocument/2006/relationships/image" Target="../media/image194.png"/><Relationship Id="rId56" Type="http://schemas.openxmlformats.org/officeDocument/2006/relationships/image" Target="../media/image195.png"/><Relationship Id="rId57" Type="http://schemas.openxmlformats.org/officeDocument/2006/relationships/image" Target="../media/image196.png"/><Relationship Id="rId58" Type="http://schemas.openxmlformats.org/officeDocument/2006/relationships/image" Target="../media/image197.png"/><Relationship Id="rId59" Type="http://schemas.openxmlformats.org/officeDocument/2006/relationships/image" Target="../media/image198.png"/><Relationship Id="rId60" Type="http://schemas.openxmlformats.org/officeDocument/2006/relationships/image" Target="../media/image199.png"/><Relationship Id="rId61" Type="http://schemas.openxmlformats.org/officeDocument/2006/relationships/image" Target="../media/image200.png"/><Relationship Id="rId62" Type="http://schemas.openxmlformats.org/officeDocument/2006/relationships/image" Target="../media/image201.png"/><Relationship Id="rId63" Type="http://schemas.openxmlformats.org/officeDocument/2006/relationships/image" Target="../media/image202.png"/><Relationship Id="rId64" Type="http://schemas.openxmlformats.org/officeDocument/2006/relationships/image" Target="../media/image203.png"/><Relationship Id="rId65" Type="http://schemas.openxmlformats.org/officeDocument/2006/relationships/image" Target="../media/image204.png"/><Relationship Id="rId66" Type="http://schemas.openxmlformats.org/officeDocument/2006/relationships/image" Target="../media/image205.png"/><Relationship Id="rId67" Type="http://schemas.openxmlformats.org/officeDocument/2006/relationships/image" Target="../media/image206.png"/><Relationship Id="rId68" Type="http://schemas.openxmlformats.org/officeDocument/2006/relationships/image" Target="../media/image207.png"/><Relationship Id="rId69" Type="http://schemas.openxmlformats.org/officeDocument/2006/relationships/image" Target="../media/image208.png"/><Relationship Id="rId70" Type="http://schemas.openxmlformats.org/officeDocument/2006/relationships/image" Target="../media/image209.png"/><Relationship Id="rId71" Type="http://schemas.openxmlformats.org/officeDocument/2006/relationships/image" Target="../media/image210.png"/><Relationship Id="rId72" Type="http://schemas.openxmlformats.org/officeDocument/2006/relationships/image" Target="../media/image211.png"/><Relationship Id="rId73" Type="http://schemas.openxmlformats.org/officeDocument/2006/relationships/image" Target="../media/image212.png"/><Relationship Id="rId74" Type="http://schemas.openxmlformats.org/officeDocument/2006/relationships/image" Target="../media/image213.png"/><Relationship Id="rId75" Type="http://schemas.openxmlformats.org/officeDocument/2006/relationships/image" Target="../media/image214.png"/><Relationship Id="rId76" Type="http://schemas.openxmlformats.org/officeDocument/2006/relationships/image" Target="../media/image215.png"/><Relationship Id="rId77" Type="http://schemas.openxmlformats.org/officeDocument/2006/relationships/image" Target="../media/image216.png"/><Relationship Id="rId78" Type="http://schemas.openxmlformats.org/officeDocument/2006/relationships/image" Target="../media/image217.png"/><Relationship Id="rId79" Type="http://schemas.openxmlformats.org/officeDocument/2006/relationships/image" Target="../media/image218.png"/><Relationship Id="rId80" Type="http://schemas.openxmlformats.org/officeDocument/2006/relationships/image" Target="../media/image219.png"/><Relationship Id="rId81" Type="http://schemas.openxmlformats.org/officeDocument/2006/relationships/image" Target="../media/image220.png"/><Relationship Id="rId82" Type="http://schemas.openxmlformats.org/officeDocument/2006/relationships/image" Target="../media/image221.png"/><Relationship Id="rId83" Type="http://schemas.openxmlformats.org/officeDocument/2006/relationships/image" Target="../media/image222.png"/><Relationship Id="rId84" Type="http://schemas.openxmlformats.org/officeDocument/2006/relationships/image" Target="../media/image223.png"/><Relationship Id="rId85" Type="http://schemas.openxmlformats.org/officeDocument/2006/relationships/image" Target="../media/image224.png"/><Relationship Id="rId86" Type="http://schemas.openxmlformats.org/officeDocument/2006/relationships/image" Target="../media/image225.png"/><Relationship Id="rId87" Type="http://schemas.openxmlformats.org/officeDocument/2006/relationships/image" Target="../media/image226.png"/><Relationship Id="rId88" Type="http://schemas.openxmlformats.org/officeDocument/2006/relationships/image" Target="../media/image227.png"/><Relationship Id="rId89" Type="http://schemas.openxmlformats.org/officeDocument/2006/relationships/image" Target="../media/image228.png"/><Relationship Id="rId90" Type="http://schemas.openxmlformats.org/officeDocument/2006/relationships/image" Target="../media/image229.png"/><Relationship Id="rId91" Type="http://schemas.openxmlformats.org/officeDocument/2006/relationships/image" Target="../media/image230.png"/><Relationship Id="rId92" Type="http://schemas.openxmlformats.org/officeDocument/2006/relationships/image" Target="../media/image231.png"/><Relationship Id="rId93" Type="http://schemas.openxmlformats.org/officeDocument/2006/relationships/image" Target="../media/image232.png"/><Relationship Id="rId94" Type="http://schemas.openxmlformats.org/officeDocument/2006/relationships/image" Target="../media/image233.png"/><Relationship Id="rId95" Type="http://schemas.openxmlformats.org/officeDocument/2006/relationships/image" Target="../media/image234.png"/><Relationship Id="rId96" Type="http://schemas.openxmlformats.org/officeDocument/2006/relationships/image" Target="../media/image235.png"/><Relationship Id="rId97" Type="http://schemas.openxmlformats.org/officeDocument/2006/relationships/image" Target="../media/image236.png"/><Relationship Id="rId98" Type="http://schemas.openxmlformats.org/officeDocument/2006/relationships/image" Target="../media/image237.png"/><Relationship Id="rId99" Type="http://schemas.openxmlformats.org/officeDocument/2006/relationships/image" Target="../media/image238.png"/><Relationship Id="rId100" Type="http://schemas.openxmlformats.org/officeDocument/2006/relationships/image" Target="../media/image239.png"/><Relationship Id="rId101" Type="http://schemas.openxmlformats.org/officeDocument/2006/relationships/image" Target="../media/image240.png"/><Relationship Id="rId102" Type="http://schemas.openxmlformats.org/officeDocument/2006/relationships/image" Target="../media/image241.png"/><Relationship Id="rId103" Type="http://schemas.openxmlformats.org/officeDocument/2006/relationships/image" Target="../media/image242.png"/><Relationship Id="rId104" Type="http://schemas.openxmlformats.org/officeDocument/2006/relationships/image" Target="../media/image243.png"/><Relationship Id="rId105" Type="http://schemas.openxmlformats.org/officeDocument/2006/relationships/image" Target="../media/image244.png"/><Relationship Id="rId106" Type="http://schemas.openxmlformats.org/officeDocument/2006/relationships/image" Target="../media/image245.png"/><Relationship Id="rId107" Type="http://schemas.openxmlformats.org/officeDocument/2006/relationships/image" Target="../media/image246.png"/><Relationship Id="rId108" Type="http://schemas.openxmlformats.org/officeDocument/2006/relationships/image" Target="../media/image247.png"/><Relationship Id="rId109" Type="http://schemas.openxmlformats.org/officeDocument/2006/relationships/image" Target="../media/image248.png"/><Relationship Id="rId110" Type="http://schemas.openxmlformats.org/officeDocument/2006/relationships/image" Target="../media/image249.png"/><Relationship Id="rId111" Type="http://schemas.openxmlformats.org/officeDocument/2006/relationships/image" Target="../media/image250.png"/><Relationship Id="rId112" Type="http://schemas.openxmlformats.org/officeDocument/2006/relationships/image" Target="../media/image251.png"/><Relationship Id="rId113" Type="http://schemas.openxmlformats.org/officeDocument/2006/relationships/image" Target="../media/image252.png"/><Relationship Id="rId114" Type="http://schemas.openxmlformats.org/officeDocument/2006/relationships/image" Target="../media/image253.png"/><Relationship Id="rId115" Type="http://schemas.openxmlformats.org/officeDocument/2006/relationships/image" Target="../media/image254.png"/><Relationship Id="rId116" Type="http://schemas.openxmlformats.org/officeDocument/2006/relationships/image" Target="../media/image255.png"/><Relationship Id="rId117" Type="http://schemas.openxmlformats.org/officeDocument/2006/relationships/image" Target="../media/image256.png"/><Relationship Id="rId118" Type="http://schemas.openxmlformats.org/officeDocument/2006/relationships/image" Target="../media/image257.png"/><Relationship Id="rId119" Type="http://schemas.openxmlformats.org/officeDocument/2006/relationships/image" Target="../media/image258.png"/><Relationship Id="rId120" Type="http://schemas.openxmlformats.org/officeDocument/2006/relationships/image" Target="../media/image259.png"/><Relationship Id="rId121" Type="http://schemas.openxmlformats.org/officeDocument/2006/relationships/image" Target="../media/image260.png"/><Relationship Id="rId122" Type="http://schemas.openxmlformats.org/officeDocument/2006/relationships/image" Target="../media/image261.png"/><Relationship Id="rId123" Type="http://schemas.openxmlformats.org/officeDocument/2006/relationships/image" Target="../media/image262.png"/><Relationship Id="rId124" Type="http://schemas.openxmlformats.org/officeDocument/2006/relationships/image" Target="../media/image263.png"/><Relationship Id="rId125" Type="http://schemas.openxmlformats.org/officeDocument/2006/relationships/image" Target="../media/image264.png"/><Relationship Id="rId126" Type="http://schemas.openxmlformats.org/officeDocument/2006/relationships/image" Target="../media/image265.png"/><Relationship Id="rId127" Type="http://schemas.openxmlformats.org/officeDocument/2006/relationships/image" Target="../media/image266.png"/><Relationship Id="rId128" Type="http://schemas.openxmlformats.org/officeDocument/2006/relationships/image" Target="../media/image267.png"/><Relationship Id="rId129" Type="http://schemas.openxmlformats.org/officeDocument/2006/relationships/image" Target="../media/image268.png"/><Relationship Id="rId130" Type="http://schemas.openxmlformats.org/officeDocument/2006/relationships/image" Target="../media/image269.png"/><Relationship Id="rId131" Type="http://schemas.openxmlformats.org/officeDocument/2006/relationships/image" Target="../media/image270.png"/><Relationship Id="rId132" Type="http://schemas.openxmlformats.org/officeDocument/2006/relationships/image" Target="../media/image271.png"/><Relationship Id="rId133" Type="http://schemas.openxmlformats.org/officeDocument/2006/relationships/image" Target="../media/image272.png"/><Relationship Id="rId134" Type="http://schemas.openxmlformats.org/officeDocument/2006/relationships/image" Target="../media/image273.png"/><Relationship Id="rId135" Type="http://schemas.openxmlformats.org/officeDocument/2006/relationships/image" Target="../media/image274.png"/><Relationship Id="rId136" Type="http://schemas.openxmlformats.org/officeDocument/2006/relationships/image" Target="../media/image275.png"/><Relationship Id="rId137" Type="http://schemas.openxmlformats.org/officeDocument/2006/relationships/image" Target="../media/image276.png"/><Relationship Id="rId138" Type="http://schemas.openxmlformats.org/officeDocument/2006/relationships/image" Target="../media/image277.png"/><Relationship Id="rId139" Type="http://schemas.openxmlformats.org/officeDocument/2006/relationships/image" Target="../media/image278.png"/><Relationship Id="rId140" Type="http://schemas.openxmlformats.org/officeDocument/2006/relationships/image" Target="../media/image279.png"/><Relationship Id="rId141" Type="http://schemas.openxmlformats.org/officeDocument/2006/relationships/image" Target="../media/image280.png"/><Relationship Id="rId142" Type="http://schemas.openxmlformats.org/officeDocument/2006/relationships/image" Target="../media/image281.png"/><Relationship Id="rId143" Type="http://schemas.openxmlformats.org/officeDocument/2006/relationships/image" Target="../media/image282.png"/><Relationship Id="rId144" Type="http://schemas.openxmlformats.org/officeDocument/2006/relationships/image" Target="../media/image283.png"/><Relationship Id="rId145" Type="http://schemas.openxmlformats.org/officeDocument/2006/relationships/image" Target="../media/image284.png"/><Relationship Id="rId146" Type="http://schemas.openxmlformats.org/officeDocument/2006/relationships/image" Target="../media/image285.png"/><Relationship Id="rId147" Type="http://schemas.openxmlformats.org/officeDocument/2006/relationships/image" Target="../media/image286.png"/><Relationship Id="rId148" Type="http://schemas.openxmlformats.org/officeDocument/2006/relationships/image" Target="../media/image287.png"/><Relationship Id="rId149" Type="http://schemas.openxmlformats.org/officeDocument/2006/relationships/image" Target="../media/image288.png"/><Relationship Id="rId150" Type="http://schemas.openxmlformats.org/officeDocument/2006/relationships/image" Target="../media/image289.png"/><Relationship Id="rId151" Type="http://schemas.openxmlformats.org/officeDocument/2006/relationships/image" Target="../media/image290.png"/><Relationship Id="rId152" Type="http://schemas.openxmlformats.org/officeDocument/2006/relationships/image" Target="../media/image291.png"/><Relationship Id="rId153" Type="http://schemas.openxmlformats.org/officeDocument/2006/relationships/image" Target="../media/image292.png"/><Relationship Id="rId154" Type="http://schemas.openxmlformats.org/officeDocument/2006/relationships/image" Target="../media/image293.png"/><Relationship Id="rId155" Type="http://schemas.openxmlformats.org/officeDocument/2006/relationships/image" Target="../media/image294.png"/><Relationship Id="rId156" Type="http://schemas.openxmlformats.org/officeDocument/2006/relationships/image" Target="../media/image295.png"/><Relationship Id="rId157" Type="http://schemas.openxmlformats.org/officeDocument/2006/relationships/image" Target="../media/image296.png"/><Relationship Id="rId158" Type="http://schemas.openxmlformats.org/officeDocument/2006/relationships/image" Target="../media/image297.png"/><Relationship Id="rId159" Type="http://schemas.openxmlformats.org/officeDocument/2006/relationships/image" Target="../media/image298.png"/><Relationship Id="rId160" Type="http://schemas.openxmlformats.org/officeDocument/2006/relationships/image" Target="../media/image299.png"/><Relationship Id="rId161" Type="http://schemas.openxmlformats.org/officeDocument/2006/relationships/image" Target="../media/image300.png"/><Relationship Id="rId162" Type="http://schemas.openxmlformats.org/officeDocument/2006/relationships/image" Target="../media/image301.png"/><Relationship Id="rId163" Type="http://schemas.openxmlformats.org/officeDocument/2006/relationships/image" Target="../media/image302.png"/><Relationship Id="rId164" Type="http://schemas.openxmlformats.org/officeDocument/2006/relationships/image" Target="../media/image303.png"/><Relationship Id="rId165" Type="http://schemas.openxmlformats.org/officeDocument/2006/relationships/image" Target="../media/image304.png"/><Relationship Id="rId166" Type="http://schemas.openxmlformats.org/officeDocument/2006/relationships/image" Target="../media/image305.png"/><Relationship Id="rId167" Type="http://schemas.openxmlformats.org/officeDocument/2006/relationships/image" Target="../media/image306.png"/><Relationship Id="rId168" Type="http://schemas.openxmlformats.org/officeDocument/2006/relationships/image" Target="../media/image307.png"/><Relationship Id="rId169" Type="http://schemas.openxmlformats.org/officeDocument/2006/relationships/image" Target="../media/image308.png"/><Relationship Id="rId170" Type="http://schemas.openxmlformats.org/officeDocument/2006/relationships/image" Target="../media/image309.png"/><Relationship Id="rId171" Type="http://schemas.openxmlformats.org/officeDocument/2006/relationships/image" Target="../media/image310.png"/><Relationship Id="rId172" Type="http://schemas.openxmlformats.org/officeDocument/2006/relationships/image" Target="../media/image311.png"/><Relationship Id="rId173" Type="http://schemas.openxmlformats.org/officeDocument/2006/relationships/image" Target="../media/image312.png"/><Relationship Id="rId174" Type="http://schemas.openxmlformats.org/officeDocument/2006/relationships/image" Target="../media/image313.png"/><Relationship Id="rId175" Type="http://schemas.openxmlformats.org/officeDocument/2006/relationships/image" Target="../media/image314.png"/><Relationship Id="rId176" Type="http://schemas.openxmlformats.org/officeDocument/2006/relationships/image" Target="../media/image315.png"/><Relationship Id="rId177" Type="http://schemas.openxmlformats.org/officeDocument/2006/relationships/image" Target="../media/image316.png"/><Relationship Id="rId178" Type="http://schemas.openxmlformats.org/officeDocument/2006/relationships/image" Target="../media/image317.png"/><Relationship Id="rId179" Type="http://schemas.openxmlformats.org/officeDocument/2006/relationships/image" Target="../media/image318.png"/><Relationship Id="rId180" Type="http://schemas.openxmlformats.org/officeDocument/2006/relationships/image" Target="../media/image319.png"/><Relationship Id="rId181" Type="http://schemas.openxmlformats.org/officeDocument/2006/relationships/image" Target="../media/image320.png"/><Relationship Id="rId182" Type="http://schemas.openxmlformats.org/officeDocument/2006/relationships/image" Target="../media/image321.png"/><Relationship Id="rId183" Type="http://schemas.openxmlformats.org/officeDocument/2006/relationships/image" Target="../media/image322.png"/><Relationship Id="rId184" Type="http://schemas.openxmlformats.org/officeDocument/2006/relationships/image" Target="../media/image323.png"/><Relationship Id="rId185" Type="http://schemas.openxmlformats.org/officeDocument/2006/relationships/image" Target="../media/image324.png"/><Relationship Id="rId186" Type="http://schemas.openxmlformats.org/officeDocument/2006/relationships/image" Target="../media/image325.png"/><Relationship Id="rId187" Type="http://schemas.openxmlformats.org/officeDocument/2006/relationships/image" Target="../media/image326.png"/><Relationship Id="rId188" Type="http://schemas.openxmlformats.org/officeDocument/2006/relationships/image" Target="../media/image327.png"/><Relationship Id="rId189" Type="http://schemas.openxmlformats.org/officeDocument/2006/relationships/image" Target="../media/image328.png"/><Relationship Id="rId190" Type="http://schemas.openxmlformats.org/officeDocument/2006/relationships/image" Target="../media/image329.png"/><Relationship Id="rId191" Type="http://schemas.openxmlformats.org/officeDocument/2006/relationships/image" Target="../media/image330.png"/><Relationship Id="rId192" Type="http://schemas.openxmlformats.org/officeDocument/2006/relationships/image" Target="../media/image331.png"/><Relationship Id="rId193" Type="http://schemas.openxmlformats.org/officeDocument/2006/relationships/image" Target="../media/image332.png"/><Relationship Id="rId194" Type="http://schemas.openxmlformats.org/officeDocument/2006/relationships/image" Target="../media/image333.png"/><Relationship Id="rId195" Type="http://schemas.openxmlformats.org/officeDocument/2006/relationships/image" Target="../media/image334.png"/><Relationship Id="rId196" Type="http://schemas.openxmlformats.org/officeDocument/2006/relationships/image" Target="../media/image335.png"/><Relationship Id="rId197" Type="http://schemas.openxmlformats.org/officeDocument/2006/relationships/image" Target="../media/image336.png"/><Relationship Id="rId198" Type="http://schemas.openxmlformats.org/officeDocument/2006/relationships/image" Target="../media/image337.png"/><Relationship Id="rId199" Type="http://schemas.openxmlformats.org/officeDocument/2006/relationships/image" Target="../media/image338.png"/><Relationship Id="rId200" Type="http://schemas.openxmlformats.org/officeDocument/2006/relationships/image" Target="../media/image339.png"/><Relationship Id="rId201" Type="http://schemas.openxmlformats.org/officeDocument/2006/relationships/image" Target="../media/image340.png"/><Relationship Id="rId202" Type="http://schemas.openxmlformats.org/officeDocument/2006/relationships/image" Target="../media/image341.png"/><Relationship Id="rId203" Type="http://schemas.openxmlformats.org/officeDocument/2006/relationships/image" Target="../media/image342.png"/><Relationship Id="rId204" Type="http://schemas.openxmlformats.org/officeDocument/2006/relationships/image" Target="../media/image343.png"/><Relationship Id="rId205" Type="http://schemas.openxmlformats.org/officeDocument/2006/relationships/image" Target="../media/image344.png"/><Relationship Id="rId206" Type="http://schemas.openxmlformats.org/officeDocument/2006/relationships/image" Target="../media/image345.png"/><Relationship Id="rId207" Type="http://schemas.openxmlformats.org/officeDocument/2006/relationships/image" Target="../media/image346.png"/><Relationship Id="rId208" Type="http://schemas.openxmlformats.org/officeDocument/2006/relationships/image" Target="../media/image347.png"/><Relationship Id="rId209" Type="http://schemas.openxmlformats.org/officeDocument/2006/relationships/image" Target="../media/image348.png"/><Relationship Id="rId210" Type="http://schemas.openxmlformats.org/officeDocument/2006/relationships/image" Target="../media/image349.png"/><Relationship Id="rId211" Type="http://schemas.openxmlformats.org/officeDocument/2006/relationships/image" Target="../media/image350.png"/><Relationship Id="rId212" Type="http://schemas.openxmlformats.org/officeDocument/2006/relationships/image" Target="../media/image351.png"/><Relationship Id="rId213" Type="http://schemas.openxmlformats.org/officeDocument/2006/relationships/image" Target="../media/image352.png"/><Relationship Id="rId214" Type="http://schemas.openxmlformats.org/officeDocument/2006/relationships/image" Target="../media/image353.png"/><Relationship Id="rId215" Type="http://schemas.openxmlformats.org/officeDocument/2006/relationships/image" Target="../media/image354.png"/><Relationship Id="rId216" Type="http://schemas.openxmlformats.org/officeDocument/2006/relationships/image" Target="../media/image355.png"/><Relationship Id="rId217" Type="http://schemas.openxmlformats.org/officeDocument/2006/relationships/image" Target="../media/image356.png"/><Relationship Id="rId218" Type="http://schemas.openxmlformats.org/officeDocument/2006/relationships/image" Target="../media/image357.png"/><Relationship Id="rId219" Type="http://schemas.openxmlformats.org/officeDocument/2006/relationships/image" Target="../media/image358.png"/><Relationship Id="rId220" Type="http://schemas.openxmlformats.org/officeDocument/2006/relationships/image" Target="../media/image359.png"/><Relationship Id="rId221" Type="http://schemas.openxmlformats.org/officeDocument/2006/relationships/image" Target="../media/image360.png"/><Relationship Id="rId222" Type="http://schemas.openxmlformats.org/officeDocument/2006/relationships/image" Target="../media/image361.png"/><Relationship Id="rId223" Type="http://schemas.openxmlformats.org/officeDocument/2006/relationships/image" Target="../media/image362.png"/><Relationship Id="rId224" Type="http://schemas.openxmlformats.org/officeDocument/2006/relationships/image" Target="../media/image363.png"/><Relationship Id="rId225" Type="http://schemas.openxmlformats.org/officeDocument/2006/relationships/image" Target="../media/image364.png"/><Relationship Id="rId226" Type="http://schemas.openxmlformats.org/officeDocument/2006/relationships/image" Target="../media/image365.png"/><Relationship Id="rId227" Type="http://schemas.openxmlformats.org/officeDocument/2006/relationships/image" Target="../media/image366.png"/><Relationship Id="rId228" Type="http://schemas.openxmlformats.org/officeDocument/2006/relationships/image" Target="../media/image367.png"/><Relationship Id="rId229" Type="http://schemas.openxmlformats.org/officeDocument/2006/relationships/image" Target="../media/image368.png"/><Relationship Id="rId230" Type="http://schemas.openxmlformats.org/officeDocument/2006/relationships/image" Target="../media/image369.png"/><Relationship Id="rId231" Type="http://schemas.openxmlformats.org/officeDocument/2006/relationships/image" Target="../media/image370.png"/><Relationship Id="rId232" Type="http://schemas.openxmlformats.org/officeDocument/2006/relationships/image" Target="../media/image371.png"/><Relationship Id="rId233" Type="http://schemas.openxmlformats.org/officeDocument/2006/relationships/image" Target="../media/image372.png"/><Relationship Id="rId234" Type="http://schemas.openxmlformats.org/officeDocument/2006/relationships/image" Target="../media/image373.png"/><Relationship Id="rId235" Type="http://schemas.openxmlformats.org/officeDocument/2006/relationships/image" Target="../media/image374.png"/><Relationship Id="rId236" Type="http://schemas.openxmlformats.org/officeDocument/2006/relationships/image" Target="../media/image375.png"/><Relationship Id="rId237" Type="http://schemas.openxmlformats.org/officeDocument/2006/relationships/image" Target="../media/image376.png"/><Relationship Id="rId238" Type="http://schemas.openxmlformats.org/officeDocument/2006/relationships/image" Target="../media/image37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8.png"/><Relationship Id="rId3" Type="http://schemas.openxmlformats.org/officeDocument/2006/relationships/image" Target="../media/image379.png"/><Relationship Id="rId4" Type="http://schemas.openxmlformats.org/officeDocument/2006/relationships/image" Target="../media/image380.png"/><Relationship Id="rId5" Type="http://schemas.openxmlformats.org/officeDocument/2006/relationships/image" Target="../media/image381.png"/><Relationship Id="rId6" Type="http://schemas.openxmlformats.org/officeDocument/2006/relationships/image" Target="../media/image382.png"/><Relationship Id="rId7" Type="http://schemas.openxmlformats.org/officeDocument/2006/relationships/image" Target="../media/image383.png"/><Relationship Id="rId8" Type="http://schemas.openxmlformats.org/officeDocument/2006/relationships/image" Target="../media/image384.png"/><Relationship Id="rId9" Type="http://schemas.openxmlformats.org/officeDocument/2006/relationships/image" Target="../media/image385.png"/><Relationship Id="rId10" Type="http://schemas.openxmlformats.org/officeDocument/2006/relationships/image" Target="../media/image386.png"/><Relationship Id="rId11" Type="http://schemas.openxmlformats.org/officeDocument/2006/relationships/image" Target="../media/image387.png"/><Relationship Id="rId12" Type="http://schemas.openxmlformats.org/officeDocument/2006/relationships/image" Target="../media/image388.png"/><Relationship Id="rId13" Type="http://schemas.openxmlformats.org/officeDocument/2006/relationships/image" Target="../media/image389.png"/><Relationship Id="rId14" Type="http://schemas.openxmlformats.org/officeDocument/2006/relationships/image" Target="../media/image390.png"/><Relationship Id="rId15" Type="http://schemas.openxmlformats.org/officeDocument/2006/relationships/image" Target="../media/image391.png"/><Relationship Id="rId16" Type="http://schemas.openxmlformats.org/officeDocument/2006/relationships/image" Target="../media/image392.png"/><Relationship Id="rId17" Type="http://schemas.openxmlformats.org/officeDocument/2006/relationships/image" Target="../media/image393.png"/><Relationship Id="rId18" Type="http://schemas.openxmlformats.org/officeDocument/2006/relationships/image" Target="../media/image394.png"/><Relationship Id="rId19" Type="http://schemas.openxmlformats.org/officeDocument/2006/relationships/image" Target="../media/image395.png"/><Relationship Id="rId20" Type="http://schemas.openxmlformats.org/officeDocument/2006/relationships/image" Target="../media/image396.png"/><Relationship Id="rId21" Type="http://schemas.openxmlformats.org/officeDocument/2006/relationships/image" Target="../media/image397.png"/><Relationship Id="rId22" Type="http://schemas.openxmlformats.org/officeDocument/2006/relationships/image" Target="../media/image398.png"/><Relationship Id="rId23" Type="http://schemas.openxmlformats.org/officeDocument/2006/relationships/image" Target="../media/image399.png"/><Relationship Id="rId24" Type="http://schemas.openxmlformats.org/officeDocument/2006/relationships/image" Target="../media/image400.png"/><Relationship Id="rId25" Type="http://schemas.openxmlformats.org/officeDocument/2006/relationships/image" Target="../media/image401.png"/><Relationship Id="rId26" Type="http://schemas.openxmlformats.org/officeDocument/2006/relationships/image" Target="../media/image402.png"/><Relationship Id="rId27" Type="http://schemas.openxmlformats.org/officeDocument/2006/relationships/image" Target="../media/image403.png"/><Relationship Id="rId28" Type="http://schemas.openxmlformats.org/officeDocument/2006/relationships/image" Target="../media/image404.png"/><Relationship Id="rId29" Type="http://schemas.openxmlformats.org/officeDocument/2006/relationships/image" Target="../media/image405.png"/><Relationship Id="rId30" Type="http://schemas.openxmlformats.org/officeDocument/2006/relationships/image" Target="../media/image406.png"/><Relationship Id="rId31" Type="http://schemas.openxmlformats.org/officeDocument/2006/relationships/image" Target="../media/image407.png"/><Relationship Id="rId32" Type="http://schemas.openxmlformats.org/officeDocument/2006/relationships/image" Target="../media/image408.png"/><Relationship Id="rId33" Type="http://schemas.openxmlformats.org/officeDocument/2006/relationships/image" Target="../media/image409.png"/><Relationship Id="rId34" Type="http://schemas.openxmlformats.org/officeDocument/2006/relationships/image" Target="../media/image410.png"/><Relationship Id="rId35" Type="http://schemas.openxmlformats.org/officeDocument/2006/relationships/image" Target="../media/image411.png"/><Relationship Id="rId36" Type="http://schemas.openxmlformats.org/officeDocument/2006/relationships/image" Target="../media/image412.png"/><Relationship Id="rId37" Type="http://schemas.openxmlformats.org/officeDocument/2006/relationships/image" Target="../media/image413.png"/><Relationship Id="rId38" Type="http://schemas.openxmlformats.org/officeDocument/2006/relationships/image" Target="../media/image414.png"/><Relationship Id="rId39" Type="http://schemas.openxmlformats.org/officeDocument/2006/relationships/image" Target="../media/image415.png"/><Relationship Id="rId40" Type="http://schemas.openxmlformats.org/officeDocument/2006/relationships/image" Target="../media/image416.png"/><Relationship Id="rId41" Type="http://schemas.openxmlformats.org/officeDocument/2006/relationships/image" Target="../media/image417.png"/><Relationship Id="rId42" Type="http://schemas.openxmlformats.org/officeDocument/2006/relationships/image" Target="../media/image418.png"/><Relationship Id="rId43" Type="http://schemas.openxmlformats.org/officeDocument/2006/relationships/image" Target="../media/image419.png"/><Relationship Id="rId44" Type="http://schemas.openxmlformats.org/officeDocument/2006/relationships/image" Target="../media/image420.png"/><Relationship Id="rId45" Type="http://schemas.openxmlformats.org/officeDocument/2006/relationships/image" Target="../media/image421.png"/><Relationship Id="rId46" Type="http://schemas.openxmlformats.org/officeDocument/2006/relationships/image" Target="../media/image422.png"/><Relationship Id="rId47" Type="http://schemas.openxmlformats.org/officeDocument/2006/relationships/image" Target="../media/image423.png"/><Relationship Id="rId48" Type="http://schemas.openxmlformats.org/officeDocument/2006/relationships/image" Target="../media/image424.png"/><Relationship Id="rId49" Type="http://schemas.openxmlformats.org/officeDocument/2006/relationships/image" Target="../media/image425.png"/><Relationship Id="rId50" Type="http://schemas.openxmlformats.org/officeDocument/2006/relationships/image" Target="../media/image426.png"/><Relationship Id="rId51" Type="http://schemas.openxmlformats.org/officeDocument/2006/relationships/image" Target="../media/image427.png"/><Relationship Id="rId52" Type="http://schemas.openxmlformats.org/officeDocument/2006/relationships/image" Target="../media/image428.png"/><Relationship Id="rId53" Type="http://schemas.openxmlformats.org/officeDocument/2006/relationships/image" Target="../media/image429.png"/><Relationship Id="rId54" Type="http://schemas.openxmlformats.org/officeDocument/2006/relationships/image" Target="../media/image430.png"/><Relationship Id="rId55" Type="http://schemas.openxmlformats.org/officeDocument/2006/relationships/image" Target="../media/image431.png"/><Relationship Id="rId56" Type="http://schemas.openxmlformats.org/officeDocument/2006/relationships/image" Target="../media/image432.png"/><Relationship Id="rId57" Type="http://schemas.openxmlformats.org/officeDocument/2006/relationships/image" Target="../media/image433.png"/><Relationship Id="rId58" Type="http://schemas.openxmlformats.org/officeDocument/2006/relationships/image" Target="../media/image434.png"/><Relationship Id="rId59" Type="http://schemas.openxmlformats.org/officeDocument/2006/relationships/image" Target="../media/image435.png"/><Relationship Id="rId60" Type="http://schemas.openxmlformats.org/officeDocument/2006/relationships/image" Target="../media/image436.png"/><Relationship Id="rId61" Type="http://schemas.openxmlformats.org/officeDocument/2006/relationships/image" Target="../media/image437.png"/><Relationship Id="rId62" Type="http://schemas.openxmlformats.org/officeDocument/2006/relationships/image" Target="../media/image438.png"/><Relationship Id="rId63" Type="http://schemas.openxmlformats.org/officeDocument/2006/relationships/image" Target="../media/image439.png"/><Relationship Id="rId64" Type="http://schemas.openxmlformats.org/officeDocument/2006/relationships/image" Target="../media/image440.png"/><Relationship Id="rId65" Type="http://schemas.openxmlformats.org/officeDocument/2006/relationships/image" Target="../media/image441.png"/><Relationship Id="rId66" Type="http://schemas.openxmlformats.org/officeDocument/2006/relationships/image" Target="../media/image442.png"/><Relationship Id="rId67" Type="http://schemas.openxmlformats.org/officeDocument/2006/relationships/image" Target="../media/image443.png"/><Relationship Id="rId68" Type="http://schemas.openxmlformats.org/officeDocument/2006/relationships/image" Target="../media/image444.png"/><Relationship Id="rId69" Type="http://schemas.openxmlformats.org/officeDocument/2006/relationships/image" Target="../media/image445.png"/><Relationship Id="rId70" Type="http://schemas.openxmlformats.org/officeDocument/2006/relationships/image" Target="../media/image446.png"/><Relationship Id="rId71" Type="http://schemas.openxmlformats.org/officeDocument/2006/relationships/image" Target="../media/image447.png"/><Relationship Id="rId72" Type="http://schemas.openxmlformats.org/officeDocument/2006/relationships/image" Target="../media/image448.png"/><Relationship Id="rId73" Type="http://schemas.openxmlformats.org/officeDocument/2006/relationships/image" Target="../media/image449.png"/><Relationship Id="rId74" Type="http://schemas.openxmlformats.org/officeDocument/2006/relationships/image" Target="../media/image450.png"/><Relationship Id="rId75" Type="http://schemas.openxmlformats.org/officeDocument/2006/relationships/image" Target="../media/image451.png"/><Relationship Id="rId76" Type="http://schemas.openxmlformats.org/officeDocument/2006/relationships/image" Target="../media/image452.png"/><Relationship Id="rId77" Type="http://schemas.openxmlformats.org/officeDocument/2006/relationships/image" Target="../media/image453.png"/><Relationship Id="rId78" Type="http://schemas.openxmlformats.org/officeDocument/2006/relationships/image" Target="../media/image454.png"/><Relationship Id="rId79" Type="http://schemas.openxmlformats.org/officeDocument/2006/relationships/image" Target="../media/image455.png"/><Relationship Id="rId80" Type="http://schemas.openxmlformats.org/officeDocument/2006/relationships/image" Target="../media/image456.png"/><Relationship Id="rId81" Type="http://schemas.openxmlformats.org/officeDocument/2006/relationships/image" Target="../media/image457.png"/><Relationship Id="rId82" Type="http://schemas.openxmlformats.org/officeDocument/2006/relationships/image" Target="../media/image458.png"/><Relationship Id="rId83" Type="http://schemas.openxmlformats.org/officeDocument/2006/relationships/image" Target="../media/image459.png"/><Relationship Id="rId84" Type="http://schemas.openxmlformats.org/officeDocument/2006/relationships/image" Target="../media/image460.png"/><Relationship Id="rId85" Type="http://schemas.openxmlformats.org/officeDocument/2006/relationships/image" Target="../media/image461.png"/><Relationship Id="rId86" Type="http://schemas.openxmlformats.org/officeDocument/2006/relationships/image" Target="../media/image462.png"/><Relationship Id="rId87" Type="http://schemas.openxmlformats.org/officeDocument/2006/relationships/image" Target="../media/image463.png"/><Relationship Id="rId88" Type="http://schemas.openxmlformats.org/officeDocument/2006/relationships/image" Target="../media/image464.png"/><Relationship Id="rId89" Type="http://schemas.openxmlformats.org/officeDocument/2006/relationships/image" Target="../media/image465.png"/><Relationship Id="rId90" Type="http://schemas.openxmlformats.org/officeDocument/2006/relationships/image" Target="../media/image466.png"/><Relationship Id="rId91" Type="http://schemas.openxmlformats.org/officeDocument/2006/relationships/image" Target="../media/image467.png"/><Relationship Id="rId92" Type="http://schemas.openxmlformats.org/officeDocument/2006/relationships/image" Target="../media/image468.png"/><Relationship Id="rId93" Type="http://schemas.openxmlformats.org/officeDocument/2006/relationships/image" Target="../media/image469.png"/><Relationship Id="rId94" Type="http://schemas.openxmlformats.org/officeDocument/2006/relationships/image" Target="../media/image470.png"/><Relationship Id="rId95" Type="http://schemas.openxmlformats.org/officeDocument/2006/relationships/image" Target="../media/image471.png"/><Relationship Id="rId96" Type="http://schemas.openxmlformats.org/officeDocument/2006/relationships/image" Target="../media/image472.png"/><Relationship Id="rId97" Type="http://schemas.openxmlformats.org/officeDocument/2006/relationships/image" Target="../media/image473.png"/><Relationship Id="rId98" Type="http://schemas.openxmlformats.org/officeDocument/2006/relationships/image" Target="../media/image474.png"/><Relationship Id="rId99" Type="http://schemas.openxmlformats.org/officeDocument/2006/relationships/image" Target="../media/image475.png"/><Relationship Id="rId100" Type="http://schemas.openxmlformats.org/officeDocument/2006/relationships/image" Target="../media/image476.png"/><Relationship Id="rId101" Type="http://schemas.openxmlformats.org/officeDocument/2006/relationships/image" Target="../media/image477.png"/><Relationship Id="rId102" Type="http://schemas.openxmlformats.org/officeDocument/2006/relationships/image" Target="../media/image478.png"/><Relationship Id="rId103" Type="http://schemas.openxmlformats.org/officeDocument/2006/relationships/image" Target="../media/image479.png"/><Relationship Id="rId104" Type="http://schemas.openxmlformats.org/officeDocument/2006/relationships/image" Target="../media/image480.png"/><Relationship Id="rId105" Type="http://schemas.openxmlformats.org/officeDocument/2006/relationships/image" Target="../media/image481.png"/><Relationship Id="rId106" Type="http://schemas.openxmlformats.org/officeDocument/2006/relationships/image" Target="../media/image482.png"/><Relationship Id="rId107" Type="http://schemas.openxmlformats.org/officeDocument/2006/relationships/image" Target="../media/image483.png"/><Relationship Id="rId108" Type="http://schemas.openxmlformats.org/officeDocument/2006/relationships/image" Target="../media/image484.png"/><Relationship Id="rId109" Type="http://schemas.openxmlformats.org/officeDocument/2006/relationships/image" Target="../media/image485.png"/><Relationship Id="rId110" Type="http://schemas.openxmlformats.org/officeDocument/2006/relationships/image" Target="../media/image486.png"/><Relationship Id="rId111" Type="http://schemas.openxmlformats.org/officeDocument/2006/relationships/image" Target="../media/image487.png"/><Relationship Id="rId112" Type="http://schemas.openxmlformats.org/officeDocument/2006/relationships/image" Target="../media/image488.png"/><Relationship Id="rId113" Type="http://schemas.openxmlformats.org/officeDocument/2006/relationships/image" Target="../media/image489.png"/><Relationship Id="rId114" Type="http://schemas.openxmlformats.org/officeDocument/2006/relationships/image" Target="../media/image490.png"/><Relationship Id="rId115" Type="http://schemas.openxmlformats.org/officeDocument/2006/relationships/image" Target="../media/image491.png"/><Relationship Id="rId116" Type="http://schemas.openxmlformats.org/officeDocument/2006/relationships/image" Target="../media/image492.png"/><Relationship Id="rId117" Type="http://schemas.openxmlformats.org/officeDocument/2006/relationships/image" Target="../media/image493.png"/><Relationship Id="rId118" Type="http://schemas.openxmlformats.org/officeDocument/2006/relationships/image" Target="../media/image494.png"/><Relationship Id="rId119" Type="http://schemas.openxmlformats.org/officeDocument/2006/relationships/image" Target="../media/image495.png"/><Relationship Id="rId120" Type="http://schemas.openxmlformats.org/officeDocument/2006/relationships/image" Target="../media/image496.png"/><Relationship Id="rId121" Type="http://schemas.openxmlformats.org/officeDocument/2006/relationships/image" Target="../media/image497.png"/><Relationship Id="rId122" Type="http://schemas.openxmlformats.org/officeDocument/2006/relationships/image" Target="../media/image498.png"/><Relationship Id="rId123" Type="http://schemas.openxmlformats.org/officeDocument/2006/relationships/image" Target="../media/image499.png"/><Relationship Id="rId124" Type="http://schemas.openxmlformats.org/officeDocument/2006/relationships/image" Target="../media/image500.png"/><Relationship Id="rId125" Type="http://schemas.openxmlformats.org/officeDocument/2006/relationships/image" Target="../media/image501.png"/><Relationship Id="rId126" Type="http://schemas.openxmlformats.org/officeDocument/2006/relationships/image" Target="../media/image502.png"/><Relationship Id="rId127" Type="http://schemas.openxmlformats.org/officeDocument/2006/relationships/image" Target="../media/image503.png"/><Relationship Id="rId128" Type="http://schemas.openxmlformats.org/officeDocument/2006/relationships/image" Target="../media/image504.png"/><Relationship Id="rId129" Type="http://schemas.openxmlformats.org/officeDocument/2006/relationships/image" Target="../media/image505.png"/><Relationship Id="rId130" Type="http://schemas.openxmlformats.org/officeDocument/2006/relationships/image" Target="../media/image506.png"/><Relationship Id="rId131" Type="http://schemas.openxmlformats.org/officeDocument/2006/relationships/image" Target="../media/image507.png"/><Relationship Id="rId132" Type="http://schemas.openxmlformats.org/officeDocument/2006/relationships/image" Target="../media/image508.png"/><Relationship Id="rId133" Type="http://schemas.openxmlformats.org/officeDocument/2006/relationships/image" Target="../media/image509.png"/><Relationship Id="rId134" Type="http://schemas.openxmlformats.org/officeDocument/2006/relationships/image" Target="../media/image510.png"/><Relationship Id="rId135" Type="http://schemas.openxmlformats.org/officeDocument/2006/relationships/image" Target="../media/image511.png"/><Relationship Id="rId136" Type="http://schemas.openxmlformats.org/officeDocument/2006/relationships/image" Target="../media/image512.png"/><Relationship Id="rId137" Type="http://schemas.openxmlformats.org/officeDocument/2006/relationships/image" Target="../media/image513.png"/><Relationship Id="rId138" Type="http://schemas.openxmlformats.org/officeDocument/2006/relationships/image" Target="../media/image514.png"/><Relationship Id="rId139" Type="http://schemas.openxmlformats.org/officeDocument/2006/relationships/image" Target="../media/image515.png"/><Relationship Id="rId140" Type="http://schemas.openxmlformats.org/officeDocument/2006/relationships/image" Target="../media/image516.png"/><Relationship Id="rId141" Type="http://schemas.openxmlformats.org/officeDocument/2006/relationships/image" Target="../media/image517.png"/><Relationship Id="rId142" Type="http://schemas.openxmlformats.org/officeDocument/2006/relationships/image" Target="../media/image518.png"/><Relationship Id="rId143" Type="http://schemas.openxmlformats.org/officeDocument/2006/relationships/image" Target="../media/image519.png"/><Relationship Id="rId144" Type="http://schemas.openxmlformats.org/officeDocument/2006/relationships/image" Target="../media/image520.png"/><Relationship Id="rId145" Type="http://schemas.openxmlformats.org/officeDocument/2006/relationships/image" Target="../media/image521.png"/><Relationship Id="rId146" Type="http://schemas.openxmlformats.org/officeDocument/2006/relationships/image" Target="../media/image522.png"/><Relationship Id="rId147" Type="http://schemas.openxmlformats.org/officeDocument/2006/relationships/image" Target="../media/image523.png"/><Relationship Id="rId148" Type="http://schemas.openxmlformats.org/officeDocument/2006/relationships/image" Target="../media/image524.png"/><Relationship Id="rId149" Type="http://schemas.openxmlformats.org/officeDocument/2006/relationships/image" Target="../media/image525.png"/><Relationship Id="rId150" Type="http://schemas.openxmlformats.org/officeDocument/2006/relationships/image" Target="../media/image526.png"/><Relationship Id="rId151" Type="http://schemas.openxmlformats.org/officeDocument/2006/relationships/image" Target="../media/image527.png"/><Relationship Id="rId152" Type="http://schemas.openxmlformats.org/officeDocument/2006/relationships/image" Target="../media/image528.png"/><Relationship Id="rId153" Type="http://schemas.openxmlformats.org/officeDocument/2006/relationships/image" Target="../media/image529.png"/><Relationship Id="rId154" Type="http://schemas.openxmlformats.org/officeDocument/2006/relationships/image" Target="../media/image530.png"/><Relationship Id="rId155" Type="http://schemas.openxmlformats.org/officeDocument/2006/relationships/image" Target="../media/image531.png"/><Relationship Id="rId156" Type="http://schemas.openxmlformats.org/officeDocument/2006/relationships/image" Target="../media/image532.png"/><Relationship Id="rId157" Type="http://schemas.openxmlformats.org/officeDocument/2006/relationships/image" Target="../media/image533.png"/><Relationship Id="rId158" Type="http://schemas.openxmlformats.org/officeDocument/2006/relationships/image" Target="../media/image534.png"/><Relationship Id="rId159" Type="http://schemas.openxmlformats.org/officeDocument/2006/relationships/image" Target="../media/image535.png"/><Relationship Id="rId160" Type="http://schemas.openxmlformats.org/officeDocument/2006/relationships/image" Target="../media/image536.png"/><Relationship Id="rId161" Type="http://schemas.openxmlformats.org/officeDocument/2006/relationships/image" Target="../media/image537.png"/><Relationship Id="rId162" Type="http://schemas.openxmlformats.org/officeDocument/2006/relationships/image" Target="../media/image538.png"/><Relationship Id="rId163" Type="http://schemas.openxmlformats.org/officeDocument/2006/relationships/image" Target="../media/image539.png"/><Relationship Id="rId164" Type="http://schemas.openxmlformats.org/officeDocument/2006/relationships/image" Target="../media/image540.png"/><Relationship Id="rId165" Type="http://schemas.openxmlformats.org/officeDocument/2006/relationships/image" Target="../media/image541.png"/><Relationship Id="rId166" Type="http://schemas.openxmlformats.org/officeDocument/2006/relationships/image" Target="../media/image542.png"/><Relationship Id="rId167" Type="http://schemas.openxmlformats.org/officeDocument/2006/relationships/image" Target="../media/image543.png"/><Relationship Id="rId168" Type="http://schemas.openxmlformats.org/officeDocument/2006/relationships/image" Target="../media/image544.png"/><Relationship Id="rId169" Type="http://schemas.openxmlformats.org/officeDocument/2006/relationships/image" Target="../media/image545.png"/><Relationship Id="rId170" Type="http://schemas.openxmlformats.org/officeDocument/2006/relationships/image" Target="../media/image546.png"/><Relationship Id="rId171" Type="http://schemas.openxmlformats.org/officeDocument/2006/relationships/image" Target="../media/image547.png"/><Relationship Id="rId172" Type="http://schemas.openxmlformats.org/officeDocument/2006/relationships/image" Target="../media/image548.png"/><Relationship Id="rId173" Type="http://schemas.openxmlformats.org/officeDocument/2006/relationships/image" Target="../media/image549.png"/><Relationship Id="rId174" Type="http://schemas.openxmlformats.org/officeDocument/2006/relationships/image" Target="../media/image550.png"/><Relationship Id="rId175" Type="http://schemas.openxmlformats.org/officeDocument/2006/relationships/image" Target="../media/image551.png"/><Relationship Id="rId176" Type="http://schemas.openxmlformats.org/officeDocument/2006/relationships/image" Target="../media/image552.png"/><Relationship Id="rId177" Type="http://schemas.openxmlformats.org/officeDocument/2006/relationships/image" Target="../media/image553.png"/><Relationship Id="rId178" Type="http://schemas.openxmlformats.org/officeDocument/2006/relationships/image" Target="../media/image554.png"/><Relationship Id="rId179" Type="http://schemas.openxmlformats.org/officeDocument/2006/relationships/image" Target="../media/image555.png"/><Relationship Id="rId180" Type="http://schemas.openxmlformats.org/officeDocument/2006/relationships/image" Target="../media/image556.png"/><Relationship Id="rId181" Type="http://schemas.openxmlformats.org/officeDocument/2006/relationships/image" Target="../media/image557.png"/><Relationship Id="rId182" Type="http://schemas.openxmlformats.org/officeDocument/2006/relationships/image" Target="../media/image558.png"/><Relationship Id="rId183" Type="http://schemas.openxmlformats.org/officeDocument/2006/relationships/image" Target="../media/image559.png"/><Relationship Id="rId184" Type="http://schemas.openxmlformats.org/officeDocument/2006/relationships/image" Target="../media/image560.png"/><Relationship Id="rId185" Type="http://schemas.openxmlformats.org/officeDocument/2006/relationships/image" Target="../media/image561.png"/><Relationship Id="rId186" Type="http://schemas.openxmlformats.org/officeDocument/2006/relationships/image" Target="../media/image562.png"/><Relationship Id="rId187" Type="http://schemas.openxmlformats.org/officeDocument/2006/relationships/image" Target="../media/image563.png"/><Relationship Id="rId188" Type="http://schemas.openxmlformats.org/officeDocument/2006/relationships/image" Target="../media/image564.png"/><Relationship Id="rId189" Type="http://schemas.openxmlformats.org/officeDocument/2006/relationships/image" Target="../media/image565.png"/><Relationship Id="rId190" Type="http://schemas.openxmlformats.org/officeDocument/2006/relationships/image" Target="../media/image566.png"/><Relationship Id="rId191" Type="http://schemas.openxmlformats.org/officeDocument/2006/relationships/image" Target="../media/image567.png"/><Relationship Id="rId192" Type="http://schemas.openxmlformats.org/officeDocument/2006/relationships/image" Target="../media/image568.png"/><Relationship Id="rId193" Type="http://schemas.openxmlformats.org/officeDocument/2006/relationships/image" Target="../media/image569.png"/><Relationship Id="rId194" Type="http://schemas.openxmlformats.org/officeDocument/2006/relationships/image" Target="../media/image570.png"/><Relationship Id="rId195" Type="http://schemas.openxmlformats.org/officeDocument/2006/relationships/image" Target="../media/image571.png"/><Relationship Id="rId196" Type="http://schemas.openxmlformats.org/officeDocument/2006/relationships/image" Target="../media/image572.png"/><Relationship Id="rId197" Type="http://schemas.openxmlformats.org/officeDocument/2006/relationships/image" Target="../media/image573.png"/><Relationship Id="rId198" Type="http://schemas.openxmlformats.org/officeDocument/2006/relationships/image" Target="../media/image574.png"/><Relationship Id="rId199" Type="http://schemas.openxmlformats.org/officeDocument/2006/relationships/image" Target="../media/image575.png"/><Relationship Id="rId200" Type="http://schemas.openxmlformats.org/officeDocument/2006/relationships/image" Target="../media/image576.png"/><Relationship Id="rId201" Type="http://schemas.openxmlformats.org/officeDocument/2006/relationships/image" Target="../media/image577.png"/><Relationship Id="rId202" Type="http://schemas.openxmlformats.org/officeDocument/2006/relationships/image" Target="../media/image578.png"/><Relationship Id="rId203" Type="http://schemas.openxmlformats.org/officeDocument/2006/relationships/image" Target="../media/image579.png"/><Relationship Id="rId204" Type="http://schemas.openxmlformats.org/officeDocument/2006/relationships/image" Target="../media/image580.png"/><Relationship Id="rId205" Type="http://schemas.openxmlformats.org/officeDocument/2006/relationships/image" Target="../media/image581.png"/><Relationship Id="rId206" Type="http://schemas.openxmlformats.org/officeDocument/2006/relationships/image" Target="../media/image582.png"/><Relationship Id="rId207" Type="http://schemas.openxmlformats.org/officeDocument/2006/relationships/image" Target="../media/image583.png"/><Relationship Id="rId208" Type="http://schemas.openxmlformats.org/officeDocument/2006/relationships/image" Target="../media/image584.png"/><Relationship Id="rId209" Type="http://schemas.openxmlformats.org/officeDocument/2006/relationships/image" Target="../media/image585.png"/><Relationship Id="rId210" Type="http://schemas.openxmlformats.org/officeDocument/2006/relationships/image" Target="../media/image586.png"/><Relationship Id="rId211" Type="http://schemas.openxmlformats.org/officeDocument/2006/relationships/image" Target="../media/image587.png"/><Relationship Id="rId212" Type="http://schemas.openxmlformats.org/officeDocument/2006/relationships/image" Target="../media/image588.png"/><Relationship Id="rId213" Type="http://schemas.openxmlformats.org/officeDocument/2006/relationships/image" Target="../media/image589.png"/><Relationship Id="rId214" Type="http://schemas.openxmlformats.org/officeDocument/2006/relationships/image" Target="../media/image590.png"/><Relationship Id="rId215" Type="http://schemas.openxmlformats.org/officeDocument/2006/relationships/image" Target="../media/image591.png"/><Relationship Id="rId216" Type="http://schemas.openxmlformats.org/officeDocument/2006/relationships/image" Target="../media/image592.png"/><Relationship Id="rId217" Type="http://schemas.openxmlformats.org/officeDocument/2006/relationships/image" Target="../media/image593.png"/><Relationship Id="rId218" Type="http://schemas.openxmlformats.org/officeDocument/2006/relationships/image" Target="../media/image594.png"/><Relationship Id="rId219" Type="http://schemas.openxmlformats.org/officeDocument/2006/relationships/image" Target="../media/image595.png"/><Relationship Id="rId220" Type="http://schemas.openxmlformats.org/officeDocument/2006/relationships/image" Target="../media/image596.png"/><Relationship Id="rId221" Type="http://schemas.openxmlformats.org/officeDocument/2006/relationships/image" Target="../media/image597.png"/><Relationship Id="rId222" Type="http://schemas.openxmlformats.org/officeDocument/2006/relationships/image" Target="../media/image598.png"/><Relationship Id="rId223" Type="http://schemas.openxmlformats.org/officeDocument/2006/relationships/image" Target="../media/image599.png"/><Relationship Id="rId224" Type="http://schemas.openxmlformats.org/officeDocument/2006/relationships/image" Target="../media/image600.png"/><Relationship Id="rId225" Type="http://schemas.openxmlformats.org/officeDocument/2006/relationships/image" Target="../media/image601.png"/><Relationship Id="rId226" Type="http://schemas.openxmlformats.org/officeDocument/2006/relationships/image" Target="../media/image602.png"/><Relationship Id="rId227" Type="http://schemas.openxmlformats.org/officeDocument/2006/relationships/image" Target="../media/image603.png"/><Relationship Id="rId228" Type="http://schemas.openxmlformats.org/officeDocument/2006/relationships/image" Target="../media/image604.png"/><Relationship Id="rId229" Type="http://schemas.openxmlformats.org/officeDocument/2006/relationships/image" Target="../media/image605.png"/><Relationship Id="rId230" Type="http://schemas.openxmlformats.org/officeDocument/2006/relationships/image" Target="../media/image606.png"/><Relationship Id="rId231" Type="http://schemas.openxmlformats.org/officeDocument/2006/relationships/image" Target="../media/image607.png"/><Relationship Id="rId232" Type="http://schemas.openxmlformats.org/officeDocument/2006/relationships/image" Target="../media/image608.png"/><Relationship Id="rId233" Type="http://schemas.openxmlformats.org/officeDocument/2006/relationships/image" Target="../media/image609.png"/><Relationship Id="rId234" Type="http://schemas.openxmlformats.org/officeDocument/2006/relationships/image" Target="../media/image610.png"/><Relationship Id="rId235" Type="http://schemas.openxmlformats.org/officeDocument/2006/relationships/image" Target="../media/image611.png"/><Relationship Id="rId236" Type="http://schemas.openxmlformats.org/officeDocument/2006/relationships/image" Target="../media/image612.png"/><Relationship Id="rId237" Type="http://schemas.openxmlformats.org/officeDocument/2006/relationships/image" Target="../media/image613.png"/><Relationship Id="rId238" Type="http://schemas.openxmlformats.org/officeDocument/2006/relationships/image" Target="../media/image61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5.png"/><Relationship Id="rId3" Type="http://schemas.openxmlformats.org/officeDocument/2006/relationships/image" Target="../media/image616.png"/><Relationship Id="rId4" Type="http://schemas.openxmlformats.org/officeDocument/2006/relationships/image" Target="../media/image617.png"/><Relationship Id="rId5" Type="http://schemas.openxmlformats.org/officeDocument/2006/relationships/image" Target="../media/image618.png"/><Relationship Id="rId6" Type="http://schemas.openxmlformats.org/officeDocument/2006/relationships/image" Target="../media/image619.png"/><Relationship Id="rId7" Type="http://schemas.openxmlformats.org/officeDocument/2006/relationships/image" Target="../media/image620.png"/><Relationship Id="rId8" Type="http://schemas.openxmlformats.org/officeDocument/2006/relationships/image" Target="../media/image621.png"/><Relationship Id="rId9" Type="http://schemas.openxmlformats.org/officeDocument/2006/relationships/image" Target="../media/image622.png"/><Relationship Id="rId10" Type="http://schemas.openxmlformats.org/officeDocument/2006/relationships/image" Target="../media/image623.png"/><Relationship Id="rId11" Type="http://schemas.openxmlformats.org/officeDocument/2006/relationships/image" Target="../media/image624.png"/><Relationship Id="rId12" Type="http://schemas.openxmlformats.org/officeDocument/2006/relationships/image" Target="../media/image625.png"/><Relationship Id="rId13" Type="http://schemas.openxmlformats.org/officeDocument/2006/relationships/image" Target="../media/image626.png"/><Relationship Id="rId14" Type="http://schemas.openxmlformats.org/officeDocument/2006/relationships/image" Target="../media/image627.png"/><Relationship Id="rId15" Type="http://schemas.openxmlformats.org/officeDocument/2006/relationships/image" Target="../media/image628.png"/><Relationship Id="rId16" Type="http://schemas.openxmlformats.org/officeDocument/2006/relationships/image" Target="../media/image629.png"/><Relationship Id="rId17" Type="http://schemas.openxmlformats.org/officeDocument/2006/relationships/image" Target="../media/image630.png"/><Relationship Id="rId18" Type="http://schemas.openxmlformats.org/officeDocument/2006/relationships/image" Target="../media/image631.png"/><Relationship Id="rId19" Type="http://schemas.openxmlformats.org/officeDocument/2006/relationships/image" Target="../media/image632.png"/><Relationship Id="rId20" Type="http://schemas.openxmlformats.org/officeDocument/2006/relationships/image" Target="../media/image633.png"/><Relationship Id="rId21" Type="http://schemas.openxmlformats.org/officeDocument/2006/relationships/image" Target="../media/image634.png"/><Relationship Id="rId22" Type="http://schemas.openxmlformats.org/officeDocument/2006/relationships/image" Target="../media/image635.png"/><Relationship Id="rId23" Type="http://schemas.openxmlformats.org/officeDocument/2006/relationships/image" Target="../media/image636.png"/><Relationship Id="rId24" Type="http://schemas.openxmlformats.org/officeDocument/2006/relationships/image" Target="../media/image637.png"/><Relationship Id="rId25" Type="http://schemas.openxmlformats.org/officeDocument/2006/relationships/image" Target="../media/image638.png"/><Relationship Id="rId26" Type="http://schemas.openxmlformats.org/officeDocument/2006/relationships/image" Target="../media/image639.png"/><Relationship Id="rId27" Type="http://schemas.openxmlformats.org/officeDocument/2006/relationships/image" Target="../media/image640.png"/><Relationship Id="rId28" Type="http://schemas.openxmlformats.org/officeDocument/2006/relationships/image" Target="../media/image641.png"/><Relationship Id="rId29" Type="http://schemas.openxmlformats.org/officeDocument/2006/relationships/image" Target="../media/image642.png"/><Relationship Id="rId30" Type="http://schemas.openxmlformats.org/officeDocument/2006/relationships/image" Target="../media/image643.png"/><Relationship Id="rId31" Type="http://schemas.openxmlformats.org/officeDocument/2006/relationships/image" Target="../media/image644.png"/><Relationship Id="rId32" Type="http://schemas.openxmlformats.org/officeDocument/2006/relationships/image" Target="../media/image645.png"/><Relationship Id="rId33" Type="http://schemas.openxmlformats.org/officeDocument/2006/relationships/image" Target="../media/image646.png"/><Relationship Id="rId34" Type="http://schemas.openxmlformats.org/officeDocument/2006/relationships/image" Target="../media/image647.png"/><Relationship Id="rId35" Type="http://schemas.openxmlformats.org/officeDocument/2006/relationships/image" Target="../media/image648.png"/><Relationship Id="rId36" Type="http://schemas.openxmlformats.org/officeDocument/2006/relationships/image" Target="../media/image649.png"/><Relationship Id="rId37" Type="http://schemas.openxmlformats.org/officeDocument/2006/relationships/image" Target="../media/image650.png"/><Relationship Id="rId38" Type="http://schemas.openxmlformats.org/officeDocument/2006/relationships/image" Target="../media/image651.png"/><Relationship Id="rId39" Type="http://schemas.openxmlformats.org/officeDocument/2006/relationships/image" Target="../media/image652.png"/><Relationship Id="rId40" Type="http://schemas.openxmlformats.org/officeDocument/2006/relationships/image" Target="../media/image653.png"/><Relationship Id="rId41" Type="http://schemas.openxmlformats.org/officeDocument/2006/relationships/image" Target="../media/image654.png"/><Relationship Id="rId42" Type="http://schemas.openxmlformats.org/officeDocument/2006/relationships/image" Target="../media/image655.png"/><Relationship Id="rId43" Type="http://schemas.openxmlformats.org/officeDocument/2006/relationships/image" Target="../media/image656.png"/><Relationship Id="rId44" Type="http://schemas.openxmlformats.org/officeDocument/2006/relationships/image" Target="../media/image657.png"/><Relationship Id="rId45" Type="http://schemas.openxmlformats.org/officeDocument/2006/relationships/image" Target="../media/image658.png"/><Relationship Id="rId46" Type="http://schemas.openxmlformats.org/officeDocument/2006/relationships/image" Target="../media/image659.png"/><Relationship Id="rId47" Type="http://schemas.openxmlformats.org/officeDocument/2006/relationships/image" Target="../media/image660.png"/><Relationship Id="rId48" Type="http://schemas.openxmlformats.org/officeDocument/2006/relationships/image" Target="../media/image661.png"/><Relationship Id="rId49" Type="http://schemas.openxmlformats.org/officeDocument/2006/relationships/image" Target="../media/image662.png"/><Relationship Id="rId50" Type="http://schemas.openxmlformats.org/officeDocument/2006/relationships/image" Target="../media/image663.png"/><Relationship Id="rId51" Type="http://schemas.openxmlformats.org/officeDocument/2006/relationships/image" Target="../media/image664.png"/><Relationship Id="rId52" Type="http://schemas.openxmlformats.org/officeDocument/2006/relationships/image" Target="../media/image665.png"/><Relationship Id="rId53" Type="http://schemas.openxmlformats.org/officeDocument/2006/relationships/image" Target="../media/image666.png"/><Relationship Id="rId54" Type="http://schemas.openxmlformats.org/officeDocument/2006/relationships/image" Target="../media/image667.png"/><Relationship Id="rId55" Type="http://schemas.openxmlformats.org/officeDocument/2006/relationships/image" Target="../media/image668.png"/><Relationship Id="rId56" Type="http://schemas.openxmlformats.org/officeDocument/2006/relationships/image" Target="../media/image669.png"/><Relationship Id="rId57" Type="http://schemas.openxmlformats.org/officeDocument/2006/relationships/image" Target="../media/image670.png"/><Relationship Id="rId58" Type="http://schemas.openxmlformats.org/officeDocument/2006/relationships/image" Target="../media/image671.png"/><Relationship Id="rId59" Type="http://schemas.openxmlformats.org/officeDocument/2006/relationships/image" Target="../media/image672.png"/><Relationship Id="rId60" Type="http://schemas.openxmlformats.org/officeDocument/2006/relationships/image" Target="../media/image673.png"/><Relationship Id="rId61" Type="http://schemas.openxmlformats.org/officeDocument/2006/relationships/image" Target="../media/image674.png"/><Relationship Id="rId62" Type="http://schemas.openxmlformats.org/officeDocument/2006/relationships/image" Target="../media/image675.png"/><Relationship Id="rId63" Type="http://schemas.openxmlformats.org/officeDocument/2006/relationships/image" Target="../media/image676.png"/><Relationship Id="rId64" Type="http://schemas.openxmlformats.org/officeDocument/2006/relationships/image" Target="../media/image677.png"/><Relationship Id="rId65" Type="http://schemas.openxmlformats.org/officeDocument/2006/relationships/image" Target="../media/image678.png"/><Relationship Id="rId66" Type="http://schemas.openxmlformats.org/officeDocument/2006/relationships/image" Target="../media/image679.png"/><Relationship Id="rId67" Type="http://schemas.openxmlformats.org/officeDocument/2006/relationships/image" Target="../media/image680.png"/><Relationship Id="rId68" Type="http://schemas.openxmlformats.org/officeDocument/2006/relationships/image" Target="../media/image681.png"/><Relationship Id="rId69" Type="http://schemas.openxmlformats.org/officeDocument/2006/relationships/image" Target="../media/image682.png"/><Relationship Id="rId70" Type="http://schemas.openxmlformats.org/officeDocument/2006/relationships/image" Target="../media/image683.png"/><Relationship Id="rId71" Type="http://schemas.openxmlformats.org/officeDocument/2006/relationships/image" Target="../media/image684.png"/><Relationship Id="rId72" Type="http://schemas.openxmlformats.org/officeDocument/2006/relationships/image" Target="../media/image685.png"/><Relationship Id="rId73" Type="http://schemas.openxmlformats.org/officeDocument/2006/relationships/image" Target="../media/image686.png"/><Relationship Id="rId74" Type="http://schemas.openxmlformats.org/officeDocument/2006/relationships/image" Target="../media/image687.png"/><Relationship Id="rId75" Type="http://schemas.openxmlformats.org/officeDocument/2006/relationships/image" Target="../media/image688.png"/><Relationship Id="rId76" Type="http://schemas.openxmlformats.org/officeDocument/2006/relationships/image" Target="../media/image689.png"/><Relationship Id="rId77" Type="http://schemas.openxmlformats.org/officeDocument/2006/relationships/image" Target="../media/image690.png"/><Relationship Id="rId78" Type="http://schemas.openxmlformats.org/officeDocument/2006/relationships/image" Target="../media/image691.png"/><Relationship Id="rId79" Type="http://schemas.openxmlformats.org/officeDocument/2006/relationships/image" Target="../media/image692.png"/><Relationship Id="rId80" Type="http://schemas.openxmlformats.org/officeDocument/2006/relationships/image" Target="../media/image693.png"/><Relationship Id="rId81" Type="http://schemas.openxmlformats.org/officeDocument/2006/relationships/image" Target="../media/image694.png"/><Relationship Id="rId82" Type="http://schemas.openxmlformats.org/officeDocument/2006/relationships/image" Target="../media/image695.png"/><Relationship Id="rId83" Type="http://schemas.openxmlformats.org/officeDocument/2006/relationships/image" Target="../media/image696.png"/><Relationship Id="rId84" Type="http://schemas.openxmlformats.org/officeDocument/2006/relationships/image" Target="../media/image697.png"/><Relationship Id="rId85" Type="http://schemas.openxmlformats.org/officeDocument/2006/relationships/image" Target="../media/image698.png"/><Relationship Id="rId86" Type="http://schemas.openxmlformats.org/officeDocument/2006/relationships/image" Target="../media/image699.png"/><Relationship Id="rId87" Type="http://schemas.openxmlformats.org/officeDocument/2006/relationships/image" Target="../media/image700.png"/><Relationship Id="rId88" Type="http://schemas.openxmlformats.org/officeDocument/2006/relationships/image" Target="../media/image701.png"/><Relationship Id="rId89" Type="http://schemas.openxmlformats.org/officeDocument/2006/relationships/image" Target="../media/image702.png"/><Relationship Id="rId90" Type="http://schemas.openxmlformats.org/officeDocument/2006/relationships/image" Target="../media/image703.png"/><Relationship Id="rId91" Type="http://schemas.openxmlformats.org/officeDocument/2006/relationships/image" Target="../media/image704.png"/><Relationship Id="rId92" Type="http://schemas.openxmlformats.org/officeDocument/2006/relationships/image" Target="../media/image705.png"/><Relationship Id="rId93" Type="http://schemas.openxmlformats.org/officeDocument/2006/relationships/image" Target="../media/image706.png"/><Relationship Id="rId94" Type="http://schemas.openxmlformats.org/officeDocument/2006/relationships/image" Target="../media/image707.png"/><Relationship Id="rId95" Type="http://schemas.openxmlformats.org/officeDocument/2006/relationships/image" Target="../media/image708.png"/><Relationship Id="rId96" Type="http://schemas.openxmlformats.org/officeDocument/2006/relationships/image" Target="../media/image709.png"/><Relationship Id="rId97" Type="http://schemas.openxmlformats.org/officeDocument/2006/relationships/image" Target="../media/image710.png"/><Relationship Id="rId98" Type="http://schemas.openxmlformats.org/officeDocument/2006/relationships/image" Target="../media/image711.png"/><Relationship Id="rId99" Type="http://schemas.openxmlformats.org/officeDocument/2006/relationships/image" Target="../media/image712.png"/><Relationship Id="rId100" Type="http://schemas.openxmlformats.org/officeDocument/2006/relationships/image" Target="../media/image713.png"/><Relationship Id="rId101" Type="http://schemas.openxmlformats.org/officeDocument/2006/relationships/image" Target="../media/image714.png"/><Relationship Id="rId102" Type="http://schemas.openxmlformats.org/officeDocument/2006/relationships/image" Target="../media/image715.png"/><Relationship Id="rId103" Type="http://schemas.openxmlformats.org/officeDocument/2006/relationships/image" Target="../media/image716.png"/><Relationship Id="rId104" Type="http://schemas.openxmlformats.org/officeDocument/2006/relationships/image" Target="../media/image717.png"/><Relationship Id="rId105" Type="http://schemas.openxmlformats.org/officeDocument/2006/relationships/image" Target="../media/image718.png"/><Relationship Id="rId106" Type="http://schemas.openxmlformats.org/officeDocument/2006/relationships/image" Target="../media/image719.png"/><Relationship Id="rId107" Type="http://schemas.openxmlformats.org/officeDocument/2006/relationships/image" Target="../media/image720.png"/><Relationship Id="rId108" Type="http://schemas.openxmlformats.org/officeDocument/2006/relationships/image" Target="../media/image721.png"/><Relationship Id="rId109" Type="http://schemas.openxmlformats.org/officeDocument/2006/relationships/image" Target="../media/image722.png"/><Relationship Id="rId110" Type="http://schemas.openxmlformats.org/officeDocument/2006/relationships/image" Target="../media/image723.png"/><Relationship Id="rId111" Type="http://schemas.openxmlformats.org/officeDocument/2006/relationships/image" Target="../media/image724.png"/><Relationship Id="rId112" Type="http://schemas.openxmlformats.org/officeDocument/2006/relationships/image" Target="../media/image725.png"/><Relationship Id="rId113" Type="http://schemas.openxmlformats.org/officeDocument/2006/relationships/image" Target="../media/image726.png"/><Relationship Id="rId114" Type="http://schemas.openxmlformats.org/officeDocument/2006/relationships/image" Target="../media/image727.png"/><Relationship Id="rId115" Type="http://schemas.openxmlformats.org/officeDocument/2006/relationships/image" Target="../media/image728.png"/><Relationship Id="rId116" Type="http://schemas.openxmlformats.org/officeDocument/2006/relationships/image" Target="../media/image729.png"/><Relationship Id="rId117" Type="http://schemas.openxmlformats.org/officeDocument/2006/relationships/image" Target="../media/image730.png"/><Relationship Id="rId118" Type="http://schemas.openxmlformats.org/officeDocument/2006/relationships/image" Target="../media/image731.png"/><Relationship Id="rId119" Type="http://schemas.openxmlformats.org/officeDocument/2006/relationships/image" Target="../media/image732.png"/><Relationship Id="rId120" Type="http://schemas.openxmlformats.org/officeDocument/2006/relationships/image" Target="../media/image733.png"/><Relationship Id="rId121" Type="http://schemas.openxmlformats.org/officeDocument/2006/relationships/image" Target="../media/image734.png"/><Relationship Id="rId122" Type="http://schemas.openxmlformats.org/officeDocument/2006/relationships/image" Target="../media/image735.png"/><Relationship Id="rId123" Type="http://schemas.openxmlformats.org/officeDocument/2006/relationships/image" Target="../media/image736.png"/><Relationship Id="rId124" Type="http://schemas.openxmlformats.org/officeDocument/2006/relationships/image" Target="../media/image737.png"/><Relationship Id="rId125" Type="http://schemas.openxmlformats.org/officeDocument/2006/relationships/image" Target="../media/image738.png"/><Relationship Id="rId126" Type="http://schemas.openxmlformats.org/officeDocument/2006/relationships/image" Target="../media/image739.png"/><Relationship Id="rId127" Type="http://schemas.openxmlformats.org/officeDocument/2006/relationships/image" Target="../media/image740.png"/><Relationship Id="rId128" Type="http://schemas.openxmlformats.org/officeDocument/2006/relationships/image" Target="../media/image741.png"/><Relationship Id="rId129" Type="http://schemas.openxmlformats.org/officeDocument/2006/relationships/image" Target="../media/image742.png"/><Relationship Id="rId130" Type="http://schemas.openxmlformats.org/officeDocument/2006/relationships/image" Target="../media/image743.png"/><Relationship Id="rId131" Type="http://schemas.openxmlformats.org/officeDocument/2006/relationships/image" Target="../media/image744.png"/><Relationship Id="rId132" Type="http://schemas.openxmlformats.org/officeDocument/2006/relationships/image" Target="../media/image745.png"/><Relationship Id="rId133" Type="http://schemas.openxmlformats.org/officeDocument/2006/relationships/image" Target="../media/image746.png"/><Relationship Id="rId134" Type="http://schemas.openxmlformats.org/officeDocument/2006/relationships/image" Target="../media/image747.png"/><Relationship Id="rId135" Type="http://schemas.openxmlformats.org/officeDocument/2006/relationships/image" Target="../media/image748.png"/><Relationship Id="rId136" Type="http://schemas.openxmlformats.org/officeDocument/2006/relationships/image" Target="../media/image749.png"/><Relationship Id="rId137" Type="http://schemas.openxmlformats.org/officeDocument/2006/relationships/image" Target="../media/image750.png"/><Relationship Id="rId138" Type="http://schemas.openxmlformats.org/officeDocument/2006/relationships/image" Target="../media/image751.png"/><Relationship Id="rId139" Type="http://schemas.openxmlformats.org/officeDocument/2006/relationships/image" Target="../media/image752.png"/><Relationship Id="rId140" Type="http://schemas.openxmlformats.org/officeDocument/2006/relationships/image" Target="../media/image753.png"/><Relationship Id="rId141" Type="http://schemas.openxmlformats.org/officeDocument/2006/relationships/image" Target="../media/image754.png"/><Relationship Id="rId142" Type="http://schemas.openxmlformats.org/officeDocument/2006/relationships/image" Target="../media/image755.png"/><Relationship Id="rId143" Type="http://schemas.openxmlformats.org/officeDocument/2006/relationships/image" Target="../media/image756.png"/><Relationship Id="rId144" Type="http://schemas.openxmlformats.org/officeDocument/2006/relationships/image" Target="../media/image757.png"/><Relationship Id="rId145" Type="http://schemas.openxmlformats.org/officeDocument/2006/relationships/image" Target="../media/image758.png"/><Relationship Id="rId146" Type="http://schemas.openxmlformats.org/officeDocument/2006/relationships/image" Target="../media/image759.png"/><Relationship Id="rId147" Type="http://schemas.openxmlformats.org/officeDocument/2006/relationships/image" Target="../media/image760.png"/><Relationship Id="rId148" Type="http://schemas.openxmlformats.org/officeDocument/2006/relationships/image" Target="../media/image761.png"/><Relationship Id="rId149" Type="http://schemas.openxmlformats.org/officeDocument/2006/relationships/image" Target="../media/image762.png"/><Relationship Id="rId150" Type="http://schemas.openxmlformats.org/officeDocument/2006/relationships/image" Target="../media/image763.png"/><Relationship Id="rId151" Type="http://schemas.openxmlformats.org/officeDocument/2006/relationships/image" Target="../media/image764.png"/><Relationship Id="rId152" Type="http://schemas.openxmlformats.org/officeDocument/2006/relationships/image" Target="../media/image765.png"/><Relationship Id="rId153" Type="http://schemas.openxmlformats.org/officeDocument/2006/relationships/image" Target="../media/image766.png"/><Relationship Id="rId154" Type="http://schemas.openxmlformats.org/officeDocument/2006/relationships/image" Target="../media/image767.png"/><Relationship Id="rId155" Type="http://schemas.openxmlformats.org/officeDocument/2006/relationships/image" Target="../media/image768.png"/><Relationship Id="rId156" Type="http://schemas.openxmlformats.org/officeDocument/2006/relationships/image" Target="../media/image769.png"/><Relationship Id="rId157" Type="http://schemas.openxmlformats.org/officeDocument/2006/relationships/image" Target="../media/image770.png"/><Relationship Id="rId158" Type="http://schemas.openxmlformats.org/officeDocument/2006/relationships/image" Target="../media/image771.png"/><Relationship Id="rId159" Type="http://schemas.openxmlformats.org/officeDocument/2006/relationships/image" Target="../media/image772.png"/><Relationship Id="rId160" Type="http://schemas.openxmlformats.org/officeDocument/2006/relationships/image" Target="../media/image773.png"/><Relationship Id="rId161" Type="http://schemas.openxmlformats.org/officeDocument/2006/relationships/image" Target="../media/image774.png"/><Relationship Id="rId162" Type="http://schemas.openxmlformats.org/officeDocument/2006/relationships/image" Target="../media/image775.png"/><Relationship Id="rId163" Type="http://schemas.openxmlformats.org/officeDocument/2006/relationships/image" Target="../media/image776.png"/><Relationship Id="rId164" Type="http://schemas.openxmlformats.org/officeDocument/2006/relationships/image" Target="../media/image777.png"/><Relationship Id="rId165" Type="http://schemas.openxmlformats.org/officeDocument/2006/relationships/image" Target="../media/image778.png"/><Relationship Id="rId166" Type="http://schemas.openxmlformats.org/officeDocument/2006/relationships/image" Target="../media/image779.png"/><Relationship Id="rId167" Type="http://schemas.openxmlformats.org/officeDocument/2006/relationships/image" Target="../media/image780.png"/><Relationship Id="rId168" Type="http://schemas.openxmlformats.org/officeDocument/2006/relationships/image" Target="../media/image781.png"/><Relationship Id="rId169" Type="http://schemas.openxmlformats.org/officeDocument/2006/relationships/image" Target="../media/image782.png"/><Relationship Id="rId170" Type="http://schemas.openxmlformats.org/officeDocument/2006/relationships/image" Target="../media/image783.png"/><Relationship Id="rId171" Type="http://schemas.openxmlformats.org/officeDocument/2006/relationships/image" Target="../media/image784.png"/><Relationship Id="rId172" Type="http://schemas.openxmlformats.org/officeDocument/2006/relationships/image" Target="../media/image785.png"/><Relationship Id="rId173" Type="http://schemas.openxmlformats.org/officeDocument/2006/relationships/image" Target="../media/image786.png"/><Relationship Id="rId174" Type="http://schemas.openxmlformats.org/officeDocument/2006/relationships/image" Target="../media/image787.png"/><Relationship Id="rId175" Type="http://schemas.openxmlformats.org/officeDocument/2006/relationships/image" Target="../media/image788.png"/><Relationship Id="rId176" Type="http://schemas.openxmlformats.org/officeDocument/2006/relationships/image" Target="../media/image789.png"/><Relationship Id="rId177" Type="http://schemas.openxmlformats.org/officeDocument/2006/relationships/image" Target="../media/image790.png"/><Relationship Id="rId178" Type="http://schemas.openxmlformats.org/officeDocument/2006/relationships/image" Target="../media/image791.png"/><Relationship Id="rId179" Type="http://schemas.openxmlformats.org/officeDocument/2006/relationships/image" Target="../media/image792.png"/><Relationship Id="rId180" Type="http://schemas.openxmlformats.org/officeDocument/2006/relationships/image" Target="../media/image793.png"/><Relationship Id="rId181" Type="http://schemas.openxmlformats.org/officeDocument/2006/relationships/image" Target="../media/image794.png"/><Relationship Id="rId182" Type="http://schemas.openxmlformats.org/officeDocument/2006/relationships/image" Target="../media/image795.png"/><Relationship Id="rId183" Type="http://schemas.openxmlformats.org/officeDocument/2006/relationships/image" Target="../media/image796.png"/><Relationship Id="rId184" Type="http://schemas.openxmlformats.org/officeDocument/2006/relationships/image" Target="../media/image797.png"/><Relationship Id="rId185" Type="http://schemas.openxmlformats.org/officeDocument/2006/relationships/image" Target="../media/image798.png"/><Relationship Id="rId186" Type="http://schemas.openxmlformats.org/officeDocument/2006/relationships/image" Target="../media/image799.png"/><Relationship Id="rId187" Type="http://schemas.openxmlformats.org/officeDocument/2006/relationships/image" Target="../media/image800.png"/><Relationship Id="rId188" Type="http://schemas.openxmlformats.org/officeDocument/2006/relationships/image" Target="../media/image801.png"/><Relationship Id="rId189" Type="http://schemas.openxmlformats.org/officeDocument/2006/relationships/image" Target="../media/image802.png"/><Relationship Id="rId190" Type="http://schemas.openxmlformats.org/officeDocument/2006/relationships/image" Target="../media/image803.png"/><Relationship Id="rId191" Type="http://schemas.openxmlformats.org/officeDocument/2006/relationships/image" Target="../media/image804.png"/><Relationship Id="rId192" Type="http://schemas.openxmlformats.org/officeDocument/2006/relationships/image" Target="../media/image805.png"/><Relationship Id="rId193" Type="http://schemas.openxmlformats.org/officeDocument/2006/relationships/image" Target="../media/image806.png"/><Relationship Id="rId194" Type="http://schemas.openxmlformats.org/officeDocument/2006/relationships/image" Target="../media/image807.png"/><Relationship Id="rId195" Type="http://schemas.openxmlformats.org/officeDocument/2006/relationships/image" Target="../media/image808.png"/><Relationship Id="rId196" Type="http://schemas.openxmlformats.org/officeDocument/2006/relationships/image" Target="../media/image809.png"/><Relationship Id="rId197" Type="http://schemas.openxmlformats.org/officeDocument/2006/relationships/image" Target="../media/image810.png"/><Relationship Id="rId198" Type="http://schemas.openxmlformats.org/officeDocument/2006/relationships/image" Target="../media/image811.png"/><Relationship Id="rId199" Type="http://schemas.openxmlformats.org/officeDocument/2006/relationships/image" Target="../media/image812.png"/><Relationship Id="rId200" Type="http://schemas.openxmlformats.org/officeDocument/2006/relationships/image" Target="../media/image813.png"/><Relationship Id="rId201" Type="http://schemas.openxmlformats.org/officeDocument/2006/relationships/image" Target="../media/image814.png"/><Relationship Id="rId202" Type="http://schemas.openxmlformats.org/officeDocument/2006/relationships/image" Target="../media/image815.png"/><Relationship Id="rId203" Type="http://schemas.openxmlformats.org/officeDocument/2006/relationships/image" Target="../media/image816.png"/><Relationship Id="rId204" Type="http://schemas.openxmlformats.org/officeDocument/2006/relationships/image" Target="../media/image817.png"/><Relationship Id="rId205" Type="http://schemas.openxmlformats.org/officeDocument/2006/relationships/image" Target="../media/image818.png"/><Relationship Id="rId206" Type="http://schemas.openxmlformats.org/officeDocument/2006/relationships/image" Target="../media/image819.png"/><Relationship Id="rId207" Type="http://schemas.openxmlformats.org/officeDocument/2006/relationships/image" Target="../media/image820.png"/><Relationship Id="rId208" Type="http://schemas.openxmlformats.org/officeDocument/2006/relationships/image" Target="../media/image821.png"/><Relationship Id="rId209" Type="http://schemas.openxmlformats.org/officeDocument/2006/relationships/image" Target="../media/image822.png"/><Relationship Id="rId210" Type="http://schemas.openxmlformats.org/officeDocument/2006/relationships/image" Target="../media/image823.png"/><Relationship Id="rId211" Type="http://schemas.openxmlformats.org/officeDocument/2006/relationships/image" Target="../media/image824.png"/><Relationship Id="rId212" Type="http://schemas.openxmlformats.org/officeDocument/2006/relationships/image" Target="../media/image825.png"/><Relationship Id="rId213" Type="http://schemas.openxmlformats.org/officeDocument/2006/relationships/image" Target="../media/image826.png"/><Relationship Id="rId214" Type="http://schemas.openxmlformats.org/officeDocument/2006/relationships/image" Target="../media/image827.png"/><Relationship Id="rId215" Type="http://schemas.openxmlformats.org/officeDocument/2006/relationships/image" Target="../media/image828.png"/><Relationship Id="rId216" Type="http://schemas.openxmlformats.org/officeDocument/2006/relationships/image" Target="../media/image829.png"/><Relationship Id="rId217" Type="http://schemas.openxmlformats.org/officeDocument/2006/relationships/image" Target="../media/image830.png"/><Relationship Id="rId218" Type="http://schemas.openxmlformats.org/officeDocument/2006/relationships/image" Target="../media/image831.png"/><Relationship Id="rId219" Type="http://schemas.openxmlformats.org/officeDocument/2006/relationships/image" Target="../media/image832.png"/><Relationship Id="rId220" Type="http://schemas.openxmlformats.org/officeDocument/2006/relationships/image" Target="../media/image833.png"/><Relationship Id="rId221" Type="http://schemas.openxmlformats.org/officeDocument/2006/relationships/image" Target="../media/image834.png"/><Relationship Id="rId222" Type="http://schemas.openxmlformats.org/officeDocument/2006/relationships/image" Target="../media/image835.png"/><Relationship Id="rId223" Type="http://schemas.openxmlformats.org/officeDocument/2006/relationships/image" Target="../media/image836.png"/><Relationship Id="rId224" Type="http://schemas.openxmlformats.org/officeDocument/2006/relationships/image" Target="../media/image837.png"/><Relationship Id="rId225" Type="http://schemas.openxmlformats.org/officeDocument/2006/relationships/image" Target="../media/image838.png"/><Relationship Id="rId226" Type="http://schemas.openxmlformats.org/officeDocument/2006/relationships/image" Target="../media/image839.png"/><Relationship Id="rId227" Type="http://schemas.openxmlformats.org/officeDocument/2006/relationships/image" Target="../media/image840.png"/><Relationship Id="rId228" Type="http://schemas.openxmlformats.org/officeDocument/2006/relationships/image" Target="../media/image841.png"/><Relationship Id="rId229" Type="http://schemas.openxmlformats.org/officeDocument/2006/relationships/image" Target="../media/image842.png"/><Relationship Id="rId230" Type="http://schemas.openxmlformats.org/officeDocument/2006/relationships/image" Target="../media/image843.png"/><Relationship Id="rId231" Type="http://schemas.openxmlformats.org/officeDocument/2006/relationships/image" Target="../media/image844.png"/><Relationship Id="rId232" Type="http://schemas.openxmlformats.org/officeDocument/2006/relationships/image" Target="../media/image845.png"/><Relationship Id="rId233" Type="http://schemas.openxmlformats.org/officeDocument/2006/relationships/image" Target="../media/image846.png"/><Relationship Id="rId234" Type="http://schemas.openxmlformats.org/officeDocument/2006/relationships/image" Target="../media/image847.png"/><Relationship Id="rId235" Type="http://schemas.openxmlformats.org/officeDocument/2006/relationships/image" Target="../media/image848.png"/><Relationship Id="rId236" Type="http://schemas.openxmlformats.org/officeDocument/2006/relationships/image" Target="../media/image849.png"/><Relationship Id="rId237" Type="http://schemas.openxmlformats.org/officeDocument/2006/relationships/image" Target="../media/image850.png"/><Relationship Id="rId238" Type="http://schemas.openxmlformats.org/officeDocument/2006/relationships/image" Target="../media/image85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3.png"/><Relationship Id="rId3" Type="http://schemas.openxmlformats.org/officeDocument/2006/relationships/image" Target="../media/image854.png"/><Relationship Id="rId4" Type="http://schemas.openxmlformats.org/officeDocument/2006/relationships/image" Target="../media/image855.png"/><Relationship Id="rId5" Type="http://schemas.openxmlformats.org/officeDocument/2006/relationships/image" Target="../media/image856.png"/><Relationship Id="rId6" Type="http://schemas.openxmlformats.org/officeDocument/2006/relationships/image" Target="../media/image85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8.png"/><Relationship Id="rId3" Type="http://schemas.openxmlformats.org/officeDocument/2006/relationships/image" Target="../media/image859.png"/><Relationship Id="rId4" Type="http://schemas.openxmlformats.org/officeDocument/2006/relationships/image" Target="../media/image860.png"/><Relationship Id="rId5" Type="http://schemas.openxmlformats.org/officeDocument/2006/relationships/image" Target="../media/image861.png"/><Relationship Id="rId6" Type="http://schemas.openxmlformats.org/officeDocument/2006/relationships/image" Target="../media/image86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3.png"/><Relationship Id="rId3" Type="http://schemas.openxmlformats.org/officeDocument/2006/relationships/image" Target="../media/image864.png"/><Relationship Id="rId4" Type="http://schemas.openxmlformats.org/officeDocument/2006/relationships/image" Target="../media/image865.png"/><Relationship Id="rId5" Type="http://schemas.openxmlformats.org/officeDocument/2006/relationships/image" Target="../media/image866.png"/><Relationship Id="rId6" Type="http://schemas.openxmlformats.org/officeDocument/2006/relationships/image" Target="../media/image86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8.png"/><Relationship Id="rId3" Type="http://schemas.openxmlformats.org/officeDocument/2006/relationships/image" Target="../media/image869.jpg"/><Relationship Id="rId4" Type="http://schemas.openxmlformats.org/officeDocument/2006/relationships/image" Target="../media/image87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aching.idallen.com/dat2343/10f/notes/040_overflow.txt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3.png"/><Relationship Id="rId3" Type="http://schemas.openxmlformats.org/officeDocument/2006/relationships/image" Target="../media/image874.png"/><Relationship Id="rId4" Type="http://schemas.openxmlformats.org/officeDocument/2006/relationships/hyperlink" Target="http://ww1.microchip.com/downloads/en/DeviceDoc/31006a.pdf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7.png"/><Relationship Id="rId3" Type="http://schemas.openxmlformats.org/officeDocument/2006/relationships/image" Target="../media/image878.png"/><Relationship Id="rId4" Type="http://schemas.openxmlformats.org/officeDocument/2006/relationships/image" Target="../media/image879.png"/><Relationship Id="rId5" Type="http://schemas.openxmlformats.org/officeDocument/2006/relationships/image" Target="../media/image880.png"/><Relationship Id="rId6" Type="http://schemas.openxmlformats.org/officeDocument/2006/relationships/image" Target="../media/image881.png"/><Relationship Id="rId7" Type="http://schemas.openxmlformats.org/officeDocument/2006/relationships/image" Target="../media/image882.png"/><Relationship Id="rId8" Type="http://schemas.openxmlformats.org/officeDocument/2006/relationships/image" Target="../media/image883.png"/><Relationship Id="rId9" Type="http://schemas.openxmlformats.org/officeDocument/2006/relationships/image" Target="../media/image884.png"/><Relationship Id="rId10" Type="http://schemas.openxmlformats.org/officeDocument/2006/relationships/image" Target="../media/image885.png"/><Relationship Id="rId11" Type="http://schemas.openxmlformats.org/officeDocument/2006/relationships/image" Target="../media/image886.png"/><Relationship Id="rId12" Type="http://schemas.openxmlformats.org/officeDocument/2006/relationships/image" Target="../media/image887.png"/><Relationship Id="rId13" Type="http://schemas.openxmlformats.org/officeDocument/2006/relationships/image" Target="../media/image888.png"/><Relationship Id="rId14" Type="http://schemas.openxmlformats.org/officeDocument/2006/relationships/image" Target="../media/image889.png"/><Relationship Id="rId15" Type="http://schemas.openxmlformats.org/officeDocument/2006/relationships/image" Target="../media/image890.png"/><Relationship Id="rId16" Type="http://schemas.openxmlformats.org/officeDocument/2006/relationships/image" Target="../media/image891.png"/><Relationship Id="rId17" Type="http://schemas.openxmlformats.org/officeDocument/2006/relationships/image" Target="../media/image892.png"/><Relationship Id="rId18" Type="http://schemas.openxmlformats.org/officeDocument/2006/relationships/image" Target="../media/image893.png"/><Relationship Id="rId19" Type="http://schemas.openxmlformats.org/officeDocument/2006/relationships/image" Target="../media/image894.png"/><Relationship Id="rId20" Type="http://schemas.openxmlformats.org/officeDocument/2006/relationships/image" Target="../media/image895.png"/><Relationship Id="rId21" Type="http://schemas.openxmlformats.org/officeDocument/2006/relationships/image" Target="../media/image896.png"/><Relationship Id="rId22" Type="http://schemas.openxmlformats.org/officeDocument/2006/relationships/image" Target="../media/image897.png"/><Relationship Id="rId23" Type="http://schemas.openxmlformats.org/officeDocument/2006/relationships/image" Target="../media/image898.png"/><Relationship Id="rId24" Type="http://schemas.openxmlformats.org/officeDocument/2006/relationships/image" Target="../media/image899.png"/><Relationship Id="rId25" Type="http://schemas.openxmlformats.org/officeDocument/2006/relationships/image" Target="../media/image900.png"/><Relationship Id="rId26" Type="http://schemas.openxmlformats.org/officeDocument/2006/relationships/image" Target="../media/image901.png"/><Relationship Id="rId27" Type="http://schemas.openxmlformats.org/officeDocument/2006/relationships/image" Target="../media/image902.png"/><Relationship Id="rId28" Type="http://schemas.openxmlformats.org/officeDocument/2006/relationships/image" Target="../media/image903.png"/><Relationship Id="rId29" Type="http://schemas.openxmlformats.org/officeDocument/2006/relationships/image" Target="../media/image904.png"/><Relationship Id="rId30" Type="http://schemas.openxmlformats.org/officeDocument/2006/relationships/image" Target="../media/image905.png"/><Relationship Id="rId31" Type="http://schemas.openxmlformats.org/officeDocument/2006/relationships/image" Target="../media/image906.png"/><Relationship Id="rId32" Type="http://schemas.openxmlformats.org/officeDocument/2006/relationships/image" Target="../media/image907.png"/><Relationship Id="rId33" Type="http://schemas.openxmlformats.org/officeDocument/2006/relationships/image" Target="../media/image908.png"/><Relationship Id="rId34" Type="http://schemas.openxmlformats.org/officeDocument/2006/relationships/image" Target="../media/image909.png"/><Relationship Id="rId35" Type="http://schemas.openxmlformats.org/officeDocument/2006/relationships/image" Target="../media/image910.png"/><Relationship Id="rId36" Type="http://schemas.openxmlformats.org/officeDocument/2006/relationships/image" Target="../media/image911.png"/><Relationship Id="rId37" Type="http://schemas.openxmlformats.org/officeDocument/2006/relationships/image" Target="../media/image912.png"/><Relationship Id="rId38" Type="http://schemas.openxmlformats.org/officeDocument/2006/relationships/image" Target="../media/image913.png"/><Relationship Id="rId39" Type="http://schemas.openxmlformats.org/officeDocument/2006/relationships/image" Target="../media/image914.png"/><Relationship Id="rId40" Type="http://schemas.openxmlformats.org/officeDocument/2006/relationships/image" Target="../media/image915.png"/><Relationship Id="rId41" Type="http://schemas.openxmlformats.org/officeDocument/2006/relationships/image" Target="../media/image916.png"/><Relationship Id="rId42" Type="http://schemas.openxmlformats.org/officeDocument/2006/relationships/image" Target="../media/image917.png"/><Relationship Id="rId43" Type="http://schemas.openxmlformats.org/officeDocument/2006/relationships/image" Target="../media/image918.png"/><Relationship Id="rId44" Type="http://schemas.openxmlformats.org/officeDocument/2006/relationships/image" Target="../media/image919.png"/><Relationship Id="rId45" Type="http://schemas.openxmlformats.org/officeDocument/2006/relationships/image" Target="../media/image920.png"/><Relationship Id="rId46" Type="http://schemas.openxmlformats.org/officeDocument/2006/relationships/image" Target="../media/image921.png"/><Relationship Id="rId47" Type="http://schemas.openxmlformats.org/officeDocument/2006/relationships/image" Target="../media/image922.png"/><Relationship Id="rId48" Type="http://schemas.openxmlformats.org/officeDocument/2006/relationships/image" Target="../media/image923.jpg"/><Relationship Id="rId49" Type="http://schemas.openxmlformats.org/officeDocument/2006/relationships/image" Target="../media/image92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5.png"/><Relationship Id="rId3" Type="http://schemas.openxmlformats.org/officeDocument/2006/relationships/image" Target="../media/image926.png"/><Relationship Id="rId4" Type="http://schemas.openxmlformats.org/officeDocument/2006/relationships/image" Target="../media/image92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8.png"/><Relationship Id="rId3" Type="http://schemas.openxmlformats.org/officeDocument/2006/relationships/image" Target="../media/image929.png"/><Relationship Id="rId4" Type="http://schemas.openxmlformats.org/officeDocument/2006/relationships/image" Target="../media/image930.png"/><Relationship Id="rId5" Type="http://schemas.openxmlformats.org/officeDocument/2006/relationships/image" Target="../media/image931.png"/><Relationship Id="rId6" Type="http://schemas.openxmlformats.org/officeDocument/2006/relationships/image" Target="../media/image932.png"/><Relationship Id="rId7" Type="http://schemas.openxmlformats.org/officeDocument/2006/relationships/image" Target="../media/image933.png"/><Relationship Id="rId8" Type="http://schemas.openxmlformats.org/officeDocument/2006/relationships/image" Target="../media/image934.png"/><Relationship Id="rId9" Type="http://schemas.openxmlformats.org/officeDocument/2006/relationships/image" Target="../media/image935.png"/><Relationship Id="rId10" Type="http://schemas.openxmlformats.org/officeDocument/2006/relationships/image" Target="../media/image936.png"/><Relationship Id="rId11" Type="http://schemas.openxmlformats.org/officeDocument/2006/relationships/image" Target="../media/image937.png"/><Relationship Id="rId12" Type="http://schemas.openxmlformats.org/officeDocument/2006/relationships/image" Target="../media/image938.png"/><Relationship Id="rId13" Type="http://schemas.openxmlformats.org/officeDocument/2006/relationships/image" Target="../media/image939.png"/><Relationship Id="rId14" Type="http://schemas.openxmlformats.org/officeDocument/2006/relationships/image" Target="../media/image940.png"/><Relationship Id="rId15" Type="http://schemas.openxmlformats.org/officeDocument/2006/relationships/image" Target="../media/image941.png"/><Relationship Id="rId16" Type="http://schemas.openxmlformats.org/officeDocument/2006/relationships/image" Target="../media/image942.png"/><Relationship Id="rId17" Type="http://schemas.openxmlformats.org/officeDocument/2006/relationships/image" Target="../media/image94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4.png"/><Relationship Id="rId3" Type="http://schemas.openxmlformats.org/officeDocument/2006/relationships/image" Target="../media/image945.png"/><Relationship Id="rId4" Type="http://schemas.openxmlformats.org/officeDocument/2006/relationships/image" Target="../media/image946.png"/><Relationship Id="rId5" Type="http://schemas.openxmlformats.org/officeDocument/2006/relationships/image" Target="../media/image94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8.png"/><Relationship Id="rId3" Type="http://schemas.openxmlformats.org/officeDocument/2006/relationships/image" Target="../media/image949.png"/><Relationship Id="rId4" Type="http://schemas.openxmlformats.org/officeDocument/2006/relationships/image" Target="../media/image950.png"/><Relationship Id="rId5" Type="http://schemas.openxmlformats.org/officeDocument/2006/relationships/image" Target="../media/image951.png"/><Relationship Id="rId6" Type="http://schemas.openxmlformats.org/officeDocument/2006/relationships/image" Target="../media/image952.png"/><Relationship Id="rId7" Type="http://schemas.openxmlformats.org/officeDocument/2006/relationships/image" Target="../media/image95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4.png"/><Relationship Id="rId3" Type="http://schemas.openxmlformats.org/officeDocument/2006/relationships/image" Target="../media/image955.png"/><Relationship Id="rId4" Type="http://schemas.openxmlformats.org/officeDocument/2006/relationships/image" Target="../media/image95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8.png"/><Relationship Id="rId3" Type="http://schemas.openxmlformats.org/officeDocument/2006/relationships/image" Target="../media/image959.png"/><Relationship Id="rId4" Type="http://schemas.openxmlformats.org/officeDocument/2006/relationships/image" Target="../media/image96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6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2.png"/><Relationship Id="rId3" Type="http://schemas.openxmlformats.org/officeDocument/2006/relationships/image" Target="../media/image96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Relationship Id="rId24" Type="http://schemas.openxmlformats.org/officeDocument/2006/relationships/image" Target="../media/image60.png"/><Relationship Id="rId25" Type="http://schemas.openxmlformats.org/officeDocument/2006/relationships/image" Target="../media/image61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4.png"/><Relationship Id="rId3" Type="http://schemas.openxmlformats.org/officeDocument/2006/relationships/image" Target="../media/image965.png"/><Relationship Id="rId4" Type="http://schemas.openxmlformats.org/officeDocument/2006/relationships/image" Target="../media/image966.png"/><Relationship Id="rId5" Type="http://schemas.openxmlformats.org/officeDocument/2006/relationships/image" Target="../media/image967.png"/><Relationship Id="rId6" Type="http://schemas.openxmlformats.org/officeDocument/2006/relationships/image" Target="../media/image968.png"/><Relationship Id="rId7" Type="http://schemas.openxmlformats.org/officeDocument/2006/relationships/image" Target="../media/image969.png"/><Relationship Id="rId8" Type="http://schemas.openxmlformats.org/officeDocument/2006/relationships/image" Target="../media/image970.png"/><Relationship Id="rId9" Type="http://schemas.openxmlformats.org/officeDocument/2006/relationships/image" Target="../media/image971.png"/><Relationship Id="rId10" Type="http://schemas.openxmlformats.org/officeDocument/2006/relationships/image" Target="../media/image972.png"/><Relationship Id="rId11" Type="http://schemas.openxmlformats.org/officeDocument/2006/relationships/image" Target="../media/image973.png"/><Relationship Id="rId12" Type="http://schemas.openxmlformats.org/officeDocument/2006/relationships/image" Target="../media/image974.png"/><Relationship Id="rId13" Type="http://schemas.openxmlformats.org/officeDocument/2006/relationships/image" Target="../media/image975.png"/><Relationship Id="rId14" Type="http://schemas.openxmlformats.org/officeDocument/2006/relationships/image" Target="../media/image976.png"/><Relationship Id="rId15" Type="http://schemas.openxmlformats.org/officeDocument/2006/relationships/image" Target="../media/image977.png"/><Relationship Id="rId16" Type="http://schemas.openxmlformats.org/officeDocument/2006/relationships/image" Target="../media/image978.png"/><Relationship Id="rId17" Type="http://schemas.openxmlformats.org/officeDocument/2006/relationships/image" Target="../media/image979.png"/><Relationship Id="rId18" Type="http://schemas.openxmlformats.org/officeDocument/2006/relationships/image" Target="../media/image980.png"/><Relationship Id="rId19" Type="http://schemas.openxmlformats.org/officeDocument/2006/relationships/image" Target="../media/image981.png"/><Relationship Id="rId20" Type="http://schemas.openxmlformats.org/officeDocument/2006/relationships/image" Target="../media/image982.png"/><Relationship Id="rId21" Type="http://schemas.openxmlformats.org/officeDocument/2006/relationships/image" Target="../media/image983.png"/><Relationship Id="rId22" Type="http://schemas.openxmlformats.org/officeDocument/2006/relationships/image" Target="../media/image984.png"/><Relationship Id="rId23" Type="http://schemas.openxmlformats.org/officeDocument/2006/relationships/image" Target="../media/image985.png"/><Relationship Id="rId24" Type="http://schemas.openxmlformats.org/officeDocument/2006/relationships/image" Target="../media/image986.png"/><Relationship Id="rId25" Type="http://schemas.openxmlformats.org/officeDocument/2006/relationships/image" Target="../media/image987.png"/><Relationship Id="rId26" Type="http://schemas.openxmlformats.org/officeDocument/2006/relationships/image" Target="../media/image988.png"/><Relationship Id="rId27" Type="http://schemas.openxmlformats.org/officeDocument/2006/relationships/image" Target="../media/image989.png"/><Relationship Id="rId28" Type="http://schemas.openxmlformats.org/officeDocument/2006/relationships/image" Target="../media/image990.png"/><Relationship Id="rId29" Type="http://schemas.openxmlformats.org/officeDocument/2006/relationships/image" Target="../media/image991.png"/><Relationship Id="rId30" Type="http://schemas.openxmlformats.org/officeDocument/2006/relationships/image" Target="../media/image992.png"/><Relationship Id="rId31" Type="http://schemas.openxmlformats.org/officeDocument/2006/relationships/image" Target="../media/image993.png"/><Relationship Id="rId32" Type="http://schemas.openxmlformats.org/officeDocument/2006/relationships/image" Target="../media/image994.png"/><Relationship Id="rId33" Type="http://schemas.openxmlformats.org/officeDocument/2006/relationships/image" Target="../media/image995.png"/><Relationship Id="rId34" Type="http://schemas.openxmlformats.org/officeDocument/2006/relationships/image" Target="../media/image996.png"/><Relationship Id="rId35" Type="http://schemas.openxmlformats.org/officeDocument/2006/relationships/image" Target="../media/image997.png"/><Relationship Id="rId36" Type="http://schemas.openxmlformats.org/officeDocument/2006/relationships/image" Target="../media/image998.png"/><Relationship Id="rId37" Type="http://schemas.openxmlformats.org/officeDocument/2006/relationships/image" Target="../media/image999.png"/><Relationship Id="rId38" Type="http://schemas.openxmlformats.org/officeDocument/2006/relationships/image" Target="../media/image1000.png"/><Relationship Id="rId39" Type="http://schemas.openxmlformats.org/officeDocument/2006/relationships/image" Target="../media/image1001.png"/><Relationship Id="rId40" Type="http://schemas.openxmlformats.org/officeDocument/2006/relationships/image" Target="../media/image1002.png"/><Relationship Id="rId41" Type="http://schemas.openxmlformats.org/officeDocument/2006/relationships/image" Target="../media/image1003.png"/><Relationship Id="rId42" Type="http://schemas.openxmlformats.org/officeDocument/2006/relationships/image" Target="../media/image1004.png"/><Relationship Id="rId43" Type="http://schemas.openxmlformats.org/officeDocument/2006/relationships/image" Target="../media/image1005.png"/><Relationship Id="rId44" Type="http://schemas.openxmlformats.org/officeDocument/2006/relationships/image" Target="../media/image1006.png"/><Relationship Id="rId45" Type="http://schemas.openxmlformats.org/officeDocument/2006/relationships/image" Target="../media/image1007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8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9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0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Relationship Id="rId25" Type="http://schemas.openxmlformats.org/officeDocument/2006/relationships/image" Target="../media/image127.png"/><Relationship Id="rId26" Type="http://schemas.openxmlformats.org/officeDocument/2006/relationships/image" Target="../media/image128.png"/><Relationship Id="rId27" Type="http://schemas.openxmlformats.org/officeDocument/2006/relationships/image" Target="../media/image129.png"/><Relationship Id="rId28" Type="http://schemas.openxmlformats.org/officeDocument/2006/relationships/image" Target="../media/image130.png"/><Relationship Id="rId29" Type="http://schemas.openxmlformats.org/officeDocument/2006/relationships/image" Target="../media/image131.png"/><Relationship Id="rId30" Type="http://schemas.openxmlformats.org/officeDocument/2006/relationships/image" Target="../media/image132.png"/><Relationship Id="rId31" Type="http://schemas.openxmlformats.org/officeDocument/2006/relationships/image" Target="../media/image133.png"/><Relationship Id="rId32" Type="http://schemas.openxmlformats.org/officeDocument/2006/relationships/image" Target="../media/image134.png"/><Relationship Id="rId33" Type="http://schemas.openxmlformats.org/officeDocument/2006/relationships/image" Target="../media/image135.png"/><Relationship Id="rId34" Type="http://schemas.openxmlformats.org/officeDocument/2006/relationships/image" Target="../media/image136.png"/><Relationship Id="rId35" Type="http://schemas.openxmlformats.org/officeDocument/2006/relationships/image" Target="../media/image137.png"/><Relationship Id="rId36" Type="http://schemas.openxmlformats.org/officeDocument/2006/relationships/image" Target="../media/image13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832" y="1256314"/>
            <a:ext cx="0" cy="5493385"/>
          </a:xfrm>
          <a:custGeom>
            <a:avLst/>
            <a:gdLst/>
            <a:ahLst/>
            <a:cxnLst/>
            <a:rect l="l" t="t" r="r" b="b"/>
            <a:pathLst>
              <a:path w="0" h="5493384">
                <a:moveTo>
                  <a:pt x="0" y="0"/>
                </a:moveTo>
                <a:lnTo>
                  <a:pt x="0" y="5493029"/>
                </a:lnTo>
              </a:path>
            </a:pathLst>
          </a:custGeom>
          <a:ln w="81915">
            <a:solidFill>
              <a:srgbClr val="66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063507" y="518448"/>
            <a:ext cx="478155" cy="492125"/>
          </a:xfrm>
          <a:custGeom>
            <a:avLst/>
            <a:gdLst/>
            <a:ahLst/>
            <a:cxnLst/>
            <a:rect l="l" t="t" r="r" b="b"/>
            <a:pathLst>
              <a:path w="478154" h="492125">
                <a:moveTo>
                  <a:pt x="0" y="491912"/>
                </a:moveTo>
                <a:lnTo>
                  <a:pt x="477837" y="491912"/>
                </a:lnTo>
                <a:lnTo>
                  <a:pt x="477837" y="0"/>
                </a:lnTo>
                <a:lnTo>
                  <a:pt x="0" y="0"/>
                </a:lnTo>
                <a:lnTo>
                  <a:pt x="0" y="491912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49854" y="518447"/>
            <a:ext cx="491490" cy="492125"/>
          </a:xfrm>
          <a:custGeom>
            <a:avLst/>
            <a:gdLst/>
            <a:ahLst/>
            <a:cxnLst/>
            <a:rect l="l" t="t" r="r" b="b"/>
            <a:pathLst>
              <a:path w="491490" h="492125">
                <a:moveTo>
                  <a:pt x="0" y="491913"/>
                </a:moveTo>
                <a:lnTo>
                  <a:pt x="491490" y="491913"/>
                </a:lnTo>
                <a:lnTo>
                  <a:pt x="491490" y="0"/>
                </a:lnTo>
                <a:lnTo>
                  <a:pt x="0" y="0"/>
                </a:lnTo>
                <a:lnTo>
                  <a:pt x="0" y="491913"/>
                </a:lnTo>
                <a:close/>
              </a:path>
            </a:pathLst>
          </a:custGeom>
          <a:ln w="13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3875" y="518448"/>
            <a:ext cx="8540115" cy="492125"/>
          </a:xfrm>
          <a:custGeom>
            <a:avLst/>
            <a:gdLst/>
            <a:ahLst/>
            <a:cxnLst/>
            <a:rect l="l" t="t" r="r" b="b"/>
            <a:pathLst>
              <a:path w="8540115" h="492125">
                <a:moveTo>
                  <a:pt x="0" y="491912"/>
                </a:moveTo>
                <a:lnTo>
                  <a:pt x="8539632" y="491912"/>
                </a:lnTo>
                <a:lnTo>
                  <a:pt x="8539632" y="0"/>
                </a:lnTo>
                <a:lnTo>
                  <a:pt x="0" y="0"/>
                </a:lnTo>
                <a:lnTo>
                  <a:pt x="0" y="491912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875" y="518447"/>
            <a:ext cx="8540115" cy="492125"/>
          </a:xfrm>
          <a:custGeom>
            <a:avLst/>
            <a:gdLst/>
            <a:ahLst/>
            <a:cxnLst/>
            <a:rect l="l" t="t" r="r" b="b"/>
            <a:pathLst>
              <a:path w="8540115" h="492125">
                <a:moveTo>
                  <a:pt x="0" y="491913"/>
                </a:moveTo>
                <a:lnTo>
                  <a:pt x="8539641" y="491913"/>
                </a:lnTo>
                <a:lnTo>
                  <a:pt x="8539641" y="0"/>
                </a:lnTo>
                <a:lnTo>
                  <a:pt x="0" y="0"/>
                </a:lnTo>
                <a:lnTo>
                  <a:pt x="0" y="491913"/>
                </a:lnTo>
                <a:close/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3875" y="1010352"/>
            <a:ext cx="8540115" cy="246379"/>
          </a:xfrm>
          <a:custGeom>
            <a:avLst/>
            <a:gdLst/>
            <a:ahLst/>
            <a:cxnLst/>
            <a:rect l="l" t="t" r="r" b="b"/>
            <a:pathLst>
              <a:path w="8540115" h="246380">
                <a:moveTo>
                  <a:pt x="0" y="245957"/>
                </a:moveTo>
                <a:lnTo>
                  <a:pt x="8539632" y="245957"/>
                </a:lnTo>
                <a:lnTo>
                  <a:pt x="8539632" y="0"/>
                </a:lnTo>
                <a:lnTo>
                  <a:pt x="0" y="0"/>
                </a:lnTo>
                <a:lnTo>
                  <a:pt x="0" y="245957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3875" y="1010352"/>
            <a:ext cx="8540115" cy="246379"/>
          </a:xfrm>
          <a:custGeom>
            <a:avLst/>
            <a:gdLst/>
            <a:ahLst/>
            <a:cxnLst/>
            <a:rect l="l" t="t" r="r" b="b"/>
            <a:pathLst>
              <a:path w="8540115" h="246380">
                <a:moveTo>
                  <a:pt x="0" y="245956"/>
                </a:moveTo>
                <a:lnTo>
                  <a:pt x="8539641" y="245956"/>
                </a:lnTo>
                <a:lnTo>
                  <a:pt x="8539641" y="0"/>
                </a:lnTo>
                <a:lnTo>
                  <a:pt x="0" y="0"/>
                </a:lnTo>
                <a:lnTo>
                  <a:pt x="0" y="245956"/>
                </a:lnTo>
                <a:close/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60103" y="1010352"/>
            <a:ext cx="481330" cy="246379"/>
          </a:xfrm>
          <a:custGeom>
            <a:avLst/>
            <a:gdLst/>
            <a:ahLst/>
            <a:cxnLst/>
            <a:rect l="l" t="t" r="r" b="b"/>
            <a:pathLst>
              <a:path w="481329" h="246380">
                <a:moveTo>
                  <a:pt x="0" y="245957"/>
                </a:moveTo>
                <a:lnTo>
                  <a:pt x="481249" y="245957"/>
                </a:lnTo>
                <a:lnTo>
                  <a:pt x="481249" y="0"/>
                </a:lnTo>
                <a:lnTo>
                  <a:pt x="0" y="0"/>
                </a:lnTo>
                <a:lnTo>
                  <a:pt x="0" y="245957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60103" y="1010352"/>
            <a:ext cx="481330" cy="246379"/>
          </a:xfrm>
          <a:custGeom>
            <a:avLst/>
            <a:gdLst/>
            <a:ahLst/>
            <a:cxnLst/>
            <a:rect l="l" t="t" r="r" b="b"/>
            <a:pathLst>
              <a:path w="481329" h="246380">
                <a:moveTo>
                  <a:pt x="0" y="245956"/>
                </a:moveTo>
                <a:lnTo>
                  <a:pt x="481250" y="245956"/>
                </a:lnTo>
                <a:lnTo>
                  <a:pt x="481250" y="0"/>
                </a:lnTo>
                <a:lnTo>
                  <a:pt x="0" y="0"/>
                </a:lnTo>
                <a:lnTo>
                  <a:pt x="0" y="245956"/>
                </a:lnTo>
                <a:close/>
              </a:path>
            </a:pathLst>
          </a:custGeom>
          <a:ln w="1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3447" y="4043819"/>
            <a:ext cx="8273415" cy="0"/>
          </a:xfrm>
          <a:custGeom>
            <a:avLst/>
            <a:gdLst/>
            <a:ahLst/>
            <a:cxnLst/>
            <a:rect l="l" t="t" r="r" b="b"/>
            <a:pathLst>
              <a:path w="8273415" h="0">
                <a:moveTo>
                  <a:pt x="8273417" y="0"/>
                </a:moveTo>
                <a:lnTo>
                  <a:pt x="0" y="1"/>
                </a:lnTo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3875" y="518439"/>
            <a:ext cx="9021445" cy="6231255"/>
          </a:xfrm>
          <a:custGeom>
            <a:avLst/>
            <a:gdLst/>
            <a:ahLst/>
            <a:cxnLst/>
            <a:rect l="l" t="t" r="r" b="b"/>
            <a:pathLst>
              <a:path w="9021445" h="6231255">
                <a:moveTo>
                  <a:pt x="0" y="0"/>
                </a:moveTo>
                <a:lnTo>
                  <a:pt x="9020886" y="0"/>
                </a:lnTo>
                <a:lnTo>
                  <a:pt x="9020886" y="6230904"/>
                </a:lnTo>
                <a:lnTo>
                  <a:pt x="0" y="6230904"/>
                </a:lnTo>
                <a:lnTo>
                  <a:pt x="0" y="0"/>
                </a:lnTo>
                <a:close/>
              </a:path>
            </a:pathLst>
          </a:custGeom>
          <a:ln w="136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19047" y="4267733"/>
            <a:ext cx="8013700" cy="206565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0"/>
              </a:spcBef>
            </a:pPr>
            <a:r>
              <a:rPr dirty="0" sz="4300" spc="-5">
                <a:latin typeface="Arial"/>
                <a:cs typeface="Arial"/>
              </a:rPr>
              <a:t>PIC18F Programming Model and  Its Instruction</a:t>
            </a:r>
            <a:r>
              <a:rPr dirty="0" sz="4300">
                <a:latin typeface="Arial"/>
                <a:cs typeface="Arial"/>
              </a:rPr>
              <a:t> </a:t>
            </a:r>
            <a:r>
              <a:rPr dirty="0" sz="4300" spc="-5">
                <a:latin typeface="Arial"/>
                <a:cs typeface="Arial"/>
              </a:rPr>
              <a:t>Set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85"/>
              </a:spcBef>
            </a:pPr>
            <a:r>
              <a:rPr dirty="0" sz="1950" spc="-15">
                <a:latin typeface="Arial"/>
                <a:cs typeface="Arial"/>
              </a:rPr>
              <a:t>Updated: 2/10/2019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63708" y="2332253"/>
            <a:ext cx="236664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Chapter</a:t>
            </a:r>
            <a:r>
              <a:rPr dirty="0" spc="-14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820229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PIC18F Programming Model </a:t>
            </a:r>
            <a:r>
              <a:rPr dirty="0" sz="2600" spc="-10"/>
              <a:t>(2 of</a:t>
            </a:r>
            <a:r>
              <a:rPr dirty="0" sz="2600" spc="-15"/>
              <a:t> </a:t>
            </a:r>
            <a:r>
              <a:rPr dirty="0" sz="2600" spc="-10"/>
              <a:t>2)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3472815" y="2076166"/>
            <a:ext cx="5652135" cy="4732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45" y="2404104"/>
            <a:ext cx="2170747" cy="3033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8129" y="2076170"/>
            <a:ext cx="2375535" cy="3689350"/>
          </a:xfrm>
          <a:custGeom>
            <a:avLst/>
            <a:gdLst/>
            <a:ahLst/>
            <a:cxnLst/>
            <a:rect l="l" t="t" r="r" b="b"/>
            <a:pathLst>
              <a:path w="2375535" h="3689350">
                <a:moveTo>
                  <a:pt x="0" y="1844675"/>
                </a:moveTo>
                <a:lnTo>
                  <a:pt x="587" y="1786117"/>
                </a:lnTo>
                <a:lnTo>
                  <a:pt x="2336" y="1728015"/>
                </a:lnTo>
                <a:lnTo>
                  <a:pt x="5231" y="1670394"/>
                </a:lnTo>
                <a:lnTo>
                  <a:pt x="9254" y="1613283"/>
                </a:lnTo>
                <a:lnTo>
                  <a:pt x="14387" y="1556708"/>
                </a:lnTo>
                <a:lnTo>
                  <a:pt x="20613" y="1500695"/>
                </a:lnTo>
                <a:lnTo>
                  <a:pt x="27915" y="1445273"/>
                </a:lnTo>
                <a:lnTo>
                  <a:pt x="36275" y="1390468"/>
                </a:lnTo>
                <a:lnTo>
                  <a:pt x="45676" y="1336307"/>
                </a:lnTo>
                <a:lnTo>
                  <a:pt x="56100" y="1282817"/>
                </a:lnTo>
                <a:lnTo>
                  <a:pt x="67531" y="1230025"/>
                </a:lnTo>
                <a:lnTo>
                  <a:pt x="79950" y="1177959"/>
                </a:lnTo>
                <a:lnTo>
                  <a:pt x="93340" y="1126644"/>
                </a:lnTo>
                <a:lnTo>
                  <a:pt x="107685" y="1076109"/>
                </a:lnTo>
                <a:lnTo>
                  <a:pt x="122965" y="1026380"/>
                </a:lnTo>
                <a:lnTo>
                  <a:pt x="139165" y="977484"/>
                </a:lnTo>
                <a:lnTo>
                  <a:pt x="156267" y="929448"/>
                </a:lnTo>
                <a:lnTo>
                  <a:pt x="174253" y="882300"/>
                </a:lnTo>
                <a:lnTo>
                  <a:pt x="193106" y="836065"/>
                </a:lnTo>
                <a:lnTo>
                  <a:pt x="212808" y="790772"/>
                </a:lnTo>
                <a:lnTo>
                  <a:pt x="233343" y="746448"/>
                </a:lnTo>
                <a:lnTo>
                  <a:pt x="254692" y="703118"/>
                </a:lnTo>
                <a:lnTo>
                  <a:pt x="276839" y="660811"/>
                </a:lnTo>
                <a:lnTo>
                  <a:pt x="299765" y="619553"/>
                </a:lnTo>
                <a:lnTo>
                  <a:pt x="323454" y="579371"/>
                </a:lnTo>
                <a:lnTo>
                  <a:pt x="347889" y="540293"/>
                </a:lnTo>
                <a:lnTo>
                  <a:pt x="373051" y="502344"/>
                </a:lnTo>
                <a:lnTo>
                  <a:pt x="398924" y="465554"/>
                </a:lnTo>
                <a:lnTo>
                  <a:pt x="425489" y="429947"/>
                </a:lnTo>
                <a:lnTo>
                  <a:pt x="452730" y="395552"/>
                </a:lnTo>
                <a:lnTo>
                  <a:pt x="480630" y="362395"/>
                </a:lnTo>
                <a:lnTo>
                  <a:pt x="509170" y="330504"/>
                </a:lnTo>
                <a:lnTo>
                  <a:pt x="538334" y="299905"/>
                </a:lnTo>
                <a:lnTo>
                  <a:pt x="568104" y="270625"/>
                </a:lnTo>
                <a:lnTo>
                  <a:pt x="598462" y="242692"/>
                </a:lnTo>
                <a:lnTo>
                  <a:pt x="629392" y="216132"/>
                </a:lnTo>
                <a:lnTo>
                  <a:pt x="660875" y="190973"/>
                </a:lnTo>
                <a:lnTo>
                  <a:pt x="692896" y="167241"/>
                </a:lnTo>
                <a:lnTo>
                  <a:pt x="725435" y="144963"/>
                </a:lnTo>
                <a:lnTo>
                  <a:pt x="758476" y="124167"/>
                </a:lnTo>
                <a:lnTo>
                  <a:pt x="792001" y="104880"/>
                </a:lnTo>
                <a:lnTo>
                  <a:pt x="825993" y="87127"/>
                </a:lnTo>
                <a:lnTo>
                  <a:pt x="895308" y="56338"/>
                </a:lnTo>
                <a:lnTo>
                  <a:pt x="966282" y="32014"/>
                </a:lnTo>
                <a:lnTo>
                  <a:pt x="1038776" y="14372"/>
                </a:lnTo>
                <a:lnTo>
                  <a:pt x="1112651" y="3629"/>
                </a:lnTo>
                <a:lnTo>
                  <a:pt x="1187767" y="0"/>
                </a:lnTo>
                <a:lnTo>
                  <a:pt x="1225472" y="911"/>
                </a:lnTo>
                <a:lnTo>
                  <a:pt x="1299985" y="8125"/>
                </a:lnTo>
                <a:lnTo>
                  <a:pt x="1373187" y="22344"/>
                </a:lnTo>
                <a:lnTo>
                  <a:pt x="1444939" y="43354"/>
                </a:lnTo>
                <a:lnTo>
                  <a:pt x="1515101" y="70938"/>
                </a:lnTo>
                <a:lnTo>
                  <a:pt x="1583534" y="104880"/>
                </a:lnTo>
                <a:lnTo>
                  <a:pt x="1617060" y="124167"/>
                </a:lnTo>
                <a:lnTo>
                  <a:pt x="1650101" y="144963"/>
                </a:lnTo>
                <a:lnTo>
                  <a:pt x="1682640" y="167241"/>
                </a:lnTo>
                <a:lnTo>
                  <a:pt x="1714660" y="190973"/>
                </a:lnTo>
                <a:lnTo>
                  <a:pt x="1746143" y="216132"/>
                </a:lnTo>
                <a:lnTo>
                  <a:pt x="1777073" y="242692"/>
                </a:lnTo>
                <a:lnTo>
                  <a:pt x="1807431" y="270625"/>
                </a:lnTo>
                <a:lnTo>
                  <a:pt x="1837201" y="299905"/>
                </a:lnTo>
                <a:lnTo>
                  <a:pt x="1866365" y="330504"/>
                </a:lnTo>
                <a:lnTo>
                  <a:pt x="1894905" y="362395"/>
                </a:lnTo>
                <a:lnTo>
                  <a:pt x="1922805" y="395552"/>
                </a:lnTo>
                <a:lnTo>
                  <a:pt x="1950046" y="429947"/>
                </a:lnTo>
                <a:lnTo>
                  <a:pt x="1976612" y="465554"/>
                </a:lnTo>
                <a:lnTo>
                  <a:pt x="2002484" y="502344"/>
                </a:lnTo>
                <a:lnTo>
                  <a:pt x="2027646" y="540293"/>
                </a:lnTo>
                <a:lnTo>
                  <a:pt x="2052081" y="579371"/>
                </a:lnTo>
                <a:lnTo>
                  <a:pt x="2075770" y="619553"/>
                </a:lnTo>
                <a:lnTo>
                  <a:pt x="2098697" y="660811"/>
                </a:lnTo>
                <a:lnTo>
                  <a:pt x="2120843" y="703118"/>
                </a:lnTo>
                <a:lnTo>
                  <a:pt x="2142193" y="746448"/>
                </a:lnTo>
                <a:lnTo>
                  <a:pt x="2162727" y="790772"/>
                </a:lnTo>
                <a:lnTo>
                  <a:pt x="2182429" y="836065"/>
                </a:lnTo>
                <a:lnTo>
                  <a:pt x="2201282" y="882300"/>
                </a:lnTo>
                <a:lnTo>
                  <a:pt x="2219268" y="929448"/>
                </a:lnTo>
                <a:lnTo>
                  <a:pt x="2236370" y="977484"/>
                </a:lnTo>
                <a:lnTo>
                  <a:pt x="2252570" y="1026380"/>
                </a:lnTo>
                <a:lnTo>
                  <a:pt x="2267850" y="1076109"/>
                </a:lnTo>
                <a:lnTo>
                  <a:pt x="2282195" y="1126644"/>
                </a:lnTo>
                <a:lnTo>
                  <a:pt x="2295585" y="1177959"/>
                </a:lnTo>
                <a:lnTo>
                  <a:pt x="2308004" y="1230025"/>
                </a:lnTo>
                <a:lnTo>
                  <a:pt x="2319435" y="1282817"/>
                </a:lnTo>
                <a:lnTo>
                  <a:pt x="2329859" y="1336307"/>
                </a:lnTo>
                <a:lnTo>
                  <a:pt x="2339260" y="1390468"/>
                </a:lnTo>
                <a:lnTo>
                  <a:pt x="2347620" y="1445273"/>
                </a:lnTo>
                <a:lnTo>
                  <a:pt x="2354922" y="1500695"/>
                </a:lnTo>
                <a:lnTo>
                  <a:pt x="2361148" y="1556708"/>
                </a:lnTo>
                <a:lnTo>
                  <a:pt x="2366281" y="1613283"/>
                </a:lnTo>
                <a:lnTo>
                  <a:pt x="2370304" y="1670394"/>
                </a:lnTo>
                <a:lnTo>
                  <a:pt x="2373198" y="1728015"/>
                </a:lnTo>
                <a:lnTo>
                  <a:pt x="2374948" y="1786117"/>
                </a:lnTo>
                <a:lnTo>
                  <a:pt x="2375535" y="1844675"/>
                </a:lnTo>
                <a:lnTo>
                  <a:pt x="2374948" y="1903233"/>
                </a:lnTo>
                <a:lnTo>
                  <a:pt x="2373198" y="1961335"/>
                </a:lnTo>
                <a:lnTo>
                  <a:pt x="2370304" y="2018955"/>
                </a:lnTo>
                <a:lnTo>
                  <a:pt x="2366281" y="2076067"/>
                </a:lnTo>
                <a:lnTo>
                  <a:pt x="2361148" y="2132642"/>
                </a:lnTo>
                <a:lnTo>
                  <a:pt x="2354922" y="2188654"/>
                </a:lnTo>
                <a:lnTo>
                  <a:pt x="2347620" y="2244076"/>
                </a:lnTo>
                <a:lnTo>
                  <a:pt x="2339260" y="2298882"/>
                </a:lnTo>
                <a:lnTo>
                  <a:pt x="2329859" y="2353042"/>
                </a:lnTo>
                <a:lnTo>
                  <a:pt x="2319435" y="2406532"/>
                </a:lnTo>
                <a:lnTo>
                  <a:pt x="2308004" y="2459324"/>
                </a:lnTo>
                <a:lnTo>
                  <a:pt x="2295585" y="2511391"/>
                </a:lnTo>
                <a:lnTo>
                  <a:pt x="2282195" y="2562705"/>
                </a:lnTo>
                <a:lnTo>
                  <a:pt x="2267850" y="2613240"/>
                </a:lnTo>
                <a:lnTo>
                  <a:pt x="2252570" y="2662969"/>
                </a:lnTo>
                <a:lnTo>
                  <a:pt x="2236370" y="2711865"/>
                </a:lnTo>
                <a:lnTo>
                  <a:pt x="2219268" y="2759901"/>
                </a:lnTo>
                <a:lnTo>
                  <a:pt x="2201282" y="2807049"/>
                </a:lnTo>
                <a:lnTo>
                  <a:pt x="2182429" y="2853284"/>
                </a:lnTo>
                <a:lnTo>
                  <a:pt x="2162727" y="2898577"/>
                </a:lnTo>
                <a:lnTo>
                  <a:pt x="2142193" y="2942902"/>
                </a:lnTo>
                <a:lnTo>
                  <a:pt x="2120843" y="2986231"/>
                </a:lnTo>
                <a:lnTo>
                  <a:pt x="2098697" y="3028539"/>
                </a:lnTo>
                <a:lnTo>
                  <a:pt x="2075770" y="3069797"/>
                </a:lnTo>
                <a:lnTo>
                  <a:pt x="2052081" y="3109978"/>
                </a:lnTo>
                <a:lnTo>
                  <a:pt x="2027646" y="3149057"/>
                </a:lnTo>
                <a:lnTo>
                  <a:pt x="2002484" y="3187005"/>
                </a:lnTo>
                <a:lnTo>
                  <a:pt x="1976612" y="3223796"/>
                </a:lnTo>
                <a:lnTo>
                  <a:pt x="1950046" y="3259402"/>
                </a:lnTo>
                <a:lnTo>
                  <a:pt x="1922805" y="3293797"/>
                </a:lnTo>
                <a:lnTo>
                  <a:pt x="1894905" y="3326954"/>
                </a:lnTo>
                <a:lnTo>
                  <a:pt x="1866365" y="3358846"/>
                </a:lnTo>
                <a:lnTo>
                  <a:pt x="1837201" y="3389445"/>
                </a:lnTo>
                <a:lnTo>
                  <a:pt x="1807431" y="3418724"/>
                </a:lnTo>
                <a:lnTo>
                  <a:pt x="1777073" y="3446658"/>
                </a:lnTo>
                <a:lnTo>
                  <a:pt x="1746143" y="3473217"/>
                </a:lnTo>
                <a:lnTo>
                  <a:pt x="1714660" y="3498377"/>
                </a:lnTo>
                <a:lnTo>
                  <a:pt x="1682640" y="3522109"/>
                </a:lnTo>
                <a:lnTo>
                  <a:pt x="1650101" y="3544387"/>
                </a:lnTo>
                <a:lnTo>
                  <a:pt x="1617060" y="3565183"/>
                </a:lnTo>
                <a:lnTo>
                  <a:pt x="1583534" y="3584470"/>
                </a:lnTo>
                <a:lnTo>
                  <a:pt x="1549542" y="3602222"/>
                </a:lnTo>
                <a:lnTo>
                  <a:pt x="1480227" y="3633012"/>
                </a:lnTo>
                <a:lnTo>
                  <a:pt x="1409253" y="3657336"/>
                </a:lnTo>
                <a:lnTo>
                  <a:pt x="1336759" y="3674978"/>
                </a:lnTo>
                <a:lnTo>
                  <a:pt x="1262884" y="3685721"/>
                </a:lnTo>
                <a:lnTo>
                  <a:pt x="1187767" y="3689351"/>
                </a:lnTo>
                <a:lnTo>
                  <a:pt x="1150063" y="3688439"/>
                </a:lnTo>
                <a:lnTo>
                  <a:pt x="1075550" y="3681225"/>
                </a:lnTo>
                <a:lnTo>
                  <a:pt x="1002348" y="3667006"/>
                </a:lnTo>
                <a:lnTo>
                  <a:pt x="930597" y="3645996"/>
                </a:lnTo>
                <a:lnTo>
                  <a:pt x="860434" y="3618412"/>
                </a:lnTo>
                <a:lnTo>
                  <a:pt x="792001" y="3584470"/>
                </a:lnTo>
                <a:lnTo>
                  <a:pt x="758476" y="3565183"/>
                </a:lnTo>
                <a:lnTo>
                  <a:pt x="725435" y="3544387"/>
                </a:lnTo>
                <a:lnTo>
                  <a:pt x="692896" y="3522109"/>
                </a:lnTo>
                <a:lnTo>
                  <a:pt x="660875" y="3498377"/>
                </a:lnTo>
                <a:lnTo>
                  <a:pt x="629392" y="3473217"/>
                </a:lnTo>
                <a:lnTo>
                  <a:pt x="598462" y="3446658"/>
                </a:lnTo>
                <a:lnTo>
                  <a:pt x="568104" y="3418724"/>
                </a:lnTo>
                <a:lnTo>
                  <a:pt x="538334" y="3389445"/>
                </a:lnTo>
                <a:lnTo>
                  <a:pt x="509170" y="3358846"/>
                </a:lnTo>
                <a:lnTo>
                  <a:pt x="480630" y="3326954"/>
                </a:lnTo>
                <a:lnTo>
                  <a:pt x="452730" y="3293797"/>
                </a:lnTo>
                <a:lnTo>
                  <a:pt x="425489" y="3259402"/>
                </a:lnTo>
                <a:lnTo>
                  <a:pt x="398924" y="3223796"/>
                </a:lnTo>
                <a:lnTo>
                  <a:pt x="373051" y="3187005"/>
                </a:lnTo>
                <a:lnTo>
                  <a:pt x="347889" y="3149057"/>
                </a:lnTo>
                <a:lnTo>
                  <a:pt x="323454" y="3109978"/>
                </a:lnTo>
                <a:lnTo>
                  <a:pt x="299765" y="3069797"/>
                </a:lnTo>
                <a:lnTo>
                  <a:pt x="276839" y="3028539"/>
                </a:lnTo>
                <a:lnTo>
                  <a:pt x="254692" y="2986231"/>
                </a:lnTo>
                <a:lnTo>
                  <a:pt x="233343" y="2942902"/>
                </a:lnTo>
                <a:lnTo>
                  <a:pt x="212808" y="2898577"/>
                </a:lnTo>
                <a:lnTo>
                  <a:pt x="193106" y="2853284"/>
                </a:lnTo>
                <a:lnTo>
                  <a:pt x="174253" y="2807049"/>
                </a:lnTo>
                <a:lnTo>
                  <a:pt x="156267" y="2759901"/>
                </a:lnTo>
                <a:lnTo>
                  <a:pt x="139165" y="2711865"/>
                </a:lnTo>
                <a:lnTo>
                  <a:pt x="122965" y="2662969"/>
                </a:lnTo>
                <a:lnTo>
                  <a:pt x="107685" y="2613240"/>
                </a:lnTo>
                <a:lnTo>
                  <a:pt x="93340" y="2562705"/>
                </a:lnTo>
                <a:lnTo>
                  <a:pt x="79950" y="2511391"/>
                </a:lnTo>
                <a:lnTo>
                  <a:pt x="67531" y="2459324"/>
                </a:lnTo>
                <a:lnTo>
                  <a:pt x="56100" y="2406532"/>
                </a:lnTo>
                <a:lnTo>
                  <a:pt x="45676" y="2353042"/>
                </a:lnTo>
                <a:lnTo>
                  <a:pt x="36275" y="2298882"/>
                </a:lnTo>
                <a:lnTo>
                  <a:pt x="27915" y="2244076"/>
                </a:lnTo>
                <a:lnTo>
                  <a:pt x="20613" y="2188654"/>
                </a:lnTo>
                <a:lnTo>
                  <a:pt x="14387" y="2132642"/>
                </a:lnTo>
                <a:lnTo>
                  <a:pt x="9254" y="2076067"/>
                </a:lnTo>
                <a:lnTo>
                  <a:pt x="5231" y="2018955"/>
                </a:lnTo>
                <a:lnTo>
                  <a:pt x="2336" y="1961335"/>
                </a:lnTo>
                <a:lnTo>
                  <a:pt x="587" y="1903233"/>
                </a:lnTo>
                <a:lnTo>
                  <a:pt x="0" y="1844675"/>
                </a:lnTo>
                <a:close/>
              </a:path>
            </a:pathLst>
          </a:custGeom>
          <a:ln w="4096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20060" y="3633889"/>
            <a:ext cx="898525" cy="410209"/>
          </a:xfrm>
          <a:custGeom>
            <a:avLst/>
            <a:gdLst/>
            <a:ahLst/>
            <a:cxnLst/>
            <a:rect l="l" t="t" r="r" b="b"/>
            <a:pathLst>
              <a:path w="898525" h="410210">
                <a:moveTo>
                  <a:pt x="632269" y="0"/>
                </a:moveTo>
                <a:lnTo>
                  <a:pt x="632269" y="102488"/>
                </a:lnTo>
                <a:lnTo>
                  <a:pt x="0" y="102488"/>
                </a:lnTo>
                <a:lnTo>
                  <a:pt x="0" y="307454"/>
                </a:lnTo>
                <a:lnTo>
                  <a:pt x="632269" y="307454"/>
                </a:lnTo>
                <a:lnTo>
                  <a:pt x="632269" y="409930"/>
                </a:lnTo>
                <a:lnTo>
                  <a:pt x="898499" y="204965"/>
                </a:lnTo>
                <a:lnTo>
                  <a:pt x="6322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53499" y="3736378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4">
                <a:moveTo>
                  <a:pt x="0" y="0"/>
                </a:moveTo>
                <a:lnTo>
                  <a:pt x="0" y="204965"/>
                </a:lnTo>
              </a:path>
            </a:pathLst>
          </a:custGeom>
          <a:ln w="6654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0301" y="3736378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4">
                <a:moveTo>
                  <a:pt x="0" y="0"/>
                </a:moveTo>
                <a:lnTo>
                  <a:pt x="0" y="204965"/>
                </a:lnTo>
              </a:path>
            </a:pathLst>
          </a:custGeom>
          <a:ln w="332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20054" y="3633889"/>
            <a:ext cx="898525" cy="410209"/>
          </a:xfrm>
          <a:custGeom>
            <a:avLst/>
            <a:gdLst/>
            <a:ahLst/>
            <a:cxnLst/>
            <a:rect l="l" t="t" r="r" b="b"/>
            <a:pathLst>
              <a:path w="898525" h="410210">
                <a:moveTo>
                  <a:pt x="632281" y="0"/>
                </a:moveTo>
                <a:lnTo>
                  <a:pt x="632281" y="102481"/>
                </a:lnTo>
                <a:lnTo>
                  <a:pt x="0" y="102481"/>
                </a:lnTo>
                <a:lnTo>
                  <a:pt x="0" y="307445"/>
                </a:lnTo>
                <a:lnTo>
                  <a:pt x="632281" y="307445"/>
                </a:lnTo>
                <a:lnTo>
                  <a:pt x="632281" y="409927"/>
                </a:lnTo>
                <a:lnTo>
                  <a:pt x="898505" y="204963"/>
                </a:lnTo>
                <a:lnTo>
                  <a:pt x="632281" y="0"/>
                </a:lnTo>
                <a:close/>
              </a:path>
            </a:pathLst>
          </a:custGeom>
          <a:ln w="102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20220" y="3736371"/>
            <a:ext cx="66675" cy="205104"/>
          </a:xfrm>
          <a:custGeom>
            <a:avLst/>
            <a:gdLst/>
            <a:ahLst/>
            <a:cxnLst/>
            <a:rect l="l" t="t" r="r" b="b"/>
            <a:pathLst>
              <a:path w="66675" h="205104">
                <a:moveTo>
                  <a:pt x="0" y="0"/>
                </a:moveTo>
                <a:lnTo>
                  <a:pt x="0" y="204963"/>
                </a:lnTo>
                <a:lnTo>
                  <a:pt x="66555" y="204963"/>
                </a:lnTo>
                <a:lnTo>
                  <a:pt x="66555" y="0"/>
                </a:lnTo>
                <a:lnTo>
                  <a:pt x="0" y="0"/>
                </a:lnTo>
                <a:close/>
              </a:path>
            </a:pathLst>
          </a:custGeom>
          <a:ln w="1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53664" y="3736371"/>
            <a:ext cx="33655" cy="205104"/>
          </a:xfrm>
          <a:custGeom>
            <a:avLst/>
            <a:gdLst/>
            <a:ahLst/>
            <a:cxnLst/>
            <a:rect l="l" t="t" r="r" b="b"/>
            <a:pathLst>
              <a:path w="33655" h="205104">
                <a:moveTo>
                  <a:pt x="0" y="0"/>
                </a:moveTo>
                <a:lnTo>
                  <a:pt x="0" y="204963"/>
                </a:lnTo>
                <a:lnTo>
                  <a:pt x="33277" y="204963"/>
                </a:lnTo>
                <a:lnTo>
                  <a:pt x="33277" y="0"/>
                </a:lnTo>
                <a:lnTo>
                  <a:pt x="0" y="0"/>
                </a:lnTo>
                <a:close/>
              </a:path>
            </a:pathLst>
          </a:custGeom>
          <a:ln w="10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04158" y="3780382"/>
            <a:ext cx="11899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Register </a:t>
            </a:r>
            <a:r>
              <a:rPr dirty="0" sz="1300" spc="-5" b="1">
                <a:latin typeface="Times New Roman"/>
                <a:cs typeface="Times New Roman"/>
              </a:rPr>
              <a:t>Size: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16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1817" y="2795877"/>
            <a:ext cx="11080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Register </a:t>
            </a:r>
            <a:r>
              <a:rPr dirty="0" sz="1300" spc="-5" b="1">
                <a:latin typeface="Times New Roman"/>
                <a:cs typeface="Times New Roman"/>
              </a:rPr>
              <a:t>Size:</a:t>
            </a:r>
            <a:r>
              <a:rPr dirty="0" sz="1300" spc="-7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5647" y="6785639"/>
            <a:ext cx="4167504" cy="5905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355"/>
              </a:spcBef>
            </a:pPr>
            <a:r>
              <a:rPr dirty="0" sz="1950" spc="-60" b="1">
                <a:latin typeface="Times New Roman"/>
                <a:cs typeface="Times New Roman"/>
              </a:rPr>
              <a:t>Two </a:t>
            </a:r>
            <a:r>
              <a:rPr dirty="0" sz="1950" spc="-20" b="1">
                <a:latin typeface="Times New Roman"/>
                <a:cs typeface="Times New Roman"/>
              </a:rPr>
              <a:t>Groups </a:t>
            </a:r>
            <a:r>
              <a:rPr dirty="0" sz="1950" spc="-5" b="1">
                <a:latin typeface="Times New Roman"/>
                <a:cs typeface="Times New Roman"/>
              </a:rPr>
              <a:t>of </a:t>
            </a:r>
            <a:r>
              <a:rPr dirty="0" sz="1950" spc="-10" b="1">
                <a:latin typeface="Times New Roman"/>
                <a:cs typeface="Times New Roman"/>
              </a:rPr>
              <a:t>Registers </a:t>
            </a:r>
            <a:r>
              <a:rPr dirty="0" sz="1950" spc="-5" b="1">
                <a:latin typeface="Times New Roman"/>
                <a:cs typeface="Times New Roman"/>
              </a:rPr>
              <a:t>in </a:t>
            </a:r>
            <a:r>
              <a:rPr dirty="0" sz="1950" spc="-10" b="1">
                <a:latin typeface="Times New Roman"/>
                <a:cs typeface="Times New Roman"/>
              </a:rPr>
              <a:t>PIC16 8-bit  </a:t>
            </a:r>
            <a:r>
              <a:rPr dirty="0" sz="1950" spc="-15" b="1">
                <a:latin typeface="Times New Roman"/>
                <a:cs typeface="Times New Roman"/>
              </a:rPr>
              <a:t>Programming Model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6503" y="6441285"/>
            <a:ext cx="11080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Register </a:t>
            </a:r>
            <a:r>
              <a:rPr dirty="0" sz="1300" spc="-5" b="1">
                <a:latin typeface="Times New Roman"/>
                <a:cs typeface="Times New Roman"/>
              </a:rPr>
              <a:t>Size:</a:t>
            </a:r>
            <a:r>
              <a:rPr dirty="0" sz="1300" spc="-7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8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226123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Registers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691387" y="2078296"/>
            <a:ext cx="8075930" cy="426910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96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400" spc="25">
                <a:latin typeface="Times New Roman"/>
                <a:cs typeface="Times New Roman"/>
              </a:rPr>
              <a:t>WREG</a:t>
            </a:r>
            <a:endParaRPr sz="3400">
              <a:latin typeface="Times New Roman"/>
              <a:cs typeface="Times New Roman"/>
            </a:endParaRPr>
          </a:p>
          <a:p>
            <a:pPr lvl="1" marL="988694" marR="874394" indent="-469900">
              <a:lnSpc>
                <a:spcPct val="100699"/>
              </a:lnSpc>
              <a:spcBef>
                <a:spcPts val="7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latin typeface="Times New Roman"/>
                <a:cs typeface="Times New Roman"/>
              </a:rPr>
              <a:t>8-bit Working </a:t>
            </a:r>
            <a:r>
              <a:rPr dirty="0" sz="3000" spc="-5">
                <a:latin typeface="Times New Roman"/>
                <a:cs typeface="Times New Roman"/>
              </a:rPr>
              <a:t>Register </a:t>
            </a:r>
            <a:r>
              <a:rPr dirty="0" sz="3000">
                <a:latin typeface="Times New Roman"/>
                <a:cs typeface="Times New Roman"/>
              </a:rPr>
              <a:t>(equivalent to an  </a:t>
            </a:r>
            <a:r>
              <a:rPr dirty="0" sz="3000" spc="-5">
                <a:latin typeface="Times New Roman"/>
                <a:cs typeface="Times New Roman"/>
              </a:rPr>
              <a:t>accumulator)</a:t>
            </a:r>
            <a:endParaRPr sz="30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7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latin typeface="Times New Roman"/>
                <a:cs typeface="Times New Roman"/>
              </a:rPr>
              <a:t>Used for </a:t>
            </a:r>
            <a:r>
              <a:rPr dirty="0" sz="3000" spc="-5">
                <a:latin typeface="Times New Roman"/>
                <a:cs typeface="Times New Roman"/>
              </a:rPr>
              <a:t>arithmetic </a:t>
            </a:r>
            <a:r>
              <a:rPr dirty="0" sz="3000">
                <a:latin typeface="Times New Roman"/>
                <a:cs typeface="Times New Roman"/>
              </a:rPr>
              <a:t>and logic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operations</a:t>
            </a:r>
            <a:endParaRPr sz="30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87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  <a:tab pos="5459730" algn="l"/>
              </a:tabLst>
            </a:pPr>
            <a:r>
              <a:rPr dirty="0" sz="3400" spc="15">
                <a:latin typeface="Times New Roman"/>
                <a:cs typeface="Times New Roman"/>
              </a:rPr>
              <a:t>BSR: Bank</a:t>
            </a:r>
            <a:r>
              <a:rPr dirty="0" sz="3400" spc="35">
                <a:latin typeface="Times New Roman"/>
                <a:cs typeface="Times New Roman"/>
              </a:rPr>
              <a:t> </a:t>
            </a:r>
            <a:r>
              <a:rPr dirty="0" sz="3400" spc="10">
                <a:latin typeface="Times New Roman"/>
                <a:cs typeface="Times New Roman"/>
              </a:rPr>
              <a:t>Select</a:t>
            </a:r>
            <a:r>
              <a:rPr dirty="0" sz="3400" spc="25">
                <a:latin typeface="Times New Roman"/>
                <a:cs typeface="Times New Roman"/>
              </a:rPr>
              <a:t> </a:t>
            </a:r>
            <a:r>
              <a:rPr dirty="0" sz="3400" spc="15">
                <a:latin typeface="Times New Roman"/>
                <a:cs typeface="Times New Roman"/>
              </a:rPr>
              <a:t>Register	</a:t>
            </a:r>
            <a:r>
              <a:rPr dirty="0" sz="3400" spc="10">
                <a:latin typeface="Times New Roman"/>
                <a:cs typeface="Times New Roman"/>
              </a:rPr>
              <a:t>(0 to</a:t>
            </a:r>
            <a:r>
              <a:rPr dirty="0" sz="3400">
                <a:latin typeface="Times New Roman"/>
                <a:cs typeface="Times New Roman"/>
              </a:rPr>
              <a:t> </a:t>
            </a:r>
            <a:r>
              <a:rPr dirty="0" sz="3400" spc="5">
                <a:latin typeface="Times New Roman"/>
                <a:cs typeface="Times New Roman"/>
              </a:rPr>
              <a:t>F)</a:t>
            </a:r>
            <a:endParaRPr sz="34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76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latin typeface="Times New Roman"/>
                <a:cs typeface="Times New Roman"/>
              </a:rPr>
              <a:t>4-bit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Register</a:t>
            </a:r>
            <a:endParaRPr sz="3000">
              <a:latin typeface="Times New Roman"/>
              <a:cs typeface="Times New Roman"/>
            </a:endParaRPr>
          </a:p>
          <a:p>
            <a:pPr marL="1493520" marR="5080" indent="-504190">
              <a:lnSpc>
                <a:spcPts val="3100"/>
              </a:lnSpc>
              <a:spcBef>
                <a:spcPts val="735"/>
              </a:spcBef>
              <a:tabLst>
                <a:tab pos="1493520" algn="l"/>
              </a:tabLst>
            </a:pPr>
            <a:r>
              <a:rPr dirty="0" sz="1650" spc="2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650" spc="2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-15">
                <a:latin typeface="Times New Roman"/>
                <a:cs typeface="Times New Roman"/>
              </a:rPr>
              <a:t>Only low-order </a:t>
            </a:r>
            <a:r>
              <a:rPr dirty="0" sz="2600" spc="-10">
                <a:latin typeface="Times New Roman"/>
                <a:cs typeface="Times New Roman"/>
              </a:rPr>
              <a:t>four </a:t>
            </a:r>
            <a:r>
              <a:rPr dirty="0" sz="2600" spc="-15">
                <a:latin typeface="Times New Roman"/>
                <a:cs typeface="Times New Roman"/>
              </a:rPr>
              <a:t>bits </a:t>
            </a:r>
            <a:r>
              <a:rPr dirty="0" sz="2600" spc="-10">
                <a:latin typeface="Times New Roman"/>
                <a:cs typeface="Times New Roman"/>
              </a:rPr>
              <a:t>are used to </a:t>
            </a:r>
            <a:r>
              <a:rPr dirty="0" sz="2600" spc="-15">
                <a:latin typeface="Times New Roman"/>
                <a:cs typeface="Times New Roman"/>
              </a:rPr>
              <a:t>provide MSB  </a:t>
            </a:r>
            <a:r>
              <a:rPr dirty="0" sz="2600" spc="-10">
                <a:latin typeface="Times New Roman"/>
                <a:cs typeface="Times New Roman"/>
              </a:rPr>
              <a:t>four </a:t>
            </a:r>
            <a:r>
              <a:rPr dirty="0" sz="2600" spc="-15">
                <a:latin typeface="Times New Roman"/>
                <a:cs typeface="Times New Roman"/>
              </a:rPr>
              <a:t>bits </a:t>
            </a:r>
            <a:r>
              <a:rPr dirty="0" sz="2600" spc="-10">
                <a:latin typeface="Times New Roman"/>
                <a:cs typeface="Times New Roman"/>
              </a:rPr>
              <a:t>of </a:t>
            </a:r>
            <a:r>
              <a:rPr dirty="0" sz="2600" spc="-15">
                <a:latin typeface="Times New Roman"/>
                <a:cs typeface="Times New Roman"/>
              </a:rPr>
              <a:t>a12-bit address </a:t>
            </a:r>
            <a:r>
              <a:rPr dirty="0" sz="2600" spc="-10">
                <a:latin typeface="Times New Roman"/>
                <a:cs typeface="Times New Roman"/>
              </a:rPr>
              <a:t>of </a:t>
            </a:r>
            <a:r>
              <a:rPr dirty="0" sz="2600" spc="-15">
                <a:latin typeface="Times New Roman"/>
                <a:cs typeface="Times New Roman"/>
              </a:rPr>
              <a:t>data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memory.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5458" y="2076171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 h="0">
                <a:moveTo>
                  <a:pt x="0" y="0"/>
                </a:moveTo>
                <a:lnTo>
                  <a:pt x="4590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28604" y="2076171"/>
            <a:ext cx="785495" cy="0"/>
          </a:xfrm>
          <a:custGeom>
            <a:avLst/>
            <a:gdLst/>
            <a:ahLst/>
            <a:cxnLst/>
            <a:rect l="l" t="t" r="r" b="b"/>
            <a:pathLst>
              <a:path w="785495" h="0">
                <a:moveTo>
                  <a:pt x="0" y="0"/>
                </a:moveTo>
                <a:lnTo>
                  <a:pt x="7850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97528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37088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7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76651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46430" y="2069338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0" y="0"/>
                </a:moveTo>
                <a:lnTo>
                  <a:pt x="0" y="13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4059" y="2076171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27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2996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6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62546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5" h="0">
                <a:moveTo>
                  <a:pt x="0" y="0"/>
                </a:moveTo>
                <a:lnTo>
                  <a:pt x="1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2107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5" h="0">
                <a:moveTo>
                  <a:pt x="0" y="0"/>
                </a:moveTo>
                <a:lnTo>
                  <a:pt x="17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1892" y="2069338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0" y="0"/>
                </a:moveTo>
                <a:lnTo>
                  <a:pt x="0" y="13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5787" y="2076171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5" h="0">
                <a:moveTo>
                  <a:pt x="0" y="0"/>
                </a:moveTo>
                <a:lnTo>
                  <a:pt x="706516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23875" y="2240140"/>
            <a:ext cx="9010650" cy="5001260"/>
          </a:xfrm>
          <a:custGeom>
            <a:avLst/>
            <a:gdLst/>
            <a:ahLst/>
            <a:cxnLst/>
            <a:rect l="l" t="t" r="r" b="b"/>
            <a:pathLst>
              <a:path w="9010650" h="5001259">
                <a:moveTo>
                  <a:pt x="0" y="0"/>
                </a:moveTo>
                <a:lnTo>
                  <a:pt x="9010652" y="0"/>
                </a:lnTo>
                <a:lnTo>
                  <a:pt x="9010652" y="5001120"/>
                </a:lnTo>
                <a:lnTo>
                  <a:pt x="0" y="5001120"/>
                </a:lnTo>
                <a:lnTo>
                  <a:pt x="0" y="0"/>
                </a:lnTo>
                <a:close/>
              </a:path>
            </a:pathLst>
          </a:custGeom>
          <a:ln w="273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44340" y="1842516"/>
            <a:ext cx="472439" cy="64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16323" y="1793748"/>
            <a:ext cx="755903" cy="86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86846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86846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55947" y="1833372"/>
            <a:ext cx="618744" cy="728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73523" y="1842516"/>
            <a:ext cx="472439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45508" y="1793748"/>
            <a:ext cx="755903" cy="865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16208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16208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85132" y="1833372"/>
            <a:ext cx="618743" cy="728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05755" y="1842516"/>
            <a:ext cx="472439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77740" y="1793748"/>
            <a:ext cx="752856" cy="865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47284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47284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17364" y="1833372"/>
            <a:ext cx="615696" cy="728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34940" y="1842516"/>
            <a:ext cx="472439" cy="640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09971" y="1793748"/>
            <a:ext cx="752855" cy="8656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78361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78361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46547" y="1833372"/>
            <a:ext cx="618744" cy="728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64123" y="1842516"/>
            <a:ext cx="472439" cy="64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39155" y="1793748"/>
            <a:ext cx="752855" cy="865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07723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07723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78779" y="1833372"/>
            <a:ext cx="615696" cy="728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96355" y="1842516"/>
            <a:ext cx="472439" cy="6400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68340" y="1793748"/>
            <a:ext cx="755904" cy="865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38799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38799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07964" y="1833372"/>
            <a:ext cx="618743" cy="728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25540" y="1842516"/>
            <a:ext cx="472439" cy="6400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97523" y="1793748"/>
            <a:ext cx="755903" cy="8656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68161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68161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37147" y="1833372"/>
            <a:ext cx="618744" cy="728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691387" y="600992"/>
            <a:ext cx="597408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Register Direct</a:t>
            </a:r>
            <a:r>
              <a:rPr dirty="0" spc="10"/>
              <a:t> </a:t>
            </a:r>
            <a:r>
              <a:rPr dirty="0" spc="-5"/>
              <a:t>Addressing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453197" y="1191591"/>
            <a:ext cx="2520950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970">
              <a:lnSpc>
                <a:spcPct val="126699"/>
              </a:lnSpc>
              <a:spcBef>
                <a:spcPts val="95"/>
              </a:spcBef>
            </a:pPr>
            <a:r>
              <a:rPr dirty="0" sz="1500" spc="5" b="1">
                <a:latin typeface="Arial"/>
                <a:cs typeface="Arial"/>
              </a:rPr>
              <a:t>BSR </a:t>
            </a:r>
            <a:r>
              <a:rPr dirty="0" sz="1500" spc="-5" b="1">
                <a:latin typeface="Arial"/>
                <a:cs typeface="Arial"/>
              </a:rPr>
              <a:t>(Bank Select Register)  </a:t>
            </a: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4-bits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from </a:t>
            </a:r>
            <a:r>
              <a:rPr dirty="0" sz="1500" spc="5" b="1">
                <a:latin typeface="Arial"/>
                <a:cs typeface="Arial"/>
              </a:rPr>
              <a:t>BSR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Register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69028" y="1188543"/>
            <a:ext cx="2647950" cy="6172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ctr" marL="30480">
              <a:lnSpc>
                <a:spcPct val="100000"/>
              </a:lnSpc>
              <a:spcBef>
                <a:spcPts val="625"/>
              </a:spcBef>
            </a:pPr>
            <a:r>
              <a:rPr dirty="0" sz="1450" spc="250" b="1">
                <a:latin typeface="Arial"/>
                <a:cs typeface="Arial"/>
              </a:rPr>
              <a:t>'</a:t>
            </a:r>
            <a:r>
              <a:rPr dirty="0" sz="1500" spc="250" b="1">
                <a:latin typeface="Arial"/>
                <a:cs typeface="Arial"/>
              </a:rPr>
              <a:t>f</a:t>
            </a:r>
            <a:r>
              <a:rPr dirty="0" sz="1450" spc="250" b="1">
                <a:latin typeface="Arial"/>
                <a:cs typeface="Arial"/>
              </a:rPr>
              <a:t>’</a:t>
            </a:r>
            <a:r>
              <a:rPr dirty="0" sz="1450" spc="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Operand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8-bits</a:t>
            </a:r>
            <a:r>
              <a:rPr dirty="0" sz="1500" spc="-5" b="1">
                <a:latin typeface="Arial"/>
                <a:cs typeface="Arial"/>
              </a:rPr>
              <a:t> Encoded </a:t>
            </a:r>
            <a:r>
              <a:rPr dirty="0" sz="1500" b="1">
                <a:latin typeface="Arial"/>
                <a:cs typeface="Arial"/>
              </a:rPr>
              <a:t>in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Instruction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57771" y="1842516"/>
            <a:ext cx="472440" cy="6400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29755" y="1793748"/>
            <a:ext cx="752855" cy="8656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99237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99237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69379" y="1833372"/>
            <a:ext cx="615696" cy="728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69491" y="1842516"/>
            <a:ext cx="472440" cy="6400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12303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312303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8675" y="1842516"/>
            <a:ext cx="472439" cy="6400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41678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41678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30907" y="1842516"/>
            <a:ext cx="472440" cy="6400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72741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72741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60092" y="1842516"/>
            <a:ext cx="472440" cy="6400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03818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303818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89276" y="1842516"/>
            <a:ext cx="472439" cy="64007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464307" y="1793748"/>
            <a:ext cx="752856" cy="8656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33179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33179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503932" y="1833372"/>
            <a:ext cx="615695" cy="7284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21507" y="1842516"/>
            <a:ext cx="472440" cy="6400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93492" y="1793748"/>
            <a:ext cx="755904" cy="8656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64256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64256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33116" y="1833372"/>
            <a:ext cx="618744" cy="7284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50692" y="1842516"/>
            <a:ext cx="472440" cy="6400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22676" y="1793748"/>
            <a:ext cx="755903" cy="8656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293630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93630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62300" y="1833372"/>
            <a:ext cx="618744" cy="72847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582923" y="1842516"/>
            <a:ext cx="472439" cy="6400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54908" y="1793748"/>
            <a:ext cx="752856" cy="8656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624694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24694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94532" y="1833372"/>
            <a:ext cx="618743" cy="72847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2693873" y="1914864"/>
            <a:ext cx="417512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535" algn="l"/>
                <a:tab pos="672465" algn="l"/>
                <a:tab pos="1003935" algn="l"/>
                <a:tab pos="1666239" algn="l"/>
                <a:tab pos="1995170" algn="l"/>
                <a:tab pos="2326640" algn="l"/>
                <a:tab pos="2657475" algn="l"/>
                <a:tab pos="2987040" algn="l"/>
                <a:tab pos="3317875" algn="l"/>
                <a:tab pos="3647440" algn="l"/>
                <a:tab pos="3978275" algn="l"/>
              </a:tabLst>
            </a:pP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1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1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1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670292" y="1842516"/>
            <a:ext cx="1505711" cy="64007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694676" y="1793748"/>
            <a:ext cx="1484376" cy="8656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711916" y="1833372"/>
            <a:ext cx="1369599" cy="72847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925333" y="1914864"/>
            <a:ext cx="93853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0" b="1">
                <a:latin typeface="Arial"/>
                <a:cs typeface="Arial"/>
              </a:rPr>
              <a:t>0x282</a:t>
            </a:r>
            <a:endParaRPr sz="2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376147" y="1259665"/>
            <a:ext cx="2189480" cy="4851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12-bit Effective</a:t>
            </a:r>
            <a:r>
              <a:rPr dirty="0" sz="1500" spc="-1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Address  (Use </a:t>
            </a:r>
            <a:r>
              <a:rPr dirty="0" sz="1500" spc="-5" b="1">
                <a:latin typeface="Arial"/>
                <a:cs typeface="Arial"/>
              </a:rPr>
              <a:t>this when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coding)</a:t>
            </a:r>
            <a:endParaRPr sz="15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011923" y="1964435"/>
            <a:ext cx="740664" cy="4389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53186" y="2009559"/>
            <a:ext cx="597535" cy="290830"/>
          </a:xfrm>
          <a:custGeom>
            <a:avLst/>
            <a:gdLst/>
            <a:ahLst/>
            <a:cxnLst/>
            <a:rect l="l" t="t" r="r" b="b"/>
            <a:pathLst>
              <a:path w="597534" h="290830">
                <a:moveTo>
                  <a:pt x="447967" y="0"/>
                </a:moveTo>
                <a:lnTo>
                  <a:pt x="447967" y="72593"/>
                </a:lnTo>
                <a:lnTo>
                  <a:pt x="0" y="72593"/>
                </a:lnTo>
                <a:lnTo>
                  <a:pt x="0" y="217766"/>
                </a:lnTo>
                <a:lnTo>
                  <a:pt x="447967" y="217766"/>
                </a:lnTo>
                <a:lnTo>
                  <a:pt x="447967" y="290360"/>
                </a:lnTo>
                <a:lnTo>
                  <a:pt x="597293" y="145173"/>
                </a:lnTo>
                <a:lnTo>
                  <a:pt x="447967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053186" y="2009559"/>
            <a:ext cx="597535" cy="290830"/>
          </a:xfrm>
          <a:custGeom>
            <a:avLst/>
            <a:gdLst/>
            <a:ahLst/>
            <a:cxnLst/>
            <a:rect l="l" t="t" r="r" b="b"/>
            <a:pathLst>
              <a:path w="597534" h="290830">
                <a:moveTo>
                  <a:pt x="0" y="72591"/>
                </a:moveTo>
                <a:lnTo>
                  <a:pt x="447971" y="72591"/>
                </a:lnTo>
                <a:lnTo>
                  <a:pt x="447971" y="0"/>
                </a:lnTo>
                <a:lnTo>
                  <a:pt x="597297" y="145183"/>
                </a:lnTo>
                <a:lnTo>
                  <a:pt x="447971" y="290365"/>
                </a:lnTo>
                <a:lnTo>
                  <a:pt x="447971" y="217773"/>
                </a:lnTo>
                <a:lnTo>
                  <a:pt x="0" y="217773"/>
                </a:lnTo>
                <a:lnTo>
                  <a:pt x="0" y="72591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549651" y="3037332"/>
            <a:ext cx="1133855" cy="3992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81883" y="3046476"/>
            <a:ext cx="469392" cy="4297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592222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592222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549651" y="3293364"/>
            <a:ext cx="1133855" cy="39928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81883" y="3302508"/>
            <a:ext cx="469392" cy="42672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92222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592222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549651" y="3549396"/>
            <a:ext cx="1133855" cy="39928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881883" y="3558540"/>
            <a:ext cx="469392" cy="42672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592222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592222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549651" y="3805428"/>
            <a:ext cx="1133855" cy="39623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881883" y="3814571"/>
            <a:ext cx="469392" cy="42672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592222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592222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707891" y="3037332"/>
            <a:ext cx="1133856" cy="39928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037076" y="3046476"/>
            <a:ext cx="472439" cy="4297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749281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49281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707891" y="3293364"/>
            <a:ext cx="1133856" cy="39928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037076" y="3302508"/>
            <a:ext cx="472439" cy="42672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749281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49281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07891" y="3549396"/>
            <a:ext cx="1133856" cy="39928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37076" y="3558540"/>
            <a:ext cx="472439" cy="42672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49281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49281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07891" y="3805428"/>
            <a:ext cx="1133856" cy="39623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37076" y="3814571"/>
            <a:ext cx="472439" cy="42672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49281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749281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356859" y="3037332"/>
            <a:ext cx="1133856" cy="39928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89091" y="3046476"/>
            <a:ext cx="469391" cy="42976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399519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399519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356859" y="3293364"/>
            <a:ext cx="1133856" cy="39928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689091" y="3302508"/>
            <a:ext cx="469391" cy="42672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399519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399519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356859" y="3549396"/>
            <a:ext cx="1133856" cy="39928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689091" y="3558540"/>
            <a:ext cx="469391" cy="42672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399519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399519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356859" y="3805428"/>
            <a:ext cx="1133856" cy="39623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89091" y="3814571"/>
            <a:ext cx="469391" cy="42672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399519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399519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15100" y="3037332"/>
            <a:ext cx="1133855" cy="39928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844283" y="3046476"/>
            <a:ext cx="472440" cy="42976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556578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56578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515100" y="3293364"/>
            <a:ext cx="1133855" cy="39928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844283" y="3302508"/>
            <a:ext cx="472440" cy="42672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556578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56578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515100" y="3549396"/>
            <a:ext cx="1133855" cy="39928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844283" y="3558540"/>
            <a:ext cx="472440" cy="42672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556578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556578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515100" y="3805428"/>
            <a:ext cx="1133855" cy="39623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844283" y="3814571"/>
            <a:ext cx="472440" cy="42672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56578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556578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670292" y="3037332"/>
            <a:ext cx="1133855" cy="39928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02523" y="3046476"/>
            <a:ext cx="472440" cy="42976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713624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713624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670292" y="3293364"/>
            <a:ext cx="1133855" cy="39928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002523" y="3302508"/>
            <a:ext cx="472440" cy="42672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713624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713624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670292" y="3549396"/>
            <a:ext cx="1133855" cy="39928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002523" y="3558540"/>
            <a:ext cx="472440" cy="42672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713624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713624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670292" y="3805428"/>
            <a:ext cx="1133855" cy="39623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002523" y="3814571"/>
            <a:ext cx="472440" cy="42672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713624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713624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549651" y="4058411"/>
            <a:ext cx="1133855" cy="24688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593936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18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18" y="53162"/>
                </a:lnTo>
                <a:close/>
              </a:path>
              <a:path w="991870" h="104775">
                <a:moveTo>
                  <a:pt x="372033" y="53162"/>
                </a:moveTo>
                <a:lnTo>
                  <a:pt x="290118" y="53162"/>
                </a:lnTo>
                <a:lnTo>
                  <a:pt x="331076" y="104190"/>
                </a:lnTo>
                <a:lnTo>
                  <a:pt x="372033" y="53162"/>
                </a:lnTo>
                <a:close/>
              </a:path>
              <a:path w="991870" h="104775">
                <a:moveTo>
                  <a:pt x="453948" y="53162"/>
                </a:moveTo>
                <a:lnTo>
                  <a:pt x="372033" y="53162"/>
                </a:lnTo>
                <a:lnTo>
                  <a:pt x="412991" y="104190"/>
                </a:lnTo>
                <a:lnTo>
                  <a:pt x="453948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48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593936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549651" y="4210811"/>
            <a:ext cx="1133855" cy="246887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593936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18" y="0"/>
                </a:moveTo>
                <a:lnTo>
                  <a:pt x="247446" y="51244"/>
                </a:lnTo>
                <a:lnTo>
                  <a:pt x="331076" y="51244"/>
                </a:lnTo>
                <a:lnTo>
                  <a:pt x="290118" y="0"/>
                </a:lnTo>
                <a:close/>
              </a:path>
              <a:path w="991870" h="102870">
                <a:moveTo>
                  <a:pt x="372033" y="0"/>
                </a:moveTo>
                <a:lnTo>
                  <a:pt x="331076" y="51244"/>
                </a:lnTo>
                <a:lnTo>
                  <a:pt x="412991" y="51244"/>
                </a:lnTo>
                <a:lnTo>
                  <a:pt x="372033" y="0"/>
                </a:lnTo>
                <a:close/>
              </a:path>
              <a:path w="991870" h="102870">
                <a:moveTo>
                  <a:pt x="453948" y="0"/>
                </a:moveTo>
                <a:lnTo>
                  <a:pt x="412991" y="51244"/>
                </a:lnTo>
                <a:lnTo>
                  <a:pt x="496608" y="51244"/>
                </a:lnTo>
                <a:lnTo>
                  <a:pt x="453948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593936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704844" y="4058411"/>
            <a:ext cx="1133855" cy="24688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749281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70" h="104775">
                <a:moveTo>
                  <a:pt x="372021" y="53162"/>
                </a:moveTo>
                <a:lnTo>
                  <a:pt x="290106" y="53162"/>
                </a:lnTo>
                <a:lnTo>
                  <a:pt x="331063" y="104190"/>
                </a:lnTo>
                <a:lnTo>
                  <a:pt x="372021" y="53162"/>
                </a:lnTo>
                <a:close/>
              </a:path>
              <a:path w="991870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749281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9" y="53158"/>
                </a:lnTo>
                <a:lnTo>
                  <a:pt x="165537" y="104190"/>
                </a:lnTo>
                <a:lnTo>
                  <a:pt x="206494" y="53158"/>
                </a:lnTo>
                <a:lnTo>
                  <a:pt x="247452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10" y="104190"/>
                </a:lnTo>
                <a:lnTo>
                  <a:pt x="537567" y="53158"/>
                </a:lnTo>
                <a:lnTo>
                  <a:pt x="578525" y="104190"/>
                </a:lnTo>
                <a:lnTo>
                  <a:pt x="619482" y="53158"/>
                </a:lnTo>
                <a:lnTo>
                  <a:pt x="660440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6" y="53158"/>
                </a:lnTo>
                <a:lnTo>
                  <a:pt x="991513" y="104190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704844" y="4210811"/>
            <a:ext cx="1133855" cy="246887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749281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06" y="0"/>
                </a:moveTo>
                <a:lnTo>
                  <a:pt x="247446" y="51244"/>
                </a:lnTo>
                <a:lnTo>
                  <a:pt x="331063" y="51244"/>
                </a:lnTo>
                <a:lnTo>
                  <a:pt x="290106" y="0"/>
                </a:lnTo>
                <a:close/>
              </a:path>
              <a:path w="991870" h="102870">
                <a:moveTo>
                  <a:pt x="372021" y="0"/>
                </a:moveTo>
                <a:lnTo>
                  <a:pt x="331063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70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749281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9" y="0"/>
                </a:lnTo>
                <a:lnTo>
                  <a:pt x="165537" y="51240"/>
                </a:lnTo>
                <a:lnTo>
                  <a:pt x="206494" y="0"/>
                </a:lnTo>
                <a:lnTo>
                  <a:pt x="247452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10" y="51240"/>
                </a:lnTo>
                <a:lnTo>
                  <a:pt x="537567" y="0"/>
                </a:lnTo>
                <a:lnTo>
                  <a:pt x="578525" y="51240"/>
                </a:lnTo>
                <a:lnTo>
                  <a:pt x="619482" y="0"/>
                </a:lnTo>
                <a:lnTo>
                  <a:pt x="660440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6" y="0"/>
                </a:lnTo>
                <a:lnTo>
                  <a:pt x="991513" y="51240"/>
                </a:lnTo>
                <a:lnTo>
                  <a:pt x="991513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56859" y="4058411"/>
            <a:ext cx="1133856" cy="246887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401233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70" h="104775">
                <a:moveTo>
                  <a:pt x="372021" y="53162"/>
                </a:moveTo>
                <a:lnTo>
                  <a:pt x="290106" y="53162"/>
                </a:lnTo>
                <a:lnTo>
                  <a:pt x="331076" y="104190"/>
                </a:lnTo>
                <a:lnTo>
                  <a:pt x="372021" y="53162"/>
                </a:lnTo>
                <a:close/>
              </a:path>
              <a:path w="991870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401233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9" y="53158"/>
                </a:lnTo>
                <a:lnTo>
                  <a:pt x="165537" y="104190"/>
                </a:lnTo>
                <a:lnTo>
                  <a:pt x="206494" y="53158"/>
                </a:lnTo>
                <a:lnTo>
                  <a:pt x="247452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10" y="104190"/>
                </a:lnTo>
                <a:lnTo>
                  <a:pt x="537567" y="53158"/>
                </a:lnTo>
                <a:lnTo>
                  <a:pt x="578525" y="104190"/>
                </a:lnTo>
                <a:lnTo>
                  <a:pt x="619482" y="53158"/>
                </a:lnTo>
                <a:lnTo>
                  <a:pt x="660440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6" y="53158"/>
                </a:lnTo>
                <a:lnTo>
                  <a:pt x="991513" y="104190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356859" y="4210811"/>
            <a:ext cx="1133856" cy="246887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401233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06" y="0"/>
                </a:moveTo>
                <a:lnTo>
                  <a:pt x="247446" y="51244"/>
                </a:lnTo>
                <a:lnTo>
                  <a:pt x="331076" y="51244"/>
                </a:lnTo>
                <a:lnTo>
                  <a:pt x="290106" y="0"/>
                </a:lnTo>
                <a:close/>
              </a:path>
              <a:path w="991870" h="102870">
                <a:moveTo>
                  <a:pt x="372021" y="0"/>
                </a:moveTo>
                <a:lnTo>
                  <a:pt x="331076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70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401233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9" y="0"/>
                </a:lnTo>
                <a:lnTo>
                  <a:pt x="165537" y="51240"/>
                </a:lnTo>
                <a:lnTo>
                  <a:pt x="206494" y="0"/>
                </a:lnTo>
                <a:lnTo>
                  <a:pt x="247452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10" y="51240"/>
                </a:lnTo>
                <a:lnTo>
                  <a:pt x="537567" y="0"/>
                </a:lnTo>
                <a:lnTo>
                  <a:pt x="578525" y="51240"/>
                </a:lnTo>
                <a:lnTo>
                  <a:pt x="619482" y="0"/>
                </a:lnTo>
                <a:lnTo>
                  <a:pt x="660440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6" y="0"/>
                </a:lnTo>
                <a:lnTo>
                  <a:pt x="991513" y="51240"/>
                </a:lnTo>
                <a:lnTo>
                  <a:pt x="991513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512052" y="4058411"/>
            <a:ext cx="1133855" cy="24688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56578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01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01" y="53162"/>
                </a:lnTo>
                <a:lnTo>
                  <a:pt x="991501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70" h="104775">
                <a:moveTo>
                  <a:pt x="372021" y="53162"/>
                </a:moveTo>
                <a:lnTo>
                  <a:pt x="290106" y="53162"/>
                </a:lnTo>
                <a:lnTo>
                  <a:pt x="331063" y="104190"/>
                </a:lnTo>
                <a:lnTo>
                  <a:pt x="372021" y="53162"/>
                </a:lnTo>
                <a:close/>
              </a:path>
              <a:path w="991870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44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44" y="53162"/>
                </a:lnTo>
                <a:close/>
              </a:path>
              <a:path w="991870" h="104775">
                <a:moveTo>
                  <a:pt x="991501" y="53162"/>
                </a:moveTo>
                <a:lnTo>
                  <a:pt x="950544" y="53162"/>
                </a:lnTo>
                <a:lnTo>
                  <a:pt x="991501" y="104190"/>
                </a:lnTo>
                <a:lnTo>
                  <a:pt x="991501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56578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512052" y="4210811"/>
            <a:ext cx="1133855" cy="24688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556578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44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01" y="102476"/>
                </a:lnTo>
                <a:lnTo>
                  <a:pt x="991501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44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06" y="0"/>
                </a:moveTo>
                <a:lnTo>
                  <a:pt x="247446" y="51244"/>
                </a:lnTo>
                <a:lnTo>
                  <a:pt x="331063" y="51244"/>
                </a:lnTo>
                <a:lnTo>
                  <a:pt x="290106" y="0"/>
                </a:lnTo>
                <a:close/>
              </a:path>
              <a:path w="991870" h="102870">
                <a:moveTo>
                  <a:pt x="372021" y="0"/>
                </a:moveTo>
                <a:lnTo>
                  <a:pt x="331063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70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556578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670292" y="4058411"/>
            <a:ext cx="1133855" cy="24688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713624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18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18" y="53162"/>
                </a:lnTo>
                <a:close/>
              </a:path>
              <a:path w="991870" h="104775">
                <a:moveTo>
                  <a:pt x="372033" y="53162"/>
                </a:moveTo>
                <a:lnTo>
                  <a:pt x="290118" y="53162"/>
                </a:lnTo>
                <a:lnTo>
                  <a:pt x="331076" y="104190"/>
                </a:lnTo>
                <a:lnTo>
                  <a:pt x="372033" y="53162"/>
                </a:lnTo>
                <a:close/>
              </a:path>
              <a:path w="991870" h="104775">
                <a:moveTo>
                  <a:pt x="453948" y="53162"/>
                </a:moveTo>
                <a:lnTo>
                  <a:pt x="372033" y="53162"/>
                </a:lnTo>
                <a:lnTo>
                  <a:pt x="412991" y="104190"/>
                </a:lnTo>
                <a:lnTo>
                  <a:pt x="453948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48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713624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670292" y="4210811"/>
            <a:ext cx="1133855" cy="24688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713624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18" y="0"/>
                </a:moveTo>
                <a:lnTo>
                  <a:pt x="247446" y="51244"/>
                </a:lnTo>
                <a:lnTo>
                  <a:pt x="331076" y="51244"/>
                </a:lnTo>
                <a:lnTo>
                  <a:pt x="290118" y="0"/>
                </a:lnTo>
                <a:close/>
              </a:path>
              <a:path w="991870" h="102870">
                <a:moveTo>
                  <a:pt x="372033" y="0"/>
                </a:moveTo>
                <a:lnTo>
                  <a:pt x="331076" y="51244"/>
                </a:lnTo>
                <a:lnTo>
                  <a:pt x="412991" y="51244"/>
                </a:lnTo>
                <a:lnTo>
                  <a:pt x="372033" y="0"/>
                </a:lnTo>
                <a:close/>
              </a:path>
              <a:path w="991870" h="102870">
                <a:moveTo>
                  <a:pt x="453948" y="0"/>
                </a:moveTo>
                <a:lnTo>
                  <a:pt x="412991" y="51244"/>
                </a:lnTo>
                <a:lnTo>
                  <a:pt x="496608" y="51244"/>
                </a:lnTo>
                <a:lnTo>
                  <a:pt x="453948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713624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394460" y="3040379"/>
            <a:ext cx="1133855" cy="39928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726692" y="3049523"/>
            <a:ext cx="469392" cy="42672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436890" y="30822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436890" y="308220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394460" y="3296411"/>
            <a:ext cx="1133855" cy="396239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726692" y="3305555"/>
            <a:ext cx="469392" cy="42672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436890" y="333840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436890" y="333841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394460" y="3549396"/>
            <a:ext cx="1133855" cy="399288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726692" y="3558540"/>
            <a:ext cx="469392" cy="429767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436890" y="35928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436890" y="35929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394460" y="3805428"/>
            <a:ext cx="1133855" cy="399288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726692" y="3817620"/>
            <a:ext cx="469392" cy="42672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436890" y="384910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436890" y="38491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391411" y="4210811"/>
            <a:ext cx="1136903" cy="246887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436890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01" y="102476"/>
                </a:lnTo>
                <a:lnTo>
                  <a:pt x="991501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69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69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69" h="102870">
                <a:moveTo>
                  <a:pt x="290106" y="0"/>
                </a:moveTo>
                <a:lnTo>
                  <a:pt x="247446" y="51244"/>
                </a:lnTo>
                <a:lnTo>
                  <a:pt x="331063" y="51244"/>
                </a:lnTo>
                <a:lnTo>
                  <a:pt x="290106" y="0"/>
                </a:lnTo>
                <a:close/>
              </a:path>
              <a:path w="991869" h="102870">
                <a:moveTo>
                  <a:pt x="372021" y="0"/>
                </a:moveTo>
                <a:lnTo>
                  <a:pt x="331063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69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69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69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69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69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69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436890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391411" y="4058411"/>
            <a:ext cx="1136903" cy="246887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436890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69" h="104775">
                <a:moveTo>
                  <a:pt x="991501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01" y="53162"/>
                </a:lnTo>
                <a:lnTo>
                  <a:pt x="991501" y="0"/>
                </a:lnTo>
                <a:close/>
              </a:path>
              <a:path w="991869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69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69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69" h="104775">
                <a:moveTo>
                  <a:pt x="372021" y="53162"/>
                </a:moveTo>
                <a:lnTo>
                  <a:pt x="290106" y="53162"/>
                </a:lnTo>
                <a:lnTo>
                  <a:pt x="331063" y="104190"/>
                </a:lnTo>
                <a:lnTo>
                  <a:pt x="372021" y="53162"/>
                </a:lnTo>
                <a:close/>
              </a:path>
              <a:path w="991869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69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69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69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69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69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69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69" h="104775">
                <a:moveTo>
                  <a:pt x="991501" y="53162"/>
                </a:moveTo>
                <a:lnTo>
                  <a:pt x="950556" y="53162"/>
                </a:lnTo>
                <a:lnTo>
                  <a:pt x="991501" y="104190"/>
                </a:lnTo>
                <a:lnTo>
                  <a:pt x="991501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436890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69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394460" y="4317491"/>
            <a:ext cx="1133855" cy="399288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726692" y="4326635"/>
            <a:ext cx="469392" cy="429768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436890" y="43598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436890" y="435980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394460" y="4573523"/>
            <a:ext cx="1133855" cy="396239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726692" y="4582667"/>
            <a:ext cx="469392" cy="429768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436890" y="461601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436890" y="461601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394460" y="4826508"/>
            <a:ext cx="1133855" cy="399288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726692" y="4838700"/>
            <a:ext cx="469392" cy="426719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436890" y="487050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436890" y="48705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394460" y="5085588"/>
            <a:ext cx="1133855" cy="399288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726692" y="5094732"/>
            <a:ext cx="469392" cy="429768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436890" y="51267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436890" y="5126710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394460" y="5341620"/>
            <a:ext cx="1133855" cy="396239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726692" y="5350764"/>
            <a:ext cx="469392" cy="426719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436890" y="538291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436890" y="538292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394460" y="5594603"/>
            <a:ext cx="1133855" cy="399288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726692" y="5606796"/>
            <a:ext cx="469392" cy="426719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436890" y="5637420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436890" y="56374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549651" y="4314444"/>
            <a:ext cx="1133855" cy="399288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881883" y="4326635"/>
            <a:ext cx="469392" cy="426719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592222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592222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549651" y="4570476"/>
            <a:ext cx="1133855" cy="399288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881883" y="4582667"/>
            <a:ext cx="469392" cy="426719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592222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592222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549651" y="4826508"/>
            <a:ext cx="1133855" cy="399288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881883" y="4835652"/>
            <a:ext cx="469392" cy="429768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592222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592222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549651" y="5082540"/>
            <a:ext cx="1133855" cy="396239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881883" y="5091684"/>
            <a:ext cx="469392" cy="429768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592222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92222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549651" y="5335523"/>
            <a:ext cx="1133855" cy="399288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881883" y="5347715"/>
            <a:ext cx="469392" cy="429768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592222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592222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549651" y="5594603"/>
            <a:ext cx="1133855" cy="399288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881883" y="5603747"/>
            <a:ext cx="469392" cy="429768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592222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592222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707891" y="4314444"/>
            <a:ext cx="1133856" cy="399288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037076" y="4326635"/>
            <a:ext cx="472439" cy="426719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749281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749281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707891" y="4570476"/>
            <a:ext cx="1133856" cy="399288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037076" y="4582667"/>
            <a:ext cx="472439" cy="426719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749281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749281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707891" y="4826508"/>
            <a:ext cx="1133856" cy="399288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037076" y="4835652"/>
            <a:ext cx="472439" cy="429768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749281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749281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707891" y="5082540"/>
            <a:ext cx="1133856" cy="396239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037076" y="5091684"/>
            <a:ext cx="472439" cy="429768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749281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749281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707891" y="5335523"/>
            <a:ext cx="1133856" cy="399288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037076" y="5347715"/>
            <a:ext cx="472439" cy="429768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749281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749281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707891" y="5594603"/>
            <a:ext cx="1133856" cy="399288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037076" y="5603747"/>
            <a:ext cx="472439" cy="429768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749281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749281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 txBox="1"/>
          <p:nvPr/>
        </p:nvSpPr>
        <p:spPr>
          <a:xfrm>
            <a:off x="1084050" y="3035623"/>
            <a:ext cx="273050" cy="41224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43180">
              <a:lnSpc>
                <a:spcPct val="100000"/>
              </a:lnSpc>
              <a:spcBef>
                <a:spcPts val="434"/>
              </a:spcBef>
            </a:pPr>
            <a:r>
              <a:rPr dirty="0" sz="1400" b="1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40"/>
              </a:spcBef>
            </a:pPr>
            <a:r>
              <a:rPr dirty="0" sz="1400" b="1">
                <a:latin typeface="Arial"/>
                <a:cs typeface="Arial"/>
              </a:rPr>
              <a:t>02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03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2286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7D</a:t>
            </a:r>
            <a:endParaRPr sz="1400">
              <a:latin typeface="Arial"/>
              <a:cs typeface="Arial"/>
            </a:endParaRPr>
          </a:p>
          <a:p>
            <a:pPr algn="just" marL="33020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latin typeface="Arial"/>
                <a:cs typeface="Arial"/>
              </a:rPr>
              <a:t>7E</a:t>
            </a:r>
            <a:endParaRPr sz="1400">
              <a:latin typeface="Arial"/>
              <a:cs typeface="Arial"/>
            </a:endParaRPr>
          </a:p>
          <a:p>
            <a:pPr algn="just" marL="4127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7F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81</a:t>
            </a:r>
            <a:endParaRPr sz="1400">
              <a:latin typeface="Arial"/>
              <a:cs typeface="Arial"/>
            </a:endParaRPr>
          </a:p>
          <a:p>
            <a:pPr algn="just" marL="61594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latin typeface="Arial"/>
                <a:cs typeface="Arial"/>
              </a:rPr>
              <a:t>82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8255">
              <a:lnSpc>
                <a:spcPct val="120500"/>
              </a:lnSpc>
            </a:pPr>
            <a:r>
              <a:rPr dirty="0" sz="1400" b="1">
                <a:latin typeface="Arial"/>
                <a:cs typeface="Arial"/>
              </a:rPr>
              <a:t>FC  FD  </a:t>
            </a:r>
            <a:r>
              <a:rPr dirty="0" sz="1400" spc="-5" b="1">
                <a:latin typeface="Arial"/>
                <a:cs typeface="Arial"/>
              </a:rPr>
              <a:t>FE  </a:t>
            </a:r>
            <a:r>
              <a:rPr dirty="0" sz="1400" b="1">
                <a:latin typeface="Arial"/>
                <a:cs typeface="Arial"/>
              </a:rPr>
              <a:t>FF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790291" y="2698318"/>
            <a:ext cx="59817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</a:t>
            </a:r>
            <a:r>
              <a:rPr dirty="0" sz="1500" spc="5" b="1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3945635" y="2698318"/>
            <a:ext cx="59817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</a:t>
            </a:r>
            <a:r>
              <a:rPr dirty="0" sz="1500" spc="5" b="1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5356859" y="4314444"/>
            <a:ext cx="1133856" cy="399288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689091" y="4326635"/>
            <a:ext cx="469391" cy="426719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399519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399519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356859" y="4570476"/>
            <a:ext cx="1133856" cy="399288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689091" y="4582667"/>
            <a:ext cx="469391" cy="426719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399519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399519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356859" y="4826508"/>
            <a:ext cx="1133856" cy="399288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689091" y="4835652"/>
            <a:ext cx="469391" cy="429768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399519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399519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356859" y="5082540"/>
            <a:ext cx="1133856" cy="396239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689091" y="5091684"/>
            <a:ext cx="469391" cy="429768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399519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399519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356859" y="5335523"/>
            <a:ext cx="1133856" cy="399288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689091" y="5347715"/>
            <a:ext cx="469391" cy="429768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399519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399519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356859" y="5594603"/>
            <a:ext cx="1133856" cy="399288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689091" y="5603747"/>
            <a:ext cx="469391" cy="429768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399519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399519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515100" y="4314444"/>
            <a:ext cx="1133855" cy="399288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844283" y="4326635"/>
            <a:ext cx="472440" cy="426719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556578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556578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515100" y="4570476"/>
            <a:ext cx="1133855" cy="399288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844283" y="4582667"/>
            <a:ext cx="472440" cy="426719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556578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556578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515100" y="4826508"/>
            <a:ext cx="1133855" cy="399288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844283" y="4835652"/>
            <a:ext cx="472440" cy="429768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556578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556578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515100" y="5082540"/>
            <a:ext cx="1133855" cy="396239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844283" y="5091684"/>
            <a:ext cx="472440" cy="429768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556578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556578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515100" y="5335523"/>
            <a:ext cx="1133855" cy="399288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844283" y="5347715"/>
            <a:ext cx="472440" cy="429768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556578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556578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515100" y="5594603"/>
            <a:ext cx="1133855" cy="399288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844283" y="5603747"/>
            <a:ext cx="472440" cy="429768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556578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556578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 txBox="1"/>
          <p:nvPr/>
        </p:nvSpPr>
        <p:spPr>
          <a:xfrm>
            <a:off x="5544680" y="2698318"/>
            <a:ext cx="7042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k1</a:t>
            </a:r>
            <a:r>
              <a:rPr dirty="0" sz="1500" spc="5" b="1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6700024" y="2698318"/>
            <a:ext cx="7042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k1</a:t>
            </a:r>
            <a:r>
              <a:rPr dirty="0" sz="1500" spc="5" b="1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7858773" y="2698318"/>
            <a:ext cx="7042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k1</a:t>
            </a:r>
            <a:r>
              <a:rPr dirty="0" sz="1500" spc="5" b="1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7670292" y="4314444"/>
            <a:ext cx="1133855" cy="399288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8002523" y="4326635"/>
            <a:ext cx="472440" cy="426719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713624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713624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670292" y="4570476"/>
            <a:ext cx="1133855" cy="399288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8002523" y="4582667"/>
            <a:ext cx="472440" cy="426719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713624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713624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7670292" y="4826508"/>
            <a:ext cx="1133855" cy="399288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8002523" y="4835652"/>
            <a:ext cx="472440" cy="429768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713624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7713624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904625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986540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070157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152072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7670292" y="5082540"/>
            <a:ext cx="1133855" cy="396239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002523" y="5091684"/>
            <a:ext cx="472440" cy="429768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713624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7713624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7670292" y="5335523"/>
            <a:ext cx="1133855" cy="399288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002523" y="5347715"/>
            <a:ext cx="472440" cy="429768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7713624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7713624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7670292" y="5594603"/>
            <a:ext cx="1133855" cy="399288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8002523" y="5603747"/>
            <a:ext cx="472440" cy="429768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7713624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7713624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391411" y="5847588"/>
            <a:ext cx="1136903" cy="246887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436890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991501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01" y="52285"/>
                </a:lnTo>
                <a:lnTo>
                  <a:pt x="991501" y="0"/>
                </a:lnTo>
                <a:close/>
              </a:path>
              <a:path w="991869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69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69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69" h="102870">
                <a:moveTo>
                  <a:pt x="372021" y="52285"/>
                </a:moveTo>
                <a:lnTo>
                  <a:pt x="290106" y="52285"/>
                </a:lnTo>
                <a:lnTo>
                  <a:pt x="331063" y="102488"/>
                </a:lnTo>
                <a:lnTo>
                  <a:pt x="372021" y="52285"/>
                </a:lnTo>
                <a:close/>
              </a:path>
              <a:path w="991869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69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69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69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69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69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69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69" h="102870">
                <a:moveTo>
                  <a:pt x="991501" y="52285"/>
                </a:moveTo>
                <a:lnTo>
                  <a:pt x="950556" y="52285"/>
                </a:lnTo>
                <a:lnTo>
                  <a:pt x="991501" y="102488"/>
                </a:lnTo>
                <a:lnTo>
                  <a:pt x="991501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436890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391411" y="5999988"/>
            <a:ext cx="1136903" cy="243840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436890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69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01" y="100774"/>
                </a:lnTo>
                <a:lnTo>
                  <a:pt x="991501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69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69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69" h="100964">
                <a:moveTo>
                  <a:pt x="290106" y="0"/>
                </a:moveTo>
                <a:lnTo>
                  <a:pt x="247446" y="50393"/>
                </a:lnTo>
                <a:lnTo>
                  <a:pt x="331063" y="50393"/>
                </a:lnTo>
                <a:lnTo>
                  <a:pt x="290106" y="0"/>
                </a:lnTo>
                <a:close/>
              </a:path>
              <a:path w="991869" h="100964">
                <a:moveTo>
                  <a:pt x="372021" y="0"/>
                </a:moveTo>
                <a:lnTo>
                  <a:pt x="331063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69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69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69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69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69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69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436890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69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549651" y="5847588"/>
            <a:ext cx="1133855" cy="246887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593936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18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18" y="52285"/>
                </a:lnTo>
                <a:close/>
              </a:path>
              <a:path w="991870" h="102870">
                <a:moveTo>
                  <a:pt x="372033" y="52285"/>
                </a:moveTo>
                <a:lnTo>
                  <a:pt x="290118" y="52285"/>
                </a:lnTo>
                <a:lnTo>
                  <a:pt x="331076" y="102488"/>
                </a:lnTo>
                <a:lnTo>
                  <a:pt x="372033" y="52285"/>
                </a:lnTo>
                <a:close/>
              </a:path>
              <a:path w="991870" h="102870">
                <a:moveTo>
                  <a:pt x="453948" y="52285"/>
                </a:moveTo>
                <a:lnTo>
                  <a:pt x="372033" y="52285"/>
                </a:lnTo>
                <a:lnTo>
                  <a:pt x="412991" y="102488"/>
                </a:lnTo>
                <a:lnTo>
                  <a:pt x="453948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48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593936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549651" y="5999988"/>
            <a:ext cx="1133855" cy="243840"/>
          </a:xfrm>
          <a:prstGeom prst="rect">
            <a:avLst/>
          </a:prstGeom>
          <a:blipFill>
            <a:blip r:embed="rId1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593936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18" y="0"/>
                </a:moveTo>
                <a:lnTo>
                  <a:pt x="247446" y="50393"/>
                </a:lnTo>
                <a:lnTo>
                  <a:pt x="331076" y="50393"/>
                </a:lnTo>
                <a:lnTo>
                  <a:pt x="290118" y="0"/>
                </a:lnTo>
                <a:close/>
              </a:path>
              <a:path w="991870" h="100964">
                <a:moveTo>
                  <a:pt x="372033" y="0"/>
                </a:moveTo>
                <a:lnTo>
                  <a:pt x="331076" y="50393"/>
                </a:lnTo>
                <a:lnTo>
                  <a:pt x="412991" y="50393"/>
                </a:lnTo>
                <a:lnTo>
                  <a:pt x="372033" y="0"/>
                </a:lnTo>
                <a:close/>
              </a:path>
              <a:path w="991870" h="100964">
                <a:moveTo>
                  <a:pt x="453948" y="0"/>
                </a:moveTo>
                <a:lnTo>
                  <a:pt x="412991" y="50393"/>
                </a:lnTo>
                <a:lnTo>
                  <a:pt x="496608" y="50393"/>
                </a:lnTo>
                <a:lnTo>
                  <a:pt x="453948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593936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704844" y="5847588"/>
            <a:ext cx="1133855" cy="246887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3749281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70" h="102870">
                <a:moveTo>
                  <a:pt x="372021" y="52285"/>
                </a:moveTo>
                <a:lnTo>
                  <a:pt x="290106" y="52285"/>
                </a:lnTo>
                <a:lnTo>
                  <a:pt x="331063" y="102488"/>
                </a:lnTo>
                <a:lnTo>
                  <a:pt x="372021" y="52285"/>
                </a:lnTo>
                <a:close/>
              </a:path>
              <a:path w="991870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749281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9" y="52286"/>
                </a:lnTo>
                <a:lnTo>
                  <a:pt x="165537" y="102481"/>
                </a:lnTo>
                <a:lnTo>
                  <a:pt x="206494" y="52286"/>
                </a:lnTo>
                <a:lnTo>
                  <a:pt x="247452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10" y="102481"/>
                </a:lnTo>
                <a:lnTo>
                  <a:pt x="537567" y="52286"/>
                </a:lnTo>
                <a:lnTo>
                  <a:pt x="578525" y="102481"/>
                </a:lnTo>
                <a:lnTo>
                  <a:pt x="619482" y="52286"/>
                </a:lnTo>
                <a:lnTo>
                  <a:pt x="660440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6" y="52286"/>
                </a:lnTo>
                <a:lnTo>
                  <a:pt x="991513" y="102481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704844" y="5999988"/>
            <a:ext cx="1133855" cy="243840"/>
          </a:xfrm>
          <a:prstGeom prst="rect">
            <a:avLst/>
          </a:prstGeom>
          <a:blipFill>
            <a:blip r:embed="rId1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749281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06" y="0"/>
                </a:moveTo>
                <a:lnTo>
                  <a:pt x="247446" y="50393"/>
                </a:lnTo>
                <a:lnTo>
                  <a:pt x="331063" y="50393"/>
                </a:lnTo>
                <a:lnTo>
                  <a:pt x="290106" y="0"/>
                </a:lnTo>
                <a:close/>
              </a:path>
              <a:path w="991870" h="100964">
                <a:moveTo>
                  <a:pt x="372021" y="0"/>
                </a:moveTo>
                <a:lnTo>
                  <a:pt x="331063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70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749281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9" y="0"/>
                </a:lnTo>
                <a:lnTo>
                  <a:pt x="165537" y="50387"/>
                </a:lnTo>
                <a:lnTo>
                  <a:pt x="206494" y="0"/>
                </a:lnTo>
                <a:lnTo>
                  <a:pt x="247452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10" y="50387"/>
                </a:lnTo>
                <a:lnTo>
                  <a:pt x="537567" y="0"/>
                </a:lnTo>
                <a:lnTo>
                  <a:pt x="578525" y="50387"/>
                </a:lnTo>
                <a:lnTo>
                  <a:pt x="619482" y="0"/>
                </a:lnTo>
                <a:lnTo>
                  <a:pt x="660440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6" y="0"/>
                </a:lnTo>
                <a:lnTo>
                  <a:pt x="991513" y="50387"/>
                </a:lnTo>
                <a:lnTo>
                  <a:pt x="991513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356859" y="5847588"/>
            <a:ext cx="1133856" cy="246887"/>
          </a:xfrm>
          <a:prstGeom prst="rect">
            <a:avLst/>
          </a:prstGeom>
          <a:blipFill>
            <a:blip r:embed="rId1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401233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70" h="102870">
                <a:moveTo>
                  <a:pt x="372021" y="52285"/>
                </a:moveTo>
                <a:lnTo>
                  <a:pt x="290106" y="52285"/>
                </a:lnTo>
                <a:lnTo>
                  <a:pt x="331076" y="102488"/>
                </a:lnTo>
                <a:lnTo>
                  <a:pt x="372021" y="52285"/>
                </a:lnTo>
                <a:close/>
              </a:path>
              <a:path w="991870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401233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9" y="52286"/>
                </a:lnTo>
                <a:lnTo>
                  <a:pt x="165537" y="102481"/>
                </a:lnTo>
                <a:lnTo>
                  <a:pt x="206494" y="52286"/>
                </a:lnTo>
                <a:lnTo>
                  <a:pt x="247452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10" y="102481"/>
                </a:lnTo>
                <a:lnTo>
                  <a:pt x="537567" y="52286"/>
                </a:lnTo>
                <a:lnTo>
                  <a:pt x="578525" y="102481"/>
                </a:lnTo>
                <a:lnTo>
                  <a:pt x="619482" y="52286"/>
                </a:lnTo>
                <a:lnTo>
                  <a:pt x="660440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6" y="52286"/>
                </a:lnTo>
                <a:lnTo>
                  <a:pt x="991513" y="102481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356859" y="5999988"/>
            <a:ext cx="1133856" cy="243840"/>
          </a:xfrm>
          <a:prstGeom prst="rect">
            <a:avLst/>
          </a:prstGeom>
          <a:blipFill>
            <a:blip r:embed="rId1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401233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06" y="0"/>
                </a:moveTo>
                <a:lnTo>
                  <a:pt x="247446" y="50393"/>
                </a:lnTo>
                <a:lnTo>
                  <a:pt x="331076" y="50393"/>
                </a:lnTo>
                <a:lnTo>
                  <a:pt x="290106" y="0"/>
                </a:lnTo>
                <a:close/>
              </a:path>
              <a:path w="991870" h="100964">
                <a:moveTo>
                  <a:pt x="372021" y="0"/>
                </a:moveTo>
                <a:lnTo>
                  <a:pt x="331076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70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401233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9" y="0"/>
                </a:lnTo>
                <a:lnTo>
                  <a:pt x="165537" y="50387"/>
                </a:lnTo>
                <a:lnTo>
                  <a:pt x="206494" y="0"/>
                </a:lnTo>
                <a:lnTo>
                  <a:pt x="247452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10" y="50387"/>
                </a:lnTo>
                <a:lnTo>
                  <a:pt x="537567" y="0"/>
                </a:lnTo>
                <a:lnTo>
                  <a:pt x="578525" y="50387"/>
                </a:lnTo>
                <a:lnTo>
                  <a:pt x="619482" y="0"/>
                </a:lnTo>
                <a:lnTo>
                  <a:pt x="660440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6" y="0"/>
                </a:lnTo>
                <a:lnTo>
                  <a:pt x="991513" y="50387"/>
                </a:lnTo>
                <a:lnTo>
                  <a:pt x="991513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512052" y="5847588"/>
            <a:ext cx="1133855" cy="246887"/>
          </a:xfrm>
          <a:prstGeom prst="rect">
            <a:avLst/>
          </a:prstGeom>
          <a:blipFill>
            <a:blip r:embed="rId1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556578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01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01" y="52285"/>
                </a:lnTo>
                <a:lnTo>
                  <a:pt x="991501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70" h="102870">
                <a:moveTo>
                  <a:pt x="372021" y="52285"/>
                </a:moveTo>
                <a:lnTo>
                  <a:pt x="290106" y="52285"/>
                </a:lnTo>
                <a:lnTo>
                  <a:pt x="331063" y="102488"/>
                </a:lnTo>
                <a:lnTo>
                  <a:pt x="372021" y="52285"/>
                </a:lnTo>
                <a:close/>
              </a:path>
              <a:path w="991870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44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44" y="52285"/>
                </a:lnTo>
                <a:close/>
              </a:path>
              <a:path w="991870" h="102870">
                <a:moveTo>
                  <a:pt x="991501" y="52285"/>
                </a:moveTo>
                <a:lnTo>
                  <a:pt x="950544" y="52285"/>
                </a:lnTo>
                <a:lnTo>
                  <a:pt x="991501" y="102488"/>
                </a:lnTo>
                <a:lnTo>
                  <a:pt x="991501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556578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512052" y="5999988"/>
            <a:ext cx="1133855" cy="243840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556578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44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01" y="100774"/>
                </a:lnTo>
                <a:lnTo>
                  <a:pt x="991501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44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06" y="0"/>
                </a:moveTo>
                <a:lnTo>
                  <a:pt x="247446" y="50393"/>
                </a:lnTo>
                <a:lnTo>
                  <a:pt x="331063" y="50393"/>
                </a:lnTo>
                <a:lnTo>
                  <a:pt x="290106" y="0"/>
                </a:lnTo>
                <a:close/>
              </a:path>
              <a:path w="991870" h="100964">
                <a:moveTo>
                  <a:pt x="372021" y="0"/>
                </a:moveTo>
                <a:lnTo>
                  <a:pt x="331063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70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556578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7670292" y="5999988"/>
            <a:ext cx="1133855" cy="243840"/>
          </a:xfrm>
          <a:prstGeom prst="rect">
            <a:avLst/>
          </a:prstGeom>
          <a:blipFill>
            <a:blip r:embed="rId1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7713624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18" y="0"/>
                </a:moveTo>
                <a:lnTo>
                  <a:pt x="247446" y="50393"/>
                </a:lnTo>
                <a:lnTo>
                  <a:pt x="331076" y="50393"/>
                </a:lnTo>
                <a:lnTo>
                  <a:pt x="290118" y="0"/>
                </a:lnTo>
                <a:close/>
              </a:path>
              <a:path w="991870" h="100964">
                <a:moveTo>
                  <a:pt x="372033" y="0"/>
                </a:moveTo>
                <a:lnTo>
                  <a:pt x="331076" y="50393"/>
                </a:lnTo>
                <a:lnTo>
                  <a:pt x="412991" y="50393"/>
                </a:lnTo>
                <a:lnTo>
                  <a:pt x="372033" y="0"/>
                </a:lnTo>
                <a:close/>
              </a:path>
              <a:path w="991870" h="100964">
                <a:moveTo>
                  <a:pt x="453948" y="0"/>
                </a:moveTo>
                <a:lnTo>
                  <a:pt x="412991" y="50393"/>
                </a:lnTo>
                <a:lnTo>
                  <a:pt x="496608" y="50393"/>
                </a:lnTo>
                <a:lnTo>
                  <a:pt x="453948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7713624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7670292" y="5847588"/>
            <a:ext cx="1133855" cy="246887"/>
          </a:xfrm>
          <a:prstGeom prst="rect">
            <a:avLst/>
          </a:prstGeom>
          <a:blipFill>
            <a:blip r:embed="rId1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7713624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18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18" y="52285"/>
                </a:lnTo>
                <a:close/>
              </a:path>
              <a:path w="991870" h="102870">
                <a:moveTo>
                  <a:pt x="372033" y="52285"/>
                </a:moveTo>
                <a:lnTo>
                  <a:pt x="290118" y="52285"/>
                </a:lnTo>
                <a:lnTo>
                  <a:pt x="331076" y="102488"/>
                </a:lnTo>
                <a:lnTo>
                  <a:pt x="372033" y="52285"/>
                </a:lnTo>
                <a:close/>
              </a:path>
              <a:path w="991870" h="102870">
                <a:moveTo>
                  <a:pt x="453948" y="52285"/>
                </a:moveTo>
                <a:lnTo>
                  <a:pt x="372033" y="52285"/>
                </a:lnTo>
                <a:lnTo>
                  <a:pt x="412991" y="102488"/>
                </a:lnTo>
                <a:lnTo>
                  <a:pt x="453948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48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7713624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394460" y="6106667"/>
            <a:ext cx="1133855" cy="399288"/>
          </a:xfrm>
          <a:prstGeom prst="rect">
            <a:avLst/>
          </a:prstGeom>
          <a:blipFill>
            <a:blip r:embed="rId1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726692" y="6118859"/>
            <a:ext cx="469392" cy="426719"/>
          </a:xfrm>
          <a:prstGeom prst="rect">
            <a:avLst/>
          </a:prstGeom>
          <a:blipFill>
            <a:blip r:embed="rId1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436890" y="614982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436890" y="6149822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394460" y="6362700"/>
            <a:ext cx="1133855" cy="399288"/>
          </a:xfrm>
          <a:prstGeom prst="rect">
            <a:avLst/>
          </a:prstGeom>
          <a:blipFill>
            <a:blip r:embed="rId1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726692" y="6374891"/>
            <a:ext cx="469392" cy="426719"/>
          </a:xfrm>
          <a:prstGeom prst="rect">
            <a:avLst/>
          </a:prstGeom>
          <a:blipFill>
            <a:blip r:embed="rId1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436890" y="640432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436890" y="640431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394460" y="6618731"/>
            <a:ext cx="1133855" cy="396240"/>
          </a:xfrm>
          <a:prstGeom prst="rect">
            <a:avLst/>
          </a:prstGeom>
          <a:blipFill>
            <a:blip r:embed="rId1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726692" y="6627876"/>
            <a:ext cx="469392" cy="429768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436890" y="666052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4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436890" y="666052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4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394460" y="6871716"/>
            <a:ext cx="1133855" cy="399288"/>
          </a:xfrm>
          <a:prstGeom prst="rect">
            <a:avLst/>
          </a:prstGeom>
          <a:blipFill>
            <a:blip r:embed="rId1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726692" y="6883907"/>
            <a:ext cx="469392" cy="429768"/>
          </a:xfrm>
          <a:prstGeom prst="rect">
            <a:avLst/>
          </a:prstGeom>
          <a:blipFill>
            <a:blip r:embed="rId1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436890" y="691502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436890" y="691502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549651" y="6103620"/>
            <a:ext cx="1133855" cy="399288"/>
          </a:xfrm>
          <a:prstGeom prst="rect">
            <a:avLst/>
          </a:prstGeom>
          <a:blipFill>
            <a:blip r:embed="rId1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881883" y="6115811"/>
            <a:ext cx="469392" cy="426719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592222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592222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549651" y="6359652"/>
            <a:ext cx="1133855" cy="399288"/>
          </a:xfrm>
          <a:prstGeom prst="rect">
            <a:avLst/>
          </a:prstGeom>
          <a:blipFill>
            <a:blip r:embed="rId2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881883" y="6371844"/>
            <a:ext cx="469392" cy="426719"/>
          </a:xfrm>
          <a:prstGeom prst="rect">
            <a:avLst/>
          </a:prstGeom>
          <a:blipFill>
            <a:blip r:embed="rId2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592222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592222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549651" y="6615683"/>
            <a:ext cx="1133855" cy="399288"/>
          </a:xfrm>
          <a:prstGeom prst="rect">
            <a:avLst/>
          </a:prstGeom>
          <a:blipFill>
            <a:blip r:embed="rId2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881883" y="6627876"/>
            <a:ext cx="469392" cy="426720"/>
          </a:xfrm>
          <a:prstGeom prst="rect">
            <a:avLst/>
          </a:prstGeom>
          <a:blipFill>
            <a:blip r:embed="rId2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592222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592222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549651" y="6871716"/>
            <a:ext cx="1133855" cy="399288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881883" y="6883907"/>
            <a:ext cx="469392" cy="426720"/>
          </a:xfrm>
          <a:prstGeom prst="rect">
            <a:avLst/>
          </a:prstGeom>
          <a:blipFill>
            <a:blip r:embed="rId2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2592222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2592222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3707891" y="6103620"/>
            <a:ext cx="1133856" cy="399288"/>
          </a:xfrm>
          <a:prstGeom prst="rect">
            <a:avLst/>
          </a:prstGeom>
          <a:blipFill>
            <a:blip r:embed="rId2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4037076" y="6115811"/>
            <a:ext cx="472439" cy="426719"/>
          </a:xfrm>
          <a:prstGeom prst="rect">
            <a:avLst/>
          </a:prstGeom>
          <a:blipFill>
            <a:blip r:embed="rId2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3749281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3749281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3707891" y="6359652"/>
            <a:ext cx="1133856" cy="399288"/>
          </a:xfrm>
          <a:prstGeom prst="rect">
            <a:avLst/>
          </a:prstGeom>
          <a:blipFill>
            <a:blip r:embed="rId2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4037076" y="6371844"/>
            <a:ext cx="472439" cy="426719"/>
          </a:xfrm>
          <a:prstGeom prst="rect">
            <a:avLst/>
          </a:prstGeom>
          <a:blipFill>
            <a:blip r:embed="rId2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3749281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3749281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3707891" y="6615683"/>
            <a:ext cx="1133856" cy="399288"/>
          </a:xfrm>
          <a:prstGeom prst="rect">
            <a:avLst/>
          </a:prstGeom>
          <a:blipFill>
            <a:blip r:embed="rId2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037076" y="6627876"/>
            <a:ext cx="472439" cy="426720"/>
          </a:xfrm>
          <a:prstGeom prst="rect">
            <a:avLst/>
          </a:prstGeom>
          <a:blipFill>
            <a:blip r:embed="rId2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3749281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749281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3707891" y="6871716"/>
            <a:ext cx="1133856" cy="399288"/>
          </a:xfrm>
          <a:prstGeom prst="rect">
            <a:avLst/>
          </a:prstGeom>
          <a:blipFill>
            <a:blip r:embed="rId2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037076" y="6883907"/>
            <a:ext cx="472439" cy="426720"/>
          </a:xfrm>
          <a:prstGeom prst="rect">
            <a:avLst/>
          </a:prstGeom>
          <a:blipFill>
            <a:blip r:embed="rId2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3749281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3749281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356859" y="6103620"/>
            <a:ext cx="1133856" cy="399288"/>
          </a:xfrm>
          <a:prstGeom prst="rect">
            <a:avLst/>
          </a:prstGeom>
          <a:blipFill>
            <a:blip r:embed="rId2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689091" y="6115811"/>
            <a:ext cx="469391" cy="426719"/>
          </a:xfrm>
          <a:prstGeom prst="rect">
            <a:avLst/>
          </a:prstGeom>
          <a:blipFill>
            <a:blip r:embed="rId2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399519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399519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356859" y="6359652"/>
            <a:ext cx="1133856" cy="399288"/>
          </a:xfrm>
          <a:prstGeom prst="rect">
            <a:avLst/>
          </a:prstGeom>
          <a:blipFill>
            <a:blip r:embed="rId2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689091" y="6371844"/>
            <a:ext cx="469391" cy="426719"/>
          </a:xfrm>
          <a:prstGeom prst="rect">
            <a:avLst/>
          </a:prstGeom>
          <a:blipFill>
            <a:blip r:embed="rId2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399519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399519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356859" y="6615683"/>
            <a:ext cx="1133856" cy="399288"/>
          </a:xfrm>
          <a:prstGeom prst="rect">
            <a:avLst/>
          </a:prstGeom>
          <a:blipFill>
            <a:blip r:embed="rId2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689091" y="6627876"/>
            <a:ext cx="469391" cy="426720"/>
          </a:xfrm>
          <a:prstGeom prst="rect">
            <a:avLst/>
          </a:prstGeom>
          <a:blipFill>
            <a:blip r:embed="rId2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399519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399519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356859" y="6871716"/>
            <a:ext cx="1133856" cy="399288"/>
          </a:xfrm>
          <a:prstGeom prst="rect">
            <a:avLst/>
          </a:prstGeom>
          <a:blipFill>
            <a:blip r:embed="rId2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689091" y="6883907"/>
            <a:ext cx="469391" cy="426720"/>
          </a:xfrm>
          <a:prstGeom prst="rect">
            <a:avLst/>
          </a:prstGeom>
          <a:blipFill>
            <a:blip r:embed="rId2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399519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399519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6515100" y="6103620"/>
            <a:ext cx="1133855" cy="399288"/>
          </a:xfrm>
          <a:prstGeom prst="rect">
            <a:avLst/>
          </a:prstGeom>
          <a:blipFill>
            <a:blip r:embed="rId2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6844283" y="6115811"/>
            <a:ext cx="472440" cy="426719"/>
          </a:xfrm>
          <a:prstGeom prst="rect">
            <a:avLst/>
          </a:prstGeom>
          <a:blipFill>
            <a:blip r:embed="rId2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6556578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6556578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6515100" y="6359652"/>
            <a:ext cx="1133855" cy="399288"/>
          </a:xfrm>
          <a:prstGeom prst="rect">
            <a:avLst/>
          </a:prstGeom>
          <a:blipFill>
            <a:blip r:embed="rId2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6844283" y="6371844"/>
            <a:ext cx="472440" cy="426719"/>
          </a:xfrm>
          <a:prstGeom prst="rect">
            <a:avLst/>
          </a:prstGeom>
          <a:blipFill>
            <a:blip r:embed="rId2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6556578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6556578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6515100" y="6615683"/>
            <a:ext cx="1133855" cy="399288"/>
          </a:xfrm>
          <a:prstGeom prst="rect">
            <a:avLst/>
          </a:prstGeom>
          <a:blipFill>
            <a:blip r:embed="rId2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6844283" y="6627876"/>
            <a:ext cx="472440" cy="426720"/>
          </a:xfrm>
          <a:prstGeom prst="rect">
            <a:avLst/>
          </a:prstGeom>
          <a:blipFill>
            <a:blip r:embed="rId2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6556578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6556578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6515100" y="6871716"/>
            <a:ext cx="1133855" cy="399288"/>
          </a:xfrm>
          <a:prstGeom prst="rect">
            <a:avLst/>
          </a:prstGeom>
          <a:blipFill>
            <a:blip r:embed="rId2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6844283" y="6883907"/>
            <a:ext cx="472440" cy="426720"/>
          </a:xfrm>
          <a:prstGeom prst="rect">
            <a:avLst/>
          </a:prstGeom>
          <a:blipFill>
            <a:blip r:embed="rId2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6556578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6556578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7670292" y="6103620"/>
            <a:ext cx="1133855" cy="399288"/>
          </a:xfrm>
          <a:prstGeom prst="rect">
            <a:avLst/>
          </a:prstGeom>
          <a:blipFill>
            <a:blip r:embed="rId2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8002523" y="6115811"/>
            <a:ext cx="472440" cy="426719"/>
          </a:xfrm>
          <a:prstGeom prst="rect">
            <a:avLst/>
          </a:prstGeom>
          <a:blipFill>
            <a:blip r:embed="rId2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7713624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7713624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7670292" y="6359652"/>
            <a:ext cx="1133855" cy="399288"/>
          </a:xfrm>
          <a:prstGeom prst="rect">
            <a:avLst/>
          </a:prstGeom>
          <a:blipFill>
            <a:blip r:embed="rId2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8002523" y="6371844"/>
            <a:ext cx="472440" cy="426719"/>
          </a:xfrm>
          <a:prstGeom prst="rect">
            <a:avLst/>
          </a:prstGeom>
          <a:blipFill>
            <a:blip r:embed="rId2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7713624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7713624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7670292" y="6615683"/>
            <a:ext cx="1133855" cy="399288"/>
          </a:xfrm>
          <a:prstGeom prst="rect">
            <a:avLst/>
          </a:prstGeom>
          <a:blipFill>
            <a:blip r:embed="rId2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8002523" y="6627876"/>
            <a:ext cx="472440" cy="426720"/>
          </a:xfrm>
          <a:prstGeom prst="rect">
            <a:avLst/>
          </a:prstGeom>
          <a:blipFill>
            <a:blip r:embed="rId2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7713624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7713624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7670292" y="6871716"/>
            <a:ext cx="1133855" cy="399288"/>
          </a:xfrm>
          <a:prstGeom prst="rect">
            <a:avLst/>
          </a:prstGeom>
          <a:blipFill>
            <a:blip r:embed="rId2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8002523" y="6883907"/>
            <a:ext cx="472440" cy="426720"/>
          </a:xfrm>
          <a:prstGeom prst="rect">
            <a:avLst/>
          </a:prstGeom>
          <a:blipFill>
            <a:blip r:embed="rId2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7713624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7713624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 txBox="1"/>
          <p:nvPr/>
        </p:nvSpPr>
        <p:spPr>
          <a:xfrm>
            <a:off x="189811" y="1366345"/>
            <a:ext cx="1009650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dirty="0" sz="1450" spc="250" b="1">
                <a:solidFill>
                  <a:srgbClr val="CC0000"/>
                </a:solidFill>
                <a:latin typeface="Arial"/>
                <a:cs typeface="Arial"/>
              </a:rPr>
              <a:t>'</a:t>
            </a:r>
            <a:r>
              <a:rPr dirty="0" sz="1500" spc="25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1450" spc="250" b="1">
                <a:solidFill>
                  <a:srgbClr val="CC0000"/>
                </a:solidFill>
                <a:latin typeface="Arial"/>
                <a:cs typeface="Arial"/>
              </a:rPr>
              <a:t>’ </a:t>
            </a:r>
            <a:r>
              <a:rPr dirty="0" sz="1500" b="1">
                <a:solidFill>
                  <a:srgbClr val="CC0000"/>
                </a:solidFill>
                <a:latin typeface="Arial"/>
                <a:cs typeface="Arial"/>
              </a:rPr>
              <a:t>Bit  from  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nst</a:t>
            </a:r>
            <a:r>
              <a:rPr dirty="0" sz="1500" b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uct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dirty="0" sz="1500" spc="5" b="1">
                <a:solidFill>
                  <a:srgbClr val="CC0000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19" name="object 519"/>
          <p:cNvSpPr/>
          <p:nvPr/>
        </p:nvSpPr>
        <p:spPr>
          <a:xfrm>
            <a:off x="8743188" y="2046732"/>
            <a:ext cx="1091183" cy="4062984"/>
          </a:xfrm>
          <a:prstGeom prst="rect">
            <a:avLst/>
          </a:prstGeom>
          <a:blipFill>
            <a:blip r:embed="rId2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8787053" y="2091537"/>
            <a:ext cx="949325" cy="3920490"/>
          </a:xfrm>
          <a:custGeom>
            <a:avLst/>
            <a:gdLst/>
            <a:ahLst/>
            <a:cxnLst/>
            <a:rect l="l" t="t" r="r" b="b"/>
            <a:pathLst>
              <a:path w="949325" h="3920490">
                <a:moveTo>
                  <a:pt x="163829" y="3557574"/>
                </a:moveTo>
                <a:lnTo>
                  <a:pt x="0" y="3730231"/>
                </a:lnTo>
                <a:lnTo>
                  <a:pt x="163829" y="3919931"/>
                </a:lnTo>
                <a:lnTo>
                  <a:pt x="163829" y="3815486"/>
                </a:lnTo>
                <a:lnTo>
                  <a:pt x="948842" y="3815486"/>
                </a:lnTo>
                <a:lnTo>
                  <a:pt x="948842" y="3662019"/>
                </a:lnTo>
                <a:lnTo>
                  <a:pt x="163829" y="3662019"/>
                </a:lnTo>
                <a:lnTo>
                  <a:pt x="163829" y="3557574"/>
                </a:lnTo>
                <a:close/>
              </a:path>
              <a:path w="949325" h="3920490">
                <a:moveTo>
                  <a:pt x="948842" y="0"/>
                </a:moveTo>
                <a:lnTo>
                  <a:pt x="370319" y="0"/>
                </a:lnTo>
                <a:lnTo>
                  <a:pt x="370319" y="155600"/>
                </a:lnTo>
                <a:lnTo>
                  <a:pt x="824268" y="155600"/>
                </a:lnTo>
                <a:lnTo>
                  <a:pt x="824268" y="3662019"/>
                </a:lnTo>
                <a:lnTo>
                  <a:pt x="948842" y="3662019"/>
                </a:lnTo>
                <a:lnTo>
                  <a:pt x="948842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8787053" y="2091537"/>
            <a:ext cx="949325" cy="3920490"/>
          </a:xfrm>
          <a:custGeom>
            <a:avLst/>
            <a:gdLst/>
            <a:ahLst/>
            <a:cxnLst/>
            <a:rect l="l" t="t" r="r" b="b"/>
            <a:pathLst>
              <a:path w="949325" h="3920490">
                <a:moveTo>
                  <a:pt x="0" y="3730225"/>
                </a:moveTo>
                <a:lnTo>
                  <a:pt x="163830" y="3557571"/>
                </a:lnTo>
                <a:lnTo>
                  <a:pt x="163830" y="3662011"/>
                </a:lnTo>
                <a:lnTo>
                  <a:pt x="824269" y="3662011"/>
                </a:lnTo>
                <a:lnTo>
                  <a:pt x="824269" y="155603"/>
                </a:lnTo>
                <a:lnTo>
                  <a:pt x="370323" y="155603"/>
                </a:lnTo>
                <a:lnTo>
                  <a:pt x="370323" y="0"/>
                </a:lnTo>
                <a:lnTo>
                  <a:pt x="948849" y="0"/>
                </a:lnTo>
                <a:lnTo>
                  <a:pt x="948849" y="3815492"/>
                </a:lnTo>
                <a:lnTo>
                  <a:pt x="163830" y="3815492"/>
                </a:lnTo>
                <a:lnTo>
                  <a:pt x="163830" y="3919932"/>
                </a:lnTo>
                <a:lnTo>
                  <a:pt x="0" y="3730225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1175781" y="4103598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9"/>
                </a:lnTo>
                <a:lnTo>
                  <a:pt x="7247" y="34994"/>
                </a:lnTo>
                <a:lnTo>
                  <a:pt x="15112" y="39385"/>
                </a:lnTo>
                <a:lnTo>
                  <a:pt x="24744" y="40995"/>
                </a:lnTo>
                <a:lnTo>
                  <a:pt x="34376" y="39385"/>
                </a:lnTo>
                <a:lnTo>
                  <a:pt x="42242" y="34994"/>
                </a:lnTo>
                <a:lnTo>
                  <a:pt x="47545" y="28479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1175781" y="4185589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09"/>
                </a:lnTo>
                <a:lnTo>
                  <a:pt x="7247" y="6000"/>
                </a:lnTo>
                <a:lnTo>
                  <a:pt x="1944" y="12515"/>
                </a:lnTo>
                <a:lnTo>
                  <a:pt x="0" y="20497"/>
                </a:lnTo>
                <a:lnTo>
                  <a:pt x="1944" y="28474"/>
                </a:lnTo>
                <a:lnTo>
                  <a:pt x="7247" y="34990"/>
                </a:lnTo>
                <a:lnTo>
                  <a:pt x="15112" y="39384"/>
                </a:lnTo>
                <a:lnTo>
                  <a:pt x="24744" y="40995"/>
                </a:lnTo>
                <a:lnTo>
                  <a:pt x="34376" y="39384"/>
                </a:lnTo>
                <a:lnTo>
                  <a:pt x="42242" y="34990"/>
                </a:lnTo>
                <a:lnTo>
                  <a:pt x="47545" y="28474"/>
                </a:lnTo>
                <a:lnTo>
                  <a:pt x="49490" y="20497"/>
                </a:lnTo>
                <a:lnTo>
                  <a:pt x="47545" y="12515"/>
                </a:lnTo>
                <a:lnTo>
                  <a:pt x="42242" y="6000"/>
                </a:lnTo>
                <a:lnTo>
                  <a:pt x="34376" y="1609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175781" y="4269282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4"/>
                </a:lnTo>
                <a:lnTo>
                  <a:pt x="7247" y="34990"/>
                </a:lnTo>
                <a:lnTo>
                  <a:pt x="15112" y="39384"/>
                </a:lnTo>
                <a:lnTo>
                  <a:pt x="24744" y="40995"/>
                </a:lnTo>
                <a:lnTo>
                  <a:pt x="34376" y="39384"/>
                </a:lnTo>
                <a:lnTo>
                  <a:pt x="42242" y="34990"/>
                </a:lnTo>
                <a:lnTo>
                  <a:pt x="47545" y="28474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1175781" y="5879960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09"/>
                </a:lnTo>
                <a:lnTo>
                  <a:pt x="7247" y="6000"/>
                </a:lnTo>
                <a:lnTo>
                  <a:pt x="1944" y="12515"/>
                </a:lnTo>
                <a:lnTo>
                  <a:pt x="0" y="20497"/>
                </a:lnTo>
                <a:lnTo>
                  <a:pt x="1944" y="28474"/>
                </a:lnTo>
                <a:lnTo>
                  <a:pt x="7247" y="34990"/>
                </a:lnTo>
                <a:lnTo>
                  <a:pt x="15112" y="39384"/>
                </a:lnTo>
                <a:lnTo>
                  <a:pt x="24744" y="40995"/>
                </a:lnTo>
                <a:lnTo>
                  <a:pt x="34376" y="39384"/>
                </a:lnTo>
                <a:lnTo>
                  <a:pt x="42242" y="34990"/>
                </a:lnTo>
                <a:lnTo>
                  <a:pt x="47545" y="28474"/>
                </a:lnTo>
                <a:lnTo>
                  <a:pt x="49490" y="20497"/>
                </a:lnTo>
                <a:lnTo>
                  <a:pt x="47545" y="12515"/>
                </a:lnTo>
                <a:lnTo>
                  <a:pt x="42242" y="6000"/>
                </a:lnTo>
                <a:lnTo>
                  <a:pt x="34376" y="1609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1175781" y="5961938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9"/>
                </a:lnTo>
                <a:lnTo>
                  <a:pt x="7247" y="34994"/>
                </a:lnTo>
                <a:lnTo>
                  <a:pt x="15112" y="39385"/>
                </a:lnTo>
                <a:lnTo>
                  <a:pt x="24744" y="40995"/>
                </a:lnTo>
                <a:lnTo>
                  <a:pt x="34376" y="39385"/>
                </a:lnTo>
                <a:lnTo>
                  <a:pt x="42242" y="34994"/>
                </a:lnTo>
                <a:lnTo>
                  <a:pt x="47545" y="28479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1175781" y="6045631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9"/>
                </a:lnTo>
                <a:lnTo>
                  <a:pt x="7247" y="34994"/>
                </a:lnTo>
                <a:lnTo>
                  <a:pt x="15112" y="39385"/>
                </a:lnTo>
                <a:lnTo>
                  <a:pt x="24744" y="40995"/>
                </a:lnTo>
                <a:lnTo>
                  <a:pt x="34376" y="39385"/>
                </a:lnTo>
                <a:lnTo>
                  <a:pt x="42242" y="34994"/>
                </a:lnTo>
                <a:lnTo>
                  <a:pt x="47545" y="28479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3882390" y="5683528"/>
            <a:ext cx="655320" cy="164465"/>
          </a:xfrm>
          <a:custGeom>
            <a:avLst/>
            <a:gdLst/>
            <a:ahLst/>
            <a:cxnLst/>
            <a:rect l="l" t="t" r="r" b="b"/>
            <a:pathLst>
              <a:path w="655320" h="164464">
                <a:moveTo>
                  <a:pt x="0" y="163970"/>
                </a:moveTo>
                <a:lnTo>
                  <a:pt x="655320" y="163970"/>
                </a:lnTo>
                <a:lnTo>
                  <a:pt x="655320" y="0"/>
                </a:lnTo>
                <a:lnTo>
                  <a:pt x="0" y="0"/>
                </a:lnTo>
                <a:lnTo>
                  <a:pt x="0" y="163970"/>
                </a:lnTo>
                <a:close/>
              </a:path>
            </a:pathLst>
          </a:custGeom>
          <a:solidFill>
            <a:srgbClr val="FF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3882390" y="5683529"/>
            <a:ext cx="655320" cy="164465"/>
          </a:xfrm>
          <a:custGeom>
            <a:avLst/>
            <a:gdLst/>
            <a:ahLst/>
            <a:cxnLst/>
            <a:rect l="l" t="t" r="r" b="b"/>
            <a:pathLst>
              <a:path w="655320" h="164464">
                <a:moveTo>
                  <a:pt x="0" y="0"/>
                </a:moveTo>
                <a:lnTo>
                  <a:pt x="655320" y="0"/>
                </a:lnTo>
                <a:lnTo>
                  <a:pt x="655320" y="163971"/>
                </a:lnTo>
                <a:lnTo>
                  <a:pt x="0" y="163971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7732394" y="1912200"/>
            <a:ext cx="1228725" cy="410209"/>
          </a:xfrm>
          <a:custGeom>
            <a:avLst/>
            <a:gdLst/>
            <a:ahLst/>
            <a:cxnLst/>
            <a:rect l="l" t="t" r="r" b="b"/>
            <a:pathLst>
              <a:path w="1228725" h="410210">
                <a:moveTo>
                  <a:pt x="0" y="0"/>
                </a:moveTo>
                <a:lnTo>
                  <a:pt x="1228725" y="0"/>
                </a:lnTo>
                <a:lnTo>
                  <a:pt x="122872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61483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 txBox="1"/>
          <p:nvPr/>
        </p:nvSpPr>
        <p:spPr>
          <a:xfrm>
            <a:off x="609473" y="2433071"/>
            <a:ext cx="1623695" cy="52133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110"/>
              </a:spcBef>
            </a:pPr>
            <a:r>
              <a:rPr dirty="0" sz="2150" spc="5" b="1">
                <a:solidFill>
                  <a:srgbClr val="FF2121"/>
                </a:solidFill>
                <a:latin typeface="Times New Roman"/>
                <a:cs typeface="Times New Roman"/>
              </a:rPr>
              <a:t>a </a:t>
            </a:r>
            <a:r>
              <a:rPr dirty="0" sz="2150" spc="-5" b="1">
                <a:solidFill>
                  <a:srgbClr val="FF2121"/>
                </a:solidFill>
                <a:latin typeface="Times New Roman"/>
                <a:cs typeface="Times New Roman"/>
              </a:rPr>
              <a:t>bit </a:t>
            </a:r>
            <a:r>
              <a:rPr dirty="0" sz="2150" spc="5" b="1">
                <a:solidFill>
                  <a:srgbClr val="FF2121"/>
                </a:solidFill>
                <a:latin typeface="Times New Roman"/>
                <a:cs typeface="Times New Roman"/>
              </a:rPr>
              <a:t>=</a:t>
            </a:r>
            <a:r>
              <a:rPr dirty="0" sz="2150" spc="-55" b="1">
                <a:solidFill>
                  <a:srgbClr val="FF2121"/>
                </a:solidFill>
                <a:latin typeface="Times New Roman"/>
                <a:cs typeface="Times New Roman"/>
              </a:rPr>
              <a:t> </a:t>
            </a:r>
            <a:r>
              <a:rPr dirty="0" sz="2150" spc="5" b="1">
                <a:solidFill>
                  <a:srgbClr val="FF2121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037590">
              <a:lnSpc>
                <a:spcPts val="1555"/>
              </a:lnSpc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</a:t>
            </a:r>
            <a:r>
              <a:rPr dirty="0" sz="1500" spc="5" b="1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5458" y="2076171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 h="0">
                <a:moveTo>
                  <a:pt x="0" y="0"/>
                </a:moveTo>
                <a:lnTo>
                  <a:pt x="4590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28604" y="2076171"/>
            <a:ext cx="785495" cy="0"/>
          </a:xfrm>
          <a:custGeom>
            <a:avLst/>
            <a:gdLst/>
            <a:ahLst/>
            <a:cxnLst/>
            <a:rect l="l" t="t" r="r" b="b"/>
            <a:pathLst>
              <a:path w="785495" h="0">
                <a:moveTo>
                  <a:pt x="0" y="0"/>
                </a:moveTo>
                <a:lnTo>
                  <a:pt x="7850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97528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37088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7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76651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46430" y="2069338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0" y="0"/>
                </a:moveTo>
                <a:lnTo>
                  <a:pt x="0" y="13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4059" y="2076171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27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2996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6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62546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5" h="0">
                <a:moveTo>
                  <a:pt x="0" y="0"/>
                </a:moveTo>
                <a:lnTo>
                  <a:pt x="1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2107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5" h="0">
                <a:moveTo>
                  <a:pt x="0" y="0"/>
                </a:moveTo>
                <a:lnTo>
                  <a:pt x="17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1892" y="2069338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0" y="0"/>
                </a:moveTo>
                <a:lnTo>
                  <a:pt x="0" y="13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5787" y="2076171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5" h="0">
                <a:moveTo>
                  <a:pt x="0" y="0"/>
                </a:moveTo>
                <a:lnTo>
                  <a:pt x="706516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23875" y="2240140"/>
            <a:ext cx="9010650" cy="5001260"/>
          </a:xfrm>
          <a:custGeom>
            <a:avLst/>
            <a:gdLst/>
            <a:ahLst/>
            <a:cxnLst/>
            <a:rect l="l" t="t" r="r" b="b"/>
            <a:pathLst>
              <a:path w="9010650" h="5001259">
                <a:moveTo>
                  <a:pt x="0" y="0"/>
                </a:moveTo>
                <a:lnTo>
                  <a:pt x="9010652" y="0"/>
                </a:lnTo>
                <a:lnTo>
                  <a:pt x="9010652" y="5001120"/>
                </a:lnTo>
                <a:lnTo>
                  <a:pt x="0" y="5001120"/>
                </a:lnTo>
                <a:lnTo>
                  <a:pt x="0" y="0"/>
                </a:lnTo>
                <a:close/>
              </a:path>
            </a:pathLst>
          </a:custGeom>
          <a:ln w="273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44340" y="1842516"/>
            <a:ext cx="472439" cy="64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16323" y="1793748"/>
            <a:ext cx="755903" cy="86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86846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86846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55947" y="1833372"/>
            <a:ext cx="618744" cy="728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73523" y="1842516"/>
            <a:ext cx="472439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45508" y="1793748"/>
            <a:ext cx="755903" cy="865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16208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16208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85132" y="1833372"/>
            <a:ext cx="618743" cy="728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05755" y="1842516"/>
            <a:ext cx="472439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77740" y="1793748"/>
            <a:ext cx="752856" cy="865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47284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47284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17364" y="1833372"/>
            <a:ext cx="615696" cy="728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34940" y="1842516"/>
            <a:ext cx="472439" cy="640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09971" y="1793748"/>
            <a:ext cx="752855" cy="8656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78361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78361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46547" y="1833372"/>
            <a:ext cx="618744" cy="728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64123" y="1842516"/>
            <a:ext cx="472439" cy="64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39155" y="1793748"/>
            <a:ext cx="752855" cy="865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07723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07723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78779" y="1833372"/>
            <a:ext cx="615696" cy="728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96355" y="1842516"/>
            <a:ext cx="472439" cy="6400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68340" y="1793748"/>
            <a:ext cx="755904" cy="865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38799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38799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07964" y="1833372"/>
            <a:ext cx="618743" cy="728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25540" y="1842516"/>
            <a:ext cx="472439" cy="6400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97523" y="1793748"/>
            <a:ext cx="755903" cy="8656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68161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68161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37147" y="1833372"/>
            <a:ext cx="618744" cy="728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691387" y="600992"/>
            <a:ext cx="597408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Register Direct</a:t>
            </a:r>
            <a:r>
              <a:rPr dirty="0" spc="10"/>
              <a:t> </a:t>
            </a:r>
            <a:r>
              <a:rPr dirty="0" spc="-5"/>
              <a:t>Addressing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453197" y="1191591"/>
            <a:ext cx="2520950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970">
              <a:lnSpc>
                <a:spcPct val="126699"/>
              </a:lnSpc>
              <a:spcBef>
                <a:spcPts val="95"/>
              </a:spcBef>
            </a:pPr>
            <a:r>
              <a:rPr dirty="0" sz="1500" spc="5" b="1">
                <a:latin typeface="Arial"/>
                <a:cs typeface="Arial"/>
              </a:rPr>
              <a:t>BSR </a:t>
            </a:r>
            <a:r>
              <a:rPr dirty="0" sz="1500" spc="-5" b="1">
                <a:latin typeface="Arial"/>
                <a:cs typeface="Arial"/>
              </a:rPr>
              <a:t>(Bank Select Register)  </a:t>
            </a: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4-bits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from </a:t>
            </a:r>
            <a:r>
              <a:rPr dirty="0" sz="1500" spc="5" b="1">
                <a:latin typeface="Arial"/>
                <a:cs typeface="Arial"/>
              </a:rPr>
              <a:t>BSR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Register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69028" y="1188543"/>
            <a:ext cx="2647950" cy="6172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ctr" marL="30480">
              <a:lnSpc>
                <a:spcPct val="100000"/>
              </a:lnSpc>
              <a:spcBef>
                <a:spcPts val="625"/>
              </a:spcBef>
            </a:pPr>
            <a:r>
              <a:rPr dirty="0" sz="1450" spc="250" b="1">
                <a:latin typeface="Arial"/>
                <a:cs typeface="Arial"/>
              </a:rPr>
              <a:t>'</a:t>
            </a:r>
            <a:r>
              <a:rPr dirty="0" sz="1500" spc="250" b="1">
                <a:latin typeface="Arial"/>
                <a:cs typeface="Arial"/>
              </a:rPr>
              <a:t>f</a:t>
            </a:r>
            <a:r>
              <a:rPr dirty="0" sz="1450" spc="250" b="1">
                <a:latin typeface="Arial"/>
                <a:cs typeface="Arial"/>
              </a:rPr>
              <a:t>’</a:t>
            </a:r>
            <a:r>
              <a:rPr dirty="0" sz="1450" spc="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Operand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8-bits</a:t>
            </a:r>
            <a:r>
              <a:rPr dirty="0" sz="1500" spc="-5" b="1">
                <a:latin typeface="Arial"/>
                <a:cs typeface="Arial"/>
              </a:rPr>
              <a:t> Encoded </a:t>
            </a:r>
            <a:r>
              <a:rPr dirty="0" sz="1500" b="1">
                <a:latin typeface="Arial"/>
                <a:cs typeface="Arial"/>
              </a:rPr>
              <a:t>in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Instruction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57771" y="1842516"/>
            <a:ext cx="472440" cy="6400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29755" y="1793748"/>
            <a:ext cx="752855" cy="8656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99237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99237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69379" y="1833372"/>
            <a:ext cx="615696" cy="728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69491" y="1842516"/>
            <a:ext cx="472440" cy="6400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12303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312303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8675" y="1842516"/>
            <a:ext cx="472439" cy="6400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41678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41678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30907" y="1842516"/>
            <a:ext cx="472440" cy="6400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72741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72741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60092" y="1842516"/>
            <a:ext cx="472440" cy="6400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03818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303818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89276" y="1842516"/>
            <a:ext cx="472439" cy="64007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464307" y="1793748"/>
            <a:ext cx="752856" cy="8656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33179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33179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503932" y="1833372"/>
            <a:ext cx="615695" cy="7284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21507" y="1842516"/>
            <a:ext cx="472440" cy="6400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93492" y="1793748"/>
            <a:ext cx="755904" cy="8656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64256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64256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33116" y="1833372"/>
            <a:ext cx="618744" cy="7284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50692" y="1842516"/>
            <a:ext cx="472440" cy="6400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22676" y="1793748"/>
            <a:ext cx="755903" cy="8656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293630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93630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62300" y="1833372"/>
            <a:ext cx="618744" cy="72847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582923" y="1842516"/>
            <a:ext cx="472439" cy="6400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54908" y="1793748"/>
            <a:ext cx="752856" cy="8656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624694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24694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94532" y="1833372"/>
            <a:ext cx="618743" cy="72847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2693873" y="1914864"/>
            <a:ext cx="417512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535" algn="l"/>
                <a:tab pos="672465" algn="l"/>
                <a:tab pos="1003935" algn="l"/>
                <a:tab pos="1666239" algn="l"/>
                <a:tab pos="1995170" algn="l"/>
                <a:tab pos="2326640" algn="l"/>
                <a:tab pos="2657475" algn="l"/>
                <a:tab pos="2987040" algn="l"/>
                <a:tab pos="3317875" algn="l"/>
                <a:tab pos="3647440" algn="l"/>
                <a:tab pos="3978275" algn="l"/>
              </a:tabLst>
            </a:pP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1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1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1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670292" y="1842516"/>
            <a:ext cx="1505711" cy="64007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694676" y="1793748"/>
            <a:ext cx="1484376" cy="8656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711916" y="1833372"/>
            <a:ext cx="1369599" cy="72847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925333" y="1914864"/>
            <a:ext cx="93853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0" b="1">
                <a:latin typeface="Arial"/>
                <a:cs typeface="Arial"/>
              </a:rPr>
              <a:t>0x082</a:t>
            </a:r>
            <a:endParaRPr sz="2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376147" y="1259665"/>
            <a:ext cx="2189480" cy="4851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12-bit Effective</a:t>
            </a:r>
            <a:r>
              <a:rPr dirty="0" sz="1500" spc="-1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Address  (Use </a:t>
            </a:r>
            <a:r>
              <a:rPr dirty="0" sz="1500" spc="-5" b="1">
                <a:latin typeface="Arial"/>
                <a:cs typeface="Arial"/>
              </a:rPr>
              <a:t>this when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coding)</a:t>
            </a:r>
            <a:endParaRPr sz="15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011923" y="1964435"/>
            <a:ext cx="740664" cy="4389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53186" y="2009559"/>
            <a:ext cx="597535" cy="290830"/>
          </a:xfrm>
          <a:custGeom>
            <a:avLst/>
            <a:gdLst/>
            <a:ahLst/>
            <a:cxnLst/>
            <a:rect l="l" t="t" r="r" b="b"/>
            <a:pathLst>
              <a:path w="597534" h="290830">
                <a:moveTo>
                  <a:pt x="447967" y="0"/>
                </a:moveTo>
                <a:lnTo>
                  <a:pt x="447967" y="72593"/>
                </a:lnTo>
                <a:lnTo>
                  <a:pt x="0" y="72593"/>
                </a:lnTo>
                <a:lnTo>
                  <a:pt x="0" y="217766"/>
                </a:lnTo>
                <a:lnTo>
                  <a:pt x="447967" y="217766"/>
                </a:lnTo>
                <a:lnTo>
                  <a:pt x="447967" y="290360"/>
                </a:lnTo>
                <a:lnTo>
                  <a:pt x="597293" y="145173"/>
                </a:lnTo>
                <a:lnTo>
                  <a:pt x="447967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053186" y="2009559"/>
            <a:ext cx="597535" cy="290830"/>
          </a:xfrm>
          <a:custGeom>
            <a:avLst/>
            <a:gdLst/>
            <a:ahLst/>
            <a:cxnLst/>
            <a:rect l="l" t="t" r="r" b="b"/>
            <a:pathLst>
              <a:path w="597534" h="290830">
                <a:moveTo>
                  <a:pt x="0" y="72591"/>
                </a:moveTo>
                <a:lnTo>
                  <a:pt x="447971" y="72591"/>
                </a:lnTo>
                <a:lnTo>
                  <a:pt x="447971" y="0"/>
                </a:lnTo>
                <a:lnTo>
                  <a:pt x="597297" y="145183"/>
                </a:lnTo>
                <a:lnTo>
                  <a:pt x="447971" y="290365"/>
                </a:lnTo>
                <a:lnTo>
                  <a:pt x="447971" y="217773"/>
                </a:lnTo>
                <a:lnTo>
                  <a:pt x="0" y="217773"/>
                </a:lnTo>
                <a:lnTo>
                  <a:pt x="0" y="72591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549651" y="3037332"/>
            <a:ext cx="1133855" cy="3992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81883" y="3046476"/>
            <a:ext cx="469392" cy="4297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592222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592222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549651" y="3293364"/>
            <a:ext cx="1133855" cy="39928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81883" y="3302508"/>
            <a:ext cx="469392" cy="42672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92222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592222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549651" y="3549396"/>
            <a:ext cx="1133855" cy="39928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881883" y="3558540"/>
            <a:ext cx="469392" cy="42672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592222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592222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549651" y="3805428"/>
            <a:ext cx="1133855" cy="39623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881883" y="3814571"/>
            <a:ext cx="469392" cy="42672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592222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592222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707891" y="3037332"/>
            <a:ext cx="1133856" cy="39928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037076" y="3046476"/>
            <a:ext cx="472439" cy="4297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749281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49281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707891" y="3293364"/>
            <a:ext cx="1133856" cy="39928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037076" y="3302508"/>
            <a:ext cx="472439" cy="42672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749281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49281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07891" y="3549396"/>
            <a:ext cx="1133856" cy="39928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37076" y="3558540"/>
            <a:ext cx="472439" cy="42672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49281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49281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07891" y="3805428"/>
            <a:ext cx="1133856" cy="39623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37076" y="3814571"/>
            <a:ext cx="472439" cy="42672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49281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749281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356859" y="3037332"/>
            <a:ext cx="1133856" cy="39928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89091" y="3046476"/>
            <a:ext cx="469391" cy="42976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399519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399519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356859" y="3293364"/>
            <a:ext cx="1133856" cy="39928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689091" y="3302508"/>
            <a:ext cx="469391" cy="42672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399519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399519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356859" y="3549396"/>
            <a:ext cx="1133856" cy="39928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689091" y="3558540"/>
            <a:ext cx="469391" cy="42672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399519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399519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356859" y="3805428"/>
            <a:ext cx="1133856" cy="39623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89091" y="3814571"/>
            <a:ext cx="469391" cy="42672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399519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399519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15100" y="3037332"/>
            <a:ext cx="1133855" cy="39928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844283" y="3046476"/>
            <a:ext cx="472440" cy="42976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556578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56578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515100" y="3293364"/>
            <a:ext cx="1133855" cy="39928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844283" y="3302508"/>
            <a:ext cx="472440" cy="42672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556578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56578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515100" y="3549396"/>
            <a:ext cx="1133855" cy="39928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844283" y="3558540"/>
            <a:ext cx="472440" cy="42672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556578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556578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515100" y="3805428"/>
            <a:ext cx="1133855" cy="39623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844283" y="3814571"/>
            <a:ext cx="472440" cy="42672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56578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556578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670292" y="3037332"/>
            <a:ext cx="1133855" cy="39928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02523" y="3046476"/>
            <a:ext cx="472440" cy="42976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713624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713624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670292" y="3293364"/>
            <a:ext cx="1133855" cy="39928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002523" y="3302508"/>
            <a:ext cx="472440" cy="42672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713624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713624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670292" y="3549396"/>
            <a:ext cx="1133855" cy="39928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002523" y="3558540"/>
            <a:ext cx="472440" cy="42672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713624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713624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670292" y="3805428"/>
            <a:ext cx="1133855" cy="39623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002523" y="3814571"/>
            <a:ext cx="472440" cy="42672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713624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713624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549651" y="4058411"/>
            <a:ext cx="1133855" cy="24688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593936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18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18" y="53162"/>
                </a:lnTo>
                <a:close/>
              </a:path>
              <a:path w="991870" h="104775">
                <a:moveTo>
                  <a:pt x="372033" y="53162"/>
                </a:moveTo>
                <a:lnTo>
                  <a:pt x="290118" y="53162"/>
                </a:lnTo>
                <a:lnTo>
                  <a:pt x="331076" y="104190"/>
                </a:lnTo>
                <a:lnTo>
                  <a:pt x="372033" y="53162"/>
                </a:lnTo>
                <a:close/>
              </a:path>
              <a:path w="991870" h="104775">
                <a:moveTo>
                  <a:pt x="453948" y="53162"/>
                </a:moveTo>
                <a:lnTo>
                  <a:pt x="372033" y="53162"/>
                </a:lnTo>
                <a:lnTo>
                  <a:pt x="412991" y="104190"/>
                </a:lnTo>
                <a:lnTo>
                  <a:pt x="453948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48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593936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549651" y="4210811"/>
            <a:ext cx="1133855" cy="246887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593936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18" y="0"/>
                </a:moveTo>
                <a:lnTo>
                  <a:pt x="247446" y="51244"/>
                </a:lnTo>
                <a:lnTo>
                  <a:pt x="331076" y="51244"/>
                </a:lnTo>
                <a:lnTo>
                  <a:pt x="290118" y="0"/>
                </a:lnTo>
                <a:close/>
              </a:path>
              <a:path w="991870" h="102870">
                <a:moveTo>
                  <a:pt x="372033" y="0"/>
                </a:moveTo>
                <a:lnTo>
                  <a:pt x="331076" y="51244"/>
                </a:lnTo>
                <a:lnTo>
                  <a:pt x="412991" y="51244"/>
                </a:lnTo>
                <a:lnTo>
                  <a:pt x="372033" y="0"/>
                </a:lnTo>
                <a:close/>
              </a:path>
              <a:path w="991870" h="102870">
                <a:moveTo>
                  <a:pt x="453948" y="0"/>
                </a:moveTo>
                <a:lnTo>
                  <a:pt x="412991" y="51244"/>
                </a:lnTo>
                <a:lnTo>
                  <a:pt x="496608" y="51244"/>
                </a:lnTo>
                <a:lnTo>
                  <a:pt x="453948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593936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704844" y="4058411"/>
            <a:ext cx="1133855" cy="24688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749281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70" h="104775">
                <a:moveTo>
                  <a:pt x="372021" y="53162"/>
                </a:moveTo>
                <a:lnTo>
                  <a:pt x="290106" y="53162"/>
                </a:lnTo>
                <a:lnTo>
                  <a:pt x="331063" y="104190"/>
                </a:lnTo>
                <a:lnTo>
                  <a:pt x="372021" y="53162"/>
                </a:lnTo>
                <a:close/>
              </a:path>
              <a:path w="991870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749281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9" y="53158"/>
                </a:lnTo>
                <a:lnTo>
                  <a:pt x="165537" y="104190"/>
                </a:lnTo>
                <a:lnTo>
                  <a:pt x="206494" y="53158"/>
                </a:lnTo>
                <a:lnTo>
                  <a:pt x="247452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10" y="104190"/>
                </a:lnTo>
                <a:lnTo>
                  <a:pt x="537567" y="53158"/>
                </a:lnTo>
                <a:lnTo>
                  <a:pt x="578525" y="104190"/>
                </a:lnTo>
                <a:lnTo>
                  <a:pt x="619482" y="53158"/>
                </a:lnTo>
                <a:lnTo>
                  <a:pt x="660440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6" y="53158"/>
                </a:lnTo>
                <a:lnTo>
                  <a:pt x="991513" y="104190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704844" y="4210811"/>
            <a:ext cx="1133855" cy="246887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749281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06" y="0"/>
                </a:moveTo>
                <a:lnTo>
                  <a:pt x="247446" y="51244"/>
                </a:lnTo>
                <a:lnTo>
                  <a:pt x="331063" y="51244"/>
                </a:lnTo>
                <a:lnTo>
                  <a:pt x="290106" y="0"/>
                </a:lnTo>
                <a:close/>
              </a:path>
              <a:path w="991870" h="102870">
                <a:moveTo>
                  <a:pt x="372021" y="0"/>
                </a:moveTo>
                <a:lnTo>
                  <a:pt x="331063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70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749281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9" y="0"/>
                </a:lnTo>
                <a:lnTo>
                  <a:pt x="165537" y="51240"/>
                </a:lnTo>
                <a:lnTo>
                  <a:pt x="206494" y="0"/>
                </a:lnTo>
                <a:lnTo>
                  <a:pt x="247452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10" y="51240"/>
                </a:lnTo>
                <a:lnTo>
                  <a:pt x="537567" y="0"/>
                </a:lnTo>
                <a:lnTo>
                  <a:pt x="578525" y="51240"/>
                </a:lnTo>
                <a:lnTo>
                  <a:pt x="619482" y="0"/>
                </a:lnTo>
                <a:lnTo>
                  <a:pt x="660440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6" y="0"/>
                </a:lnTo>
                <a:lnTo>
                  <a:pt x="991513" y="51240"/>
                </a:lnTo>
                <a:lnTo>
                  <a:pt x="991513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56859" y="4058411"/>
            <a:ext cx="1133856" cy="246887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401233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70" h="104775">
                <a:moveTo>
                  <a:pt x="372021" y="53162"/>
                </a:moveTo>
                <a:lnTo>
                  <a:pt x="290106" y="53162"/>
                </a:lnTo>
                <a:lnTo>
                  <a:pt x="331076" y="104190"/>
                </a:lnTo>
                <a:lnTo>
                  <a:pt x="372021" y="53162"/>
                </a:lnTo>
                <a:close/>
              </a:path>
              <a:path w="991870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401233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9" y="53158"/>
                </a:lnTo>
                <a:lnTo>
                  <a:pt x="165537" y="104190"/>
                </a:lnTo>
                <a:lnTo>
                  <a:pt x="206494" y="53158"/>
                </a:lnTo>
                <a:lnTo>
                  <a:pt x="247452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10" y="104190"/>
                </a:lnTo>
                <a:lnTo>
                  <a:pt x="537567" y="53158"/>
                </a:lnTo>
                <a:lnTo>
                  <a:pt x="578525" y="104190"/>
                </a:lnTo>
                <a:lnTo>
                  <a:pt x="619482" y="53158"/>
                </a:lnTo>
                <a:lnTo>
                  <a:pt x="660440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6" y="53158"/>
                </a:lnTo>
                <a:lnTo>
                  <a:pt x="991513" y="104190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356859" y="4210811"/>
            <a:ext cx="1133856" cy="246887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401233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06" y="0"/>
                </a:moveTo>
                <a:lnTo>
                  <a:pt x="247446" y="51244"/>
                </a:lnTo>
                <a:lnTo>
                  <a:pt x="331076" y="51244"/>
                </a:lnTo>
                <a:lnTo>
                  <a:pt x="290106" y="0"/>
                </a:lnTo>
                <a:close/>
              </a:path>
              <a:path w="991870" h="102870">
                <a:moveTo>
                  <a:pt x="372021" y="0"/>
                </a:moveTo>
                <a:lnTo>
                  <a:pt x="331076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70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401233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9" y="0"/>
                </a:lnTo>
                <a:lnTo>
                  <a:pt x="165537" y="51240"/>
                </a:lnTo>
                <a:lnTo>
                  <a:pt x="206494" y="0"/>
                </a:lnTo>
                <a:lnTo>
                  <a:pt x="247452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10" y="51240"/>
                </a:lnTo>
                <a:lnTo>
                  <a:pt x="537567" y="0"/>
                </a:lnTo>
                <a:lnTo>
                  <a:pt x="578525" y="51240"/>
                </a:lnTo>
                <a:lnTo>
                  <a:pt x="619482" y="0"/>
                </a:lnTo>
                <a:lnTo>
                  <a:pt x="660440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6" y="0"/>
                </a:lnTo>
                <a:lnTo>
                  <a:pt x="991513" y="51240"/>
                </a:lnTo>
                <a:lnTo>
                  <a:pt x="991513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512052" y="4058411"/>
            <a:ext cx="1133855" cy="24688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56578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01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01" y="53162"/>
                </a:lnTo>
                <a:lnTo>
                  <a:pt x="991501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70" h="104775">
                <a:moveTo>
                  <a:pt x="372021" y="53162"/>
                </a:moveTo>
                <a:lnTo>
                  <a:pt x="290106" y="53162"/>
                </a:lnTo>
                <a:lnTo>
                  <a:pt x="331063" y="104190"/>
                </a:lnTo>
                <a:lnTo>
                  <a:pt x="372021" y="53162"/>
                </a:lnTo>
                <a:close/>
              </a:path>
              <a:path w="991870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44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44" y="53162"/>
                </a:lnTo>
                <a:close/>
              </a:path>
              <a:path w="991870" h="104775">
                <a:moveTo>
                  <a:pt x="991501" y="53162"/>
                </a:moveTo>
                <a:lnTo>
                  <a:pt x="950544" y="53162"/>
                </a:lnTo>
                <a:lnTo>
                  <a:pt x="991501" y="104190"/>
                </a:lnTo>
                <a:lnTo>
                  <a:pt x="991501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56578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512052" y="4210811"/>
            <a:ext cx="1133855" cy="24688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556578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44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01" y="102476"/>
                </a:lnTo>
                <a:lnTo>
                  <a:pt x="991501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44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06" y="0"/>
                </a:moveTo>
                <a:lnTo>
                  <a:pt x="247446" y="51244"/>
                </a:lnTo>
                <a:lnTo>
                  <a:pt x="331063" y="51244"/>
                </a:lnTo>
                <a:lnTo>
                  <a:pt x="290106" y="0"/>
                </a:lnTo>
                <a:close/>
              </a:path>
              <a:path w="991870" h="102870">
                <a:moveTo>
                  <a:pt x="372021" y="0"/>
                </a:moveTo>
                <a:lnTo>
                  <a:pt x="331063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70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556578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670292" y="4058411"/>
            <a:ext cx="1133855" cy="24688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713624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18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18" y="53162"/>
                </a:lnTo>
                <a:close/>
              </a:path>
              <a:path w="991870" h="104775">
                <a:moveTo>
                  <a:pt x="372033" y="53162"/>
                </a:moveTo>
                <a:lnTo>
                  <a:pt x="290118" y="53162"/>
                </a:lnTo>
                <a:lnTo>
                  <a:pt x="331076" y="104190"/>
                </a:lnTo>
                <a:lnTo>
                  <a:pt x="372033" y="53162"/>
                </a:lnTo>
                <a:close/>
              </a:path>
              <a:path w="991870" h="104775">
                <a:moveTo>
                  <a:pt x="453948" y="53162"/>
                </a:moveTo>
                <a:lnTo>
                  <a:pt x="372033" y="53162"/>
                </a:lnTo>
                <a:lnTo>
                  <a:pt x="412991" y="104190"/>
                </a:lnTo>
                <a:lnTo>
                  <a:pt x="453948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48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713624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670292" y="4210811"/>
            <a:ext cx="1133855" cy="24688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713624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18" y="0"/>
                </a:moveTo>
                <a:lnTo>
                  <a:pt x="247446" y="51244"/>
                </a:lnTo>
                <a:lnTo>
                  <a:pt x="331076" y="51244"/>
                </a:lnTo>
                <a:lnTo>
                  <a:pt x="290118" y="0"/>
                </a:lnTo>
                <a:close/>
              </a:path>
              <a:path w="991870" h="102870">
                <a:moveTo>
                  <a:pt x="372033" y="0"/>
                </a:moveTo>
                <a:lnTo>
                  <a:pt x="331076" y="51244"/>
                </a:lnTo>
                <a:lnTo>
                  <a:pt x="412991" y="51244"/>
                </a:lnTo>
                <a:lnTo>
                  <a:pt x="372033" y="0"/>
                </a:lnTo>
                <a:close/>
              </a:path>
              <a:path w="991870" h="102870">
                <a:moveTo>
                  <a:pt x="453948" y="0"/>
                </a:moveTo>
                <a:lnTo>
                  <a:pt x="412991" y="51244"/>
                </a:lnTo>
                <a:lnTo>
                  <a:pt x="496608" y="51244"/>
                </a:lnTo>
                <a:lnTo>
                  <a:pt x="453948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713624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394460" y="3040379"/>
            <a:ext cx="1133855" cy="39928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726692" y="3049523"/>
            <a:ext cx="469392" cy="42672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436890" y="30822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436890" y="308220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394460" y="3296411"/>
            <a:ext cx="1133855" cy="396239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726692" y="3305555"/>
            <a:ext cx="469392" cy="42672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436890" y="333840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436890" y="333841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394460" y="3549396"/>
            <a:ext cx="1133855" cy="399288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726692" y="3558540"/>
            <a:ext cx="469392" cy="429767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436890" y="35928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436890" y="35929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394460" y="3805428"/>
            <a:ext cx="1133855" cy="399288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726692" y="3817620"/>
            <a:ext cx="469392" cy="42672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436890" y="384910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436890" y="38491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391411" y="4210811"/>
            <a:ext cx="1136903" cy="246887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436890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01" y="102476"/>
                </a:lnTo>
                <a:lnTo>
                  <a:pt x="991501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69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69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69" h="102870">
                <a:moveTo>
                  <a:pt x="290106" y="0"/>
                </a:moveTo>
                <a:lnTo>
                  <a:pt x="247446" y="51244"/>
                </a:lnTo>
                <a:lnTo>
                  <a:pt x="331063" y="51244"/>
                </a:lnTo>
                <a:lnTo>
                  <a:pt x="290106" y="0"/>
                </a:lnTo>
                <a:close/>
              </a:path>
              <a:path w="991869" h="102870">
                <a:moveTo>
                  <a:pt x="372021" y="0"/>
                </a:moveTo>
                <a:lnTo>
                  <a:pt x="331063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69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69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69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69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69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69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436890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391411" y="4058411"/>
            <a:ext cx="1136903" cy="246887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436890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69" h="104775">
                <a:moveTo>
                  <a:pt x="991501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01" y="53162"/>
                </a:lnTo>
                <a:lnTo>
                  <a:pt x="991501" y="0"/>
                </a:lnTo>
                <a:close/>
              </a:path>
              <a:path w="991869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69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69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69" h="104775">
                <a:moveTo>
                  <a:pt x="372021" y="53162"/>
                </a:moveTo>
                <a:lnTo>
                  <a:pt x="290106" y="53162"/>
                </a:lnTo>
                <a:lnTo>
                  <a:pt x="331063" y="104190"/>
                </a:lnTo>
                <a:lnTo>
                  <a:pt x="372021" y="53162"/>
                </a:lnTo>
                <a:close/>
              </a:path>
              <a:path w="991869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69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69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69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69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69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69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69" h="104775">
                <a:moveTo>
                  <a:pt x="991501" y="53162"/>
                </a:moveTo>
                <a:lnTo>
                  <a:pt x="950556" y="53162"/>
                </a:lnTo>
                <a:lnTo>
                  <a:pt x="991501" y="104190"/>
                </a:lnTo>
                <a:lnTo>
                  <a:pt x="991501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436890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69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394460" y="4317491"/>
            <a:ext cx="1133855" cy="399288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726692" y="4326635"/>
            <a:ext cx="469392" cy="429768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436890" y="43598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436890" y="435980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394460" y="4573523"/>
            <a:ext cx="1133855" cy="396239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726692" y="4582667"/>
            <a:ext cx="469392" cy="429768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436890" y="461601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436890" y="461601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394460" y="4826508"/>
            <a:ext cx="1133855" cy="399288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726692" y="4838700"/>
            <a:ext cx="469392" cy="426719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436890" y="487050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436890" y="48705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394460" y="5085588"/>
            <a:ext cx="1133855" cy="399288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726692" y="5094732"/>
            <a:ext cx="469392" cy="429768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436890" y="51267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436890" y="5126710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394460" y="5341620"/>
            <a:ext cx="1133855" cy="396239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726692" y="5350764"/>
            <a:ext cx="469392" cy="426719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436890" y="538291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436890" y="538292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394460" y="5594603"/>
            <a:ext cx="1133855" cy="399288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726692" y="5606796"/>
            <a:ext cx="469392" cy="426719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436890" y="5637420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436890" y="56374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549651" y="4314444"/>
            <a:ext cx="1133855" cy="399288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881883" y="4326635"/>
            <a:ext cx="469392" cy="426719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592222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592222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549651" y="4570476"/>
            <a:ext cx="1133855" cy="399288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881883" y="4582667"/>
            <a:ext cx="469392" cy="426719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592222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592222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549651" y="4826508"/>
            <a:ext cx="1133855" cy="399288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881883" y="4835652"/>
            <a:ext cx="469392" cy="429768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592222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592222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549651" y="5082540"/>
            <a:ext cx="1133855" cy="396239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881883" y="5091684"/>
            <a:ext cx="469392" cy="429768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592222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92222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549651" y="5335523"/>
            <a:ext cx="1133855" cy="399288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881883" y="5347715"/>
            <a:ext cx="469392" cy="429768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592222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592222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549651" y="5594603"/>
            <a:ext cx="1133855" cy="399288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881883" y="5603747"/>
            <a:ext cx="469392" cy="429768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592222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592222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707891" y="4314444"/>
            <a:ext cx="1133856" cy="399288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037076" y="4326635"/>
            <a:ext cx="472439" cy="426719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749281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749281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707891" y="4570476"/>
            <a:ext cx="1133856" cy="399288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037076" y="4582667"/>
            <a:ext cx="472439" cy="426719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749281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749281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707891" y="4826508"/>
            <a:ext cx="1133856" cy="399288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037076" y="4835652"/>
            <a:ext cx="472439" cy="429768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749281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749281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707891" y="5082540"/>
            <a:ext cx="1133856" cy="396239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037076" y="5091684"/>
            <a:ext cx="472439" cy="429768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749281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749281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707891" y="5335523"/>
            <a:ext cx="1133856" cy="399288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037076" y="5347715"/>
            <a:ext cx="472439" cy="429768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749281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749281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707891" y="5594603"/>
            <a:ext cx="1133856" cy="399288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037076" y="5603747"/>
            <a:ext cx="472439" cy="429768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749281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749281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 txBox="1"/>
          <p:nvPr/>
        </p:nvSpPr>
        <p:spPr>
          <a:xfrm>
            <a:off x="1084050" y="3035623"/>
            <a:ext cx="273050" cy="41224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43180">
              <a:lnSpc>
                <a:spcPct val="100000"/>
              </a:lnSpc>
              <a:spcBef>
                <a:spcPts val="434"/>
              </a:spcBef>
            </a:pPr>
            <a:r>
              <a:rPr dirty="0" sz="1400" b="1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40"/>
              </a:spcBef>
            </a:pPr>
            <a:r>
              <a:rPr dirty="0" sz="1400" b="1">
                <a:latin typeface="Arial"/>
                <a:cs typeface="Arial"/>
              </a:rPr>
              <a:t>02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03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2286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7D</a:t>
            </a:r>
            <a:endParaRPr sz="1400">
              <a:latin typeface="Arial"/>
              <a:cs typeface="Arial"/>
            </a:endParaRPr>
          </a:p>
          <a:p>
            <a:pPr algn="just" marL="33020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latin typeface="Arial"/>
                <a:cs typeface="Arial"/>
              </a:rPr>
              <a:t>7E</a:t>
            </a:r>
            <a:endParaRPr sz="1400">
              <a:latin typeface="Arial"/>
              <a:cs typeface="Arial"/>
            </a:endParaRPr>
          </a:p>
          <a:p>
            <a:pPr algn="just" marL="4127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7F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81</a:t>
            </a:r>
            <a:endParaRPr sz="1400">
              <a:latin typeface="Arial"/>
              <a:cs typeface="Arial"/>
            </a:endParaRPr>
          </a:p>
          <a:p>
            <a:pPr algn="just" marL="61594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latin typeface="Arial"/>
                <a:cs typeface="Arial"/>
              </a:rPr>
              <a:t>82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8255">
              <a:lnSpc>
                <a:spcPct val="120500"/>
              </a:lnSpc>
            </a:pPr>
            <a:r>
              <a:rPr dirty="0" sz="1400" b="1">
                <a:latin typeface="Arial"/>
                <a:cs typeface="Arial"/>
              </a:rPr>
              <a:t>FC  FD  </a:t>
            </a:r>
            <a:r>
              <a:rPr dirty="0" sz="1400" spc="-5" b="1">
                <a:latin typeface="Arial"/>
                <a:cs typeface="Arial"/>
              </a:rPr>
              <a:t>FE  </a:t>
            </a:r>
            <a:r>
              <a:rPr dirty="0" sz="1400" b="1">
                <a:latin typeface="Arial"/>
                <a:cs typeface="Arial"/>
              </a:rPr>
              <a:t>FF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790291" y="2698318"/>
            <a:ext cx="59817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</a:t>
            </a:r>
            <a:r>
              <a:rPr dirty="0" sz="1500" spc="5" b="1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3945635" y="2698318"/>
            <a:ext cx="59817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</a:t>
            </a:r>
            <a:r>
              <a:rPr dirty="0" sz="1500" spc="5" b="1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5356859" y="4314444"/>
            <a:ext cx="1133856" cy="399288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689091" y="4326635"/>
            <a:ext cx="469391" cy="426719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399519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399519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356859" y="4570476"/>
            <a:ext cx="1133856" cy="399288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689091" y="4582667"/>
            <a:ext cx="469391" cy="426719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399519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399519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356859" y="4826508"/>
            <a:ext cx="1133856" cy="399288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689091" y="4835652"/>
            <a:ext cx="469391" cy="429768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399519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399519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356859" y="5082540"/>
            <a:ext cx="1133856" cy="396239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689091" y="5091684"/>
            <a:ext cx="469391" cy="429768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399519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399519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356859" y="5335523"/>
            <a:ext cx="1133856" cy="399288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689091" y="5347715"/>
            <a:ext cx="469391" cy="429768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399519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399519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356859" y="5594603"/>
            <a:ext cx="1133856" cy="399288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689091" y="5603747"/>
            <a:ext cx="469391" cy="429768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399519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399519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515100" y="4314444"/>
            <a:ext cx="1133855" cy="399288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844283" y="4326635"/>
            <a:ext cx="472440" cy="426719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556578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556578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515100" y="4570476"/>
            <a:ext cx="1133855" cy="399288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844283" y="4582667"/>
            <a:ext cx="472440" cy="426719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556578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556578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515100" y="4826508"/>
            <a:ext cx="1133855" cy="399288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844283" y="4835652"/>
            <a:ext cx="472440" cy="429768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556578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556578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515100" y="5082540"/>
            <a:ext cx="1133855" cy="396239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844283" y="5091684"/>
            <a:ext cx="472440" cy="429768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556578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556578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515100" y="5335523"/>
            <a:ext cx="1133855" cy="399288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844283" y="5347715"/>
            <a:ext cx="472440" cy="429768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556578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556578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515100" y="5594603"/>
            <a:ext cx="1133855" cy="399288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844283" y="5603747"/>
            <a:ext cx="472440" cy="429768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556578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556578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 txBox="1"/>
          <p:nvPr/>
        </p:nvSpPr>
        <p:spPr>
          <a:xfrm>
            <a:off x="5544680" y="2698318"/>
            <a:ext cx="7042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k1</a:t>
            </a:r>
            <a:r>
              <a:rPr dirty="0" sz="1500" spc="5" b="1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6700024" y="2698318"/>
            <a:ext cx="7042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k1</a:t>
            </a:r>
            <a:r>
              <a:rPr dirty="0" sz="1500" spc="5" b="1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7858773" y="2698318"/>
            <a:ext cx="7042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k1</a:t>
            </a:r>
            <a:r>
              <a:rPr dirty="0" sz="1500" spc="5" b="1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7670292" y="4314444"/>
            <a:ext cx="1133855" cy="399288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8002523" y="4326635"/>
            <a:ext cx="472440" cy="426719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713624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713624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670292" y="4570476"/>
            <a:ext cx="1133855" cy="399288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8002523" y="4582667"/>
            <a:ext cx="472440" cy="426719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713624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713624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7670292" y="4826508"/>
            <a:ext cx="1133855" cy="399288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8002523" y="4835652"/>
            <a:ext cx="472440" cy="429768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713624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7713624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904625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986540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070157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152072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7670292" y="5082540"/>
            <a:ext cx="1133855" cy="396239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002523" y="5091684"/>
            <a:ext cx="472440" cy="429768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713624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7713624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7670292" y="5335523"/>
            <a:ext cx="1133855" cy="399288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002523" y="5347715"/>
            <a:ext cx="472440" cy="429768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7713624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7713624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7670292" y="5594603"/>
            <a:ext cx="1133855" cy="399288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8002523" y="5603747"/>
            <a:ext cx="472440" cy="429768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7713624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7713624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391411" y="5847588"/>
            <a:ext cx="1136903" cy="246887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436890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991501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01" y="52285"/>
                </a:lnTo>
                <a:lnTo>
                  <a:pt x="991501" y="0"/>
                </a:lnTo>
                <a:close/>
              </a:path>
              <a:path w="991869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69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69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69" h="102870">
                <a:moveTo>
                  <a:pt x="372021" y="52285"/>
                </a:moveTo>
                <a:lnTo>
                  <a:pt x="290106" y="52285"/>
                </a:lnTo>
                <a:lnTo>
                  <a:pt x="331063" y="102488"/>
                </a:lnTo>
                <a:lnTo>
                  <a:pt x="372021" y="52285"/>
                </a:lnTo>
                <a:close/>
              </a:path>
              <a:path w="991869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69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69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69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69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69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69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69" h="102870">
                <a:moveTo>
                  <a:pt x="991501" y="52285"/>
                </a:moveTo>
                <a:lnTo>
                  <a:pt x="950556" y="52285"/>
                </a:lnTo>
                <a:lnTo>
                  <a:pt x="991501" y="102488"/>
                </a:lnTo>
                <a:lnTo>
                  <a:pt x="991501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436890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391411" y="5999988"/>
            <a:ext cx="1136903" cy="243840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436890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69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01" y="100774"/>
                </a:lnTo>
                <a:lnTo>
                  <a:pt x="991501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69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69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69" h="100964">
                <a:moveTo>
                  <a:pt x="290106" y="0"/>
                </a:moveTo>
                <a:lnTo>
                  <a:pt x="247446" y="50393"/>
                </a:lnTo>
                <a:lnTo>
                  <a:pt x="331063" y="50393"/>
                </a:lnTo>
                <a:lnTo>
                  <a:pt x="290106" y="0"/>
                </a:lnTo>
                <a:close/>
              </a:path>
              <a:path w="991869" h="100964">
                <a:moveTo>
                  <a:pt x="372021" y="0"/>
                </a:moveTo>
                <a:lnTo>
                  <a:pt x="331063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69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69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69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69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69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69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436890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69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549651" y="5847588"/>
            <a:ext cx="1133855" cy="246887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593936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18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18" y="52285"/>
                </a:lnTo>
                <a:close/>
              </a:path>
              <a:path w="991870" h="102870">
                <a:moveTo>
                  <a:pt x="372033" y="52285"/>
                </a:moveTo>
                <a:lnTo>
                  <a:pt x="290118" y="52285"/>
                </a:lnTo>
                <a:lnTo>
                  <a:pt x="331076" y="102488"/>
                </a:lnTo>
                <a:lnTo>
                  <a:pt x="372033" y="52285"/>
                </a:lnTo>
                <a:close/>
              </a:path>
              <a:path w="991870" h="102870">
                <a:moveTo>
                  <a:pt x="453948" y="52285"/>
                </a:moveTo>
                <a:lnTo>
                  <a:pt x="372033" y="52285"/>
                </a:lnTo>
                <a:lnTo>
                  <a:pt x="412991" y="102488"/>
                </a:lnTo>
                <a:lnTo>
                  <a:pt x="453948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48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593936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549651" y="5999988"/>
            <a:ext cx="1133855" cy="243840"/>
          </a:xfrm>
          <a:prstGeom prst="rect">
            <a:avLst/>
          </a:prstGeom>
          <a:blipFill>
            <a:blip r:embed="rId1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593936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18" y="0"/>
                </a:moveTo>
                <a:lnTo>
                  <a:pt x="247446" y="50393"/>
                </a:lnTo>
                <a:lnTo>
                  <a:pt x="331076" y="50393"/>
                </a:lnTo>
                <a:lnTo>
                  <a:pt x="290118" y="0"/>
                </a:lnTo>
                <a:close/>
              </a:path>
              <a:path w="991870" h="100964">
                <a:moveTo>
                  <a:pt x="372033" y="0"/>
                </a:moveTo>
                <a:lnTo>
                  <a:pt x="331076" y="50393"/>
                </a:lnTo>
                <a:lnTo>
                  <a:pt x="412991" y="50393"/>
                </a:lnTo>
                <a:lnTo>
                  <a:pt x="372033" y="0"/>
                </a:lnTo>
                <a:close/>
              </a:path>
              <a:path w="991870" h="100964">
                <a:moveTo>
                  <a:pt x="453948" y="0"/>
                </a:moveTo>
                <a:lnTo>
                  <a:pt x="412991" y="50393"/>
                </a:lnTo>
                <a:lnTo>
                  <a:pt x="496608" y="50393"/>
                </a:lnTo>
                <a:lnTo>
                  <a:pt x="453948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593936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704844" y="5847588"/>
            <a:ext cx="1133855" cy="246887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3749281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70" h="102870">
                <a:moveTo>
                  <a:pt x="372021" y="52285"/>
                </a:moveTo>
                <a:lnTo>
                  <a:pt x="290106" y="52285"/>
                </a:lnTo>
                <a:lnTo>
                  <a:pt x="331063" y="102488"/>
                </a:lnTo>
                <a:lnTo>
                  <a:pt x="372021" y="52285"/>
                </a:lnTo>
                <a:close/>
              </a:path>
              <a:path w="991870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749281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9" y="52286"/>
                </a:lnTo>
                <a:lnTo>
                  <a:pt x="165537" y="102481"/>
                </a:lnTo>
                <a:lnTo>
                  <a:pt x="206494" y="52286"/>
                </a:lnTo>
                <a:lnTo>
                  <a:pt x="247452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10" y="102481"/>
                </a:lnTo>
                <a:lnTo>
                  <a:pt x="537567" y="52286"/>
                </a:lnTo>
                <a:lnTo>
                  <a:pt x="578525" y="102481"/>
                </a:lnTo>
                <a:lnTo>
                  <a:pt x="619482" y="52286"/>
                </a:lnTo>
                <a:lnTo>
                  <a:pt x="660440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6" y="52286"/>
                </a:lnTo>
                <a:lnTo>
                  <a:pt x="991513" y="102481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704844" y="5999988"/>
            <a:ext cx="1133855" cy="243840"/>
          </a:xfrm>
          <a:prstGeom prst="rect">
            <a:avLst/>
          </a:prstGeom>
          <a:blipFill>
            <a:blip r:embed="rId1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749281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06" y="0"/>
                </a:moveTo>
                <a:lnTo>
                  <a:pt x="247446" y="50393"/>
                </a:lnTo>
                <a:lnTo>
                  <a:pt x="331063" y="50393"/>
                </a:lnTo>
                <a:lnTo>
                  <a:pt x="290106" y="0"/>
                </a:lnTo>
                <a:close/>
              </a:path>
              <a:path w="991870" h="100964">
                <a:moveTo>
                  <a:pt x="372021" y="0"/>
                </a:moveTo>
                <a:lnTo>
                  <a:pt x="331063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70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749281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9" y="0"/>
                </a:lnTo>
                <a:lnTo>
                  <a:pt x="165537" y="50387"/>
                </a:lnTo>
                <a:lnTo>
                  <a:pt x="206494" y="0"/>
                </a:lnTo>
                <a:lnTo>
                  <a:pt x="247452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10" y="50387"/>
                </a:lnTo>
                <a:lnTo>
                  <a:pt x="537567" y="0"/>
                </a:lnTo>
                <a:lnTo>
                  <a:pt x="578525" y="50387"/>
                </a:lnTo>
                <a:lnTo>
                  <a:pt x="619482" y="0"/>
                </a:lnTo>
                <a:lnTo>
                  <a:pt x="660440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6" y="0"/>
                </a:lnTo>
                <a:lnTo>
                  <a:pt x="991513" y="50387"/>
                </a:lnTo>
                <a:lnTo>
                  <a:pt x="991513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356859" y="5847588"/>
            <a:ext cx="1133856" cy="246887"/>
          </a:xfrm>
          <a:prstGeom prst="rect">
            <a:avLst/>
          </a:prstGeom>
          <a:blipFill>
            <a:blip r:embed="rId1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401233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70" h="102870">
                <a:moveTo>
                  <a:pt x="372021" y="52285"/>
                </a:moveTo>
                <a:lnTo>
                  <a:pt x="290106" y="52285"/>
                </a:lnTo>
                <a:lnTo>
                  <a:pt x="331076" y="102488"/>
                </a:lnTo>
                <a:lnTo>
                  <a:pt x="372021" y="52285"/>
                </a:lnTo>
                <a:close/>
              </a:path>
              <a:path w="991870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401233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9" y="52286"/>
                </a:lnTo>
                <a:lnTo>
                  <a:pt x="165537" y="102481"/>
                </a:lnTo>
                <a:lnTo>
                  <a:pt x="206494" y="52286"/>
                </a:lnTo>
                <a:lnTo>
                  <a:pt x="247452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10" y="102481"/>
                </a:lnTo>
                <a:lnTo>
                  <a:pt x="537567" y="52286"/>
                </a:lnTo>
                <a:lnTo>
                  <a:pt x="578525" y="102481"/>
                </a:lnTo>
                <a:lnTo>
                  <a:pt x="619482" y="52286"/>
                </a:lnTo>
                <a:lnTo>
                  <a:pt x="660440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6" y="52286"/>
                </a:lnTo>
                <a:lnTo>
                  <a:pt x="991513" y="102481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356859" y="5999988"/>
            <a:ext cx="1133856" cy="243840"/>
          </a:xfrm>
          <a:prstGeom prst="rect">
            <a:avLst/>
          </a:prstGeom>
          <a:blipFill>
            <a:blip r:embed="rId1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401233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06" y="0"/>
                </a:moveTo>
                <a:lnTo>
                  <a:pt x="247446" y="50393"/>
                </a:lnTo>
                <a:lnTo>
                  <a:pt x="331076" y="50393"/>
                </a:lnTo>
                <a:lnTo>
                  <a:pt x="290106" y="0"/>
                </a:lnTo>
                <a:close/>
              </a:path>
              <a:path w="991870" h="100964">
                <a:moveTo>
                  <a:pt x="372021" y="0"/>
                </a:moveTo>
                <a:lnTo>
                  <a:pt x="331076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70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401233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9" y="0"/>
                </a:lnTo>
                <a:lnTo>
                  <a:pt x="165537" y="50387"/>
                </a:lnTo>
                <a:lnTo>
                  <a:pt x="206494" y="0"/>
                </a:lnTo>
                <a:lnTo>
                  <a:pt x="247452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10" y="50387"/>
                </a:lnTo>
                <a:lnTo>
                  <a:pt x="537567" y="0"/>
                </a:lnTo>
                <a:lnTo>
                  <a:pt x="578525" y="50387"/>
                </a:lnTo>
                <a:lnTo>
                  <a:pt x="619482" y="0"/>
                </a:lnTo>
                <a:lnTo>
                  <a:pt x="660440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6" y="0"/>
                </a:lnTo>
                <a:lnTo>
                  <a:pt x="991513" y="50387"/>
                </a:lnTo>
                <a:lnTo>
                  <a:pt x="991513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512052" y="5847588"/>
            <a:ext cx="1133855" cy="246887"/>
          </a:xfrm>
          <a:prstGeom prst="rect">
            <a:avLst/>
          </a:prstGeom>
          <a:blipFill>
            <a:blip r:embed="rId1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556578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01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01" y="52285"/>
                </a:lnTo>
                <a:lnTo>
                  <a:pt x="991501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70" h="102870">
                <a:moveTo>
                  <a:pt x="372021" y="52285"/>
                </a:moveTo>
                <a:lnTo>
                  <a:pt x="290106" y="52285"/>
                </a:lnTo>
                <a:lnTo>
                  <a:pt x="331063" y="102488"/>
                </a:lnTo>
                <a:lnTo>
                  <a:pt x="372021" y="52285"/>
                </a:lnTo>
                <a:close/>
              </a:path>
              <a:path w="991870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44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44" y="52285"/>
                </a:lnTo>
                <a:close/>
              </a:path>
              <a:path w="991870" h="102870">
                <a:moveTo>
                  <a:pt x="991501" y="52285"/>
                </a:moveTo>
                <a:lnTo>
                  <a:pt x="950544" y="52285"/>
                </a:lnTo>
                <a:lnTo>
                  <a:pt x="991501" y="102488"/>
                </a:lnTo>
                <a:lnTo>
                  <a:pt x="991501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556578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512052" y="5999988"/>
            <a:ext cx="1133855" cy="243840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556578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44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01" y="100774"/>
                </a:lnTo>
                <a:lnTo>
                  <a:pt x="991501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44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06" y="0"/>
                </a:moveTo>
                <a:lnTo>
                  <a:pt x="247446" y="50393"/>
                </a:lnTo>
                <a:lnTo>
                  <a:pt x="331063" y="50393"/>
                </a:lnTo>
                <a:lnTo>
                  <a:pt x="290106" y="0"/>
                </a:lnTo>
                <a:close/>
              </a:path>
              <a:path w="991870" h="100964">
                <a:moveTo>
                  <a:pt x="372021" y="0"/>
                </a:moveTo>
                <a:lnTo>
                  <a:pt x="331063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70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556578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7670292" y="5999988"/>
            <a:ext cx="1133855" cy="243840"/>
          </a:xfrm>
          <a:prstGeom prst="rect">
            <a:avLst/>
          </a:prstGeom>
          <a:blipFill>
            <a:blip r:embed="rId1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7713624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18" y="0"/>
                </a:moveTo>
                <a:lnTo>
                  <a:pt x="247446" y="50393"/>
                </a:lnTo>
                <a:lnTo>
                  <a:pt x="331076" y="50393"/>
                </a:lnTo>
                <a:lnTo>
                  <a:pt x="290118" y="0"/>
                </a:lnTo>
                <a:close/>
              </a:path>
              <a:path w="991870" h="100964">
                <a:moveTo>
                  <a:pt x="372033" y="0"/>
                </a:moveTo>
                <a:lnTo>
                  <a:pt x="331076" y="50393"/>
                </a:lnTo>
                <a:lnTo>
                  <a:pt x="412991" y="50393"/>
                </a:lnTo>
                <a:lnTo>
                  <a:pt x="372033" y="0"/>
                </a:lnTo>
                <a:close/>
              </a:path>
              <a:path w="991870" h="100964">
                <a:moveTo>
                  <a:pt x="453948" y="0"/>
                </a:moveTo>
                <a:lnTo>
                  <a:pt x="412991" y="50393"/>
                </a:lnTo>
                <a:lnTo>
                  <a:pt x="496608" y="50393"/>
                </a:lnTo>
                <a:lnTo>
                  <a:pt x="453948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7713624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7670292" y="5847588"/>
            <a:ext cx="1133855" cy="246887"/>
          </a:xfrm>
          <a:prstGeom prst="rect">
            <a:avLst/>
          </a:prstGeom>
          <a:blipFill>
            <a:blip r:embed="rId1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7713624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18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18" y="52285"/>
                </a:lnTo>
                <a:close/>
              </a:path>
              <a:path w="991870" h="102870">
                <a:moveTo>
                  <a:pt x="372033" y="52285"/>
                </a:moveTo>
                <a:lnTo>
                  <a:pt x="290118" y="52285"/>
                </a:lnTo>
                <a:lnTo>
                  <a:pt x="331076" y="102488"/>
                </a:lnTo>
                <a:lnTo>
                  <a:pt x="372033" y="52285"/>
                </a:lnTo>
                <a:close/>
              </a:path>
              <a:path w="991870" h="102870">
                <a:moveTo>
                  <a:pt x="453948" y="52285"/>
                </a:moveTo>
                <a:lnTo>
                  <a:pt x="372033" y="52285"/>
                </a:lnTo>
                <a:lnTo>
                  <a:pt x="412991" y="102488"/>
                </a:lnTo>
                <a:lnTo>
                  <a:pt x="453948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48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7713624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394460" y="6106667"/>
            <a:ext cx="1133855" cy="399288"/>
          </a:xfrm>
          <a:prstGeom prst="rect">
            <a:avLst/>
          </a:prstGeom>
          <a:blipFill>
            <a:blip r:embed="rId1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726692" y="6118859"/>
            <a:ext cx="469392" cy="426719"/>
          </a:xfrm>
          <a:prstGeom prst="rect">
            <a:avLst/>
          </a:prstGeom>
          <a:blipFill>
            <a:blip r:embed="rId1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436890" y="614982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436890" y="6149822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394460" y="6362700"/>
            <a:ext cx="1133855" cy="399288"/>
          </a:xfrm>
          <a:prstGeom prst="rect">
            <a:avLst/>
          </a:prstGeom>
          <a:blipFill>
            <a:blip r:embed="rId1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726692" y="6374891"/>
            <a:ext cx="469392" cy="426719"/>
          </a:xfrm>
          <a:prstGeom prst="rect">
            <a:avLst/>
          </a:prstGeom>
          <a:blipFill>
            <a:blip r:embed="rId1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436890" y="640432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436890" y="640431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394460" y="6618731"/>
            <a:ext cx="1133855" cy="396240"/>
          </a:xfrm>
          <a:prstGeom prst="rect">
            <a:avLst/>
          </a:prstGeom>
          <a:blipFill>
            <a:blip r:embed="rId1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726692" y="6627876"/>
            <a:ext cx="469392" cy="429768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436890" y="666052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4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436890" y="666052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4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394460" y="6871716"/>
            <a:ext cx="1133855" cy="399288"/>
          </a:xfrm>
          <a:prstGeom prst="rect">
            <a:avLst/>
          </a:prstGeom>
          <a:blipFill>
            <a:blip r:embed="rId1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726692" y="6883907"/>
            <a:ext cx="469392" cy="429768"/>
          </a:xfrm>
          <a:prstGeom prst="rect">
            <a:avLst/>
          </a:prstGeom>
          <a:blipFill>
            <a:blip r:embed="rId1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436890" y="691502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436890" y="691502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549651" y="6103620"/>
            <a:ext cx="1133855" cy="399288"/>
          </a:xfrm>
          <a:prstGeom prst="rect">
            <a:avLst/>
          </a:prstGeom>
          <a:blipFill>
            <a:blip r:embed="rId1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881883" y="6115811"/>
            <a:ext cx="469392" cy="426719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592222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592222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549651" y="6359652"/>
            <a:ext cx="1133855" cy="399288"/>
          </a:xfrm>
          <a:prstGeom prst="rect">
            <a:avLst/>
          </a:prstGeom>
          <a:blipFill>
            <a:blip r:embed="rId2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881883" y="6371844"/>
            <a:ext cx="469392" cy="426719"/>
          </a:xfrm>
          <a:prstGeom prst="rect">
            <a:avLst/>
          </a:prstGeom>
          <a:blipFill>
            <a:blip r:embed="rId2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592222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592222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549651" y="6615683"/>
            <a:ext cx="1133855" cy="399288"/>
          </a:xfrm>
          <a:prstGeom prst="rect">
            <a:avLst/>
          </a:prstGeom>
          <a:blipFill>
            <a:blip r:embed="rId2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881883" y="6627876"/>
            <a:ext cx="469392" cy="426720"/>
          </a:xfrm>
          <a:prstGeom prst="rect">
            <a:avLst/>
          </a:prstGeom>
          <a:blipFill>
            <a:blip r:embed="rId2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592222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592222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549651" y="6871716"/>
            <a:ext cx="1133855" cy="399288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881883" y="6883907"/>
            <a:ext cx="469392" cy="426720"/>
          </a:xfrm>
          <a:prstGeom prst="rect">
            <a:avLst/>
          </a:prstGeom>
          <a:blipFill>
            <a:blip r:embed="rId2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2592222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2592222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3707891" y="6103620"/>
            <a:ext cx="1133856" cy="399288"/>
          </a:xfrm>
          <a:prstGeom prst="rect">
            <a:avLst/>
          </a:prstGeom>
          <a:blipFill>
            <a:blip r:embed="rId2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4037076" y="6115811"/>
            <a:ext cx="472439" cy="426719"/>
          </a:xfrm>
          <a:prstGeom prst="rect">
            <a:avLst/>
          </a:prstGeom>
          <a:blipFill>
            <a:blip r:embed="rId2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3749281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3749281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3707891" y="6359652"/>
            <a:ext cx="1133856" cy="399288"/>
          </a:xfrm>
          <a:prstGeom prst="rect">
            <a:avLst/>
          </a:prstGeom>
          <a:blipFill>
            <a:blip r:embed="rId2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4037076" y="6371844"/>
            <a:ext cx="472439" cy="426719"/>
          </a:xfrm>
          <a:prstGeom prst="rect">
            <a:avLst/>
          </a:prstGeom>
          <a:blipFill>
            <a:blip r:embed="rId2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3749281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3749281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3707891" y="6615683"/>
            <a:ext cx="1133856" cy="399288"/>
          </a:xfrm>
          <a:prstGeom prst="rect">
            <a:avLst/>
          </a:prstGeom>
          <a:blipFill>
            <a:blip r:embed="rId2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037076" y="6627876"/>
            <a:ext cx="472439" cy="426720"/>
          </a:xfrm>
          <a:prstGeom prst="rect">
            <a:avLst/>
          </a:prstGeom>
          <a:blipFill>
            <a:blip r:embed="rId2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3749281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749281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3707891" y="6871716"/>
            <a:ext cx="1133856" cy="399288"/>
          </a:xfrm>
          <a:prstGeom prst="rect">
            <a:avLst/>
          </a:prstGeom>
          <a:blipFill>
            <a:blip r:embed="rId2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037076" y="6883907"/>
            <a:ext cx="472439" cy="426720"/>
          </a:xfrm>
          <a:prstGeom prst="rect">
            <a:avLst/>
          </a:prstGeom>
          <a:blipFill>
            <a:blip r:embed="rId2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3749281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3749281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356859" y="6103620"/>
            <a:ext cx="1133856" cy="399288"/>
          </a:xfrm>
          <a:prstGeom prst="rect">
            <a:avLst/>
          </a:prstGeom>
          <a:blipFill>
            <a:blip r:embed="rId2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689091" y="6115811"/>
            <a:ext cx="469391" cy="426719"/>
          </a:xfrm>
          <a:prstGeom prst="rect">
            <a:avLst/>
          </a:prstGeom>
          <a:blipFill>
            <a:blip r:embed="rId2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399519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399519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356859" y="6359652"/>
            <a:ext cx="1133856" cy="399288"/>
          </a:xfrm>
          <a:prstGeom prst="rect">
            <a:avLst/>
          </a:prstGeom>
          <a:blipFill>
            <a:blip r:embed="rId2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689091" y="6371844"/>
            <a:ext cx="469391" cy="426719"/>
          </a:xfrm>
          <a:prstGeom prst="rect">
            <a:avLst/>
          </a:prstGeom>
          <a:blipFill>
            <a:blip r:embed="rId2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399519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399519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356859" y="6615683"/>
            <a:ext cx="1133856" cy="399288"/>
          </a:xfrm>
          <a:prstGeom prst="rect">
            <a:avLst/>
          </a:prstGeom>
          <a:blipFill>
            <a:blip r:embed="rId2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689091" y="6627876"/>
            <a:ext cx="469391" cy="426720"/>
          </a:xfrm>
          <a:prstGeom prst="rect">
            <a:avLst/>
          </a:prstGeom>
          <a:blipFill>
            <a:blip r:embed="rId2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399519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399519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356859" y="6871716"/>
            <a:ext cx="1133856" cy="399288"/>
          </a:xfrm>
          <a:prstGeom prst="rect">
            <a:avLst/>
          </a:prstGeom>
          <a:blipFill>
            <a:blip r:embed="rId2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689091" y="6883907"/>
            <a:ext cx="469391" cy="426720"/>
          </a:xfrm>
          <a:prstGeom prst="rect">
            <a:avLst/>
          </a:prstGeom>
          <a:blipFill>
            <a:blip r:embed="rId2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399519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399519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6515100" y="6103620"/>
            <a:ext cx="1133855" cy="399288"/>
          </a:xfrm>
          <a:prstGeom prst="rect">
            <a:avLst/>
          </a:prstGeom>
          <a:blipFill>
            <a:blip r:embed="rId2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6844283" y="6115811"/>
            <a:ext cx="472440" cy="426719"/>
          </a:xfrm>
          <a:prstGeom prst="rect">
            <a:avLst/>
          </a:prstGeom>
          <a:blipFill>
            <a:blip r:embed="rId2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6556578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6556578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6515100" y="6359652"/>
            <a:ext cx="1133855" cy="399288"/>
          </a:xfrm>
          <a:prstGeom prst="rect">
            <a:avLst/>
          </a:prstGeom>
          <a:blipFill>
            <a:blip r:embed="rId2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6844283" y="6371844"/>
            <a:ext cx="472440" cy="426719"/>
          </a:xfrm>
          <a:prstGeom prst="rect">
            <a:avLst/>
          </a:prstGeom>
          <a:blipFill>
            <a:blip r:embed="rId2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6556578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6556578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6515100" y="6615683"/>
            <a:ext cx="1133855" cy="399288"/>
          </a:xfrm>
          <a:prstGeom prst="rect">
            <a:avLst/>
          </a:prstGeom>
          <a:blipFill>
            <a:blip r:embed="rId2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6844283" y="6627876"/>
            <a:ext cx="472440" cy="426720"/>
          </a:xfrm>
          <a:prstGeom prst="rect">
            <a:avLst/>
          </a:prstGeom>
          <a:blipFill>
            <a:blip r:embed="rId2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6556578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6556578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6515100" y="6871716"/>
            <a:ext cx="1133855" cy="399288"/>
          </a:xfrm>
          <a:prstGeom prst="rect">
            <a:avLst/>
          </a:prstGeom>
          <a:blipFill>
            <a:blip r:embed="rId2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6844283" y="6883907"/>
            <a:ext cx="472440" cy="426720"/>
          </a:xfrm>
          <a:prstGeom prst="rect">
            <a:avLst/>
          </a:prstGeom>
          <a:blipFill>
            <a:blip r:embed="rId2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6556578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6556578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7670292" y="6103620"/>
            <a:ext cx="1133855" cy="399288"/>
          </a:xfrm>
          <a:prstGeom prst="rect">
            <a:avLst/>
          </a:prstGeom>
          <a:blipFill>
            <a:blip r:embed="rId2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8002523" y="6115811"/>
            <a:ext cx="472440" cy="426719"/>
          </a:xfrm>
          <a:prstGeom prst="rect">
            <a:avLst/>
          </a:prstGeom>
          <a:blipFill>
            <a:blip r:embed="rId2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7713624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7713624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7670292" y="6359652"/>
            <a:ext cx="1133855" cy="399288"/>
          </a:xfrm>
          <a:prstGeom prst="rect">
            <a:avLst/>
          </a:prstGeom>
          <a:blipFill>
            <a:blip r:embed="rId2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8002523" y="6371844"/>
            <a:ext cx="472440" cy="426719"/>
          </a:xfrm>
          <a:prstGeom prst="rect">
            <a:avLst/>
          </a:prstGeom>
          <a:blipFill>
            <a:blip r:embed="rId2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7713624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7713624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7670292" y="6615683"/>
            <a:ext cx="1133855" cy="399288"/>
          </a:xfrm>
          <a:prstGeom prst="rect">
            <a:avLst/>
          </a:prstGeom>
          <a:blipFill>
            <a:blip r:embed="rId2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8002523" y="6627876"/>
            <a:ext cx="472440" cy="426720"/>
          </a:xfrm>
          <a:prstGeom prst="rect">
            <a:avLst/>
          </a:prstGeom>
          <a:blipFill>
            <a:blip r:embed="rId2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7713624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7713624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7670292" y="6871716"/>
            <a:ext cx="1133855" cy="399288"/>
          </a:xfrm>
          <a:prstGeom prst="rect">
            <a:avLst/>
          </a:prstGeom>
          <a:blipFill>
            <a:blip r:embed="rId2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8002523" y="6883907"/>
            <a:ext cx="472440" cy="426720"/>
          </a:xfrm>
          <a:prstGeom prst="rect">
            <a:avLst/>
          </a:prstGeom>
          <a:blipFill>
            <a:blip r:embed="rId2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7713624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7713624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 txBox="1"/>
          <p:nvPr/>
        </p:nvSpPr>
        <p:spPr>
          <a:xfrm>
            <a:off x="189811" y="1366345"/>
            <a:ext cx="1009650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dirty="0" sz="1450" spc="250" b="1">
                <a:solidFill>
                  <a:srgbClr val="CC0000"/>
                </a:solidFill>
                <a:latin typeface="Arial"/>
                <a:cs typeface="Arial"/>
              </a:rPr>
              <a:t>'</a:t>
            </a:r>
            <a:r>
              <a:rPr dirty="0" sz="1500" spc="25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1450" spc="250" b="1">
                <a:solidFill>
                  <a:srgbClr val="CC0000"/>
                </a:solidFill>
                <a:latin typeface="Arial"/>
                <a:cs typeface="Arial"/>
              </a:rPr>
              <a:t>’ </a:t>
            </a:r>
            <a:r>
              <a:rPr dirty="0" sz="1500" b="1">
                <a:solidFill>
                  <a:srgbClr val="CC0000"/>
                </a:solidFill>
                <a:latin typeface="Arial"/>
                <a:cs typeface="Arial"/>
              </a:rPr>
              <a:t>Bit  from  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nst</a:t>
            </a:r>
            <a:r>
              <a:rPr dirty="0" sz="1500" b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uct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dirty="0" sz="1500" spc="5" b="1">
                <a:solidFill>
                  <a:srgbClr val="CC0000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19" name="object 519"/>
          <p:cNvSpPr/>
          <p:nvPr/>
        </p:nvSpPr>
        <p:spPr>
          <a:xfrm>
            <a:off x="8743188" y="2046732"/>
            <a:ext cx="1091183" cy="4062984"/>
          </a:xfrm>
          <a:prstGeom prst="rect">
            <a:avLst/>
          </a:prstGeom>
          <a:blipFill>
            <a:blip r:embed="rId2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8787053" y="2091537"/>
            <a:ext cx="949325" cy="3920490"/>
          </a:xfrm>
          <a:custGeom>
            <a:avLst/>
            <a:gdLst/>
            <a:ahLst/>
            <a:cxnLst/>
            <a:rect l="l" t="t" r="r" b="b"/>
            <a:pathLst>
              <a:path w="949325" h="3920490">
                <a:moveTo>
                  <a:pt x="163829" y="3557574"/>
                </a:moveTo>
                <a:lnTo>
                  <a:pt x="0" y="3730231"/>
                </a:lnTo>
                <a:lnTo>
                  <a:pt x="163829" y="3919931"/>
                </a:lnTo>
                <a:lnTo>
                  <a:pt x="163829" y="3815486"/>
                </a:lnTo>
                <a:lnTo>
                  <a:pt x="948842" y="3815486"/>
                </a:lnTo>
                <a:lnTo>
                  <a:pt x="948842" y="3662019"/>
                </a:lnTo>
                <a:lnTo>
                  <a:pt x="163829" y="3662019"/>
                </a:lnTo>
                <a:lnTo>
                  <a:pt x="163829" y="3557574"/>
                </a:lnTo>
                <a:close/>
              </a:path>
              <a:path w="949325" h="3920490">
                <a:moveTo>
                  <a:pt x="948842" y="0"/>
                </a:moveTo>
                <a:lnTo>
                  <a:pt x="370319" y="0"/>
                </a:lnTo>
                <a:lnTo>
                  <a:pt x="370319" y="155600"/>
                </a:lnTo>
                <a:lnTo>
                  <a:pt x="824268" y="155600"/>
                </a:lnTo>
                <a:lnTo>
                  <a:pt x="824268" y="3662019"/>
                </a:lnTo>
                <a:lnTo>
                  <a:pt x="948842" y="3662019"/>
                </a:lnTo>
                <a:lnTo>
                  <a:pt x="948842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8787053" y="2091537"/>
            <a:ext cx="949325" cy="3920490"/>
          </a:xfrm>
          <a:custGeom>
            <a:avLst/>
            <a:gdLst/>
            <a:ahLst/>
            <a:cxnLst/>
            <a:rect l="l" t="t" r="r" b="b"/>
            <a:pathLst>
              <a:path w="949325" h="3920490">
                <a:moveTo>
                  <a:pt x="0" y="3730225"/>
                </a:moveTo>
                <a:lnTo>
                  <a:pt x="163830" y="3557571"/>
                </a:lnTo>
                <a:lnTo>
                  <a:pt x="163830" y="3662011"/>
                </a:lnTo>
                <a:lnTo>
                  <a:pt x="824269" y="3662011"/>
                </a:lnTo>
                <a:lnTo>
                  <a:pt x="824269" y="155603"/>
                </a:lnTo>
                <a:lnTo>
                  <a:pt x="370323" y="155603"/>
                </a:lnTo>
                <a:lnTo>
                  <a:pt x="370323" y="0"/>
                </a:lnTo>
                <a:lnTo>
                  <a:pt x="948849" y="0"/>
                </a:lnTo>
                <a:lnTo>
                  <a:pt x="948849" y="3815492"/>
                </a:lnTo>
                <a:lnTo>
                  <a:pt x="163830" y="3815492"/>
                </a:lnTo>
                <a:lnTo>
                  <a:pt x="163830" y="3919932"/>
                </a:lnTo>
                <a:lnTo>
                  <a:pt x="0" y="3730225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1175781" y="4103598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9"/>
                </a:lnTo>
                <a:lnTo>
                  <a:pt x="7247" y="34994"/>
                </a:lnTo>
                <a:lnTo>
                  <a:pt x="15112" y="39385"/>
                </a:lnTo>
                <a:lnTo>
                  <a:pt x="24744" y="40995"/>
                </a:lnTo>
                <a:lnTo>
                  <a:pt x="34376" y="39385"/>
                </a:lnTo>
                <a:lnTo>
                  <a:pt x="42242" y="34994"/>
                </a:lnTo>
                <a:lnTo>
                  <a:pt x="47545" y="28479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1175781" y="4185589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09"/>
                </a:lnTo>
                <a:lnTo>
                  <a:pt x="7247" y="6000"/>
                </a:lnTo>
                <a:lnTo>
                  <a:pt x="1944" y="12515"/>
                </a:lnTo>
                <a:lnTo>
                  <a:pt x="0" y="20497"/>
                </a:lnTo>
                <a:lnTo>
                  <a:pt x="1944" y="28474"/>
                </a:lnTo>
                <a:lnTo>
                  <a:pt x="7247" y="34990"/>
                </a:lnTo>
                <a:lnTo>
                  <a:pt x="15112" y="39384"/>
                </a:lnTo>
                <a:lnTo>
                  <a:pt x="24744" y="40995"/>
                </a:lnTo>
                <a:lnTo>
                  <a:pt x="34376" y="39384"/>
                </a:lnTo>
                <a:lnTo>
                  <a:pt x="42242" y="34990"/>
                </a:lnTo>
                <a:lnTo>
                  <a:pt x="47545" y="28474"/>
                </a:lnTo>
                <a:lnTo>
                  <a:pt x="49490" y="20497"/>
                </a:lnTo>
                <a:lnTo>
                  <a:pt x="47545" y="12515"/>
                </a:lnTo>
                <a:lnTo>
                  <a:pt x="42242" y="6000"/>
                </a:lnTo>
                <a:lnTo>
                  <a:pt x="34376" y="1609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175781" y="4269282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4"/>
                </a:lnTo>
                <a:lnTo>
                  <a:pt x="7247" y="34990"/>
                </a:lnTo>
                <a:lnTo>
                  <a:pt x="15112" y="39384"/>
                </a:lnTo>
                <a:lnTo>
                  <a:pt x="24744" y="40995"/>
                </a:lnTo>
                <a:lnTo>
                  <a:pt x="34376" y="39384"/>
                </a:lnTo>
                <a:lnTo>
                  <a:pt x="42242" y="34990"/>
                </a:lnTo>
                <a:lnTo>
                  <a:pt x="47545" y="28474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1175781" y="5879960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09"/>
                </a:lnTo>
                <a:lnTo>
                  <a:pt x="7247" y="6000"/>
                </a:lnTo>
                <a:lnTo>
                  <a:pt x="1944" y="12515"/>
                </a:lnTo>
                <a:lnTo>
                  <a:pt x="0" y="20497"/>
                </a:lnTo>
                <a:lnTo>
                  <a:pt x="1944" y="28474"/>
                </a:lnTo>
                <a:lnTo>
                  <a:pt x="7247" y="34990"/>
                </a:lnTo>
                <a:lnTo>
                  <a:pt x="15112" y="39384"/>
                </a:lnTo>
                <a:lnTo>
                  <a:pt x="24744" y="40995"/>
                </a:lnTo>
                <a:lnTo>
                  <a:pt x="34376" y="39384"/>
                </a:lnTo>
                <a:lnTo>
                  <a:pt x="42242" y="34990"/>
                </a:lnTo>
                <a:lnTo>
                  <a:pt x="47545" y="28474"/>
                </a:lnTo>
                <a:lnTo>
                  <a:pt x="49490" y="20497"/>
                </a:lnTo>
                <a:lnTo>
                  <a:pt x="47545" y="12515"/>
                </a:lnTo>
                <a:lnTo>
                  <a:pt x="42242" y="6000"/>
                </a:lnTo>
                <a:lnTo>
                  <a:pt x="34376" y="1609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1175781" y="5961938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9"/>
                </a:lnTo>
                <a:lnTo>
                  <a:pt x="7247" y="34994"/>
                </a:lnTo>
                <a:lnTo>
                  <a:pt x="15112" y="39385"/>
                </a:lnTo>
                <a:lnTo>
                  <a:pt x="24744" y="40995"/>
                </a:lnTo>
                <a:lnTo>
                  <a:pt x="34376" y="39385"/>
                </a:lnTo>
                <a:lnTo>
                  <a:pt x="42242" y="34994"/>
                </a:lnTo>
                <a:lnTo>
                  <a:pt x="47545" y="28479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1175781" y="6045631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9"/>
                </a:lnTo>
                <a:lnTo>
                  <a:pt x="7247" y="34994"/>
                </a:lnTo>
                <a:lnTo>
                  <a:pt x="15112" y="39385"/>
                </a:lnTo>
                <a:lnTo>
                  <a:pt x="24744" y="40995"/>
                </a:lnTo>
                <a:lnTo>
                  <a:pt x="34376" y="39385"/>
                </a:lnTo>
                <a:lnTo>
                  <a:pt x="42242" y="34994"/>
                </a:lnTo>
                <a:lnTo>
                  <a:pt x="47545" y="28479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1588769" y="5683528"/>
            <a:ext cx="655320" cy="164465"/>
          </a:xfrm>
          <a:custGeom>
            <a:avLst/>
            <a:gdLst/>
            <a:ahLst/>
            <a:cxnLst/>
            <a:rect l="l" t="t" r="r" b="b"/>
            <a:pathLst>
              <a:path w="655319" h="164464">
                <a:moveTo>
                  <a:pt x="0" y="163970"/>
                </a:moveTo>
                <a:lnTo>
                  <a:pt x="655319" y="163970"/>
                </a:lnTo>
                <a:lnTo>
                  <a:pt x="655319" y="0"/>
                </a:lnTo>
                <a:lnTo>
                  <a:pt x="0" y="0"/>
                </a:lnTo>
                <a:lnTo>
                  <a:pt x="0" y="163970"/>
                </a:lnTo>
                <a:close/>
              </a:path>
            </a:pathLst>
          </a:custGeom>
          <a:solidFill>
            <a:srgbClr val="FF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1588769" y="5683529"/>
            <a:ext cx="655320" cy="164465"/>
          </a:xfrm>
          <a:custGeom>
            <a:avLst/>
            <a:gdLst/>
            <a:ahLst/>
            <a:cxnLst/>
            <a:rect l="l" t="t" r="r" b="b"/>
            <a:pathLst>
              <a:path w="655319" h="164464">
                <a:moveTo>
                  <a:pt x="0" y="0"/>
                </a:moveTo>
                <a:lnTo>
                  <a:pt x="655320" y="0"/>
                </a:lnTo>
                <a:lnTo>
                  <a:pt x="655320" y="163971"/>
                </a:lnTo>
                <a:lnTo>
                  <a:pt x="0" y="163971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7732394" y="1912200"/>
            <a:ext cx="1228725" cy="410209"/>
          </a:xfrm>
          <a:custGeom>
            <a:avLst/>
            <a:gdLst/>
            <a:ahLst/>
            <a:cxnLst/>
            <a:rect l="l" t="t" r="r" b="b"/>
            <a:pathLst>
              <a:path w="1228725" h="410210">
                <a:moveTo>
                  <a:pt x="0" y="0"/>
                </a:moveTo>
                <a:lnTo>
                  <a:pt x="1228725" y="0"/>
                </a:lnTo>
                <a:lnTo>
                  <a:pt x="122872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61483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 txBox="1"/>
          <p:nvPr/>
        </p:nvSpPr>
        <p:spPr>
          <a:xfrm>
            <a:off x="609473" y="2420879"/>
            <a:ext cx="1623695" cy="534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385"/>
              </a:lnSpc>
              <a:spcBef>
                <a:spcPts val="110"/>
              </a:spcBef>
            </a:pPr>
            <a:r>
              <a:rPr dirty="0" sz="2150" spc="5" b="1">
                <a:solidFill>
                  <a:srgbClr val="FF2121"/>
                </a:solidFill>
                <a:latin typeface="Times New Roman"/>
                <a:cs typeface="Times New Roman"/>
              </a:rPr>
              <a:t>a </a:t>
            </a:r>
            <a:r>
              <a:rPr dirty="0" sz="2150" spc="-5" b="1">
                <a:solidFill>
                  <a:srgbClr val="FF2121"/>
                </a:solidFill>
                <a:latin typeface="Times New Roman"/>
                <a:cs typeface="Times New Roman"/>
              </a:rPr>
              <a:t>bit </a:t>
            </a:r>
            <a:r>
              <a:rPr dirty="0" sz="2150" spc="5" b="1">
                <a:solidFill>
                  <a:srgbClr val="FF2121"/>
                </a:solidFill>
                <a:latin typeface="Times New Roman"/>
                <a:cs typeface="Times New Roman"/>
              </a:rPr>
              <a:t>=</a:t>
            </a:r>
            <a:r>
              <a:rPr dirty="0" sz="2150" spc="-55" b="1">
                <a:solidFill>
                  <a:srgbClr val="FF2121"/>
                </a:solidFill>
                <a:latin typeface="Times New Roman"/>
                <a:cs typeface="Times New Roman"/>
              </a:rPr>
              <a:t> </a:t>
            </a:r>
            <a:r>
              <a:rPr dirty="0" sz="2150" spc="5" b="1">
                <a:solidFill>
                  <a:srgbClr val="FF2121"/>
                </a:solidFill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1037590">
              <a:lnSpc>
                <a:spcPts val="1605"/>
              </a:lnSpc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</a:t>
            </a:r>
            <a:r>
              <a:rPr dirty="0" sz="1500" spc="5" b="1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5458" y="2076171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 h="0">
                <a:moveTo>
                  <a:pt x="0" y="0"/>
                </a:moveTo>
                <a:lnTo>
                  <a:pt x="4590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28604" y="2076171"/>
            <a:ext cx="785495" cy="0"/>
          </a:xfrm>
          <a:custGeom>
            <a:avLst/>
            <a:gdLst/>
            <a:ahLst/>
            <a:cxnLst/>
            <a:rect l="l" t="t" r="r" b="b"/>
            <a:pathLst>
              <a:path w="785495" h="0">
                <a:moveTo>
                  <a:pt x="0" y="0"/>
                </a:moveTo>
                <a:lnTo>
                  <a:pt x="7850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97528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37088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7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76651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46430" y="2069338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0" y="0"/>
                </a:moveTo>
                <a:lnTo>
                  <a:pt x="0" y="13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4059" y="2076171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27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2996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6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62546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5" h="0">
                <a:moveTo>
                  <a:pt x="0" y="0"/>
                </a:moveTo>
                <a:lnTo>
                  <a:pt x="1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2107" y="2076171"/>
            <a:ext cx="1905" cy="0"/>
          </a:xfrm>
          <a:custGeom>
            <a:avLst/>
            <a:gdLst/>
            <a:ahLst/>
            <a:cxnLst/>
            <a:rect l="l" t="t" r="r" b="b"/>
            <a:pathLst>
              <a:path w="1905" h="0">
                <a:moveTo>
                  <a:pt x="0" y="0"/>
                </a:moveTo>
                <a:lnTo>
                  <a:pt x="17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1892" y="2069338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0" y="0"/>
                </a:moveTo>
                <a:lnTo>
                  <a:pt x="0" y="13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5787" y="2076171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5" h="0">
                <a:moveTo>
                  <a:pt x="0" y="0"/>
                </a:moveTo>
                <a:lnTo>
                  <a:pt x="706516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23875" y="2240140"/>
            <a:ext cx="9010650" cy="5001260"/>
          </a:xfrm>
          <a:custGeom>
            <a:avLst/>
            <a:gdLst/>
            <a:ahLst/>
            <a:cxnLst/>
            <a:rect l="l" t="t" r="r" b="b"/>
            <a:pathLst>
              <a:path w="9010650" h="5001259">
                <a:moveTo>
                  <a:pt x="0" y="0"/>
                </a:moveTo>
                <a:lnTo>
                  <a:pt x="9010652" y="0"/>
                </a:lnTo>
                <a:lnTo>
                  <a:pt x="9010652" y="5001120"/>
                </a:lnTo>
                <a:lnTo>
                  <a:pt x="0" y="5001120"/>
                </a:lnTo>
                <a:lnTo>
                  <a:pt x="0" y="0"/>
                </a:lnTo>
                <a:close/>
              </a:path>
            </a:pathLst>
          </a:custGeom>
          <a:ln w="273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44340" y="1842516"/>
            <a:ext cx="472439" cy="64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16323" y="1793748"/>
            <a:ext cx="755903" cy="86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86846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86846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55947" y="1833372"/>
            <a:ext cx="618744" cy="728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73523" y="1842516"/>
            <a:ext cx="472439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45508" y="1793748"/>
            <a:ext cx="755903" cy="865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16208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16208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85132" y="1833372"/>
            <a:ext cx="618743" cy="728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05755" y="1842516"/>
            <a:ext cx="472439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77740" y="1793748"/>
            <a:ext cx="752856" cy="865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47284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47284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17364" y="1833372"/>
            <a:ext cx="615696" cy="728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34940" y="1842516"/>
            <a:ext cx="472439" cy="640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09971" y="1793748"/>
            <a:ext cx="752855" cy="8656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78361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78361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46547" y="1833372"/>
            <a:ext cx="618744" cy="728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64123" y="1842516"/>
            <a:ext cx="472439" cy="64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39155" y="1793748"/>
            <a:ext cx="752855" cy="865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07723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07723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78779" y="1833372"/>
            <a:ext cx="615696" cy="728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96355" y="1842516"/>
            <a:ext cx="472439" cy="6400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68340" y="1793748"/>
            <a:ext cx="755904" cy="865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38799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38799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07964" y="1833372"/>
            <a:ext cx="618743" cy="728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25540" y="1842516"/>
            <a:ext cx="472439" cy="6400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97523" y="1793748"/>
            <a:ext cx="755903" cy="8656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68161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68161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37147" y="1833372"/>
            <a:ext cx="618744" cy="728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691387" y="600992"/>
            <a:ext cx="597408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Register Direct</a:t>
            </a:r>
            <a:r>
              <a:rPr dirty="0" spc="10"/>
              <a:t> </a:t>
            </a:r>
            <a:r>
              <a:rPr dirty="0" spc="-5"/>
              <a:t>Addressing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453197" y="1191591"/>
            <a:ext cx="2520950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970">
              <a:lnSpc>
                <a:spcPct val="126699"/>
              </a:lnSpc>
              <a:spcBef>
                <a:spcPts val="95"/>
              </a:spcBef>
            </a:pPr>
            <a:r>
              <a:rPr dirty="0" sz="1500" spc="5" b="1">
                <a:latin typeface="Arial"/>
                <a:cs typeface="Arial"/>
              </a:rPr>
              <a:t>BSR </a:t>
            </a:r>
            <a:r>
              <a:rPr dirty="0" sz="1500" spc="-5" b="1">
                <a:latin typeface="Arial"/>
                <a:cs typeface="Arial"/>
              </a:rPr>
              <a:t>(Bank Select Register)  </a:t>
            </a: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4-bits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from </a:t>
            </a:r>
            <a:r>
              <a:rPr dirty="0" sz="1500" spc="5" b="1">
                <a:latin typeface="Arial"/>
                <a:cs typeface="Arial"/>
              </a:rPr>
              <a:t>BSR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Register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69028" y="1188543"/>
            <a:ext cx="2647950" cy="6172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ctr" marL="30480">
              <a:lnSpc>
                <a:spcPct val="100000"/>
              </a:lnSpc>
              <a:spcBef>
                <a:spcPts val="625"/>
              </a:spcBef>
            </a:pPr>
            <a:r>
              <a:rPr dirty="0" sz="1450" spc="250" b="1">
                <a:latin typeface="Arial"/>
                <a:cs typeface="Arial"/>
              </a:rPr>
              <a:t>'</a:t>
            </a:r>
            <a:r>
              <a:rPr dirty="0" sz="1500" spc="250" b="1">
                <a:latin typeface="Arial"/>
                <a:cs typeface="Arial"/>
              </a:rPr>
              <a:t>f</a:t>
            </a:r>
            <a:r>
              <a:rPr dirty="0" sz="1450" spc="250" b="1">
                <a:latin typeface="Arial"/>
                <a:cs typeface="Arial"/>
              </a:rPr>
              <a:t>’</a:t>
            </a:r>
            <a:r>
              <a:rPr dirty="0" sz="1450" spc="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Operand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8-bits</a:t>
            </a:r>
            <a:r>
              <a:rPr dirty="0" sz="1500" spc="-5" b="1">
                <a:latin typeface="Arial"/>
                <a:cs typeface="Arial"/>
              </a:rPr>
              <a:t> Encoded </a:t>
            </a:r>
            <a:r>
              <a:rPr dirty="0" sz="1500" b="1">
                <a:latin typeface="Arial"/>
                <a:cs typeface="Arial"/>
              </a:rPr>
              <a:t>in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Instruction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57771" y="1842516"/>
            <a:ext cx="472440" cy="6400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29755" y="1793748"/>
            <a:ext cx="752855" cy="8656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99237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99237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69379" y="1833372"/>
            <a:ext cx="615696" cy="728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69491" y="1842516"/>
            <a:ext cx="472440" cy="6400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12303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312303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8675" y="1842516"/>
            <a:ext cx="472439" cy="6400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41678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41678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30907" y="1842516"/>
            <a:ext cx="472440" cy="6400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72741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72741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60092" y="1842516"/>
            <a:ext cx="472440" cy="6400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03818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303818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89276" y="1842516"/>
            <a:ext cx="472439" cy="64007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464307" y="1793748"/>
            <a:ext cx="752856" cy="8656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33179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33179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503932" y="1833372"/>
            <a:ext cx="615695" cy="7284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21507" y="1842516"/>
            <a:ext cx="472440" cy="6400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93492" y="1793748"/>
            <a:ext cx="755904" cy="8656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64256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6" y="497037"/>
                </a:lnTo>
                <a:lnTo>
                  <a:pt x="329366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64256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7" y="0"/>
                </a:lnTo>
                <a:lnTo>
                  <a:pt x="329367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33116" y="1833372"/>
            <a:ext cx="618744" cy="7284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50692" y="1842516"/>
            <a:ext cx="472440" cy="6400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22676" y="1793748"/>
            <a:ext cx="755903" cy="8656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293630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93630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62300" y="1833372"/>
            <a:ext cx="618744" cy="72847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582923" y="1842516"/>
            <a:ext cx="472439" cy="6400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54908" y="1793748"/>
            <a:ext cx="752856" cy="8656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624694" y="1884873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497037"/>
                </a:moveTo>
                <a:lnTo>
                  <a:pt x="329365" y="497037"/>
                </a:lnTo>
                <a:lnTo>
                  <a:pt x="329365" y="0"/>
                </a:lnTo>
                <a:lnTo>
                  <a:pt x="0" y="0"/>
                </a:lnTo>
                <a:lnTo>
                  <a:pt x="0" y="49703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24694" y="1884870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5">
                <a:moveTo>
                  <a:pt x="0" y="0"/>
                </a:moveTo>
                <a:lnTo>
                  <a:pt x="329366" y="0"/>
                </a:lnTo>
                <a:lnTo>
                  <a:pt x="329366" y="497038"/>
                </a:lnTo>
                <a:lnTo>
                  <a:pt x="0" y="49703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94532" y="1833372"/>
            <a:ext cx="618743" cy="72847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2693873" y="1914864"/>
            <a:ext cx="417512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535" algn="l"/>
                <a:tab pos="672465" algn="l"/>
                <a:tab pos="1003935" algn="l"/>
                <a:tab pos="1666239" algn="l"/>
                <a:tab pos="1995170" algn="l"/>
                <a:tab pos="2326640" algn="l"/>
                <a:tab pos="2657475" algn="l"/>
                <a:tab pos="2987040" algn="l"/>
                <a:tab pos="3317875" algn="l"/>
                <a:tab pos="3647440" algn="l"/>
                <a:tab pos="3978275" algn="l"/>
              </a:tabLst>
            </a:pP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1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1</a:t>
            </a:r>
            <a:r>
              <a:rPr dirty="0" sz="2600" spc="-5" b="1">
                <a:latin typeface="Arial"/>
                <a:cs typeface="Arial"/>
              </a:rPr>
              <a:t>	</a:t>
            </a:r>
            <a:r>
              <a:rPr dirty="0" sz="2600" spc="-5" b="1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670292" y="1842516"/>
            <a:ext cx="1505711" cy="64007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694676" y="1793748"/>
            <a:ext cx="1484376" cy="8656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711916" y="1833372"/>
            <a:ext cx="1369599" cy="72847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925333" y="1914864"/>
            <a:ext cx="93853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0" b="1">
                <a:latin typeface="Arial"/>
                <a:cs typeface="Arial"/>
              </a:rPr>
              <a:t>0x082</a:t>
            </a:r>
            <a:endParaRPr sz="2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376147" y="1259665"/>
            <a:ext cx="2189480" cy="4851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12-bit Effective</a:t>
            </a:r>
            <a:r>
              <a:rPr dirty="0" sz="1500" spc="-1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Address  (Use </a:t>
            </a:r>
            <a:r>
              <a:rPr dirty="0" sz="1500" spc="-5" b="1">
                <a:latin typeface="Arial"/>
                <a:cs typeface="Arial"/>
              </a:rPr>
              <a:t>this when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coding)</a:t>
            </a:r>
            <a:endParaRPr sz="15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011923" y="1964435"/>
            <a:ext cx="740664" cy="4389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53186" y="2009559"/>
            <a:ext cx="597535" cy="290830"/>
          </a:xfrm>
          <a:custGeom>
            <a:avLst/>
            <a:gdLst/>
            <a:ahLst/>
            <a:cxnLst/>
            <a:rect l="l" t="t" r="r" b="b"/>
            <a:pathLst>
              <a:path w="597534" h="290830">
                <a:moveTo>
                  <a:pt x="447967" y="0"/>
                </a:moveTo>
                <a:lnTo>
                  <a:pt x="447967" y="72593"/>
                </a:lnTo>
                <a:lnTo>
                  <a:pt x="0" y="72593"/>
                </a:lnTo>
                <a:lnTo>
                  <a:pt x="0" y="217766"/>
                </a:lnTo>
                <a:lnTo>
                  <a:pt x="447967" y="217766"/>
                </a:lnTo>
                <a:lnTo>
                  <a:pt x="447967" y="290360"/>
                </a:lnTo>
                <a:lnTo>
                  <a:pt x="597293" y="145173"/>
                </a:lnTo>
                <a:lnTo>
                  <a:pt x="447967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053186" y="2009559"/>
            <a:ext cx="597535" cy="290830"/>
          </a:xfrm>
          <a:custGeom>
            <a:avLst/>
            <a:gdLst/>
            <a:ahLst/>
            <a:cxnLst/>
            <a:rect l="l" t="t" r="r" b="b"/>
            <a:pathLst>
              <a:path w="597534" h="290830">
                <a:moveTo>
                  <a:pt x="0" y="72591"/>
                </a:moveTo>
                <a:lnTo>
                  <a:pt x="447971" y="72591"/>
                </a:lnTo>
                <a:lnTo>
                  <a:pt x="447971" y="0"/>
                </a:lnTo>
                <a:lnTo>
                  <a:pt x="597297" y="145183"/>
                </a:lnTo>
                <a:lnTo>
                  <a:pt x="447971" y="290365"/>
                </a:lnTo>
                <a:lnTo>
                  <a:pt x="447971" y="217773"/>
                </a:lnTo>
                <a:lnTo>
                  <a:pt x="0" y="217773"/>
                </a:lnTo>
                <a:lnTo>
                  <a:pt x="0" y="72591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549651" y="3037332"/>
            <a:ext cx="1133855" cy="3992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81883" y="3046476"/>
            <a:ext cx="469392" cy="4297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592222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592222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549651" y="3293364"/>
            <a:ext cx="1133855" cy="39928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81883" y="3302508"/>
            <a:ext cx="469392" cy="42672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92222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592222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549651" y="3549396"/>
            <a:ext cx="1133855" cy="39928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881883" y="3558540"/>
            <a:ext cx="469392" cy="42672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592222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592222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549651" y="3805428"/>
            <a:ext cx="1133855" cy="39623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881883" y="3814571"/>
            <a:ext cx="469392" cy="42672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592222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592222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707891" y="3037332"/>
            <a:ext cx="1133856" cy="39928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037076" y="3046476"/>
            <a:ext cx="472439" cy="4297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749281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49281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707891" y="3293364"/>
            <a:ext cx="1133856" cy="39928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037076" y="3302508"/>
            <a:ext cx="472439" cy="42672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749281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49281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07891" y="3549396"/>
            <a:ext cx="1133856" cy="39928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37076" y="3558540"/>
            <a:ext cx="472439" cy="42672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49281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49281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07891" y="3805428"/>
            <a:ext cx="1133856" cy="39623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37076" y="3814571"/>
            <a:ext cx="472439" cy="42672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49281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749281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356859" y="3037332"/>
            <a:ext cx="1133856" cy="39928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89091" y="3046476"/>
            <a:ext cx="469391" cy="42976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399519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399519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356859" y="3293364"/>
            <a:ext cx="1133856" cy="39928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689091" y="3302508"/>
            <a:ext cx="469391" cy="42672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399519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399519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356859" y="3549396"/>
            <a:ext cx="1133856" cy="39928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689091" y="3558540"/>
            <a:ext cx="469391" cy="42672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399519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399519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356859" y="3805428"/>
            <a:ext cx="1133856" cy="39623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89091" y="3814571"/>
            <a:ext cx="469391" cy="42672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399519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399519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15100" y="3037332"/>
            <a:ext cx="1133855" cy="39928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844283" y="3046476"/>
            <a:ext cx="472440" cy="42976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556578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56578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515100" y="3293364"/>
            <a:ext cx="1133855" cy="39928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844283" y="3302508"/>
            <a:ext cx="472440" cy="42672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556578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56578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515100" y="3549396"/>
            <a:ext cx="1133855" cy="39928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844283" y="3558540"/>
            <a:ext cx="472440" cy="42672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556578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556578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515100" y="3805428"/>
            <a:ext cx="1133855" cy="39623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844283" y="3814571"/>
            <a:ext cx="472440" cy="42672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56578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556578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670292" y="3037332"/>
            <a:ext cx="1133855" cy="39928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02523" y="3046476"/>
            <a:ext cx="472440" cy="42976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713624" y="30804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713624" y="308048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670292" y="3293364"/>
            <a:ext cx="1133855" cy="39928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002523" y="3302508"/>
            <a:ext cx="472440" cy="42672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713624" y="3336694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713624" y="333669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670292" y="3549396"/>
            <a:ext cx="1133855" cy="39928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002523" y="3558540"/>
            <a:ext cx="472440" cy="42672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713624" y="359119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713624" y="359119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670292" y="3805428"/>
            <a:ext cx="1133855" cy="39623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002523" y="3814571"/>
            <a:ext cx="472440" cy="42672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713624" y="384740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713624" y="38474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549651" y="4058411"/>
            <a:ext cx="1133855" cy="24688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593936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18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18" y="53162"/>
                </a:lnTo>
                <a:close/>
              </a:path>
              <a:path w="991870" h="104775">
                <a:moveTo>
                  <a:pt x="372033" y="53162"/>
                </a:moveTo>
                <a:lnTo>
                  <a:pt x="290118" y="53162"/>
                </a:lnTo>
                <a:lnTo>
                  <a:pt x="331076" y="104190"/>
                </a:lnTo>
                <a:lnTo>
                  <a:pt x="372033" y="53162"/>
                </a:lnTo>
                <a:close/>
              </a:path>
              <a:path w="991870" h="104775">
                <a:moveTo>
                  <a:pt x="453948" y="53162"/>
                </a:moveTo>
                <a:lnTo>
                  <a:pt x="372033" y="53162"/>
                </a:lnTo>
                <a:lnTo>
                  <a:pt x="412991" y="104190"/>
                </a:lnTo>
                <a:lnTo>
                  <a:pt x="453948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48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593936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549651" y="4210811"/>
            <a:ext cx="1133855" cy="246887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593936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18" y="0"/>
                </a:moveTo>
                <a:lnTo>
                  <a:pt x="247446" y="51244"/>
                </a:lnTo>
                <a:lnTo>
                  <a:pt x="331076" y="51244"/>
                </a:lnTo>
                <a:lnTo>
                  <a:pt x="290118" y="0"/>
                </a:lnTo>
                <a:close/>
              </a:path>
              <a:path w="991870" h="102870">
                <a:moveTo>
                  <a:pt x="372033" y="0"/>
                </a:moveTo>
                <a:lnTo>
                  <a:pt x="331076" y="51244"/>
                </a:lnTo>
                <a:lnTo>
                  <a:pt x="412991" y="51244"/>
                </a:lnTo>
                <a:lnTo>
                  <a:pt x="372033" y="0"/>
                </a:lnTo>
                <a:close/>
              </a:path>
              <a:path w="991870" h="102870">
                <a:moveTo>
                  <a:pt x="453948" y="0"/>
                </a:moveTo>
                <a:lnTo>
                  <a:pt x="412991" y="51244"/>
                </a:lnTo>
                <a:lnTo>
                  <a:pt x="496608" y="51244"/>
                </a:lnTo>
                <a:lnTo>
                  <a:pt x="453948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593936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704844" y="4058411"/>
            <a:ext cx="1133855" cy="24688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749281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70" h="104775">
                <a:moveTo>
                  <a:pt x="372021" y="53162"/>
                </a:moveTo>
                <a:lnTo>
                  <a:pt x="290106" y="53162"/>
                </a:lnTo>
                <a:lnTo>
                  <a:pt x="331063" y="104190"/>
                </a:lnTo>
                <a:lnTo>
                  <a:pt x="372021" y="53162"/>
                </a:lnTo>
                <a:close/>
              </a:path>
              <a:path w="991870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749281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9" y="53158"/>
                </a:lnTo>
                <a:lnTo>
                  <a:pt x="165537" y="104190"/>
                </a:lnTo>
                <a:lnTo>
                  <a:pt x="206494" y="53158"/>
                </a:lnTo>
                <a:lnTo>
                  <a:pt x="247452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10" y="104190"/>
                </a:lnTo>
                <a:lnTo>
                  <a:pt x="537567" y="53158"/>
                </a:lnTo>
                <a:lnTo>
                  <a:pt x="578525" y="104190"/>
                </a:lnTo>
                <a:lnTo>
                  <a:pt x="619482" y="53158"/>
                </a:lnTo>
                <a:lnTo>
                  <a:pt x="660440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6" y="53158"/>
                </a:lnTo>
                <a:lnTo>
                  <a:pt x="991513" y="104190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704844" y="4210811"/>
            <a:ext cx="1133855" cy="246887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749281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06" y="0"/>
                </a:moveTo>
                <a:lnTo>
                  <a:pt x="247446" y="51244"/>
                </a:lnTo>
                <a:lnTo>
                  <a:pt x="331063" y="51244"/>
                </a:lnTo>
                <a:lnTo>
                  <a:pt x="290106" y="0"/>
                </a:lnTo>
                <a:close/>
              </a:path>
              <a:path w="991870" h="102870">
                <a:moveTo>
                  <a:pt x="372021" y="0"/>
                </a:moveTo>
                <a:lnTo>
                  <a:pt x="331063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70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749281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9" y="0"/>
                </a:lnTo>
                <a:lnTo>
                  <a:pt x="165537" y="51240"/>
                </a:lnTo>
                <a:lnTo>
                  <a:pt x="206494" y="0"/>
                </a:lnTo>
                <a:lnTo>
                  <a:pt x="247452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10" y="51240"/>
                </a:lnTo>
                <a:lnTo>
                  <a:pt x="537567" y="0"/>
                </a:lnTo>
                <a:lnTo>
                  <a:pt x="578525" y="51240"/>
                </a:lnTo>
                <a:lnTo>
                  <a:pt x="619482" y="0"/>
                </a:lnTo>
                <a:lnTo>
                  <a:pt x="660440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6" y="0"/>
                </a:lnTo>
                <a:lnTo>
                  <a:pt x="991513" y="51240"/>
                </a:lnTo>
                <a:lnTo>
                  <a:pt x="991513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56859" y="4058411"/>
            <a:ext cx="1133856" cy="246887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401233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70" h="104775">
                <a:moveTo>
                  <a:pt x="372021" y="53162"/>
                </a:moveTo>
                <a:lnTo>
                  <a:pt x="290106" y="53162"/>
                </a:lnTo>
                <a:lnTo>
                  <a:pt x="331076" y="104190"/>
                </a:lnTo>
                <a:lnTo>
                  <a:pt x="372021" y="53162"/>
                </a:lnTo>
                <a:close/>
              </a:path>
              <a:path w="991870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401233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9" y="53158"/>
                </a:lnTo>
                <a:lnTo>
                  <a:pt x="165537" y="104190"/>
                </a:lnTo>
                <a:lnTo>
                  <a:pt x="206494" y="53158"/>
                </a:lnTo>
                <a:lnTo>
                  <a:pt x="247452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10" y="104190"/>
                </a:lnTo>
                <a:lnTo>
                  <a:pt x="537567" y="53158"/>
                </a:lnTo>
                <a:lnTo>
                  <a:pt x="578525" y="104190"/>
                </a:lnTo>
                <a:lnTo>
                  <a:pt x="619482" y="53158"/>
                </a:lnTo>
                <a:lnTo>
                  <a:pt x="660440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6" y="53158"/>
                </a:lnTo>
                <a:lnTo>
                  <a:pt x="991513" y="104190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356859" y="4210811"/>
            <a:ext cx="1133856" cy="246887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401233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06" y="0"/>
                </a:moveTo>
                <a:lnTo>
                  <a:pt x="247446" y="51244"/>
                </a:lnTo>
                <a:lnTo>
                  <a:pt x="331076" y="51244"/>
                </a:lnTo>
                <a:lnTo>
                  <a:pt x="290106" y="0"/>
                </a:lnTo>
                <a:close/>
              </a:path>
              <a:path w="991870" h="102870">
                <a:moveTo>
                  <a:pt x="372021" y="0"/>
                </a:moveTo>
                <a:lnTo>
                  <a:pt x="331076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70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401233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9" y="0"/>
                </a:lnTo>
                <a:lnTo>
                  <a:pt x="165537" y="51240"/>
                </a:lnTo>
                <a:lnTo>
                  <a:pt x="206494" y="0"/>
                </a:lnTo>
                <a:lnTo>
                  <a:pt x="247452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10" y="51240"/>
                </a:lnTo>
                <a:lnTo>
                  <a:pt x="537567" y="0"/>
                </a:lnTo>
                <a:lnTo>
                  <a:pt x="578525" y="51240"/>
                </a:lnTo>
                <a:lnTo>
                  <a:pt x="619482" y="0"/>
                </a:lnTo>
                <a:lnTo>
                  <a:pt x="660440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6" y="0"/>
                </a:lnTo>
                <a:lnTo>
                  <a:pt x="991513" y="51240"/>
                </a:lnTo>
                <a:lnTo>
                  <a:pt x="991513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512052" y="4058411"/>
            <a:ext cx="1133855" cy="24688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56578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01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01" y="53162"/>
                </a:lnTo>
                <a:lnTo>
                  <a:pt x="991501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70" h="104775">
                <a:moveTo>
                  <a:pt x="372021" y="53162"/>
                </a:moveTo>
                <a:lnTo>
                  <a:pt x="290106" y="53162"/>
                </a:lnTo>
                <a:lnTo>
                  <a:pt x="331063" y="104190"/>
                </a:lnTo>
                <a:lnTo>
                  <a:pt x="372021" y="53162"/>
                </a:lnTo>
                <a:close/>
              </a:path>
              <a:path w="991870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44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44" y="53162"/>
                </a:lnTo>
                <a:close/>
              </a:path>
              <a:path w="991870" h="104775">
                <a:moveTo>
                  <a:pt x="991501" y="53162"/>
                </a:moveTo>
                <a:lnTo>
                  <a:pt x="950544" y="53162"/>
                </a:lnTo>
                <a:lnTo>
                  <a:pt x="991501" y="104190"/>
                </a:lnTo>
                <a:lnTo>
                  <a:pt x="991501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56578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512052" y="4210811"/>
            <a:ext cx="1133855" cy="24688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556578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44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01" y="102476"/>
                </a:lnTo>
                <a:lnTo>
                  <a:pt x="991501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44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06" y="0"/>
                </a:moveTo>
                <a:lnTo>
                  <a:pt x="247446" y="51244"/>
                </a:lnTo>
                <a:lnTo>
                  <a:pt x="331063" y="51244"/>
                </a:lnTo>
                <a:lnTo>
                  <a:pt x="290106" y="0"/>
                </a:lnTo>
                <a:close/>
              </a:path>
              <a:path w="991870" h="102870">
                <a:moveTo>
                  <a:pt x="372021" y="0"/>
                </a:moveTo>
                <a:lnTo>
                  <a:pt x="331063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70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556578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670292" y="4058411"/>
            <a:ext cx="1133855" cy="24688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713624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991514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14" y="53162"/>
                </a:lnTo>
                <a:lnTo>
                  <a:pt x="991514" y="0"/>
                </a:lnTo>
                <a:close/>
              </a:path>
              <a:path w="991870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70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70" h="104775">
                <a:moveTo>
                  <a:pt x="290118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18" y="53162"/>
                </a:lnTo>
                <a:close/>
              </a:path>
              <a:path w="991870" h="104775">
                <a:moveTo>
                  <a:pt x="372033" y="53162"/>
                </a:moveTo>
                <a:lnTo>
                  <a:pt x="290118" y="53162"/>
                </a:lnTo>
                <a:lnTo>
                  <a:pt x="331076" y="104190"/>
                </a:lnTo>
                <a:lnTo>
                  <a:pt x="372033" y="53162"/>
                </a:lnTo>
                <a:close/>
              </a:path>
              <a:path w="991870" h="104775">
                <a:moveTo>
                  <a:pt x="453948" y="53162"/>
                </a:moveTo>
                <a:lnTo>
                  <a:pt x="372033" y="53162"/>
                </a:lnTo>
                <a:lnTo>
                  <a:pt x="412991" y="104190"/>
                </a:lnTo>
                <a:lnTo>
                  <a:pt x="453948" y="53162"/>
                </a:lnTo>
                <a:close/>
              </a:path>
              <a:path w="991870" h="104775">
                <a:moveTo>
                  <a:pt x="537565" y="53162"/>
                </a:moveTo>
                <a:lnTo>
                  <a:pt x="453948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70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70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70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70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70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70" h="104775">
                <a:moveTo>
                  <a:pt x="991514" y="53162"/>
                </a:moveTo>
                <a:lnTo>
                  <a:pt x="950556" y="53162"/>
                </a:lnTo>
                <a:lnTo>
                  <a:pt x="991514" y="104190"/>
                </a:lnTo>
                <a:lnTo>
                  <a:pt x="991514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713624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70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670292" y="4210811"/>
            <a:ext cx="1133855" cy="24688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713624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14" y="102476"/>
                </a:lnTo>
                <a:lnTo>
                  <a:pt x="991514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70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70" h="102870">
                <a:moveTo>
                  <a:pt x="290118" y="0"/>
                </a:moveTo>
                <a:lnTo>
                  <a:pt x="247446" y="51244"/>
                </a:lnTo>
                <a:lnTo>
                  <a:pt x="331076" y="51244"/>
                </a:lnTo>
                <a:lnTo>
                  <a:pt x="290118" y="0"/>
                </a:lnTo>
                <a:close/>
              </a:path>
              <a:path w="991870" h="102870">
                <a:moveTo>
                  <a:pt x="372033" y="0"/>
                </a:moveTo>
                <a:lnTo>
                  <a:pt x="331076" y="51244"/>
                </a:lnTo>
                <a:lnTo>
                  <a:pt x="412991" y="51244"/>
                </a:lnTo>
                <a:lnTo>
                  <a:pt x="372033" y="0"/>
                </a:lnTo>
                <a:close/>
              </a:path>
              <a:path w="991870" h="102870">
                <a:moveTo>
                  <a:pt x="453948" y="0"/>
                </a:moveTo>
                <a:lnTo>
                  <a:pt x="412991" y="51244"/>
                </a:lnTo>
                <a:lnTo>
                  <a:pt x="496608" y="51244"/>
                </a:lnTo>
                <a:lnTo>
                  <a:pt x="453948" y="0"/>
                </a:lnTo>
                <a:close/>
              </a:path>
              <a:path w="991870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70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70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70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70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713624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394460" y="3040379"/>
            <a:ext cx="1133855" cy="39928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726692" y="3049523"/>
            <a:ext cx="469392" cy="42672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436890" y="30822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436890" y="308220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394460" y="3296411"/>
            <a:ext cx="1133855" cy="396239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726692" y="3305555"/>
            <a:ext cx="469392" cy="42672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436890" y="333840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436890" y="333841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394460" y="3549396"/>
            <a:ext cx="1133855" cy="399288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726692" y="3558540"/>
            <a:ext cx="469392" cy="429767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436890" y="35928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436890" y="35929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394460" y="3805428"/>
            <a:ext cx="1133855" cy="399288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726692" y="3817620"/>
            <a:ext cx="469392" cy="42672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436890" y="384910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436890" y="38491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391411" y="4210811"/>
            <a:ext cx="1136903" cy="246887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436890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950556" y="0"/>
                </a:moveTo>
                <a:lnTo>
                  <a:pt x="907884" y="51244"/>
                </a:lnTo>
                <a:lnTo>
                  <a:pt x="0" y="51244"/>
                </a:lnTo>
                <a:lnTo>
                  <a:pt x="0" y="102476"/>
                </a:lnTo>
                <a:lnTo>
                  <a:pt x="991501" y="102476"/>
                </a:lnTo>
                <a:lnTo>
                  <a:pt x="991501" y="51244"/>
                </a:lnTo>
                <a:lnTo>
                  <a:pt x="83616" y="51244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69" h="102870">
                <a:moveTo>
                  <a:pt x="124574" y="0"/>
                </a:moveTo>
                <a:lnTo>
                  <a:pt x="83616" y="51244"/>
                </a:lnTo>
                <a:lnTo>
                  <a:pt x="165531" y="51244"/>
                </a:lnTo>
                <a:lnTo>
                  <a:pt x="124574" y="0"/>
                </a:lnTo>
                <a:close/>
              </a:path>
              <a:path w="991869" h="102870">
                <a:moveTo>
                  <a:pt x="206489" y="0"/>
                </a:moveTo>
                <a:lnTo>
                  <a:pt x="165531" y="51244"/>
                </a:lnTo>
                <a:lnTo>
                  <a:pt x="247446" y="51244"/>
                </a:lnTo>
                <a:lnTo>
                  <a:pt x="206489" y="0"/>
                </a:lnTo>
                <a:close/>
              </a:path>
              <a:path w="991869" h="102870">
                <a:moveTo>
                  <a:pt x="290106" y="0"/>
                </a:moveTo>
                <a:lnTo>
                  <a:pt x="247446" y="51244"/>
                </a:lnTo>
                <a:lnTo>
                  <a:pt x="331063" y="51244"/>
                </a:lnTo>
                <a:lnTo>
                  <a:pt x="290106" y="0"/>
                </a:lnTo>
                <a:close/>
              </a:path>
              <a:path w="991869" h="102870">
                <a:moveTo>
                  <a:pt x="372021" y="0"/>
                </a:moveTo>
                <a:lnTo>
                  <a:pt x="331063" y="51244"/>
                </a:lnTo>
                <a:lnTo>
                  <a:pt x="412978" y="51244"/>
                </a:lnTo>
                <a:lnTo>
                  <a:pt x="372021" y="0"/>
                </a:lnTo>
                <a:close/>
              </a:path>
              <a:path w="991869" h="102870">
                <a:moveTo>
                  <a:pt x="453936" y="0"/>
                </a:moveTo>
                <a:lnTo>
                  <a:pt x="412978" y="51244"/>
                </a:lnTo>
                <a:lnTo>
                  <a:pt x="496608" y="51244"/>
                </a:lnTo>
                <a:lnTo>
                  <a:pt x="453936" y="0"/>
                </a:lnTo>
                <a:close/>
              </a:path>
              <a:path w="991869" h="102870">
                <a:moveTo>
                  <a:pt x="537565" y="0"/>
                </a:moveTo>
                <a:lnTo>
                  <a:pt x="496608" y="51244"/>
                </a:lnTo>
                <a:lnTo>
                  <a:pt x="578523" y="51244"/>
                </a:lnTo>
                <a:lnTo>
                  <a:pt x="537565" y="0"/>
                </a:lnTo>
                <a:close/>
              </a:path>
              <a:path w="991869" h="102870">
                <a:moveTo>
                  <a:pt x="619480" y="0"/>
                </a:moveTo>
                <a:lnTo>
                  <a:pt x="578523" y="51244"/>
                </a:lnTo>
                <a:lnTo>
                  <a:pt x="660438" y="51244"/>
                </a:lnTo>
                <a:lnTo>
                  <a:pt x="619480" y="0"/>
                </a:lnTo>
                <a:close/>
              </a:path>
              <a:path w="991869" h="102870">
                <a:moveTo>
                  <a:pt x="703097" y="0"/>
                </a:moveTo>
                <a:lnTo>
                  <a:pt x="660438" y="51244"/>
                </a:lnTo>
                <a:lnTo>
                  <a:pt x="744054" y="51244"/>
                </a:lnTo>
                <a:lnTo>
                  <a:pt x="703097" y="0"/>
                </a:lnTo>
                <a:close/>
              </a:path>
              <a:path w="991869" h="102870">
                <a:moveTo>
                  <a:pt x="785012" y="0"/>
                </a:moveTo>
                <a:lnTo>
                  <a:pt x="744054" y="51244"/>
                </a:lnTo>
                <a:lnTo>
                  <a:pt x="825969" y="51244"/>
                </a:lnTo>
                <a:lnTo>
                  <a:pt x="785012" y="0"/>
                </a:lnTo>
                <a:close/>
              </a:path>
              <a:path w="991869" h="102870">
                <a:moveTo>
                  <a:pt x="866927" y="0"/>
                </a:moveTo>
                <a:lnTo>
                  <a:pt x="825969" y="51244"/>
                </a:lnTo>
                <a:lnTo>
                  <a:pt x="907884" y="51244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436890" y="4255617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0" y="102481"/>
                </a:moveTo>
                <a:lnTo>
                  <a:pt x="0" y="51240"/>
                </a:lnTo>
                <a:lnTo>
                  <a:pt x="40957" y="0"/>
                </a:lnTo>
                <a:lnTo>
                  <a:pt x="83621" y="51240"/>
                </a:lnTo>
                <a:lnTo>
                  <a:pt x="124578" y="0"/>
                </a:lnTo>
                <a:lnTo>
                  <a:pt x="165536" y="51240"/>
                </a:lnTo>
                <a:lnTo>
                  <a:pt x="206493" y="0"/>
                </a:lnTo>
                <a:lnTo>
                  <a:pt x="247451" y="51240"/>
                </a:lnTo>
                <a:lnTo>
                  <a:pt x="290115" y="0"/>
                </a:lnTo>
                <a:lnTo>
                  <a:pt x="331073" y="51240"/>
                </a:lnTo>
                <a:lnTo>
                  <a:pt x="372030" y="0"/>
                </a:lnTo>
                <a:lnTo>
                  <a:pt x="412988" y="51240"/>
                </a:lnTo>
                <a:lnTo>
                  <a:pt x="453945" y="0"/>
                </a:lnTo>
                <a:lnTo>
                  <a:pt x="496609" y="51240"/>
                </a:lnTo>
                <a:lnTo>
                  <a:pt x="537566" y="0"/>
                </a:lnTo>
                <a:lnTo>
                  <a:pt x="578524" y="51240"/>
                </a:lnTo>
                <a:lnTo>
                  <a:pt x="619481" y="0"/>
                </a:lnTo>
                <a:lnTo>
                  <a:pt x="660439" y="51240"/>
                </a:lnTo>
                <a:lnTo>
                  <a:pt x="703103" y="0"/>
                </a:lnTo>
                <a:lnTo>
                  <a:pt x="744061" y="51240"/>
                </a:lnTo>
                <a:lnTo>
                  <a:pt x="785019" y="0"/>
                </a:lnTo>
                <a:lnTo>
                  <a:pt x="825976" y="51240"/>
                </a:lnTo>
                <a:lnTo>
                  <a:pt x="866934" y="0"/>
                </a:lnTo>
                <a:lnTo>
                  <a:pt x="907891" y="51240"/>
                </a:lnTo>
                <a:lnTo>
                  <a:pt x="950555" y="0"/>
                </a:lnTo>
                <a:lnTo>
                  <a:pt x="991512" y="51240"/>
                </a:lnTo>
                <a:lnTo>
                  <a:pt x="991512" y="102481"/>
                </a:lnTo>
                <a:lnTo>
                  <a:pt x="0" y="102481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391411" y="4058411"/>
            <a:ext cx="1136903" cy="246887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436890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69" h="104775">
                <a:moveTo>
                  <a:pt x="991501" y="0"/>
                </a:moveTo>
                <a:lnTo>
                  <a:pt x="0" y="0"/>
                </a:lnTo>
                <a:lnTo>
                  <a:pt x="0" y="104190"/>
                </a:lnTo>
                <a:lnTo>
                  <a:pt x="40957" y="53162"/>
                </a:lnTo>
                <a:lnTo>
                  <a:pt x="991501" y="53162"/>
                </a:lnTo>
                <a:lnTo>
                  <a:pt x="991501" y="0"/>
                </a:lnTo>
                <a:close/>
              </a:path>
              <a:path w="991869" h="104775">
                <a:moveTo>
                  <a:pt x="124574" y="53162"/>
                </a:moveTo>
                <a:lnTo>
                  <a:pt x="40957" y="53162"/>
                </a:lnTo>
                <a:lnTo>
                  <a:pt x="83616" y="104190"/>
                </a:lnTo>
                <a:lnTo>
                  <a:pt x="124574" y="53162"/>
                </a:lnTo>
                <a:close/>
              </a:path>
              <a:path w="991869" h="104775">
                <a:moveTo>
                  <a:pt x="206489" y="53162"/>
                </a:moveTo>
                <a:lnTo>
                  <a:pt x="124574" y="53162"/>
                </a:lnTo>
                <a:lnTo>
                  <a:pt x="165531" y="104190"/>
                </a:lnTo>
                <a:lnTo>
                  <a:pt x="206489" y="53162"/>
                </a:lnTo>
                <a:close/>
              </a:path>
              <a:path w="991869" h="104775">
                <a:moveTo>
                  <a:pt x="290106" y="53162"/>
                </a:moveTo>
                <a:lnTo>
                  <a:pt x="206489" y="53162"/>
                </a:lnTo>
                <a:lnTo>
                  <a:pt x="247446" y="104190"/>
                </a:lnTo>
                <a:lnTo>
                  <a:pt x="290106" y="53162"/>
                </a:lnTo>
                <a:close/>
              </a:path>
              <a:path w="991869" h="104775">
                <a:moveTo>
                  <a:pt x="372021" y="53162"/>
                </a:moveTo>
                <a:lnTo>
                  <a:pt x="290106" y="53162"/>
                </a:lnTo>
                <a:lnTo>
                  <a:pt x="331063" y="104190"/>
                </a:lnTo>
                <a:lnTo>
                  <a:pt x="372021" y="53162"/>
                </a:lnTo>
                <a:close/>
              </a:path>
              <a:path w="991869" h="104775">
                <a:moveTo>
                  <a:pt x="453936" y="53162"/>
                </a:moveTo>
                <a:lnTo>
                  <a:pt x="372021" y="53162"/>
                </a:lnTo>
                <a:lnTo>
                  <a:pt x="412978" y="104190"/>
                </a:lnTo>
                <a:lnTo>
                  <a:pt x="453936" y="53162"/>
                </a:lnTo>
                <a:close/>
              </a:path>
              <a:path w="991869" h="104775">
                <a:moveTo>
                  <a:pt x="537565" y="53162"/>
                </a:moveTo>
                <a:lnTo>
                  <a:pt x="453936" y="53162"/>
                </a:lnTo>
                <a:lnTo>
                  <a:pt x="496608" y="104190"/>
                </a:lnTo>
                <a:lnTo>
                  <a:pt x="537565" y="53162"/>
                </a:lnTo>
                <a:close/>
              </a:path>
              <a:path w="991869" h="104775">
                <a:moveTo>
                  <a:pt x="619480" y="53162"/>
                </a:moveTo>
                <a:lnTo>
                  <a:pt x="537565" y="53162"/>
                </a:lnTo>
                <a:lnTo>
                  <a:pt x="578523" y="104190"/>
                </a:lnTo>
                <a:lnTo>
                  <a:pt x="619480" y="53162"/>
                </a:lnTo>
                <a:close/>
              </a:path>
              <a:path w="991869" h="104775">
                <a:moveTo>
                  <a:pt x="703097" y="53162"/>
                </a:moveTo>
                <a:lnTo>
                  <a:pt x="619480" y="53162"/>
                </a:lnTo>
                <a:lnTo>
                  <a:pt x="660438" y="104190"/>
                </a:lnTo>
                <a:lnTo>
                  <a:pt x="703097" y="53162"/>
                </a:lnTo>
                <a:close/>
              </a:path>
              <a:path w="991869" h="104775">
                <a:moveTo>
                  <a:pt x="785012" y="53162"/>
                </a:moveTo>
                <a:lnTo>
                  <a:pt x="703097" y="53162"/>
                </a:lnTo>
                <a:lnTo>
                  <a:pt x="744054" y="104190"/>
                </a:lnTo>
                <a:lnTo>
                  <a:pt x="785012" y="53162"/>
                </a:lnTo>
                <a:close/>
              </a:path>
              <a:path w="991869" h="104775">
                <a:moveTo>
                  <a:pt x="866927" y="53162"/>
                </a:moveTo>
                <a:lnTo>
                  <a:pt x="785012" y="53162"/>
                </a:lnTo>
                <a:lnTo>
                  <a:pt x="825969" y="104190"/>
                </a:lnTo>
                <a:lnTo>
                  <a:pt x="866927" y="53162"/>
                </a:lnTo>
                <a:close/>
              </a:path>
              <a:path w="991869" h="104775">
                <a:moveTo>
                  <a:pt x="950556" y="53162"/>
                </a:moveTo>
                <a:lnTo>
                  <a:pt x="866927" y="53162"/>
                </a:lnTo>
                <a:lnTo>
                  <a:pt x="907884" y="104190"/>
                </a:lnTo>
                <a:lnTo>
                  <a:pt x="950556" y="53162"/>
                </a:lnTo>
                <a:close/>
              </a:path>
              <a:path w="991869" h="104775">
                <a:moveTo>
                  <a:pt x="991501" y="53162"/>
                </a:moveTo>
                <a:lnTo>
                  <a:pt x="950556" y="53162"/>
                </a:lnTo>
                <a:lnTo>
                  <a:pt x="991501" y="104190"/>
                </a:lnTo>
                <a:lnTo>
                  <a:pt x="991501" y="53162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436890" y="4101896"/>
            <a:ext cx="991869" cy="104775"/>
          </a:xfrm>
          <a:custGeom>
            <a:avLst/>
            <a:gdLst/>
            <a:ahLst/>
            <a:cxnLst/>
            <a:rect l="l" t="t" r="r" b="b"/>
            <a:pathLst>
              <a:path w="991869" h="104775">
                <a:moveTo>
                  <a:pt x="0" y="0"/>
                </a:moveTo>
                <a:lnTo>
                  <a:pt x="0" y="104190"/>
                </a:lnTo>
                <a:lnTo>
                  <a:pt x="40957" y="53158"/>
                </a:lnTo>
                <a:lnTo>
                  <a:pt x="83621" y="104190"/>
                </a:lnTo>
                <a:lnTo>
                  <a:pt x="124578" y="53158"/>
                </a:lnTo>
                <a:lnTo>
                  <a:pt x="165536" y="104190"/>
                </a:lnTo>
                <a:lnTo>
                  <a:pt x="206493" y="53158"/>
                </a:lnTo>
                <a:lnTo>
                  <a:pt x="247451" y="104190"/>
                </a:lnTo>
                <a:lnTo>
                  <a:pt x="290115" y="53158"/>
                </a:lnTo>
                <a:lnTo>
                  <a:pt x="331073" y="104190"/>
                </a:lnTo>
                <a:lnTo>
                  <a:pt x="372030" y="53158"/>
                </a:lnTo>
                <a:lnTo>
                  <a:pt x="412988" y="104190"/>
                </a:lnTo>
                <a:lnTo>
                  <a:pt x="453945" y="53158"/>
                </a:lnTo>
                <a:lnTo>
                  <a:pt x="496609" y="104190"/>
                </a:lnTo>
                <a:lnTo>
                  <a:pt x="537566" y="53158"/>
                </a:lnTo>
                <a:lnTo>
                  <a:pt x="578524" y="104190"/>
                </a:lnTo>
                <a:lnTo>
                  <a:pt x="619481" y="53158"/>
                </a:lnTo>
                <a:lnTo>
                  <a:pt x="660439" y="104190"/>
                </a:lnTo>
                <a:lnTo>
                  <a:pt x="703103" y="53158"/>
                </a:lnTo>
                <a:lnTo>
                  <a:pt x="744061" y="104190"/>
                </a:lnTo>
                <a:lnTo>
                  <a:pt x="785019" y="53158"/>
                </a:lnTo>
                <a:lnTo>
                  <a:pt x="825976" y="104190"/>
                </a:lnTo>
                <a:lnTo>
                  <a:pt x="866934" y="53158"/>
                </a:lnTo>
                <a:lnTo>
                  <a:pt x="907891" y="104190"/>
                </a:lnTo>
                <a:lnTo>
                  <a:pt x="950555" y="53158"/>
                </a:lnTo>
                <a:lnTo>
                  <a:pt x="991512" y="104190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394460" y="4317491"/>
            <a:ext cx="1133855" cy="399288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726692" y="4326635"/>
            <a:ext cx="469392" cy="429768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436890" y="43598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436890" y="435980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394460" y="4573523"/>
            <a:ext cx="1133855" cy="396239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726692" y="4582667"/>
            <a:ext cx="469392" cy="429768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436890" y="461601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436890" y="461601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394460" y="4826508"/>
            <a:ext cx="1133855" cy="399288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726692" y="4838700"/>
            <a:ext cx="469392" cy="426719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436890" y="487050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436890" y="48705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394460" y="5085588"/>
            <a:ext cx="1133855" cy="399288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726692" y="5094732"/>
            <a:ext cx="469392" cy="429768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436890" y="51267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436890" y="5126710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394460" y="5341620"/>
            <a:ext cx="1133855" cy="396239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726692" y="5350764"/>
            <a:ext cx="469392" cy="426719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436890" y="538291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436890" y="5382920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394460" y="5594603"/>
            <a:ext cx="1133855" cy="399288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726692" y="5606796"/>
            <a:ext cx="469392" cy="426719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436890" y="5637420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436890" y="56374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549651" y="4314444"/>
            <a:ext cx="1133855" cy="399288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881883" y="4326635"/>
            <a:ext cx="469392" cy="426719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592222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592222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549651" y="4570476"/>
            <a:ext cx="1133855" cy="399288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881883" y="4582667"/>
            <a:ext cx="469392" cy="426719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592222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592222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549651" y="4826508"/>
            <a:ext cx="1133855" cy="399288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881883" y="4835652"/>
            <a:ext cx="469392" cy="429768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592222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592222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549651" y="5082540"/>
            <a:ext cx="1133855" cy="396239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881883" y="5091684"/>
            <a:ext cx="469392" cy="429768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592222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92222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549651" y="5335523"/>
            <a:ext cx="1133855" cy="399288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881883" y="5347715"/>
            <a:ext cx="469392" cy="429768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592222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592222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549651" y="5594603"/>
            <a:ext cx="1133855" cy="399288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881883" y="5603747"/>
            <a:ext cx="469392" cy="429768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592222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592222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707891" y="4314444"/>
            <a:ext cx="1133856" cy="399288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037076" y="4326635"/>
            <a:ext cx="472439" cy="426719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749281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749281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707891" y="4570476"/>
            <a:ext cx="1133856" cy="399288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037076" y="4582667"/>
            <a:ext cx="472439" cy="426719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749281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3" y="254497"/>
                </a:lnTo>
                <a:lnTo>
                  <a:pt x="991513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749281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707891" y="4826508"/>
            <a:ext cx="1133856" cy="399288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037076" y="4835652"/>
            <a:ext cx="472439" cy="429768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749281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749281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707891" y="5082540"/>
            <a:ext cx="1133856" cy="396239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037076" y="5091684"/>
            <a:ext cx="472439" cy="429768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749281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749281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707891" y="5335523"/>
            <a:ext cx="1133856" cy="399288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037076" y="5347715"/>
            <a:ext cx="472439" cy="429768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749281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749281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707891" y="5594603"/>
            <a:ext cx="1133856" cy="399288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037076" y="5603747"/>
            <a:ext cx="472439" cy="429768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749281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749281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 txBox="1"/>
          <p:nvPr/>
        </p:nvSpPr>
        <p:spPr>
          <a:xfrm>
            <a:off x="1084050" y="3035623"/>
            <a:ext cx="273050" cy="41224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43180">
              <a:lnSpc>
                <a:spcPct val="100000"/>
              </a:lnSpc>
              <a:spcBef>
                <a:spcPts val="434"/>
              </a:spcBef>
            </a:pPr>
            <a:r>
              <a:rPr dirty="0" sz="1400" b="1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40"/>
              </a:spcBef>
            </a:pPr>
            <a:r>
              <a:rPr dirty="0" sz="1400" b="1">
                <a:latin typeface="Arial"/>
                <a:cs typeface="Arial"/>
              </a:rPr>
              <a:t>02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03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2286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7D</a:t>
            </a:r>
            <a:endParaRPr sz="1400">
              <a:latin typeface="Arial"/>
              <a:cs typeface="Arial"/>
            </a:endParaRPr>
          </a:p>
          <a:p>
            <a:pPr algn="just" marL="33020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latin typeface="Arial"/>
                <a:cs typeface="Arial"/>
              </a:rPr>
              <a:t>7E</a:t>
            </a:r>
            <a:endParaRPr sz="1400">
              <a:latin typeface="Arial"/>
              <a:cs typeface="Arial"/>
            </a:endParaRPr>
          </a:p>
          <a:p>
            <a:pPr algn="just" marL="4127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7F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  <a:p>
            <a:pPr algn="just" marL="51435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81</a:t>
            </a:r>
            <a:endParaRPr sz="1400">
              <a:latin typeface="Arial"/>
              <a:cs typeface="Arial"/>
            </a:endParaRPr>
          </a:p>
          <a:p>
            <a:pPr algn="just" marL="61594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latin typeface="Arial"/>
                <a:cs typeface="Arial"/>
              </a:rPr>
              <a:t>82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8255">
              <a:lnSpc>
                <a:spcPct val="120500"/>
              </a:lnSpc>
            </a:pPr>
            <a:r>
              <a:rPr dirty="0" sz="1400" b="1">
                <a:latin typeface="Arial"/>
                <a:cs typeface="Arial"/>
              </a:rPr>
              <a:t>FC  FD  </a:t>
            </a:r>
            <a:r>
              <a:rPr dirty="0" sz="1400" spc="-5" b="1">
                <a:latin typeface="Arial"/>
                <a:cs typeface="Arial"/>
              </a:rPr>
              <a:t>FE  </a:t>
            </a:r>
            <a:r>
              <a:rPr dirty="0" sz="1400" b="1">
                <a:latin typeface="Arial"/>
                <a:cs typeface="Arial"/>
              </a:rPr>
              <a:t>FF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790291" y="2698318"/>
            <a:ext cx="59817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</a:t>
            </a:r>
            <a:r>
              <a:rPr dirty="0" sz="1500" spc="5" b="1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3945635" y="2698318"/>
            <a:ext cx="59817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</a:t>
            </a:r>
            <a:r>
              <a:rPr dirty="0" sz="1500" spc="5" b="1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5356859" y="4314444"/>
            <a:ext cx="1133856" cy="399288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689091" y="4326635"/>
            <a:ext cx="469391" cy="426719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399519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399519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356859" y="4570476"/>
            <a:ext cx="1133856" cy="399288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689091" y="4582667"/>
            <a:ext cx="469391" cy="426719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399519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399519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356859" y="4826508"/>
            <a:ext cx="1133856" cy="399288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689091" y="4835652"/>
            <a:ext cx="469391" cy="429768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399519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399519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356859" y="5082540"/>
            <a:ext cx="1133856" cy="396239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689091" y="5091684"/>
            <a:ext cx="469391" cy="429768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399519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399519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356859" y="5335523"/>
            <a:ext cx="1133856" cy="399288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689091" y="5347715"/>
            <a:ext cx="469391" cy="429768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399519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399519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356859" y="5594603"/>
            <a:ext cx="1133856" cy="399288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689091" y="5603747"/>
            <a:ext cx="469391" cy="429768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399519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399519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515100" y="4314444"/>
            <a:ext cx="1133855" cy="399288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844283" y="4326635"/>
            <a:ext cx="472440" cy="426719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556578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556578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515100" y="4570476"/>
            <a:ext cx="1133855" cy="399288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844283" y="4582667"/>
            <a:ext cx="472440" cy="426719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556578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556578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515100" y="4826508"/>
            <a:ext cx="1133855" cy="399288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844283" y="4835652"/>
            <a:ext cx="472440" cy="429768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556578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556578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515100" y="5082540"/>
            <a:ext cx="1133855" cy="396239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844283" y="5091684"/>
            <a:ext cx="472440" cy="429768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556578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556578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515100" y="5335523"/>
            <a:ext cx="1133855" cy="399288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844283" y="5347715"/>
            <a:ext cx="472440" cy="429768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556578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556578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515100" y="5594603"/>
            <a:ext cx="1133855" cy="399288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844283" y="5603747"/>
            <a:ext cx="472440" cy="429768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556578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556578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 txBox="1"/>
          <p:nvPr/>
        </p:nvSpPr>
        <p:spPr>
          <a:xfrm>
            <a:off x="5544680" y="2698318"/>
            <a:ext cx="7042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k1</a:t>
            </a:r>
            <a:r>
              <a:rPr dirty="0" sz="1500" spc="5" b="1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6700024" y="2698318"/>
            <a:ext cx="7042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k1</a:t>
            </a:r>
            <a:r>
              <a:rPr dirty="0" sz="1500" spc="5" b="1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7858773" y="2698318"/>
            <a:ext cx="7042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k1</a:t>
            </a:r>
            <a:r>
              <a:rPr dirty="0" sz="1500" spc="5" b="1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7670292" y="4314444"/>
            <a:ext cx="1133855" cy="399288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8002523" y="4326635"/>
            <a:ext cx="472440" cy="426719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713624" y="435809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713624" y="435809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670292" y="4570476"/>
            <a:ext cx="1133855" cy="399288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8002523" y="4582667"/>
            <a:ext cx="472440" cy="426719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713624" y="461430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713624" y="4614303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7670292" y="4826508"/>
            <a:ext cx="1133855" cy="399288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8002523" y="4835652"/>
            <a:ext cx="472440" cy="429768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713624" y="486880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7713624" y="486879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904625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986540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070157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152072" y="5125008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20472" y="0"/>
                </a:moveTo>
                <a:lnTo>
                  <a:pt x="12505" y="1946"/>
                </a:lnTo>
                <a:lnTo>
                  <a:pt x="5997" y="7253"/>
                </a:lnTo>
                <a:lnTo>
                  <a:pt x="1609" y="15125"/>
                </a:lnTo>
                <a:lnTo>
                  <a:pt x="0" y="24765"/>
                </a:lnTo>
                <a:lnTo>
                  <a:pt x="1609" y="34404"/>
                </a:lnTo>
                <a:lnTo>
                  <a:pt x="5997" y="42276"/>
                </a:lnTo>
                <a:lnTo>
                  <a:pt x="12505" y="47583"/>
                </a:lnTo>
                <a:lnTo>
                  <a:pt x="20472" y="49530"/>
                </a:lnTo>
                <a:lnTo>
                  <a:pt x="28447" y="47583"/>
                </a:lnTo>
                <a:lnTo>
                  <a:pt x="34958" y="42276"/>
                </a:lnTo>
                <a:lnTo>
                  <a:pt x="39347" y="34404"/>
                </a:lnTo>
                <a:lnTo>
                  <a:pt x="40957" y="24765"/>
                </a:lnTo>
                <a:lnTo>
                  <a:pt x="39347" y="15125"/>
                </a:lnTo>
                <a:lnTo>
                  <a:pt x="34958" y="7253"/>
                </a:lnTo>
                <a:lnTo>
                  <a:pt x="28447" y="1946"/>
                </a:lnTo>
                <a:lnTo>
                  <a:pt x="2047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7670292" y="5082540"/>
            <a:ext cx="1133855" cy="396239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002523" y="5091684"/>
            <a:ext cx="472440" cy="429768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713624" y="5125007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7713624" y="5125008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7670292" y="5335523"/>
            <a:ext cx="1133855" cy="399288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002523" y="5347715"/>
            <a:ext cx="472440" cy="429768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7713624" y="5379509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7713624" y="537950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7670292" y="5594603"/>
            <a:ext cx="1133855" cy="399288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8002523" y="5603747"/>
            <a:ext cx="472440" cy="429768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7713624" y="56357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7713624" y="5635713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391411" y="5847588"/>
            <a:ext cx="1136903" cy="246887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436890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991501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01" y="52285"/>
                </a:lnTo>
                <a:lnTo>
                  <a:pt x="991501" y="0"/>
                </a:lnTo>
                <a:close/>
              </a:path>
              <a:path w="991869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69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69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69" h="102870">
                <a:moveTo>
                  <a:pt x="372021" y="52285"/>
                </a:moveTo>
                <a:lnTo>
                  <a:pt x="290106" y="52285"/>
                </a:lnTo>
                <a:lnTo>
                  <a:pt x="331063" y="102488"/>
                </a:lnTo>
                <a:lnTo>
                  <a:pt x="372021" y="52285"/>
                </a:lnTo>
                <a:close/>
              </a:path>
              <a:path w="991869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69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69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69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69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69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69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69" h="102870">
                <a:moveTo>
                  <a:pt x="991501" y="52285"/>
                </a:moveTo>
                <a:lnTo>
                  <a:pt x="950556" y="52285"/>
                </a:lnTo>
                <a:lnTo>
                  <a:pt x="991501" y="102488"/>
                </a:lnTo>
                <a:lnTo>
                  <a:pt x="991501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436890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69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391411" y="5999988"/>
            <a:ext cx="1136903" cy="243840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436890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69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01" y="100774"/>
                </a:lnTo>
                <a:lnTo>
                  <a:pt x="991501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69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69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69" h="100964">
                <a:moveTo>
                  <a:pt x="290106" y="0"/>
                </a:moveTo>
                <a:lnTo>
                  <a:pt x="247446" y="50393"/>
                </a:lnTo>
                <a:lnTo>
                  <a:pt x="331063" y="50393"/>
                </a:lnTo>
                <a:lnTo>
                  <a:pt x="290106" y="0"/>
                </a:lnTo>
                <a:close/>
              </a:path>
              <a:path w="991869" h="100964">
                <a:moveTo>
                  <a:pt x="372021" y="0"/>
                </a:moveTo>
                <a:lnTo>
                  <a:pt x="331063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69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69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69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69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69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69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436890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69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549651" y="5847588"/>
            <a:ext cx="1133855" cy="246887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593936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18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18" y="52285"/>
                </a:lnTo>
                <a:close/>
              </a:path>
              <a:path w="991870" h="102870">
                <a:moveTo>
                  <a:pt x="372033" y="52285"/>
                </a:moveTo>
                <a:lnTo>
                  <a:pt x="290118" y="52285"/>
                </a:lnTo>
                <a:lnTo>
                  <a:pt x="331076" y="102488"/>
                </a:lnTo>
                <a:lnTo>
                  <a:pt x="372033" y="52285"/>
                </a:lnTo>
                <a:close/>
              </a:path>
              <a:path w="991870" h="102870">
                <a:moveTo>
                  <a:pt x="453948" y="52285"/>
                </a:moveTo>
                <a:lnTo>
                  <a:pt x="372033" y="52285"/>
                </a:lnTo>
                <a:lnTo>
                  <a:pt x="412991" y="102488"/>
                </a:lnTo>
                <a:lnTo>
                  <a:pt x="453948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48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593936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549651" y="5999988"/>
            <a:ext cx="1133855" cy="243840"/>
          </a:xfrm>
          <a:prstGeom prst="rect">
            <a:avLst/>
          </a:prstGeom>
          <a:blipFill>
            <a:blip r:embed="rId1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593936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18" y="0"/>
                </a:moveTo>
                <a:lnTo>
                  <a:pt x="247446" y="50393"/>
                </a:lnTo>
                <a:lnTo>
                  <a:pt x="331076" y="50393"/>
                </a:lnTo>
                <a:lnTo>
                  <a:pt x="290118" y="0"/>
                </a:lnTo>
                <a:close/>
              </a:path>
              <a:path w="991870" h="100964">
                <a:moveTo>
                  <a:pt x="372033" y="0"/>
                </a:moveTo>
                <a:lnTo>
                  <a:pt x="331076" y="50393"/>
                </a:lnTo>
                <a:lnTo>
                  <a:pt x="412991" y="50393"/>
                </a:lnTo>
                <a:lnTo>
                  <a:pt x="372033" y="0"/>
                </a:lnTo>
                <a:close/>
              </a:path>
              <a:path w="991870" h="100964">
                <a:moveTo>
                  <a:pt x="453948" y="0"/>
                </a:moveTo>
                <a:lnTo>
                  <a:pt x="412991" y="50393"/>
                </a:lnTo>
                <a:lnTo>
                  <a:pt x="496608" y="50393"/>
                </a:lnTo>
                <a:lnTo>
                  <a:pt x="453948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593936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704844" y="5847588"/>
            <a:ext cx="1133855" cy="246887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3749281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70" h="102870">
                <a:moveTo>
                  <a:pt x="372021" y="52285"/>
                </a:moveTo>
                <a:lnTo>
                  <a:pt x="290106" y="52285"/>
                </a:lnTo>
                <a:lnTo>
                  <a:pt x="331063" y="102488"/>
                </a:lnTo>
                <a:lnTo>
                  <a:pt x="372021" y="52285"/>
                </a:lnTo>
                <a:close/>
              </a:path>
              <a:path w="991870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749281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9" y="52286"/>
                </a:lnTo>
                <a:lnTo>
                  <a:pt x="165537" y="102481"/>
                </a:lnTo>
                <a:lnTo>
                  <a:pt x="206494" y="52286"/>
                </a:lnTo>
                <a:lnTo>
                  <a:pt x="247452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10" y="102481"/>
                </a:lnTo>
                <a:lnTo>
                  <a:pt x="537567" y="52286"/>
                </a:lnTo>
                <a:lnTo>
                  <a:pt x="578525" y="102481"/>
                </a:lnTo>
                <a:lnTo>
                  <a:pt x="619482" y="52286"/>
                </a:lnTo>
                <a:lnTo>
                  <a:pt x="660440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6" y="52286"/>
                </a:lnTo>
                <a:lnTo>
                  <a:pt x="991513" y="102481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704844" y="5999988"/>
            <a:ext cx="1133855" cy="243840"/>
          </a:xfrm>
          <a:prstGeom prst="rect">
            <a:avLst/>
          </a:prstGeom>
          <a:blipFill>
            <a:blip r:embed="rId1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749281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06" y="0"/>
                </a:moveTo>
                <a:lnTo>
                  <a:pt x="247446" y="50393"/>
                </a:lnTo>
                <a:lnTo>
                  <a:pt x="331063" y="50393"/>
                </a:lnTo>
                <a:lnTo>
                  <a:pt x="290106" y="0"/>
                </a:lnTo>
                <a:close/>
              </a:path>
              <a:path w="991870" h="100964">
                <a:moveTo>
                  <a:pt x="372021" y="0"/>
                </a:moveTo>
                <a:lnTo>
                  <a:pt x="331063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70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749281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9" y="0"/>
                </a:lnTo>
                <a:lnTo>
                  <a:pt x="165537" y="50387"/>
                </a:lnTo>
                <a:lnTo>
                  <a:pt x="206494" y="0"/>
                </a:lnTo>
                <a:lnTo>
                  <a:pt x="247452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10" y="50387"/>
                </a:lnTo>
                <a:lnTo>
                  <a:pt x="537567" y="0"/>
                </a:lnTo>
                <a:lnTo>
                  <a:pt x="578525" y="50387"/>
                </a:lnTo>
                <a:lnTo>
                  <a:pt x="619482" y="0"/>
                </a:lnTo>
                <a:lnTo>
                  <a:pt x="660440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6" y="0"/>
                </a:lnTo>
                <a:lnTo>
                  <a:pt x="991513" y="50387"/>
                </a:lnTo>
                <a:lnTo>
                  <a:pt x="991513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356859" y="5847588"/>
            <a:ext cx="1133856" cy="246887"/>
          </a:xfrm>
          <a:prstGeom prst="rect">
            <a:avLst/>
          </a:prstGeom>
          <a:blipFill>
            <a:blip r:embed="rId1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401233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70" h="102870">
                <a:moveTo>
                  <a:pt x="372021" y="52285"/>
                </a:moveTo>
                <a:lnTo>
                  <a:pt x="290106" y="52285"/>
                </a:lnTo>
                <a:lnTo>
                  <a:pt x="331076" y="102488"/>
                </a:lnTo>
                <a:lnTo>
                  <a:pt x="372021" y="52285"/>
                </a:lnTo>
                <a:close/>
              </a:path>
              <a:path w="991870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401233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9" y="52286"/>
                </a:lnTo>
                <a:lnTo>
                  <a:pt x="165537" y="102481"/>
                </a:lnTo>
                <a:lnTo>
                  <a:pt x="206494" y="52286"/>
                </a:lnTo>
                <a:lnTo>
                  <a:pt x="247452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10" y="102481"/>
                </a:lnTo>
                <a:lnTo>
                  <a:pt x="537567" y="52286"/>
                </a:lnTo>
                <a:lnTo>
                  <a:pt x="578525" y="102481"/>
                </a:lnTo>
                <a:lnTo>
                  <a:pt x="619482" y="52286"/>
                </a:lnTo>
                <a:lnTo>
                  <a:pt x="660440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6" y="52286"/>
                </a:lnTo>
                <a:lnTo>
                  <a:pt x="991513" y="102481"/>
                </a:lnTo>
                <a:lnTo>
                  <a:pt x="991513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356859" y="5999988"/>
            <a:ext cx="1133856" cy="243840"/>
          </a:xfrm>
          <a:prstGeom prst="rect">
            <a:avLst/>
          </a:prstGeom>
          <a:blipFill>
            <a:blip r:embed="rId1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401233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06" y="0"/>
                </a:moveTo>
                <a:lnTo>
                  <a:pt x="247446" y="50393"/>
                </a:lnTo>
                <a:lnTo>
                  <a:pt x="331076" y="50393"/>
                </a:lnTo>
                <a:lnTo>
                  <a:pt x="290106" y="0"/>
                </a:lnTo>
                <a:close/>
              </a:path>
              <a:path w="991870" h="100964">
                <a:moveTo>
                  <a:pt x="372021" y="0"/>
                </a:moveTo>
                <a:lnTo>
                  <a:pt x="331076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70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401233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9" y="0"/>
                </a:lnTo>
                <a:lnTo>
                  <a:pt x="165537" y="50387"/>
                </a:lnTo>
                <a:lnTo>
                  <a:pt x="206494" y="0"/>
                </a:lnTo>
                <a:lnTo>
                  <a:pt x="247452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10" y="50387"/>
                </a:lnTo>
                <a:lnTo>
                  <a:pt x="537567" y="0"/>
                </a:lnTo>
                <a:lnTo>
                  <a:pt x="578525" y="50387"/>
                </a:lnTo>
                <a:lnTo>
                  <a:pt x="619482" y="0"/>
                </a:lnTo>
                <a:lnTo>
                  <a:pt x="660440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6" y="0"/>
                </a:lnTo>
                <a:lnTo>
                  <a:pt x="991513" y="50387"/>
                </a:lnTo>
                <a:lnTo>
                  <a:pt x="991513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512052" y="5847588"/>
            <a:ext cx="1133855" cy="246887"/>
          </a:xfrm>
          <a:prstGeom prst="rect">
            <a:avLst/>
          </a:prstGeom>
          <a:blipFill>
            <a:blip r:embed="rId1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556578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01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01" y="52285"/>
                </a:lnTo>
                <a:lnTo>
                  <a:pt x="991501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06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06" y="52285"/>
                </a:lnTo>
                <a:close/>
              </a:path>
              <a:path w="991870" h="102870">
                <a:moveTo>
                  <a:pt x="372021" y="52285"/>
                </a:moveTo>
                <a:lnTo>
                  <a:pt x="290106" y="52285"/>
                </a:lnTo>
                <a:lnTo>
                  <a:pt x="331063" y="102488"/>
                </a:lnTo>
                <a:lnTo>
                  <a:pt x="372021" y="52285"/>
                </a:lnTo>
                <a:close/>
              </a:path>
              <a:path w="991870" h="102870">
                <a:moveTo>
                  <a:pt x="453936" y="52285"/>
                </a:moveTo>
                <a:lnTo>
                  <a:pt x="372021" y="52285"/>
                </a:lnTo>
                <a:lnTo>
                  <a:pt x="412978" y="102488"/>
                </a:lnTo>
                <a:lnTo>
                  <a:pt x="453936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36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44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44" y="52285"/>
                </a:lnTo>
                <a:close/>
              </a:path>
              <a:path w="991870" h="102870">
                <a:moveTo>
                  <a:pt x="991501" y="52285"/>
                </a:moveTo>
                <a:lnTo>
                  <a:pt x="950544" y="52285"/>
                </a:lnTo>
                <a:lnTo>
                  <a:pt x="991501" y="102488"/>
                </a:lnTo>
                <a:lnTo>
                  <a:pt x="991501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556578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512052" y="5999988"/>
            <a:ext cx="1133855" cy="243840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556578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44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01" y="100774"/>
                </a:lnTo>
                <a:lnTo>
                  <a:pt x="991501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44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06" y="0"/>
                </a:moveTo>
                <a:lnTo>
                  <a:pt x="247446" y="50393"/>
                </a:lnTo>
                <a:lnTo>
                  <a:pt x="331063" y="50393"/>
                </a:lnTo>
                <a:lnTo>
                  <a:pt x="290106" y="0"/>
                </a:lnTo>
                <a:close/>
              </a:path>
              <a:path w="991870" h="100964">
                <a:moveTo>
                  <a:pt x="372021" y="0"/>
                </a:moveTo>
                <a:lnTo>
                  <a:pt x="331063" y="50393"/>
                </a:lnTo>
                <a:lnTo>
                  <a:pt x="412978" y="50393"/>
                </a:lnTo>
                <a:lnTo>
                  <a:pt x="372021" y="0"/>
                </a:lnTo>
                <a:close/>
              </a:path>
              <a:path w="991870" h="100964">
                <a:moveTo>
                  <a:pt x="453936" y="0"/>
                </a:moveTo>
                <a:lnTo>
                  <a:pt x="412978" y="50393"/>
                </a:lnTo>
                <a:lnTo>
                  <a:pt x="496608" y="50393"/>
                </a:lnTo>
                <a:lnTo>
                  <a:pt x="453936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556578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7670292" y="5999988"/>
            <a:ext cx="1133855" cy="243840"/>
          </a:xfrm>
          <a:prstGeom prst="rect">
            <a:avLst/>
          </a:prstGeom>
          <a:blipFill>
            <a:blip r:embed="rId1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7713624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950556" y="0"/>
                </a:moveTo>
                <a:lnTo>
                  <a:pt x="907884" y="50393"/>
                </a:lnTo>
                <a:lnTo>
                  <a:pt x="0" y="50393"/>
                </a:lnTo>
                <a:lnTo>
                  <a:pt x="0" y="100774"/>
                </a:lnTo>
                <a:lnTo>
                  <a:pt x="991514" y="100774"/>
                </a:lnTo>
                <a:lnTo>
                  <a:pt x="991514" y="50393"/>
                </a:lnTo>
                <a:lnTo>
                  <a:pt x="83616" y="50393"/>
                </a:lnTo>
                <a:lnTo>
                  <a:pt x="40957" y="0"/>
                </a:lnTo>
                <a:lnTo>
                  <a:pt x="950556" y="0"/>
                </a:lnTo>
                <a:close/>
              </a:path>
              <a:path w="991870" h="100964">
                <a:moveTo>
                  <a:pt x="124574" y="0"/>
                </a:moveTo>
                <a:lnTo>
                  <a:pt x="83616" y="50393"/>
                </a:lnTo>
                <a:lnTo>
                  <a:pt x="165531" y="50393"/>
                </a:lnTo>
                <a:lnTo>
                  <a:pt x="124574" y="0"/>
                </a:lnTo>
                <a:close/>
              </a:path>
              <a:path w="991870" h="100964">
                <a:moveTo>
                  <a:pt x="206489" y="0"/>
                </a:moveTo>
                <a:lnTo>
                  <a:pt x="165531" y="50393"/>
                </a:lnTo>
                <a:lnTo>
                  <a:pt x="247446" y="50393"/>
                </a:lnTo>
                <a:lnTo>
                  <a:pt x="206489" y="0"/>
                </a:lnTo>
                <a:close/>
              </a:path>
              <a:path w="991870" h="100964">
                <a:moveTo>
                  <a:pt x="290118" y="0"/>
                </a:moveTo>
                <a:lnTo>
                  <a:pt x="247446" y="50393"/>
                </a:lnTo>
                <a:lnTo>
                  <a:pt x="331076" y="50393"/>
                </a:lnTo>
                <a:lnTo>
                  <a:pt x="290118" y="0"/>
                </a:lnTo>
                <a:close/>
              </a:path>
              <a:path w="991870" h="100964">
                <a:moveTo>
                  <a:pt x="372033" y="0"/>
                </a:moveTo>
                <a:lnTo>
                  <a:pt x="331076" y="50393"/>
                </a:lnTo>
                <a:lnTo>
                  <a:pt x="412991" y="50393"/>
                </a:lnTo>
                <a:lnTo>
                  <a:pt x="372033" y="0"/>
                </a:lnTo>
                <a:close/>
              </a:path>
              <a:path w="991870" h="100964">
                <a:moveTo>
                  <a:pt x="453948" y="0"/>
                </a:moveTo>
                <a:lnTo>
                  <a:pt x="412991" y="50393"/>
                </a:lnTo>
                <a:lnTo>
                  <a:pt x="496608" y="50393"/>
                </a:lnTo>
                <a:lnTo>
                  <a:pt x="453948" y="0"/>
                </a:lnTo>
                <a:close/>
              </a:path>
              <a:path w="991870" h="100964">
                <a:moveTo>
                  <a:pt x="537565" y="0"/>
                </a:moveTo>
                <a:lnTo>
                  <a:pt x="496608" y="50393"/>
                </a:lnTo>
                <a:lnTo>
                  <a:pt x="578523" y="50393"/>
                </a:lnTo>
                <a:lnTo>
                  <a:pt x="537565" y="0"/>
                </a:lnTo>
                <a:close/>
              </a:path>
              <a:path w="991870" h="100964">
                <a:moveTo>
                  <a:pt x="619480" y="0"/>
                </a:moveTo>
                <a:lnTo>
                  <a:pt x="578523" y="50393"/>
                </a:lnTo>
                <a:lnTo>
                  <a:pt x="660438" y="50393"/>
                </a:lnTo>
                <a:lnTo>
                  <a:pt x="619480" y="0"/>
                </a:lnTo>
                <a:close/>
              </a:path>
              <a:path w="991870" h="100964">
                <a:moveTo>
                  <a:pt x="703097" y="0"/>
                </a:moveTo>
                <a:lnTo>
                  <a:pt x="660438" y="50393"/>
                </a:lnTo>
                <a:lnTo>
                  <a:pt x="744054" y="50393"/>
                </a:lnTo>
                <a:lnTo>
                  <a:pt x="703097" y="0"/>
                </a:lnTo>
                <a:close/>
              </a:path>
              <a:path w="991870" h="100964">
                <a:moveTo>
                  <a:pt x="785012" y="0"/>
                </a:moveTo>
                <a:lnTo>
                  <a:pt x="744054" y="50393"/>
                </a:lnTo>
                <a:lnTo>
                  <a:pt x="825969" y="50393"/>
                </a:lnTo>
                <a:lnTo>
                  <a:pt x="785012" y="0"/>
                </a:lnTo>
                <a:close/>
              </a:path>
              <a:path w="991870" h="100964">
                <a:moveTo>
                  <a:pt x="866927" y="0"/>
                </a:moveTo>
                <a:lnTo>
                  <a:pt x="825969" y="50393"/>
                </a:lnTo>
                <a:lnTo>
                  <a:pt x="907884" y="50393"/>
                </a:lnTo>
                <a:lnTo>
                  <a:pt x="8669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7713624" y="6045631"/>
            <a:ext cx="991869" cy="100965"/>
          </a:xfrm>
          <a:custGeom>
            <a:avLst/>
            <a:gdLst/>
            <a:ahLst/>
            <a:cxnLst/>
            <a:rect l="l" t="t" r="r" b="b"/>
            <a:pathLst>
              <a:path w="991870" h="100964">
                <a:moveTo>
                  <a:pt x="0" y="100774"/>
                </a:moveTo>
                <a:lnTo>
                  <a:pt x="0" y="50387"/>
                </a:lnTo>
                <a:lnTo>
                  <a:pt x="40957" y="0"/>
                </a:lnTo>
                <a:lnTo>
                  <a:pt x="83621" y="50387"/>
                </a:lnTo>
                <a:lnTo>
                  <a:pt x="124578" y="0"/>
                </a:lnTo>
                <a:lnTo>
                  <a:pt x="165536" y="50387"/>
                </a:lnTo>
                <a:lnTo>
                  <a:pt x="206493" y="0"/>
                </a:lnTo>
                <a:lnTo>
                  <a:pt x="247451" y="50387"/>
                </a:lnTo>
                <a:lnTo>
                  <a:pt x="290115" y="0"/>
                </a:lnTo>
                <a:lnTo>
                  <a:pt x="331073" y="50387"/>
                </a:lnTo>
                <a:lnTo>
                  <a:pt x="372030" y="0"/>
                </a:lnTo>
                <a:lnTo>
                  <a:pt x="412988" y="50387"/>
                </a:lnTo>
                <a:lnTo>
                  <a:pt x="453945" y="0"/>
                </a:lnTo>
                <a:lnTo>
                  <a:pt x="496609" y="50387"/>
                </a:lnTo>
                <a:lnTo>
                  <a:pt x="537566" y="0"/>
                </a:lnTo>
                <a:lnTo>
                  <a:pt x="578524" y="50387"/>
                </a:lnTo>
                <a:lnTo>
                  <a:pt x="619481" y="0"/>
                </a:lnTo>
                <a:lnTo>
                  <a:pt x="660439" y="50387"/>
                </a:lnTo>
                <a:lnTo>
                  <a:pt x="703103" y="0"/>
                </a:lnTo>
                <a:lnTo>
                  <a:pt x="744061" y="50387"/>
                </a:lnTo>
                <a:lnTo>
                  <a:pt x="785019" y="0"/>
                </a:lnTo>
                <a:lnTo>
                  <a:pt x="825976" y="50387"/>
                </a:lnTo>
                <a:lnTo>
                  <a:pt x="866934" y="0"/>
                </a:lnTo>
                <a:lnTo>
                  <a:pt x="907891" y="50387"/>
                </a:lnTo>
                <a:lnTo>
                  <a:pt x="950555" y="0"/>
                </a:lnTo>
                <a:lnTo>
                  <a:pt x="991512" y="50387"/>
                </a:lnTo>
                <a:lnTo>
                  <a:pt x="991512" y="100774"/>
                </a:lnTo>
                <a:lnTo>
                  <a:pt x="0" y="100774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7670292" y="5847588"/>
            <a:ext cx="1133855" cy="246887"/>
          </a:xfrm>
          <a:prstGeom prst="rect">
            <a:avLst/>
          </a:prstGeom>
          <a:blipFill>
            <a:blip r:embed="rId1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7713624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991514" y="0"/>
                </a:moveTo>
                <a:lnTo>
                  <a:pt x="0" y="0"/>
                </a:lnTo>
                <a:lnTo>
                  <a:pt x="0" y="102488"/>
                </a:lnTo>
                <a:lnTo>
                  <a:pt x="40957" y="52285"/>
                </a:lnTo>
                <a:lnTo>
                  <a:pt x="991514" y="52285"/>
                </a:lnTo>
                <a:lnTo>
                  <a:pt x="991514" y="0"/>
                </a:lnTo>
                <a:close/>
              </a:path>
              <a:path w="991870" h="102870">
                <a:moveTo>
                  <a:pt x="124574" y="52285"/>
                </a:moveTo>
                <a:lnTo>
                  <a:pt x="40957" y="52285"/>
                </a:lnTo>
                <a:lnTo>
                  <a:pt x="83616" y="102488"/>
                </a:lnTo>
                <a:lnTo>
                  <a:pt x="124574" y="52285"/>
                </a:lnTo>
                <a:close/>
              </a:path>
              <a:path w="991870" h="102870">
                <a:moveTo>
                  <a:pt x="206489" y="52285"/>
                </a:moveTo>
                <a:lnTo>
                  <a:pt x="124574" y="52285"/>
                </a:lnTo>
                <a:lnTo>
                  <a:pt x="165531" y="102488"/>
                </a:lnTo>
                <a:lnTo>
                  <a:pt x="206489" y="52285"/>
                </a:lnTo>
                <a:close/>
              </a:path>
              <a:path w="991870" h="102870">
                <a:moveTo>
                  <a:pt x="290118" y="52285"/>
                </a:moveTo>
                <a:lnTo>
                  <a:pt x="206489" y="52285"/>
                </a:lnTo>
                <a:lnTo>
                  <a:pt x="247446" y="102488"/>
                </a:lnTo>
                <a:lnTo>
                  <a:pt x="290118" y="52285"/>
                </a:lnTo>
                <a:close/>
              </a:path>
              <a:path w="991870" h="102870">
                <a:moveTo>
                  <a:pt x="372033" y="52285"/>
                </a:moveTo>
                <a:lnTo>
                  <a:pt x="290118" y="52285"/>
                </a:lnTo>
                <a:lnTo>
                  <a:pt x="331076" y="102488"/>
                </a:lnTo>
                <a:lnTo>
                  <a:pt x="372033" y="52285"/>
                </a:lnTo>
                <a:close/>
              </a:path>
              <a:path w="991870" h="102870">
                <a:moveTo>
                  <a:pt x="453948" y="52285"/>
                </a:moveTo>
                <a:lnTo>
                  <a:pt x="372033" y="52285"/>
                </a:lnTo>
                <a:lnTo>
                  <a:pt x="412991" y="102488"/>
                </a:lnTo>
                <a:lnTo>
                  <a:pt x="453948" y="52285"/>
                </a:lnTo>
                <a:close/>
              </a:path>
              <a:path w="991870" h="102870">
                <a:moveTo>
                  <a:pt x="537565" y="52285"/>
                </a:moveTo>
                <a:lnTo>
                  <a:pt x="453948" y="52285"/>
                </a:lnTo>
                <a:lnTo>
                  <a:pt x="496608" y="102488"/>
                </a:lnTo>
                <a:lnTo>
                  <a:pt x="537565" y="52285"/>
                </a:lnTo>
                <a:close/>
              </a:path>
              <a:path w="991870" h="102870">
                <a:moveTo>
                  <a:pt x="619480" y="52285"/>
                </a:moveTo>
                <a:lnTo>
                  <a:pt x="537565" y="52285"/>
                </a:lnTo>
                <a:lnTo>
                  <a:pt x="578523" y="102488"/>
                </a:lnTo>
                <a:lnTo>
                  <a:pt x="619480" y="52285"/>
                </a:lnTo>
                <a:close/>
              </a:path>
              <a:path w="991870" h="102870">
                <a:moveTo>
                  <a:pt x="703097" y="52285"/>
                </a:moveTo>
                <a:lnTo>
                  <a:pt x="619480" y="52285"/>
                </a:lnTo>
                <a:lnTo>
                  <a:pt x="660438" y="102488"/>
                </a:lnTo>
                <a:lnTo>
                  <a:pt x="703097" y="52285"/>
                </a:lnTo>
                <a:close/>
              </a:path>
              <a:path w="991870" h="102870">
                <a:moveTo>
                  <a:pt x="785012" y="52285"/>
                </a:moveTo>
                <a:lnTo>
                  <a:pt x="703097" y="52285"/>
                </a:lnTo>
                <a:lnTo>
                  <a:pt x="744054" y="102488"/>
                </a:lnTo>
                <a:lnTo>
                  <a:pt x="785012" y="52285"/>
                </a:lnTo>
                <a:close/>
              </a:path>
              <a:path w="991870" h="102870">
                <a:moveTo>
                  <a:pt x="866927" y="52285"/>
                </a:moveTo>
                <a:lnTo>
                  <a:pt x="785012" y="52285"/>
                </a:lnTo>
                <a:lnTo>
                  <a:pt x="825969" y="102488"/>
                </a:lnTo>
                <a:lnTo>
                  <a:pt x="866927" y="52285"/>
                </a:lnTo>
                <a:close/>
              </a:path>
              <a:path w="991870" h="102870">
                <a:moveTo>
                  <a:pt x="950556" y="52285"/>
                </a:moveTo>
                <a:lnTo>
                  <a:pt x="866927" y="52285"/>
                </a:lnTo>
                <a:lnTo>
                  <a:pt x="907884" y="102488"/>
                </a:lnTo>
                <a:lnTo>
                  <a:pt x="950556" y="52285"/>
                </a:lnTo>
                <a:close/>
              </a:path>
              <a:path w="991870" h="102870">
                <a:moveTo>
                  <a:pt x="991514" y="52285"/>
                </a:moveTo>
                <a:lnTo>
                  <a:pt x="950556" y="52285"/>
                </a:lnTo>
                <a:lnTo>
                  <a:pt x="991514" y="102488"/>
                </a:lnTo>
                <a:lnTo>
                  <a:pt x="991514" y="5228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7713624" y="5891910"/>
            <a:ext cx="991869" cy="102870"/>
          </a:xfrm>
          <a:custGeom>
            <a:avLst/>
            <a:gdLst/>
            <a:ahLst/>
            <a:cxnLst/>
            <a:rect l="l" t="t" r="r" b="b"/>
            <a:pathLst>
              <a:path w="991870" h="102870">
                <a:moveTo>
                  <a:pt x="0" y="0"/>
                </a:moveTo>
                <a:lnTo>
                  <a:pt x="0" y="102481"/>
                </a:lnTo>
                <a:lnTo>
                  <a:pt x="40957" y="52286"/>
                </a:lnTo>
                <a:lnTo>
                  <a:pt x="83621" y="102481"/>
                </a:lnTo>
                <a:lnTo>
                  <a:pt x="124578" y="52286"/>
                </a:lnTo>
                <a:lnTo>
                  <a:pt x="165536" y="102481"/>
                </a:lnTo>
                <a:lnTo>
                  <a:pt x="206493" y="52286"/>
                </a:lnTo>
                <a:lnTo>
                  <a:pt x="247451" y="102481"/>
                </a:lnTo>
                <a:lnTo>
                  <a:pt x="290115" y="52286"/>
                </a:lnTo>
                <a:lnTo>
                  <a:pt x="331073" y="102481"/>
                </a:lnTo>
                <a:lnTo>
                  <a:pt x="372030" y="52286"/>
                </a:lnTo>
                <a:lnTo>
                  <a:pt x="412988" y="102481"/>
                </a:lnTo>
                <a:lnTo>
                  <a:pt x="453945" y="52286"/>
                </a:lnTo>
                <a:lnTo>
                  <a:pt x="496609" y="102481"/>
                </a:lnTo>
                <a:lnTo>
                  <a:pt x="537566" y="52286"/>
                </a:lnTo>
                <a:lnTo>
                  <a:pt x="578524" y="102481"/>
                </a:lnTo>
                <a:lnTo>
                  <a:pt x="619481" y="52286"/>
                </a:lnTo>
                <a:lnTo>
                  <a:pt x="660439" y="102481"/>
                </a:lnTo>
                <a:lnTo>
                  <a:pt x="703103" y="52286"/>
                </a:lnTo>
                <a:lnTo>
                  <a:pt x="744061" y="102481"/>
                </a:lnTo>
                <a:lnTo>
                  <a:pt x="785019" y="52286"/>
                </a:lnTo>
                <a:lnTo>
                  <a:pt x="825976" y="102481"/>
                </a:lnTo>
                <a:lnTo>
                  <a:pt x="866934" y="52286"/>
                </a:lnTo>
                <a:lnTo>
                  <a:pt x="907891" y="102481"/>
                </a:lnTo>
                <a:lnTo>
                  <a:pt x="950555" y="52286"/>
                </a:lnTo>
                <a:lnTo>
                  <a:pt x="991512" y="102481"/>
                </a:lnTo>
                <a:lnTo>
                  <a:pt x="991512" y="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394460" y="6106667"/>
            <a:ext cx="1133855" cy="399288"/>
          </a:xfrm>
          <a:prstGeom prst="rect">
            <a:avLst/>
          </a:prstGeom>
          <a:blipFill>
            <a:blip r:embed="rId1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726692" y="6118859"/>
            <a:ext cx="469392" cy="426719"/>
          </a:xfrm>
          <a:prstGeom prst="rect">
            <a:avLst/>
          </a:prstGeom>
          <a:blipFill>
            <a:blip r:embed="rId1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436890" y="6149821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436890" y="6149822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5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394460" y="6362700"/>
            <a:ext cx="1133855" cy="399288"/>
          </a:xfrm>
          <a:prstGeom prst="rect">
            <a:avLst/>
          </a:prstGeom>
          <a:blipFill>
            <a:blip r:embed="rId1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726692" y="6374891"/>
            <a:ext cx="469392" cy="426719"/>
          </a:xfrm>
          <a:prstGeom prst="rect">
            <a:avLst/>
          </a:prstGeom>
          <a:blipFill>
            <a:blip r:embed="rId1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436890" y="640432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436890" y="6404318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394460" y="6618731"/>
            <a:ext cx="1133855" cy="396240"/>
          </a:xfrm>
          <a:prstGeom prst="rect">
            <a:avLst/>
          </a:prstGeom>
          <a:blipFill>
            <a:blip r:embed="rId1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726692" y="6627876"/>
            <a:ext cx="469392" cy="429768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436890" y="666052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4">
                <a:moveTo>
                  <a:pt x="0" y="254497"/>
                </a:moveTo>
                <a:lnTo>
                  <a:pt x="991511" y="254497"/>
                </a:lnTo>
                <a:lnTo>
                  <a:pt x="991511" y="0"/>
                </a:lnTo>
                <a:lnTo>
                  <a:pt x="0" y="0"/>
                </a:lnTo>
                <a:lnTo>
                  <a:pt x="0" y="25449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436890" y="6660526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69" h="254634">
                <a:moveTo>
                  <a:pt x="0" y="0"/>
                </a:moveTo>
                <a:lnTo>
                  <a:pt x="991512" y="0"/>
                </a:lnTo>
                <a:lnTo>
                  <a:pt x="991512" y="254497"/>
                </a:lnTo>
                <a:lnTo>
                  <a:pt x="0" y="254497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394460" y="6871716"/>
            <a:ext cx="1133855" cy="399288"/>
          </a:xfrm>
          <a:prstGeom prst="rect">
            <a:avLst/>
          </a:prstGeom>
          <a:blipFill>
            <a:blip r:embed="rId1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726692" y="6883907"/>
            <a:ext cx="469392" cy="429768"/>
          </a:xfrm>
          <a:prstGeom prst="rect">
            <a:avLst/>
          </a:prstGeom>
          <a:blipFill>
            <a:blip r:embed="rId1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436890" y="691502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436890" y="6915024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69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549651" y="6103620"/>
            <a:ext cx="1133855" cy="399288"/>
          </a:xfrm>
          <a:prstGeom prst="rect">
            <a:avLst/>
          </a:prstGeom>
          <a:blipFill>
            <a:blip r:embed="rId1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881883" y="6115811"/>
            <a:ext cx="469392" cy="426719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592222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592222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549651" y="6359652"/>
            <a:ext cx="1133855" cy="399288"/>
          </a:xfrm>
          <a:prstGeom prst="rect">
            <a:avLst/>
          </a:prstGeom>
          <a:blipFill>
            <a:blip r:embed="rId2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881883" y="6371844"/>
            <a:ext cx="469392" cy="426719"/>
          </a:xfrm>
          <a:prstGeom prst="rect">
            <a:avLst/>
          </a:prstGeom>
          <a:blipFill>
            <a:blip r:embed="rId2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592222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592222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549651" y="6615683"/>
            <a:ext cx="1133855" cy="399288"/>
          </a:xfrm>
          <a:prstGeom prst="rect">
            <a:avLst/>
          </a:prstGeom>
          <a:blipFill>
            <a:blip r:embed="rId2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881883" y="6627876"/>
            <a:ext cx="469392" cy="426720"/>
          </a:xfrm>
          <a:prstGeom prst="rect">
            <a:avLst/>
          </a:prstGeom>
          <a:blipFill>
            <a:blip r:embed="rId2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592222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592222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549651" y="6871716"/>
            <a:ext cx="1133855" cy="399288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881883" y="6883907"/>
            <a:ext cx="469392" cy="426720"/>
          </a:xfrm>
          <a:prstGeom prst="rect">
            <a:avLst/>
          </a:prstGeom>
          <a:blipFill>
            <a:blip r:embed="rId2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2592222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2592222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3707891" y="6103620"/>
            <a:ext cx="1133856" cy="399288"/>
          </a:xfrm>
          <a:prstGeom prst="rect">
            <a:avLst/>
          </a:prstGeom>
          <a:blipFill>
            <a:blip r:embed="rId2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4037076" y="6115811"/>
            <a:ext cx="472439" cy="426719"/>
          </a:xfrm>
          <a:prstGeom prst="rect">
            <a:avLst/>
          </a:prstGeom>
          <a:blipFill>
            <a:blip r:embed="rId2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3749281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3749281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3707891" y="6359652"/>
            <a:ext cx="1133856" cy="399288"/>
          </a:xfrm>
          <a:prstGeom prst="rect">
            <a:avLst/>
          </a:prstGeom>
          <a:blipFill>
            <a:blip r:embed="rId2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4037076" y="6371844"/>
            <a:ext cx="472439" cy="426719"/>
          </a:xfrm>
          <a:prstGeom prst="rect">
            <a:avLst/>
          </a:prstGeom>
          <a:blipFill>
            <a:blip r:embed="rId2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3749281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3749281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3707891" y="6615683"/>
            <a:ext cx="1133856" cy="399288"/>
          </a:xfrm>
          <a:prstGeom prst="rect">
            <a:avLst/>
          </a:prstGeom>
          <a:blipFill>
            <a:blip r:embed="rId2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037076" y="6627876"/>
            <a:ext cx="472439" cy="426720"/>
          </a:xfrm>
          <a:prstGeom prst="rect">
            <a:avLst/>
          </a:prstGeom>
          <a:blipFill>
            <a:blip r:embed="rId2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3749281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3" y="254496"/>
                </a:lnTo>
                <a:lnTo>
                  <a:pt x="991513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749281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3" y="0"/>
                </a:lnTo>
                <a:lnTo>
                  <a:pt x="991513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3707891" y="6871716"/>
            <a:ext cx="1133856" cy="399288"/>
          </a:xfrm>
          <a:prstGeom prst="rect">
            <a:avLst/>
          </a:prstGeom>
          <a:blipFill>
            <a:blip r:embed="rId2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037076" y="6883907"/>
            <a:ext cx="472439" cy="426720"/>
          </a:xfrm>
          <a:prstGeom prst="rect">
            <a:avLst/>
          </a:prstGeom>
          <a:blipFill>
            <a:blip r:embed="rId2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3749281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3" y="256204"/>
                </a:lnTo>
                <a:lnTo>
                  <a:pt x="991513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3749281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3" y="0"/>
                </a:lnTo>
                <a:lnTo>
                  <a:pt x="991513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356859" y="6103620"/>
            <a:ext cx="1133856" cy="399288"/>
          </a:xfrm>
          <a:prstGeom prst="rect">
            <a:avLst/>
          </a:prstGeom>
          <a:blipFill>
            <a:blip r:embed="rId2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689091" y="6115811"/>
            <a:ext cx="469391" cy="426719"/>
          </a:xfrm>
          <a:prstGeom prst="rect">
            <a:avLst/>
          </a:prstGeom>
          <a:blipFill>
            <a:blip r:embed="rId2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399519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399519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356859" y="6359652"/>
            <a:ext cx="1133856" cy="399288"/>
          </a:xfrm>
          <a:prstGeom prst="rect">
            <a:avLst/>
          </a:prstGeom>
          <a:blipFill>
            <a:blip r:embed="rId2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689091" y="6371844"/>
            <a:ext cx="469391" cy="426719"/>
          </a:xfrm>
          <a:prstGeom prst="rect">
            <a:avLst/>
          </a:prstGeom>
          <a:blipFill>
            <a:blip r:embed="rId2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399519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399519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356859" y="6615683"/>
            <a:ext cx="1133856" cy="399288"/>
          </a:xfrm>
          <a:prstGeom prst="rect">
            <a:avLst/>
          </a:prstGeom>
          <a:blipFill>
            <a:blip r:embed="rId2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689091" y="6627876"/>
            <a:ext cx="469391" cy="426720"/>
          </a:xfrm>
          <a:prstGeom prst="rect">
            <a:avLst/>
          </a:prstGeom>
          <a:blipFill>
            <a:blip r:embed="rId2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399519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399519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356859" y="6871716"/>
            <a:ext cx="1133856" cy="399288"/>
          </a:xfrm>
          <a:prstGeom prst="rect">
            <a:avLst/>
          </a:prstGeom>
          <a:blipFill>
            <a:blip r:embed="rId2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689091" y="6883907"/>
            <a:ext cx="469391" cy="426720"/>
          </a:xfrm>
          <a:prstGeom prst="rect">
            <a:avLst/>
          </a:prstGeom>
          <a:blipFill>
            <a:blip r:embed="rId2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399519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399519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6515100" y="6103620"/>
            <a:ext cx="1133855" cy="399288"/>
          </a:xfrm>
          <a:prstGeom prst="rect">
            <a:avLst/>
          </a:prstGeom>
          <a:blipFill>
            <a:blip r:embed="rId2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6844283" y="6115811"/>
            <a:ext cx="472440" cy="426719"/>
          </a:xfrm>
          <a:prstGeom prst="rect">
            <a:avLst/>
          </a:prstGeom>
          <a:blipFill>
            <a:blip r:embed="rId2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6556578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6556578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6515100" y="6359652"/>
            <a:ext cx="1133855" cy="399288"/>
          </a:xfrm>
          <a:prstGeom prst="rect">
            <a:avLst/>
          </a:prstGeom>
          <a:blipFill>
            <a:blip r:embed="rId2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6844283" y="6371844"/>
            <a:ext cx="472440" cy="426719"/>
          </a:xfrm>
          <a:prstGeom prst="rect">
            <a:avLst/>
          </a:prstGeom>
          <a:blipFill>
            <a:blip r:embed="rId2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6556578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6556578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6515100" y="6615683"/>
            <a:ext cx="1133855" cy="399288"/>
          </a:xfrm>
          <a:prstGeom prst="rect">
            <a:avLst/>
          </a:prstGeom>
          <a:blipFill>
            <a:blip r:embed="rId2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6844283" y="6627876"/>
            <a:ext cx="472440" cy="426720"/>
          </a:xfrm>
          <a:prstGeom prst="rect">
            <a:avLst/>
          </a:prstGeom>
          <a:blipFill>
            <a:blip r:embed="rId2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6556578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6556578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6515100" y="6871716"/>
            <a:ext cx="1133855" cy="399288"/>
          </a:xfrm>
          <a:prstGeom prst="rect">
            <a:avLst/>
          </a:prstGeom>
          <a:blipFill>
            <a:blip r:embed="rId2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6844283" y="6883907"/>
            <a:ext cx="472440" cy="426720"/>
          </a:xfrm>
          <a:prstGeom prst="rect">
            <a:avLst/>
          </a:prstGeom>
          <a:blipFill>
            <a:blip r:embed="rId2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6556578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6556578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7670292" y="6103620"/>
            <a:ext cx="1133855" cy="399288"/>
          </a:xfrm>
          <a:prstGeom prst="rect">
            <a:avLst/>
          </a:prstGeom>
          <a:blipFill>
            <a:blip r:embed="rId2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8002523" y="6115811"/>
            <a:ext cx="472440" cy="426719"/>
          </a:xfrm>
          <a:prstGeom prst="rect">
            <a:avLst/>
          </a:prstGeom>
          <a:blipFill>
            <a:blip r:embed="rId2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7713624" y="6146411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7713624" y="614640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39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7670292" y="6359652"/>
            <a:ext cx="1133855" cy="399288"/>
          </a:xfrm>
          <a:prstGeom prst="rect">
            <a:avLst/>
          </a:prstGeom>
          <a:blipFill>
            <a:blip r:embed="rId2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8002523" y="6371844"/>
            <a:ext cx="472440" cy="426719"/>
          </a:xfrm>
          <a:prstGeom prst="rect">
            <a:avLst/>
          </a:prstGeom>
          <a:blipFill>
            <a:blip r:embed="rId2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7713624" y="6402615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7713624" y="64026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7670292" y="6615683"/>
            <a:ext cx="1133855" cy="399288"/>
          </a:xfrm>
          <a:prstGeom prst="rect">
            <a:avLst/>
          </a:prstGeom>
          <a:blipFill>
            <a:blip r:embed="rId2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8002523" y="6627876"/>
            <a:ext cx="472440" cy="426720"/>
          </a:xfrm>
          <a:prstGeom prst="rect">
            <a:avLst/>
          </a:prstGeom>
          <a:blipFill>
            <a:blip r:embed="rId2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7713624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254496"/>
                </a:moveTo>
                <a:lnTo>
                  <a:pt x="991511" y="254496"/>
                </a:lnTo>
                <a:lnTo>
                  <a:pt x="991511" y="0"/>
                </a:lnTo>
                <a:lnTo>
                  <a:pt x="0" y="0"/>
                </a:lnTo>
                <a:lnTo>
                  <a:pt x="0" y="2544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7713624" y="6658819"/>
            <a:ext cx="991869" cy="254635"/>
          </a:xfrm>
          <a:custGeom>
            <a:avLst/>
            <a:gdLst/>
            <a:ahLst/>
            <a:cxnLst/>
            <a:rect l="l" t="t" r="r" b="b"/>
            <a:pathLst>
              <a:path w="991870" h="254634">
                <a:moveTo>
                  <a:pt x="0" y="0"/>
                </a:moveTo>
                <a:lnTo>
                  <a:pt x="991512" y="0"/>
                </a:lnTo>
                <a:lnTo>
                  <a:pt x="991512" y="254496"/>
                </a:lnTo>
                <a:lnTo>
                  <a:pt x="0" y="25449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7670292" y="6871716"/>
            <a:ext cx="1133855" cy="399288"/>
          </a:xfrm>
          <a:prstGeom prst="rect">
            <a:avLst/>
          </a:prstGeom>
          <a:blipFill>
            <a:blip r:embed="rId2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8002523" y="6883907"/>
            <a:ext cx="472440" cy="426720"/>
          </a:xfrm>
          <a:prstGeom prst="rect">
            <a:avLst/>
          </a:prstGeom>
          <a:blipFill>
            <a:blip r:embed="rId2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7713624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256204"/>
                </a:moveTo>
                <a:lnTo>
                  <a:pt x="991511" y="256204"/>
                </a:lnTo>
                <a:lnTo>
                  <a:pt x="991511" y="0"/>
                </a:lnTo>
                <a:lnTo>
                  <a:pt x="0" y="0"/>
                </a:lnTo>
                <a:lnTo>
                  <a:pt x="0" y="25620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7713624" y="6913316"/>
            <a:ext cx="991869" cy="256540"/>
          </a:xfrm>
          <a:custGeom>
            <a:avLst/>
            <a:gdLst/>
            <a:ahLst/>
            <a:cxnLst/>
            <a:rect l="l" t="t" r="r" b="b"/>
            <a:pathLst>
              <a:path w="991870" h="256540">
                <a:moveTo>
                  <a:pt x="0" y="0"/>
                </a:moveTo>
                <a:lnTo>
                  <a:pt x="991512" y="0"/>
                </a:lnTo>
                <a:lnTo>
                  <a:pt x="991512" y="256204"/>
                </a:lnTo>
                <a:lnTo>
                  <a:pt x="0" y="25620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 txBox="1"/>
          <p:nvPr/>
        </p:nvSpPr>
        <p:spPr>
          <a:xfrm>
            <a:off x="189811" y="1366345"/>
            <a:ext cx="1009650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dirty="0" sz="1450" spc="250" b="1">
                <a:solidFill>
                  <a:srgbClr val="CC0000"/>
                </a:solidFill>
                <a:latin typeface="Arial"/>
                <a:cs typeface="Arial"/>
              </a:rPr>
              <a:t>'</a:t>
            </a:r>
            <a:r>
              <a:rPr dirty="0" sz="1500" spc="25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1450" spc="250" b="1">
                <a:solidFill>
                  <a:srgbClr val="CC0000"/>
                </a:solidFill>
                <a:latin typeface="Arial"/>
                <a:cs typeface="Arial"/>
              </a:rPr>
              <a:t>’ </a:t>
            </a:r>
            <a:r>
              <a:rPr dirty="0" sz="1500" b="1">
                <a:solidFill>
                  <a:srgbClr val="CC0000"/>
                </a:solidFill>
                <a:latin typeface="Arial"/>
                <a:cs typeface="Arial"/>
              </a:rPr>
              <a:t>Bit  from  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nst</a:t>
            </a:r>
            <a:r>
              <a:rPr dirty="0" sz="1500" b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uct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1500" spc="-5" b="1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dirty="0" sz="1500" spc="5" b="1">
                <a:solidFill>
                  <a:srgbClr val="CC0000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19" name="object 519"/>
          <p:cNvSpPr/>
          <p:nvPr/>
        </p:nvSpPr>
        <p:spPr>
          <a:xfrm>
            <a:off x="8743188" y="2046732"/>
            <a:ext cx="1091183" cy="4062984"/>
          </a:xfrm>
          <a:prstGeom prst="rect">
            <a:avLst/>
          </a:prstGeom>
          <a:blipFill>
            <a:blip r:embed="rId2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8787053" y="2091537"/>
            <a:ext cx="949325" cy="3920490"/>
          </a:xfrm>
          <a:custGeom>
            <a:avLst/>
            <a:gdLst/>
            <a:ahLst/>
            <a:cxnLst/>
            <a:rect l="l" t="t" r="r" b="b"/>
            <a:pathLst>
              <a:path w="949325" h="3920490">
                <a:moveTo>
                  <a:pt x="163829" y="3557574"/>
                </a:moveTo>
                <a:lnTo>
                  <a:pt x="0" y="3730231"/>
                </a:lnTo>
                <a:lnTo>
                  <a:pt x="163829" y="3919931"/>
                </a:lnTo>
                <a:lnTo>
                  <a:pt x="163829" y="3815486"/>
                </a:lnTo>
                <a:lnTo>
                  <a:pt x="948842" y="3815486"/>
                </a:lnTo>
                <a:lnTo>
                  <a:pt x="948842" y="3662019"/>
                </a:lnTo>
                <a:lnTo>
                  <a:pt x="163829" y="3662019"/>
                </a:lnTo>
                <a:lnTo>
                  <a:pt x="163829" y="3557574"/>
                </a:lnTo>
                <a:close/>
              </a:path>
              <a:path w="949325" h="3920490">
                <a:moveTo>
                  <a:pt x="948842" y="0"/>
                </a:moveTo>
                <a:lnTo>
                  <a:pt x="370319" y="0"/>
                </a:lnTo>
                <a:lnTo>
                  <a:pt x="370319" y="155600"/>
                </a:lnTo>
                <a:lnTo>
                  <a:pt x="824268" y="155600"/>
                </a:lnTo>
                <a:lnTo>
                  <a:pt x="824268" y="3662019"/>
                </a:lnTo>
                <a:lnTo>
                  <a:pt x="948842" y="3662019"/>
                </a:lnTo>
                <a:lnTo>
                  <a:pt x="948842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8787053" y="2091537"/>
            <a:ext cx="949325" cy="3920490"/>
          </a:xfrm>
          <a:custGeom>
            <a:avLst/>
            <a:gdLst/>
            <a:ahLst/>
            <a:cxnLst/>
            <a:rect l="l" t="t" r="r" b="b"/>
            <a:pathLst>
              <a:path w="949325" h="3920490">
                <a:moveTo>
                  <a:pt x="0" y="3730225"/>
                </a:moveTo>
                <a:lnTo>
                  <a:pt x="163830" y="3557571"/>
                </a:lnTo>
                <a:lnTo>
                  <a:pt x="163830" y="3662011"/>
                </a:lnTo>
                <a:lnTo>
                  <a:pt x="824269" y="3662011"/>
                </a:lnTo>
                <a:lnTo>
                  <a:pt x="824269" y="155603"/>
                </a:lnTo>
                <a:lnTo>
                  <a:pt x="370323" y="155603"/>
                </a:lnTo>
                <a:lnTo>
                  <a:pt x="370323" y="0"/>
                </a:lnTo>
                <a:lnTo>
                  <a:pt x="948849" y="0"/>
                </a:lnTo>
                <a:lnTo>
                  <a:pt x="948849" y="3815492"/>
                </a:lnTo>
                <a:lnTo>
                  <a:pt x="163830" y="3815492"/>
                </a:lnTo>
                <a:lnTo>
                  <a:pt x="163830" y="3919932"/>
                </a:lnTo>
                <a:lnTo>
                  <a:pt x="0" y="3730225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1175781" y="4103598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9"/>
                </a:lnTo>
                <a:lnTo>
                  <a:pt x="7247" y="34994"/>
                </a:lnTo>
                <a:lnTo>
                  <a:pt x="15112" y="39385"/>
                </a:lnTo>
                <a:lnTo>
                  <a:pt x="24744" y="40995"/>
                </a:lnTo>
                <a:lnTo>
                  <a:pt x="34376" y="39385"/>
                </a:lnTo>
                <a:lnTo>
                  <a:pt x="42242" y="34994"/>
                </a:lnTo>
                <a:lnTo>
                  <a:pt x="47545" y="28479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1175781" y="4185589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09"/>
                </a:lnTo>
                <a:lnTo>
                  <a:pt x="7247" y="6000"/>
                </a:lnTo>
                <a:lnTo>
                  <a:pt x="1944" y="12515"/>
                </a:lnTo>
                <a:lnTo>
                  <a:pt x="0" y="20497"/>
                </a:lnTo>
                <a:lnTo>
                  <a:pt x="1944" y="28474"/>
                </a:lnTo>
                <a:lnTo>
                  <a:pt x="7247" y="34990"/>
                </a:lnTo>
                <a:lnTo>
                  <a:pt x="15112" y="39384"/>
                </a:lnTo>
                <a:lnTo>
                  <a:pt x="24744" y="40995"/>
                </a:lnTo>
                <a:lnTo>
                  <a:pt x="34376" y="39384"/>
                </a:lnTo>
                <a:lnTo>
                  <a:pt x="42242" y="34990"/>
                </a:lnTo>
                <a:lnTo>
                  <a:pt x="47545" y="28474"/>
                </a:lnTo>
                <a:lnTo>
                  <a:pt x="49490" y="20497"/>
                </a:lnTo>
                <a:lnTo>
                  <a:pt x="47545" y="12515"/>
                </a:lnTo>
                <a:lnTo>
                  <a:pt x="42242" y="6000"/>
                </a:lnTo>
                <a:lnTo>
                  <a:pt x="34376" y="1609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175781" y="4269282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4"/>
                </a:lnTo>
                <a:lnTo>
                  <a:pt x="7247" y="34990"/>
                </a:lnTo>
                <a:lnTo>
                  <a:pt x="15112" y="39384"/>
                </a:lnTo>
                <a:lnTo>
                  <a:pt x="24744" y="40995"/>
                </a:lnTo>
                <a:lnTo>
                  <a:pt x="34376" y="39384"/>
                </a:lnTo>
                <a:lnTo>
                  <a:pt x="42242" y="34990"/>
                </a:lnTo>
                <a:lnTo>
                  <a:pt x="47545" y="28474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1175781" y="5879960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09"/>
                </a:lnTo>
                <a:lnTo>
                  <a:pt x="7247" y="6000"/>
                </a:lnTo>
                <a:lnTo>
                  <a:pt x="1944" y="12515"/>
                </a:lnTo>
                <a:lnTo>
                  <a:pt x="0" y="20497"/>
                </a:lnTo>
                <a:lnTo>
                  <a:pt x="1944" y="28474"/>
                </a:lnTo>
                <a:lnTo>
                  <a:pt x="7247" y="34990"/>
                </a:lnTo>
                <a:lnTo>
                  <a:pt x="15112" y="39384"/>
                </a:lnTo>
                <a:lnTo>
                  <a:pt x="24744" y="40995"/>
                </a:lnTo>
                <a:lnTo>
                  <a:pt x="34376" y="39384"/>
                </a:lnTo>
                <a:lnTo>
                  <a:pt x="42242" y="34990"/>
                </a:lnTo>
                <a:lnTo>
                  <a:pt x="47545" y="28474"/>
                </a:lnTo>
                <a:lnTo>
                  <a:pt x="49490" y="20497"/>
                </a:lnTo>
                <a:lnTo>
                  <a:pt x="47545" y="12515"/>
                </a:lnTo>
                <a:lnTo>
                  <a:pt x="42242" y="6000"/>
                </a:lnTo>
                <a:lnTo>
                  <a:pt x="34376" y="1609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1175781" y="5961938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9"/>
                </a:lnTo>
                <a:lnTo>
                  <a:pt x="7247" y="34994"/>
                </a:lnTo>
                <a:lnTo>
                  <a:pt x="15112" y="39385"/>
                </a:lnTo>
                <a:lnTo>
                  <a:pt x="24744" y="40995"/>
                </a:lnTo>
                <a:lnTo>
                  <a:pt x="34376" y="39385"/>
                </a:lnTo>
                <a:lnTo>
                  <a:pt x="42242" y="34994"/>
                </a:lnTo>
                <a:lnTo>
                  <a:pt x="47545" y="28479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1175781" y="6045631"/>
            <a:ext cx="49530" cy="41275"/>
          </a:xfrm>
          <a:custGeom>
            <a:avLst/>
            <a:gdLst/>
            <a:ahLst/>
            <a:cxnLst/>
            <a:rect l="l" t="t" r="r" b="b"/>
            <a:pathLst>
              <a:path w="49530" h="41275">
                <a:moveTo>
                  <a:pt x="24744" y="0"/>
                </a:moveTo>
                <a:lnTo>
                  <a:pt x="15112" y="1611"/>
                </a:lnTo>
                <a:lnTo>
                  <a:pt x="7247" y="6005"/>
                </a:lnTo>
                <a:lnTo>
                  <a:pt x="1944" y="12521"/>
                </a:lnTo>
                <a:lnTo>
                  <a:pt x="0" y="20497"/>
                </a:lnTo>
                <a:lnTo>
                  <a:pt x="1944" y="28479"/>
                </a:lnTo>
                <a:lnTo>
                  <a:pt x="7247" y="34994"/>
                </a:lnTo>
                <a:lnTo>
                  <a:pt x="15112" y="39385"/>
                </a:lnTo>
                <a:lnTo>
                  <a:pt x="24744" y="40995"/>
                </a:lnTo>
                <a:lnTo>
                  <a:pt x="34376" y="39385"/>
                </a:lnTo>
                <a:lnTo>
                  <a:pt x="42242" y="34994"/>
                </a:lnTo>
                <a:lnTo>
                  <a:pt x="47545" y="28479"/>
                </a:lnTo>
                <a:lnTo>
                  <a:pt x="49490" y="20497"/>
                </a:lnTo>
                <a:lnTo>
                  <a:pt x="47545" y="12521"/>
                </a:lnTo>
                <a:lnTo>
                  <a:pt x="42242" y="6005"/>
                </a:lnTo>
                <a:lnTo>
                  <a:pt x="34376" y="1611"/>
                </a:lnTo>
                <a:lnTo>
                  <a:pt x="2474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1588769" y="5683528"/>
            <a:ext cx="655320" cy="164465"/>
          </a:xfrm>
          <a:custGeom>
            <a:avLst/>
            <a:gdLst/>
            <a:ahLst/>
            <a:cxnLst/>
            <a:rect l="l" t="t" r="r" b="b"/>
            <a:pathLst>
              <a:path w="655319" h="164464">
                <a:moveTo>
                  <a:pt x="0" y="163970"/>
                </a:moveTo>
                <a:lnTo>
                  <a:pt x="655319" y="163970"/>
                </a:lnTo>
                <a:lnTo>
                  <a:pt x="655319" y="0"/>
                </a:lnTo>
                <a:lnTo>
                  <a:pt x="0" y="0"/>
                </a:lnTo>
                <a:lnTo>
                  <a:pt x="0" y="163970"/>
                </a:lnTo>
                <a:close/>
              </a:path>
            </a:pathLst>
          </a:custGeom>
          <a:solidFill>
            <a:srgbClr val="FF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1588769" y="5683529"/>
            <a:ext cx="655320" cy="164465"/>
          </a:xfrm>
          <a:custGeom>
            <a:avLst/>
            <a:gdLst/>
            <a:ahLst/>
            <a:cxnLst/>
            <a:rect l="l" t="t" r="r" b="b"/>
            <a:pathLst>
              <a:path w="655319" h="164464">
                <a:moveTo>
                  <a:pt x="0" y="0"/>
                </a:moveTo>
                <a:lnTo>
                  <a:pt x="655320" y="0"/>
                </a:lnTo>
                <a:lnTo>
                  <a:pt x="655320" y="163971"/>
                </a:lnTo>
                <a:lnTo>
                  <a:pt x="0" y="163971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7732394" y="1912200"/>
            <a:ext cx="1228725" cy="410209"/>
          </a:xfrm>
          <a:custGeom>
            <a:avLst/>
            <a:gdLst/>
            <a:ahLst/>
            <a:cxnLst/>
            <a:rect l="l" t="t" r="r" b="b"/>
            <a:pathLst>
              <a:path w="1228725" h="410210">
                <a:moveTo>
                  <a:pt x="0" y="0"/>
                </a:moveTo>
                <a:lnTo>
                  <a:pt x="1228725" y="0"/>
                </a:lnTo>
                <a:lnTo>
                  <a:pt x="122872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61483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 txBox="1"/>
          <p:nvPr/>
        </p:nvSpPr>
        <p:spPr>
          <a:xfrm>
            <a:off x="609473" y="2420879"/>
            <a:ext cx="1623695" cy="534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385"/>
              </a:lnSpc>
              <a:spcBef>
                <a:spcPts val="110"/>
              </a:spcBef>
            </a:pPr>
            <a:r>
              <a:rPr dirty="0" sz="2150" spc="5" b="1">
                <a:solidFill>
                  <a:srgbClr val="FF2121"/>
                </a:solidFill>
                <a:latin typeface="Times New Roman"/>
                <a:cs typeface="Times New Roman"/>
              </a:rPr>
              <a:t>a </a:t>
            </a:r>
            <a:r>
              <a:rPr dirty="0" sz="2150" spc="-5" b="1">
                <a:solidFill>
                  <a:srgbClr val="FF2121"/>
                </a:solidFill>
                <a:latin typeface="Times New Roman"/>
                <a:cs typeface="Times New Roman"/>
              </a:rPr>
              <a:t>bit </a:t>
            </a:r>
            <a:r>
              <a:rPr dirty="0" sz="2150" spc="5" b="1">
                <a:solidFill>
                  <a:srgbClr val="FF2121"/>
                </a:solidFill>
                <a:latin typeface="Times New Roman"/>
                <a:cs typeface="Times New Roman"/>
              </a:rPr>
              <a:t>=</a:t>
            </a:r>
            <a:r>
              <a:rPr dirty="0" sz="2150" spc="-55" b="1">
                <a:solidFill>
                  <a:srgbClr val="FF2121"/>
                </a:solidFill>
                <a:latin typeface="Times New Roman"/>
                <a:cs typeface="Times New Roman"/>
              </a:rPr>
              <a:t> </a:t>
            </a:r>
            <a:r>
              <a:rPr dirty="0" sz="2150" spc="5" b="1">
                <a:solidFill>
                  <a:srgbClr val="FF2121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037590">
              <a:lnSpc>
                <a:spcPts val="1605"/>
              </a:lnSpc>
            </a:pPr>
            <a:r>
              <a:rPr dirty="0" sz="1500" b="1">
                <a:latin typeface="Arial"/>
                <a:cs typeface="Arial"/>
              </a:rPr>
              <a:t>B</a:t>
            </a:r>
            <a:r>
              <a:rPr dirty="0" sz="1500" spc="-5" b="1">
                <a:latin typeface="Arial"/>
                <a:cs typeface="Arial"/>
              </a:rPr>
              <a:t>a</a:t>
            </a:r>
            <a:r>
              <a:rPr dirty="0" sz="1500" spc="-10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k</a:t>
            </a:r>
            <a:r>
              <a:rPr dirty="0" sz="1500" spc="5" b="1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916429" y="2158161"/>
            <a:ext cx="6143625" cy="2182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558" y="732055"/>
            <a:ext cx="5302250" cy="12134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STATUS: Flag</a:t>
            </a:r>
            <a:r>
              <a:rPr dirty="0" spc="-70"/>
              <a:t> </a:t>
            </a:r>
            <a:r>
              <a:rPr dirty="0" spc="-5"/>
              <a:t>Register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00" spc="10"/>
              <a:t>Flags in Status</a:t>
            </a:r>
            <a:r>
              <a:rPr dirty="0" sz="3400" spc="5"/>
              <a:t> </a:t>
            </a:r>
            <a:r>
              <a:rPr dirty="0" sz="3400" spc="15"/>
              <a:t>Register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281813" y="3088415"/>
            <a:ext cx="8990965" cy="373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Remember: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950" spc="-35" b="1">
                <a:solidFill>
                  <a:srgbClr val="FF0000"/>
                </a:solidFill>
                <a:latin typeface="Times New Roman"/>
                <a:cs typeface="Times New Roman"/>
              </a:rPr>
              <a:t>NOV</a:t>
            </a:r>
            <a:r>
              <a:rPr dirty="0" sz="1950" spc="-35" b="1">
                <a:latin typeface="Times New Roman"/>
                <a:cs typeface="Times New Roman"/>
              </a:rPr>
              <a:t>ember </a:t>
            </a:r>
            <a:r>
              <a:rPr dirty="0" sz="1950" spc="-10" b="1">
                <a:latin typeface="Times New Roman"/>
                <a:cs typeface="Times New Roman"/>
              </a:rPr>
              <a:t>i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Z </a:t>
            </a:r>
            <a:r>
              <a:rPr dirty="0" sz="1950" spc="-15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950" spc="-15" b="1">
                <a:latin typeface="Times New Roman"/>
                <a:cs typeface="Times New Roman"/>
              </a:rPr>
              <a:t>amn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950" spc="-10" b="1">
                <a:latin typeface="Times New Roman"/>
                <a:cs typeface="Times New Roman"/>
              </a:rPr>
              <a:t>old </a:t>
            </a:r>
            <a:r>
              <a:rPr dirty="0" sz="1950" spc="-5" b="1">
                <a:latin typeface="Times New Roman"/>
                <a:cs typeface="Times New Roman"/>
              </a:rPr>
              <a:t>in</a:t>
            </a:r>
            <a:r>
              <a:rPr dirty="0" sz="1950" spc="-35" b="1"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950" spc="-10" b="1">
                <a:latin typeface="Times New Roman"/>
                <a:cs typeface="Times New Roman"/>
              </a:rPr>
              <a:t>anada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927100" marR="163830" indent="-504825">
              <a:lnSpc>
                <a:spcPct val="79000"/>
              </a:lnSpc>
              <a:buClr>
                <a:srgbClr val="660000"/>
              </a:buClr>
              <a:buSzPct val="69230"/>
              <a:buFont typeface="Wingdings"/>
              <a:buChar char=""/>
              <a:tabLst>
                <a:tab pos="927100" algn="l"/>
                <a:tab pos="927735" algn="l"/>
              </a:tabLst>
            </a:pP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C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(Carry/Borrow Flag): </a:t>
            </a:r>
            <a:r>
              <a:rPr dirty="0" sz="1950" spc="-10">
                <a:latin typeface="Times New Roman"/>
                <a:cs typeface="Times New Roman"/>
              </a:rPr>
              <a:t>set when an </a:t>
            </a:r>
            <a:r>
              <a:rPr dirty="0" u="sng" sz="195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addition generates </a:t>
            </a:r>
            <a:r>
              <a:rPr dirty="0" u="sng" sz="1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sng" sz="195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carry</a:t>
            </a:r>
            <a:r>
              <a:rPr dirty="0" sz="1950" spc="-10">
                <a:latin typeface="Times New Roman"/>
                <a:cs typeface="Times New Roman"/>
              </a:rPr>
              <a:t> and </a:t>
            </a:r>
            <a:r>
              <a:rPr dirty="0" sz="1950" spc="-5">
                <a:latin typeface="Times New Roman"/>
                <a:cs typeface="Times New Roman"/>
              </a:rPr>
              <a:t>a </a:t>
            </a:r>
            <a:r>
              <a:rPr dirty="0" u="sng" sz="195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subtraction </a:t>
            </a:r>
            <a:r>
              <a:rPr dirty="0" u="sng" sz="195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generates </a:t>
            </a:r>
            <a:r>
              <a:rPr dirty="0" u="sng" sz="1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9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5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borrow</a:t>
            </a:r>
            <a:endParaRPr sz="1950">
              <a:latin typeface="Times New Roman"/>
              <a:cs typeface="Times New Roman"/>
            </a:endParaRPr>
          </a:p>
          <a:p>
            <a:pPr marL="927100" marR="5080" indent="-504825">
              <a:lnSpc>
                <a:spcPts val="1870"/>
              </a:lnSpc>
              <a:spcBef>
                <a:spcPts val="44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927100" algn="l"/>
                <a:tab pos="927735" algn="l"/>
              </a:tabLst>
            </a:pP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DC (Digit Carry Flag): </a:t>
            </a:r>
            <a:r>
              <a:rPr dirty="0" sz="1950" spc="-10">
                <a:latin typeface="Times New Roman"/>
                <a:cs typeface="Times New Roman"/>
              </a:rPr>
              <a:t>also called </a:t>
            </a:r>
            <a:r>
              <a:rPr dirty="0" sz="1950" spc="-10">
                <a:solidFill>
                  <a:srgbClr val="FF0A0A"/>
                </a:solidFill>
                <a:latin typeface="Times New Roman"/>
                <a:cs typeface="Times New Roman"/>
              </a:rPr>
              <a:t>Half Carry </a:t>
            </a:r>
            <a:r>
              <a:rPr dirty="0" sz="1950" spc="-10">
                <a:latin typeface="Times New Roman"/>
                <a:cs typeface="Times New Roman"/>
              </a:rPr>
              <a:t>flag; set when carry generated from  Bit3 </a:t>
            </a:r>
            <a:r>
              <a:rPr dirty="0" sz="1950" spc="-5">
                <a:latin typeface="Times New Roman"/>
                <a:cs typeface="Times New Roman"/>
              </a:rPr>
              <a:t>to </a:t>
            </a:r>
            <a:r>
              <a:rPr dirty="0" sz="1950" spc="-10">
                <a:latin typeface="Times New Roman"/>
                <a:cs typeface="Times New Roman"/>
              </a:rPr>
              <a:t>Bit4 </a:t>
            </a:r>
            <a:r>
              <a:rPr dirty="0" sz="1950" spc="-5">
                <a:latin typeface="Times New Roman"/>
                <a:cs typeface="Times New Roman"/>
              </a:rPr>
              <a:t>in </a:t>
            </a:r>
            <a:r>
              <a:rPr dirty="0" sz="1950" spc="-10">
                <a:latin typeface="Times New Roman"/>
                <a:cs typeface="Times New Roman"/>
              </a:rPr>
              <a:t>an arithmetic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operation</a:t>
            </a:r>
            <a:endParaRPr sz="1950">
              <a:latin typeface="Times New Roman"/>
              <a:cs typeface="Times New Roman"/>
            </a:endParaRPr>
          </a:p>
          <a:p>
            <a:pPr lvl="1" marL="1220470" indent="-306705">
              <a:lnSpc>
                <a:spcPct val="100000"/>
              </a:lnSpc>
              <a:spcBef>
                <a:spcPts val="40"/>
              </a:spcBef>
              <a:buClr>
                <a:srgbClr val="999966"/>
              </a:buClr>
              <a:buSzPct val="76470"/>
              <a:buFont typeface="Wingdings"/>
              <a:buChar char=""/>
              <a:tabLst>
                <a:tab pos="1220470" algn="l"/>
                <a:tab pos="1221105" algn="l"/>
              </a:tabLst>
            </a:pPr>
            <a:r>
              <a:rPr dirty="0" sz="1700" spc="5">
                <a:latin typeface="Times New Roman"/>
                <a:cs typeface="Times New Roman"/>
              </a:rPr>
              <a:t>Used for </a:t>
            </a:r>
            <a:r>
              <a:rPr dirty="0" sz="1700" spc="10">
                <a:latin typeface="Times New Roman"/>
                <a:cs typeface="Times New Roman"/>
              </a:rPr>
              <a:t>BCD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representation</a:t>
            </a:r>
            <a:endParaRPr sz="1700">
              <a:latin typeface="Times New Roman"/>
              <a:cs typeface="Times New Roman"/>
            </a:endParaRPr>
          </a:p>
          <a:p>
            <a:pPr marL="927100" indent="-504825">
              <a:lnSpc>
                <a:spcPts val="2320"/>
              </a:lnSpc>
              <a:spcBef>
                <a:spcPts val="15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927100" algn="l"/>
                <a:tab pos="927735" algn="l"/>
              </a:tabLst>
            </a:pP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Z </a:t>
            </a:r>
            <a:r>
              <a:rPr dirty="0" sz="1950" spc="-10">
                <a:latin typeface="Times New Roman"/>
                <a:cs typeface="Times New Roman"/>
              </a:rPr>
              <a:t>(Zero Flag): set when result </a:t>
            </a:r>
            <a:r>
              <a:rPr dirty="0" sz="1950" spc="-5">
                <a:latin typeface="Times New Roman"/>
                <a:cs typeface="Times New Roman"/>
              </a:rPr>
              <a:t>of </a:t>
            </a:r>
            <a:r>
              <a:rPr dirty="0" sz="1950" spc="-10">
                <a:latin typeface="Times New Roman"/>
                <a:cs typeface="Times New Roman"/>
              </a:rPr>
              <a:t>an operation </a:t>
            </a:r>
            <a:r>
              <a:rPr dirty="0" sz="1950" spc="-5">
                <a:latin typeface="Times New Roman"/>
                <a:cs typeface="Times New Roman"/>
              </a:rPr>
              <a:t>is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zero</a:t>
            </a:r>
            <a:endParaRPr sz="1950">
              <a:latin typeface="Times New Roman"/>
              <a:cs typeface="Times New Roman"/>
            </a:endParaRPr>
          </a:p>
          <a:p>
            <a:pPr marL="927100" marR="382270" indent="-504825">
              <a:lnSpc>
                <a:spcPts val="1870"/>
              </a:lnSpc>
              <a:spcBef>
                <a:spcPts val="434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927100" algn="l"/>
                <a:tab pos="927735" algn="l"/>
              </a:tabLst>
            </a:pP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OV </a:t>
            </a:r>
            <a:r>
              <a:rPr dirty="0" sz="1950" spc="-10">
                <a:latin typeface="Times New Roman"/>
                <a:cs typeface="Times New Roman"/>
              </a:rPr>
              <a:t>(Overflow Flag): set when result </a:t>
            </a:r>
            <a:r>
              <a:rPr dirty="0" sz="1950" spc="-5">
                <a:latin typeface="Times New Roman"/>
                <a:cs typeface="Times New Roman"/>
              </a:rPr>
              <a:t>of </a:t>
            </a:r>
            <a:r>
              <a:rPr dirty="0" sz="1950" spc="-10">
                <a:latin typeface="Times New Roman"/>
                <a:cs typeface="Times New Roman"/>
              </a:rPr>
              <a:t>an operation </a:t>
            </a:r>
            <a:r>
              <a:rPr dirty="0" sz="1950" spc="-5">
                <a:latin typeface="Times New Roman"/>
                <a:cs typeface="Times New Roman"/>
              </a:rPr>
              <a:t>of </a:t>
            </a:r>
            <a:r>
              <a:rPr dirty="0" sz="1950" spc="-10" b="1">
                <a:latin typeface="Times New Roman"/>
                <a:cs typeface="Times New Roman"/>
              </a:rPr>
              <a:t>signed </a:t>
            </a:r>
            <a:r>
              <a:rPr dirty="0" sz="1950" spc="-15" b="1">
                <a:latin typeface="Times New Roman"/>
                <a:cs typeface="Times New Roman"/>
              </a:rPr>
              <a:t>numbers </a:t>
            </a:r>
            <a:r>
              <a:rPr dirty="0" sz="1950" spc="-10">
                <a:latin typeface="Times New Roman"/>
                <a:cs typeface="Times New Roman"/>
              </a:rPr>
              <a:t>goes  beyond seven bits </a:t>
            </a:r>
            <a:r>
              <a:rPr dirty="0" sz="1950" spc="-5">
                <a:latin typeface="Times New Roman"/>
                <a:cs typeface="Times New Roman"/>
              </a:rPr>
              <a:t>– if </a:t>
            </a:r>
            <a:r>
              <a:rPr dirty="0" sz="1950" spc="-10">
                <a:latin typeface="Times New Roman"/>
                <a:cs typeface="Times New Roman"/>
              </a:rPr>
              <a:t>the results fall </a:t>
            </a:r>
            <a:r>
              <a:rPr dirty="0" u="sng" sz="195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outside 127</a:t>
            </a:r>
            <a:r>
              <a:rPr dirty="0" sz="1950" spc="-10">
                <a:latin typeface="Times New Roman"/>
                <a:cs typeface="Times New Roman"/>
              </a:rPr>
              <a:t> (0x7F) and -128</a:t>
            </a:r>
            <a:r>
              <a:rPr dirty="0" sz="1950" spc="3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(0x80)</a:t>
            </a:r>
            <a:endParaRPr sz="1950">
              <a:latin typeface="Times New Roman"/>
              <a:cs typeface="Times New Roman"/>
            </a:endParaRPr>
          </a:p>
          <a:p>
            <a:pPr marL="927100" indent="-504825"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927100" algn="l"/>
                <a:tab pos="927735" algn="l"/>
              </a:tabLst>
            </a:pP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N </a:t>
            </a:r>
            <a:r>
              <a:rPr dirty="0" sz="1950" spc="-10">
                <a:latin typeface="Times New Roman"/>
                <a:cs typeface="Times New Roman"/>
              </a:rPr>
              <a:t>(Negative Flag): set when bit B7 </a:t>
            </a:r>
            <a:r>
              <a:rPr dirty="0" sz="1950" spc="-5">
                <a:latin typeface="Times New Roman"/>
                <a:cs typeface="Times New Roman"/>
              </a:rPr>
              <a:t>is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one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194" y="585704"/>
            <a:ext cx="232664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5"/>
              <a:t>Ex</a:t>
            </a:r>
            <a:r>
              <a:rPr dirty="0" sz="4700" spc="5"/>
              <a:t>a</a:t>
            </a:r>
            <a:r>
              <a:rPr dirty="0" sz="4700" spc="25"/>
              <a:t>m</a:t>
            </a:r>
            <a:r>
              <a:rPr dirty="0" sz="4700" spc="10"/>
              <a:t>pl</a:t>
            </a:r>
            <a:r>
              <a:rPr dirty="0" sz="4700" spc="5"/>
              <a:t>e</a:t>
            </a:r>
            <a:r>
              <a:rPr dirty="0" sz="4700" spc="5"/>
              <a:t>: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5204750" y="2585672"/>
            <a:ext cx="4506743" cy="2738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1334" y="1305030"/>
            <a:ext cx="9286240" cy="1224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4170">
              <a:lnSpc>
                <a:spcPct val="100000"/>
              </a:lnSpc>
              <a:spcBef>
                <a:spcPts val="130"/>
              </a:spcBef>
              <a:tabLst>
                <a:tab pos="9272905" algn="l"/>
              </a:tabLst>
            </a:pPr>
            <a:r>
              <a:rPr dirty="0" u="heavy" sz="4700" spc="5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700" spc="-305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700" spc="1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PIC18 </a:t>
            </a:r>
            <a:r>
              <a:rPr dirty="0" u="heavy" sz="4700" spc="-4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Visual</a:t>
            </a:r>
            <a:r>
              <a:rPr dirty="0" u="heavy" sz="4700" spc="-114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700" spc="5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Interpreter	</a:t>
            </a: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1950" spc="-15" b="1">
                <a:latin typeface="Times New Roman"/>
                <a:cs typeface="Times New Roman"/>
              </a:rPr>
              <a:t>ADD: WREG=9F </a:t>
            </a:r>
            <a:r>
              <a:rPr dirty="0" sz="1950" spc="-10" b="1">
                <a:latin typeface="Times New Roman"/>
                <a:cs typeface="Times New Roman"/>
              </a:rPr>
              <a:t>and L=72. Which flags will be</a:t>
            </a:r>
            <a:r>
              <a:rPr dirty="0" sz="1950" spc="-16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set?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31" y="2771422"/>
            <a:ext cx="4398010" cy="1504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  <a:tabLst>
                <a:tab pos="1430655" algn="l"/>
              </a:tabLst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1001 </a:t>
            </a:r>
            <a:r>
              <a:rPr dirty="0" sz="1950" spc="-90" b="1">
                <a:solidFill>
                  <a:srgbClr val="0066FF"/>
                </a:solidFill>
                <a:latin typeface="Times New Roman"/>
                <a:cs typeface="Times New Roman"/>
              </a:rPr>
              <a:t>1111	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N=0</a:t>
            </a:r>
            <a:endParaRPr baseline="1424" sz="2925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1430655" algn="l"/>
              </a:tabLst>
            </a:pPr>
            <a:r>
              <a:rPr dirty="0" sz="1950" spc="-65" b="1">
                <a:solidFill>
                  <a:srgbClr val="0066FF"/>
                </a:solidFill>
                <a:latin typeface="Times New Roman"/>
                <a:cs typeface="Times New Roman"/>
              </a:rPr>
              <a:t>0111</a:t>
            </a: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0010	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OV=0 </a:t>
            </a:r>
            <a:r>
              <a:rPr dirty="0" baseline="1424" sz="2925" spc="-7" b="1">
                <a:solidFill>
                  <a:srgbClr val="0066FF"/>
                </a:solidFill>
                <a:latin typeface="Times New Roman"/>
                <a:cs typeface="Times New Roman"/>
              </a:rPr>
              <a:t>// </a:t>
            </a:r>
            <a:r>
              <a:rPr dirty="0" baseline="1424" sz="2925" spc="-15" b="1">
                <a:solidFill>
                  <a:srgbClr val="0066FF"/>
                </a:solidFill>
                <a:latin typeface="Times New Roman"/>
                <a:cs typeface="Times New Roman"/>
              </a:rPr>
              <a:t>not signed</a:t>
            </a:r>
            <a:r>
              <a:rPr dirty="0" baseline="1424" sz="2925" spc="-52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numbers</a:t>
            </a:r>
            <a:endParaRPr baseline="1424" sz="2925">
              <a:latin typeface="Times New Roman"/>
              <a:cs typeface="Times New Roman"/>
            </a:endParaRPr>
          </a:p>
          <a:p>
            <a:pPr marL="12700" marR="2341245">
              <a:lnSpc>
                <a:spcPts val="2330"/>
              </a:lnSpc>
              <a:spcBef>
                <a:spcPts val="80"/>
              </a:spcBef>
              <a:tabLst>
                <a:tab pos="1430655" algn="l"/>
              </a:tabLst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-------------	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Z=0 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000</a:t>
            </a: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000</a:t>
            </a: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r>
              <a:rPr dirty="0" sz="1950" b="1">
                <a:solidFill>
                  <a:srgbClr val="0066FF"/>
                </a:solidFill>
                <a:latin typeface="Times New Roman"/>
                <a:cs typeface="Times New Roman"/>
              </a:rPr>
              <a:t>	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DC=1</a:t>
            </a:r>
            <a:endParaRPr baseline="1424" sz="2925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  <a:tabLst>
                <a:tab pos="1430655" algn="l"/>
              </a:tabLst>
            </a:pPr>
            <a:r>
              <a:rPr dirty="0" sz="1950" spc="-35" b="1">
                <a:solidFill>
                  <a:srgbClr val="0066FF"/>
                </a:solidFill>
                <a:latin typeface="Times New Roman"/>
                <a:cs typeface="Times New Roman"/>
              </a:rPr>
              <a:t>=0x11	</a:t>
            </a:r>
            <a:r>
              <a:rPr dirty="0" baseline="1424" sz="2925" spc="-15" b="1">
                <a:solidFill>
                  <a:srgbClr val="0066FF"/>
                </a:solidFill>
                <a:latin typeface="Times New Roman"/>
                <a:cs typeface="Times New Roman"/>
              </a:rPr>
              <a:t>C=</a:t>
            </a:r>
            <a:r>
              <a:rPr dirty="0" baseline="1424" sz="2925" spc="-3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baseline="1424" sz="2925" spc="-7" b="1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endParaRPr baseline="1424" sz="29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0443" y="5490971"/>
            <a:ext cx="1362455" cy="1673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7771" y="5475732"/>
            <a:ext cx="144780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50431" y="5517852"/>
            <a:ext cx="1262856" cy="15765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50431" y="5517857"/>
            <a:ext cx="1263015" cy="1576705"/>
          </a:xfrm>
          <a:prstGeom prst="rect">
            <a:avLst/>
          </a:prstGeom>
          <a:ln w="10242">
            <a:solidFill>
              <a:srgbClr val="979762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34"/>
              </a:spcBef>
            </a:pPr>
            <a:r>
              <a:rPr dirty="0" sz="1950" spc="-65" b="1">
                <a:solidFill>
                  <a:srgbClr val="0066FF"/>
                </a:solidFill>
                <a:latin typeface="Times New Roman"/>
                <a:cs typeface="Times New Roman"/>
              </a:rPr>
              <a:t>0111</a:t>
            </a:r>
            <a:r>
              <a:rPr dirty="0" sz="1950" spc="-9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0010</a:t>
            </a:r>
            <a:endParaRPr sz="1950">
              <a:latin typeface="Times New Roman"/>
              <a:cs typeface="Times New Roman"/>
            </a:endParaRPr>
          </a:p>
          <a:p>
            <a:pPr marL="97790">
              <a:lnSpc>
                <a:spcPts val="2335"/>
              </a:lnSpc>
              <a:spcBef>
                <a:spcPts val="10"/>
              </a:spcBef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1001</a:t>
            </a:r>
            <a:r>
              <a:rPr dirty="0" sz="1950" spc="-95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90" b="1">
                <a:solidFill>
                  <a:srgbClr val="0066FF"/>
                </a:solidFill>
                <a:latin typeface="Times New Roman"/>
                <a:cs typeface="Times New Roman"/>
              </a:rPr>
              <a:t>1111</a:t>
            </a:r>
            <a:endParaRPr sz="1950">
              <a:latin typeface="Times New Roman"/>
              <a:cs typeface="Times New Roman"/>
            </a:endParaRPr>
          </a:p>
          <a:p>
            <a:pPr marL="97790" marR="91440">
              <a:lnSpc>
                <a:spcPts val="2330"/>
              </a:lnSpc>
              <a:spcBef>
                <a:spcPts val="80"/>
              </a:spcBef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------------- 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0001</a:t>
            </a:r>
            <a:r>
              <a:rPr dirty="0" sz="1950" spc="-7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0001</a:t>
            </a:r>
            <a:endParaRPr sz="1950">
              <a:latin typeface="Times New Roman"/>
              <a:cs typeface="Times New Roman"/>
            </a:endParaRPr>
          </a:p>
          <a:p>
            <a:pPr marL="97790">
              <a:lnSpc>
                <a:spcPts val="2250"/>
              </a:lnSpc>
            </a:pPr>
            <a:r>
              <a:rPr dirty="0" sz="1950" spc="-35" b="1">
                <a:solidFill>
                  <a:srgbClr val="0066FF"/>
                </a:solidFill>
                <a:latin typeface="Times New Roman"/>
                <a:cs typeface="Times New Roman"/>
              </a:rPr>
              <a:t>=0x11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736" y="3634007"/>
            <a:ext cx="14922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84520" y="3954995"/>
            <a:ext cx="317500" cy="1387475"/>
          </a:xfrm>
          <a:custGeom>
            <a:avLst/>
            <a:gdLst/>
            <a:ahLst/>
            <a:cxnLst/>
            <a:rect l="l" t="t" r="r" b="b"/>
            <a:pathLst>
              <a:path w="317500" h="1387475">
                <a:moveTo>
                  <a:pt x="0" y="1386928"/>
                </a:moveTo>
                <a:lnTo>
                  <a:pt x="317419" y="1386928"/>
                </a:lnTo>
                <a:lnTo>
                  <a:pt x="317419" y="0"/>
                </a:lnTo>
                <a:lnTo>
                  <a:pt x="0" y="0"/>
                </a:lnTo>
                <a:lnTo>
                  <a:pt x="0" y="1386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84520" y="3955008"/>
            <a:ext cx="317500" cy="1387475"/>
          </a:xfrm>
          <a:custGeom>
            <a:avLst/>
            <a:gdLst/>
            <a:ahLst/>
            <a:cxnLst/>
            <a:rect l="l" t="t" r="r" b="b"/>
            <a:pathLst>
              <a:path w="317500" h="1387475">
                <a:moveTo>
                  <a:pt x="0" y="0"/>
                </a:moveTo>
                <a:lnTo>
                  <a:pt x="317420" y="0"/>
                </a:lnTo>
                <a:lnTo>
                  <a:pt x="317420" y="1386922"/>
                </a:lnTo>
                <a:lnTo>
                  <a:pt x="0" y="1386922"/>
                </a:lnTo>
                <a:lnTo>
                  <a:pt x="0" y="0"/>
                </a:lnTo>
                <a:close/>
              </a:path>
            </a:pathLst>
          </a:custGeom>
          <a:ln w="1023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82108" y="3973791"/>
            <a:ext cx="1176020" cy="331470"/>
          </a:xfrm>
          <a:prstGeom prst="rect">
            <a:avLst/>
          </a:prstGeom>
          <a:ln w="10247">
            <a:solidFill>
              <a:srgbClr val="0070C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65"/>
              </a:spcBef>
            </a:pPr>
            <a:r>
              <a:rPr dirty="0" sz="1500" b="1">
                <a:latin typeface="Times New Roman"/>
                <a:cs typeface="Times New Roman"/>
              </a:rPr>
              <a:t>WREG=9F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84564" y="3738371"/>
            <a:ext cx="557783" cy="225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26162" y="5102795"/>
            <a:ext cx="1414780" cy="258445"/>
          </a:xfrm>
          <a:custGeom>
            <a:avLst/>
            <a:gdLst/>
            <a:ahLst/>
            <a:cxnLst/>
            <a:rect l="l" t="t" r="r" b="b"/>
            <a:pathLst>
              <a:path w="1414779" h="258445">
                <a:moveTo>
                  <a:pt x="0" y="257912"/>
                </a:moveTo>
                <a:lnTo>
                  <a:pt x="1414741" y="257912"/>
                </a:lnTo>
                <a:lnTo>
                  <a:pt x="1414741" y="0"/>
                </a:lnTo>
                <a:lnTo>
                  <a:pt x="0" y="0"/>
                </a:lnTo>
                <a:lnTo>
                  <a:pt x="0" y="2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26162" y="5102796"/>
            <a:ext cx="1414780" cy="258445"/>
          </a:xfrm>
          <a:custGeom>
            <a:avLst/>
            <a:gdLst/>
            <a:ahLst/>
            <a:cxnLst/>
            <a:rect l="l" t="t" r="r" b="b"/>
            <a:pathLst>
              <a:path w="1414779" h="258445">
                <a:moveTo>
                  <a:pt x="0" y="0"/>
                </a:moveTo>
                <a:lnTo>
                  <a:pt x="1414743" y="0"/>
                </a:lnTo>
                <a:lnTo>
                  <a:pt x="1414743" y="257913"/>
                </a:lnTo>
                <a:lnTo>
                  <a:pt x="0" y="257913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194" y="585704"/>
            <a:ext cx="232664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5"/>
              <a:t>Ex</a:t>
            </a:r>
            <a:r>
              <a:rPr dirty="0" sz="4700" spc="5"/>
              <a:t>a</a:t>
            </a:r>
            <a:r>
              <a:rPr dirty="0" sz="4700" spc="25"/>
              <a:t>m</a:t>
            </a:r>
            <a:r>
              <a:rPr dirty="0" sz="4700" spc="10"/>
              <a:t>pl</a:t>
            </a:r>
            <a:r>
              <a:rPr dirty="0" sz="4700" spc="5"/>
              <a:t>e</a:t>
            </a:r>
            <a:r>
              <a:rPr dirty="0" sz="4700" spc="5"/>
              <a:t>: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5204750" y="2585672"/>
            <a:ext cx="4506743" cy="2738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1334" y="1305030"/>
            <a:ext cx="9286240" cy="1224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4170">
              <a:lnSpc>
                <a:spcPct val="100000"/>
              </a:lnSpc>
              <a:spcBef>
                <a:spcPts val="130"/>
              </a:spcBef>
              <a:tabLst>
                <a:tab pos="9272905" algn="l"/>
              </a:tabLst>
            </a:pPr>
            <a:r>
              <a:rPr dirty="0" u="heavy" sz="4700" spc="5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700" spc="-305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700" spc="1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PIC18 </a:t>
            </a:r>
            <a:r>
              <a:rPr dirty="0" u="heavy" sz="4700" spc="-4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Visual</a:t>
            </a:r>
            <a:r>
              <a:rPr dirty="0" u="heavy" sz="4700" spc="-114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700" spc="5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Interpreter	</a:t>
            </a: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1950" spc="-15" b="1">
                <a:latin typeface="Times New Roman"/>
                <a:cs typeface="Times New Roman"/>
              </a:rPr>
              <a:t>ADD: WREG=9F </a:t>
            </a:r>
            <a:r>
              <a:rPr dirty="0" sz="1950" spc="-10" b="1">
                <a:latin typeface="Times New Roman"/>
                <a:cs typeface="Times New Roman"/>
              </a:rPr>
              <a:t>and L=72. Which flags will be</a:t>
            </a:r>
            <a:r>
              <a:rPr dirty="0" sz="1950" spc="-16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set?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31" y="2771422"/>
            <a:ext cx="4398010" cy="1504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  <a:tabLst>
                <a:tab pos="1430655" algn="l"/>
              </a:tabLst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1001 </a:t>
            </a:r>
            <a:r>
              <a:rPr dirty="0" sz="1950" spc="-90" b="1">
                <a:solidFill>
                  <a:srgbClr val="0066FF"/>
                </a:solidFill>
                <a:latin typeface="Times New Roman"/>
                <a:cs typeface="Times New Roman"/>
              </a:rPr>
              <a:t>1111	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N=0</a:t>
            </a:r>
            <a:endParaRPr baseline="1424" sz="2925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1430655" algn="l"/>
              </a:tabLst>
            </a:pPr>
            <a:r>
              <a:rPr dirty="0" sz="1950" spc="-65" b="1">
                <a:solidFill>
                  <a:srgbClr val="0066FF"/>
                </a:solidFill>
                <a:latin typeface="Times New Roman"/>
                <a:cs typeface="Times New Roman"/>
              </a:rPr>
              <a:t>0111</a:t>
            </a: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0010	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OV=0 </a:t>
            </a:r>
            <a:r>
              <a:rPr dirty="0" baseline="1424" sz="2925" spc="-7" b="1">
                <a:solidFill>
                  <a:srgbClr val="0066FF"/>
                </a:solidFill>
                <a:latin typeface="Times New Roman"/>
                <a:cs typeface="Times New Roman"/>
              </a:rPr>
              <a:t>// </a:t>
            </a:r>
            <a:r>
              <a:rPr dirty="0" baseline="1424" sz="2925" spc="-15" b="1">
                <a:solidFill>
                  <a:srgbClr val="0066FF"/>
                </a:solidFill>
                <a:latin typeface="Times New Roman"/>
                <a:cs typeface="Times New Roman"/>
              </a:rPr>
              <a:t>not signed</a:t>
            </a:r>
            <a:r>
              <a:rPr dirty="0" baseline="1424" sz="2925" spc="-52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numbers</a:t>
            </a:r>
            <a:endParaRPr baseline="1424" sz="2925">
              <a:latin typeface="Times New Roman"/>
              <a:cs typeface="Times New Roman"/>
            </a:endParaRPr>
          </a:p>
          <a:p>
            <a:pPr marL="12700" marR="2341245">
              <a:lnSpc>
                <a:spcPts val="2330"/>
              </a:lnSpc>
              <a:spcBef>
                <a:spcPts val="80"/>
              </a:spcBef>
              <a:tabLst>
                <a:tab pos="1430655" algn="l"/>
              </a:tabLst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-------------	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Z=0 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000</a:t>
            </a: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000</a:t>
            </a: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r>
              <a:rPr dirty="0" sz="1950" b="1">
                <a:solidFill>
                  <a:srgbClr val="0066FF"/>
                </a:solidFill>
                <a:latin typeface="Times New Roman"/>
                <a:cs typeface="Times New Roman"/>
              </a:rPr>
              <a:t>	</a:t>
            </a:r>
            <a:r>
              <a:rPr dirty="0" baseline="1424" sz="2925" spc="-22" b="1">
                <a:solidFill>
                  <a:srgbClr val="0066FF"/>
                </a:solidFill>
                <a:latin typeface="Times New Roman"/>
                <a:cs typeface="Times New Roman"/>
              </a:rPr>
              <a:t>DC=1</a:t>
            </a:r>
            <a:endParaRPr baseline="1424" sz="2925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  <a:tabLst>
                <a:tab pos="1430655" algn="l"/>
              </a:tabLst>
            </a:pPr>
            <a:r>
              <a:rPr dirty="0" sz="1950" spc="-35" b="1">
                <a:solidFill>
                  <a:srgbClr val="0066FF"/>
                </a:solidFill>
                <a:latin typeface="Times New Roman"/>
                <a:cs typeface="Times New Roman"/>
              </a:rPr>
              <a:t>=0x11	</a:t>
            </a:r>
            <a:r>
              <a:rPr dirty="0" baseline="1424" sz="2925" spc="-15" b="1">
                <a:solidFill>
                  <a:srgbClr val="0066FF"/>
                </a:solidFill>
                <a:latin typeface="Times New Roman"/>
                <a:cs typeface="Times New Roman"/>
              </a:rPr>
              <a:t>C=</a:t>
            </a:r>
            <a:r>
              <a:rPr dirty="0" baseline="1424" sz="2925" spc="-3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baseline="1424" sz="2925" spc="-7" b="1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endParaRPr baseline="1424" sz="29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0443" y="5490971"/>
            <a:ext cx="1362455" cy="1673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7771" y="5475732"/>
            <a:ext cx="144780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50431" y="5517852"/>
            <a:ext cx="1262856" cy="15765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50431" y="5517857"/>
            <a:ext cx="1263015" cy="1576705"/>
          </a:xfrm>
          <a:prstGeom prst="rect">
            <a:avLst/>
          </a:prstGeom>
          <a:ln w="10242">
            <a:solidFill>
              <a:srgbClr val="979762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34"/>
              </a:spcBef>
            </a:pPr>
            <a:r>
              <a:rPr dirty="0" sz="1950" spc="-65" b="1">
                <a:solidFill>
                  <a:srgbClr val="0066FF"/>
                </a:solidFill>
                <a:latin typeface="Times New Roman"/>
                <a:cs typeface="Times New Roman"/>
              </a:rPr>
              <a:t>0111</a:t>
            </a:r>
            <a:r>
              <a:rPr dirty="0" sz="1950" spc="-9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0010</a:t>
            </a:r>
            <a:endParaRPr sz="1950">
              <a:latin typeface="Times New Roman"/>
              <a:cs typeface="Times New Roman"/>
            </a:endParaRPr>
          </a:p>
          <a:p>
            <a:pPr marL="97790">
              <a:lnSpc>
                <a:spcPts val="2335"/>
              </a:lnSpc>
              <a:spcBef>
                <a:spcPts val="10"/>
              </a:spcBef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1001</a:t>
            </a:r>
            <a:r>
              <a:rPr dirty="0" sz="1950" spc="-95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90" b="1">
                <a:solidFill>
                  <a:srgbClr val="0066FF"/>
                </a:solidFill>
                <a:latin typeface="Times New Roman"/>
                <a:cs typeface="Times New Roman"/>
              </a:rPr>
              <a:t>1111</a:t>
            </a:r>
            <a:endParaRPr sz="1950">
              <a:latin typeface="Times New Roman"/>
              <a:cs typeface="Times New Roman"/>
            </a:endParaRPr>
          </a:p>
          <a:p>
            <a:pPr marL="97790" marR="91440">
              <a:lnSpc>
                <a:spcPts val="2330"/>
              </a:lnSpc>
              <a:spcBef>
                <a:spcPts val="80"/>
              </a:spcBef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------------- 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0001</a:t>
            </a:r>
            <a:r>
              <a:rPr dirty="0" sz="1950" spc="-7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0001</a:t>
            </a:r>
            <a:endParaRPr sz="1950">
              <a:latin typeface="Times New Roman"/>
              <a:cs typeface="Times New Roman"/>
            </a:endParaRPr>
          </a:p>
          <a:p>
            <a:pPr marL="97790">
              <a:lnSpc>
                <a:spcPts val="2250"/>
              </a:lnSpc>
            </a:pPr>
            <a:r>
              <a:rPr dirty="0" sz="1950" spc="-35" b="1">
                <a:solidFill>
                  <a:srgbClr val="0066FF"/>
                </a:solidFill>
                <a:latin typeface="Times New Roman"/>
                <a:cs typeface="Times New Roman"/>
              </a:rPr>
              <a:t>=0x11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736" y="3634007"/>
            <a:ext cx="14922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84520" y="3955004"/>
            <a:ext cx="317500" cy="499109"/>
          </a:xfrm>
          <a:custGeom>
            <a:avLst/>
            <a:gdLst/>
            <a:ahLst/>
            <a:cxnLst/>
            <a:rect l="l" t="t" r="r" b="b"/>
            <a:pathLst>
              <a:path w="317500" h="499110">
                <a:moveTo>
                  <a:pt x="0" y="498745"/>
                </a:moveTo>
                <a:lnTo>
                  <a:pt x="317419" y="498745"/>
                </a:lnTo>
                <a:lnTo>
                  <a:pt x="317419" y="0"/>
                </a:lnTo>
                <a:lnTo>
                  <a:pt x="0" y="0"/>
                </a:lnTo>
                <a:lnTo>
                  <a:pt x="0" y="498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84520" y="3955008"/>
            <a:ext cx="317500" cy="499109"/>
          </a:xfrm>
          <a:custGeom>
            <a:avLst/>
            <a:gdLst/>
            <a:ahLst/>
            <a:cxnLst/>
            <a:rect l="l" t="t" r="r" b="b"/>
            <a:pathLst>
              <a:path w="317500" h="499110">
                <a:moveTo>
                  <a:pt x="0" y="0"/>
                </a:moveTo>
                <a:lnTo>
                  <a:pt x="317420" y="0"/>
                </a:lnTo>
                <a:lnTo>
                  <a:pt x="317420" y="498745"/>
                </a:lnTo>
                <a:lnTo>
                  <a:pt x="0" y="498745"/>
                </a:lnTo>
                <a:lnTo>
                  <a:pt x="0" y="0"/>
                </a:lnTo>
                <a:close/>
              </a:path>
            </a:pathLst>
          </a:custGeom>
          <a:ln w="1024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51387" y="4045534"/>
            <a:ext cx="1344930" cy="331470"/>
          </a:xfrm>
          <a:prstGeom prst="rect">
            <a:avLst/>
          </a:prstGeom>
          <a:ln w="10247">
            <a:solidFill>
              <a:srgbClr val="0070C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75"/>
              </a:spcBef>
            </a:pPr>
            <a:r>
              <a:rPr dirty="0" sz="1500" spc="-10" b="1">
                <a:latin typeface="Times New Roman"/>
                <a:cs typeface="Times New Roman"/>
              </a:rPr>
              <a:t>WREG=0x11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84564" y="3738371"/>
            <a:ext cx="557783" cy="225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78385" y="4409338"/>
            <a:ext cx="198120" cy="357505"/>
          </a:xfrm>
          <a:custGeom>
            <a:avLst/>
            <a:gdLst/>
            <a:ahLst/>
            <a:cxnLst/>
            <a:rect l="l" t="t" r="r" b="b"/>
            <a:pathLst>
              <a:path w="198120" h="357504">
                <a:moveTo>
                  <a:pt x="148462" y="99072"/>
                </a:moveTo>
                <a:lnTo>
                  <a:pt x="49479" y="99072"/>
                </a:lnTo>
                <a:lnTo>
                  <a:pt x="49479" y="356984"/>
                </a:lnTo>
                <a:lnTo>
                  <a:pt x="148462" y="356984"/>
                </a:lnTo>
                <a:lnTo>
                  <a:pt x="148462" y="99072"/>
                </a:lnTo>
                <a:close/>
              </a:path>
              <a:path w="198120" h="357504">
                <a:moveTo>
                  <a:pt x="98971" y="0"/>
                </a:moveTo>
                <a:lnTo>
                  <a:pt x="0" y="99072"/>
                </a:lnTo>
                <a:lnTo>
                  <a:pt x="197954" y="99072"/>
                </a:lnTo>
                <a:lnTo>
                  <a:pt x="98971" y="0"/>
                </a:lnTo>
                <a:close/>
              </a:path>
            </a:pathLst>
          </a:custGeom>
          <a:solidFill>
            <a:srgbClr val="FF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78385" y="4409338"/>
            <a:ext cx="198120" cy="357505"/>
          </a:xfrm>
          <a:custGeom>
            <a:avLst/>
            <a:gdLst/>
            <a:ahLst/>
            <a:cxnLst/>
            <a:rect l="l" t="t" r="r" b="b"/>
            <a:pathLst>
              <a:path w="198120" h="357504">
                <a:moveTo>
                  <a:pt x="0" y="99066"/>
                </a:moveTo>
                <a:lnTo>
                  <a:pt x="98980" y="0"/>
                </a:lnTo>
                <a:lnTo>
                  <a:pt x="197961" y="99066"/>
                </a:lnTo>
                <a:lnTo>
                  <a:pt x="148471" y="99066"/>
                </a:lnTo>
                <a:lnTo>
                  <a:pt x="148471" y="356979"/>
                </a:lnTo>
                <a:lnTo>
                  <a:pt x="49490" y="356979"/>
                </a:lnTo>
                <a:lnTo>
                  <a:pt x="49490" y="99066"/>
                </a:lnTo>
                <a:lnTo>
                  <a:pt x="0" y="99066"/>
                </a:lnTo>
                <a:close/>
              </a:path>
            </a:pathLst>
          </a:custGeom>
          <a:ln w="1024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1897" y="4749241"/>
            <a:ext cx="5137150" cy="561975"/>
          </a:xfrm>
          <a:prstGeom prst="rect">
            <a:avLst/>
          </a:prstGeom>
          <a:ln w="10248">
            <a:solidFill>
              <a:srgbClr val="0070C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23189" marR="113664" indent="289560">
              <a:lnSpc>
                <a:spcPct val="100000"/>
              </a:lnSpc>
              <a:spcBef>
                <a:spcPts val="380"/>
              </a:spcBef>
            </a:pPr>
            <a:r>
              <a:rPr dirty="0" sz="1500" b="1">
                <a:solidFill>
                  <a:srgbClr val="FF2121"/>
                </a:solidFill>
                <a:latin typeface="Times New Roman"/>
                <a:cs typeface="Times New Roman"/>
              </a:rPr>
              <a:t>The </a:t>
            </a:r>
            <a:r>
              <a:rPr dirty="0" sz="1500" spc="-5" b="1">
                <a:solidFill>
                  <a:srgbClr val="FF2121"/>
                </a:solidFill>
                <a:latin typeface="Times New Roman"/>
                <a:cs typeface="Times New Roman"/>
              </a:rPr>
              <a:t>results </a:t>
            </a:r>
            <a:r>
              <a:rPr dirty="0" sz="1500" b="1">
                <a:solidFill>
                  <a:srgbClr val="FF2121"/>
                </a:solidFill>
                <a:latin typeface="Times New Roman"/>
                <a:cs typeface="Times New Roman"/>
              </a:rPr>
              <a:t>will be </a:t>
            </a:r>
            <a:r>
              <a:rPr dirty="0" sz="1500" spc="-5" b="1">
                <a:solidFill>
                  <a:srgbClr val="FF2121"/>
                </a:solidFill>
                <a:latin typeface="Times New Roman"/>
                <a:cs typeface="Times New Roman"/>
              </a:rPr>
              <a:t>directed </a:t>
            </a:r>
            <a:r>
              <a:rPr dirty="0" sz="1500" b="1">
                <a:solidFill>
                  <a:srgbClr val="FF2121"/>
                </a:solidFill>
                <a:latin typeface="Times New Roman"/>
                <a:cs typeface="Times New Roman"/>
              </a:rPr>
              <a:t>back to WREG since d=0  Note </a:t>
            </a:r>
            <a:r>
              <a:rPr dirty="0" sz="1500" spc="-5" b="1">
                <a:solidFill>
                  <a:srgbClr val="FF2121"/>
                </a:solidFill>
                <a:latin typeface="Times New Roman"/>
                <a:cs typeface="Times New Roman"/>
              </a:rPr>
              <a:t>that </a:t>
            </a:r>
            <a:r>
              <a:rPr dirty="0" sz="1500" b="1">
                <a:solidFill>
                  <a:srgbClr val="FF2121"/>
                </a:solidFill>
                <a:latin typeface="Times New Roman"/>
                <a:cs typeface="Times New Roman"/>
              </a:rPr>
              <a:t>for </a:t>
            </a:r>
            <a:r>
              <a:rPr dirty="0" sz="1500" spc="-25" b="1">
                <a:solidFill>
                  <a:srgbClr val="FF2121"/>
                </a:solidFill>
                <a:latin typeface="Times New Roman"/>
                <a:cs typeface="Times New Roman"/>
              </a:rPr>
              <a:t>ADDLW </a:t>
            </a:r>
            <a:r>
              <a:rPr dirty="0" sz="1500" b="1">
                <a:solidFill>
                  <a:srgbClr val="FF2121"/>
                </a:solidFill>
                <a:latin typeface="Times New Roman"/>
                <a:cs typeface="Times New Roman"/>
              </a:rPr>
              <a:t>instruction </a:t>
            </a:r>
            <a:r>
              <a:rPr dirty="0" sz="1500" spc="-5" b="1">
                <a:solidFill>
                  <a:srgbClr val="FF2121"/>
                </a:solidFill>
                <a:latin typeface="Times New Roman"/>
                <a:cs typeface="Times New Roman"/>
              </a:rPr>
              <a:t>the </a:t>
            </a:r>
            <a:r>
              <a:rPr dirty="0" sz="1500" spc="5" b="1">
                <a:solidFill>
                  <a:srgbClr val="FF2121"/>
                </a:solidFill>
                <a:latin typeface="Times New Roman"/>
                <a:cs typeface="Times New Roman"/>
              </a:rPr>
              <a:t>d </a:t>
            </a:r>
            <a:r>
              <a:rPr dirty="0" sz="1500" spc="-5" b="1">
                <a:solidFill>
                  <a:srgbClr val="FF2121"/>
                </a:solidFill>
                <a:latin typeface="Times New Roman"/>
                <a:cs typeface="Times New Roman"/>
              </a:rPr>
              <a:t>bit </a:t>
            </a:r>
            <a:r>
              <a:rPr dirty="0" sz="1500" b="1">
                <a:solidFill>
                  <a:srgbClr val="FF2121"/>
                </a:solidFill>
                <a:latin typeface="Times New Roman"/>
                <a:cs typeface="Times New Roman"/>
              </a:rPr>
              <a:t>is always</a:t>
            </a:r>
            <a:r>
              <a:rPr dirty="0" sz="1500" spc="-155" b="1">
                <a:solidFill>
                  <a:srgbClr val="FF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2121"/>
                </a:solidFill>
                <a:latin typeface="Times New Roman"/>
                <a:cs typeface="Times New Roman"/>
              </a:rPr>
              <a:t>ZERO!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194" y="585704"/>
            <a:ext cx="232664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5"/>
              <a:t>Ex</a:t>
            </a:r>
            <a:r>
              <a:rPr dirty="0" sz="4700" spc="5"/>
              <a:t>a</a:t>
            </a:r>
            <a:r>
              <a:rPr dirty="0" sz="4700" spc="25"/>
              <a:t>m</a:t>
            </a:r>
            <a:r>
              <a:rPr dirty="0" sz="4700" spc="10"/>
              <a:t>pl</a:t>
            </a:r>
            <a:r>
              <a:rPr dirty="0" sz="4700" spc="5"/>
              <a:t>e</a:t>
            </a:r>
            <a:r>
              <a:rPr dirty="0" sz="4700" spc="5"/>
              <a:t>: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593087" y="1305030"/>
            <a:ext cx="8954135" cy="746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940800" algn="l"/>
              </a:tabLst>
            </a:pPr>
            <a:r>
              <a:rPr dirty="0" u="heavy" sz="4700" spc="5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700" spc="-305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700" spc="1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PIC18 </a:t>
            </a:r>
            <a:r>
              <a:rPr dirty="0" u="heavy" sz="4700" spc="-4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Visual</a:t>
            </a:r>
            <a:r>
              <a:rPr dirty="0" u="heavy" sz="4700" spc="-114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700" spc="5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Interpreter	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4750" y="2585672"/>
            <a:ext cx="4506743" cy="2738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7319" y="2238022"/>
            <a:ext cx="4061460" cy="6178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0"/>
              </a:spcBef>
            </a:pPr>
            <a:r>
              <a:rPr dirty="0" sz="1950" spc="-15" b="1">
                <a:latin typeface="Times New Roman"/>
                <a:cs typeface="Times New Roman"/>
              </a:rPr>
              <a:t>ADD: </a:t>
            </a:r>
            <a:r>
              <a:rPr dirty="0" sz="1950" spc="-10" b="1">
                <a:latin typeface="Times New Roman"/>
                <a:cs typeface="Times New Roman"/>
              </a:rPr>
              <a:t>Literal=0x9F and</a:t>
            </a:r>
            <a:r>
              <a:rPr dirty="0" sz="1950" spc="-135" b="1">
                <a:latin typeface="Times New Roman"/>
                <a:cs typeface="Times New Roman"/>
              </a:rPr>
              <a:t> </a:t>
            </a:r>
            <a:r>
              <a:rPr dirty="0" sz="1950" spc="-15" b="1">
                <a:latin typeface="Times New Roman"/>
                <a:cs typeface="Times New Roman"/>
              </a:rPr>
              <a:t>WREG=0x52.  </a:t>
            </a:r>
            <a:r>
              <a:rPr dirty="0" sz="1950" spc="-10" b="1">
                <a:latin typeface="Times New Roman"/>
                <a:cs typeface="Times New Roman"/>
              </a:rPr>
              <a:t>Which flags will be</a:t>
            </a:r>
            <a:r>
              <a:rPr dirty="0" sz="1950" spc="-2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set?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9924" y="3661439"/>
            <a:ext cx="657860" cy="150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0"/>
              </a:spcBef>
            </a:pPr>
            <a:r>
              <a:rPr dirty="0" sz="1950" spc="-15" b="1">
                <a:solidFill>
                  <a:srgbClr val="0066FF"/>
                </a:solidFill>
                <a:latin typeface="Times New Roman"/>
                <a:cs typeface="Times New Roman"/>
              </a:rPr>
              <a:t>N=1  </a:t>
            </a:r>
            <a:r>
              <a:rPr dirty="0" sz="1950" spc="-15" b="1">
                <a:solidFill>
                  <a:srgbClr val="0066FF"/>
                </a:solidFill>
                <a:latin typeface="Times New Roman"/>
                <a:cs typeface="Times New Roman"/>
              </a:rPr>
              <a:t>OV=</a:t>
            </a: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0  </a:t>
            </a:r>
            <a:r>
              <a:rPr dirty="0" sz="1950" spc="-15" b="1">
                <a:solidFill>
                  <a:srgbClr val="0066FF"/>
                </a:solidFill>
                <a:latin typeface="Times New Roman"/>
                <a:cs typeface="Times New Roman"/>
              </a:rPr>
              <a:t>Z=0  </a:t>
            </a:r>
            <a:r>
              <a:rPr dirty="0" sz="1950" spc="-15" b="1">
                <a:solidFill>
                  <a:srgbClr val="0066FF"/>
                </a:solidFill>
                <a:latin typeface="Times New Roman"/>
                <a:cs typeface="Times New Roman"/>
              </a:rPr>
              <a:t>DC=1  </a:t>
            </a:r>
            <a:r>
              <a:rPr dirty="0" sz="1950" spc="-15" b="1">
                <a:solidFill>
                  <a:srgbClr val="0066FF"/>
                </a:solidFill>
                <a:latin typeface="Times New Roman"/>
                <a:cs typeface="Times New Roman"/>
              </a:rPr>
              <a:t>C=0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31" y="3335303"/>
            <a:ext cx="1090930" cy="1791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>
              <a:lnSpc>
                <a:spcPts val="2300"/>
              </a:lnSpc>
              <a:spcBef>
                <a:spcPts val="95"/>
              </a:spcBef>
            </a:pP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1001</a:t>
            </a:r>
            <a:r>
              <a:rPr dirty="0" sz="1950" spc="-5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90" b="1">
                <a:solidFill>
                  <a:srgbClr val="0066FF"/>
                </a:solidFill>
                <a:latin typeface="Times New Roman"/>
                <a:cs typeface="Times New Roman"/>
              </a:rPr>
              <a:t>1111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0101</a:t>
            </a:r>
            <a:r>
              <a:rPr dirty="0" sz="1950" spc="-65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0010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330"/>
              </a:lnSpc>
              <a:spcBef>
                <a:spcPts val="80"/>
              </a:spcBef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-------------  </a:t>
            </a:r>
            <a:r>
              <a:rPr dirty="0" sz="1950" spc="-90" b="1">
                <a:solidFill>
                  <a:srgbClr val="0066FF"/>
                </a:solidFill>
                <a:latin typeface="Times New Roman"/>
                <a:cs typeface="Times New Roman"/>
              </a:rPr>
              <a:t>1111</a:t>
            </a:r>
            <a:r>
              <a:rPr dirty="0" sz="1950" spc="-55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0001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1950" spc="-5" b="1">
                <a:solidFill>
                  <a:srgbClr val="0066FF"/>
                </a:solidFill>
                <a:latin typeface="Times New Roman"/>
                <a:cs typeface="Times New Roman"/>
              </a:rPr>
              <a:t>=</a:t>
            </a:r>
            <a:r>
              <a:rPr dirty="0" sz="1950" spc="-25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0xF1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7041" y="2981185"/>
            <a:ext cx="275590" cy="632460"/>
          </a:xfrm>
          <a:custGeom>
            <a:avLst/>
            <a:gdLst/>
            <a:ahLst/>
            <a:cxnLst/>
            <a:rect l="l" t="t" r="r" b="b"/>
            <a:pathLst>
              <a:path w="275590" h="632460">
                <a:moveTo>
                  <a:pt x="185884" y="16446"/>
                </a:moveTo>
                <a:lnTo>
                  <a:pt x="172608" y="16446"/>
                </a:lnTo>
                <a:lnTo>
                  <a:pt x="173189" y="17043"/>
                </a:lnTo>
                <a:lnTo>
                  <a:pt x="196502" y="60744"/>
                </a:lnTo>
                <a:lnTo>
                  <a:pt x="210367" y="104851"/>
                </a:lnTo>
                <a:lnTo>
                  <a:pt x="223300" y="159893"/>
                </a:lnTo>
                <a:lnTo>
                  <a:pt x="231260" y="201930"/>
                </a:lnTo>
                <a:lnTo>
                  <a:pt x="238588" y="247650"/>
                </a:lnTo>
                <a:lnTo>
                  <a:pt x="245201" y="296608"/>
                </a:lnTo>
                <a:lnTo>
                  <a:pt x="251016" y="348322"/>
                </a:lnTo>
                <a:lnTo>
                  <a:pt x="255954" y="402336"/>
                </a:lnTo>
                <a:lnTo>
                  <a:pt x="259934" y="458177"/>
                </a:lnTo>
                <a:lnTo>
                  <a:pt x="262877" y="515416"/>
                </a:lnTo>
                <a:lnTo>
                  <a:pt x="264701" y="573557"/>
                </a:lnTo>
                <a:lnTo>
                  <a:pt x="265328" y="632269"/>
                </a:lnTo>
                <a:lnTo>
                  <a:pt x="275567" y="632155"/>
                </a:lnTo>
                <a:lnTo>
                  <a:pt x="274939" y="573443"/>
                </a:lnTo>
                <a:lnTo>
                  <a:pt x="273110" y="515086"/>
                </a:lnTo>
                <a:lnTo>
                  <a:pt x="270160" y="457657"/>
                </a:lnTo>
                <a:lnTo>
                  <a:pt x="266167" y="401599"/>
                </a:lnTo>
                <a:lnTo>
                  <a:pt x="261213" y="347383"/>
                </a:lnTo>
                <a:lnTo>
                  <a:pt x="255345" y="295224"/>
                </a:lnTo>
                <a:lnTo>
                  <a:pt x="248735" y="246278"/>
                </a:lnTo>
                <a:lnTo>
                  <a:pt x="241371" y="200304"/>
                </a:lnTo>
                <a:lnTo>
                  <a:pt x="233359" y="157987"/>
                </a:lnTo>
                <a:lnTo>
                  <a:pt x="224767" y="119722"/>
                </a:lnTo>
                <a:lnTo>
                  <a:pt x="210973" y="71043"/>
                </a:lnTo>
                <a:lnTo>
                  <a:pt x="196240" y="34023"/>
                </a:lnTo>
                <a:lnTo>
                  <a:pt x="191124" y="24498"/>
                </a:lnTo>
                <a:lnTo>
                  <a:pt x="185884" y="16446"/>
                </a:lnTo>
                <a:close/>
              </a:path>
              <a:path w="275590" h="632460">
                <a:moveTo>
                  <a:pt x="5814" y="287439"/>
                </a:moveTo>
                <a:lnTo>
                  <a:pt x="880" y="290207"/>
                </a:lnTo>
                <a:lnTo>
                  <a:pt x="0" y="293331"/>
                </a:lnTo>
                <a:lnTo>
                  <a:pt x="52006" y="386283"/>
                </a:lnTo>
                <a:lnTo>
                  <a:pt x="58123" y="376199"/>
                </a:lnTo>
                <a:lnTo>
                  <a:pt x="57304" y="376199"/>
                </a:lnTo>
                <a:lnTo>
                  <a:pt x="47066" y="376021"/>
                </a:lnTo>
                <a:lnTo>
                  <a:pt x="47401" y="357075"/>
                </a:lnTo>
                <a:lnTo>
                  <a:pt x="8934" y="288328"/>
                </a:lnTo>
                <a:lnTo>
                  <a:pt x="5814" y="287439"/>
                </a:lnTo>
                <a:close/>
              </a:path>
              <a:path w="275590" h="632460">
                <a:moveTo>
                  <a:pt x="47401" y="357075"/>
                </a:moveTo>
                <a:lnTo>
                  <a:pt x="47066" y="376021"/>
                </a:lnTo>
                <a:lnTo>
                  <a:pt x="57304" y="376199"/>
                </a:lnTo>
                <a:lnTo>
                  <a:pt x="57350" y="373608"/>
                </a:lnTo>
                <a:lnTo>
                  <a:pt x="47809" y="373456"/>
                </a:lnTo>
                <a:lnTo>
                  <a:pt x="52364" y="365946"/>
                </a:lnTo>
                <a:lnTo>
                  <a:pt x="47401" y="357075"/>
                </a:lnTo>
                <a:close/>
              </a:path>
              <a:path w="275590" h="632460">
                <a:moveTo>
                  <a:pt x="101641" y="289128"/>
                </a:moveTo>
                <a:lnTo>
                  <a:pt x="98492" y="289902"/>
                </a:lnTo>
                <a:lnTo>
                  <a:pt x="57635" y="357257"/>
                </a:lnTo>
                <a:lnTo>
                  <a:pt x="57304" y="376199"/>
                </a:lnTo>
                <a:lnTo>
                  <a:pt x="58123" y="376199"/>
                </a:lnTo>
                <a:lnTo>
                  <a:pt x="107245" y="295224"/>
                </a:lnTo>
                <a:lnTo>
                  <a:pt x="106475" y="292061"/>
                </a:lnTo>
                <a:lnTo>
                  <a:pt x="101641" y="289128"/>
                </a:lnTo>
                <a:close/>
              </a:path>
              <a:path w="275590" h="632460">
                <a:moveTo>
                  <a:pt x="52364" y="365946"/>
                </a:moveTo>
                <a:lnTo>
                  <a:pt x="47809" y="373456"/>
                </a:lnTo>
                <a:lnTo>
                  <a:pt x="56652" y="373608"/>
                </a:lnTo>
                <a:lnTo>
                  <a:pt x="52364" y="365946"/>
                </a:lnTo>
                <a:close/>
              </a:path>
              <a:path w="275590" h="632460">
                <a:moveTo>
                  <a:pt x="57635" y="357257"/>
                </a:moveTo>
                <a:lnTo>
                  <a:pt x="52364" y="365946"/>
                </a:lnTo>
                <a:lnTo>
                  <a:pt x="56652" y="373608"/>
                </a:lnTo>
                <a:lnTo>
                  <a:pt x="57350" y="373608"/>
                </a:lnTo>
                <a:lnTo>
                  <a:pt x="57635" y="357257"/>
                </a:lnTo>
                <a:close/>
              </a:path>
              <a:path w="275590" h="632460">
                <a:moveTo>
                  <a:pt x="161471" y="0"/>
                </a:moveTo>
                <a:lnTo>
                  <a:pt x="127008" y="20624"/>
                </a:lnTo>
                <a:lnTo>
                  <a:pt x="97991" y="73418"/>
                </a:lnTo>
                <a:lnTo>
                  <a:pt x="81250" y="122732"/>
                </a:lnTo>
                <a:lnTo>
                  <a:pt x="67169" y="180822"/>
                </a:lnTo>
                <a:lnTo>
                  <a:pt x="56330" y="245554"/>
                </a:lnTo>
                <a:lnTo>
                  <a:pt x="49366" y="314655"/>
                </a:lnTo>
                <a:lnTo>
                  <a:pt x="47503" y="357257"/>
                </a:lnTo>
                <a:lnTo>
                  <a:pt x="52364" y="365946"/>
                </a:lnTo>
                <a:lnTo>
                  <a:pt x="57635" y="357257"/>
                </a:lnTo>
                <a:lnTo>
                  <a:pt x="57746" y="350837"/>
                </a:lnTo>
                <a:lnTo>
                  <a:pt x="59554" y="315683"/>
                </a:lnTo>
                <a:lnTo>
                  <a:pt x="66456" y="247091"/>
                </a:lnTo>
                <a:lnTo>
                  <a:pt x="77163" y="183045"/>
                </a:lnTo>
                <a:lnTo>
                  <a:pt x="91025" y="125780"/>
                </a:lnTo>
                <a:lnTo>
                  <a:pt x="107349" y="77584"/>
                </a:lnTo>
                <a:lnTo>
                  <a:pt x="125314" y="40855"/>
                </a:lnTo>
                <a:lnTo>
                  <a:pt x="134624" y="27571"/>
                </a:lnTo>
                <a:lnTo>
                  <a:pt x="135060" y="26949"/>
                </a:lnTo>
                <a:lnTo>
                  <a:pt x="143785" y="18059"/>
                </a:lnTo>
                <a:lnTo>
                  <a:pt x="143577" y="18059"/>
                </a:lnTo>
                <a:lnTo>
                  <a:pt x="144526" y="17297"/>
                </a:lnTo>
                <a:lnTo>
                  <a:pt x="144789" y="17297"/>
                </a:lnTo>
                <a:lnTo>
                  <a:pt x="152652" y="12357"/>
                </a:lnTo>
                <a:lnTo>
                  <a:pt x="152071" y="12357"/>
                </a:lnTo>
                <a:lnTo>
                  <a:pt x="153723" y="11684"/>
                </a:lnTo>
                <a:lnTo>
                  <a:pt x="155222" y="11684"/>
                </a:lnTo>
                <a:lnTo>
                  <a:pt x="161311" y="10383"/>
                </a:lnTo>
                <a:lnTo>
                  <a:pt x="160332" y="10210"/>
                </a:lnTo>
                <a:lnTo>
                  <a:pt x="162297" y="10172"/>
                </a:lnTo>
                <a:lnTo>
                  <a:pt x="180705" y="10172"/>
                </a:lnTo>
                <a:lnTo>
                  <a:pt x="180102" y="9474"/>
                </a:lnTo>
                <a:lnTo>
                  <a:pt x="174508" y="4622"/>
                </a:lnTo>
                <a:lnTo>
                  <a:pt x="174183" y="4406"/>
                </a:lnTo>
                <a:lnTo>
                  <a:pt x="168261" y="1282"/>
                </a:lnTo>
                <a:lnTo>
                  <a:pt x="167759" y="1117"/>
                </a:lnTo>
                <a:lnTo>
                  <a:pt x="161471" y="0"/>
                </a:lnTo>
                <a:close/>
              </a:path>
              <a:path w="275590" h="632460">
                <a:moveTo>
                  <a:pt x="135060" y="26949"/>
                </a:moveTo>
                <a:lnTo>
                  <a:pt x="134539" y="27571"/>
                </a:lnTo>
                <a:lnTo>
                  <a:pt x="134843" y="27259"/>
                </a:lnTo>
                <a:lnTo>
                  <a:pt x="135060" y="26949"/>
                </a:lnTo>
                <a:close/>
              </a:path>
              <a:path w="275590" h="632460">
                <a:moveTo>
                  <a:pt x="134843" y="27259"/>
                </a:moveTo>
                <a:lnTo>
                  <a:pt x="134539" y="27571"/>
                </a:lnTo>
                <a:lnTo>
                  <a:pt x="134843" y="27259"/>
                </a:lnTo>
                <a:close/>
              </a:path>
              <a:path w="275590" h="632460">
                <a:moveTo>
                  <a:pt x="135144" y="26949"/>
                </a:moveTo>
                <a:lnTo>
                  <a:pt x="134843" y="27259"/>
                </a:lnTo>
                <a:lnTo>
                  <a:pt x="135144" y="26949"/>
                </a:lnTo>
                <a:close/>
              </a:path>
              <a:path w="275590" h="632460">
                <a:moveTo>
                  <a:pt x="144526" y="17297"/>
                </a:moveTo>
                <a:lnTo>
                  <a:pt x="143577" y="18059"/>
                </a:lnTo>
                <a:lnTo>
                  <a:pt x="144111" y="17723"/>
                </a:lnTo>
                <a:lnTo>
                  <a:pt x="144526" y="17297"/>
                </a:lnTo>
                <a:close/>
              </a:path>
              <a:path w="275590" h="632460">
                <a:moveTo>
                  <a:pt x="144111" y="17723"/>
                </a:moveTo>
                <a:lnTo>
                  <a:pt x="143577" y="18059"/>
                </a:lnTo>
                <a:lnTo>
                  <a:pt x="143785" y="18059"/>
                </a:lnTo>
                <a:lnTo>
                  <a:pt x="144111" y="17723"/>
                </a:lnTo>
                <a:close/>
              </a:path>
              <a:path w="275590" h="632460">
                <a:moveTo>
                  <a:pt x="144789" y="17297"/>
                </a:moveTo>
                <a:lnTo>
                  <a:pt x="144526" y="17297"/>
                </a:lnTo>
                <a:lnTo>
                  <a:pt x="144111" y="17723"/>
                </a:lnTo>
                <a:lnTo>
                  <a:pt x="144789" y="17297"/>
                </a:lnTo>
                <a:close/>
              </a:path>
              <a:path w="275590" h="632460">
                <a:moveTo>
                  <a:pt x="172895" y="16788"/>
                </a:moveTo>
                <a:lnTo>
                  <a:pt x="173109" y="17043"/>
                </a:lnTo>
                <a:lnTo>
                  <a:pt x="172895" y="16788"/>
                </a:lnTo>
                <a:close/>
              </a:path>
              <a:path w="275590" h="632460">
                <a:moveTo>
                  <a:pt x="172608" y="16446"/>
                </a:moveTo>
                <a:lnTo>
                  <a:pt x="172895" y="16788"/>
                </a:lnTo>
                <a:lnTo>
                  <a:pt x="173189" y="17043"/>
                </a:lnTo>
                <a:lnTo>
                  <a:pt x="172608" y="16446"/>
                </a:lnTo>
                <a:close/>
              </a:path>
              <a:path w="275590" h="632460">
                <a:moveTo>
                  <a:pt x="168542" y="13018"/>
                </a:moveTo>
                <a:lnTo>
                  <a:pt x="172895" y="16788"/>
                </a:lnTo>
                <a:lnTo>
                  <a:pt x="172608" y="16446"/>
                </a:lnTo>
                <a:lnTo>
                  <a:pt x="185884" y="16446"/>
                </a:lnTo>
                <a:lnTo>
                  <a:pt x="183284" y="13296"/>
                </a:lnTo>
                <a:lnTo>
                  <a:pt x="169070" y="13296"/>
                </a:lnTo>
                <a:lnTo>
                  <a:pt x="168542" y="13018"/>
                </a:lnTo>
                <a:close/>
              </a:path>
              <a:path w="275590" h="632460">
                <a:moveTo>
                  <a:pt x="168101" y="12636"/>
                </a:moveTo>
                <a:lnTo>
                  <a:pt x="168542" y="13018"/>
                </a:lnTo>
                <a:lnTo>
                  <a:pt x="169070" y="13296"/>
                </a:lnTo>
                <a:lnTo>
                  <a:pt x="168101" y="12636"/>
                </a:lnTo>
                <a:close/>
              </a:path>
              <a:path w="275590" h="632460">
                <a:moveTo>
                  <a:pt x="182739" y="12636"/>
                </a:moveTo>
                <a:lnTo>
                  <a:pt x="168101" y="12636"/>
                </a:lnTo>
                <a:lnTo>
                  <a:pt x="169070" y="13296"/>
                </a:lnTo>
                <a:lnTo>
                  <a:pt x="183284" y="13296"/>
                </a:lnTo>
                <a:lnTo>
                  <a:pt x="182739" y="12636"/>
                </a:lnTo>
                <a:close/>
              </a:path>
              <a:path w="275590" h="632460">
                <a:moveTo>
                  <a:pt x="164662" y="10973"/>
                </a:moveTo>
                <a:lnTo>
                  <a:pt x="168542" y="13018"/>
                </a:lnTo>
                <a:lnTo>
                  <a:pt x="168101" y="12636"/>
                </a:lnTo>
                <a:lnTo>
                  <a:pt x="182739" y="12636"/>
                </a:lnTo>
                <a:lnTo>
                  <a:pt x="181481" y="11112"/>
                </a:lnTo>
                <a:lnTo>
                  <a:pt x="165450" y="11112"/>
                </a:lnTo>
                <a:lnTo>
                  <a:pt x="164662" y="10973"/>
                </a:lnTo>
                <a:close/>
              </a:path>
              <a:path w="275590" h="632460">
                <a:moveTo>
                  <a:pt x="153723" y="11684"/>
                </a:moveTo>
                <a:lnTo>
                  <a:pt x="152071" y="12357"/>
                </a:lnTo>
                <a:lnTo>
                  <a:pt x="152951" y="12169"/>
                </a:lnTo>
                <a:lnTo>
                  <a:pt x="153723" y="11684"/>
                </a:lnTo>
                <a:close/>
              </a:path>
              <a:path w="275590" h="632460">
                <a:moveTo>
                  <a:pt x="152951" y="12169"/>
                </a:moveTo>
                <a:lnTo>
                  <a:pt x="152071" y="12357"/>
                </a:lnTo>
                <a:lnTo>
                  <a:pt x="152652" y="12357"/>
                </a:lnTo>
                <a:lnTo>
                  <a:pt x="152951" y="12169"/>
                </a:lnTo>
                <a:close/>
              </a:path>
              <a:path w="275590" h="632460">
                <a:moveTo>
                  <a:pt x="155222" y="11684"/>
                </a:moveTo>
                <a:lnTo>
                  <a:pt x="153723" y="11684"/>
                </a:lnTo>
                <a:lnTo>
                  <a:pt x="152951" y="12169"/>
                </a:lnTo>
                <a:lnTo>
                  <a:pt x="155222" y="11684"/>
                </a:lnTo>
                <a:close/>
              </a:path>
              <a:path w="275590" h="632460">
                <a:moveTo>
                  <a:pt x="163962" y="10604"/>
                </a:moveTo>
                <a:lnTo>
                  <a:pt x="164662" y="10973"/>
                </a:lnTo>
                <a:lnTo>
                  <a:pt x="165450" y="11112"/>
                </a:lnTo>
                <a:lnTo>
                  <a:pt x="163962" y="10604"/>
                </a:lnTo>
                <a:close/>
              </a:path>
              <a:path w="275590" h="632460">
                <a:moveTo>
                  <a:pt x="181062" y="10604"/>
                </a:moveTo>
                <a:lnTo>
                  <a:pt x="163962" y="10604"/>
                </a:lnTo>
                <a:lnTo>
                  <a:pt x="165450" y="11112"/>
                </a:lnTo>
                <a:lnTo>
                  <a:pt x="181481" y="11112"/>
                </a:lnTo>
                <a:lnTo>
                  <a:pt x="181062" y="10604"/>
                </a:lnTo>
                <a:close/>
              </a:path>
              <a:path w="275590" h="632460">
                <a:moveTo>
                  <a:pt x="180705" y="10172"/>
                </a:moveTo>
                <a:lnTo>
                  <a:pt x="162297" y="10172"/>
                </a:lnTo>
                <a:lnTo>
                  <a:pt x="161311" y="10383"/>
                </a:lnTo>
                <a:lnTo>
                  <a:pt x="164662" y="10973"/>
                </a:lnTo>
                <a:lnTo>
                  <a:pt x="163962" y="10604"/>
                </a:lnTo>
                <a:lnTo>
                  <a:pt x="181062" y="10604"/>
                </a:lnTo>
                <a:lnTo>
                  <a:pt x="180705" y="10172"/>
                </a:lnTo>
                <a:close/>
              </a:path>
              <a:path w="275590" h="632460">
                <a:moveTo>
                  <a:pt x="162297" y="10172"/>
                </a:moveTo>
                <a:lnTo>
                  <a:pt x="160332" y="10210"/>
                </a:lnTo>
                <a:lnTo>
                  <a:pt x="161311" y="10383"/>
                </a:lnTo>
                <a:lnTo>
                  <a:pt x="162297" y="101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84520" y="3954995"/>
            <a:ext cx="317500" cy="1387475"/>
          </a:xfrm>
          <a:custGeom>
            <a:avLst/>
            <a:gdLst/>
            <a:ahLst/>
            <a:cxnLst/>
            <a:rect l="l" t="t" r="r" b="b"/>
            <a:pathLst>
              <a:path w="317500" h="1387475">
                <a:moveTo>
                  <a:pt x="0" y="1386928"/>
                </a:moveTo>
                <a:lnTo>
                  <a:pt x="317419" y="1386928"/>
                </a:lnTo>
                <a:lnTo>
                  <a:pt x="317419" y="0"/>
                </a:lnTo>
                <a:lnTo>
                  <a:pt x="0" y="0"/>
                </a:lnTo>
                <a:lnTo>
                  <a:pt x="0" y="1386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84520" y="3955008"/>
            <a:ext cx="317500" cy="1387475"/>
          </a:xfrm>
          <a:custGeom>
            <a:avLst/>
            <a:gdLst/>
            <a:ahLst/>
            <a:cxnLst/>
            <a:rect l="l" t="t" r="r" b="b"/>
            <a:pathLst>
              <a:path w="317500" h="1387475">
                <a:moveTo>
                  <a:pt x="0" y="0"/>
                </a:moveTo>
                <a:lnTo>
                  <a:pt x="317420" y="0"/>
                </a:lnTo>
                <a:lnTo>
                  <a:pt x="317420" y="1386922"/>
                </a:lnTo>
                <a:lnTo>
                  <a:pt x="0" y="1386922"/>
                </a:lnTo>
                <a:lnTo>
                  <a:pt x="0" y="0"/>
                </a:lnTo>
                <a:close/>
              </a:path>
            </a:pathLst>
          </a:custGeom>
          <a:ln w="1023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47284" y="3973791"/>
            <a:ext cx="1355090" cy="331470"/>
          </a:xfrm>
          <a:prstGeom prst="rect">
            <a:avLst/>
          </a:prstGeom>
          <a:ln w="10247">
            <a:solidFill>
              <a:srgbClr val="0070C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65"/>
              </a:spcBef>
            </a:pPr>
            <a:r>
              <a:rPr dirty="0" sz="1500" b="1">
                <a:latin typeface="Times New Roman"/>
                <a:cs typeface="Times New Roman"/>
              </a:rPr>
              <a:t>WREG=0x52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73328" y="2662019"/>
            <a:ext cx="317500" cy="237490"/>
          </a:xfrm>
          <a:custGeom>
            <a:avLst/>
            <a:gdLst/>
            <a:ahLst/>
            <a:cxnLst/>
            <a:rect l="l" t="t" r="r" b="b"/>
            <a:pathLst>
              <a:path w="317500" h="237489">
                <a:moveTo>
                  <a:pt x="0" y="237416"/>
                </a:moveTo>
                <a:lnTo>
                  <a:pt x="317419" y="237416"/>
                </a:lnTo>
                <a:lnTo>
                  <a:pt x="317419" y="0"/>
                </a:lnTo>
                <a:lnTo>
                  <a:pt x="0" y="0"/>
                </a:lnTo>
                <a:lnTo>
                  <a:pt x="0" y="237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73328" y="2662021"/>
            <a:ext cx="317500" cy="237490"/>
          </a:xfrm>
          <a:custGeom>
            <a:avLst/>
            <a:gdLst/>
            <a:ahLst/>
            <a:cxnLst/>
            <a:rect l="l" t="t" r="r" b="b"/>
            <a:pathLst>
              <a:path w="317500" h="237489">
                <a:moveTo>
                  <a:pt x="0" y="0"/>
                </a:moveTo>
                <a:lnTo>
                  <a:pt x="317420" y="0"/>
                </a:lnTo>
                <a:lnTo>
                  <a:pt x="317420" y="237416"/>
                </a:lnTo>
                <a:lnTo>
                  <a:pt x="0" y="237416"/>
                </a:lnTo>
                <a:lnTo>
                  <a:pt x="0" y="0"/>
                </a:lnTo>
                <a:close/>
              </a:path>
            </a:pathLst>
          </a:custGeom>
          <a:ln w="102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98843" y="2634263"/>
            <a:ext cx="54483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0x9F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13906" y="4885884"/>
            <a:ext cx="317500" cy="142240"/>
          </a:xfrm>
          <a:custGeom>
            <a:avLst/>
            <a:gdLst/>
            <a:ahLst/>
            <a:cxnLst/>
            <a:rect l="l" t="t" r="r" b="b"/>
            <a:pathLst>
              <a:path w="317500" h="142239">
                <a:moveTo>
                  <a:pt x="0" y="141766"/>
                </a:moveTo>
                <a:lnTo>
                  <a:pt x="317419" y="141766"/>
                </a:lnTo>
                <a:lnTo>
                  <a:pt x="317419" y="0"/>
                </a:lnTo>
                <a:lnTo>
                  <a:pt x="0" y="0"/>
                </a:lnTo>
                <a:lnTo>
                  <a:pt x="0" y="141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13906" y="4885880"/>
            <a:ext cx="317500" cy="142240"/>
          </a:xfrm>
          <a:custGeom>
            <a:avLst/>
            <a:gdLst/>
            <a:ahLst/>
            <a:cxnLst/>
            <a:rect l="l" t="t" r="r" b="b"/>
            <a:pathLst>
              <a:path w="317500" h="142239">
                <a:moveTo>
                  <a:pt x="0" y="0"/>
                </a:moveTo>
                <a:lnTo>
                  <a:pt x="317420" y="0"/>
                </a:lnTo>
                <a:lnTo>
                  <a:pt x="317420" y="141766"/>
                </a:lnTo>
                <a:lnTo>
                  <a:pt x="0" y="141766"/>
                </a:lnTo>
                <a:lnTo>
                  <a:pt x="0" y="0"/>
                </a:lnTo>
                <a:close/>
              </a:path>
            </a:pathLst>
          </a:custGeom>
          <a:ln w="102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483464" y="4789199"/>
            <a:ext cx="54483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solidFill>
                  <a:srgbClr val="0066FF"/>
                </a:solidFill>
                <a:latin typeface="Times New Roman"/>
                <a:cs typeface="Times New Roman"/>
              </a:rPr>
              <a:t>0xF1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84564" y="3735323"/>
            <a:ext cx="573024" cy="23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04060" y="5899403"/>
            <a:ext cx="4968240" cy="13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01540" y="6091428"/>
            <a:ext cx="362712" cy="323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69508" y="6103620"/>
            <a:ext cx="362712" cy="320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0674" y="2076171"/>
            <a:ext cx="5084445" cy="0"/>
          </a:xfrm>
          <a:custGeom>
            <a:avLst/>
            <a:gdLst/>
            <a:ahLst/>
            <a:cxnLst/>
            <a:rect l="l" t="t" r="r" b="b"/>
            <a:pathLst>
              <a:path w="5084445" h="0">
                <a:moveTo>
                  <a:pt x="0" y="0"/>
                </a:moveTo>
                <a:lnTo>
                  <a:pt x="5083850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787" y="2076171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857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8129" y="846388"/>
            <a:ext cx="4761306" cy="6394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71538" y="1079478"/>
            <a:ext cx="239395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5"/>
              <a:t>Ex</a:t>
            </a:r>
            <a:r>
              <a:rPr dirty="0" sz="4700" spc="5"/>
              <a:t>a</a:t>
            </a:r>
            <a:r>
              <a:rPr dirty="0" sz="4700" spc="25"/>
              <a:t>m</a:t>
            </a:r>
            <a:r>
              <a:rPr dirty="0" sz="4700" spc="10"/>
              <a:t>pl</a:t>
            </a:r>
            <a:r>
              <a:rPr dirty="0" sz="4700" spc="5"/>
              <a:t>e</a:t>
            </a:r>
            <a:r>
              <a:rPr dirty="0" sz="4700" spc="10"/>
              <a:t>s</a:t>
            </a:r>
            <a:endParaRPr sz="4700"/>
          </a:p>
        </p:txBody>
      </p:sp>
      <p:sp>
        <p:nvSpPr>
          <p:cNvPr id="7" name="object 7"/>
          <p:cNvSpPr/>
          <p:nvPr/>
        </p:nvSpPr>
        <p:spPr>
          <a:xfrm>
            <a:off x="5029200" y="2814040"/>
            <a:ext cx="4751070" cy="1687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44089" y="1256309"/>
            <a:ext cx="1316355" cy="447675"/>
          </a:xfrm>
          <a:prstGeom prst="rect">
            <a:avLst/>
          </a:prstGeom>
          <a:ln w="27326">
            <a:solidFill>
              <a:srgbClr val="CCCC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7790" marR="81915">
              <a:lnSpc>
                <a:spcPct val="103600"/>
              </a:lnSpc>
              <a:spcBef>
                <a:spcPts val="325"/>
              </a:spcBef>
            </a:pPr>
            <a:r>
              <a:rPr dirty="0" sz="1100" spc="10" b="1">
                <a:latin typeface="Times New Roman"/>
                <a:cs typeface="Times New Roman"/>
              </a:rPr>
              <a:t>Clearing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spc="15" b="1">
                <a:latin typeface="Times New Roman"/>
                <a:cs typeface="Times New Roman"/>
              </a:rPr>
              <a:t>STATUS  </a:t>
            </a:r>
            <a:r>
              <a:rPr dirty="0" sz="1100" spc="10" b="1">
                <a:latin typeface="Times New Roman"/>
                <a:cs typeface="Times New Roman"/>
              </a:rPr>
              <a:t>Register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2175" y="4125810"/>
            <a:ext cx="791845" cy="273685"/>
          </a:xfrm>
          <a:prstGeom prst="rect">
            <a:avLst/>
          </a:prstGeom>
          <a:ln w="27326">
            <a:solidFill>
              <a:srgbClr val="CCCC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409"/>
              </a:spcBef>
            </a:pPr>
            <a:r>
              <a:rPr dirty="0" sz="1100" spc="20" b="1">
                <a:latin typeface="Times New Roman"/>
                <a:cs typeface="Times New Roman"/>
              </a:rPr>
              <a:t>L-W</a:t>
            </a:r>
            <a:r>
              <a:rPr dirty="0" sz="1100" spc="20">
                <a:latin typeface="Wingdings"/>
                <a:cs typeface="Wingdings"/>
              </a:rPr>
              <a:t></a:t>
            </a:r>
            <a:r>
              <a:rPr dirty="0" sz="1100" spc="20" b="1"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2175" y="6503388"/>
            <a:ext cx="6143625" cy="447675"/>
          </a:xfrm>
          <a:prstGeom prst="rect">
            <a:avLst/>
          </a:prstGeom>
          <a:ln w="27328">
            <a:solidFill>
              <a:srgbClr val="CCCC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430"/>
              </a:spcBef>
            </a:pPr>
            <a:r>
              <a:rPr dirty="0" sz="1100" spc="20" b="1">
                <a:latin typeface="Times New Roman"/>
                <a:cs typeface="Times New Roman"/>
              </a:rPr>
              <a:t>L-W</a:t>
            </a:r>
            <a:r>
              <a:rPr dirty="0" sz="1100" spc="20">
                <a:latin typeface="Wingdings"/>
                <a:cs typeface="Wingdings"/>
              </a:rPr>
              <a:t></a:t>
            </a:r>
            <a:r>
              <a:rPr dirty="0" sz="1100" spc="20" b="1"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spcBef>
                <a:spcPts val="25"/>
              </a:spcBef>
            </a:pPr>
            <a:r>
              <a:rPr dirty="0" sz="1100" spc="10" b="1">
                <a:latin typeface="Times New Roman"/>
                <a:cs typeface="Times New Roman"/>
              </a:rPr>
              <a:t>Note: 0x01-0x80</a:t>
            </a:r>
            <a:r>
              <a:rPr dirty="0" sz="1100" spc="10">
                <a:latin typeface="Wingdings"/>
                <a:cs typeface="Wingdings"/>
              </a:rPr>
              <a:t></a:t>
            </a:r>
            <a:r>
              <a:rPr dirty="0" sz="1100" spc="10" b="1">
                <a:latin typeface="Times New Roman"/>
                <a:cs typeface="Times New Roman"/>
              </a:rPr>
              <a:t>81/ Note that </a:t>
            </a:r>
            <a:r>
              <a:rPr dirty="0" sz="1100" spc="5" b="1">
                <a:latin typeface="Times New Roman"/>
                <a:cs typeface="Times New Roman"/>
              </a:rPr>
              <a:t>this </a:t>
            </a:r>
            <a:r>
              <a:rPr dirty="0" sz="1100" spc="10" b="1">
                <a:latin typeface="Times New Roman"/>
                <a:cs typeface="Times New Roman"/>
              </a:rPr>
              <a:t>can be </a:t>
            </a:r>
            <a:r>
              <a:rPr dirty="0" sz="1100" spc="5" b="1">
                <a:latin typeface="Times New Roman"/>
                <a:cs typeface="Times New Roman"/>
              </a:rPr>
              <a:t>interpreted </a:t>
            </a:r>
            <a:r>
              <a:rPr dirty="0" sz="1100" spc="10" b="1">
                <a:latin typeface="Times New Roman"/>
                <a:cs typeface="Times New Roman"/>
              </a:rPr>
              <a:t>as 1-(-128)=+129</a:t>
            </a:r>
            <a:r>
              <a:rPr dirty="0" sz="1100" spc="10">
                <a:latin typeface="Wingdings"/>
                <a:cs typeface="Wingdings"/>
              </a:rPr>
              <a:t>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Overflow!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1324" y="1994180"/>
            <a:ext cx="655320" cy="0"/>
          </a:xfrm>
          <a:custGeom>
            <a:avLst/>
            <a:gdLst/>
            <a:ahLst/>
            <a:cxnLst/>
            <a:rect l="l" t="t" r="r" b="b"/>
            <a:pathLst>
              <a:path w="655320" h="0">
                <a:moveTo>
                  <a:pt x="0" y="0"/>
                </a:moveTo>
                <a:lnTo>
                  <a:pt x="655320" y="0"/>
                </a:lnTo>
              </a:path>
            </a:pathLst>
          </a:custGeom>
          <a:ln w="10249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1324" y="2896019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0" y="0"/>
                </a:moveTo>
                <a:lnTo>
                  <a:pt x="578523" y="0"/>
                </a:lnTo>
              </a:path>
            </a:pathLst>
          </a:custGeom>
          <a:ln w="10249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89834" y="3715880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 h="0">
                <a:moveTo>
                  <a:pt x="737235" y="0"/>
                </a:moveTo>
                <a:lnTo>
                  <a:pt x="0" y="1"/>
                </a:lnTo>
              </a:path>
            </a:pathLst>
          </a:custGeom>
          <a:ln w="10248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0124" y="1007363"/>
            <a:ext cx="9710928" cy="6208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79644" y="2186136"/>
            <a:ext cx="378206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5">
                <a:solidFill>
                  <a:srgbClr val="420000"/>
                </a:solidFill>
                <a:latin typeface="Times New Roman"/>
                <a:cs typeface="Times New Roman"/>
              </a:rPr>
              <a:t>Practice These</a:t>
            </a:r>
            <a:r>
              <a:rPr dirty="0" sz="2600" spc="-6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420000"/>
                </a:solidFill>
                <a:latin typeface="Times New Roman"/>
                <a:cs typeface="Times New Roman"/>
              </a:rPr>
              <a:t>Instructions!!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9848" y="2786703"/>
            <a:ext cx="814069" cy="273685"/>
          </a:xfrm>
          <a:custGeom>
            <a:avLst/>
            <a:gdLst/>
            <a:ahLst/>
            <a:cxnLst/>
            <a:rect l="l" t="t" r="r" b="b"/>
            <a:pathLst>
              <a:path w="814070" h="273685">
                <a:moveTo>
                  <a:pt x="0" y="273284"/>
                </a:moveTo>
                <a:lnTo>
                  <a:pt x="814029" y="273284"/>
                </a:lnTo>
                <a:lnTo>
                  <a:pt x="814029" y="0"/>
                </a:lnTo>
                <a:lnTo>
                  <a:pt x="0" y="0"/>
                </a:lnTo>
                <a:lnTo>
                  <a:pt x="0" y="273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59848" y="2786710"/>
            <a:ext cx="814069" cy="273685"/>
          </a:xfrm>
          <a:custGeom>
            <a:avLst/>
            <a:gdLst/>
            <a:ahLst/>
            <a:cxnLst/>
            <a:rect l="l" t="t" r="r" b="b"/>
            <a:pathLst>
              <a:path w="814070" h="273685">
                <a:moveTo>
                  <a:pt x="0" y="0"/>
                </a:moveTo>
                <a:lnTo>
                  <a:pt x="814030" y="0"/>
                </a:lnTo>
                <a:lnTo>
                  <a:pt x="814030" y="273285"/>
                </a:lnTo>
                <a:lnTo>
                  <a:pt x="0" y="273285"/>
                </a:lnTo>
                <a:lnTo>
                  <a:pt x="0" y="0"/>
                </a:lnTo>
                <a:close/>
              </a:path>
            </a:pathLst>
          </a:custGeom>
          <a:ln w="2732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59848" y="2820280"/>
            <a:ext cx="81406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latin typeface="Times New Roman"/>
                <a:cs typeface="Times New Roman"/>
              </a:rPr>
              <a:t>DC,N,OV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6645" y="1966855"/>
            <a:ext cx="814069" cy="273685"/>
          </a:xfrm>
          <a:custGeom>
            <a:avLst/>
            <a:gdLst/>
            <a:ahLst/>
            <a:cxnLst/>
            <a:rect l="l" t="t" r="r" b="b"/>
            <a:pathLst>
              <a:path w="814070" h="273685">
                <a:moveTo>
                  <a:pt x="0" y="273284"/>
                </a:moveTo>
                <a:lnTo>
                  <a:pt x="814029" y="273284"/>
                </a:lnTo>
                <a:lnTo>
                  <a:pt x="814029" y="0"/>
                </a:lnTo>
                <a:lnTo>
                  <a:pt x="0" y="0"/>
                </a:lnTo>
                <a:lnTo>
                  <a:pt x="0" y="273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36645" y="1966861"/>
            <a:ext cx="814069" cy="273685"/>
          </a:xfrm>
          <a:custGeom>
            <a:avLst/>
            <a:gdLst/>
            <a:ahLst/>
            <a:cxnLst/>
            <a:rect l="l" t="t" r="r" b="b"/>
            <a:pathLst>
              <a:path w="814070" h="273685">
                <a:moveTo>
                  <a:pt x="0" y="0"/>
                </a:moveTo>
                <a:lnTo>
                  <a:pt x="814030" y="0"/>
                </a:lnTo>
                <a:lnTo>
                  <a:pt x="814030" y="273285"/>
                </a:lnTo>
                <a:lnTo>
                  <a:pt x="0" y="273285"/>
                </a:lnTo>
                <a:lnTo>
                  <a:pt x="0" y="0"/>
                </a:lnTo>
                <a:close/>
              </a:path>
            </a:pathLst>
          </a:custGeom>
          <a:ln w="2732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36645" y="1997320"/>
            <a:ext cx="81406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latin typeface="Times New Roman"/>
                <a:cs typeface="Times New Roman"/>
              </a:rPr>
              <a:t>DC,C,OV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51535" y="1502265"/>
            <a:ext cx="8346795" cy="5226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27070" y="4617720"/>
            <a:ext cx="1720214" cy="902335"/>
          </a:xfrm>
          <a:custGeom>
            <a:avLst/>
            <a:gdLst/>
            <a:ahLst/>
            <a:cxnLst/>
            <a:rect l="l" t="t" r="r" b="b"/>
            <a:pathLst>
              <a:path w="1720214" h="902335">
                <a:moveTo>
                  <a:pt x="0" y="0"/>
                </a:moveTo>
                <a:lnTo>
                  <a:pt x="1720215" y="0"/>
                </a:lnTo>
                <a:lnTo>
                  <a:pt x="1720215" y="901841"/>
                </a:lnTo>
                <a:lnTo>
                  <a:pt x="0" y="901841"/>
                </a:lnTo>
                <a:lnTo>
                  <a:pt x="0" y="0"/>
                </a:lnTo>
                <a:close/>
              </a:path>
            </a:pathLst>
          </a:custGeom>
          <a:ln w="54646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087" y="1356846"/>
            <a:ext cx="895413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940800" algn="l"/>
              </a:tabLst>
            </a:pPr>
            <a:r>
              <a:rPr dirty="0" u="heavy" sz="4700" spc="-40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4700" spc="10">
                <a:uFill>
                  <a:solidFill>
                    <a:srgbClr val="000000"/>
                  </a:solidFill>
                </a:uFill>
              </a:rPr>
              <a:t>How </a:t>
            </a:r>
            <a:r>
              <a:rPr dirty="0" u="heavy" sz="4700" spc="15">
                <a:uFill>
                  <a:solidFill>
                    <a:srgbClr val="000000"/>
                  </a:solidFill>
                </a:uFill>
              </a:rPr>
              <a:t>OV </a:t>
            </a:r>
            <a:r>
              <a:rPr dirty="0" u="heavy" sz="4700" spc="5">
                <a:uFill>
                  <a:solidFill>
                    <a:srgbClr val="000000"/>
                  </a:solidFill>
                </a:uFill>
              </a:rPr>
              <a:t>Is</a:t>
            </a:r>
            <a:r>
              <a:rPr dirty="0" u="heavy" sz="4700" spc="-8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4700" spc="10">
                <a:uFill>
                  <a:solidFill>
                    <a:srgbClr val="000000"/>
                  </a:solidFill>
                </a:uFill>
              </a:rPr>
              <a:t>Calculated	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691387" y="2268503"/>
            <a:ext cx="632587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7525" algn="l"/>
              </a:tabLst>
            </a:pPr>
            <a:r>
              <a:rPr dirty="0" sz="1350" spc="-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350" spc="-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950" spc="-10">
                <a:latin typeface="Times New Roman"/>
                <a:cs typeface="Times New Roman"/>
              </a:rPr>
              <a:t>Read this for </a:t>
            </a:r>
            <a:r>
              <a:rPr dirty="0" sz="1950" spc="-5">
                <a:latin typeface="Times New Roman"/>
                <a:cs typeface="Times New Roman"/>
              </a:rPr>
              <a:t>a </a:t>
            </a:r>
            <a:r>
              <a:rPr dirty="0" sz="1950" spc="-10">
                <a:latin typeface="Times New Roman"/>
                <a:cs typeface="Times New Roman"/>
              </a:rPr>
              <a:t>very good description </a:t>
            </a:r>
            <a:r>
              <a:rPr dirty="0" sz="1950" spc="-5">
                <a:latin typeface="Times New Roman"/>
                <a:cs typeface="Times New Roman"/>
              </a:rPr>
              <a:t>as to </a:t>
            </a:r>
            <a:r>
              <a:rPr dirty="0" sz="1950" spc="-10">
                <a:latin typeface="Times New Roman"/>
                <a:cs typeface="Times New Roman"/>
              </a:rPr>
              <a:t>how OV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works: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7895" y="2661784"/>
            <a:ext cx="1327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7548" y="2612974"/>
            <a:ext cx="48825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sng" sz="1500">
                <a:solidFill>
                  <a:srgbClr val="996633"/>
                </a:solidFill>
                <a:uFill>
                  <a:solidFill>
                    <a:srgbClr val="996633"/>
                  </a:solidFill>
                </a:uFill>
                <a:latin typeface="Times New Roman"/>
                <a:cs typeface="Times New Roman"/>
                <a:hlinkClick r:id="rId2"/>
              </a:rPr>
              <a:t>http://teaching.idallen.com/dat2343/10f/notes/040_overflow.txt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7" y="2899439"/>
            <a:ext cx="8549640" cy="6178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17525" marR="5080" indent="-505459">
              <a:lnSpc>
                <a:spcPts val="2330"/>
              </a:lnSpc>
              <a:spcBef>
                <a:spcPts val="180"/>
              </a:spcBef>
              <a:tabLst>
                <a:tab pos="517525" algn="l"/>
              </a:tabLst>
            </a:pPr>
            <a:r>
              <a:rPr dirty="0" sz="1350" spc="-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350" spc="-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950" spc="-10">
                <a:latin typeface="Times New Roman"/>
                <a:cs typeface="Times New Roman"/>
              </a:rPr>
              <a:t>We compare carry into 7</a:t>
            </a:r>
            <a:r>
              <a:rPr dirty="0" baseline="25641" sz="1950" spc="-15">
                <a:latin typeface="Times New Roman"/>
                <a:cs typeface="Times New Roman"/>
              </a:rPr>
              <a:t>th </a:t>
            </a:r>
            <a:r>
              <a:rPr dirty="0" sz="1950" spc="-10">
                <a:latin typeface="Times New Roman"/>
                <a:cs typeface="Times New Roman"/>
              </a:rPr>
              <a:t>bit and carry out </a:t>
            </a:r>
            <a:r>
              <a:rPr dirty="0" sz="1950" spc="-5">
                <a:latin typeface="Times New Roman"/>
                <a:cs typeface="Times New Roman"/>
              </a:rPr>
              <a:t>of </a:t>
            </a:r>
            <a:r>
              <a:rPr dirty="0" sz="1950" spc="-10">
                <a:latin typeface="Times New Roman"/>
                <a:cs typeface="Times New Roman"/>
              </a:rPr>
              <a:t>the 7</a:t>
            </a:r>
            <a:r>
              <a:rPr dirty="0" baseline="25641" sz="1950" spc="-15">
                <a:latin typeface="Times New Roman"/>
                <a:cs typeface="Times New Roman"/>
              </a:rPr>
              <a:t>th </a:t>
            </a:r>
            <a:r>
              <a:rPr dirty="0" sz="1950" spc="-10">
                <a:latin typeface="Times New Roman"/>
                <a:cs typeface="Times New Roman"/>
              </a:rPr>
              <a:t>bit; </a:t>
            </a:r>
            <a:r>
              <a:rPr dirty="0" sz="1950" spc="-5">
                <a:latin typeface="Times New Roman"/>
                <a:cs typeface="Times New Roman"/>
              </a:rPr>
              <a:t>if </a:t>
            </a:r>
            <a:r>
              <a:rPr dirty="0" sz="1950" spc="-10">
                <a:latin typeface="Times New Roman"/>
                <a:cs typeface="Times New Roman"/>
              </a:rPr>
              <a:t>they are </a:t>
            </a:r>
            <a:r>
              <a:rPr dirty="0" sz="1950" spc="-15">
                <a:latin typeface="Times New Roman"/>
                <a:cs typeface="Times New Roman"/>
              </a:rPr>
              <a:t>EQUAL </a:t>
            </a:r>
            <a:r>
              <a:rPr dirty="0" sz="1950" spc="-10">
                <a:latin typeface="Times New Roman"/>
                <a:cs typeface="Times New Roman"/>
              </a:rPr>
              <a:t>then  no overflow, else there </a:t>
            </a:r>
            <a:r>
              <a:rPr dirty="0" sz="1950" spc="-5">
                <a:latin typeface="Times New Roman"/>
                <a:cs typeface="Times New Roman"/>
              </a:rPr>
              <a:t>is </a:t>
            </a:r>
            <a:r>
              <a:rPr dirty="0" sz="1950" spc="-10">
                <a:latin typeface="Times New Roman"/>
                <a:cs typeface="Times New Roman"/>
              </a:rPr>
              <a:t>an overflow. Basic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steps: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7895" y="3588376"/>
            <a:ext cx="132715" cy="474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7548" y="3492825"/>
            <a:ext cx="6566534" cy="8089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500">
                <a:latin typeface="Times New Roman"/>
                <a:cs typeface="Times New Roman"/>
              </a:rPr>
              <a:t>When ADDING just add the two numbers; THEN check </a:t>
            </a:r>
            <a:r>
              <a:rPr dirty="0" sz="1500" spc="-5">
                <a:latin typeface="Times New Roman"/>
                <a:cs typeface="Times New Roman"/>
              </a:rPr>
              <a:t>Carry-IN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Carry-OUT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dirty="0" sz="1500">
                <a:latin typeface="Times New Roman"/>
                <a:cs typeface="Times New Roman"/>
              </a:rPr>
              <a:t>When SUBTRACTING </a:t>
            </a:r>
            <a:r>
              <a:rPr dirty="0" sz="1500" spc="-5">
                <a:latin typeface="Times New Roman"/>
                <a:cs typeface="Times New Roman"/>
              </a:rPr>
              <a:t>(X-Y); FIRST </a:t>
            </a:r>
            <a:r>
              <a:rPr dirty="0" sz="1500">
                <a:latin typeface="Times New Roman"/>
                <a:cs typeface="Times New Roman"/>
              </a:rPr>
              <a:t>convert </a:t>
            </a:r>
            <a:r>
              <a:rPr dirty="0" sz="1500" spc="5">
                <a:latin typeface="Times New Roman"/>
                <a:cs typeface="Times New Roman"/>
              </a:rPr>
              <a:t>Y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2’s </a:t>
            </a:r>
            <a:r>
              <a:rPr dirty="0" sz="1500">
                <a:latin typeface="Times New Roman"/>
                <a:cs typeface="Times New Roman"/>
              </a:rPr>
              <a:t>complement </a:t>
            </a:r>
            <a:r>
              <a:rPr dirty="0" sz="1500" spc="-5">
                <a:latin typeface="Times New Roman"/>
                <a:cs typeface="Times New Roman"/>
              </a:rPr>
              <a:t>THEN </a:t>
            </a:r>
            <a:r>
              <a:rPr dirty="0" sz="1500">
                <a:latin typeface="Times New Roman"/>
                <a:cs typeface="Times New Roman"/>
              </a:rPr>
              <a:t>calculate  X+Y_2’sComp </a:t>
            </a:r>
            <a:r>
              <a:rPr dirty="0" sz="1500" spc="-5">
                <a:latin typeface="Times New Roman"/>
                <a:cs typeface="Times New Roman"/>
              </a:rPr>
              <a:t>FINALLY </a:t>
            </a:r>
            <a:r>
              <a:rPr dirty="0" sz="1500">
                <a:latin typeface="Times New Roman"/>
                <a:cs typeface="Times New Roman"/>
              </a:rPr>
              <a:t>check </a:t>
            </a:r>
            <a:r>
              <a:rPr dirty="0" sz="1500" spc="-5">
                <a:latin typeface="Times New Roman"/>
                <a:cs typeface="Times New Roman"/>
              </a:rPr>
              <a:t>Carry-IN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Carry-OUT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7" y="4331999"/>
            <a:ext cx="588200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7525" algn="l"/>
              </a:tabLst>
            </a:pPr>
            <a:r>
              <a:rPr dirty="0" sz="1350" spc="-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350" spc="-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950" spc="-10">
                <a:solidFill>
                  <a:srgbClr val="FF0000"/>
                </a:solidFill>
                <a:latin typeface="Times New Roman"/>
                <a:cs typeface="Times New Roman"/>
              </a:rPr>
              <a:t>Try the following (assuming all numbers are </a:t>
            </a:r>
            <a:r>
              <a:rPr dirty="0" sz="1950" spc="-5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195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50" spc="-15">
                <a:solidFill>
                  <a:srgbClr val="FF0000"/>
                </a:solidFill>
                <a:latin typeface="Times New Roman"/>
                <a:cs typeface="Times New Roman"/>
              </a:rPr>
              <a:t>HEX):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7895" y="4725280"/>
            <a:ext cx="132715" cy="18497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7548" y="4632777"/>
            <a:ext cx="6739255" cy="19519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dirty="0" sz="1500" spc="-5">
                <a:latin typeface="Times New Roman"/>
                <a:cs typeface="Times New Roman"/>
              </a:rPr>
              <a:t>0xFF-0x12 </a:t>
            </a:r>
            <a:r>
              <a:rPr dirty="0" sz="1500">
                <a:latin typeface="Times New Roman"/>
                <a:cs typeface="Times New Roman"/>
              </a:rPr>
              <a:t>; no overflow because </a:t>
            </a:r>
            <a:r>
              <a:rPr dirty="0" sz="1500" spc="-5">
                <a:latin typeface="Times New Roman"/>
                <a:cs typeface="Times New Roman"/>
              </a:rPr>
              <a:t>0xFF+0xEE</a:t>
            </a:r>
            <a:r>
              <a:rPr dirty="0" sz="1500" spc="-5">
                <a:latin typeface="Wingdings"/>
                <a:cs typeface="Wingdings"/>
              </a:rPr>
              <a:t>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Carry into bit 7=Carry out </a:t>
            </a:r>
            <a:r>
              <a:rPr dirty="0" sz="1500" spc="-5">
                <a:latin typeface="Times New Roman"/>
                <a:cs typeface="Times New Roman"/>
              </a:rPr>
              <a:t>from </a:t>
            </a:r>
            <a:r>
              <a:rPr dirty="0" sz="1500">
                <a:latin typeface="Times New Roman"/>
                <a:cs typeface="Times New Roman"/>
              </a:rPr>
              <a:t>7</a:t>
            </a:r>
            <a:r>
              <a:rPr dirty="0" baseline="25000" sz="1500">
                <a:latin typeface="Times New Roman"/>
                <a:cs typeface="Times New Roman"/>
              </a:rPr>
              <a:t>th </a:t>
            </a:r>
            <a:r>
              <a:rPr dirty="0" sz="1500" spc="-5">
                <a:latin typeface="Times New Roman"/>
                <a:cs typeface="Times New Roman"/>
              </a:rPr>
              <a:t>bit  </a:t>
            </a:r>
            <a:r>
              <a:rPr dirty="0" sz="1500">
                <a:latin typeface="Times New Roman"/>
                <a:cs typeface="Times New Roman"/>
              </a:rPr>
              <a:t>0x12-0xFF ; no overflow because 0x12+0x1 </a:t>
            </a:r>
            <a:r>
              <a:rPr dirty="0" sz="1500" spc="10">
                <a:latin typeface="Wingdings"/>
                <a:cs typeface="Wingdings"/>
              </a:rPr>
              <a:t>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Carry into bit 7=Carry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out</a:t>
            </a:r>
            <a:endParaRPr sz="1500">
              <a:latin typeface="Times New Roman"/>
              <a:cs typeface="Times New Roman"/>
            </a:endParaRPr>
          </a:p>
          <a:p>
            <a:pPr marL="12700" marR="2279650">
              <a:lnSpc>
                <a:spcPct val="120400"/>
              </a:lnSpc>
              <a:spcBef>
                <a:spcPts val="20"/>
              </a:spcBef>
            </a:pPr>
            <a:r>
              <a:rPr dirty="0" sz="1500">
                <a:latin typeface="Times New Roman"/>
                <a:cs typeface="Times New Roman"/>
              </a:rPr>
              <a:t>0x80-0xFF : Carry into bit 7=Carry out </a:t>
            </a:r>
            <a:r>
              <a:rPr dirty="0" sz="1500" spc="10">
                <a:latin typeface="Wingdings"/>
                <a:cs typeface="Wingdings"/>
              </a:rPr>
              <a:t>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no </a:t>
            </a:r>
            <a:r>
              <a:rPr dirty="0" sz="1500" spc="-5">
                <a:latin typeface="Times New Roman"/>
                <a:cs typeface="Times New Roman"/>
              </a:rPr>
              <a:t>overflow  0xFF-0x81; </a:t>
            </a:r>
            <a:r>
              <a:rPr dirty="0" sz="1500">
                <a:latin typeface="Times New Roman"/>
                <a:cs typeface="Times New Roman"/>
              </a:rPr>
              <a:t>Carry into bit </a:t>
            </a:r>
            <a:r>
              <a:rPr dirty="0" sz="1500" spc="5">
                <a:latin typeface="Times New Roman"/>
                <a:cs typeface="Times New Roman"/>
              </a:rPr>
              <a:t>7 = </a:t>
            </a:r>
            <a:r>
              <a:rPr dirty="0" sz="1500">
                <a:latin typeface="Times New Roman"/>
                <a:cs typeface="Times New Roman"/>
              </a:rPr>
              <a:t>Carry out </a:t>
            </a:r>
            <a:r>
              <a:rPr dirty="0" sz="1500" spc="10">
                <a:latin typeface="Wingdings"/>
                <a:cs typeface="Wingdings"/>
              </a:rPr>
              <a:t>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No </a:t>
            </a:r>
            <a:r>
              <a:rPr dirty="0" sz="1500" spc="-5">
                <a:latin typeface="Times New Roman"/>
                <a:cs typeface="Times New Roman"/>
              </a:rPr>
              <a:t>overflow  </a:t>
            </a:r>
            <a:r>
              <a:rPr dirty="0" sz="1500">
                <a:latin typeface="Times New Roman"/>
                <a:cs typeface="Times New Roman"/>
              </a:rPr>
              <a:t>0xA-0x81: Carry into bit </a:t>
            </a:r>
            <a:r>
              <a:rPr dirty="0" sz="1500" spc="5">
                <a:latin typeface="Times New Roman"/>
                <a:cs typeface="Times New Roman"/>
              </a:rPr>
              <a:t>7 </a:t>
            </a:r>
            <a:r>
              <a:rPr dirty="0" sz="1500">
                <a:latin typeface="Times New Roman"/>
                <a:cs typeface="Times New Roman"/>
              </a:rPr>
              <a:t>NOT </a:t>
            </a:r>
            <a:r>
              <a:rPr dirty="0" sz="1500" spc="5">
                <a:latin typeface="Times New Roman"/>
                <a:cs typeface="Times New Roman"/>
              </a:rPr>
              <a:t>= </a:t>
            </a:r>
            <a:r>
              <a:rPr dirty="0" sz="1500">
                <a:latin typeface="Times New Roman"/>
                <a:cs typeface="Times New Roman"/>
              </a:rPr>
              <a:t>Carry out </a:t>
            </a:r>
            <a:r>
              <a:rPr dirty="0" sz="1500" spc="10">
                <a:latin typeface="Wingdings"/>
                <a:cs typeface="Wingdings"/>
              </a:rPr>
              <a:t>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overflow  </a:t>
            </a:r>
            <a:r>
              <a:rPr dirty="0" sz="1500">
                <a:latin typeface="Times New Roman"/>
                <a:cs typeface="Times New Roman"/>
              </a:rPr>
              <a:t>0x1-0xFA: Carry into bit </a:t>
            </a:r>
            <a:r>
              <a:rPr dirty="0" sz="1500" spc="5">
                <a:latin typeface="Times New Roman"/>
                <a:cs typeface="Times New Roman"/>
              </a:rPr>
              <a:t>7 = </a:t>
            </a:r>
            <a:r>
              <a:rPr dirty="0" sz="1500">
                <a:latin typeface="Times New Roman"/>
                <a:cs typeface="Times New Roman"/>
              </a:rPr>
              <a:t>Carry out </a:t>
            </a:r>
            <a:r>
              <a:rPr dirty="0" sz="1500" spc="10">
                <a:latin typeface="Wingdings"/>
                <a:cs typeface="Wingdings"/>
              </a:rPr>
              <a:t>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No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overflow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500" spc="-5">
                <a:latin typeface="Times New Roman"/>
                <a:cs typeface="Times New Roman"/>
              </a:rPr>
              <a:t>0xEF-FB: </a:t>
            </a:r>
            <a:r>
              <a:rPr dirty="0" sz="1500">
                <a:latin typeface="Times New Roman"/>
                <a:cs typeface="Times New Roman"/>
              </a:rPr>
              <a:t>Carry into bit </a:t>
            </a:r>
            <a:r>
              <a:rPr dirty="0" sz="1500" spc="5">
                <a:latin typeface="Times New Roman"/>
                <a:cs typeface="Times New Roman"/>
              </a:rPr>
              <a:t>7 = </a:t>
            </a:r>
            <a:r>
              <a:rPr dirty="0" sz="1500">
                <a:latin typeface="Times New Roman"/>
                <a:cs typeface="Times New Roman"/>
              </a:rPr>
              <a:t>Carry out </a:t>
            </a:r>
            <a:r>
              <a:rPr dirty="0" sz="1500" spc="-5">
                <a:latin typeface="Times New Roman"/>
                <a:cs typeface="Times New Roman"/>
              </a:rPr>
              <a:t>from </a:t>
            </a:r>
            <a:r>
              <a:rPr dirty="0" sz="1500">
                <a:latin typeface="Times New Roman"/>
                <a:cs typeface="Times New Roman"/>
              </a:rPr>
              <a:t>7</a:t>
            </a:r>
            <a:r>
              <a:rPr dirty="0" baseline="25000" sz="1500">
                <a:latin typeface="Times New Roman"/>
                <a:cs typeface="Times New Roman"/>
              </a:rPr>
              <a:t>th </a:t>
            </a:r>
            <a:r>
              <a:rPr dirty="0" sz="1500">
                <a:latin typeface="Times New Roman"/>
                <a:cs typeface="Times New Roman"/>
              </a:rPr>
              <a:t>bit</a:t>
            </a:r>
            <a:r>
              <a:rPr dirty="0" sz="1500">
                <a:latin typeface="Wingdings"/>
                <a:cs typeface="Wingdings"/>
              </a:rPr>
              <a:t></a:t>
            </a:r>
            <a:r>
              <a:rPr dirty="0" sz="1500">
                <a:latin typeface="Times New Roman"/>
                <a:cs typeface="Times New Roman"/>
              </a:rPr>
              <a:t> No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overflow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658114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File Select Registers</a:t>
            </a:r>
            <a:r>
              <a:rPr dirty="0" sz="4700" spc="-5"/>
              <a:t> </a:t>
            </a:r>
            <a:r>
              <a:rPr dirty="0" sz="4700" spc="10"/>
              <a:t>(FSR)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363727" y="2182996"/>
            <a:ext cx="6480175" cy="44627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17525" marR="748665" indent="-504825">
              <a:lnSpc>
                <a:spcPct val="101200"/>
              </a:lnSpc>
              <a:spcBef>
                <a:spcPts val="8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400" spc="10">
                <a:latin typeface="Times New Roman"/>
                <a:cs typeface="Times New Roman"/>
              </a:rPr>
              <a:t>Three registers holding 12-bit  </a:t>
            </a:r>
            <a:r>
              <a:rPr dirty="0" sz="3400" spc="15">
                <a:latin typeface="Times New Roman"/>
                <a:cs typeface="Times New Roman"/>
              </a:rPr>
              <a:t>address </a:t>
            </a:r>
            <a:r>
              <a:rPr dirty="0" sz="3400" spc="10">
                <a:latin typeface="Times New Roman"/>
                <a:cs typeface="Times New Roman"/>
              </a:rPr>
              <a:t>of data</a:t>
            </a:r>
            <a:r>
              <a:rPr dirty="0" sz="3400" spc="-5">
                <a:latin typeface="Times New Roman"/>
                <a:cs typeface="Times New Roman"/>
              </a:rPr>
              <a:t> </a:t>
            </a:r>
            <a:r>
              <a:rPr dirty="0" sz="3400" spc="10">
                <a:latin typeface="Times New Roman"/>
                <a:cs typeface="Times New Roman"/>
              </a:rPr>
              <a:t>registers</a:t>
            </a:r>
            <a:endParaRPr sz="34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7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 spc="5">
                <a:latin typeface="Times New Roman"/>
                <a:cs typeface="Times New Roman"/>
              </a:rPr>
              <a:t>FSR0, FSR1,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FSR2</a:t>
            </a:r>
            <a:endParaRPr sz="3000">
              <a:latin typeface="Times New Roman"/>
              <a:cs typeface="Times New Roman"/>
            </a:endParaRPr>
          </a:p>
          <a:p>
            <a:pPr marL="517525" marR="5080" indent="-504825">
              <a:lnSpc>
                <a:spcPct val="101499"/>
              </a:lnSpc>
              <a:spcBef>
                <a:spcPts val="78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400" spc="5">
                <a:latin typeface="Times New Roman"/>
                <a:cs typeface="Times New Roman"/>
              </a:rPr>
              <a:t>File </a:t>
            </a:r>
            <a:r>
              <a:rPr dirty="0" sz="3400" spc="10">
                <a:latin typeface="Times New Roman"/>
                <a:cs typeface="Times New Roman"/>
              </a:rPr>
              <a:t>Select Registers </a:t>
            </a:r>
            <a:r>
              <a:rPr dirty="0" sz="3400" spc="15">
                <a:latin typeface="Times New Roman"/>
                <a:cs typeface="Times New Roman"/>
              </a:rPr>
              <a:t>composed </a:t>
            </a:r>
            <a:r>
              <a:rPr dirty="0" sz="3400" spc="10">
                <a:latin typeface="Times New Roman"/>
                <a:cs typeface="Times New Roman"/>
              </a:rPr>
              <a:t>of  </a:t>
            </a:r>
            <a:r>
              <a:rPr dirty="0" sz="3400" spc="15">
                <a:latin typeface="Times New Roman"/>
                <a:cs typeface="Times New Roman"/>
              </a:rPr>
              <a:t>two </a:t>
            </a:r>
            <a:r>
              <a:rPr dirty="0" sz="3400" spc="10">
                <a:latin typeface="Times New Roman"/>
                <a:cs typeface="Times New Roman"/>
              </a:rPr>
              <a:t>8-bit registers </a:t>
            </a:r>
            <a:r>
              <a:rPr dirty="0" sz="3400" spc="15">
                <a:latin typeface="Times New Roman"/>
                <a:cs typeface="Times New Roman"/>
              </a:rPr>
              <a:t>(FSRH and  FSRL)</a:t>
            </a:r>
            <a:endParaRPr sz="3400">
              <a:latin typeface="Times New Roman"/>
              <a:cs typeface="Times New Roman"/>
            </a:endParaRPr>
          </a:p>
          <a:p>
            <a:pPr marL="517525" marR="17780" indent="-504825">
              <a:lnSpc>
                <a:spcPct val="101200"/>
              </a:lnSpc>
              <a:spcBef>
                <a:spcPts val="84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400" spc="20">
                <a:latin typeface="Times New Roman"/>
                <a:cs typeface="Times New Roman"/>
              </a:rPr>
              <a:t>Used </a:t>
            </a:r>
            <a:r>
              <a:rPr dirty="0" sz="3400" spc="15">
                <a:latin typeface="Times New Roman"/>
                <a:cs typeface="Times New Roman"/>
              </a:rPr>
              <a:t>as </a:t>
            </a:r>
            <a:r>
              <a:rPr dirty="0" sz="3400" spc="10">
                <a:latin typeface="Times New Roman"/>
                <a:cs typeface="Times New Roman"/>
              </a:rPr>
              <a:t>pointers for </a:t>
            </a:r>
            <a:r>
              <a:rPr dirty="0" sz="3400" spc="10">
                <a:solidFill>
                  <a:srgbClr val="FF2121"/>
                </a:solidFill>
                <a:latin typeface="Times New Roman"/>
                <a:cs typeface="Times New Roman"/>
              </a:rPr>
              <a:t>data registers </a:t>
            </a:r>
            <a:r>
              <a:rPr dirty="0" sz="3400" spc="10">
                <a:latin typeface="Times New Roman"/>
                <a:cs typeface="Times New Roman"/>
              </a:rPr>
              <a:t> for indirect</a:t>
            </a:r>
            <a:r>
              <a:rPr dirty="0" sz="3400" spc="-5">
                <a:latin typeface="Times New Roman"/>
                <a:cs typeface="Times New Roman"/>
              </a:rPr>
              <a:t> </a:t>
            </a:r>
            <a:r>
              <a:rPr dirty="0" sz="3400" spc="15">
                <a:latin typeface="Times New Roman"/>
                <a:cs typeface="Times New Roman"/>
              </a:rPr>
              <a:t>addressing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235" y="6715416"/>
            <a:ext cx="6524625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dirty="0" sz="3000">
                <a:latin typeface="Times New Roman"/>
                <a:cs typeface="Times New Roman"/>
              </a:rPr>
              <a:t>Associated with index </a:t>
            </a:r>
            <a:r>
              <a:rPr dirty="0" sz="3000" spc="5">
                <a:latin typeface="Times New Roman"/>
                <a:cs typeface="Times New Roman"/>
              </a:rPr>
              <a:t>(INDF)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registers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0905" y="4945659"/>
            <a:ext cx="2621280" cy="1393825"/>
          </a:xfrm>
          <a:prstGeom prst="rect">
            <a:avLst/>
          </a:prstGeom>
          <a:solidFill>
            <a:srgbClr val="CCCC00"/>
          </a:solidFill>
          <a:ln w="10246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97790" marR="273685">
              <a:lnSpc>
                <a:spcPct val="100000"/>
              </a:lnSpc>
              <a:spcBef>
                <a:spcPts val="390"/>
              </a:spcBef>
            </a:pPr>
            <a:r>
              <a:rPr dirty="0" sz="1500" spc="-5" b="1">
                <a:latin typeface="Times New Roman"/>
                <a:cs typeface="Times New Roman"/>
              </a:rPr>
              <a:t>Find FSR0-FSR2 </a:t>
            </a:r>
            <a:r>
              <a:rPr dirty="0" sz="1500" b="1">
                <a:latin typeface="Times New Roman"/>
                <a:cs typeface="Times New Roman"/>
              </a:rPr>
              <a:t>in Special  </a:t>
            </a:r>
            <a:r>
              <a:rPr dirty="0" sz="1500" spc="-5" b="1">
                <a:latin typeface="Times New Roman"/>
                <a:cs typeface="Times New Roman"/>
              </a:rPr>
              <a:t>Function </a:t>
            </a:r>
            <a:r>
              <a:rPr dirty="0" sz="1500" b="1">
                <a:latin typeface="Times New Roman"/>
                <a:cs typeface="Times New Roman"/>
              </a:rPr>
              <a:t>Register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spc="5" b="1">
                <a:latin typeface="Times New Roman"/>
                <a:cs typeface="Times New Roman"/>
              </a:rPr>
              <a:t>–</a:t>
            </a:r>
            <a:endParaRPr sz="150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dirty="0" sz="1500" b="1">
                <a:latin typeface="Times New Roman"/>
                <a:cs typeface="Times New Roman"/>
              </a:rPr>
              <a:t>What </a:t>
            </a:r>
            <a:r>
              <a:rPr dirty="0" sz="1500" spc="-10" b="1">
                <a:latin typeface="Times New Roman"/>
                <a:cs typeface="Times New Roman"/>
              </a:rPr>
              <a:t>are </a:t>
            </a:r>
            <a:r>
              <a:rPr dirty="0" sz="1500" spc="-5" b="1">
                <a:latin typeface="Times New Roman"/>
                <a:cs typeface="Times New Roman"/>
              </a:rPr>
              <a:t>the File addresses</a:t>
            </a:r>
            <a:endParaRPr sz="1500">
              <a:latin typeface="Times New Roman"/>
              <a:cs typeface="Times New Roman"/>
            </a:endParaRPr>
          </a:p>
          <a:p>
            <a:pPr marL="97790" marR="208279">
              <a:lnSpc>
                <a:spcPct val="100000"/>
              </a:lnSpc>
              <a:spcBef>
                <a:spcPts val="25"/>
              </a:spcBef>
            </a:pPr>
            <a:r>
              <a:rPr dirty="0" sz="1500" b="1">
                <a:latin typeface="Times New Roman"/>
                <a:cs typeface="Times New Roman"/>
              </a:rPr>
              <a:t>for each? / How many</a:t>
            </a:r>
            <a:r>
              <a:rPr dirty="0" sz="1500" spc="-10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INDF  do you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find?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14309" y="846391"/>
            <a:ext cx="2075179" cy="400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78140" y="2322118"/>
            <a:ext cx="1392555" cy="820419"/>
          </a:xfrm>
          <a:custGeom>
            <a:avLst/>
            <a:gdLst/>
            <a:ahLst/>
            <a:cxnLst/>
            <a:rect l="l" t="t" r="r" b="b"/>
            <a:pathLst>
              <a:path w="1392554" h="820419">
                <a:moveTo>
                  <a:pt x="0" y="0"/>
                </a:moveTo>
                <a:lnTo>
                  <a:pt x="1392555" y="0"/>
                </a:lnTo>
                <a:lnTo>
                  <a:pt x="1392555" y="819855"/>
                </a:lnTo>
                <a:lnTo>
                  <a:pt x="0" y="819855"/>
                </a:lnTo>
                <a:lnTo>
                  <a:pt x="0" y="0"/>
                </a:lnTo>
                <a:close/>
              </a:path>
            </a:pathLst>
          </a:custGeom>
          <a:ln w="27322">
            <a:solidFill>
              <a:srgbClr val="CCCC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732008"/>
            <a:ext cx="703453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File Select Registers </a:t>
            </a:r>
            <a:r>
              <a:rPr dirty="0" sz="4700" spc="10"/>
              <a:t>(FSR)</a:t>
            </a:r>
            <a:r>
              <a:rPr dirty="0" sz="4700" spc="25"/>
              <a:t> </a:t>
            </a:r>
            <a:r>
              <a:rPr dirty="0" sz="4700" spc="10"/>
              <a:t>–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691387" y="1230625"/>
            <a:ext cx="8329930" cy="3594100"/>
          </a:xfrm>
          <a:prstGeom prst="rect">
            <a:avLst/>
          </a:prstGeom>
        </p:spPr>
        <p:txBody>
          <a:bodyPr wrap="square" lIns="0" tIns="245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3000">
                <a:solidFill>
                  <a:srgbClr val="420000"/>
                </a:solidFill>
                <a:latin typeface="Times New Roman"/>
                <a:cs typeface="Times New Roman"/>
              </a:rPr>
              <a:t>Indirect</a:t>
            </a:r>
            <a:r>
              <a:rPr dirty="0" sz="3000" spc="-15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420000"/>
                </a:solidFill>
                <a:latin typeface="Times New Roman"/>
                <a:cs typeface="Times New Roman"/>
              </a:rPr>
              <a:t>Addressing</a:t>
            </a:r>
            <a:endParaRPr sz="3000">
              <a:latin typeface="Times New Roman"/>
              <a:cs typeface="Times New Roman"/>
            </a:endParaRPr>
          </a:p>
          <a:p>
            <a:pPr marL="517525" marR="716915" indent="-504825">
              <a:lnSpc>
                <a:spcPct val="101200"/>
              </a:lnSpc>
              <a:spcBef>
                <a:spcPts val="205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400" spc="10">
                <a:latin typeface="Times New Roman"/>
                <a:cs typeface="Times New Roman"/>
              </a:rPr>
              <a:t>The </a:t>
            </a:r>
            <a:r>
              <a:rPr dirty="0" sz="3400" spc="15">
                <a:latin typeface="Times New Roman"/>
                <a:cs typeface="Times New Roman"/>
              </a:rPr>
              <a:t>main </a:t>
            </a:r>
            <a:r>
              <a:rPr dirty="0" sz="3400" spc="10">
                <a:latin typeface="Times New Roman"/>
                <a:cs typeface="Times New Roman"/>
              </a:rPr>
              <a:t>application of </a:t>
            </a:r>
            <a:r>
              <a:rPr dirty="0" sz="3400" spc="15">
                <a:latin typeface="Times New Roman"/>
                <a:cs typeface="Times New Roman"/>
              </a:rPr>
              <a:t>FSR </a:t>
            </a:r>
            <a:r>
              <a:rPr dirty="0" sz="3400" spc="10">
                <a:latin typeface="Times New Roman"/>
                <a:cs typeface="Times New Roman"/>
              </a:rPr>
              <a:t>is </a:t>
            </a:r>
            <a:r>
              <a:rPr dirty="0" sz="3400" spc="10" b="1">
                <a:latin typeface="Times New Roman"/>
                <a:cs typeface="Times New Roman"/>
              </a:rPr>
              <a:t>Indirect  </a:t>
            </a:r>
            <a:r>
              <a:rPr dirty="0" sz="3400" spc="15" b="1">
                <a:latin typeface="Times New Roman"/>
                <a:cs typeface="Times New Roman"/>
              </a:rPr>
              <a:t>Addressing</a:t>
            </a:r>
            <a:endParaRPr sz="3400">
              <a:latin typeface="Times New Roman"/>
              <a:cs typeface="Times New Roman"/>
            </a:endParaRPr>
          </a:p>
          <a:p>
            <a:pPr lvl="1" marL="988694" marR="112395" indent="-469900">
              <a:lnSpc>
                <a:spcPct val="100699"/>
              </a:lnSpc>
              <a:spcBef>
                <a:spcPts val="75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 spc="5">
                <a:latin typeface="Times New Roman"/>
                <a:cs typeface="Times New Roman"/>
              </a:rPr>
              <a:t>FSRs </a:t>
            </a:r>
            <a:r>
              <a:rPr dirty="0" sz="3000">
                <a:latin typeface="Times New Roman"/>
                <a:cs typeface="Times New Roman"/>
              </a:rPr>
              <a:t>will </a:t>
            </a:r>
            <a:r>
              <a:rPr dirty="0" sz="3000" spc="5">
                <a:latin typeface="Times New Roman"/>
                <a:cs typeface="Times New Roman"/>
              </a:rPr>
              <a:t>be </a:t>
            </a:r>
            <a:r>
              <a:rPr dirty="0" sz="3000">
                <a:latin typeface="Times New Roman"/>
                <a:cs typeface="Times New Roman"/>
              </a:rPr>
              <a:t>pointing at the address </a:t>
            </a:r>
            <a:r>
              <a:rPr dirty="0" sz="3000" spc="5">
                <a:latin typeface="Times New Roman"/>
                <a:cs typeface="Times New Roman"/>
              </a:rPr>
              <a:t>of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  file and they can </a:t>
            </a:r>
            <a:r>
              <a:rPr dirty="0" sz="3000" spc="5">
                <a:latin typeface="Times New Roman"/>
                <a:cs typeface="Times New Roman"/>
              </a:rPr>
              <a:t>be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incremented</a:t>
            </a:r>
            <a:endParaRPr sz="30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74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latin typeface="Times New Roman"/>
                <a:cs typeface="Times New Roman"/>
              </a:rPr>
              <a:t>This is much </a:t>
            </a:r>
            <a:r>
              <a:rPr dirty="0" sz="3000" spc="-5">
                <a:latin typeface="Times New Roman"/>
                <a:cs typeface="Times New Roman"/>
              </a:rPr>
              <a:t>easier </a:t>
            </a:r>
            <a:r>
              <a:rPr dirty="0" sz="3000">
                <a:latin typeface="Times New Roman"/>
                <a:cs typeface="Times New Roman"/>
              </a:rPr>
              <a:t>than using direct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addressing</a:t>
            </a:r>
            <a:endParaRPr sz="3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5135" y="5186496"/>
          <a:ext cx="1654175" cy="99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/>
              </a:tblGrid>
              <a:tr h="245745">
                <a:tc>
                  <a:txBody>
                    <a:bodyPr/>
                    <a:lstStyle/>
                    <a:p>
                      <a:pPr algn="ctr" marL="10160">
                        <a:lnSpc>
                          <a:spcPts val="1835"/>
                        </a:lnSpc>
                      </a:pPr>
                      <a:r>
                        <a:rPr dirty="0" sz="1950" spc="-10" b="1">
                          <a:latin typeface="Times New Roman"/>
                          <a:cs typeface="Times New Roman"/>
                        </a:rPr>
                        <a:t>1A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algn="ctr" marL="10160">
                        <a:lnSpc>
                          <a:spcPts val="1835"/>
                        </a:lnSpc>
                      </a:pPr>
                      <a:r>
                        <a:rPr dirty="0" sz="1950" spc="-10" b="1">
                          <a:latin typeface="Times New Roman"/>
                          <a:cs typeface="Times New Roman"/>
                        </a:rPr>
                        <a:t>2D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algn="ctr" marL="10160">
                        <a:lnSpc>
                          <a:spcPts val="1835"/>
                        </a:lnSpc>
                      </a:pPr>
                      <a:r>
                        <a:rPr dirty="0" sz="1950" spc="-10" b="1">
                          <a:latin typeface="Times New Roman"/>
                          <a:cs typeface="Times New Roman"/>
                        </a:rPr>
                        <a:t>3D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algn="ctr" marL="10160">
                        <a:lnSpc>
                          <a:spcPts val="1835"/>
                        </a:lnSpc>
                      </a:pPr>
                      <a:r>
                        <a:rPr dirty="0" sz="1950" spc="-10" b="1">
                          <a:latin typeface="Times New Roman"/>
                          <a:cs typeface="Times New Roman"/>
                        </a:rPr>
                        <a:t>4D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424939" y="5547867"/>
            <a:ext cx="574040" cy="107950"/>
          </a:xfrm>
          <a:custGeom>
            <a:avLst/>
            <a:gdLst/>
            <a:ahLst/>
            <a:cxnLst/>
            <a:rect l="l" t="t" r="r" b="b"/>
            <a:pathLst>
              <a:path w="574039" h="107950">
                <a:moveTo>
                  <a:pt x="553110" y="53676"/>
                </a:moveTo>
                <a:lnTo>
                  <a:pt x="476326" y="98501"/>
                </a:lnTo>
                <a:lnTo>
                  <a:pt x="475500" y="101638"/>
                </a:lnTo>
                <a:lnTo>
                  <a:pt x="478358" y="106527"/>
                </a:lnTo>
                <a:lnTo>
                  <a:pt x="481495" y="107353"/>
                </a:lnTo>
                <a:lnTo>
                  <a:pt x="564663" y="58800"/>
                </a:lnTo>
                <a:lnTo>
                  <a:pt x="563270" y="58800"/>
                </a:lnTo>
                <a:lnTo>
                  <a:pt x="563270" y="58102"/>
                </a:lnTo>
                <a:lnTo>
                  <a:pt x="560692" y="58102"/>
                </a:lnTo>
                <a:lnTo>
                  <a:pt x="553110" y="53676"/>
                </a:lnTo>
                <a:close/>
              </a:path>
              <a:path w="574039" h="107950">
                <a:moveTo>
                  <a:pt x="544332" y="48552"/>
                </a:moveTo>
                <a:lnTo>
                  <a:pt x="0" y="48552"/>
                </a:lnTo>
                <a:lnTo>
                  <a:pt x="0" y="58800"/>
                </a:lnTo>
                <a:lnTo>
                  <a:pt x="544332" y="58800"/>
                </a:lnTo>
                <a:lnTo>
                  <a:pt x="553110" y="53676"/>
                </a:lnTo>
                <a:lnTo>
                  <a:pt x="544332" y="48552"/>
                </a:lnTo>
                <a:close/>
              </a:path>
              <a:path w="574039" h="107950">
                <a:moveTo>
                  <a:pt x="564641" y="48552"/>
                </a:moveTo>
                <a:lnTo>
                  <a:pt x="563270" y="48552"/>
                </a:lnTo>
                <a:lnTo>
                  <a:pt x="563270" y="58800"/>
                </a:lnTo>
                <a:lnTo>
                  <a:pt x="564663" y="58800"/>
                </a:lnTo>
                <a:lnTo>
                  <a:pt x="573430" y="53682"/>
                </a:lnTo>
                <a:lnTo>
                  <a:pt x="564641" y="48552"/>
                </a:lnTo>
                <a:close/>
              </a:path>
              <a:path w="574039" h="107950">
                <a:moveTo>
                  <a:pt x="560692" y="49250"/>
                </a:moveTo>
                <a:lnTo>
                  <a:pt x="553110" y="53676"/>
                </a:lnTo>
                <a:lnTo>
                  <a:pt x="560692" y="58102"/>
                </a:lnTo>
                <a:lnTo>
                  <a:pt x="560692" y="49250"/>
                </a:lnTo>
                <a:close/>
              </a:path>
              <a:path w="574039" h="107950">
                <a:moveTo>
                  <a:pt x="563270" y="49250"/>
                </a:moveTo>
                <a:lnTo>
                  <a:pt x="560692" y="49250"/>
                </a:lnTo>
                <a:lnTo>
                  <a:pt x="560692" y="58102"/>
                </a:lnTo>
                <a:lnTo>
                  <a:pt x="563270" y="58102"/>
                </a:lnTo>
                <a:lnTo>
                  <a:pt x="563270" y="49250"/>
                </a:lnTo>
                <a:close/>
              </a:path>
              <a:path w="574039" h="107950">
                <a:moveTo>
                  <a:pt x="481495" y="0"/>
                </a:moveTo>
                <a:lnTo>
                  <a:pt x="478358" y="825"/>
                </a:lnTo>
                <a:lnTo>
                  <a:pt x="475500" y="5714"/>
                </a:lnTo>
                <a:lnTo>
                  <a:pt x="476326" y="8851"/>
                </a:lnTo>
                <a:lnTo>
                  <a:pt x="553110" y="53676"/>
                </a:lnTo>
                <a:lnTo>
                  <a:pt x="560692" y="49250"/>
                </a:lnTo>
                <a:lnTo>
                  <a:pt x="563270" y="49250"/>
                </a:lnTo>
                <a:lnTo>
                  <a:pt x="563270" y="48552"/>
                </a:lnTo>
                <a:lnTo>
                  <a:pt x="564641" y="48552"/>
                </a:lnTo>
                <a:lnTo>
                  <a:pt x="481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9473" y="5386607"/>
            <a:ext cx="79057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0x1F34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3733" y="5468903"/>
            <a:ext cx="151701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FSR0=0x1F34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4900" y="6206519"/>
            <a:ext cx="149415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Data</a:t>
            </a:r>
            <a:r>
              <a:rPr dirty="0" sz="1950" spc="-85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Memory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8593" y="6057167"/>
            <a:ext cx="140779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FSR0L=0x34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1038" y="6057167"/>
            <a:ext cx="146240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FSR0H=0x1F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15902" y="5806516"/>
            <a:ext cx="81914" cy="245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84520" y="5736678"/>
            <a:ext cx="1476375" cy="443865"/>
          </a:xfrm>
          <a:custGeom>
            <a:avLst/>
            <a:gdLst/>
            <a:ahLst/>
            <a:cxnLst/>
            <a:rect l="l" t="t" r="r" b="b"/>
            <a:pathLst>
              <a:path w="1476375" h="443864">
                <a:moveTo>
                  <a:pt x="80166" y="34488"/>
                </a:moveTo>
                <a:lnTo>
                  <a:pt x="77350" y="44345"/>
                </a:lnTo>
                <a:lnTo>
                  <a:pt x="1473060" y="443687"/>
                </a:lnTo>
                <a:lnTo>
                  <a:pt x="1475879" y="433844"/>
                </a:lnTo>
                <a:lnTo>
                  <a:pt x="80166" y="34488"/>
                </a:lnTo>
                <a:close/>
              </a:path>
              <a:path w="1476375" h="443864">
                <a:moveTo>
                  <a:pt x="90017" y="0"/>
                </a:moveTo>
                <a:lnTo>
                  <a:pt x="0" y="16878"/>
                </a:lnTo>
                <a:lnTo>
                  <a:pt x="67500" y="78828"/>
                </a:lnTo>
                <a:lnTo>
                  <a:pt x="77350" y="44345"/>
                </a:lnTo>
                <a:lnTo>
                  <a:pt x="64223" y="40589"/>
                </a:lnTo>
                <a:lnTo>
                  <a:pt x="67043" y="30734"/>
                </a:lnTo>
                <a:lnTo>
                  <a:pt x="81238" y="30734"/>
                </a:lnTo>
                <a:lnTo>
                  <a:pt x="90017" y="0"/>
                </a:lnTo>
                <a:close/>
              </a:path>
              <a:path w="1476375" h="443864">
                <a:moveTo>
                  <a:pt x="67043" y="30734"/>
                </a:moveTo>
                <a:lnTo>
                  <a:pt x="64223" y="40589"/>
                </a:lnTo>
                <a:lnTo>
                  <a:pt x="77350" y="44345"/>
                </a:lnTo>
                <a:lnTo>
                  <a:pt x="80166" y="34488"/>
                </a:lnTo>
                <a:lnTo>
                  <a:pt x="67043" y="30734"/>
                </a:lnTo>
                <a:close/>
              </a:path>
              <a:path w="1476375" h="443864">
                <a:moveTo>
                  <a:pt x="81238" y="30734"/>
                </a:moveTo>
                <a:lnTo>
                  <a:pt x="67043" y="30734"/>
                </a:lnTo>
                <a:lnTo>
                  <a:pt x="80166" y="34488"/>
                </a:lnTo>
                <a:lnTo>
                  <a:pt x="81238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744410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Direct </a:t>
            </a:r>
            <a:r>
              <a:rPr dirty="0" sz="4700" spc="10"/>
              <a:t>and </a:t>
            </a:r>
            <a:r>
              <a:rPr dirty="0" sz="4700" spc="5"/>
              <a:t>Indirect</a:t>
            </a:r>
            <a:r>
              <a:rPr dirty="0" sz="4700" spc="-20"/>
              <a:t> </a:t>
            </a:r>
            <a:r>
              <a:rPr dirty="0" sz="4700" spc="5"/>
              <a:t>Addressing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455256" y="2324840"/>
            <a:ext cx="4231640" cy="3006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58164" y="2395154"/>
            <a:ext cx="4252029" cy="282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40905" y="2568082"/>
            <a:ext cx="78740" cy="410209"/>
          </a:xfrm>
          <a:custGeom>
            <a:avLst/>
            <a:gdLst/>
            <a:ahLst/>
            <a:cxnLst/>
            <a:rect l="l" t="t" r="r" b="b"/>
            <a:pathLst>
              <a:path w="78740" h="410210">
                <a:moveTo>
                  <a:pt x="0" y="409928"/>
                </a:moveTo>
                <a:lnTo>
                  <a:pt x="78498" y="409928"/>
                </a:lnTo>
                <a:lnTo>
                  <a:pt x="78498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40905" y="2568079"/>
            <a:ext cx="573405" cy="410209"/>
          </a:xfrm>
          <a:custGeom>
            <a:avLst/>
            <a:gdLst/>
            <a:ahLst/>
            <a:cxnLst/>
            <a:rect l="l" t="t" r="r" b="b"/>
            <a:pathLst>
              <a:path w="573404" h="410210">
                <a:moveTo>
                  <a:pt x="0" y="0"/>
                </a:moveTo>
                <a:lnTo>
                  <a:pt x="573405" y="0"/>
                </a:lnTo>
                <a:lnTo>
                  <a:pt x="57340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19403" y="2568074"/>
            <a:ext cx="822960" cy="655955"/>
          </a:xfrm>
          <a:custGeom>
            <a:avLst/>
            <a:gdLst/>
            <a:ahLst/>
            <a:cxnLst/>
            <a:rect l="l" t="t" r="r" b="b"/>
            <a:pathLst>
              <a:path w="822959" h="655955">
                <a:moveTo>
                  <a:pt x="0" y="655883"/>
                </a:moveTo>
                <a:lnTo>
                  <a:pt x="822562" y="655883"/>
                </a:lnTo>
                <a:lnTo>
                  <a:pt x="822562" y="0"/>
                </a:lnTo>
                <a:lnTo>
                  <a:pt x="0" y="0"/>
                </a:lnTo>
                <a:lnTo>
                  <a:pt x="0" y="655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19403" y="2568079"/>
            <a:ext cx="822960" cy="655955"/>
          </a:xfrm>
          <a:custGeom>
            <a:avLst/>
            <a:gdLst/>
            <a:ahLst/>
            <a:cxnLst/>
            <a:rect l="l" t="t" r="r" b="b"/>
            <a:pathLst>
              <a:path w="822959" h="655955">
                <a:moveTo>
                  <a:pt x="0" y="0"/>
                </a:moveTo>
                <a:lnTo>
                  <a:pt x="822563" y="0"/>
                </a:lnTo>
                <a:lnTo>
                  <a:pt x="822563" y="655884"/>
                </a:lnTo>
                <a:lnTo>
                  <a:pt x="0" y="655884"/>
                </a:lnTo>
                <a:lnTo>
                  <a:pt x="0" y="0"/>
                </a:lnTo>
                <a:close/>
              </a:path>
            </a:pathLst>
          </a:custGeom>
          <a:ln w="102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6871" y="2356281"/>
            <a:ext cx="561975" cy="567690"/>
          </a:xfrm>
          <a:custGeom>
            <a:avLst/>
            <a:gdLst/>
            <a:ahLst/>
            <a:cxnLst/>
            <a:rect l="l" t="t" r="r" b="b"/>
            <a:pathLst>
              <a:path w="561975" h="567689">
                <a:moveTo>
                  <a:pt x="0" y="0"/>
                </a:moveTo>
                <a:lnTo>
                  <a:pt x="561459" y="0"/>
                </a:lnTo>
                <a:lnTo>
                  <a:pt x="561459" y="567066"/>
                </a:lnTo>
                <a:lnTo>
                  <a:pt x="0" y="567066"/>
                </a:lnTo>
                <a:lnTo>
                  <a:pt x="0" y="0"/>
                </a:lnTo>
                <a:close/>
              </a:path>
            </a:pathLst>
          </a:custGeom>
          <a:ln w="102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1566" y="2475851"/>
            <a:ext cx="561975" cy="174625"/>
          </a:xfrm>
          <a:custGeom>
            <a:avLst/>
            <a:gdLst/>
            <a:ahLst/>
            <a:cxnLst/>
            <a:rect l="l" t="t" r="r" b="b"/>
            <a:pathLst>
              <a:path w="561975" h="174625">
                <a:moveTo>
                  <a:pt x="0" y="174219"/>
                </a:moveTo>
                <a:lnTo>
                  <a:pt x="561458" y="174219"/>
                </a:lnTo>
                <a:lnTo>
                  <a:pt x="561458" y="0"/>
                </a:lnTo>
                <a:lnTo>
                  <a:pt x="0" y="0"/>
                </a:lnTo>
                <a:lnTo>
                  <a:pt x="0" y="17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1566" y="2475852"/>
            <a:ext cx="561975" cy="174625"/>
          </a:xfrm>
          <a:custGeom>
            <a:avLst/>
            <a:gdLst/>
            <a:ahLst/>
            <a:cxnLst/>
            <a:rect l="l" t="t" r="r" b="b"/>
            <a:pathLst>
              <a:path w="561975" h="174625">
                <a:moveTo>
                  <a:pt x="0" y="0"/>
                </a:moveTo>
                <a:lnTo>
                  <a:pt x="561458" y="0"/>
                </a:lnTo>
                <a:lnTo>
                  <a:pt x="561458" y="174219"/>
                </a:lnTo>
                <a:lnTo>
                  <a:pt x="0" y="174219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3428" y="2626156"/>
            <a:ext cx="478155" cy="281940"/>
          </a:xfrm>
          <a:prstGeom prst="rect">
            <a:avLst/>
          </a:prstGeom>
          <a:ln w="10245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405"/>
              </a:spcBef>
            </a:pPr>
            <a:r>
              <a:rPr dirty="0" sz="1150" spc="15" b="1">
                <a:latin typeface="Times New Roman"/>
                <a:cs typeface="Times New Roman"/>
              </a:rPr>
              <a:t>BSF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46708" y="2597124"/>
            <a:ext cx="2211705" cy="462915"/>
          </a:xfrm>
          <a:prstGeom prst="rect">
            <a:avLst/>
          </a:prstGeom>
          <a:ln w="10247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769620" marR="618490" indent="-143510">
              <a:lnSpc>
                <a:spcPct val="102600"/>
              </a:lnSpc>
              <a:spcBef>
                <a:spcPts val="360"/>
              </a:spcBef>
            </a:pPr>
            <a:r>
              <a:rPr dirty="0" sz="1150" spc="15" b="1">
                <a:latin typeface="Times New Roman"/>
                <a:cs typeface="Times New Roman"/>
              </a:rPr>
              <a:t>BSF </a:t>
            </a:r>
            <a:r>
              <a:rPr dirty="0" sz="1150" spc="10" b="1">
                <a:latin typeface="Times New Roman"/>
                <a:cs typeface="Times New Roman"/>
              </a:rPr>
              <a:t>Register</a:t>
            </a:r>
            <a:r>
              <a:rPr dirty="0" sz="1150" spc="-70" b="1">
                <a:latin typeface="Times New Roman"/>
                <a:cs typeface="Times New Roman"/>
              </a:rPr>
              <a:t> </a:t>
            </a:r>
            <a:r>
              <a:rPr dirty="0" sz="1150" spc="10" b="1">
                <a:latin typeface="Times New Roman"/>
                <a:cs typeface="Times New Roman"/>
              </a:rPr>
              <a:t>–  </a:t>
            </a:r>
            <a:r>
              <a:rPr dirty="0" sz="1150" spc="20" b="1">
                <a:latin typeface="Times New Roman"/>
                <a:cs typeface="Times New Roman"/>
              </a:rPr>
              <a:t>Two</a:t>
            </a:r>
            <a:r>
              <a:rPr dirty="0" sz="1150" spc="-10" b="1">
                <a:latin typeface="Times New Roman"/>
                <a:cs typeface="Times New Roman"/>
              </a:rPr>
              <a:t> </a:t>
            </a:r>
            <a:r>
              <a:rPr dirty="0" sz="1150" spc="10" b="1">
                <a:latin typeface="Times New Roman"/>
                <a:cs typeface="Times New Roman"/>
              </a:rPr>
              <a:t>Bytes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49108" y="3164179"/>
            <a:ext cx="561975" cy="174625"/>
          </a:xfrm>
          <a:custGeom>
            <a:avLst/>
            <a:gdLst/>
            <a:ahLst/>
            <a:cxnLst/>
            <a:rect l="l" t="t" r="r" b="b"/>
            <a:pathLst>
              <a:path w="561975" h="174625">
                <a:moveTo>
                  <a:pt x="0" y="0"/>
                </a:moveTo>
                <a:lnTo>
                  <a:pt x="561459" y="0"/>
                </a:lnTo>
                <a:lnTo>
                  <a:pt x="561459" y="174219"/>
                </a:lnTo>
                <a:lnTo>
                  <a:pt x="0" y="174219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18032" y="3533114"/>
            <a:ext cx="406400" cy="264795"/>
          </a:xfrm>
          <a:custGeom>
            <a:avLst/>
            <a:gdLst/>
            <a:ahLst/>
            <a:cxnLst/>
            <a:rect l="l" t="t" r="r" b="b"/>
            <a:pathLst>
              <a:path w="406400" h="264795">
                <a:moveTo>
                  <a:pt x="0" y="264744"/>
                </a:moveTo>
                <a:lnTo>
                  <a:pt x="406162" y="264744"/>
                </a:lnTo>
                <a:lnTo>
                  <a:pt x="406162" y="0"/>
                </a:lnTo>
                <a:lnTo>
                  <a:pt x="0" y="0"/>
                </a:lnTo>
                <a:lnTo>
                  <a:pt x="0" y="264744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18032" y="3533114"/>
            <a:ext cx="406400" cy="264795"/>
          </a:xfrm>
          <a:custGeom>
            <a:avLst/>
            <a:gdLst/>
            <a:ahLst/>
            <a:cxnLst/>
            <a:rect l="l" t="t" r="r" b="b"/>
            <a:pathLst>
              <a:path w="406400" h="264795">
                <a:moveTo>
                  <a:pt x="0" y="0"/>
                </a:moveTo>
                <a:lnTo>
                  <a:pt x="406162" y="0"/>
                </a:lnTo>
                <a:lnTo>
                  <a:pt x="406162" y="264744"/>
                </a:lnTo>
                <a:lnTo>
                  <a:pt x="0" y="264744"/>
                </a:lnTo>
                <a:lnTo>
                  <a:pt x="0" y="0"/>
                </a:lnTo>
                <a:close/>
              </a:path>
            </a:pathLst>
          </a:custGeom>
          <a:ln w="1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57742" y="3527995"/>
            <a:ext cx="406400" cy="264795"/>
          </a:xfrm>
          <a:custGeom>
            <a:avLst/>
            <a:gdLst/>
            <a:ahLst/>
            <a:cxnLst/>
            <a:rect l="l" t="t" r="r" b="b"/>
            <a:pathLst>
              <a:path w="406400" h="264795">
                <a:moveTo>
                  <a:pt x="0" y="264745"/>
                </a:moveTo>
                <a:lnTo>
                  <a:pt x="406161" y="264745"/>
                </a:lnTo>
                <a:lnTo>
                  <a:pt x="406161" y="0"/>
                </a:lnTo>
                <a:lnTo>
                  <a:pt x="0" y="0"/>
                </a:lnTo>
                <a:lnTo>
                  <a:pt x="0" y="264745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57742" y="3527996"/>
            <a:ext cx="406400" cy="264795"/>
          </a:xfrm>
          <a:custGeom>
            <a:avLst/>
            <a:gdLst/>
            <a:ahLst/>
            <a:cxnLst/>
            <a:rect l="l" t="t" r="r" b="b"/>
            <a:pathLst>
              <a:path w="406400" h="264795">
                <a:moveTo>
                  <a:pt x="0" y="0"/>
                </a:moveTo>
                <a:lnTo>
                  <a:pt x="406162" y="0"/>
                </a:lnTo>
                <a:lnTo>
                  <a:pt x="406162" y="264745"/>
                </a:lnTo>
                <a:lnTo>
                  <a:pt x="0" y="264745"/>
                </a:lnTo>
                <a:lnTo>
                  <a:pt x="0" y="0"/>
                </a:lnTo>
                <a:close/>
              </a:path>
            </a:pathLst>
          </a:custGeom>
          <a:ln w="1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9897" y="5804183"/>
            <a:ext cx="776795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0632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Remember: </a:t>
            </a:r>
            <a:r>
              <a:rPr dirty="0" sz="1950" spc="-65" b="1">
                <a:latin typeface="Times New Roman"/>
                <a:cs typeface="Times New Roman"/>
              </a:rPr>
              <a:t>We </a:t>
            </a:r>
            <a:r>
              <a:rPr dirty="0" sz="1950" spc="-20" b="1">
                <a:latin typeface="Times New Roman"/>
                <a:cs typeface="Times New Roman"/>
              </a:rPr>
              <a:t>are </a:t>
            </a:r>
            <a:r>
              <a:rPr dirty="0" sz="1950" spc="-10" b="1">
                <a:latin typeface="Times New Roman"/>
                <a:cs typeface="Times New Roman"/>
              </a:rPr>
              <a:t>taking about </a:t>
            </a:r>
            <a:r>
              <a:rPr dirty="0" sz="1950" spc="-85" b="1">
                <a:latin typeface="Times New Roman"/>
                <a:cs typeface="Times New Roman"/>
              </a:rPr>
              <a:t>DATA</a:t>
            </a:r>
            <a:r>
              <a:rPr dirty="0" sz="1950" spc="-150" b="1">
                <a:latin typeface="Times New Roman"/>
                <a:cs typeface="Times New Roman"/>
              </a:rPr>
              <a:t> </a:t>
            </a:r>
            <a:r>
              <a:rPr dirty="0" sz="1950" spc="-25" b="1">
                <a:latin typeface="Times New Roman"/>
                <a:cs typeface="Times New Roman"/>
              </a:rPr>
              <a:t>MEMORY!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306320" marR="63500">
              <a:lnSpc>
                <a:spcPts val="2330"/>
              </a:lnSpc>
              <a:spcBef>
                <a:spcPts val="1740"/>
              </a:spcBef>
            </a:pPr>
            <a:r>
              <a:rPr dirty="0" sz="1950" spc="-10" b="1">
                <a:latin typeface="Times New Roman"/>
                <a:cs typeface="Times New Roman"/>
              </a:rPr>
              <a:t>WE </a:t>
            </a:r>
            <a:r>
              <a:rPr dirty="0" sz="1950" spc="-15" b="1">
                <a:latin typeface="Times New Roman"/>
                <a:cs typeface="Times New Roman"/>
              </a:rPr>
              <a:t>WILL DISCUSS </a:t>
            </a:r>
            <a:r>
              <a:rPr dirty="0" sz="1950" spc="-10" b="1">
                <a:latin typeface="Times New Roman"/>
                <a:cs typeface="Times New Roman"/>
              </a:rPr>
              <a:t>THIS IN </a:t>
            </a:r>
            <a:r>
              <a:rPr dirty="0" sz="1950" spc="-15" b="1">
                <a:latin typeface="Times New Roman"/>
                <a:cs typeface="Times New Roman"/>
              </a:rPr>
              <a:t>MORE </a:t>
            </a:r>
            <a:r>
              <a:rPr dirty="0" sz="1950" spc="-35" b="1">
                <a:latin typeface="Times New Roman"/>
                <a:cs typeface="Times New Roman"/>
              </a:rPr>
              <a:t>DETAILS  </a:t>
            </a:r>
            <a:r>
              <a:rPr dirty="0" sz="1950" spc="-15" b="1">
                <a:latin typeface="Times New Roman"/>
                <a:cs typeface="Times New Roman"/>
              </a:rPr>
              <a:t>WHEN </a:t>
            </a:r>
            <a:r>
              <a:rPr dirty="0" sz="1950" spc="-10" b="1">
                <a:latin typeface="Times New Roman"/>
                <a:cs typeface="Times New Roman"/>
              </a:rPr>
              <a:t>WE </a:t>
            </a:r>
            <a:r>
              <a:rPr dirty="0" sz="1950" spc="-15" b="1">
                <a:latin typeface="Times New Roman"/>
                <a:cs typeface="Times New Roman"/>
              </a:rPr>
              <a:t>LEARN MORE AOUT</a:t>
            </a:r>
            <a:r>
              <a:rPr dirty="0" sz="1950" spc="-229" b="1">
                <a:latin typeface="Times New Roman"/>
                <a:cs typeface="Times New Roman"/>
              </a:rPr>
              <a:t> </a:t>
            </a:r>
            <a:r>
              <a:rPr dirty="0" sz="1950" spc="-15" b="1">
                <a:latin typeface="Times New Roman"/>
                <a:cs typeface="Times New Roman"/>
              </a:rPr>
              <a:t>COMMANDS!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150" spc="10" b="1">
                <a:latin typeface="Times New Roman"/>
                <a:cs typeface="Times New Roman"/>
                <a:hlinkClick r:id="rId4"/>
              </a:rPr>
              <a:t>http://ww1.microchip.com/downloads/en/DeviceDoc/31006a.pdf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601091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Stack </a:t>
            </a:r>
            <a:r>
              <a:rPr dirty="0" sz="4700" spc="10"/>
              <a:t>and Table</a:t>
            </a:r>
            <a:r>
              <a:rPr dirty="0" sz="4700" spc="-35"/>
              <a:t> </a:t>
            </a:r>
            <a:r>
              <a:rPr dirty="0" sz="4700" spc="5"/>
              <a:t>Pointers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855217" y="2027005"/>
            <a:ext cx="6299200" cy="44735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420"/>
              </a:spcBef>
              <a:buClr>
                <a:srgbClr val="660000"/>
              </a:buClr>
              <a:buSzPct val="70212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350" spc="5">
                <a:latin typeface="Times New Roman"/>
                <a:cs typeface="Times New Roman"/>
              </a:rPr>
              <a:t>Table</a:t>
            </a:r>
            <a:r>
              <a:rPr dirty="0" sz="2350" spc="-10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Pointer</a:t>
            </a:r>
            <a:endParaRPr sz="2350">
              <a:latin typeface="Times New Roman"/>
              <a:cs typeface="Times New Roman"/>
            </a:endParaRPr>
          </a:p>
          <a:p>
            <a:pPr lvl="1" marL="988694" marR="19685" indent="-469900">
              <a:lnSpc>
                <a:spcPct val="90700"/>
              </a:lnSpc>
              <a:spcBef>
                <a:spcPts val="525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21-bit register used </a:t>
            </a:r>
            <a:r>
              <a:rPr dirty="0" sz="2150">
                <a:latin typeface="Times New Roman"/>
                <a:cs typeface="Times New Roman"/>
              </a:rPr>
              <a:t>as a </a:t>
            </a:r>
            <a:r>
              <a:rPr dirty="0" sz="2150" spc="-5">
                <a:solidFill>
                  <a:srgbClr val="FF2121"/>
                </a:solidFill>
                <a:latin typeface="Times New Roman"/>
                <a:cs typeface="Times New Roman"/>
              </a:rPr>
              <a:t>memory pointer </a:t>
            </a:r>
            <a:r>
              <a:rPr dirty="0" sz="2150" spc="-5">
                <a:latin typeface="Times New Roman"/>
                <a:cs typeface="Times New Roman"/>
              </a:rPr>
              <a:t>to </a:t>
            </a:r>
            <a:r>
              <a:rPr dirty="0" sz="2150">
                <a:latin typeface="Times New Roman"/>
                <a:cs typeface="Times New Roman"/>
              </a:rPr>
              <a:t>copy  </a:t>
            </a:r>
            <a:r>
              <a:rPr dirty="0" sz="2150" spc="-5">
                <a:latin typeface="Times New Roman"/>
                <a:cs typeface="Times New Roman"/>
              </a:rPr>
              <a:t>bytes </a:t>
            </a:r>
            <a:r>
              <a:rPr dirty="0" sz="2150" spc="-5">
                <a:solidFill>
                  <a:srgbClr val="0066FF"/>
                </a:solidFill>
                <a:latin typeface="Times New Roman"/>
                <a:cs typeface="Times New Roman"/>
              </a:rPr>
              <a:t>between </a:t>
            </a:r>
            <a:r>
              <a:rPr dirty="0" sz="2150" spc="-5">
                <a:latin typeface="Times New Roman"/>
                <a:cs typeface="Times New Roman"/>
              </a:rPr>
              <a:t>program memory </a:t>
            </a:r>
            <a:r>
              <a:rPr dirty="0" sz="2150">
                <a:latin typeface="Times New Roman"/>
                <a:cs typeface="Times New Roman"/>
              </a:rPr>
              <a:t>and </a:t>
            </a:r>
            <a:r>
              <a:rPr dirty="0" sz="2150" spc="-5">
                <a:solidFill>
                  <a:srgbClr val="FF2121"/>
                </a:solidFill>
                <a:latin typeface="Times New Roman"/>
                <a:cs typeface="Times New Roman"/>
              </a:rPr>
              <a:t>data  registers</a:t>
            </a:r>
            <a:endParaRPr sz="21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90"/>
              </a:spcBef>
              <a:buClr>
                <a:srgbClr val="660000"/>
              </a:buClr>
              <a:buSzPct val="70212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350" spc="5">
                <a:latin typeface="Times New Roman"/>
                <a:cs typeface="Times New Roman"/>
              </a:rPr>
              <a:t>Stack Pointer</a:t>
            </a:r>
            <a:r>
              <a:rPr dirty="0" sz="2350" spc="-5">
                <a:latin typeface="Times New Roman"/>
                <a:cs typeface="Times New Roman"/>
              </a:rPr>
              <a:t> </a:t>
            </a:r>
            <a:r>
              <a:rPr dirty="0" sz="2350" spc="5">
                <a:latin typeface="Times New Roman"/>
                <a:cs typeface="Times New Roman"/>
              </a:rPr>
              <a:t>(SP)</a:t>
            </a:r>
            <a:endParaRPr sz="2350">
              <a:latin typeface="Times New Roman"/>
              <a:cs typeface="Times New Roman"/>
            </a:endParaRPr>
          </a:p>
          <a:p>
            <a:pPr lvl="1" marL="988694" marR="5080" indent="-469900">
              <a:lnSpc>
                <a:spcPct val="89800"/>
              </a:lnSpc>
              <a:spcBef>
                <a:spcPts val="550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solidFill>
                  <a:srgbClr val="0066FF"/>
                </a:solidFill>
                <a:latin typeface="Times New Roman"/>
                <a:cs typeface="Times New Roman"/>
              </a:rPr>
              <a:t>Stack </a:t>
            </a:r>
            <a:r>
              <a:rPr dirty="0" sz="2150" spc="-5">
                <a:latin typeface="Times New Roman"/>
                <a:cs typeface="Times New Roman"/>
              </a:rPr>
              <a:t>is </a:t>
            </a:r>
            <a:r>
              <a:rPr dirty="0" sz="2150">
                <a:latin typeface="Times New Roman"/>
                <a:cs typeface="Times New Roman"/>
              </a:rPr>
              <a:t>a </a:t>
            </a:r>
            <a:r>
              <a:rPr dirty="0" sz="2150" spc="-5">
                <a:latin typeface="Times New Roman"/>
                <a:cs typeface="Times New Roman"/>
              </a:rPr>
              <a:t>group </a:t>
            </a:r>
            <a:r>
              <a:rPr dirty="0" sz="2150">
                <a:latin typeface="Times New Roman"/>
                <a:cs typeface="Times New Roman"/>
              </a:rPr>
              <a:t>of 31 </a:t>
            </a:r>
            <a:r>
              <a:rPr dirty="0" sz="2150" spc="-5">
                <a:latin typeface="Times New Roman"/>
                <a:cs typeface="Times New Roman"/>
              </a:rPr>
              <a:t>word-size registers used  for temporary storage </a:t>
            </a:r>
            <a:r>
              <a:rPr dirty="0" sz="2150">
                <a:latin typeface="Times New Roman"/>
                <a:cs typeface="Times New Roman"/>
              </a:rPr>
              <a:t>of </a:t>
            </a:r>
            <a:r>
              <a:rPr dirty="0" sz="2150" spc="-5">
                <a:solidFill>
                  <a:srgbClr val="0066FF"/>
                </a:solidFill>
                <a:latin typeface="Times New Roman"/>
                <a:cs typeface="Times New Roman"/>
              </a:rPr>
              <a:t>memory address </a:t>
            </a:r>
            <a:r>
              <a:rPr dirty="0" sz="2150" spc="-5">
                <a:latin typeface="Times New Roman"/>
                <a:cs typeface="Times New Roman"/>
              </a:rPr>
              <a:t>during  execution</a:t>
            </a:r>
            <a:endParaRPr sz="215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275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>
                <a:latin typeface="Times New Roman"/>
                <a:cs typeface="Times New Roman"/>
              </a:rPr>
              <a:t>Used </a:t>
            </a:r>
            <a:r>
              <a:rPr dirty="0" sz="2150" spc="-5">
                <a:latin typeface="Times New Roman"/>
                <a:cs typeface="Times New Roman"/>
              </a:rPr>
              <a:t>to store the </a:t>
            </a:r>
            <a:r>
              <a:rPr dirty="0" sz="2150" spc="-5">
                <a:solidFill>
                  <a:srgbClr val="0070C0"/>
                </a:solidFill>
                <a:latin typeface="Times New Roman"/>
                <a:cs typeface="Times New Roman"/>
              </a:rPr>
              <a:t>return</a:t>
            </a:r>
            <a:r>
              <a:rPr dirty="0" sz="2150" spc="-4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150" spc="-5">
                <a:solidFill>
                  <a:srgbClr val="0070C0"/>
                </a:solidFill>
                <a:latin typeface="Times New Roman"/>
                <a:cs typeface="Times New Roman"/>
              </a:rPr>
              <a:t>address</a:t>
            </a:r>
            <a:endParaRPr sz="215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250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Requires 5-bit</a:t>
            </a:r>
            <a:r>
              <a:rPr dirty="0" sz="2150" spc="-2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address</a:t>
            </a:r>
            <a:endParaRPr sz="215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275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Saved in </a:t>
            </a:r>
            <a:r>
              <a:rPr dirty="0" sz="2150">
                <a:latin typeface="Times New Roman"/>
                <a:cs typeface="Times New Roman"/>
              </a:rPr>
              <a:t>STKPTR </a:t>
            </a:r>
            <a:r>
              <a:rPr dirty="0" sz="2150" spc="-5">
                <a:latin typeface="Times New Roman"/>
                <a:cs typeface="Times New Roman"/>
              </a:rPr>
              <a:t>in</a:t>
            </a:r>
            <a:r>
              <a:rPr dirty="0" sz="2150" spc="-3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SFR</a:t>
            </a:r>
            <a:endParaRPr sz="2150">
              <a:latin typeface="Times New Roman"/>
              <a:cs typeface="Times New Roman"/>
            </a:endParaRPr>
          </a:p>
          <a:p>
            <a:pPr lvl="1" marL="988694" marR="176530" indent="-469900">
              <a:lnSpc>
                <a:spcPts val="2350"/>
              </a:lnSpc>
              <a:spcBef>
                <a:spcPts val="525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>
                <a:latin typeface="Times New Roman"/>
                <a:cs typeface="Times New Roman"/>
              </a:rPr>
              <a:t>Used </a:t>
            </a:r>
            <a:r>
              <a:rPr dirty="0" sz="2150" spc="-5">
                <a:latin typeface="Times New Roman"/>
                <a:cs typeface="Times New Roman"/>
              </a:rPr>
              <a:t>primarily for saving </a:t>
            </a:r>
            <a:r>
              <a:rPr dirty="0" sz="2150">
                <a:latin typeface="Times New Roman"/>
                <a:cs typeface="Times New Roman"/>
              </a:rPr>
              <a:t>PC </a:t>
            </a:r>
            <a:r>
              <a:rPr dirty="0" sz="2150" spc="-5">
                <a:latin typeface="Times New Roman"/>
                <a:cs typeface="Times New Roman"/>
              </a:rPr>
              <a:t>for next program  address prior to entering</a:t>
            </a:r>
            <a:r>
              <a:rPr dirty="0" sz="2150" spc="-3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subroutine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14309" y="846391"/>
            <a:ext cx="2075179" cy="400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78140" y="3469919"/>
            <a:ext cx="1720214" cy="410209"/>
          </a:xfrm>
          <a:custGeom>
            <a:avLst/>
            <a:gdLst/>
            <a:ahLst/>
            <a:cxnLst/>
            <a:rect l="l" t="t" r="r" b="b"/>
            <a:pathLst>
              <a:path w="1720215" h="410210">
                <a:moveTo>
                  <a:pt x="0" y="0"/>
                </a:moveTo>
                <a:lnTo>
                  <a:pt x="1720215" y="0"/>
                </a:lnTo>
                <a:lnTo>
                  <a:pt x="172021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27327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91387" y="1192254"/>
            <a:ext cx="1095375" cy="746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5">
                <a:solidFill>
                  <a:srgbClr val="420000"/>
                </a:solidFill>
                <a:latin typeface="Times New Roman"/>
                <a:cs typeface="Times New Roman"/>
              </a:rPr>
              <a:t>FSR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1750" y="2486101"/>
            <a:ext cx="6225540" cy="5083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07920" y="5601550"/>
            <a:ext cx="1802130" cy="328295"/>
          </a:xfrm>
          <a:custGeom>
            <a:avLst/>
            <a:gdLst/>
            <a:ahLst/>
            <a:cxnLst/>
            <a:rect l="l" t="t" r="r" b="b"/>
            <a:pathLst>
              <a:path w="1802129" h="328295">
                <a:moveTo>
                  <a:pt x="0" y="0"/>
                </a:moveTo>
                <a:lnTo>
                  <a:pt x="1802130" y="0"/>
                </a:lnTo>
                <a:lnTo>
                  <a:pt x="1802130" y="327942"/>
                </a:lnTo>
                <a:lnTo>
                  <a:pt x="0" y="327942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53664" y="3387940"/>
            <a:ext cx="2293620" cy="328295"/>
          </a:xfrm>
          <a:custGeom>
            <a:avLst/>
            <a:gdLst/>
            <a:ahLst/>
            <a:cxnLst/>
            <a:rect l="l" t="t" r="r" b="b"/>
            <a:pathLst>
              <a:path w="2293620" h="328295">
                <a:moveTo>
                  <a:pt x="0" y="0"/>
                </a:moveTo>
                <a:lnTo>
                  <a:pt x="2293620" y="0"/>
                </a:lnTo>
                <a:lnTo>
                  <a:pt x="2293620" y="327942"/>
                </a:lnTo>
                <a:lnTo>
                  <a:pt x="0" y="327942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47773" y="2103910"/>
            <a:ext cx="544068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Don’t confuse </a:t>
            </a:r>
            <a:r>
              <a:rPr dirty="0" sz="1950" spc="-15" b="1">
                <a:latin typeface="Times New Roman"/>
                <a:cs typeface="Times New Roman"/>
              </a:rPr>
              <a:t>SFRs </a:t>
            </a:r>
            <a:r>
              <a:rPr dirty="0" sz="1950" spc="-10" b="1">
                <a:latin typeface="Times New Roman"/>
                <a:cs typeface="Times New Roman"/>
              </a:rPr>
              <a:t>and </a:t>
            </a:r>
            <a:r>
              <a:rPr dirty="0" sz="1950" spc="-15" b="1">
                <a:latin typeface="Times New Roman"/>
                <a:cs typeface="Times New Roman"/>
              </a:rPr>
              <a:t>FSRs </a:t>
            </a:r>
            <a:r>
              <a:rPr dirty="0" sz="1950" spc="-10" b="1">
                <a:latin typeface="Times New Roman"/>
                <a:cs typeface="Times New Roman"/>
              </a:rPr>
              <a:t>(file Select</a:t>
            </a:r>
            <a:r>
              <a:rPr dirty="0" sz="1950" spc="5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Registers)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473" y="1027664"/>
            <a:ext cx="417893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Program</a:t>
            </a:r>
            <a:r>
              <a:rPr dirty="0" sz="4700" spc="-55"/>
              <a:t> </a:t>
            </a:r>
            <a:r>
              <a:rPr dirty="0" sz="4700" spc="10"/>
              <a:t>Counter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5484101" y="2355670"/>
            <a:ext cx="2131060" cy="61468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dirty="0" sz="2350" spc="5" b="1">
                <a:latin typeface="Arial"/>
                <a:cs typeface="Arial"/>
              </a:rPr>
              <a:t>PCL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  <a:tabLst>
                <a:tab pos="288290" algn="l"/>
                <a:tab pos="596900" algn="l"/>
                <a:tab pos="866775" algn="l"/>
                <a:tab pos="1155065" algn="l"/>
                <a:tab pos="1443990" algn="l"/>
                <a:tab pos="1733550" algn="l"/>
                <a:tab pos="2021839" algn="l"/>
              </a:tabLst>
            </a:pPr>
            <a:r>
              <a:rPr dirty="0" sz="1150" spc="10" b="1">
                <a:latin typeface="Arial"/>
                <a:cs typeface="Arial"/>
              </a:rPr>
              <a:t>7</a:t>
            </a:r>
            <a:r>
              <a:rPr dirty="0" sz="1150" spc="1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6</a:t>
            </a:r>
            <a:r>
              <a:rPr dirty="0" sz="1150" spc="1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5</a:t>
            </a:r>
            <a:r>
              <a:rPr dirty="0" sz="1150" spc="1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4</a:t>
            </a:r>
            <a:r>
              <a:rPr dirty="0" sz="1150" spc="1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3</a:t>
            </a:r>
            <a:r>
              <a:rPr dirty="0" sz="1150" spc="1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2</a:t>
            </a:r>
            <a:r>
              <a:rPr dirty="0" sz="1150" spc="1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1</a:t>
            </a:r>
            <a:r>
              <a:rPr dirty="0" sz="1150" spc="1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108" y="2982467"/>
            <a:ext cx="43281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581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5581" y="3024123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0"/>
                </a:moveTo>
                <a:lnTo>
                  <a:pt x="290115" y="0"/>
                </a:lnTo>
                <a:lnTo>
                  <a:pt x="290115" y="413343"/>
                </a:lnTo>
                <a:lnTo>
                  <a:pt x="0" y="413343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2668" y="2982467"/>
            <a:ext cx="432816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5698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5698" y="3024123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0"/>
                </a:moveTo>
                <a:lnTo>
                  <a:pt x="290115" y="0"/>
                </a:lnTo>
                <a:lnTo>
                  <a:pt x="290115" y="413343"/>
                </a:lnTo>
                <a:lnTo>
                  <a:pt x="0" y="413343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2227" y="2982467"/>
            <a:ext cx="432816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2124" y="2970276"/>
            <a:ext cx="573024" cy="658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4106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04960" y="3024123"/>
            <a:ext cx="288925" cy="413384"/>
          </a:xfrm>
          <a:prstGeom prst="rect">
            <a:avLst/>
          </a:prstGeom>
          <a:ln w="5119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solidFill>
                  <a:srgbClr val="A50021"/>
                </a:solidFill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48739" y="2982467"/>
            <a:ext cx="435864" cy="554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81683" y="2970276"/>
            <a:ext cx="569976" cy="658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92516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413344"/>
                </a:moveTo>
                <a:lnTo>
                  <a:pt x="290116" y="413344"/>
                </a:lnTo>
                <a:lnTo>
                  <a:pt x="290116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93369" y="3024123"/>
            <a:ext cx="289560" cy="413384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41348" y="2982467"/>
            <a:ext cx="432815" cy="554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71244" y="2970276"/>
            <a:ext cx="569976" cy="6583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2635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82634" y="3024123"/>
            <a:ext cx="289560" cy="413384"/>
          </a:xfrm>
          <a:prstGeom prst="rect">
            <a:avLst/>
          </a:prstGeom>
          <a:ln w="512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27860" y="2982467"/>
            <a:ext cx="432815" cy="5547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57755" y="2970276"/>
            <a:ext cx="573024" cy="658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71039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71895" y="3024123"/>
            <a:ext cx="288925" cy="413384"/>
          </a:xfrm>
          <a:prstGeom prst="rect">
            <a:avLst/>
          </a:prstGeom>
          <a:ln w="512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17420" y="2982467"/>
            <a:ext cx="432816" cy="5547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47316" y="2970276"/>
            <a:ext cx="573024" cy="6583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59444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260300" y="3024123"/>
            <a:ext cx="289560" cy="413384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06979" y="2982467"/>
            <a:ext cx="432816" cy="554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36876" y="2970276"/>
            <a:ext cx="573024" cy="6583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49563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549561" y="3024123"/>
            <a:ext cx="290195" cy="413384"/>
          </a:xfrm>
          <a:prstGeom prst="rect">
            <a:avLst/>
          </a:prstGeom>
          <a:ln w="3414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18460" y="2982467"/>
            <a:ext cx="432815" cy="5547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48355" y="2970276"/>
            <a:ext cx="573023" cy="6583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60839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4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60839" y="3024123"/>
            <a:ext cx="290195" cy="413384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08020" y="2982467"/>
            <a:ext cx="432816" cy="5547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37916" y="2970276"/>
            <a:ext cx="573023" cy="6583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50958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6" y="413344"/>
                </a:lnTo>
                <a:lnTo>
                  <a:pt x="290116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250957" y="3024123"/>
            <a:ext cx="289560" cy="413384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97579" y="2982467"/>
            <a:ext cx="432815" cy="5547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27476" y="2970276"/>
            <a:ext cx="573024" cy="6583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39375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540224" y="3024123"/>
            <a:ext cx="288925" cy="413384"/>
          </a:xfrm>
          <a:prstGeom prst="rect">
            <a:avLst/>
          </a:prstGeom>
          <a:ln w="512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84091" y="2982467"/>
            <a:ext cx="432815" cy="5547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17035" y="2970276"/>
            <a:ext cx="569976" cy="6583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27779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828635" y="3024123"/>
            <a:ext cx="289560" cy="413384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76700" y="2982467"/>
            <a:ext cx="432815" cy="5547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06596" y="2970276"/>
            <a:ext cx="569976" cy="6583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17898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117897" y="3024123"/>
            <a:ext cx="289560" cy="413384"/>
          </a:xfrm>
          <a:prstGeom prst="rect">
            <a:avLst/>
          </a:prstGeom>
          <a:ln w="512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363211" y="2982467"/>
            <a:ext cx="432815" cy="5547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93108" y="2970276"/>
            <a:ext cx="573024" cy="6583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406303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407158" y="3024123"/>
            <a:ext cx="288925" cy="413384"/>
          </a:xfrm>
          <a:prstGeom prst="rect">
            <a:avLst/>
          </a:prstGeom>
          <a:ln w="512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52771" y="2982467"/>
            <a:ext cx="432815" cy="5547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82667" y="2970276"/>
            <a:ext cx="573024" cy="6583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94707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695563" y="3024123"/>
            <a:ext cx="289560" cy="413384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942332" y="2982467"/>
            <a:ext cx="432815" cy="5547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72228" y="2970276"/>
            <a:ext cx="573024" cy="6583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984826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984824" y="3024123"/>
            <a:ext cx="290195" cy="413384"/>
          </a:xfrm>
          <a:prstGeom prst="rect">
            <a:avLst/>
          </a:prstGeom>
          <a:ln w="3414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353811" y="2982467"/>
            <a:ext cx="432815" cy="55473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283708" y="2970276"/>
            <a:ext cx="573024" cy="6583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96115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396115" y="3024123"/>
            <a:ext cx="290195" cy="413384"/>
          </a:xfrm>
          <a:prstGeom prst="rect">
            <a:avLst/>
          </a:prstGeom>
          <a:ln w="3423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643371" y="2982467"/>
            <a:ext cx="432815" cy="55473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73267" y="2970276"/>
            <a:ext cx="573024" cy="65836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86221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686226" y="3024123"/>
            <a:ext cx="289560" cy="413384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932932" y="2982467"/>
            <a:ext cx="432815" cy="55473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62828" y="2970276"/>
            <a:ext cx="573024" cy="6583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74638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5975487" y="3024123"/>
            <a:ext cx="288925" cy="413384"/>
          </a:xfrm>
          <a:prstGeom prst="rect">
            <a:avLst/>
          </a:prstGeom>
          <a:ln w="512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219444" y="2982467"/>
            <a:ext cx="432816" cy="55473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52388" y="2970276"/>
            <a:ext cx="569976" cy="6583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63043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6263898" y="3024123"/>
            <a:ext cx="289560" cy="413384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512052" y="2982467"/>
            <a:ext cx="432816" cy="55473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41947" y="2970276"/>
            <a:ext cx="569976" cy="65836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53162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553160" y="3024123"/>
            <a:ext cx="289560" cy="413384"/>
          </a:xfrm>
          <a:prstGeom prst="rect">
            <a:avLst/>
          </a:prstGeom>
          <a:ln w="512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798564" y="2982467"/>
            <a:ext cx="432816" cy="55473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728459" y="2970276"/>
            <a:ext cx="573024" cy="65836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41566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6842421" y="3024123"/>
            <a:ext cx="288925" cy="413384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088123" y="2982467"/>
            <a:ext cx="432816" cy="55473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18019" y="2970276"/>
            <a:ext cx="573024" cy="65836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129983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7130832" y="3024123"/>
            <a:ext cx="289560" cy="413384"/>
          </a:xfrm>
          <a:prstGeom prst="rect">
            <a:avLst/>
          </a:prstGeom>
          <a:ln w="3423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377683" y="2982467"/>
            <a:ext cx="432816" cy="55473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7580" y="2970276"/>
            <a:ext cx="573024" cy="6583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20088" y="3024126"/>
            <a:ext cx="290195" cy="413384"/>
          </a:xfrm>
          <a:custGeom>
            <a:avLst/>
            <a:gdLst/>
            <a:ahLst/>
            <a:cxnLst/>
            <a:rect l="l" t="t" r="r" b="b"/>
            <a:pathLst>
              <a:path w="290195" h="413385">
                <a:moveTo>
                  <a:pt x="0" y="413344"/>
                </a:moveTo>
                <a:lnTo>
                  <a:pt x="290114" y="413344"/>
                </a:lnTo>
                <a:lnTo>
                  <a:pt x="290114" y="0"/>
                </a:lnTo>
                <a:lnTo>
                  <a:pt x="0" y="0"/>
                </a:lnTo>
                <a:lnTo>
                  <a:pt x="0" y="413344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7420094" y="3024123"/>
            <a:ext cx="290195" cy="413384"/>
          </a:xfrm>
          <a:prstGeom prst="rect">
            <a:avLst/>
          </a:prstGeom>
          <a:ln w="3414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dirty="0" sz="1950" spc="-5" b="1">
                <a:solidFill>
                  <a:srgbClr val="660000"/>
                </a:solidFill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149430" y="2226782"/>
            <a:ext cx="4030345" cy="74358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1055"/>
              </a:spcBef>
              <a:tabLst>
                <a:tab pos="2654300" algn="l"/>
              </a:tabLst>
            </a:pPr>
            <a:r>
              <a:rPr dirty="0" sz="2350" spc="10" b="1">
                <a:latin typeface="Arial"/>
                <a:cs typeface="Arial"/>
              </a:rPr>
              <a:t>PCU	PCH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1868805" algn="l"/>
                <a:tab pos="3645535" algn="l"/>
                <a:tab pos="3933825" algn="l"/>
              </a:tabLst>
            </a:pPr>
            <a:r>
              <a:rPr dirty="0" sz="1150" spc="10" b="1">
                <a:latin typeface="Arial"/>
                <a:cs typeface="Arial"/>
              </a:rPr>
              <a:t>21</a:t>
            </a:r>
            <a:r>
              <a:rPr dirty="0" sz="1150" spc="10" b="1">
                <a:latin typeface="Arial"/>
                <a:cs typeface="Arial"/>
              </a:rPr>
              <a:t>  </a:t>
            </a:r>
            <a:r>
              <a:rPr dirty="0" sz="1150" spc="10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20</a:t>
            </a:r>
            <a:r>
              <a:rPr dirty="0" sz="1150" b="1">
                <a:latin typeface="Arial"/>
                <a:cs typeface="Arial"/>
              </a:rPr>
              <a:t>  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19</a:t>
            </a:r>
            <a:r>
              <a:rPr dirty="0" sz="1150" b="1">
                <a:latin typeface="Arial"/>
                <a:cs typeface="Arial"/>
              </a:rPr>
              <a:t>   </a:t>
            </a:r>
            <a:r>
              <a:rPr dirty="0" sz="1150" spc="10" b="1">
                <a:latin typeface="Arial"/>
                <a:cs typeface="Arial"/>
              </a:rPr>
              <a:t>18</a:t>
            </a:r>
            <a:r>
              <a:rPr dirty="0" sz="1150" b="1">
                <a:latin typeface="Arial"/>
                <a:cs typeface="Arial"/>
              </a:rPr>
              <a:t>  </a:t>
            </a:r>
            <a:r>
              <a:rPr dirty="0" sz="1150" spc="5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17</a:t>
            </a:r>
            <a:r>
              <a:rPr dirty="0" sz="1150" b="1">
                <a:latin typeface="Arial"/>
                <a:cs typeface="Arial"/>
              </a:rPr>
              <a:t>  </a:t>
            </a:r>
            <a:r>
              <a:rPr dirty="0" sz="1150" spc="30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16</a:t>
            </a:r>
            <a:r>
              <a:rPr dirty="0" sz="115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15</a:t>
            </a:r>
            <a:r>
              <a:rPr dirty="0" sz="1150" b="1">
                <a:latin typeface="Arial"/>
                <a:cs typeface="Arial"/>
              </a:rPr>
              <a:t>  </a:t>
            </a:r>
            <a:r>
              <a:rPr dirty="0" sz="1150" spc="10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14</a:t>
            </a:r>
            <a:r>
              <a:rPr dirty="0" sz="1150" b="1">
                <a:latin typeface="Arial"/>
                <a:cs typeface="Arial"/>
              </a:rPr>
              <a:t>  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13</a:t>
            </a:r>
            <a:r>
              <a:rPr dirty="0" sz="1150" b="1">
                <a:latin typeface="Arial"/>
                <a:cs typeface="Arial"/>
              </a:rPr>
              <a:t>   </a:t>
            </a:r>
            <a:r>
              <a:rPr dirty="0" sz="1150" spc="10" b="1">
                <a:latin typeface="Arial"/>
                <a:cs typeface="Arial"/>
              </a:rPr>
              <a:t>12</a:t>
            </a:r>
            <a:r>
              <a:rPr dirty="0" sz="1150" b="1">
                <a:latin typeface="Arial"/>
                <a:cs typeface="Arial"/>
              </a:rPr>
              <a:t>  </a:t>
            </a:r>
            <a:r>
              <a:rPr dirty="0" sz="1150" spc="5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11</a:t>
            </a:r>
            <a:r>
              <a:rPr dirty="0" sz="1150" b="1">
                <a:latin typeface="Arial"/>
                <a:cs typeface="Arial"/>
              </a:rPr>
              <a:t>  </a:t>
            </a:r>
            <a:r>
              <a:rPr dirty="0" sz="1150" spc="30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10</a:t>
            </a:r>
            <a:r>
              <a:rPr dirty="0" sz="115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9</a:t>
            </a:r>
            <a:r>
              <a:rPr dirty="0" sz="1150" b="1">
                <a:latin typeface="Arial"/>
                <a:cs typeface="Arial"/>
              </a:rPr>
              <a:t>	</a:t>
            </a:r>
            <a:r>
              <a:rPr dirty="0" sz="1150" spc="10" b="1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785129" y="1012753"/>
            <a:ext cx="3573779" cy="7645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81965" marR="5080" indent="-469900">
              <a:lnSpc>
                <a:spcPct val="91800"/>
              </a:lnSpc>
              <a:spcBef>
                <a:spcPts val="295"/>
              </a:spcBef>
            </a:pPr>
            <a:r>
              <a:rPr dirty="0" sz="1700" spc="5">
                <a:solidFill>
                  <a:srgbClr val="FF0000"/>
                </a:solidFill>
                <a:latin typeface="Times New Roman"/>
                <a:cs typeface="Times New Roman"/>
              </a:rPr>
              <a:t>21-bit </a:t>
            </a:r>
            <a:r>
              <a:rPr dirty="0" sz="1700" spc="5">
                <a:latin typeface="Times New Roman"/>
                <a:cs typeface="Times New Roman"/>
              </a:rPr>
              <a:t>register functions as </a:t>
            </a:r>
            <a:r>
              <a:rPr dirty="0" sz="1700" spc="10">
                <a:latin typeface="Times New Roman"/>
                <a:cs typeface="Times New Roman"/>
              </a:rPr>
              <a:t>a </a:t>
            </a:r>
            <a:r>
              <a:rPr dirty="0" sz="1700" spc="5">
                <a:latin typeface="Times New Roman"/>
                <a:cs typeface="Times New Roman"/>
              </a:rPr>
              <a:t>pointer </a:t>
            </a:r>
            <a:r>
              <a:rPr dirty="0" sz="1700" spc="10">
                <a:latin typeface="Times New Roman"/>
                <a:cs typeface="Times New Roman"/>
              </a:rPr>
              <a:t>to  </a:t>
            </a:r>
            <a:r>
              <a:rPr dirty="0" sz="1700" spc="5" b="1">
                <a:latin typeface="Times New Roman"/>
                <a:cs typeface="Times New Roman"/>
              </a:rPr>
              <a:t>program </a:t>
            </a:r>
            <a:r>
              <a:rPr dirty="0" sz="1700" spc="10" b="1">
                <a:latin typeface="Times New Roman"/>
                <a:cs typeface="Times New Roman"/>
              </a:rPr>
              <a:t>memory </a:t>
            </a:r>
            <a:r>
              <a:rPr dirty="0" sz="1700" spc="5">
                <a:latin typeface="Times New Roman"/>
                <a:cs typeface="Times New Roman"/>
              </a:rPr>
              <a:t>during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program  </a:t>
            </a:r>
            <a:r>
              <a:rPr dirty="0" sz="1700" spc="5">
                <a:latin typeface="Times New Roman"/>
                <a:cs typeface="Times New Roman"/>
              </a:rPr>
              <a:t>execution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868919" y="2158161"/>
            <a:ext cx="2075179" cy="400362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032750" y="4617720"/>
            <a:ext cx="1720214" cy="246379"/>
          </a:xfrm>
          <a:custGeom>
            <a:avLst/>
            <a:gdLst/>
            <a:ahLst/>
            <a:cxnLst/>
            <a:rect l="l" t="t" r="r" b="b"/>
            <a:pathLst>
              <a:path w="1720215" h="246379">
                <a:moveTo>
                  <a:pt x="0" y="0"/>
                </a:moveTo>
                <a:lnTo>
                  <a:pt x="1720215" y="0"/>
                </a:lnTo>
                <a:lnTo>
                  <a:pt x="1720215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27328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1959" y="6831330"/>
            <a:ext cx="6442278" cy="68662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930265" y="7159272"/>
            <a:ext cx="819150" cy="246379"/>
          </a:xfrm>
          <a:custGeom>
            <a:avLst/>
            <a:gdLst/>
            <a:ahLst/>
            <a:cxnLst/>
            <a:rect l="l" t="t" r="r" b="b"/>
            <a:pathLst>
              <a:path w="819150" h="246379">
                <a:moveTo>
                  <a:pt x="0" y="0"/>
                </a:moveTo>
                <a:lnTo>
                  <a:pt x="819150" y="0"/>
                </a:lnTo>
                <a:lnTo>
                  <a:pt x="819150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27326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111115" y="7249798"/>
            <a:ext cx="819150" cy="246379"/>
          </a:xfrm>
          <a:custGeom>
            <a:avLst/>
            <a:gdLst/>
            <a:ahLst/>
            <a:cxnLst/>
            <a:rect l="l" t="t" r="r" b="b"/>
            <a:pathLst>
              <a:path w="819150" h="246379">
                <a:moveTo>
                  <a:pt x="0" y="0"/>
                </a:moveTo>
                <a:lnTo>
                  <a:pt x="819150" y="0"/>
                </a:lnTo>
                <a:lnTo>
                  <a:pt x="819150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27326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291965" y="7171228"/>
            <a:ext cx="819150" cy="246379"/>
          </a:xfrm>
          <a:custGeom>
            <a:avLst/>
            <a:gdLst/>
            <a:ahLst/>
            <a:cxnLst/>
            <a:rect l="l" t="t" r="r" b="b"/>
            <a:pathLst>
              <a:path w="819150" h="246379">
                <a:moveTo>
                  <a:pt x="0" y="0"/>
                </a:moveTo>
                <a:lnTo>
                  <a:pt x="819150" y="0"/>
                </a:lnTo>
                <a:lnTo>
                  <a:pt x="819150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27326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472815" y="7248089"/>
            <a:ext cx="819150" cy="246379"/>
          </a:xfrm>
          <a:custGeom>
            <a:avLst/>
            <a:gdLst/>
            <a:ahLst/>
            <a:cxnLst/>
            <a:rect l="l" t="t" r="r" b="b"/>
            <a:pathLst>
              <a:path w="819150" h="246379">
                <a:moveTo>
                  <a:pt x="0" y="0"/>
                </a:moveTo>
                <a:lnTo>
                  <a:pt x="819150" y="0"/>
                </a:lnTo>
                <a:lnTo>
                  <a:pt x="819150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27326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653664" y="7186600"/>
            <a:ext cx="819150" cy="246379"/>
          </a:xfrm>
          <a:custGeom>
            <a:avLst/>
            <a:gdLst/>
            <a:ahLst/>
            <a:cxnLst/>
            <a:rect l="l" t="t" r="r" b="b"/>
            <a:pathLst>
              <a:path w="819150" h="246379">
                <a:moveTo>
                  <a:pt x="0" y="0"/>
                </a:moveTo>
                <a:lnTo>
                  <a:pt x="819150" y="0"/>
                </a:lnTo>
                <a:lnTo>
                  <a:pt x="819150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27326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13244" y="7105595"/>
            <a:ext cx="360680" cy="107950"/>
          </a:xfrm>
          <a:custGeom>
            <a:avLst/>
            <a:gdLst/>
            <a:ahLst/>
            <a:cxnLst/>
            <a:rect l="l" t="t" r="r" b="b"/>
            <a:pathLst>
              <a:path w="360679" h="107950">
                <a:moveTo>
                  <a:pt x="268173" y="0"/>
                </a:moveTo>
                <a:lnTo>
                  <a:pt x="265036" y="826"/>
                </a:lnTo>
                <a:lnTo>
                  <a:pt x="262191" y="5715"/>
                </a:lnTo>
                <a:lnTo>
                  <a:pt x="263016" y="8853"/>
                </a:lnTo>
                <a:lnTo>
                  <a:pt x="331012" y="48553"/>
                </a:lnTo>
                <a:lnTo>
                  <a:pt x="349948" y="48553"/>
                </a:lnTo>
                <a:lnTo>
                  <a:pt x="349948" y="58802"/>
                </a:lnTo>
                <a:lnTo>
                  <a:pt x="331010" y="58802"/>
                </a:lnTo>
                <a:lnTo>
                  <a:pt x="263004" y="98502"/>
                </a:lnTo>
                <a:lnTo>
                  <a:pt x="262191" y="101639"/>
                </a:lnTo>
                <a:lnTo>
                  <a:pt x="265036" y="106528"/>
                </a:lnTo>
                <a:lnTo>
                  <a:pt x="268173" y="107354"/>
                </a:lnTo>
                <a:lnTo>
                  <a:pt x="351331" y="58802"/>
                </a:lnTo>
                <a:lnTo>
                  <a:pt x="349948" y="58802"/>
                </a:lnTo>
                <a:lnTo>
                  <a:pt x="351333" y="58801"/>
                </a:lnTo>
                <a:lnTo>
                  <a:pt x="360108" y="53677"/>
                </a:lnTo>
                <a:lnTo>
                  <a:pt x="268173" y="0"/>
                </a:lnTo>
                <a:close/>
              </a:path>
              <a:path w="360679" h="107950">
                <a:moveTo>
                  <a:pt x="339789" y="53677"/>
                </a:moveTo>
                <a:lnTo>
                  <a:pt x="331010" y="58802"/>
                </a:lnTo>
                <a:lnTo>
                  <a:pt x="349948" y="58802"/>
                </a:lnTo>
                <a:lnTo>
                  <a:pt x="349948" y="58103"/>
                </a:lnTo>
                <a:lnTo>
                  <a:pt x="347370" y="58103"/>
                </a:lnTo>
                <a:lnTo>
                  <a:pt x="339789" y="53677"/>
                </a:lnTo>
                <a:close/>
              </a:path>
              <a:path w="360679" h="107950">
                <a:moveTo>
                  <a:pt x="0" y="48552"/>
                </a:moveTo>
                <a:lnTo>
                  <a:pt x="0" y="58801"/>
                </a:lnTo>
                <a:lnTo>
                  <a:pt x="331012" y="58801"/>
                </a:lnTo>
                <a:lnTo>
                  <a:pt x="339789" y="53677"/>
                </a:lnTo>
                <a:lnTo>
                  <a:pt x="331012" y="48553"/>
                </a:lnTo>
                <a:lnTo>
                  <a:pt x="0" y="48552"/>
                </a:lnTo>
                <a:close/>
              </a:path>
              <a:path w="360679" h="107950">
                <a:moveTo>
                  <a:pt x="347370" y="49251"/>
                </a:moveTo>
                <a:lnTo>
                  <a:pt x="339789" y="53677"/>
                </a:lnTo>
                <a:lnTo>
                  <a:pt x="347370" y="58103"/>
                </a:lnTo>
                <a:lnTo>
                  <a:pt x="347370" y="49251"/>
                </a:lnTo>
                <a:close/>
              </a:path>
              <a:path w="360679" h="107950">
                <a:moveTo>
                  <a:pt x="349948" y="49251"/>
                </a:moveTo>
                <a:lnTo>
                  <a:pt x="347370" y="49251"/>
                </a:lnTo>
                <a:lnTo>
                  <a:pt x="347370" y="58103"/>
                </a:lnTo>
                <a:lnTo>
                  <a:pt x="349948" y="58103"/>
                </a:lnTo>
                <a:lnTo>
                  <a:pt x="349948" y="49251"/>
                </a:lnTo>
                <a:close/>
              </a:path>
              <a:path w="360679" h="107950">
                <a:moveTo>
                  <a:pt x="331012" y="48553"/>
                </a:moveTo>
                <a:lnTo>
                  <a:pt x="339789" y="53677"/>
                </a:lnTo>
                <a:lnTo>
                  <a:pt x="347370" y="49251"/>
                </a:lnTo>
                <a:lnTo>
                  <a:pt x="349948" y="49251"/>
                </a:lnTo>
                <a:lnTo>
                  <a:pt x="349948" y="48553"/>
                </a:lnTo>
                <a:lnTo>
                  <a:pt x="331012" y="48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0" name="object 110"/>
          <p:cNvGraphicFramePr>
            <a:graphicFrameLocks noGrp="1"/>
          </p:cNvGraphicFramePr>
          <p:nvPr/>
        </p:nvGraphicFramePr>
        <p:xfrm>
          <a:off x="7309156" y="6981637"/>
          <a:ext cx="2580640" cy="27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/>
                <a:gridCol w="819149"/>
                <a:gridCol w="819150"/>
              </a:tblGrid>
              <a:tr h="245745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150" spc="20" b="1">
                          <a:latin typeface="Times New Roman"/>
                          <a:cs typeface="Times New Roman"/>
                        </a:rPr>
                        <a:t>PCLATH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28575">
                      <a:solidFill>
                        <a:srgbClr val="FF0A0A"/>
                      </a:solidFill>
                      <a:prstDash val="solid"/>
                    </a:lnL>
                    <a:lnR w="28575">
                      <a:solidFill>
                        <a:srgbClr val="FF0A0A"/>
                      </a:solidFill>
                      <a:prstDash val="solid"/>
                    </a:lnR>
                    <a:lnT w="28575">
                      <a:solidFill>
                        <a:srgbClr val="FF0A0A"/>
                      </a:solidFill>
                      <a:prstDash val="solid"/>
                    </a:lnT>
                    <a:lnB w="28575">
                      <a:solidFill>
                        <a:srgbClr val="FF0A0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150" spc="20" b="1">
                          <a:latin typeface="Times New Roman"/>
                          <a:cs typeface="Times New Roman"/>
                        </a:rPr>
                        <a:t>PCLATL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28575">
                      <a:solidFill>
                        <a:srgbClr val="FF0A0A"/>
                      </a:solidFill>
                      <a:prstDash val="solid"/>
                    </a:lnL>
                    <a:lnR w="28575">
                      <a:solidFill>
                        <a:srgbClr val="FF0A0A"/>
                      </a:solidFill>
                      <a:prstDash val="solid"/>
                    </a:lnR>
                    <a:lnT w="28575">
                      <a:solidFill>
                        <a:srgbClr val="FF0A0A"/>
                      </a:solidFill>
                      <a:prstDash val="solid"/>
                    </a:lnT>
                    <a:lnB w="28575">
                      <a:solidFill>
                        <a:srgbClr val="FF0A0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150" spc="20" b="1">
                          <a:latin typeface="Times New Roman"/>
                          <a:cs typeface="Times New Roman"/>
                        </a:rPr>
                        <a:t>PCL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28575">
                      <a:solidFill>
                        <a:srgbClr val="FF0A0A"/>
                      </a:solidFill>
                      <a:prstDash val="solid"/>
                    </a:lnL>
                    <a:lnR w="28575">
                      <a:solidFill>
                        <a:srgbClr val="FF0A0A"/>
                      </a:solidFill>
                      <a:prstDash val="solid"/>
                    </a:lnR>
                    <a:lnT w="28575">
                      <a:solidFill>
                        <a:srgbClr val="FF0A0A"/>
                      </a:solidFill>
                      <a:prstDash val="solid"/>
                    </a:lnT>
                    <a:lnB w="28575">
                      <a:solidFill>
                        <a:srgbClr val="FF0A0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1" name="object 111"/>
          <p:cNvSpPr txBox="1"/>
          <p:nvPr/>
        </p:nvSpPr>
        <p:spPr>
          <a:xfrm>
            <a:off x="691387" y="3394080"/>
            <a:ext cx="7068820" cy="3542029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426335">
              <a:lnSpc>
                <a:spcPct val="100000"/>
              </a:lnSpc>
              <a:spcBef>
                <a:spcPts val="665"/>
              </a:spcBef>
            </a:pPr>
            <a:r>
              <a:rPr dirty="0" sz="1950" spc="-10" b="1">
                <a:latin typeface="Arial"/>
                <a:cs typeface="Arial"/>
              </a:rPr>
              <a:t>Program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spc="-15" b="1">
                <a:latin typeface="Arial"/>
                <a:cs typeface="Arial"/>
              </a:rPr>
              <a:t>Counter</a:t>
            </a:r>
            <a:endParaRPr sz="1950">
              <a:latin typeface="Arial"/>
              <a:cs typeface="Arial"/>
            </a:endParaRPr>
          </a:p>
          <a:p>
            <a:pPr marL="517525" indent="-504825">
              <a:lnSpc>
                <a:spcPct val="100000"/>
              </a:lnSpc>
              <a:spcBef>
                <a:spcPts val="56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950" spc="-10">
                <a:latin typeface="Times New Roman"/>
                <a:cs typeface="Times New Roman"/>
              </a:rPr>
              <a:t>21-bit PC can access up </a:t>
            </a:r>
            <a:r>
              <a:rPr dirty="0" sz="1950" spc="-5">
                <a:latin typeface="Times New Roman"/>
                <a:cs typeface="Times New Roman"/>
              </a:rPr>
              <a:t>to </a:t>
            </a:r>
            <a:r>
              <a:rPr dirty="0" sz="1950" spc="-10">
                <a:latin typeface="Times New Roman"/>
                <a:cs typeface="Times New Roman"/>
              </a:rPr>
              <a:t>2</a:t>
            </a:r>
            <a:r>
              <a:rPr dirty="0" baseline="25641" sz="1950" spc="-15">
                <a:latin typeface="Times New Roman"/>
                <a:cs typeface="Times New Roman"/>
              </a:rPr>
              <a:t>21 </a:t>
            </a:r>
            <a:r>
              <a:rPr dirty="0" sz="1950" spc="-5">
                <a:latin typeface="Times New Roman"/>
                <a:cs typeface="Times New Roman"/>
              </a:rPr>
              <a:t>= </a:t>
            </a:r>
            <a:r>
              <a:rPr dirty="0" sz="1950" spc="-10">
                <a:latin typeface="Times New Roman"/>
                <a:cs typeface="Times New Roman"/>
              </a:rPr>
              <a:t>2MB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(1MWord)</a:t>
            </a:r>
            <a:endParaRPr sz="1950">
              <a:latin typeface="Times New Roman"/>
              <a:cs typeface="Times New Roman"/>
            </a:endParaRPr>
          </a:p>
          <a:p>
            <a:pPr marL="517525" marR="44450" indent="-504825">
              <a:lnSpc>
                <a:spcPct val="109700"/>
              </a:lnSpc>
              <a:spcBef>
                <a:spcPts val="459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950" spc="-10">
                <a:latin typeface="Times New Roman"/>
                <a:cs typeface="Times New Roman"/>
              </a:rPr>
              <a:t>22</a:t>
            </a:r>
            <a:r>
              <a:rPr dirty="0" baseline="25641" sz="1950" spc="-15">
                <a:latin typeface="Times New Roman"/>
                <a:cs typeface="Times New Roman"/>
              </a:rPr>
              <a:t>nd </a:t>
            </a:r>
            <a:r>
              <a:rPr dirty="0" sz="1950" spc="-10">
                <a:latin typeface="Times New Roman"/>
                <a:cs typeface="Times New Roman"/>
              </a:rPr>
              <a:t>bit used </a:t>
            </a:r>
            <a:r>
              <a:rPr dirty="0" sz="1950" spc="-5">
                <a:latin typeface="Times New Roman"/>
                <a:cs typeface="Times New Roman"/>
              </a:rPr>
              <a:t>to </a:t>
            </a:r>
            <a:r>
              <a:rPr dirty="0" sz="1950" spc="-10">
                <a:latin typeface="Times New Roman"/>
                <a:cs typeface="Times New Roman"/>
              </a:rPr>
              <a:t>access </a:t>
            </a:r>
            <a:r>
              <a:rPr dirty="0" sz="1950" spc="-10" b="1">
                <a:latin typeface="Times New Roman"/>
                <a:cs typeface="Times New Roman"/>
              </a:rPr>
              <a:t>configuration </a:t>
            </a:r>
            <a:r>
              <a:rPr dirty="0" sz="1950" spc="-15" b="1">
                <a:latin typeface="Times New Roman"/>
                <a:cs typeface="Times New Roman"/>
              </a:rPr>
              <a:t>memory </a:t>
            </a:r>
            <a:r>
              <a:rPr dirty="0" sz="1950" spc="-5">
                <a:latin typeface="Times New Roman"/>
                <a:cs typeface="Times New Roman"/>
              </a:rPr>
              <a:t>at </a:t>
            </a:r>
            <a:r>
              <a:rPr dirty="0" sz="1950" spc="-10">
                <a:latin typeface="Times New Roman"/>
                <a:cs typeface="Times New Roman"/>
              </a:rPr>
              <a:t>program time or  via table reads </a:t>
            </a:r>
            <a:r>
              <a:rPr dirty="0" sz="1950" spc="-5">
                <a:latin typeface="Times New Roman"/>
                <a:cs typeface="Times New Roman"/>
              </a:rPr>
              <a:t>&amp;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writes</a:t>
            </a:r>
            <a:endParaRPr sz="19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66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950" spc="-10">
                <a:latin typeface="Times New Roman"/>
                <a:cs typeface="Times New Roman"/>
              </a:rPr>
              <a:t>Contains address </a:t>
            </a:r>
            <a:r>
              <a:rPr dirty="0" sz="1950" spc="-5">
                <a:latin typeface="Times New Roman"/>
                <a:cs typeface="Times New Roman"/>
              </a:rPr>
              <a:t>of </a:t>
            </a:r>
            <a:r>
              <a:rPr dirty="0" u="sng" sz="19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NEXT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instruction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(pipelining)</a:t>
            </a:r>
            <a:endParaRPr sz="19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685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950" spc="-10">
                <a:latin typeface="Times New Roman"/>
                <a:cs typeface="Times New Roman"/>
              </a:rPr>
              <a:t>Lower byte accessible </a:t>
            </a:r>
            <a:r>
              <a:rPr dirty="0" sz="1950" spc="-5">
                <a:latin typeface="Times New Roman"/>
                <a:cs typeface="Times New Roman"/>
              </a:rPr>
              <a:t>in </a:t>
            </a:r>
            <a:r>
              <a:rPr dirty="0" sz="1950" spc="-10">
                <a:latin typeface="Times New Roman"/>
                <a:cs typeface="Times New Roman"/>
              </a:rPr>
              <a:t>data memory </a:t>
            </a:r>
            <a:r>
              <a:rPr dirty="0" sz="1950" spc="-5">
                <a:latin typeface="Times New Roman"/>
                <a:cs typeface="Times New Roman"/>
              </a:rPr>
              <a:t>as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PCL</a:t>
            </a:r>
            <a:endParaRPr sz="19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68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950" spc="-10">
                <a:latin typeface="Times New Roman"/>
                <a:cs typeface="Times New Roman"/>
              </a:rPr>
              <a:t>Upper bytes indirectly accessible via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PCLATH/PCLATU</a:t>
            </a:r>
            <a:endParaRPr sz="1950">
              <a:latin typeface="Times New Roman"/>
              <a:cs typeface="Times New Roman"/>
            </a:endParaRPr>
          </a:p>
          <a:p>
            <a:pPr marL="517525" marR="5080" indent="-504825">
              <a:lnSpc>
                <a:spcPct val="109700"/>
              </a:lnSpc>
              <a:spcBef>
                <a:spcPts val="459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950" spc="-1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dirty="0" sz="1950" spc="-5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dirty="0" sz="1950" spc="-5">
                <a:latin typeface="Times New Roman"/>
                <a:cs typeface="Times New Roman"/>
              </a:rPr>
              <a:t>of </a:t>
            </a:r>
            <a:r>
              <a:rPr dirty="0" sz="1950" spc="-10">
                <a:latin typeface="Times New Roman"/>
                <a:cs typeface="Times New Roman"/>
              </a:rPr>
              <a:t>PC </a:t>
            </a:r>
            <a:r>
              <a:rPr dirty="0" sz="1950" spc="-5">
                <a:latin typeface="Times New Roman"/>
                <a:cs typeface="Times New Roman"/>
              </a:rPr>
              <a:t>is </a:t>
            </a:r>
            <a:r>
              <a:rPr dirty="0" sz="1950" spc="-10">
                <a:latin typeface="Times New Roman"/>
                <a:cs typeface="Times New Roman"/>
              </a:rPr>
              <a:t>always </a:t>
            </a:r>
            <a:r>
              <a:rPr dirty="0" sz="1950" spc="135">
                <a:latin typeface="Noto Sans Mono CJK JP Regular"/>
                <a:cs typeface="Noto Sans Mono CJK JP Regular"/>
              </a:rPr>
              <a:t>'</a:t>
            </a:r>
            <a:r>
              <a:rPr dirty="0" sz="1950" spc="135">
                <a:latin typeface="Times New Roman"/>
                <a:cs typeface="Times New Roman"/>
              </a:rPr>
              <a:t>0</a:t>
            </a:r>
            <a:r>
              <a:rPr dirty="0" sz="1950" spc="135">
                <a:latin typeface="Noto Sans Mono CJK JP Regular"/>
                <a:cs typeface="Noto Sans Mono CJK JP Regular"/>
              </a:rPr>
              <a:t>’</a:t>
            </a:r>
            <a:r>
              <a:rPr dirty="0" sz="1950" spc="-530">
                <a:latin typeface="Noto Sans Mono CJK JP Regular"/>
                <a:cs typeface="Noto Sans Mono CJK JP Regular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except when reading or writing program  memory via </a:t>
            </a:r>
            <a:r>
              <a:rPr dirty="0" sz="1950" spc="-10">
                <a:solidFill>
                  <a:srgbClr val="FF0000"/>
                </a:solidFill>
                <a:latin typeface="Times New Roman"/>
                <a:cs typeface="Times New Roman"/>
              </a:rPr>
              <a:t>table read/write</a:t>
            </a:r>
            <a:r>
              <a:rPr dirty="0" sz="195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mechanism</a:t>
            </a:r>
            <a:endParaRPr sz="1950">
              <a:latin typeface="Times New Roman"/>
              <a:cs typeface="Times New Roman"/>
            </a:endParaRPr>
          </a:p>
          <a:p>
            <a:pPr algn="r" marR="1681480">
              <a:lnSpc>
                <a:spcPct val="100000"/>
              </a:lnSpc>
              <a:spcBef>
                <a:spcPts val="260"/>
              </a:spcBef>
            </a:pPr>
            <a:r>
              <a:rPr dirty="0" sz="1150" spc="20" b="1">
                <a:solidFill>
                  <a:srgbClr val="0070C0"/>
                </a:solidFill>
                <a:latin typeface="Times New Roman"/>
                <a:cs typeface="Times New Roman"/>
              </a:rPr>
              <a:t>P</a:t>
            </a:r>
            <a:r>
              <a:rPr dirty="0" sz="1150" spc="25" b="1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dirty="0" sz="1150" spc="15" b="1">
                <a:solidFill>
                  <a:srgbClr val="0070C0"/>
                </a:solidFill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126469" y="6935519"/>
            <a:ext cx="1689735" cy="205104"/>
          </a:xfrm>
          <a:custGeom>
            <a:avLst/>
            <a:gdLst/>
            <a:ahLst/>
            <a:cxnLst/>
            <a:rect l="l" t="t" r="r" b="b"/>
            <a:pathLst>
              <a:path w="1689734" h="205104">
                <a:moveTo>
                  <a:pt x="0" y="204963"/>
                </a:moveTo>
                <a:lnTo>
                  <a:pt x="1341" y="165073"/>
                </a:lnTo>
                <a:lnTo>
                  <a:pt x="4998" y="132498"/>
                </a:lnTo>
                <a:lnTo>
                  <a:pt x="10422" y="110535"/>
                </a:lnTo>
                <a:lnTo>
                  <a:pt x="17064" y="102481"/>
                </a:lnTo>
                <a:lnTo>
                  <a:pt x="827683" y="102481"/>
                </a:lnTo>
                <a:lnTo>
                  <a:pt x="834326" y="94428"/>
                </a:lnTo>
                <a:lnTo>
                  <a:pt x="839750" y="72465"/>
                </a:lnTo>
                <a:lnTo>
                  <a:pt x="843408" y="39890"/>
                </a:lnTo>
                <a:lnTo>
                  <a:pt x="844749" y="0"/>
                </a:lnTo>
                <a:lnTo>
                  <a:pt x="846090" y="39890"/>
                </a:lnTo>
                <a:lnTo>
                  <a:pt x="849747" y="72465"/>
                </a:lnTo>
                <a:lnTo>
                  <a:pt x="855171" y="94428"/>
                </a:lnTo>
                <a:lnTo>
                  <a:pt x="861813" y="102481"/>
                </a:lnTo>
                <a:lnTo>
                  <a:pt x="1672431" y="102481"/>
                </a:lnTo>
                <a:lnTo>
                  <a:pt x="1679076" y="110535"/>
                </a:lnTo>
                <a:lnTo>
                  <a:pt x="1684502" y="132498"/>
                </a:lnTo>
                <a:lnTo>
                  <a:pt x="1688161" y="165073"/>
                </a:lnTo>
                <a:lnTo>
                  <a:pt x="1689502" y="204963"/>
                </a:lnTo>
              </a:path>
            </a:pathLst>
          </a:custGeom>
          <a:ln w="10239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326460"/>
            <a:ext cx="8011795" cy="6153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850" spc="5"/>
              <a:t>21-Bit PC Example </a:t>
            </a:r>
            <a:r>
              <a:rPr dirty="0" sz="3850" spc="10"/>
              <a:t>&amp; </a:t>
            </a:r>
            <a:r>
              <a:rPr dirty="0" sz="3850" spc="5"/>
              <a:t>Program</a:t>
            </a:r>
            <a:r>
              <a:rPr dirty="0" sz="3850" spc="-25"/>
              <a:t> </a:t>
            </a:r>
            <a:r>
              <a:rPr dirty="0" sz="3850" spc="5"/>
              <a:t>Memory</a:t>
            </a:r>
            <a:endParaRPr sz="3850"/>
          </a:p>
        </p:txBody>
      </p:sp>
      <p:sp>
        <p:nvSpPr>
          <p:cNvPr id="4" name="object 4"/>
          <p:cNvSpPr/>
          <p:nvPr/>
        </p:nvSpPr>
        <p:spPr>
          <a:xfrm>
            <a:off x="360045" y="2158160"/>
            <a:ext cx="7290434" cy="4509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20690" y="4043819"/>
            <a:ext cx="4136707" cy="2018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05800" y="5575927"/>
            <a:ext cx="1090494" cy="1091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78423" y="5848780"/>
            <a:ext cx="545465" cy="546100"/>
          </a:xfrm>
          <a:custGeom>
            <a:avLst/>
            <a:gdLst/>
            <a:ahLst/>
            <a:cxnLst/>
            <a:rect l="l" t="t" r="r" b="b"/>
            <a:pathLst>
              <a:path w="545465" h="546100">
                <a:moveTo>
                  <a:pt x="0" y="0"/>
                </a:moveTo>
                <a:lnTo>
                  <a:pt x="545246" y="0"/>
                </a:lnTo>
                <a:lnTo>
                  <a:pt x="545246" y="545716"/>
                </a:lnTo>
                <a:lnTo>
                  <a:pt x="0" y="545716"/>
                </a:lnTo>
                <a:lnTo>
                  <a:pt x="0" y="0"/>
                </a:lnTo>
                <a:close/>
              </a:path>
            </a:pathLst>
          </a:custGeom>
          <a:ln w="5454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8129" y="2896019"/>
            <a:ext cx="1146810" cy="3525520"/>
          </a:xfrm>
          <a:custGeom>
            <a:avLst/>
            <a:gdLst/>
            <a:ahLst/>
            <a:cxnLst/>
            <a:rect l="l" t="t" r="r" b="b"/>
            <a:pathLst>
              <a:path w="1146810" h="3525520">
                <a:moveTo>
                  <a:pt x="0" y="1762689"/>
                </a:moveTo>
                <a:lnTo>
                  <a:pt x="433" y="1693475"/>
                </a:lnTo>
                <a:lnTo>
                  <a:pt x="1725" y="1624936"/>
                </a:lnTo>
                <a:lnTo>
                  <a:pt x="3857" y="1557123"/>
                </a:lnTo>
                <a:lnTo>
                  <a:pt x="6815" y="1490083"/>
                </a:lnTo>
                <a:lnTo>
                  <a:pt x="10583" y="1423866"/>
                </a:lnTo>
                <a:lnTo>
                  <a:pt x="15144" y="1358521"/>
                </a:lnTo>
                <a:lnTo>
                  <a:pt x="20482" y="1294097"/>
                </a:lnTo>
                <a:lnTo>
                  <a:pt x="26582" y="1230642"/>
                </a:lnTo>
                <a:lnTo>
                  <a:pt x="33428" y="1168207"/>
                </a:lnTo>
                <a:lnTo>
                  <a:pt x="41004" y="1106839"/>
                </a:lnTo>
                <a:lnTo>
                  <a:pt x="49294" y="1046588"/>
                </a:lnTo>
                <a:lnTo>
                  <a:pt x="58281" y="987503"/>
                </a:lnTo>
                <a:lnTo>
                  <a:pt x="67950" y="929633"/>
                </a:lnTo>
                <a:lnTo>
                  <a:pt x="78286" y="873026"/>
                </a:lnTo>
                <a:lnTo>
                  <a:pt x="89272" y="817732"/>
                </a:lnTo>
                <a:lnTo>
                  <a:pt x="100892" y="763800"/>
                </a:lnTo>
                <a:lnTo>
                  <a:pt x="113130" y="711279"/>
                </a:lnTo>
                <a:lnTo>
                  <a:pt x="125970" y="660217"/>
                </a:lnTo>
                <a:lnTo>
                  <a:pt x="139397" y="610664"/>
                </a:lnTo>
                <a:lnTo>
                  <a:pt x="153394" y="562668"/>
                </a:lnTo>
                <a:lnTo>
                  <a:pt x="167946" y="516279"/>
                </a:lnTo>
                <a:lnTo>
                  <a:pt x="183036" y="471546"/>
                </a:lnTo>
                <a:lnTo>
                  <a:pt x="198649" y="428518"/>
                </a:lnTo>
                <a:lnTo>
                  <a:pt x="214769" y="387243"/>
                </a:lnTo>
                <a:lnTo>
                  <a:pt x="231379" y="347770"/>
                </a:lnTo>
                <a:lnTo>
                  <a:pt x="248465" y="310149"/>
                </a:lnTo>
                <a:lnTo>
                  <a:pt x="266009" y="274429"/>
                </a:lnTo>
                <a:lnTo>
                  <a:pt x="283996" y="240658"/>
                </a:lnTo>
                <a:lnTo>
                  <a:pt x="321235" y="179161"/>
                </a:lnTo>
                <a:lnTo>
                  <a:pt x="360056" y="126050"/>
                </a:lnTo>
                <a:lnTo>
                  <a:pt x="400329" y="81717"/>
                </a:lnTo>
                <a:lnTo>
                  <a:pt x="441928" y="46553"/>
                </a:lnTo>
                <a:lnTo>
                  <a:pt x="484725" y="20951"/>
                </a:lnTo>
                <a:lnTo>
                  <a:pt x="528593" y="5303"/>
                </a:lnTo>
                <a:lnTo>
                  <a:pt x="573405" y="0"/>
                </a:lnTo>
                <a:lnTo>
                  <a:pt x="595920" y="1333"/>
                </a:lnTo>
                <a:lnTo>
                  <a:pt x="640276" y="11858"/>
                </a:lnTo>
                <a:lnTo>
                  <a:pt x="683625" y="32533"/>
                </a:lnTo>
                <a:lnTo>
                  <a:pt x="725839" y="62964"/>
                </a:lnTo>
                <a:lnTo>
                  <a:pt x="766791" y="102762"/>
                </a:lnTo>
                <a:lnTo>
                  <a:pt x="806353" y="151533"/>
                </a:lnTo>
                <a:lnTo>
                  <a:pt x="844399" y="208886"/>
                </a:lnTo>
                <a:lnTo>
                  <a:pt x="880801" y="274429"/>
                </a:lnTo>
                <a:lnTo>
                  <a:pt x="898345" y="310149"/>
                </a:lnTo>
                <a:lnTo>
                  <a:pt x="915430" y="347770"/>
                </a:lnTo>
                <a:lnTo>
                  <a:pt x="932041" y="387243"/>
                </a:lnTo>
                <a:lnTo>
                  <a:pt x="948160" y="428518"/>
                </a:lnTo>
                <a:lnTo>
                  <a:pt x="963773" y="471546"/>
                </a:lnTo>
                <a:lnTo>
                  <a:pt x="978864" y="516279"/>
                </a:lnTo>
                <a:lnTo>
                  <a:pt x="993415" y="562668"/>
                </a:lnTo>
                <a:lnTo>
                  <a:pt x="1007413" y="610664"/>
                </a:lnTo>
                <a:lnTo>
                  <a:pt x="1020839" y="660217"/>
                </a:lnTo>
                <a:lnTo>
                  <a:pt x="1033680" y="711279"/>
                </a:lnTo>
                <a:lnTo>
                  <a:pt x="1045918" y="763800"/>
                </a:lnTo>
                <a:lnTo>
                  <a:pt x="1057538" y="817732"/>
                </a:lnTo>
                <a:lnTo>
                  <a:pt x="1068523" y="873026"/>
                </a:lnTo>
                <a:lnTo>
                  <a:pt x="1078859" y="929633"/>
                </a:lnTo>
                <a:lnTo>
                  <a:pt x="1088528" y="987503"/>
                </a:lnTo>
                <a:lnTo>
                  <a:pt x="1097516" y="1046588"/>
                </a:lnTo>
                <a:lnTo>
                  <a:pt x="1105805" y="1106839"/>
                </a:lnTo>
                <a:lnTo>
                  <a:pt x="1113381" y="1168207"/>
                </a:lnTo>
                <a:lnTo>
                  <a:pt x="1120227" y="1230642"/>
                </a:lnTo>
                <a:lnTo>
                  <a:pt x="1126327" y="1294097"/>
                </a:lnTo>
                <a:lnTo>
                  <a:pt x="1131666" y="1358521"/>
                </a:lnTo>
                <a:lnTo>
                  <a:pt x="1136227" y="1423866"/>
                </a:lnTo>
                <a:lnTo>
                  <a:pt x="1139994" y="1490083"/>
                </a:lnTo>
                <a:lnTo>
                  <a:pt x="1142952" y="1557123"/>
                </a:lnTo>
                <a:lnTo>
                  <a:pt x="1145085" y="1624936"/>
                </a:lnTo>
                <a:lnTo>
                  <a:pt x="1146376" y="1693475"/>
                </a:lnTo>
                <a:lnTo>
                  <a:pt x="1146810" y="1762689"/>
                </a:lnTo>
                <a:lnTo>
                  <a:pt x="1146376" y="1831904"/>
                </a:lnTo>
                <a:lnTo>
                  <a:pt x="1145085" y="1900443"/>
                </a:lnTo>
                <a:lnTo>
                  <a:pt x="1142952" y="1968257"/>
                </a:lnTo>
                <a:lnTo>
                  <a:pt x="1139994" y="2035297"/>
                </a:lnTo>
                <a:lnTo>
                  <a:pt x="1136227" y="2101514"/>
                </a:lnTo>
                <a:lnTo>
                  <a:pt x="1131666" y="2166859"/>
                </a:lnTo>
                <a:lnTo>
                  <a:pt x="1126327" y="2231283"/>
                </a:lnTo>
                <a:lnTo>
                  <a:pt x="1120227" y="2294737"/>
                </a:lnTo>
                <a:lnTo>
                  <a:pt x="1113381" y="2357173"/>
                </a:lnTo>
                <a:lnTo>
                  <a:pt x="1105805" y="2418541"/>
                </a:lnTo>
                <a:lnTo>
                  <a:pt x="1097516" y="2478792"/>
                </a:lnTo>
                <a:lnTo>
                  <a:pt x="1088528" y="2537877"/>
                </a:lnTo>
                <a:lnTo>
                  <a:pt x="1078859" y="2595747"/>
                </a:lnTo>
                <a:lnTo>
                  <a:pt x="1068523" y="2652354"/>
                </a:lnTo>
                <a:lnTo>
                  <a:pt x="1057538" y="2707648"/>
                </a:lnTo>
                <a:lnTo>
                  <a:pt x="1045918" y="2761580"/>
                </a:lnTo>
                <a:lnTo>
                  <a:pt x="1033680" y="2814101"/>
                </a:lnTo>
                <a:lnTo>
                  <a:pt x="1020839" y="2865163"/>
                </a:lnTo>
                <a:lnTo>
                  <a:pt x="1007413" y="2914716"/>
                </a:lnTo>
                <a:lnTo>
                  <a:pt x="993415" y="2962711"/>
                </a:lnTo>
                <a:lnTo>
                  <a:pt x="978864" y="3009100"/>
                </a:lnTo>
                <a:lnTo>
                  <a:pt x="963773" y="3053833"/>
                </a:lnTo>
                <a:lnTo>
                  <a:pt x="948160" y="3096862"/>
                </a:lnTo>
                <a:lnTo>
                  <a:pt x="932041" y="3138137"/>
                </a:lnTo>
                <a:lnTo>
                  <a:pt x="915430" y="3177609"/>
                </a:lnTo>
                <a:lnTo>
                  <a:pt x="898345" y="3215230"/>
                </a:lnTo>
                <a:lnTo>
                  <a:pt x="880801" y="3250950"/>
                </a:lnTo>
                <a:lnTo>
                  <a:pt x="862813" y="3284721"/>
                </a:lnTo>
                <a:lnTo>
                  <a:pt x="825574" y="3346218"/>
                </a:lnTo>
                <a:lnTo>
                  <a:pt x="786754" y="3399329"/>
                </a:lnTo>
                <a:lnTo>
                  <a:pt x="746480" y="3443662"/>
                </a:lnTo>
                <a:lnTo>
                  <a:pt x="704881" y="3478826"/>
                </a:lnTo>
                <a:lnTo>
                  <a:pt x="662084" y="3504428"/>
                </a:lnTo>
                <a:lnTo>
                  <a:pt x="618216" y="3520076"/>
                </a:lnTo>
                <a:lnTo>
                  <a:pt x="573405" y="3525379"/>
                </a:lnTo>
                <a:lnTo>
                  <a:pt x="550889" y="3524045"/>
                </a:lnTo>
                <a:lnTo>
                  <a:pt x="506533" y="3513521"/>
                </a:lnTo>
                <a:lnTo>
                  <a:pt x="463185" y="3492846"/>
                </a:lnTo>
                <a:lnTo>
                  <a:pt x="420971" y="3462415"/>
                </a:lnTo>
                <a:lnTo>
                  <a:pt x="380019" y="3422617"/>
                </a:lnTo>
                <a:lnTo>
                  <a:pt x="340456" y="3373846"/>
                </a:lnTo>
                <a:lnTo>
                  <a:pt x="302410" y="3316493"/>
                </a:lnTo>
                <a:lnTo>
                  <a:pt x="266009" y="3250950"/>
                </a:lnTo>
                <a:lnTo>
                  <a:pt x="248465" y="3215230"/>
                </a:lnTo>
                <a:lnTo>
                  <a:pt x="231379" y="3177609"/>
                </a:lnTo>
                <a:lnTo>
                  <a:pt x="214769" y="3138137"/>
                </a:lnTo>
                <a:lnTo>
                  <a:pt x="198649" y="3096862"/>
                </a:lnTo>
                <a:lnTo>
                  <a:pt x="183036" y="3053833"/>
                </a:lnTo>
                <a:lnTo>
                  <a:pt x="167946" y="3009100"/>
                </a:lnTo>
                <a:lnTo>
                  <a:pt x="153394" y="2962711"/>
                </a:lnTo>
                <a:lnTo>
                  <a:pt x="139397" y="2914716"/>
                </a:lnTo>
                <a:lnTo>
                  <a:pt x="125970" y="2865163"/>
                </a:lnTo>
                <a:lnTo>
                  <a:pt x="113130" y="2814101"/>
                </a:lnTo>
                <a:lnTo>
                  <a:pt x="100892" y="2761580"/>
                </a:lnTo>
                <a:lnTo>
                  <a:pt x="89272" y="2707648"/>
                </a:lnTo>
                <a:lnTo>
                  <a:pt x="78286" y="2652354"/>
                </a:lnTo>
                <a:lnTo>
                  <a:pt x="67950" y="2595747"/>
                </a:lnTo>
                <a:lnTo>
                  <a:pt x="58281" y="2537877"/>
                </a:lnTo>
                <a:lnTo>
                  <a:pt x="49294" y="2478792"/>
                </a:lnTo>
                <a:lnTo>
                  <a:pt x="41004" y="2418541"/>
                </a:lnTo>
                <a:lnTo>
                  <a:pt x="33428" y="2357173"/>
                </a:lnTo>
                <a:lnTo>
                  <a:pt x="26582" y="2294737"/>
                </a:lnTo>
                <a:lnTo>
                  <a:pt x="20482" y="2231283"/>
                </a:lnTo>
                <a:lnTo>
                  <a:pt x="15144" y="2166859"/>
                </a:lnTo>
                <a:lnTo>
                  <a:pt x="10583" y="2101514"/>
                </a:lnTo>
                <a:lnTo>
                  <a:pt x="6815" y="2035297"/>
                </a:lnTo>
                <a:lnTo>
                  <a:pt x="3857" y="1968257"/>
                </a:lnTo>
                <a:lnTo>
                  <a:pt x="1725" y="1900443"/>
                </a:lnTo>
                <a:lnTo>
                  <a:pt x="433" y="1831904"/>
                </a:lnTo>
                <a:lnTo>
                  <a:pt x="0" y="1762689"/>
                </a:lnTo>
                <a:close/>
              </a:path>
            </a:pathLst>
          </a:custGeom>
          <a:ln w="409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30265" y="6667358"/>
            <a:ext cx="1556385" cy="655955"/>
          </a:xfrm>
          <a:custGeom>
            <a:avLst/>
            <a:gdLst/>
            <a:ahLst/>
            <a:cxnLst/>
            <a:rect l="l" t="t" r="r" b="b"/>
            <a:pathLst>
              <a:path w="1556384" h="655954">
                <a:moveTo>
                  <a:pt x="0" y="655883"/>
                </a:moveTo>
                <a:lnTo>
                  <a:pt x="1556385" y="655883"/>
                </a:lnTo>
                <a:lnTo>
                  <a:pt x="1556385" y="0"/>
                </a:lnTo>
                <a:lnTo>
                  <a:pt x="0" y="0"/>
                </a:lnTo>
                <a:lnTo>
                  <a:pt x="0" y="65588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00571" y="5365240"/>
            <a:ext cx="394970" cy="1425575"/>
          </a:xfrm>
          <a:custGeom>
            <a:avLst/>
            <a:gdLst/>
            <a:ahLst/>
            <a:cxnLst/>
            <a:rect l="l" t="t" r="r" b="b"/>
            <a:pathLst>
              <a:path w="394970" h="1425575">
                <a:moveTo>
                  <a:pt x="0" y="1425095"/>
                </a:moveTo>
                <a:lnTo>
                  <a:pt x="394932" y="0"/>
                </a:lnTo>
              </a:path>
            </a:pathLst>
          </a:custGeom>
          <a:ln w="10240">
            <a:solidFill>
              <a:srgbClr val="FF0A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30265" y="6667358"/>
            <a:ext cx="1556385" cy="655955"/>
          </a:xfrm>
          <a:prstGeom prst="rect">
            <a:avLst/>
          </a:prstGeom>
          <a:ln w="10246">
            <a:solidFill>
              <a:srgbClr val="FF0A0A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55"/>
              </a:spcBef>
            </a:pPr>
            <a:r>
              <a:rPr dirty="0" sz="1950" spc="-10" b="1">
                <a:latin typeface="Times New Roman"/>
                <a:cs typeface="Times New Roman"/>
              </a:rPr>
              <a:t>Leave</a:t>
            </a:r>
            <a:r>
              <a:rPr dirty="0" sz="1950" spc="-3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space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259357"/>
            <a:ext cx="843407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Program Memory is Byte</a:t>
            </a:r>
            <a:r>
              <a:rPr dirty="0" spc="20"/>
              <a:t> </a:t>
            </a:r>
            <a:r>
              <a:rPr dirty="0" spc="-5"/>
              <a:t>Addressable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7361" y="3911375"/>
            <a:ext cx="277050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Arial"/>
                <a:cs typeface="Arial"/>
              </a:rPr>
              <a:t>16-bit Program</a:t>
            </a:r>
            <a:r>
              <a:rPr dirty="0" sz="1950" spc="-70" b="1">
                <a:latin typeface="Arial"/>
                <a:cs typeface="Arial"/>
              </a:rPr>
              <a:t> </a:t>
            </a:r>
            <a:r>
              <a:rPr dirty="0" sz="1950" spc="-15" b="1">
                <a:latin typeface="Arial"/>
                <a:cs typeface="Arial"/>
              </a:rPr>
              <a:t>Memory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2016" y="4822774"/>
            <a:ext cx="48704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10660" algn="l"/>
              </a:tabLst>
            </a:pPr>
            <a:r>
              <a:rPr dirty="0" sz="1500" spc="-5" b="1">
                <a:latin typeface="Arial"/>
                <a:cs typeface="Arial"/>
              </a:rPr>
              <a:t>0x00000</a:t>
            </a:r>
            <a:r>
              <a:rPr dirty="0" sz="1500" spc="5" b="1">
                <a:latin typeface="Arial"/>
                <a:cs typeface="Arial"/>
              </a:rPr>
              <a:t>3</a:t>
            </a:r>
            <a:r>
              <a:rPr dirty="0" sz="1500" b="1">
                <a:latin typeface="Arial"/>
                <a:cs typeface="Arial"/>
              </a:rPr>
              <a:t>	</a:t>
            </a:r>
            <a:r>
              <a:rPr dirty="0" sz="1500" spc="-5" b="1">
                <a:latin typeface="Arial"/>
                <a:cs typeface="Arial"/>
              </a:rPr>
              <a:t>0x000002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2016" y="5639638"/>
            <a:ext cx="48704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10660" algn="l"/>
              </a:tabLst>
            </a:pPr>
            <a:r>
              <a:rPr dirty="0" sz="1500" spc="-5" b="1">
                <a:latin typeface="Arial"/>
                <a:cs typeface="Arial"/>
              </a:rPr>
              <a:t>0x00000</a:t>
            </a:r>
            <a:r>
              <a:rPr dirty="0" sz="1500" spc="5" b="1">
                <a:latin typeface="Arial"/>
                <a:cs typeface="Arial"/>
              </a:rPr>
              <a:t>7</a:t>
            </a:r>
            <a:r>
              <a:rPr dirty="0" sz="1500" b="1">
                <a:latin typeface="Arial"/>
                <a:cs typeface="Arial"/>
              </a:rPr>
              <a:t>	</a:t>
            </a:r>
            <a:r>
              <a:rPr dirty="0" sz="1500" spc="-5" b="1">
                <a:latin typeface="Arial"/>
                <a:cs typeface="Arial"/>
              </a:rPr>
              <a:t>0x000006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2016" y="6459550"/>
            <a:ext cx="490220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10660" algn="l"/>
              </a:tabLst>
            </a:pPr>
            <a:r>
              <a:rPr dirty="0" sz="1500" spc="-5" b="1">
                <a:latin typeface="Arial"/>
                <a:cs typeface="Arial"/>
              </a:rPr>
              <a:t>0x00000</a:t>
            </a:r>
            <a:r>
              <a:rPr dirty="0" sz="1500" spc="5" b="1">
                <a:latin typeface="Arial"/>
                <a:cs typeface="Arial"/>
              </a:rPr>
              <a:t>B</a:t>
            </a:r>
            <a:r>
              <a:rPr dirty="0" sz="1500" b="1">
                <a:latin typeface="Arial"/>
                <a:cs typeface="Arial"/>
              </a:rPr>
              <a:t>	</a:t>
            </a:r>
            <a:r>
              <a:rPr dirty="0" sz="1500" spc="-5" b="1">
                <a:latin typeface="Arial"/>
                <a:cs typeface="Arial"/>
              </a:rPr>
              <a:t>0x00000A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2016" y="7276414"/>
            <a:ext cx="489204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10660" algn="l"/>
              </a:tabLst>
            </a:pPr>
            <a:r>
              <a:rPr dirty="0" sz="1500" spc="-5" b="1">
                <a:latin typeface="Arial"/>
                <a:cs typeface="Arial"/>
              </a:rPr>
              <a:t>0x00000</a:t>
            </a:r>
            <a:r>
              <a:rPr dirty="0" sz="1500" spc="5" b="1">
                <a:latin typeface="Arial"/>
                <a:cs typeface="Arial"/>
              </a:rPr>
              <a:t>F</a:t>
            </a:r>
            <a:r>
              <a:rPr dirty="0" sz="1500" b="1">
                <a:latin typeface="Arial"/>
                <a:cs typeface="Arial"/>
              </a:rPr>
              <a:t>	</a:t>
            </a:r>
            <a:r>
              <a:rPr dirty="0" sz="1500" spc="-5" b="1">
                <a:latin typeface="Arial"/>
                <a:cs typeface="Arial"/>
              </a:rPr>
              <a:t>0x00000E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1467" y="4005910"/>
            <a:ext cx="65716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01565" algn="l"/>
              </a:tabLst>
            </a:pPr>
            <a:r>
              <a:rPr dirty="0" u="sng" sz="15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High</a:t>
            </a:r>
            <a:r>
              <a:rPr dirty="0" u="sng" sz="15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5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Byte</a:t>
            </a:r>
            <a:r>
              <a:rPr dirty="0" u="sng" sz="15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Address</a:t>
            </a:r>
            <a:r>
              <a:rPr dirty="0" sz="1500" spc="-5" b="1">
                <a:latin typeface="Arial"/>
                <a:cs typeface="Arial"/>
              </a:rPr>
              <a:t>	</a:t>
            </a:r>
            <a:r>
              <a:rPr dirty="0" u="sng" sz="15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 Byte</a:t>
            </a:r>
            <a:r>
              <a:rPr dirty="0" u="sng" sz="1500" spc="-1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5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7" y="2134414"/>
            <a:ext cx="8072755" cy="18840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13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700" spc="10">
                <a:latin typeface="Times New Roman"/>
                <a:cs typeface="Times New Roman"/>
              </a:rPr>
              <a:t>Low </a:t>
            </a:r>
            <a:r>
              <a:rPr dirty="0" sz="1700" spc="5">
                <a:latin typeface="Times New Roman"/>
                <a:cs typeface="Times New Roman"/>
              </a:rPr>
              <a:t>byte has even address, high byte has </a:t>
            </a:r>
            <a:r>
              <a:rPr dirty="0" sz="1700" spc="10">
                <a:latin typeface="Times New Roman"/>
                <a:cs typeface="Times New Roman"/>
              </a:rPr>
              <a:t>odd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address</a:t>
            </a:r>
            <a:endParaRPr sz="17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700" spc="5">
                <a:latin typeface="Times New Roman"/>
                <a:cs typeface="Times New Roman"/>
              </a:rPr>
              <a:t>Addresses of instructions are always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even</a:t>
            </a:r>
            <a:endParaRPr sz="17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700" spc="5">
                <a:latin typeface="Times New Roman"/>
                <a:cs typeface="Times New Roman"/>
              </a:rPr>
              <a:t>16-bit wide </a:t>
            </a:r>
            <a:r>
              <a:rPr dirty="0" sz="1700" spc="10">
                <a:latin typeface="Times New Roman"/>
                <a:cs typeface="Times New Roman"/>
              </a:rPr>
              <a:t>program memory </a:t>
            </a:r>
            <a:r>
              <a:rPr dirty="0" sz="1700" spc="5">
                <a:latin typeface="Times New Roman"/>
                <a:cs typeface="Times New Roman"/>
              </a:rPr>
              <a:t>is byte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addressable</a:t>
            </a:r>
            <a:endParaRPr sz="17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700" spc="5">
                <a:latin typeface="Times New Roman"/>
                <a:cs typeface="Times New Roman"/>
              </a:rPr>
              <a:t>All </a:t>
            </a:r>
            <a:r>
              <a:rPr dirty="0" sz="1700" spc="10">
                <a:latin typeface="Times New Roman"/>
                <a:cs typeface="Times New Roman"/>
              </a:rPr>
              <a:t>program </a:t>
            </a:r>
            <a:r>
              <a:rPr dirty="0" sz="1700" spc="5">
                <a:latin typeface="Times New Roman"/>
                <a:cs typeface="Times New Roman"/>
              </a:rPr>
              <a:t>instructions will start at </a:t>
            </a:r>
            <a:r>
              <a:rPr dirty="0" sz="1700" spc="10">
                <a:latin typeface="Times New Roman"/>
                <a:cs typeface="Times New Roman"/>
              </a:rPr>
              <a:t>an </a:t>
            </a:r>
            <a:r>
              <a:rPr dirty="0" sz="1700" spc="5">
                <a:latin typeface="Times New Roman"/>
                <a:cs typeface="Times New Roman"/>
              </a:rPr>
              <a:t>even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address</a:t>
            </a:r>
            <a:endParaRPr sz="1700">
              <a:latin typeface="Times New Roman"/>
              <a:cs typeface="Times New Roman"/>
            </a:endParaRPr>
          </a:p>
          <a:p>
            <a:pPr marL="517525" marR="5080" indent="-504825">
              <a:lnSpc>
                <a:spcPts val="1660"/>
              </a:lnSpc>
              <a:spcBef>
                <a:spcPts val="44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1700" spc="5">
                <a:latin typeface="Times New Roman"/>
                <a:cs typeface="Times New Roman"/>
              </a:rPr>
              <a:t>So if we are </a:t>
            </a:r>
            <a:r>
              <a:rPr dirty="0" sz="1700" spc="10">
                <a:latin typeface="Times New Roman"/>
                <a:cs typeface="Times New Roman"/>
              </a:rPr>
              <a:t>jumping 4 </a:t>
            </a:r>
            <a:r>
              <a:rPr dirty="0" sz="1700" spc="5">
                <a:latin typeface="Times New Roman"/>
                <a:cs typeface="Times New Roman"/>
              </a:rPr>
              <a:t>instructions ahead, we are </a:t>
            </a:r>
            <a:r>
              <a:rPr dirty="0" sz="1700" spc="5">
                <a:solidFill>
                  <a:srgbClr val="FF0000"/>
                </a:solidFill>
                <a:latin typeface="Times New Roman"/>
                <a:cs typeface="Times New Roman"/>
              </a:rPr>
              <a:t>actually </a:t>
            </a:r>
            <a:r>
              <a:rPr dirty="0" sz="1700" spc="10">
                <a:solidFill>
                  <a:srgbClr val="FF0000"/>
                </a:solidFill>
                <a:latin typeface="Times New Roman"/>
                <a:cs typeface="Times New Roman"/>
              </a:rPr>
              <a:t>jumping </a:t>
            </a:r>
            <a:r>
              <a:rPr dirty="0" sz="1700" spc="5">
                <a:solidFill>
                  <a:srgbClr val="FF0000"/>
                </a:solidFill>
                <a:latin typeface="Times New Roman"/>
                <a:cs typeface="Times New Roman"/>
              </a:rPr>
              <a:t>8-bytes </a:t>
            </a:r>
            <a:r>
              <a:rPr dirty="0" sz="1700" spc="5">
                <a:latin typeface="Times New Roman"/>
                <a:cs typeface="Times New Roman"/>
              </a:rPr>
              <a:t>(or </a:t>
            </a:r>
            <a:r>
              <a:rPr dirty="0" sz="1700" spc="10">
                <a:latin typeface="Times New Roman"/>
                <a:cs typeface="Times New Roman"/>
              </a:rPr>
              <a:t>8 </a:t>
            </a:r>
            <a:r>
              <a:rPr dirty="0" sz="1700" spc="5">
                <a:latin typeface="Times New Roman"/>
                <a:cs typeface="Times New Roman"/>
              </a:rPr>
              <a:t>word  addresses)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ahead</a:t>
            </a:r>
            <a:endParaRPr sz="1700">
              <a:latin typeface="Times New Roman"/>
              <a:cs typeface="Times New Roman"/>
            </a:endParaRPr>
          </a:p>
          <a:p>
            <a:pPr algn="r" marR="878840">
              <a:lnSpc>
                <a:spcPct val="100000"/>
              </a:lnSpc>
              <a:spcBef>
                <a:spcPts val="805"/>
              </a:spcBef>
            </a:pPr>
            <a:r>
              <a:rPr dirty="0" u="sng" sz="1500" spc="-5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Word</a:t>
            </a:r>
            <a:r>
              <a:rPr dirty="0" u="sng" sz="1500" spc="-145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500" spc="-5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3676" y="4256532"/>
            <a:ext cx="1630679" cy="554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6195" y="4300025"/>
            <a:ext cx="1469390" cy="412115"/>
          </a:xfrm>
          <a:custGeom>
            <a:avLst/>
            <a:gdLst/>
            <a:ahLst/>
            <a:cxnLst/>
            <a:rect l="l" t="t" r="r" b="b"/>
            <a:pathLst>
              <a:path w="1469389" h="412114">
                <a:moveTo>
                  <a:pt x="0" y="411636"/>
                </a:moveTo>
                <a:lnTo>
                  <a:pt x="1469351" y="411636"/>
                </a:lnTo>
                <a:lnTo>
                  <a:pt x="1469351" y="0"/>
                </a:lnTo>
                <a:lnTo>
                  <a:pt x="0" y="0"/>
                </a:lnTo>
                <a:lnTo>
                  <a:pt x="0" y="4116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6195" y="4300029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6"/>
                </a:lnTo>
                <a:lnTo>
                  <a:pt x="0" y="4116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2212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18229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04246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90263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76267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0582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46599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72811" y="4256532"/>
            <a:ext cx="1630680" cy="55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15547" y="4300025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411636"/>
                </a:moveTo>
                <a:lnTo>
                  <a:pt x="1486420" y="411636"/>
                </a:lnTo>
                <a:lnTo>
                  <a:pt x="1486420" y="0"/>
                </a:lnTo>
                <a:lnTo>
                  <a:pt x="0" y="0"/>
                </a:lnTo>
                <a:lnTo>
                  <a:pt x="0" y="4116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15547" y="4300029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6"/>
                </a:lnTo>
                <a:lnTo>
                  <a:pt x="0" y="4116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01564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87581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73598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59602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45619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29934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15951" y="436834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572016" y="4374718"/>
            <a:ext cx="48704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16635" algn="l"/>
              </a:tabLst>
            </a:pPr>
            <a:r>
              <a:rPr dirty="0" baseline="-11111" sz="2250" spc="-7" b="1">
                <a:latin typeface="Arial"/>
                <a:cs typeface="Arial"/>
              </a:rPr>
              <a:t>0x000001	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7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8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baseline="-11111" sz="2250" spc="-7" b="1">
                <a:latin typeface="Arial"/>
                <a:cs typeface="Arial"/>
              </a:rPr>
              <a:t>0x000000</a:t>
            </a:r>
            <a:endParaRPr baseline="-11111" sz="22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03676" y="4664964"/>
            <a:ext cx="1630679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46195" y="4708243"/>
            <a:ext cx="1469390" cy="412115"/>
          </a:xfrm>
          <a:custGeom>
            <a:avLst/>
            <a:gdLst/>
            <a:ahLst/>
            <a:cxnLst/>
            <a:rect l="l" t="t" r="r" b="b"/>
            <a:pathLst>
              <a:path w="1469389" h="412114">
                <a:moveTo>
                  <a:pt x="0" y="411634"/>
                </a:moveTo>
                <a:lnTo>
                  <a:pt x="1469351" y="411634"/>
                </a:lnTo>
                <a:lnTo>
                  <a:pt x="1469351" y="0"/>
                </a:lnTo>
                <a:lnTo>
                  <a:pt x="0" y="0"/>
                </a:lnTo>
                <a:lnTo>
                  <a:pt x="0" y="41163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46195" y="4708245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5"/>
                </a:lnTo>
                <a:lnTo>
                  <a:pt x="0" y="41163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32212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18229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04246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90263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76267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60582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46599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72811" y="4664964"/>
            <a:ext cx="1630680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15547" y="4708243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411634"/>
                </a:moveTo>
                <a:lnTo>
                  <a:pt x="1486420" y="411634"/>
                </a:lnTo>
                <a:lnTo>
                  <a:pt x="1486420" y="0"/>
                </a:lnTo>
                <a:lnTo>
                  <a:pt x="0" y="0"/>
                </a:lnTo>
                <a:lnTo>
                  <a:pt x="0" y="41163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15547" y="4708245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5"/>
                </a:lnTo>
                <a:lnTo>
                  <a:pt x="0" y="41163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01564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87581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3598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59602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45619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29934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15951" y="4776571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547903" y="4783150"/>
            <a:ext cx="29527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6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03676" y="5073396"/>
            <a:ext cx="1630679" cy="554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46195" y="5116470"/>
            <a:ext cx="1469390" cy="412115"/>
          </a:xfrm>
          <a:custGeom>
            <a:avLst/>
            <a:gdLst/>
            <a:ahLst/>
            <a:cxnLst/>
            <a:rect l="l" t="t" r="r" b="b"/>
            <a:pathLst>
              <a:path w="1469389" h="412114">
                <a:moveTo>
                  <a:pt x="0" y="411636"/>
                </a:moveTo>
                <a:lnTo>
                  <a:pt x="1469351" y="411636"/>
                </a:lnTo>
                <a:lnTo>
                  <a:pt x="1469351" y="0"/>
                </a:lnTo>
                <a:lnTo>
                  <a:pt x="0" y="0"/>
                </a:lnTo>
                <a:lnTo>
                  <a:pt x="0" y="4116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46195" y="5116461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6"/>
                </a:lnTo>
                <a:lnTo>
                  <a:pt x="0" y="4116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32212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18229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04246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90263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476267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60582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46599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972811" y="5073396"/>
            <a:ext cx="1630680" cy="554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015547" y="5116470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411636"/>
                </a:moveTo>
                <a:lnTo>
                  <a:pt x="1486420" y="411636"/>
                </a:lnTo>
                <a:lnTo>
                  <a:pt x="1486420" y="0"/>
                </a:lnTo>
                <a:lnTo>
                  <a:pt x="0" y="0"/>
                </a:lnTo>
                <a:lnTo>
                  <a:pt x="0" y="4116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015547" y="5116461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6"/>
                </a:lnTo>
                <a:lnTo>
                  <a:pt x="0" y="4116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201564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87581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73598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759602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45619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29934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15951" y="5184787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572016" y="5191582"/>
            <a:ext cx="48704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16635" algn="l"/>
              </a:tabLst>
            </a:pPr>
            <a:r>
              <a:rPr dirty="0" baseline="-11111" sz="2250" spc="-7" b="1">
                <a:latin typeface="Arial"/>
                <a:cs typeface="Arial"/>
              </a:rPr>
              <a:t>0x000005	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7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8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baseline="-11111" sz="2250" spc="-7" b="1">
                <a:latin typeface="Arial"/>
                <a:cs typeface="Arial"/>
              </a:rPr>
              <a:t>0x000004</a:t>
            </a:r>
            <a:endParaRPr baseline="-11111" sz="22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503676" y="5481828"/>
            <a:ext cx="1630679" cy="554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546195" y="5524687"/>
            <a:ext cx="1469390" cy="412115"/>
          </a:xfrm>
          <a:custGeom>
            <a:avLst/>
            <a:gdLst/>
            <a:ahLst/>
            <a:cxnLst/>
            <a:rect l="l" t="t" r="r" b="b"/>
            <a:pathLst>
              <a:path w="1469389" h="412114">
                <a:moveTo>
                  <a:pt x="0" y="411634"/>
                </a:moveTo>
                <a:lnTo>
                  <a:pt x="1469351" y="411634"/>
                </a:lnTo>
                <a:lnTo>
                  <a:pt x="1469351" y="0"/>
                </a:lnTo>
                <a:lnTo>
                  <a:pt x="0" y="0"/>
                </a:lnTo>
                <a:lnTo>
                  <a:pt x="0" y="41163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546195" y="5524690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5"/>
                </a:lnTo>
                <a:lnTo>
                  <a:pt x="0" y="41163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32212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18229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104246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90263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76267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60582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846599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972811" y="5481828"/>
            <a:ext cx="1630680" cy="554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15547" y="5524687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411634"/>
                </a:moveTo>
                <a:lnTo>
                  <a:pt x="1486420" y="411634"/>
                </a:lnTo>
                <a:lnTo>
                  <a:pt x="1486420" y="0"/>
                </a:lnTo>
                <a:lnTo>
                  <a:pt x="0" y="0"/>
                </a:lnTo>
                <a:lnTo>
                  <a:pt x="0" y="41163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15547" y="5524690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5"/>
                </a:lnTo>
                <a:lnTo>
                  <a:pt x="0" y="41163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01564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387581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73598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59602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945619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129934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15951" y="5593003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3547903" y="5600014"/>
            <a:ext cx="29527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6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503676" y="5890259"/>
            <a:ext cx="1630679" cy="5547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46195" y="5932902"/>
            <a:ext cx="1469390" cy="412115"/>
          </a:xfrm>
          <a:custGeom>
            <a:avLst/>
            <a:gdLst/>
            <a:ahLst/>
            <a:cxnLst/>
            <a:rect l="l" t="t" r="r" b="b"/>
            <a:pathLst>
              <a:path w="1469389" h="412114">
                <a:moveTo>
                  <a:pt x="0" y="411636"/>
                </a:moveTo>
                <a:lnTo>
                  <a:pt x="1469351" y="411636"/>
                </a:lnTo>
                <a:lnTo>
                  <a:pt x="1469351" y="0"/>
                </a:lnTo>
                <a:lnTo>
                  <a:pt x="0" y="0"/>
                </a:lnTo>
                <a:lnTo>
                  <a:pt x="0" y="4116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46195" y="5932906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6"/>
                </a:lnTo>
                <a:lnTo>
                  <a:pt x="0" y="4116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732212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918229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104246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290263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76267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60582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846599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972811" y="5890259"/>
            <a:ext cx="1630680" cy="5547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015547" y="5932902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411636"/>
                </a:moveTo>
                <a:lnTo>
                  <a:pt x="1486420" y="411636"/>
                </a:lnTo>
                <a:lnTo>
                  <a:pt x="1486420" y="0"/>
                </a:lnTo>
                <a:lnTo>
                  <a:pt x="0" y="0"/>
                </a:lnTo>
                <a:lnTo>
                  <a:pt x="0" y="4116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015547" y="5932906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4">
                <a:moveTo>
                  <a:pt x="0" y="0"/>
                </a:moveTo>
                <a:lnTo>
                  <a:pt x="1486413" y="0"/>
                </a:lnTo>
                <a:lnTo>
                  <a:pt x="1486413" y="411636"/>
                </a:lnTo>
                <a:lnTo>
                  <a:pt x="0" y="4116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201564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387581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573598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759602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945619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129934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15951" y="6001219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2572016" y="6011494"/>
            <a:ext cx="48704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16635" algn="l"/>
              </a:tabLst>
            </a:pPr>
            <a:r>
              <a:rPr dirty="0" baseline="-11111" sz="2250" spc="-7" b="1">
                <a:latin typeface="Arial"/>
                <a:cs typeface="Arial"/>
              </a:rPr>
              <a:t>0x000009	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7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8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baseline="-11111" sz="2250" spc="-7" b="1">
                <a:latin typeface="Arial"/>
                <a:cs typeface="Arial"/>
              </a:rPr>
              <a:t>0x000008</a:t>
            </a:r>
            <a:endParaRPr baseline="-11111" sz="225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503676" y="6298691"/>
            <a:ext cx="1630679" cy="5547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546195" y="6341125"/>
            <a:ext cx="1469390" cy="412115"/>
          </a:xfrm>
          <a:custGeom>
            <a:avLst/>
            <a:gdLst/>
            <a:ahLst/>
            <a:cxnLst/>
            <a:rect l="l" t="t" r="r" b="b"/>
            <a:pathLst>
              <a:path w="1469389" h="412115">
                <a:moveTo>
                  <a:pt x="0" y="411634"/>
                </a:moveTo>
                <a:lnTo>
                  <a:pt x="1469351" y="411634"/>
                </a:lnTo>
                <a:lnTo>
                  <a:pt x="1469351" y="0"/>
                </a:lnTo>
                <a:lnTo>
                  <a:pt x="0" y="0"/>
                </a:lnTo>
                <a:lnTo>
                  <a:pt x="0" y="41163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46195" y="6341122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5">
                <a:moveTo>
                  <a:pt x="0" y="0"/>
                </a:moveTo>
                <a:lnTo>
                  <a:pt x="1486413" y="0"/>
                </a:lnTo>
                <a:lnTo>
                  <a:pt x="1486413" y="411635"/>
                </a:lnTo>
                <a:lnTo>
                  <a:pt x="0" y="41163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32212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918229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104246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290263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76267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660582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846599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972811" y="6298691"/>
            <a:ext cx="1630680" cy="554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015547" y="6341125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5">
                <a:moveTo>
                  <a:pt x="0" y="411634"/>
                </a:moveTo>
                <a:lnTo>
                  <a:pt x="1486420" y="411634"/>
                </a:lnTo>
                <a:lnTo>
                  <a:pt x="1486420" y="0"/>
                </a:lnTo>
                <a:lnTo>
                  <a:pt x="0" y="0"/>
                </a:lnTo>
                <a:lnTo>
                  <a:pt x="0" y="41163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015547" y="6341122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5">
                <a:moveTo>
                  <a:pt x="0" y="0"/>
                </a:moveTo>
                <a:lnTo>
                  <a:pt x="1486413" y="0"/>
                </a:lnTo>
                <a:lnTo>
                  <a:pt x="1486413" y="411635"/>
                </a:lnTo>
                <a:lnTo>
                  <a:pt x="0" y="41163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201564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387581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573598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759602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945619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129934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315951" y="6409448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3547903" y="6419926"/>
            <a:ext cx="29527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6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503676" y="6707123"/>
            <a:ext cx="1630679" cy="554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546195" y="6749343"/>
            <a:ext cx="1469390" cy="412115"/>
          </a:xfrm>
          <a:custGeom>
            <a:avLst/>
            <a:gdLst/>
            <a:ahLst/>
            <a:cxnLst/>
            <a:rect l="l" t="t" r="r" b="b"/>
            <a:pathLst>
              <a:path w="1469389" h="412115">
                <a:moveTo>
                  <a:pt x="0" y="411636"/>
                </a:moveTo>
                <a:lnTo>
                  <a:pt x="1469351" y="411636"/>
                </a:lnTo>
                <a:lnTo>
                  <a:pt x="1469351" y="0"/>
                </a:lnTo>
                <a:lnTo>
                  <a:pt x="0" y="0"/>
                </a:lnTo>
                <a:lnTo>
                  <a:pt x="0" y="4116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546195" y="6749343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5">
                <a:moveTo>
                  <a:pt x="0" y="0"/>
                </a:moveTo>
                <a:lnTo>
                  <a:pt x="1486413" y="0"/>
                </a:lnTo>
                <a:lnTo>
                  <a:pt x="1486413" y="411636"/>
                </a:lnTo>
                <a:lnTo>
                  <a:pt x="0" y="4116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732212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918229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104246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90263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76267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660582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846599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972811" y="6707123"/>
            <a:ext cx="1630680" cy="554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015547" y="6749343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5">
                <a:moveTo>
                  <a:pt x="0" y="411636"/>
                </a:moveTo>
                <a:lnTo>
                  <a:pt x="1486420" y="411636"/>
                </a:lnTo>
                <a:lnTo>
                  <a:pt x="1486420" y="0"/>
                </a:lnTo>
                <a:lnTo>
                  <a:pt x="0" y="0"/>
                </a:lnTo>
                <a:lnTo>
                  <a:pt x="0" y="4116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015547" y="6749343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5">
                <a:moveTo>
                  <a:pt x="0" y="0"/>
                </a:moveTo>
                <a:lnTo>
                  <a:pt x="1486413" y="0"/>
                </a:lnTo>
                <a:lnTo>
                  <a:pt x="1486413" y="411636"/>
                </a:lnTo>
                <a:lnTo>
                  <a:pt x="0" y="4116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201564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387581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573598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759602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945619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129934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315951" y="681766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3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2572016" y="6828358"/>
            <a:ext cx="490220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11111" sz="2250" spc="-7" b="1">
                <a:latin typeface="Arial"/>
                <a:cs typeface="Arial"/>
              </a:rPr>
              <a:t>0x00000D</a:t>
            </a:r>
            <a:r>
              <a:rPr dirty="0" baseline="-11111" sz="2250" spc="217" b="1"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9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7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9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4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8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baseline="-11111" sz="2250" spc="-7" b="1">
                <a:latin typeface="Arial"/>
                <a:cs typeface="Arial"/>
              </a:rPr>
              <a:t>0x00000C</a:t>
            </a:r>
            <a:endParaRPr baseline="-11111" sz="22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3503676" y="7115556"/>
            <a:ext cx="1630679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46195" y="7157565"/>
            <a:ext cx="1469390" cy="412115"/>
          </a:xfrm>
          <a:custGeom>
            <a:avLst/>
            <a:gdLst/>
            <a:ahLst/>
            <a:cxnLst/>
            <a:rect l="l" t="t" r="r" b="b"/>
            <a:pathLst>
              <a:path w="1469389" h="412115">
                <a:moveTo>
                  <a:pt x="0" y="411634"/>
                </a:moveTo>
                <a:lnTo>
                  <a:pt x="1469351" y="411634"/>
                </a:lnTo>
                <a:lnTo>
                  <a:pt x="1469351" y="0"/>
                </a:lnTo>
                <a:lnTo>
                  <a:pt x="0" y="0"/>
                </a:lnTo>
                <a:lnTo>
                  <a:pt x="0" y="41163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46195" y="7157565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5">
                <a:moveTo>
                  <a:pt x="0" y="0"/>
                </a:moveTo>
                <a:lnTo>
                  <a:pt x="1486413" y="0"/>
                </a:lnTo>
                <a:lnTo>
                  <a:pt x="1486413" y="411635"/>
                </a:lnTo>
                <a:lnTo>
                  <a:pt x="0" y="41163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732212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918229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104246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90263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476267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60582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846599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972811" y="7115556"/>
            <a:ext cx="1630680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015547" y="7157565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5">
                <a:moveTo>
                  <a:pt x="0" y="411634"/>
                </a:moveTo>
                <a:lnTo>
                  <a:pt x="1486420" y="411634"/>
                </a:lnTo>
                <a:lnTo>
                  <a:pt x="1486420" y="0"/>
                </a:lnTo>
                <a:lnTo>
                  <a:pt x="0" y="0"/>
                </a:lnTo>
                <a:lnTo>
                  <a:pt x="0" y="41163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015547" y="7157565"/>
            <a:ext cx="1486535" cy="412115"/>
          </a:xfrm>
          <a:custGeom>
            <a:avLst/>
            <a:gdLst/>
            <a:ahLst/>
            <a:cxnLst/>
            <a:rect l="l" t="t" r="r" b="b"/>
            <a:pathLst>
              <a:path w="1486535" h="412115">
                <a:moveTo>
                  <a:pt x="0" y="0"/>
                </a:moveTo>
                <a:lnTo>
                  <a:pt x="1486413" y="0"/>
                </a:lnTo>
                <a:lnTo>
                  <a:pt x="1486413" y="411635"/>
                </a:lnTo>
                <a:lnTo>
                  <a:pt x="0" y="41163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201564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387581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573598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759602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945619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29934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315951" y="7225886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90">
                <a:moveTo>
                  <a:pt x="0" y="0"/>
                </a:moveTo>
                <a:lnTo>
                  <a:pt x="1" y="274992"/>
                </a:lnTo>
              </a:path>
            </a:pathLst>
          </a:custGeom>
          <a:ln w="3413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3547903" y="7236790"/>
            <a:ext cx="29527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6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185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dirty="0" sz="1500" spc="2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F5F5F"/>
                </a:solidFill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7554912" y="4779988"/>
            <a:ext cx="1106170" cy="410209"/>
          </a:xfrm>
          <a:custGeom>
            <a:avLst/>
            <a:gdLst/>
            <a:ahLst/>
            <a:cxnLst/>
            <a:rect l="l" t="t" r="r" b="b"/>
            <a:pathLst>
              <a:path w="1106170" h="410210">
                <a:moveTo>
                  <a:pt x="327659" y="0"/>
                </a:moveTo>
                <a:lnTo>
                  <a:pt x="0" y="204965"/>
                </a:lnTo>
                <a:lnTo>
                  <a:pt x="327659" y="409917"/>
                </a:lnTo>
                <a:lnTo>
                  <a:pt x="327659" y="307441"/>
                </a:lnTo>
                <a:lnTo>
                  <a:pt x="1105852" y="307441"/>
                </a:lnTo>
                <a:lnTo>
                  <a:pt x="1105852" y="102476"/>
                </a:lnTo>
                <a:lnTo>
                  <a:pt x="327659" y="102476"/>
                </a:lnTo>
                <a:lnTo>
                  <a:pt x="32765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742680" y="4882464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4">
                <a:moveTo>
                  <a:pt x="0" y="0"/>
                </a:moveTo>
                <a:lnTo>
                  <a:pt x="0" y="204965"/>
                </a:lnTo>
              </a:path>
            </a:pathLst>
          </a:custGeom>
          <a:ln w="81915">
            <a:solidFill>
              <a:srgbClr val="CC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845074" y="4882464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4">
                <a:moveTo>
                  <a:pt x="0" y="0"/>
                </a:moveTo>
                <a:lnTo>
                  <a:pt x="0" y="204965"/>
                </a:lnTo>
              </a:path>
            </a:pathLst>
          </a:custGeom>
          <a:ln w="40957">
            <a:solidFill>
              <a:srgbClr val="CC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554911" y="4779978"/>
            <a:ext cx="1106170" cy="410209"/>
          </a:xfrm>
          <a:custGeom>
            <a:avLst/>
            <a:gdLst/>
            <a:ahLst/>
            <a:cxnLst/>
            <a:rect l="l" t="t" r="r" b="b"/>
            <a:pathLst>
              <a:path w="1106170" h="410210">
                <a:moveTo>
                  <a:pt x="327660" y="409927"/>
                </a:moveTo>
                <a:lnTo>
                  <a:pt x="327660" y="307445"/>
                </a:lnTo>
                <a:lnTo>
                  <a:pt x="1105852" y="307445"/>
                </a:lnTo>
                <a:lnTo>
                  <a:pt x="1105852" y="102481"/>
                </a:lnTo>
                <a:lnTo>
                  <a:pt x="327660" y="102481"/>
                </a:lnTo>
                <a:lnTo>
                  <a:pt x="327660" y="0"/>
                </a:lnTo>
                <a:lnTo>
                  <a:pt x="0" y="204963"/>
                </a:lnTo>
                <a:lnTo>
                  <a:pt x="327660" y="409927"/>
                </a:lnTo>
                <a:close/>
              </a:path>
            </a:pathLst>
          </a:custGeom>
          <a:ln w="10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701722" y="4882459"/>
            <a:ext cx="81915" cy="205104"/>
          </a:xfrm>
          <a:custGeom>
            <a:avLst/>
            <a:gdLst/>
            <a:ahLst/>
            <a:cxnLst/>
            <a:rect l="l" t="t" r="r" b="b"/>
            <a:pathLst>
              <a:path w="81915" h="205104">
                <a:moveTo>
                  <a:pt x="81915" y="204963"/>
                </a:moveTo>
                <a:lnTo>
                  <a:pt x="81915" y="0"/>
                </a:lnTo>
                <a:lnTo>
                  <a:pt x="0" y="0"/>
                </a:lnTo>
                <a:lnTo>
                  <a:pt x="0" y="204963"/>
                </a:lnTo>
                <a:lnTo>
                  <a:pt x="81915" y="204963"/>
                </a:lnTo>
                <a:close/>
              </a:path>
            </a:pathLst>
          </a:custGeom>
          <a:ln w="1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824594" y="4882459"/>
            <a:ext cx="41275" cy="205104"/>
          </a:xfrm>
          <a:custGeom>
            <a:avLst/>
            <a:gdLst/>
            <a:ahLst/>
            <a:cxnLst/>
            <a:rect l="l" t="t" r="r" b="b"/>
            <a:pathLst>
              <a:path w="41275" h="205104">
                <a:moveTo>
                  <a:pt x="40957" y="204963"/>
                </a:moveTo>
                <a:lnTo>
                  <a:pt x="40957" y="0"/>
                </a:lnTo>
                <a:lnTo>
                  <a:pt x="0" y="0"/>
                </a:lnTo>
                <a:lnTo>
                  <a:pt x="0" y="204963"/>
                </a:lnTo>
                <a:lnTo>
                  <a:pt x="40957" y="204963"/>
                </a:lnTo>
                <a:close/>
              </a:path>
            </a:pathLst>
          </a:custGeom>
          <a:ln w="10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8013217" y="4819679"/>
            <a:ext cx="35369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PC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57974" y="4171124"/>
            <a:ext cx="10236" cy="1589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525145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Instruction</a:t>
            </a:r>
            <a:r>
              <a:rPr dirty="0" sz="4700" spc="-20"/>
              <a:t> </a:t>
            </a:r>
            <a:r>
              <a:rPr dirty="0" sz="4700" spc="10"/>
              <a:t>Pipelining</a:t>
            </a:r>
            <a:endParaRPr sz="4700"/>
          </a:p>
        </p:txBody>
      </p:sp>
      <p:sp>
        <p:nvSpPr>
          <p:cNvPr id="5" name="object 5"/>
          <p:cNvSpPr txBox="1"/>
          <p:nvPr/>
        </p:nvSpPr>
        <p:spPr>
          <a:xfrm>
            <a:off x="691387" y="2186183"/>
            <a:ext cx="791654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7525" algn="l"/>
              </a:tabLst>
            </a:pPr>
            <a:r>
              <a:rPr dirty="0" sz="1500" spc="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00" spc="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150" spc="-5">
                <a:latin typeface="Times New Roman"/>
                <a:cs typeface="Times New Roman"/>
              </a:rPr>
              <a:t>Instruction fetch is overlapped with execution </a:t>
            </a:r>
            <a:r>
              <a:rPr dirty="0" sz="2150">
                <a:latin typeface="Times New Roman"/>
                <a:cs typeface="Times New Roman"/>
              </a:rPr>
              <a:t>of </a:t>
            </a:r>
            <a:r>
              <a:rPr dirty="0" sz="2150" spc="-5">
                <a:latin typeface="Times New Roman"/>
                <a:cs typeface="Times New Roman"/>
              </a:rPr>
              <a:t>previously</a:t>
            </a:r>
            <a:r>
              <a:rPr dirty="0" sz="2150" spc="2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fetched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6530" y="2512319"/>
            <a:ext cx="119062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10">
                <a:latin typeface="Times New Roman"/>
                <a:cs typeface="Times New Roman"/>
              </a:rPr>
              <a:t>i</a:t>
            </a:r>
            <a:r>
              <a:rPr dirty="0" sz="2150">
                <a:latin typeface="Times New Roman"/>
                <a:cs typeface="Times New Roman"/>
              </a:rPr>
              <a:t>n</a:t>
            </a:r>
            <a:r>
              <a:rPr dirty="0" sz="2150" spc="-10">
                <a:latin typeface="Times New Roman"/>
                <a:cs typeface="Times New Roman"/>
              </a:rPr>
              <a:t>str</a:t>
            </a:r>
            <a:r>
              <a:rPr dirty="0" sz="2150" spc="-5">
                <a:latin typeface="Times New Roman"/>
                <a:cs typeface="Times New Roman"/>
              </a:rPr>
              <a:t>uc</a:t>
            </a:r>
            <a:r>
              <a:rPr dirty="0" sz="2150" spc="-10">
                <a:latin typeface="Times New Roman"/>
                <a:cs typeface="Times New Roman"/>
              </a:rPr>
              <a:t>ti</a:t>
            </a:r>
            <a:r>
              <a:rPr dirty="0" sz="2150">
                <a:latin typeface="Times New Roman"/>
                <a:cs typeface="Times New Roman"/>
              </a:rPr>
              <a:t>o</a:t>
            </a:r>
            <a:r>
              <a:rPr dirty="0" sz="2150" spc="5"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890" y="4525487"/>
            <a:ext cx="3053080" cy="29083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 vert="horz">
            <a:spAutoFit/>
          </a:bodyPr>
          <a:lstStyle/>
          <a:p>
            <a:pPr marL="906780">
              <a:lnSpc>
                <a:spcPts val="2110"/>
              </a:lnSpc>
              <a:tabLst>
                <a:tab pos="1889760" algn="l"/>
              </a:tabLst>
            </a:pPr>
            <a:r>
              <a:rPr dirty="0" sz="1950" spc="-20" b="1">
                <a:latin typeface="Courier New"/>
                <a:cs typeface="Courier New"/>
              </a:rPr>
              <a:t>movlw	0x92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890" y="4887590"/>
            <a:ext cx="3053080" cy="29083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 vert="horz">
            <a:spAutoFit/>
          </a:bodyPr>
          <a:lstStyle/>
          <a:p>
            <a:pPr marL="906780">
              <a:lnSpc>
                <a:spcPts val="2115"/>
              </a:lnSpc>
              <a:tabLst>
                <a:tab pos="1889760" algn="l"/>
              </a:tabLst>
            </a:pPr>
            <a:r>
              <a:rPr dirty="0" sz="1950" spc="-20" b="1">
                <a:latin typeface="Courier New"/>
                <a:cs typeface="Courier New"/>
              </a:rPr>
              <a:t>movwf	REG1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891" y="3797871"/>
            <a:ext cx="3030855" cy="28892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 vert="horz">
            <a:spAutoFit/>
          </a:bodyPr>
          <a:lstStyle/>
          <a:p>
            <a:pPr marL="142240">
              <a:lnSpc>
                <a:spcPts val="2130"/>
              </a:lnSpc>
              <a:tabLst>
                <a:tab pos="1867535" algn="l"/>
              </a:tabLst>
            </a:pPr>
            <a:r>
              <a:rPr dirty="0" sz="1950" spc="-15" b="1">
                <a:latin typeface="Courier New"/>
                <a:cs typeface="Courier New"/>
              </a:rPr>
              <a:t>MAIN</a:t>
            </a:r>
            <a:r>
              <a:rPr dirty="0" sz="1950" spc="50" b="1">
                <a:latin typeface="Courier New"/>
                <a:cs typeface="Courier New"/>
              </a:rPr>
              <a:t> </a:t>
            </a:r>
            <a:r>
              <a:rPr dirty="0" baseline="1424" sz="2925" spc="-30" b="1">
                <a:latin typeface="Courier New"/>
                <a:cs typeface="Courier New"/>
              </a:rPr>
              <a:t>movlw	0x37</a:t>
            </a:r>
            <a:endParaRPr baseline="1424" sz="292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890" y="4165093"/>
            <a:ext cx="3053080" cy="28892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 vert="horz">
            <a:spAutoFit/>
          </a:bodyPr>
          <a:lstStyle/>
          <a:p>
            <a:pPr marL="906780">
              <a:lnSpc>
                <a:spcPts val="2095"/>
              </a:lnSpc>
              <a:tabLst>
                <a:tab pos="1889760" algn="l"/>
              </a:tabLst>
            </a:pPr>
            <a:r>
              <a:rPr dirty="0" sz="1950" spc="-20" b="1">
                <a:latin typeface="Courier New"/>
                <a:cs typeface="Courier New"/>
              </a:rPr>
              <a:t>movwf	REG0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771" y="3797871"/>
            <a:ext cx="447675" cy="2889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 marL="210820">
              <a:lnSpc>
                <a:spcPts val="2130"/>
              </a:lnSpc>
            </a:pPr>
            <a:r>
              <a:rPr dirty="0" sz="1950" spc="-5" b="1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771" y="4165093"/>
            <a:ext cx="447675" cy="2889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 marL="210820">
              <a:lnSpc>
                <a:spcPts val="2095"/>
              </a:lnSpc>
            </a:pPr>
            <a:r>
              <a:rPr dirty="0" sz="1950" spc="-5" b="1">
                <a:latin typeface="Courier New"/>
                <a:cs typeface="Courier New"/>
              </a:rPr>
              <a:t>2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771" y="4525487"/>
            <a:ext cx="447675" cy="29083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 marL="210820">
              <a:lnSpc>
                <a:spcPts val="2110"/>
              </a:lnSpc>
            </a:pPr>
            <a:r>
              <a:rPr dirty="0" sz="1950" spc="-5" b="1">
                <a:latin typeface="Courier New"/>
                <a:cs typeface="Courier New"/>
              </a:rPr>
              <a:t>3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771" y="4887590"/>
            <a:ext cx="447675" cy="29083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 marL="210820">
              <a:lnSpc>
                <a:spcPts val="2115"/>
              </a:lnSpc>
            </a:pPr>
            <a:r>
              <a:rPr dirty="0" sz="1950" spc="-5" b="1">
                <a:latin typeface="Courier New"/>
                <a:cs typeface="Courier New"/>
              </a:rPr>
              <a:t>4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46131" y="5316304"/>
            <a:ext cx="83625" cy="83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46131" y="5461491"/>
            <a:ext cx="83625" cy="819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46131" y="5606677"/>
            <a:ext cx="83625" cy="819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3642" y="3393167"/>
            <a:ext cx="2581275" cy="387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5" b="1">
                <a:latin typeface="Arial"/>
                <a:cs typeface="Arial"/>
              </a:rPr>
              <a:t>Example</a:t>
            </a:r>
            <a:r>
              <a:rPr dirty="0" sz="2350" spc="-60" b="1">
                <a:latin typeface="Arial"/>
                <a:cs typeface="Arial"/>
              </a:rPr>
              <a:t> </a:t>
            </a:r>
            <a:r>
              <a:rPr dirty="0" sz="2350" spc="5" b="1">
                <a:latin typeface="Arial"/>
                <a:cs typeface="Arial"/>
              </a:rPr>
              <a:t>Program</a:t>
            </a:r>
            <a:endParaRPr sz="2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1396" y="3802989"/>
            <a:ext cx="671195" cy="288925"/>
          </a:xfrm>
          <a:prstGeom prst="rect">
            <a:avLst/>
          </a:prstGeom>
          <a:solidFill>
            <a:srgbClr val="EAEAEA"/>
          </a:solidFill>
          <a:ln w="1025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245"/>
              </a:spcBef>
            </a:pPr>
            <a:r>
              <a:rPr dirty="0" sz="1500" b="1">
                <a:latin typeface="Liberation Sans Narrow"/>
                <a:cs typeface="Liberation Sans Narrow"/>
              </a:rPr>
              <a:t>Fetch</a:t>
            </a:r>
            <a:endParaRPr sz="15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2079" y="3802989"/>
            <a:ext cx="671195" cy="288925"/>
          </a:xfrm>
          <a:prstGeom prst="rect">
            <a:avLst/>
          </a:prstGeom>
          <a:solidFill>
            <a:srgbClr val="EAEAEA"/>
          </a:solidFill>
          <a:ln w="10246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dirty="0" sz="1500" b="1">
                <a:latin typeface="Liberation Sans Narrow"/>
                <a:cs typeface="Liberation Sans Narrow"/>
              </a:rPr>
              <a:t>Execute</a:t>
            </a:r>
            <a:endParaRPr sz="15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11396" y="3007051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11396" y="300704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59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84002" y="300704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84002" y="3223971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7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051488" y="2524487"/>
            <a:ext cx="2635885" cy="387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5" b="1">
                <a:latin typeface="Arial"/>
                <a:cs typeface="Arial"/>
              </a:rPr>
              <a:t>Instruction</a:t>
            </a:r>
            <a:r>
              <a:rPr dirty="0" sz="2350" spc="-25" b="1">
                <a:latin typeface="Arial"/>
                <a:cs typeface="Arial"/>
              </a:rPr>
              <a:t> </a:t>
            </a:r>
            <a:r>
              <a:rPr dirty="0" sz="2350" spc="5" b="1">
                <a:latin typeface="Arial"/>
                <a:cs typeface="Arial"/>
              </a:rPr>
              <a:t>Cycles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82083" y="4165091"/>
            <a:ext cx="671195" cy="288925"/>
          </a:xfrm>
          <a:prstGeom prst="rect">
            <a:avLst/>
          </a:prstGeom>
          <a:solidFill>
            <a:srgbClr val="EAEAEA"/>
          </a:solidFill>
          <a:ln w="10252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250"/>
              </a:spcBef>
            </a:pPr>
            <a:r>
              <a:rPr dirty="0" sz="1500" b="1">
                <a:latin typeface="Liberation Sans Narrow"/>
                <a:cs typeface="Liberation Sans Narrow"/>
              </a:rPr>
              <a:t>Fetch</a:t>
            </a:r>
            <a:endParaRPr sz="15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52760" y="4165091"/>
            <a:ext cx="671195" cy="288925"/>
          </a:xfrm>
          <a:prstGeom prst="rect">
            <a:avLst/>
          </a:prstGeom>
          <a:solidFill>
            <a:srgbClr val="EAEAEA"/>
          </a:solidFill>
          <a:ln w="10246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250"/>
              </a:spcBef>
            </a:pPr>
            <a:r>
              <a:rPr dirty="0" sz="1500" b="1">
                <a:latin typeface="Liberation Sans Narrow"/>
                <a:cs typeface="Liberation Sans Narrow"/>
              </a:rPr>
              <a:t>Execute</a:t>
            </a:r>
            <a:endParaRPr sz="15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52758" y="4525492"/>
            <a:ext cx="671195" cy="290830"/>
          </a:xfrm>
          <a:prstGeom prst="rect">
            <a:avLst/>
          </a:prstGeom>
          <a:solidFill>
            <a:srgbClr val="EAEAEA"/>
          </a:solidFill>
          <a:ln w="10251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245"/>
              </a:spcBef>
            </a:pPr>
            <a:r>
              <a:rPr dirty="0" sz="1500" b="1">
                <a:latin typeface="Liberation Sans Narrow"/>
                <a:cs typeface="Liberation Sans Narrow"/>
              </a:rPr>
              <a:t>Fetch</a:t>
            </a:r>
            <a:endParaRPr sz="15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23434" y="4525492"/>
            <a:ext cx="669290" cy="290830"/>
          </a:xfrm>
          <a:prstGeom prst="rect">
            <a:avLst/>
          </a:prstGeom>
          <a:solidFill>
            <a:srgbClr val="EAEAEA"/>
          </a:solidFill>
          <a:ln w="10246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245"/>
              </a:spcBef>
            </a:pPr>
            <a:r>
              <a:rPr dirty="0" sz="1500" b="1">
                <a:latin typeface="Liberation Sans Narrow"/>
                <a:cs typeface="Liberation Sans Narrow"/>
              </a:rPr>
              <a:t>Execute</a:t>
            </a:r>
            <a:endParaRPr sz="15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8555" y="4892718"/>
            <a:ext cx="659130" cy="28067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2667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210"/>
              </a:spcBef>
            </a:pPr>
            <a:r>
              <a:rPr dirty="0" sz="1500" b="1">
                <a:latin typeface="Liberation Sans Narrow"/>
                <a:cs typeface="Liberation Sans Narrow"/>
              </a:rPr>
              <a:t>Fetch</a:t>
            </a:r>
            <a:endParaRPr sz="1500">
              <a:latin typeface="Liberation Sans Narrow"/>
              <a:cs typeface="Liberation Sans Narrow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906273" y="3364021"/>
          <a:ext cx="5377815" cy="299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/>
                <a:gridCol w="670560"/>
                <a:gridCol w="670559"/>
                <a:gridCol w="668655"/>
                <a:gridCol w="670559"/>
                <a:gridCol w="670560"/>
                <a:gridCol w="670560"/>
                <a:gridCol w="668654"/>
              </a:tblGrid>
              <a:tr h="288290"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" b="1">
                          <a:latin typeface="Arial"/>
                          <a:cs typeface="Arial"/>
                        </a:rPr>
                        <a:t>T0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" b="1">
                          <a:latin typeface="Arial"/>
                          <a:cs typeface="Arial"/>
                        </a:rPr>
                        <a:t>T1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" b="1">
                          <a:latin typeface="Arial"/>
                          <a:cs typeface="Arial"/>
                        </a:rPr>
                        <a:t>T2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" b="1">
                          <a:latin typeface="Arial"/>
                          <a:cs typeface="Arial"/>
                        </a:rPr>
                        <a:t>T3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" b="1">
                          <a:latin typeface="Arial"/>
                          <a:cs typeface="Arial"/>
                        </a:rPr>
                        <a:t>T4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" b="1">
                          <a:latin typeface="Arial"/>
                          <a:cs typeface="Arial"/>
                        </a:rPr>
                        <a:t>T5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" b="1">
                          <a:latin typeface="Arial"/>
                          <a:cs typeface="Arial"/>
                        </a:rPr>
                        <a:t>T6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" b="1">
                          <a:latin typeface="Arial"/>
                          <a:cs typeface="Arial"/>
                        </a:rPr>
                        <a:t>T7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4582083" y="3007051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82083" y="300704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59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54676" y="300704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54676" y="3223971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80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52758" y="3007051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52758" y="300704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59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25363" y="300704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25363" y="3223971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7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23432" y="3007051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23432" y="3007042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651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95085" y="300704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95085" y="3223971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 h="0">
                <a:moveTo>
                  <a:pt x="0" y="0"/>
                </a:moveTo>
                <a:lnTo>
                  <a:pt x="297321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92404" y="3007051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92404" y="300704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59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65010" y="300704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65010" y="3223971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80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63091" y="3007051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63091" y="300704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59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35684" y="300704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35684" y="3223971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7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33766" y="3007051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33766" y="300704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59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306371" y="300704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306371" y="3223971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80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604453" y="3007051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604453" y="3007042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 h="0">
                <a:moveTo>
                  <a:pt x="0" y="0"/>
                </a:moveTo>
                <a:lnTo>
                  <a:pt x="371651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976106" y="300704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976106" y="3223971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 h="0">
                <a:moveTo>
                  <a:pt x="0" y="0"/>
                </a:moveTo>
                <a:lnTo>
                  <a:pt x="297321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41566" y="5177955"/>
            <a:ext cx="153670" cy="650875"/>
          </a:xfrm>
          <a:custGeom>
            <a:avLst/>
            <a:gdLst/>
            <a:ahLst/>
            <a:cxnLst/>
            <a:rect l="l" t="t" r="r" b="b"/>
            <a:pathLst>
              <a:path w="153670" h="650875">
                <a:moveTo>
                  <a:pt x="61442" y="497039"/>
                </a:moveTo>
                <a:lnTo>
                  <a:pt x="0" y="497039"/>
                </a:lnTo>
                <a:lnTo>
                  <a:pt x="76796" y="650760"/>
                </a:lnTo>
                <a:lnTo>
                  <a:pt x="145916" y="512406"/>
                </a:lnTo>
                <a:lnTo>
                  <a:pt x="61442" y="512406"/>
                </a:lnTo>
                <a:lnTo>
                  <a:pt x="61442" y="497039"/>
                </a:lnTo>
                <a:close/>
              </a:path>
              <a:path w="153670" h="650875">
                <a:moveTo>
                  <a:pt x="92163" y="0"/>
                </a:moveTo>
                <a:lnTo>
                  <a:pt x="61442" y="0"/>
                </a:lnTo>
                <a:lnTo>
                  <a:pt x="61442" y="512406"/>
                </a:lnTo>
                <a:lnTo>
                  <a:pt x="92163" y="512406"/>
                </a:lnTo>
                <a:lnTo>
                  <a:pt x="92163" y="0"/>
                </a:lnTo>
                <a:close/>
              </a:path>
              <a:path w="153670" h="650875">
                <a:moveTo>
                  <a:pt x="153593" y="497039"/>
                </a:moveTo>
                <a:lnTo>
                  <a:pt x="92163" y="497039"/>
                </a:lnTo>
                <a:lnTo>
                  <a:pt x="92163" y="512406"/>
                </a:lnTo>
                <a:lnTo>
                  <a:pt x="145916" y="512406"/>
                </a:lnTo>
                <a:lnTo>
                  <a:pt x="153593" y="49703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18314" y="3799420"/>
            <a:ext cx="10795" cy="297815"/>
          </a:xfrm>
          <a:custGeom>
            <a:avLst/>
            <a:gdLst/>
            <a:ahLst/>
            <a:cxnLst/>
            <a:rect l="l" t="t" r="r" b="b"/>
            <a:pathLst>
              <a:path w="10795" h="297814">
                <a:moveTo>
                  <a:pt x="7950" y="287096"/>
                </a:moveTo>
                <a:lnTo>
                  <a:pt x="2298" y="287096"/>
                </a:lnTo>
                <a:lnTo>
                  <a:pt x="0" y="289382"/>
                </a:lnTo>
                <a:lnTo>
                  <a:pt x="0" y="295059"/>
                </a:lnTo>
                <a:lnTo>
                  <a:pt x="2298" y="297345"/>
                </a:lnTo>
                <a:lnTo>
                  <a:pt x="7950" y="297345"/>
                </a:lnTo>
                <a:lnTo>
                  <a:pt x="10248" y="295059"/>
                </a:lnTo>
                <a:lnTo>
                  <a:pt x="10248" y="289382"/>
                </a:lnTo>
                <a:lnTo>
                  <a:pt x="7950" y="287096"/>
                </a:lnTo>
                <a:close/>
              </a:path>
              <a:path w="10795" h="297814">
                <a:moveTo>
                  <a:pt x="7950" y="266585"/>
                </a:moveTo>
                <a:lnTo>
                  <a:pt x="2298" y="266585"/>
                </a:lnTo>
                <a:lnTo>
                  <a:pt x="0" y="268884"/>
                </a:lnTo>
                <a:lnTo>
                  <a:pt x="0" y="274548"/>
                </a:lnTo>
                <a:lnTo>
                  <a:pt x="2298" y="276847"/>
                </a:lnTo>
                <a:lnTo>
                  <a:pt x="7950" y="276847"/>
                </a:lnTo>
                <a:lnTo>
                  <a:pt x="10248" y="274548"/>
                </a:lnTo>
                <a:lnTo>
                  <a:pt x="10248" y="268884"/>
                </a:lnTo>
                <a:lnTo>
                  <a:pt x="7950" y="266585"/>
                </a:lnTo>
                <a:close/>
              </a:path>
              <a:path w="10795" h="297814">
                <a:moveTo>
                  <a:pt x="7950" y="246075"/>
                </a:moveTo>
                <a:lnTo>
                  <a:pt x="2298" y="246075"/>
                </a:lnTo>
                <a:lnTo>
                  <a:pt x="0" y="248373"/>
                </a:lnTo>
                <a:lnTo>
                  <a:pt x="0" y="254038"/>
                </a:lnTo>
                <a:lnTo>
                  <a:pt x="2298" y="256336"/>
                </a:lnTo>
                <a:lnTo>
                  <a:pt x="7950" y="256336"/>
                </a:lnTo>
                <a:lnTo>
                  <a:pt x="10248" y="254038"/>
                </a:lnTo>
                <a:lnTo>
                  <a:pt x="10248" y="248373"/>
                </a:lnTo>
                <a:lnTo>
                  <a:pt x="7950" y="246075"/>
                </a:lnTo>
                <a:close/>
              </a:path>
              <a:path w="10795" h="297814">
                <a:moveTo>
                  <a:pt x="7950" y="225577"/>
                </a:moveTo>
                <a:lnTo>
                  <a:pt x="2298" y="225577"/>
                </a:lnTo>
                <a:lnTo>
                  <a:pt x="0" y="227863"/>
                </a:lnTo>
                <a:lnTo>
                  <a:pt x="0" y="233540"/>
                </a:lnTo>
                <a:lnTo>
                  <a:pt x="2298" y="235826"/>
                </a:lnTo>
                <a:lnTo>
                  <a:pt x="7950" y="235826"/>
                </a:lnTo>
                <a:lnTo>
                  <a:pt x="10248" y="233540"/>
                </a:lnTo>
                <a:lnTo>
                  <a:pt x="10248" y="227863"/>
                </a:lnTo>
                <a:lnTo>
                  <a:pt x="7950" y="225577"/>
                </a:lnTo>
                <a:close/>
              </a:path>
              <a:path w="10795" h="297814">
                <a:moveTo>
                  <a:pt x="7950" y="205066"/>
                </a:moveTo>
                <a:lnTo>
                  <a:pt x="2298" y="205066"/>
                </a:lnTo>
                <a:lnTo>
                  <a:pt x="0" y="207352"/>
                </a:lnTo>
                <a:lnTo>
                  <a:pt x="0" y="213029"/>
                </a:lnTo>
                <a:lnTo>
                  <a:pt x="2298" y="215328"/>
                </a:lnTo>
                <a:lnTo>
                  <a:pt x="7950" y="215328"/>
                </a:lnTo>
                <a:lnTo>
                  <a:pt x="10248" y="213029"/>
                </a:lnTo>
                <a:lnTo>
                  <a:pt x="10248" y="207352"/>
                </a:lnTo>
                <a:lnTo>
                  <a:pt x="7950" y="205066"/>
                </a:lnTo>
                <a:close/>
              </a:path>
              <a:path w="10795" h="297814">
                <a:moveTo>
                  <a:pt x="7950" y="184556"/>
                </a:moveTo>
                <a:lnTo>
                  <a:pt x="2298" y="184556"/>
                </a:lnTo>
                <a:lnTo>
                  <a:pt x="0" y="186855"/>
                </a:lnTo>
                <a:lnTo>
                  <a:pt x="0" y="192519"/>
                </a:lnTo>
                <a:lnTo>
                  <a:pt x="2298" y="194818"/>
                </a:lnTo>
                <a:lnTo>
                  <a:pt x="7950" y="194818"/>
                </a:lnTo>
                <a:lnTo>
                  <a:pt x="10248" y="192519"/>
                </a:lnTo>
                <a:lnTo>
                  <a:pt x="10248" y="186855"/>
                </a:lnTo>
                <a:lnTo>
                  <a:pt x="7950" y="184556"/>
                </a:lnTo>
                <a:close/>
              </a:path>
              <a:path w="10795" h="297814">
                <a:moveTo>
                  <a:pt x="7950" y="164045"/>
                </a:moveTo>
                <a:lnTo>
                  <a:pt x="2298" y="164045"/>
                </a:lnTo>
                <a:lnTo>
                  <a:pt x="0" y="166344"/>
                </a:lnTo>
                <a:lnTo>
                  <a:pt x="0" y="172021"/>
                </a:lnTo>
                <a:lnTo>
                  <a:pt x="2298" y="174307"/>
                </a:lnTo>
                <a:lnTo>
                  <a:pt x="7950" y="174307"/>
                </a:lnTo>
                <a:lnTo>
                  <a:pt x="10248" y="172021"/>
                </a:lnTo>
                <a:lnTo>
                  <a:pt x="10248" y="166344"/>
                </a:lnTo>
                <a:lnTo>
                  <a:pt x="7950" y="164045"/>
                </a:lnTo>
                <a:close/>
              </a:path>
              <a:path w="10795" h="297814">
                <a:moveTo>
                  <a:pt x="7950" y="143548"/>
                </a:moveTo>
                <a:lnTo>
                  <a:pt x="2298" y="143548"/>
                </a:lnTo>
                <a:lnTo>
                  <a:pt x="0" y="145834"/>
                </a:lnTo>
                <a:lnTo>
                  <a:pt x="0" y="151511"/>
                </a:lnTo>
                <a:lnTo>
                  <a:pt x="2298" y="153809"/>
                </a:lnTo>
                <a:lnTo>
                  <a:pt x="7950" y="153809"/>
                </a:lnTo>
                <a:lnTo>
                  <a:pt x="10248" y="151511"/>
                </a:lnTo>
                <a:lnTo>
                  <a:pt x="10248" y="145834"/>
                </a:lnTo>
                <a:lnTo>
                  <a:pt x="7950" y="143548"/>
                </a:lnTo>
                <a:close/>
              </a:path>
              <a:path w="10795" h="297814">
                <a:moveTo>
                  <a:pt x="7950" y="123037"/>
                </a:moveTo>
                <a:lnTo>
                  <a:pt x="2298" y="123037"/>
                </a:lnTo>
                <a:lnTo>
                  <a:pt x="0" y="125336"/>
                </a:lnTo>
                <a:lnTo>
                  <a:pt x="0" y="131000"/>
                </a:lnTo>
                <a:lnTo>
                  <a:pt x="2298" y="133299"/>
                </a:lnTo>
                <a:lnTo>
                  <a:pt x="7950" y="133299"/>
                </a:lnTo>
                <a:lnTo>
                  <a:pt x="10248" y="131000"/>
                </a:lnTo>
                <a:lnTo>
                  <a:pt x="10248" y="125336"/>
                </a:lnTo>
                <a:lnTo>
                  <a:pt x="7950" y="123037"/>
                </a:lnTo>
                <a:close/>
              </a:path>
              <a:path w="10795" h="297814">
                <a:moveTo>
                  <a:pt x="7950" y="102527"/>
                </a:moveTo>
                <a:lnTo>
                  <a:pt x="2298" y="102527"/>
                </a:lnTo>
                <a:lnTo>
                  <a:pt x="0" y="104825"/>
                </a:lnTo>
                <a:lnTo>
                  <a:pt x="0" y="110490"/>
                </a:lnTo>
                <a:lnTo>
                  <a:pt x="2298" y="112788"/>
                </a:lnTo>
                <a:lnTo>
                  <a:pt x="7950" y="112788"/>
                </a:lnTo>
                <a:lnTo>
                  <a:pt x="10248" y="110490"/>
                </a:lnTo>
                <a:lnTo>
                  <a:pt x="10248" y="104825"/>
                </a:lnTo>
                <a:lnTo>
                  <a:pt x="7950" y="102527"/>
                </a:lnTo>
                <a:close/>
              </a:path>
              <a:path w="10795" h="297814">
                <a:moveTo>
                  <a:pt x="7950" y="82029"/>
                </a:moveTo>
                <a:lnTo>
                  <a:pt x="2298" y="82029"/>
                </a:lnTo>
                <a:lnTo>
                  <a:pt x="0" y="84315"/>
                </a:lnTo>
                <a:lnTo>
                  <a:pt x="0" y="89992"/>
                </a:lnTo>
                <a:lnTo>
                  <a:pt x="2298" y="92278"/>
                </a:lnTo>
                <a:lnTo>
                  <a:pt x="7950" y="92278"/>
                </a:lnTo>
                <a:lnTo>
                  <a:pt x="10248" y="89992"/>
                </a:lnTo>
                <a:lnTo>
                  <a:pt x="10248" y="84315"/>
                </a:lnTo>
                <a:lnTo>
                  <a:pt x="7950" y="82029"/>
                </a:lnTo>
                <a:close/>
              </a:path>
              <a:path w="10795" h="297814">
                <a:moveTo>
                  <a:pt x="7950" y="61518"/>
                </a:moveTo>
                <a:lnTo>
                  <a:pt x="2298" y="61518"/>
                </a:lnTo>
                <a:lnTo>
                  <a:pt x="0" y="63817"/>
                </a:lnTo>
                <a:lnTo>
                  <a:pt x="0" y="69481"/>
                </a:lnTo>
                <a:lnTo>
                  <a:pt x="2298" y="71780"/>
                </a:lnTo>
                <a:lnTo>
                  <a:pt x="7950" y="71780"/>
                </a:lnTo>
                <a:lnTo>
                  <a:pt x="10248" y="69481"/>
                </a:lnTo>
                <a:lnTo>
                  <a:pt x="10248" y="63817"/>
                </a:lnTo>
                <a:lnTo>
                  <a:pt x="7950" y="61518"/>
                </a:lnTo>
                <a:close/>
              </a:path>
              <a:path w="10795" h="297814">
                <a:moveTo>
                  <a:pt x="7950" y="41008"/>
                </a:moveTo>
                <a:lnTo>
                  <a:pt x="2298" y="41008"/>
                </a:lnTo>
                <a:lnTo>
                  <a:pt x="0" y="43307"/>
                </a:lnTo>
                <a:lnTo>
                  <a:pt x="0" y="48971"/>
                </a:lnTo>
                <a:lnTo>
                  <a:pt x="2298" y="51269"/>
                </a:lnTo>
                <a:lnTo>
                  <a:pt x="7950" y="51269"/>
                </a:lnTo>
                <a:lnTo>
                  <a:pt x="10248" y="48971"/>
                </a:lnTo>
                <a:lnTo>
                  <a:pt x="10248" y="43307"/>
                </a:lnTo>
                <a:lnTo>
                  <a:pt x="7950" y="41008"/>
                </a:lnTo>
                <a:close/>
              </a:path>
              <a:path w="10795" h="297814">
                <a:moveTo>
                  <a:pt x="7950" y="20510"/>
                </a:moveTo>
                <a:lnTo>
                  <a:pt x="2298" y="20510"/>
                </a:lnTo>
                <a:lnTo>
                  <a:pt x="0" y="22796"/>
                </a:lnTo>
                <a:lnTo>
                  <a:pt x="0" y="28473"/>
                </a:lnTo>
                <a:lnTo>
                  <a:pt x="2298" y="30759"/>
                </a:lnTo>
                <a:lnTo>
                  <a:pt x="7950" y="30759"/>
                </a:lnTo>
                <a:lnTo>
                  <a:pt x="10248" y="28473"/>
                </a:lnTo>
                <a:lnTo>
                  <a:pt x="10248" y="22796"/>
                </a:lnTo>
                <a:lnTo>
                  <a:pt x="7950" y="20510"/>
                </a:lnTo>
                <a:close/>
              </a:path>
              <a:path w="10795" h="297814">
                <a:moveTo>
                  <a:pt x="7950" y="0"/>
                </a:moveTo>
                <a:lnTo>
                  <a:pt x="2298" y="0"/>
                </a:lnTo>
                <a:lnTo>
                  <a:pt x="0" y="2286"/>
                </a:lnTo>
                <a:lnTo>
                  <a:pt x="0" y="7962"/>
                </a:lnTo>
                <a:lnTo>
                  <a:pt x="2298" y="10261"/>
                </a:lnTo>
                <a:lnTo>
                  <a:pt x="7950" y="10261"/>
                </a:lnTo>
                <a:lnTo>
                  <a:pt x="10248" y="7962"/>
                </a:lnTo>
                <a:lnTo>
                  <a:pt x="10248" y="2286"/>
                </a:lnTo>
                <a:lnTo>
                  <a:pt x="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52758" y="3879850"/>
            <a:ext cx="671195" cy="137160"/>
          </a:xfrm>
          <a:custGeom>
            <a:avLst/>
            <a:gdLst/>
            <a:ahLst/>
            <a:cxnLst/>
            <a:rect l="l" t="t" r="r" b="b"/>
            <a:pathLst>
              <a:path w="671195" h="137160">
                <a:moveTo>
                  <a:pt x="136525" y="0"/>
                </a:moveTo>
                <a:lnTo>
                  <a:pt x="0" y="68325"/>
                </a:lnTo>
                <a:lnTo>
                  <a:pt x="136525" y="136639"/>
                </a:lnTo>
                <a:lnTo>
                  <a:pt x="136525" y="73444"/>
                </a:lnTo>
                <a:lnTo>
                  <a:pt x="122872" y="73444"/>
                </a:lnTo>
                <a:lnTo>
                  <a:pt x="122872" y="63195"/>
                </a:lnTo>
                <a:lnTo>
                  <a:pt x="136525" y="63195"/>
                </a:lnTo>
                <a:lnTo>
                  <a:pt x="136525" y="0"/>
                </a:lnTo>
                <a:close/>
              </a:path>
              <a:path w="671195" h="137160">
                <a:moveTo>
                  <a:pt x="534162" y="0"/>
                </a:moveTo>
                <a:lnTo>
                  <a:pt x="534162" y="136639"/>
                </a:lnTo>
                <a:lnTo>
                  <a:pt x="660446" y="73444"/>
                </a:lnTo>
                <a:lnTo>
                  <a:pt x="547801" y="73444"/>
                </a:lnTo>
                <a:lnTo>
                  <a:pt x="547801" y="63195"/>
                </a:lnTo>
                <a:lnTo>
                  <a:pt x="660423" y="63195"/>
                </a:lnTo>
                <a:lnTo>
                  <a:pt x="534162" y="0"/>
                </a:lnTo>
                <a:close/>
              </a:path>
              <a:path w="671195" h="137160">
                <a:moveTo>
                  <a:pt x="136525" y="63195"/>
                </a:moveTo>
                <a:lnTo>
                  <a:pt x="122872" y="63195"/>
                </a:lnTo>
                <a:lnTo>
                  <a:pt x="122872" y="73444"/>
                </a:lnTo>
                <a:lnTo>
                  <a:pt x="136525" y="73444"/>
                </a:lnTo>
                <a:lnTo>
                  <a:pt x="136525" y="63195"/>
                </a:lnTo>
                <a:close/>
              </a:path>
              <a:path w="671195" h="137160">
                <a:moveTo>
                  <a:pt x="534162" y="63195"/>
                </a:moveTo>
                <a:lnTo>
                  <a:pt x="136525" y="63195"/>
                </a:lnTo>
                <a:lnTo>
                  <a:pt x="136525" y="73444"/>
                </a:lnTo>
                <a:lnTo>
                  <a:pt x="534162" y="73444"/>
                </a:lnTo>
                <a:lnTo>
                  <a:pt x="534162" y="63195"/>
                </a:lnTo>
                <a:close/>
              </a:path>
              <a:path w="671195" h="137160">
                <a:moveTo>
                  <a:pt x="660423" y="63195"/>
                </a:moveTo>
                <a:lnTo>
                  <a:pt x="547801" y="63195"/>
                </a:lnTo>
                <a:lnTo>
                  <a:pt x="547801" y="73444"/>
                </a:lnTo>
                <a:lnTo>
                  <a:pt x="660446" y="73444"/>
                </a:lnTo>
                <a:lnTo>
                  <a:pt x="670674" y="68325"/>
                </a:lnTo>
                <a:lnTo>
                  <a:pt x="660423" y="63195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998946" y="3835259"/>
            <a:ext cx="249872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 b="1">
                <a:solidFill>
                  <a:srgbClr val="000066"/>
                </a:solidFill>
                <a:latin typeface="Arial"/>
                <a:cs typeface="Arial"/>
              </a:rPr>
              <a:t>Time </a:t>
            </a:r>
            <a:r>
              <a:rPr dirty="0" sz="1150" spc="5" b="1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dirty="0" sz="1150" spc="10" b="1">
                <a:solidFill>
                  <a:srgbClr val="000066"/>
                </a:solidFill>
                <a:latin typeface="Arial"/>
                <a:cs typeface="Arial"/>
              </a:rPr>
              <a:t>execute 16-bit</a:t>
            </a:r>
            <a:r>
              <a:rPr dirty="0" sz="1150" spc="-3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1150" spc="10" b="1">
                <a:solidFill>
                  <a:srgbClr val="000066"/>
                </a:solidFill>
                <a:latin typeface="Arial"/>
                <a:cs typeface="Arial"/>
              </a:rPr>
              <a:t>instructions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597536" y="4887595"/>
            <a:ext cx="669290" cy="290830"/>
          </a:xfrm>
          <a:custGeom>
            <a:avLst/>
            <a:gdLst/>
            <a:ahLst/>
            <a:cxnLst/>
            <a:rect l="l" t="t" r="r" b="b"/>
            <a:pathLst>
              <a:path w="669290" h="290829">
                <a:moveTo>
                  <a:pt x="0" y="0"/>
                </a:moveTo>
                <a:lnTo>
                  <a:pt x="668972" y="0"/>
                </a:lnTo>
                <a:lnTo>
                  <a:pt x="668972" y="290365"/>
                </a:lnTo>
                <a:lnTo>
                  <a:pt x="0" y="290365"/>
                </a:lnTo>
                <a:lnTo>
                  <a:pt x="0" y="0"/>
                </a:lnTo>
                <a:close/>
              </a:path>
            </a:pathLst>
          </a:custGeom>
          <a:ln w="102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602658" y="4892718"/>
            <a:ext cx="659130" cy="28067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2667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10"/>
              </a:spcBef>
            </a:pPr>
            <a:r>
              <a:rPr dirty="0" sz="1500" b="1">
                <a:latin typeface="Liberation Sans Narrow"/>
                <a:cs typeface="Liberation Sans Narrow"/>
              </a:rPr>
              <a:t>Execute</a:t>
            </a:r>
            <a:endParaRPr sz="1500">
              <a:latin typeface="Liberation Sans Narrow"/>
              <a:cs typeface="Liberation Sans Narro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0045" y="6236934"/>
            <a:ext cx="8840470" cy="28892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100"/>
              </a:lnSpc>
            </a:pPr>
            <a:r>
              <a:rPr dirty="0" sz="1950" spc="-20" b="1">
                <a:latin typeface="Courier New"/>
                <a:cs typeface="Courier New"/>
              </a:rPr>
              <a:t>Remember: </a:t>
            </a:r>
            <a:r>
              <a:rPr dirty="0" sz="1950" spc="-15" b="1">
                <a:latin typeface="Courier New"/>
                <a:cs typeface="Courier New"/>
              </a:rPr>
              <a:t>In PIC ONE </a:t>
            </a:r>
            <a:r>
              <a:rPr dirty="0" sz="1950" spc="-20" b="1">
                <a:latin typeface="Courier New"/>
                <a:cs typeface="Courier New"/>
              </a:rPr>
              <a:t>Instruction Cycle takes </a:t>
            </a:r>
            <a:r>
              <a:rPr dirty="0" sz="1950" spc="-5" b="1">
                <a:latin typeface="Courier New"/>
                <a:cs typeface="Courier New"/>
              </a:rPr>
              <a:t>4 </a:t>
            </a:r>
            <a:r>
              <a:rPr dirty="0" sz="1950" spc="-20" b="1">
                <a:latin typeface="Courier New"/>
                <a:cs typeface="Courier New"/>
              </a:rPr>
              <a:t>Clock</a:t>
            </a:r>
            <a:r>
              <a:rPr dirty="0" sz="1950" spc="-95" b="1">
                <a:latin typeface="Courier New"/>
                <a:cs typeface="Courier New"/>
              </a:rPr>
              <a:t> </a:t>
            </a:r>
            <a:r>
              <a:rPr dirty="0" sz="1950" spc="-20" b="1">
                <a:latin typeface="Courier New"/>
                <a:cs typeface="Courier New"/>
              </a:rPr>
              <a:t>Cycle: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046220" y="6722015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216920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046220" y="6722016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59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18812" y="6722016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0"/>
                </a:moveTo>
                <a:lnTo>
                  <a:pt x="1" y="21692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18812" y="6938936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80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701540" y="6706644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701540" y="6706644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59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74132" y="6706644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74132" y="6923563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80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72214" y="6679316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216919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372214" y="6679316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59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744819" y="6679316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0"/>
                </a:moveTo>
                <a:lnTo>
                  <a:pt x="1" y="216919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44819" y="6896235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79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34366" y="6670774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216920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34366" y="6670774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651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06019" y="6670774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0"/>
                </a:moveTo>
                <a:lnTo>
                  <a:pt x="1" y="21692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06019" y="68876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372" y="0"/>
                </a:lnTo>
              </a:path>
            </a:pathLst>
          </a:custGeom>
          <a:ln w="30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752828" y="6660526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0" y="0"/>
                </a:moveTo>
                <a:lnTo>
                  <a:pt x="345296" y="0"/>
                </a:lnTo>
              </a:path>
            </a:pathLst>
          </a:custGeom>
          <a:ln w="30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98118" y="6660526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0"/>
                </a:moveTo>
                <a:lnTo>
                  <a:pt x="1" y="21692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98118" y="6877447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080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30865" y="7084118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216920"/>
                </a:moveTo>
                <a:lnTo>
                  <a:pt x="1" y="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30865" y="7084118"/>
            <a:ext cx="1485265" cy="0"/>
          </a:xfrm>
          <a:custGeom>
            <a:avLst/>
            <a:gdLst/>
            <a:ahLst/>
            <a:cxnLst/>
            <a:rect l="l" t="t" r="r" b="b"/>
            <a:pathLst>
              <a:path w="1485264" h="0">
                <a:moveTo>
                  <a:pt x="0" y="0"/>
                </a:moveTo>
                <a:lnTo>
                  <a:pt x="1484704" y="1"/>
                </a:lnTo>
              </a:path>
            </a:pathLst>
          </a:custGeom>
          <a:ln w="3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15571" y="7084118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0"/>
                </a:moveTo>
                <a:lnTo>
                  <a:pt x="1" y="216920"/>
                </a:lnTo>
              </a:path>
            </a:pathLst>
          </a:custGeom>
          <a:ln w="30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15571" y="7301040"/>
            <a:ext cx="1176020" cy="0"/>
          </a:xfrm>
          <a:custGeom>
            <a:avLst/>
            <a:gdLst/>
            <a:ahLst/>
            <a:cxnLst/>
            <a:rect l="l" t="t" r="r" b="b"/>
            <a:pathLst>
              <a:path w="1176020" h="0">
                <a:moveTo>
                  <a:pt x="0" y="0"/>
                </a:moveTo>
                <a:lnTo>
                  <a:pt x="1175819" y="0"/>
                </a:lnTo>
              </a:path>
            </a:pathLst>
          </a:custGeom>
          <a:ln w="30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671637" y="6600576"/>
            <a:ext cx="2018664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6540">
              <a:lnSpc>
                <a:spcPct val="120000"/>
              </a:lnSpc>
              <a:spcBef>
                <a:spcPts val="100"/>
              </a:spcBef>
            </a:pPr>
            <a:r>
              <a:rPr dirty="0" sz="1950" spc="-15" b="1">
                <a:latin typeface="Arial"/>
                <a:cs typeface="Arial"/>
              </a:rPr>
              <a:t>Clock Cycles  </a:t>
            </a:r>
            <a:r>
              <a:rPr dirty="0" sz="1950" spc="-10" b="1">
                <a:latin typeface="Arial"/>
                <a:cs typeface="Arial"/>
              </a:rPr>
              <a:t>Instruction</a:t>
            </a:r>
            <a:r>
              <a:rPr dirty="0" sz="1950" spc="-70" b="1">
                <a:latin typeface="Arial"/>
                <a:cs typeface="Arial"/>
              </a:rPr>
              <a:t> </a:t>
            </a:r>
            <a:r>
              <a:rPr dirty="0" sz="1950" spc="-15" b="1">
                <a:latin typeface="Arial"/>
                <a:cs typeface="Arial"/>
              </a:rPr>
              <a:t>Cycle</a:t>
            </a:r>
            <a:endParaRPr sz="19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964304" y="6599037"/>
            <a:ext cx="0" cy="887094"/>
          </a:xfrm>
          <a:custGeom>
            <a:avLst/>
            <a:gdLst/>
            <a:ahLst/>
            <a:cxnLst/>
            <a:rect l="l" t="t" r="r" b="b"/>
            <a:pathLst>
              <a:path w="0" h="887095">
                <a:moveTo>
                  <a:pt x="0" y="886469"/>
                </a:moveTo>
                <a:lnTo>
                  <a:pt x="1" y="0"/>
                </a:lnTo>
              </a:path>
            </a:pathLst>
          </a:custGeom>
          <a:ln w="61436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722109" y="6599037"/>
            <a:ext cx="0" cy="887094"/>
          </a:xfrm>
          <a:custGeom>
            <a:avLst/>
            <a:gdLst/>
            <a:ahLst/>
            <a:cxnLst/>
            <a:rect l="l" t="t" r="r" b="b"/>
            <a:pathLst>
              <a:path w="0" h="887095">
                <a:moveTo>
                  <a:pt x="0" y="886469"/>
                </a:moveTo>
                <a:lnTo>
                  <a:pt x="1" y="0"/>
                </a:lnTo>
              </a:path>
            </a:pathLst>
          </a:custGeom>
          <a:ln w="61436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099128" y="6747636"/>
            <a:ext cx="201930" cy="288925"/>
          </a:xfrm>
          <a:custGeom>
            <a:avLst/>
            <a:gdLst/>
            <a:ahLst/>
            <a:cxnLst/>
            <a:rect l="l" t="t" r="r" b="b"/>
            <a:pathLst>
              <a:path w="201929" h="288925">
                <a:moveTo>
                  <a:pt x="0" y="288657"/>
                </a:moveTo>
                <a:lnTo>
                  <a:pt x="201373" y="288657"/>
                </a:lnTo>
                <a:lnTo>
                  <a:pt x="201373" y="0"/>
                </a:lnTo>
                <a:lnTo>
                  <a:pt x="0" y="0"/>
                </a:lnTo>
                <a:lnTo>
                  <a:pt x="0" y="28865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099128" y="6747636"/>
            <a:ext cx="201930" cy="288925"/>
          </a:xfrm>
          <a:custGeom>
            <a:avLst/>
            <a:gdLst/>
            <a:ahLst/>
            <a:cxnLst/>
            <a:rect l="l" t="t" r="r" b="b"/>
            <a:pathLst>
              <a:path w="201929" h="288925">
                <a:moveTo>
                  <a:pt x="0" y="0"/>
                </a:moveTo>
                <a:lnTo>
                  <a:pt x="201374" y="0"/>
                </a:lnTo>
                <a:lnTo>
                  <a:pt x="201374" y="288657"/>
                </a:lnTo>
                <a:lnTo>
                  <a:pt x="0" y="288657"/>
                </a:lnTo>
                <a:lnTo>
                  <a:pt x="0" y="0"/>
                </a:lnTo>
                <a:close/>
              </a:path>
            </a:pathLst>
          </a:custGeom>
          <a:ln w="10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4061579" y="6764350"/>
            <a:ext cx="91313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10"/>
              </a:spcBef>
              <a:tabLst>
                <a:tab pos="760095" algn="l"/>
              </a:tabLst>
            </a:pPr>
            <a:r>
              <a:rPr dirty="0" sz="1500" spc="5" b="1">
                <a:latin typeface="Arial"/>
                <a:cs typeface="Arial"/>
              </a:rPr>
              <a:t>1	2</a:t>
            </a:r>
            <a:endParaRPr sz="15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460962" y="6732263"/>
            <a:ext cx="200025" cy="288925"/>
          </a:xfrm>
          <a:prstGeom prst="rect">
            <a:avLst/>
          </a:prstGeom>
          <a:solidFill>
            <a:srgbClr val="EAEAEA"/>
          </a:solidFill>
          <a:ln w="10242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245"/>
              </a:spcBef>
            </a:pPr>
            <a:r>
              <a:rPr dirty="0" sz="1500" spc="5" b="1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109449" y="6732263"/>
            <a:ext cx="200025" cy="288925"/>
          </a:xfrm>
          <a:prstGeom prst="rect">
            <a:avLst/>
          </a:prstGeom>
          <a:solidFill>
            <a:srgbClr val="EAEAEA"/>
          </a:solidFill>
          <a:ln w="10242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245"/>
              </a:spcBef>
            </a:pPr>
            <a:r>
              <a:rPr dirty="0" sz="1500" spc="5" b="1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41333" y="2076171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5" h="0">
                <a:moveTo>
                  <a:pt x="0" y="0"/>
                </a:moveTo>
                <a:lnTo>
                  <a:pt x="493191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787" y="2076171"/>
            <a:ext cx="6949440" cy="0"/>
          </a:xfrm>
          <a:custGeom>
            <a:avLst/>
            <a:gdLst/>
            <a:ahLst/>
            <a:cxnLst/>
            <a:rect l="l" t="t" r="r" b="b"/>
            <a:pathLst>
              <a:path w="6949440" h="0">
                <a:moveTo>
                  <a:pt x="0" y="0"/>
                </a:moveTo>
                <a:lnTo>
                  <a:pt x="6949125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3642" y="3161627"/>
            <a:ext cx="174942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Arial"/>
                <a:cs typeface="Arial"/>
              </a:rPr>
              <a:t>Decoded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from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Program</a:t>
            </a:r>
            <a:endParaRPr sz="1400">
              <a:latin typeface="Arial"/>
              <a:cs typeface="Arial"/>
            </a:endParaRPr>
          </a:p>
          <a:p>
            <a:pPr marL="99568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Me</a:t>
            </a:r>
            <a:r>
              <a:rPr dirty="0" sz="1400" spc="-15" b="1">
                <a:latin typeface="Arial"/>
                <a:cs typeface="Arial"/>
              </a:rPr>
              <a:t>m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10" b="1">
                <a:latin typeface="Arial"/>
                <a:cs typeface="Arial"/>
              </a:rPr>
              <a:t>r</a:t>
            </a:r>
            <a:r>
              <a:rPr dirty="0" sz="1400" b="1">
                <a:latin typeface="Arial"/>
                <a:cs typeface="Arial"/>
              </a:rPr>
              <a:t>y</a:t>
            </a:r>
            <a:r>
              <a:rPr dirty="0" sz="1400" spc="-5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279" y="3917555"/>
            <a:ext cx="1851660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643255">
              <a:lnSpc>
                <a:spcPct val="102600"/>
              </a:lnSpc>
              <a:spcBef>
                <a:spcPts val="90"/>
              </a:spcBef>
            </a:pPr>
            <a:r>
              <a:rPr dirty="0" sz="1150" spc="25" b="1">
                <a:latin typeface="Arial"/>
                <a:cs typeface="Arial"/>
              </a:rPr>
              <a:t>A</a:t>
            </a:r>
            <a:r>
              <a:rPr dirty="0" sz="1150" b="1">
                <a:latin typeface="Arial"/>
                <a:cs typeface="Arial"/>
              </a:rPr>
              <a:t>rit</a:t>
            </a:r>
            <a:r>
              <a:rPr dirty="0" sz="1150" spc="20" b="1">
                <a:latin typeface="Arial"/>
                <a:cs typeface="Arial"/>
              </a:rPr>
              <a:t>h</a:t>
            </a:r>
            <a:r>
              <a:rPr dirty="0" sz="1150" spc="15" b="1">
                <a:latin typeface="Arial"/>
                <a:cs typeface="Arial"/>
              </a:rPr>
              <a:t>me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10" b="1">
                <a:latin typeface="Arial"/>
                <a:cs typeface="Arial"/>
              </a:rPr>
              <a:t>c</a:t>
            </a:r>
            <a:r>
              <a:rPr dirty="0" sz="1150" b="1">
                <a:latin typeface="Arial"/>
                <a:cs typeface="Arial"/>
              </a:rPr>
              <a:t>/</a:t>
            </a:r>
            <a:r>
              <a:rPr dirty="0" sz="1150" spc="20" b="1">
                <a:latin typeface="Arial"/>
                <a:cs typeface="Arial"/>
              </a:rPr>
              <a:t>Log</a:t>
            </a:r>
            <a:r>
              <a:rPr dirty="0" sz="1150" b="1">
                <a:latin typeface="Arial"/>
                <a:cs typeface="Arial"/>
              </a:rPr>
              <a:t>i</a:t>
            </a:r>
            <a:r>
              <a:rPr dirty="0" sz="1150" spc="5" b="1">
                <a:latin typeface="Arial"/>
                <a:cs typeface="Arial"/>
              </a:rPr>
              <a:t>c  </a:t>
            </a:r>
            <a:r>
              <a:rPr dirty="0" sz="1150" spc="15" b="1">
                <a:latin typeface="Arial"/>
                <a:cs typeface="Arial"/>
              </a:rPr>
              <a:t>Function </a:t>
            </a:r>
            <a:r>
              <a:rPr dirty="0" sz="1150" spc="5" b="1">
                <a:latin typeface="Arial"/>
                <a:cs typeface="Arial"/>
              </a:rPr>
              <a:t>to </a:t>
            </a:r>
            <a:r>
              <a:rPr dirty="0" sz="1150" spc="15" b="1">
                <a:latin typeface="Arial"/>
                <a:cs typeface="Arial"/>
              </a:rPr>
              <a:t>be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Performed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369" y="4133963"/>
            <a:ext cx="842644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79070">
              <a:lnSpc>
                <a:spcPct val="102600"/>
              </a:lnSpc>
              <a:spcBef>
                <a:spcPts val="90"/>
              </a:spcBef>
            </a:pPr>
            <a:r>
              <a:rPr dirty="0" sz="1150" spc="10" b="1">
                <a:latin typeface="Arial"/>
                <a:cs typeface="Arial"/>
              </a:rPr>
              <a:t>Result  </a:t>
            </a: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10" b="1">
                <a:latin typeface="Arial"/>
                <a:cs typeface="Arial"/>
              </a:rPr>
              <a:t>es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20" b="1">
                <a:latin typeface="Arial"/>
                <a:cs typeface="Arial"/>
              </a:rPr>
              <a:t>n</a:t>
            </a:r>
            <a:r>
              <a:rPr dirty="0" sz="1150" spc="10" b="1">
                <a:latin typeface="Arial"/>
                <a:cs typeface="Arial"/>
              </a:rPr>
              <a:t>a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20" b="1">
                <a:latin typeface="Arial"/>
                <a:cs typeface="Arial"/>
              </a:rPr>
              <a:t>o</a:t>
            </a:r>
            <a:r>
              <a:rPr dirty="0" sz="1150" spc="15" b="1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8164" y="3917555"/>
            <a:ext cx="1395730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dirty="0" sz="1150" spc="15" b="1">
                <a:latin typeface="Arial"/>
                <a:cs typeface="Arial"/>
              </a:rPr>
              <a:t>Address </a:t>
            </a:r>
            <a:r>
              <a:rPr dirty="0" sz="1150" spc="10" b="1">
                <a:latin typeface="Arial"/>
                <a:cs typeface="Arial"/>
              </a:rPr>
              <a:t>of</a:t>
            </a:r>
            <a:r>
              <a:rPr dirty="0" sz="1150" spc="-65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Second  Source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Operand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0792" y="3596322"/>
            <a:ext cx="212090" cy="600075"/>
          </a:xfrm>
          <a:custGeom>
            <a:avLst/>
            <a:gdLst/>
            <a:ahLst/>
            <a:cxnLst/>
            <a:rect l="l" t="t" r="r" b="b"/>
            <a:pathLst>
              <a:path w="212089" h="600075">
                <a:moveTo>
                  <a:pt x="129692" y="558520"/>
                </a:moveTo>
                <a:lnTo>
                  <a:pt x="0" y="558520"/>
                </a:lnTo>
                <a:lnTo>
                  <a:pt x="0" y="599516"/>
                </a:lnTo>
                <a:lnTo>
                  <a:pt x="150177" y="599516"/>
                </a:lnTo>
                <a:lnTo>
                  <a:pt x="158150" y="597904"/>
                </a:lnTo>
                <a:lnTo>
                  <a:pt x="164657" y="593510"/>
                </a:lnTo>
                <a:lnTo>
                  <a:pt x="169042" y="586994"/>
                </a:lnTo>
                <a:lnTo>
                  <a:pt x="170649" y="579018"/>
                </a:lnTo>
                <a:lnTo>
                  <a:pt x="129692" y="579018"/>
                </a:lnTo>
                <a:lnTo>
                  <a:pt x="129692" y="558520"/>
                </a:lnTo>
                <a:close/>
              </a:path>
              <a:path w="212089" h="600075">
                <a:moveTo>
                  <a:pt x="170649" y="102476"/>
                </a:moveTo>
                <a:lnTo>
                  <a:pt x="129692" y="102476"/>
                </a:lnTo>
                <a:lnTo>
                  <a:pt x="129692" y="579018"/>
                </a:lnTo>
                <a:lnTo>
                  <a:pt x="150177" y="558520"/>
                </a:lnTo>
                <a:lnTo>
                  <a:pt x="170649" y="558520"/>
                </a:lnTo>
                <a:lnTo>
                  <a:pt x="170649" y="102476"/>
                </a:lnTo>
                <a:close/>
              </a:path>
              <a:path w="212089" h="600075">
                <a:moveTo>
                  <a:pt x="170649" y="558520"/>
                </a:moveTo>
                <a:lnTo>
                  <a:pt x="150177" y="558520"/>
                </a:lnTo>
                <a:lnTo>
                  <a:pt x="129692" y="579018"/>
                </a:lnTo>
                <a:lnTo>
                  <a:pt x="170649" y="579018"/>
                </a:lnTo>
                <a:lnTo>
                  <a:pt x="170649" y="558520"/>
                </a:lnTo>
                <a:close/>
              </a:path>
              <a:path w="212089" h="600075">
                <a:moveTo>
                  <a:pt x="150177" y="0"/>
                </a:moveTo>
                <a:lnTo>
                  <a:pt x="88734" y="122974"/>
                </a:lnTo>
                <a:lnTo>
                  <a:pt x="129692" y="122974"/>
                </a:lnTo>
                <a:lnTo>
                  <a:pt x="129692" y="102476"/>
                </a:lnTo>
                <a:lnTo>
                  <a:pt x="201368" y="102476"/>
                </a:lnTo>
                <a:lnTo>
                  <a:pt x="150177" y="0"/>
                </a:lnTo>
                <a:close/>
              </a:path>
              <a:path w="212089" h="600075">
                <a:moveTo>
                  <a:pt x="201368" y="102476"/>
                </a:moveTo>
                <a:lnTo>
                  <a:pt x="170649" y="102476"/>
                </a:lnTo>
                <a:lnTo>
                  <a:pt x="170649" y="122974"/>
                </a:lnTo>
                <a:lnTo>
                  <a:pt x="211607" y="122974"/>
                </a:lnTo>
                <a:lnTo>
                  <a:pt x="201368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82745" y="3596322"/>
            <a:ext cx="210185" cy="600075"/>
          </a:xfrm>
          <a:custGeom>
            <a:avLst/>
            <a:gdLst/>
            <a:ahLst/>
            <a:cxnLst/>
            <a:rect l="l" t="t" r="r" b="b"/>
            <a:pathLst>
              <a:path w="210185" h="600075">
                <a:moveTo>
                  <a:pt x="81914" y="102476"/>
                </a:moveTo>
                <a:lnTo>
                  <a:pt x="40957" y="102476"/>
                </a:lnTo>
                <a:lnTo>
                  <a:pt x="40957" y="579018"/>
                </a:lnTo>
                <a:lnTo>
                  <a:pt x="42566" y="586994"/>
                </a:lnTo>
                <a:lnTo>
                  <a:pt x="46955" y="593510"/>
                </a:lnTo>
                <a:lnTo>
                  <a:pt x="53462" y="597904"/>
                </a:lnTo>
                <a:lnTo>
                  <a:pt x="61429" y="599516"/>
                </a:lnTo>
                <a:lnTo>
                  <a:pt x="209905" y="599516"/>
                </a:lnTo>
                <a:lnTo>
                  <a:pt x="209905" y="579018"/>
                </a:lnTo>
                <a:lnTo>
                  <a:pt x="81914" y="579018"/>
                </a:lnTo>
                <a:lnTo>
                  <a:pt x="61429" y="558520"/>
                </a:lnTo>
                <a:lnTo>
                  <a:pt x="81914" y="558520"/>
                </a:lnTo>
                <a:lnTo>
                  <a:pt x="81914" y="102476"/>
                </a:lnTo>
                <a:close/>
              </a:path>
              <a:path w="210185" h="600075">
                <a:moveTo>
                  <a:pt x="81914" y="558520"/>
                </a:moveTo>
                <a:lnTo>
                  <a:pt x="61429" y="558520"/>
                </a:lnTo>
                <a:lnTo>
                  <a:pt x="81914" y="579018"/>
                </a:lnTo>
                <a:lnTo>
                  <a:pt x="81914" y="558520"/>
                </a:lnTo>
                <a:close/>
              </a:path>
              <a:path w="210185" h="600075">
                <a:moveTo>
                  <a:pt x="209905" y="558520"/>
                </a:moveTo>
                <a:lnTo>
                  <a:pt x="81914" y="558520"/>
                </a:lnTo>
                <a:lnTo>
                  <a:pt x="81914" y="579018"/>
                </a:lnTo>
                <a:lnTo>
                  <a:pt x="209905" y="579018"/>
                </a:lnTo>
                <a:lnTo>
                  <a:pt x="209905" y="558520"/>
                </a:lnTo>
                <a:close/>
              </a:path>
              <a:path w="210185" h="600075">
                <a:moveTo>
                  <a:pt x="61429" y="0"/>
                </a:moveTo>
                <a:lnTo>
                  <a:pt x="0" y="122974"/>
                </a:lnTo>
                <a:lnTo>
                  <a:pt x="40957" y="122974"/>
                </a:lnTo>
                <a:lnTo>
                  <a:pt x="40957" y="102476"/>
                </a:lnTo>
                <a:lnTo>
                  <a:pt x="112631" y="102476"/>
                </a:lnTo>
                <a:lnTo>
                  <a:pt x="61429" y="0"/>
                </a:lnTo>
                <a:close/>
              </a:path>
              <a:path w="210185" h="600075">
                <a:moveTo>
                  <a:pt x="112631" y="102476"/>
                </a:moveTo>
                <a:lnTo>
                  <a:pt x="81914" y="102476"/>
                </a:lnTo>
                <a:lnTo>
                  <a:pt x="81914" y="122974"/>
                </a:lnTo>
                <a:lnTo>
                  <a:pt x="122872" y="122974"/>
                </a:lnTo>
                <a:lnTo>
                  <a:pt x="112631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8512" y="3596322"/>
            <a:ext cx="123189" cy="506095"/>
          </a:xfrm>
          <a:custGeom>
            <a:avLst/>
            <a:gdLst/>
            <a:ahLst/>
            <a:cxnLst/>
            <a:rect l="l" t="t" r="r" b="b"/>
            <a:pathLst>
              <a:path w="123189" h="506095">
                <a:moveTo>
                  <a:pt x="81914" y="102476"/>
                </a:moveTo>
                <a:lnTo>
                  <a:pt x="40957" y="102476"/>
                </a:lnTo>
                <a:lnTo>
                  <a:pt x="40957" y="505574"/>
                </a:lnTo>
                <a:lnTo>
                  <a:pt x="81902" y="505574"/>
                </a:lnTo>
                <a:lnTo>
                  <a:pt x="81914" y="102476"/>
                </a:lnTo>
                <a:close/>
              </a:path>
              <a:path w="123189" h="506095">
                <a:moveTo>
                  <a:pt x="61429" y="0"/>
                </a:moveTo>
                <a:lnTo>
                  <a:pt x="0" y="122974"/>
                </a:lnTo>
                <a:lnTo>
                  <a:pt x="40957" y="122974"/>
                </a:lnTo>
                <a:lnTo>
                  <a:pt x="40957" y="102476"/>
                </a:lnTo>
                <a:lnTo>
                  <a:pt x="112631" y="102476"/>
                </a:lnTo>
                <a:lnTo>
                  <a:pt x="61429" y="0"/>
                </a:lnTo>
                <a:close/>
              </a:path>
              <a:path w="123189" h="506095">
                <a:moveTo>
                  <a:pt x="112631" y="102476"/>
                </a:moveTo>
                <a:lnTo>
                  <a:pt x="81914" y="102476"/>
                </a:lnTo>
                <a:lnTo>
                  <a:pt x="81914" y="122974"/>
                </a:lnTo>
                <a:lnTo>
                  <a:pt x="122872" y="122974"/>
                </a:lnTo>
                <a:lnTo>
                  <a:pt x="112631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1595" y="3180588"/>
            <a:ext cx="1185671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0739" y="3192779"/>
            <a:ext cx="1167384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45106" y="3223963"/>
            <a:ext cx="1043305" cy="357505"/>
          </a:xfrm>
          <a:custGeom>
            <a:avLst/>
            <a:gdLst/>
            <a:ahLst/>
            <a:cxnLst/>
            <a:rect l="l" t="t" r="r" b="b"/>
            <a:pathLst>
              <a:path w="1043305" h="357504">
                <a:moveTo>
                  <a:pt x="0" y="356979"/>
                </a:moveTo>
                <a:lnTo>
                  <a:pt x="1042710" y="356979"/>
                </a:lnTo>
                <a:lnTo>
                  <a:pt x="1042710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45106" y="3223971"/>
            <a:ext cx="1043305" cy="357505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434"/>
              </a:spcBef>
            </a:pPr>
            <a:r>
              <a:rPr dirty="0" sz="1500">
                <a:solidFill>
                  <a:srgbClr val="009999"/>
                </a:solidFill>
                <a:latin typeface="Arial Black"/>
                <a:cs typeface="Arial Black"/>
              </a:rPr>
              <a:t>Opcode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44011" y="3180588"/>
            <a:ext cx="44196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16579" y="3192779"/>
            <a:ext cx="496823" cy="542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7814" y="3223963"/>
            <a:ext cx="290195" cy="357505"/>
          </a:xfrm>
          <a:custGeom>
            <a:avLst/>
            <a:gdLst/>
            <a:ahLst/>
            <a:cxnLst/>
            <a:rect l="l" t="t" r="r" b="b"/>
            <a:pathLst>
              <a:path w="290195" h="357504">
                <a:moveTo>
                  <a:pt x="0" y="356979"/>
                </a:moveTo>
                <a:lnTo>
                  <a:pt x="290118" y="356979"/>
                </a:lnTo>
                <a:lnTo>
                  <a:pt x="290118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87814" y="3223971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7" y="0"/>
                </a:lnTo>
                <a:lnTo>
                  <a:pt x="298647" y="356979"/>
                </a:lnTo>
                <a:lnTo>
                  <a:pt x="0" y="356979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36620" y="3180588"/>
            <a:ext cx="438912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09188" y="3192779"/>
            <a:ext cx="493775" cy="542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7933" y="3223963"/>
            <a:ext cx="288925" cy="357505"/>
          </a:xfrm>
          <a:custGeom>
            <a:avLst/>
            <a:gdLst/>
            <a:ahLst/>
            <a:cxnLst/>
            <a:rect l="l" t="t" r="r" b="b"/>
            <a:pathLst>
              <a:path w="288925" h="357504">
                <a:moveTo>
                  <a:pt x="0" y="356979"/>
                </a:moveTo>
                <a:lnTo>
                  <a:pt x="288404" y="356979"/>
                </a:lnTo>
                <a:lnTo>
                  <a:pt x="288404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7933" y="3223971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7" y="0"/>
                </a:lnTo>
                <a:lnTo>
                  <a:pt x="298647" y="356979"/>
                </a:lnTo>
                <a:lnTo>
                  <a:pt x="0" y="356979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3132" y="3180588"/>
            <a:ext cx="1630680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27347" y="3192779"/>
            <a:ext cx="1222248" cy="542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66337" y="3223963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356979"/>
                </a:moveTo>
                <a:lnTo>
                  <a:pt x="1488122" y="356979"/>
                </a:lnTo>
                <a:lnTo>
                  <a:pt x="1488122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66337" y="3223971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0"/>
                </a:moveTo>
                <a:lnTo>
                  <a:pt x="1488122" y="0"/>
                </a:lnTo>
                <a:lnTo>
                  <a:pt x="1488122" y="356979"/>
                </a:lnTo>
                <a:lnTo>
                  <a:pt x="0" y="356979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89524" y="3265246"/>
            <a:ext cx="20637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10"/>
              </a:spcBef>
              <a:tabLst>
                <a:tab pos="373380" algn="l"/>
                <a:tab pos="892810" algn="l"/>
              </a:tabLst>
            </a:pPr>
            <a:r>
              <a:rPr dirty="0" sz="1500" spc="5">
                <a:solidFill>
                  <a:srgbClr val="999966"/>
                </a:solidFill>
                <a:latin typeface="Arial Black"/>
                <a:cs typeface="Arial Black"/>
              </a:rPr>
              <a:t>d	</a:t>
            </a:r>
            <a:r>
              <a:rPr dirty="0" sz="1500" spc="5">
                <a:solidFill>
                  <a:srgbClr val="006600"/>
                </a:solidFill>
                <a:latin typeface="Arial Black"/>
                <a:cs typeface="Arial Black"/>
              </a:rPr>
              <a:t>a	</a:t>
            </a:r>
            <a:r>
              <a:rPr dirty="0" sz="1500" spc="5">
                <a:solidFill>
                  <a:srgbClr val="CC0000"/>
                </a:solidFill>
                <a:latin typeface="Arial Black"/>
                <a:cs typeface="Arial Black"/>
              </a:rPr>
              <a:t>Address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5801" y="2070383"/>
            <a:ext cx="1748155" cy="913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a-bit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330"/>
              </a:lnSpc>
              <a:spcBef>
                <a:spcPts val="80"/>
              </a:spcBef>
            </a:pP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a = 0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access</a:t>
            </a:r>
            <a:r>
              <a:rPr dirty="0" sz="1950" spc="-9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bank  </a:t>
            </a: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a = 1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use</a:t>
            </a:r>
            <a:r>
              <a:rPr dirty="0" sz="1950" spc="-6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5">
                <a:solidFill>
                  <a:srgbClr val="0066FF"/>
                </a:solidFill>
                <a:latin typeface="Times New Roman"/>
                <a:cs typeface="Times New Roman"/>
              </a:rPr>
              <a:t>BSR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56431" y="2532214"/>
            <a:ext cx="210185" cy="600075"/>
          </a:xfrm>
          <a:custGeom>
            <a:avLst/>
            <a:gdLst/>
            <a:ahLst/>
            <a:cxnLst/>
            <a:rect l="l" t="t" r="r" b="b"/>
            <a:pathLst>
              <a:path w="210185" h="600075">
                <a:moveTo>
                  <a:pt x="40957" y="476542"/>
                </a:moveTo>
                <a:lnTo>
                  <a:pt x="0" y="476542"/>
                </a:lnTo>
                <a:lnTo>
                  <a:pt x="61442" y="599516"/>
                </a:lnTo>
                <a:lnTo>
                  <a:pt x="112633" y="497039"/>
                </a:lnTo>
                <a:lnTo>
                  <a:pt x="40957" y="497039"/>
                </a:lnTo>
                <a:lnTo>
                  <a:pt x="40957" y="476542"/>
                </a:lnTo>
                <a:close/>
              </a:path>
              <a:path w="210185" h="600075">
                <a:moveTo>
                  <a:pt x="209905" y="0"/>
                </a:moveTo>
                <a:lnTo>
                  <a:pt x="61442" y="0"/>
                </a:lnTo>
                <a:lnTo>
                  <a:pt x="53467" y="1609"/>
                </a:lnTo>
                <a:lnTo>
                  <a:pt x="46956" y="6000"/>
                </a:lnTo>
                <a:lnTo>
                  <a:pt x="42567" y="12515"/>
                </a:lnTo>
                <a:lnTo>
                  <a:pt x="40957" y="20497"/>
                </a:lnTo>
                <a:lnTo>
                  <a:pt x="40957" y="497039"/>
                </a:lnTo>
                <a:lnTo>
                  <a:pt x="81914" y="497039"/>
                </a:lnTo>
                <a:lnTo>
                  <a:pt x="81914" y="40995"/>
                </a:lnTo>
                <a:lnTo>
                  <a:pt x="61442" y="40995"/>
                </a:lnTo>
                <a:lnTo>
                  <a:pt x="81914" y="20497"/>
                </a:lnTo>
                <a:lnTo>
                  <a:pt x="209905" y="20497"/>
                </a:lnTo>
                <a:lnTo>
                  <a:pt x="209905" y="0"/>
                </a:lnTo>
                <a:close/>
              </a:path>
              <a:path w="210185" h="600075">
                <a:moveTo>
                  <a:pt x="122872" y="476542"/>
                </a:moveTo>
                <a:lnTo>
                  <a:pt x="81914" y="476542"/>
                </a:lnTo>
                <a:lnTo>
                  <a:pt x="81914" y="497039"/>
                </a:lnTo>
                <a:lnTo>
                  <a:pt x="112633" y="497039"/>
                </a:lnTo>
                <a:lnTo>
                  <a:pt x="122872" y="476542"/>
                </a:lnTo>
                <a:close/>
              </a:path>
              <a:path w="210185" h="600075">
                <a:moveTo>
                  <a:pt x="81914" y="20497"/>
                </a:moveTo>
                <a:lnTo>
                  <a:pt x="61442" y="40995"/>
                </a:lnTo>
                <a:lnTo>
                  <a:pt x="81914" y="40995"/>
                </a:lnTo>
                <a:lnTo>
                  <a:pt x="81914" y="20497"/>
                </a:lnTo>
                <a:close/>
              </a:path>
              <a:path w="210185" h="600075">
                <a:moveTo>
                  <a:pt x="209905" y="20497"/>
                </a:moveTo>
                <a:lnTo>
                  <a:pt x="81914" y="20497"/>
                </a:lnTo>
                <a:lnTo>
                  <a:pt x="81914" y="40995"/>
                </a:lnTo>
                <a:lnTo>
                  <a:pt x="209905" y="40995"/>
                </a:lnTo>
                <a:lnTo>
                  <a:pt x="209905" y="20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80"/>
              <a:t> </a:t>
            </a:r>
            <a:r>
              <a:rPr dirty="0"/>
              <a:t>Memory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27558" y="1417853"/>
            <a:ext cx="287718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>
                <a:solidFill>
                  <a:srgbClr val="420000"/>
                </a:solidFill>
                <a:latin typeface="Times New Roman"/>
                <a:cs typeface="Times New Roman"/>
              </a:rPr>
              <a:t>Organization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11795" y="1165860"/>
            <a:ext cx="1630679" cy="597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4912" y="1208487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4912" y="1208493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11795" y="1620011"/>
            <a:ext cx="1630679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54912" y="1662830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54912" y="1662823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11795" y="2074164"/>
            <a:ext cx="1630679" cy="10515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54912" y="2117164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54912" y="2117166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11795" y="2982467"/>
            <a:ext cx="1630679" cy="10515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54912" y="3025837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54912" y="3025838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11795" y="3890771"/>
            <a:ext cx="1627631" cy="390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54912" y="3934510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1486420" y="0"/>
                </a:moveTo>
                <a:lnTo>
                  <a:pt x="0" y="0"/>
                </a:lnTo>
                <a:lnTo>
                  <a:pt x="0" y="247662"/>
                </a:lnTo>
                <a:lnTo>
                  <a:pt x="107429" y="124688"/>
                </a:lnTo>
                <a:lnTo>
                  <a:pt x="1486420" y="124688"/>
                </a:lnTo>
                <a:lnTo>
                  <a:pt x="1486420" y="0"/>
                </a:lnTo>
                <a:close/>
              </a:path>
              <a:path w="1486534" h="248285">
                <a:moveTo>
                  <a:pt x="320078" y="124688"/>
                </a:moveTo>
                <a:lnTo>
                  <a:pt x="107429" y="124688"/>
                </a:lnTo>
                <a:lnTo>
                  <a:pt x="212661" y="247662"/>
                </a:lnTo>
                <a:lnTo>
                  <a:pt x="320078" y="124688"/>
                </a:lnTo>
                <a:close/>
              </a:path>
              <a:path w="1486534" h="248285">
                <a:moveTo>
                  <a:pt x="530555" y="124688"/>
                </a:moveTo>
                <a:lnTo>
                  <a:pt x="320078" y="124688"/>
                </a:lnTo>
                <a:lnTo>
                  <a:pt x="425310" y="247662"/>
                </a:lnTo>
                <a:lnTo>
                  <a:pt x="530555" y="124688"/>
                </a:lnTo>
                <a:close/>
              </a:path>
              <a:path w="1486534" h="248285">
                <a:moveTo>
                  <a:pt x="743203" y="124688"/>
                </a:moveTo>
                <a:lnTo>
                  <a:pt x="530555" y="124688"/>
                </a:lnTo>
                <a:lnTo>
                  <a:pt x="637971" y="247662"/>
                </a:lnTo>
                <a:lnTo>
                  <a:pt x="743203" y="124688"/>
                </a:lnTo>
                <a:close/>
              </a:path>
              <a:path w="1486534" h="248285">
                <a:moveTo>
                  <a:pt x="955865" y="124688"/>
                </a:moveTo>
                <a:lnTo>
                  <a:pt x="743203" y="124688"/>
                </a:lnTo>
                <a:lnTo>
                  <a:pt x="848436" y="247662"/>
                </a:lnTo>
                <a:lnTo>
                  <a:pt x="955865" y="124688"/>
                </a:lnTo>
                <a:close/>
              </a:path>
              <a:path w="1486534" h="248285">
                <a:moveTo>
                  <a:pt x="1168527" y="124688"/>
                </a:moveTo>
                <a:lnTo>
                  <a:pt x="955865" y="124688"/>
                </a:lnTo>
                <a:lnTo>
                  <a:pt x="1061097" y="247662"/>
                </a:lnTo>
                <a:lnTo>
                  <a:pt x="1168527" y="124688"/>
                </a:lnTo>
                <a:close/>
              </a:path>
              <a:path w="1486534" h="248285">
                <a:moveTo>
                  <a:pt x="1378991" y="124688"/>
                </a:moveTo>
                <a:lnTo>
                  <a:pt x="1168527" y="124688"/>
                </a:lnTo>
                <a:lnTo>
                  <a:pt x="1273759" y="247662"/>
                </a:lnTo>
                <a:lnTo>
                  <a:pt x="1378991" y="124688"/>
                </a:lnTo>
                <a:close/>
              </a:path>
              <a:path w="1486534" h="248285">
                <a:moveTo>
                  <a:pt x="1486420" y="124688"/>
                </a:moveTo>
                <a:lnTo>
                  <a:pt x="1378991" y="124688"/>
                </a:lnTo>
                <a:lnTo>
                  <a:pt x="1486420" y="247662"/>
                </a:lnTo>
                <a:lnTo>
                  <a:pt x="1486420" y="124688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54912" y="3934510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0" y="0"/>
                </a:moveTo>
                <a:lnTo>
                  <a:pt x="0" y="247665"/>
                </a:lnTo>
                <a:lnTo>
                  <a:pt x="107425" y="124686"/>
                </a:lnTo>
                <a:lnTo>
                  <a:pt x="212658" y="247665"/>
                </a:lnTo>
                <a:lnTo>
                  <a:pt x="320083" y="124686"/>
                </a:lnTo>
                <a:lnTo>
                  <a:pt x="425316" y="247665"/>
                </a:lnTo>
                <a:lnTo>
                  <a:pt x="530550" y="124686"/>
                </a:lnTo>
                <a:lnTo>
                  <a:pt x="637975" y="247665"/>
                </a:lnTo>
                <a:lnTo>
                  <a:pt x="743207" y="124686"/>
                </a:lnTo>
                <a:lnTo>
                  <a:pt x="848441" y="247665"/>
                </a:lnTo>
                <a:lnTo>
                  <a:pt x="955866" y="124686"/>
                </a:lnTo>
                <a:lnTo>
                  <a:pt x="1061099" y="247665"/>
                </a:lnTo>
                <a:lnTo>
                  <a:pt x="1168525" y="124686"/>
                </a:lnTo>
                <a:lnTo>
                  <a:pt x="1273757" y="247665"/>
                </a:lnTo>
                <a:lnTo>
                  <a:pt x="1378988" y="124686"/>
                </a:lnTo>
                <a:lnTo>
                  <a:pt x="1486413" y="247665"/>
                </a:lnTo>
                <a:lnTo>
                  <a:pt x="1486413" y="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11795" y="4180332"/>
            <a:ext cx="1627631" cy="3931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554912" y="4224870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1378991" y="0"/>
                </a:moveTo>
                <a:lnTo>
                  <a:pt x="1273759" y="124688"/>
                </a:lnTo>
                <a:lnTo>
                  <a:pt x="0" y="124688"/>
                </a:lnTo>
                <a:lnTo>
                  <a:pt x="0" y="249377"/>
                </a:lnTo>
                <a:lnTo>
                  <a:pt x="1486420" y="249377"/>
                </a:lnTo>
                <a:lnTo>
                  <a:pt x="1486420" y="124688"/>
                </a:lnTo>
                <a:lnTo>
                  <a:pt x="212661" y="124688"/>
                </a:lnTo>
                <a:lnTo>
                  <a:pt x="107429" y="0"/>
                </a:lnTo>
                <a:lnTo>
                  <a:pt x="1378991" y="0"/>
                </a:lnTo>
                <a:close/>
              </a:path>
              <a:path w="1486534" h="249554">
                <a:moveTo>
                  <a:pt x="320078" y="0"/>
                </a:moveTo>
                <a:lnTo>
                  <a:pt x="212661" y="124688"/>
                </a:lnTo>
                <a:lnTo>
                  <a:pt x="425310" y="124688"/>
                </a:lnTo>
                <a:lnTo>
                  <a:pt x="320078" y="0"/>
                </a:lnTo>
                <a:close/>
              </a:path>
              <a:path w="1486534" h="249554">
                <a:moveTo>
                  <a:pt x="530555" y="0"/>
                </a:moveTo>
                <a:lnTo>
                  <a:pt x="425310" y="124688"/>
                </a:lnTo>
                <a:lnTo>
                  <a:pt x="637971" y="124688"/>
                </a:lnTo>
                <a:lnTo>
                  <a:pt x="530555" y="0"/>
                </a:lnTo>
                <a:close/>
              </a:path>
              <a:path w="1486534" h="249554">
                <a:moveTo>
                  <a:pt x="743203" y="0"/>
                </a:moveTo>
                <a:lnTo>
                  <a:pt x="637971" y="124688"/>
                </a:lnTo>
                <a:lnTo>
                  <a:pt x="848436" y="124688"/>
                </a:lnTo>
                <a:lnTo>
                  <a:pt x="743203" y="0"/>
                </a:lnTo>
                <a:close/>
              </a:path>
              <a:path w="1486534" h="249554">
                <a:moveTo>
                  <a:pt x="955865" y="0"/>
                </a:moveTo>
                <a:lnTo>
                  <a:pt x="848436" y="124688"/>
                </a:lnTo>
                <a:lnTo>
                  <a:pt x="1061097" y="124688"/>
                </a:lnTo>
                <a:lnTo>
                  <a:pt x="955865" y="0"/>
                </a:lnTo>
                <a:close/>
              </a:path>
              <a:path w="1486534" h="249554">
                <a:moveTo>
                  <a:pt x="1168527" y="0"/>
                </a:moveTo>
                <a:lnTo>
                  <a:pt x="1061097" y="124688"/>
                </a:lnTo>
                <a:lnTo>
                  <a:pt x="1273759" y="124688"/>
                </a:lnTo>
                <a:lnTo>
                  <a:pt x="11685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54912" y="4224870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0" y="249372"/>
                </a:moveTo>
                <a:lnTo>
                  <a:pt x="0" y="124686"/>
                </a:lnTo>
                <a:lnTo>
                  <a:pt x="107425" y="0"/>
                </a:lnTo>
                <a:lnTo>
                  <a:pt x="212658" y="124686"/>
                </a:lnTo>
                <a:lnTo>
                  <a:pt x="320083" y="0"/>
                </a:lnTo>
                <a:lnTo>
                  <a:pt x="425316" y="124686"/>
                </a:lnTo>
                <a:lnTo>
                  <a:pt x="530550" y="0"/>
                </a:lnTo>
                <a:lnTo>
                  <a:pt x="637975" y="124686"/>
                </a:lnTo>
                <a:lnTo>
                  <a:pt x="743207" y="0"/>
                </a:lnTo>
                <a:lnTo>
                  <a:pt x="848441" y="124686"/>
                </a:lnTo>
                <a:lnTo>
                  <a:pt x="955866" y="0"/>
                </a:lnTo>
                <a:lnTo>
                  <a:pt x="1061099" y="124686"/>
                </a:lnTo>
                <a:lnTo>
                  <a:pt x="1168525" y="0"/>
                </a:lnTo>
                <a:lnTo>
                  <a:pt x="1273757" y="124686"/>
                </a:lnTo>
                <a:lnTo>
                  <a:pt x="1378988" y="0"/>
                </a:lnTo>
                <a:lnTo>
                  <a:pt x="1486413" y="124686"/>
                </a:lnTo>
                <a:lnTo>
                  <a:pt x="1486413" y="249372"/>
                </a:lnTo>
                <a:lnTo>
                  <a:pt x="0" y="249372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11795" y="4430267"/>
            <a:ext cx="1630679" cy="10515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54912" y="4472532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54912" y="4472533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11795" y="5338571"/>
            <a:ext cx="1630679" cy="10515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54912" y="5381204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54912" y="5381206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11795" y="6246876"/>
            <a:ext cx="1630679" cy="597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54912" y="6289884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54912" y="628987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11795" y="6701028"/>
            <a:ext cx="1630679" cy="597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54912" y="6744220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54912" y="6744220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086028" y="1213526"/>
            <a:ext cx="385445" cy="89154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320"/>
              </a:spcBef>
            </a:pPr>
            <a:r>
              <a:rPr dirty="0" sz="1150" spc="10" b="1">
                <a:latin typeface="Arial"/>
                <a:cs typeface="Arial"/>
              </a:rPr>
              <a:t>000h</a:t>
            </a:r>
            <a:endParaRPr sz="115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229"/>
              </a:spcBef>
            </a:pPr>
            <a:r>
              <a:rPr dirty="0" sz="1150" spc="10" b="1">
                <a:latin typeface="Arial"/>
                <a:cs typeface="Arial"/>
              </a:rPr>
              <a:t>07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585"/>
              </a:spcBef>
            </a:pPr>
            <a:r>
              <a:rPr dirty="0" sz="1150" spc="10" b="1">
                <a:latin typeface="Arial"/>
                <a:cs typeface="Arial"/>
              </a:rPr>
              <a:t>080h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50" spc="10" b="1">
                <a:latin typeface="Arial"/>
                <a:cs typeface="Arial"/>
              </a:rPr>
              <a:t>0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03097" y="2146667"/>
            <a:ext cx="3683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100h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77494" y="2768459"/>
            <a:ext cx="410845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 b="1">
                <a:latin typeface="Arial"/>
                <a:cs typeface="Arial"/>
              </a:rPr>
              <a:t>1FFh</a:t>
            </a:r>
            <a:endParaRPr sz="115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900"/>
              </a:spcBef>
            </a:pPr>
            <a:r>
              <a:rPr dirty="0" sz="1150" spc="10" b="1">
                <a:latin typeface="Arial"/>
                <a:cs typeface="Arial"/>
              </a:rPr>
              <a:t>200h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094563" y="3676763"/>
            <a:ext cx="38481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2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94563" y="4505819"/>
            <a:ext cx="3937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10" b="1">
                <a:latin typeface="Arial"/>
                <a:cs typeface="Arial"/>
              </a:rPr>
              <a:t>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068959" y="5124563"/>
            <a:ext cx="410209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900"/>
              </a:spcBef>
            </a:pPr>
            <a:r>
              <a:rPr dirty="0" sz="1150" spc="15" b="1">
                <a:latin typeface="Arial"/>
                <a:cs typeface="Arial"/>
              </a:rPr>
              <a:t>E00h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62139" y="6035915"/>
            <a:ext cx="410845" cy="1113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0" b="1">
                <a:latin typeface="Arial"/>
                <a:cs typeface="Arial"/>
              </a:rPr>
              <a:t>EFFh</a:t>
            </a:r>
            <a:endParaRPr sz="1150">
              <a:latin typeface="Arial"/>
              <a:cs typeface="Arial"/>
            </a:endParaRPr>
          </a:p>
          <a:p>
            <a:pPr marL="27940" marR="5080" indent="18415">
              <a:lnSpc>
                <a:spcPct val="118300"/>
              </a:lnSpc>
              <a:spcBef>
                <a:spcPts val="625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00h  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7</a:t>
            </a:r>
            <a:r>
              <a:rPr dirty="0" sz="1150" spc="20" b="1">
                <a:latin typeface="Arial"/>
                <a:cs typeface="Arial"/>
              </a:rPr>
              <a:t>Fh</a:t>
            </a:r>
            <a:endParaRPr sz="1150">
              <a:latin typeface="Arial"/>
              <a:cs typeface="Arial"/>
            </a:endParaRPr>
          </a:p>
          <a:p>
            <a:pPr marL="20955" marR="12700" indent="15240">
              <a:lnSpc>
                <a:spcPts val="1300"/>
              </a:lnSpc>
              <a:spcBef>
                <a:spcPts val="695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80h  </a:t>
            </a:r>
            <a:r>
              <a:rPr dirty="0" sz="1150" spc="20" b="1">
                <a:latin typeface="Arial"/>
                <a:cs typeface="Arial"/>
              </a:rPr>
              <a:t>FFFh</a:t>
            </a:r>
            <a:endParaRPr sz="11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34451" y="4886735"/>
            <a:ext cx="236728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Instruction</a:t>
            </a:r>
            <a:r>
              <a:rPr dirty="0" sz="1950" spc="-7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Examples: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56282" y="5682263"/>
            <a:ext cx="1022985" cy="6178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0"/>
              </a:spcBef>
            </a:pPr>
            <a:r>
              <a:rPr dirty="0" sz="1950" spc="-15" b="1">
                <a:latin typeface="Times New Roman"/>
                <a:cs typeface="Times New Roman"/>
              </a:rPr>
              <a:t>MOV</a:t>
            </a:r>
            <a:r>
              <a:rPr dirty="0" sz="1950" spc="-190" b="1">
                <a:latin typeface="Times New Roman"/>
                <a:cs typeface="Times New Roman"/>
              </a:rPr>
              <a:t>L</a:t>
            </a:r>
            <a:r>
              <a:rPr dirty="0" sz="1950" spc="-5" b="1">
                <a:latin typeface="Times New Roman"/>
                <a:cs typeface="Times New Roman"/>
              </a:rPr>
              <a:t>W  </a:t>
            </a:r>
            <a:r>
              <a:rPr dirty="0" sz="1950" spc="-20" b="1">
                <a:latin typeface="Times New Roman"/>
                <a:cs typeface="Times New Roman"/>
              </a:rPr>
              <a:t>MOVW</a:t>
            </a:r>
            <a:r>
              <a:rPr dirty="0" sz="1950" spc="-5" b="1"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22242" y="5682263"/>
            <a:ext cx="544830" cy="61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0x23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dirty="0" sz="1950" spc="-10" b="1">
                <a:latin typeface="Times New Roman"/>
                <a:cs typeface="Times New Roman"/>
              </a:rPr>
              <a:t>0xF3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56282" y="6273575"/>
            <a:ext cx="1022985" cy="6210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dirty="0" sz="1950" spc="-20" b="1">
                <a:latin typeface="Times New Roman"/>
                <a:cs typeface="Times New Roman"/>
              </a:rPr>
              <a:t>MOVW</a:t>
            </a:r>
            <a:r>
              <a:rPr dirty="0" sz="1950" spc="-5" b="1">
                <a:latin typeface="Times New Roman"/>
                <a:cs typeface="Times New Roman"/>
              </a:rPr>
              <a:t>F  </a:t>
            </a:r>
            <a:r>
              <a:rPr dirty="0" sz="1950" spc="-20" b="1">
                <a:latin typeface="Times New Roman"/>
                <a:cs typeface="Times New Roman"/>
              </a:rPr>
              <a:t>MOVW</a:t>
            </a:r>
            <a:r>
              <a:rPr dirty="0" sz="1950" spc="-5" b="1"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22242" y="6273575"/>
            <a:ext cx="640080" cy="621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0xF2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950" spc="-10" b="1">
                <a:latin typeface="Times New Roman"/>
                <a:cs typeface="Times New Roman"/>
              </a:rPr>
              <a:t>0x200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657166" y="6197650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 h="0">
                <a:moveTo>
                  <a:pt x="0" y="0"/>
                </a:moveTo>
                <a:lnTo>
                  <a:pt x="1766290" y="1"/>
                </a:lnTo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423459" y="1435655"/>
            <a:ext cx="17145" cy="4762500"/>
          </a:xfrm>
          <a:custGeom>
            <a:avLst/>
            <a:gdLst/>
            <a:ahLst/>
            <a:cxnLst/>
            <a:rect l="l" t="t" r="r" b="b"/>
            <a:pathLst>
              <a:path w="17145" h="4762500">
                <a:moveTo>
                  <a:pt x="17065" y="4761995"/>
                </a:moveTo>
                <a:lnTo>
                  <a:pt x="0" y="0"/>
                </a:lnTo>
              </a:path>
            </a:pathLst>
          </a:custGeom>
          <a:ln w="10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40525" y="1420279"/>
            <a:ext cx="604520" cy="82550"/>
          </a:xfrm>
          <a:custGeom>
            <a:avLst/>
            <a:gdLst/>
            <a:ahLst/>
            <a:cxnLst/>
            <a:rect l="l" t="t" r="r" b="b"/>
            <a:pathLst>
              <a:path w="604520" h="82550">
                <a:moveTo>
                  <a:pt x="522211" y="0"/>
                </a:moveTo>
                <a:lnTo>
                  <a:pt x="522211" y="81991"/>
                </a:lnTo>
                <a:lnTo>
                  <a:pt x="593874" y="46126"/>
                </a:lnTo>
                <a:lnTo>
                  <a:pt x="535863" y="46126"/>
                </a:lnTo>
                <a:lnTo>
                  <a:pt x="535863" y="35877"/>
                </a:lnTo>
                <a:lnTo>
                  <a:pt x="593899" y="35877"/>
                </a:lnTo>
                <a:lnTo>
                  <a:pt x="522211" y="0"/>
                </a:lnTo>
                <a:close/>
              </a:path>
              <a:path w="604520" h="82550">
                <a:moveTo>
                  <a:pt x="522211" y="35877"/>
                </a:moveTo>
                <a:lnTo>
                  <a:pt x="0" y="35877"/>
                </a:lnTo>
                <a:lnTo>
                  <a:pt x="0" y="46126"/>
                </a:lnTo>
                <a:lnTo>
                  <a:pt x="522211" y="46126"/>
                </a:lnTo>
                <a:lnTo>
                  <a:pt x="522211" y="35877"/>
                </a:lnTo>
                <a:close/>
              </a:path>
              <a:path w="604520" h="82550">
                <a:moveTo>
                  <a:pt x="593899" y="35877"/>
                </a:moveTo>
                <a:lnTo>
                  <a:pt x="535863" y="35877"/>
                </a:lnTo>
                <a:lnTo>
                  <a:pt x="535863" y="46126"/>
                </a:lnTo>
                <a:lnTo>
                  <a:pt x="593874" y="46126"/>
                </a:lnTo>
                <a:lnTo>
                  <a:pt x="604126" y="40995"/>
                </a:lnTo>
                <a:lnTo>
                  <a:pt x="593899" y="35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40525" y="1898535"/>
            <a:ext cx="604520" cy="82550"/>
          </a:xfrm>
          <a:custGeom>
            <a:avLst/>
            <a:gdLst/>
            <a:ahLst/>
            <a:cxnLst/>
            <a:rect l="l" t="t" r="r" b="b"/>
            <a:pathLst>
              <a:path w="604520" h="82550">
                <a:moveTo>
                  <a:pt x="522211" y="0"/>
                </a:moveTo>
                <a:lnTo>
                  <a:pt x="522211" y="81978"/>
                </a:lnTo>
                <a:lnTo>
                  <a:pt x="593896" y="46113"/>
                </a:lnTo>
                <a:lnTo>
                  <a:pt x="535863" y="46113"/>
                </a:lnTo>
                <a:lnTo>
                  <a:pt x="535863" y="35864"/>
                </a:lnTo>
                <a:lnTo>
                  <a:pt x="593874" y="35864"/>
                </a:lnTo>
                <a:lnTo>
                  <a:pt x="522211" y="0"/>
                </a:lnTo>
                <a:close/>
              </a:path>
              <a:path w="604520" h="82550">
                <a:moveTo>
                  <a:pt x="522211" y="35864"/>
                </a:moveTo>
                <a:lnTo>
                  <a:pt x="0" y="35864"/>
                </a:lnTo>
                <a:lnTo>
                  <a:pt x="0" y="46113"/>
                </a:lnTo>
                <a:lnTo>
                  <a:pt x="522211" y="46113"/>
                </a:lnTo>
                <a:lnTo>
                  <a:pt x="522211" y="35864"/>
                </a:lnTo>
                <a:close/>
              </a:path>
              <a:path w="604520" h="82550">
                <a:moveTo>
                  <a:pt x="593874" y="35864"/>
                </a:moveTo>
                <a:lnTo>
                  <a:pt x="535863" y="35864"/>
                </a:lnTo>
                <a:lnTo>
                  <a:pt x="535863" y="46113"/>
                </a:lnTo>
                <a:lnTo>
                  <a:pt x="593896" y="46113"/>
                </a:lnTo>
                <a:lnTo>
                  <a:pt x="604126" y="40995"/>
                </a:lnTo>
                <a:lnTo>
                  <a:pt x="593874" y="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92650" y="5835548"/>
            <a:ext cx="274955" cy="724535"/>
          </a:xfrm>
          <a:custGeom>
            <a:avLst/>
            <a:gdLst/>
            <a:ahLst/>
            <a:cxnLst/>
            <a:rect l="l" t="t" r="r" b="b"/>
            <a:pathLst>
              <a:path w="274954" h="724534">
                <a:moveTo>
                  <a:pt x="0" y="0"/>
                </a:moveTo>
                <a:lnTo>
                  <a:pt x="53473" y="1796"/>
                </a:lnTo>
                <a:lnTo>
                  <a:pt x="97141" y="6697"/>
                </a:lnTo>
                <a:lnTo>
                  <a:pt x="126582" y="13965"/>
                </a:lnTo>
                <a:lnTo>
                  <a:pt x="137378" y="22865"/>
                </a:lnTo>
                <a:lnTo>
                  <a:pt x="137378" y="339237"/>
                </a:lnTo>
                <a:lnTo>
                  <a:pt x="148174" y="348137"/>
                </a:lnTo>
                <a:lnTo>
                  <a:pt x="177615" y="355405"/>
                </a:lnTo>
                <a:lnTo>
                  <a:pt x="221282" y="360306"/>
                </a:lnTo>
                <a:lnTo>
                  <a:pt x="274756" y="362102"/>
                </a:lnTo>
                <a:lnTo>
                  <a:pt x="221282" y="363899"/>
                </a:lnTo>
                <a:lnTo>
                  <a:pt x="177615" y="368800"/>
                </a:lnTo>
                <a:lnTo>
                  <a:pt x="148174" y="376068"/>
                </a:lnTo>
                <a:lnTo>
                  <a:pt x="137378" y="384968"/>
                </a:lnTo>
                <a:lnTo>
                  <a:pt x="137378" y="701340"/>
                </a:lnTo>
                <a:lnTo>
                  <a:pt x="126582" y="710240"/>
                </a:lnTo>
                <a:lnTo>
                  <a:pt x="97141" y="717508"/>
                </a:lnTo>
                <a:lnTo>
                  <a:pt x="53473" y="722409"/>
                </a:lnTo>
                <a:lnTo>
                  <a:pt x="0" y="724205"/>
                </a:lnTo>
              </a:path>
            </a:pathLst>
          </a:custGeom>
          <a:ln w="1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867435" y="787177"/>
            <a:ext cx="242189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4k bytes Data</a:t>
            </a:r>
            <a:r>
              <a:rPr dirty="0" sz="195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259357"/>
            <a:ext cx="816102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 to PIC18 Instruction</a:t>
            </a:r>
            <a:r>
              <a:rPr dirty="0" spc="30"/>
              <a:t> </a:t>
            </a:r>
            <a:r>
              <a:rPr dirty="0" spc="-5"/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2097720"/>
            <a:ext cx="4983480" cy="3903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110"/>
              </a:spcBef>
              <a:buClr>
                <a:srgbClr val="660000"/>
              </a:buClr>
              <a:buSzPct val="69642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800" spc="-10">
                <a:latin typeface="Times New Roman"/>
                <a:cs typeface="Times New Roman"/>
              </a:rPr>
              <a:t>Includes </a:t>
            </a:r>
            <a:r>
              <a:rPr dirty="0" sz="2800" spc="-5">
                <a:latin typeface="Times New Roman"/>
                <a:cs typeface="Times New Roman"/>
              </a:rPr>
              <a:t>77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instructions;</a:t>
            </a:r>
            <a:endParaRPr sz="28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15"/>
              </a:spcBef>
              <a:buClr>
                <a:srgbClr val="999966"/>
              </a:buClr>
              <a:buSzPct val="7446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350" spc="5">
                <a:latin typeface="Times New Roman"/>
                <a:cs typeface="Times New Roman"/>
              </a:rPr>
              <a:t>73 one-word (16-bit)</a:t>
            </a:r>
            <a:r>
              <a:rPr dirty="0" sz="2350" spc="-85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long</a:t>
            </a:r>
            <a:endParaRPr sz="2350">
              <a:latin typeface="Times New Roman"/>
              <a:cs typeface="Times New Roman"/>
            </a:endParaRPr>
          </a:p>
          <a:p>
            <a:pPr lvl="1" marL="988694" indent="-469900">
              <a:lnSpc>
                <a:spcPts val="2815"/>
              </a:lnSpc>
              <a:spcBef>
                <a:spcPts val="40"/>
              </a:spcBef>
              <a:buClr>
                <a:srgbClr val="999966"/>
              </a:buClr>
              <a:buSzPct val="7446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350" spc="5">
                <a:latin typeface="Times New Roman"/>
                <a:cs typeface="Times New Roman"/>
              </a:rPr>
              <a:t>Four two-words (32-bit)</a:t>
            </a:r>
            <a:r>
              <a:rPr dirty="0" sz="2350" spc="-70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long</a:t>
            </a:r>
            <a:endParaRPr sz="2350">
              <a:latin typeface="Times New Roman"/>
              <a:cs typeface="Times New Roman"/>
            </a:endParaRPr>
          </a:p>
          <a:p>
            <a:pPr marL="517525" indent="-504825">
              <a:lnSpc>
                <a:spcPts val="3354"/>
              </a:lnSpc>
              <a:buClr>
                <a:srgbClr val="660000"/>
              </a:buClr>
              <a:buSzPct val="69642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800" spc="-5">
                <a:latin typeface="Times New Roman"/>
                <a:cs typeface="Times New Roman"/>
              </a:rPr>
              <a:t>Divided into </a:t>
            </a:r>
            <a:r>
              <a:rPr dirty="0" sz="2800" spc="-5">
                <a:solidFill>
                  <a:srgbClr val="0066FF"/>
                </a:solidFill>
                <a:latin typeface="Times New Roman"/>
                <a:cs typeface="Times New Roman"/>
              </a:rPr>
              <a:t>seven</a:t>
            </a:r>
            <a:r>
              <a:rPr dirty="0" sz="2800" spc="-4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groups</a:t>
            </a:r>
            <a:endParaRPr sz="28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25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Move (Data Copy) and</a:t>
            </a:r>
            <a:r>
              <a:rPr dirty="0" sz="2150" spc="-3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Load</a:t>
            </a:r>
            <a:endParaRPr sz="215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10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Arithmetic</a:t>
            </a:r>
            <a:endParaRPr sz="2150">
              <a:latin typeface="Times New Roman"/>
              <a:cs typeface="Times New Roman"/>
            </a:endParaRPr>
          </a:p>
          <a:p>
            <a:pPr lvl="1" marL="988694" indent="-469900">
              <a:lnSpc>
                <a:spcPts val="2575"/>
              </a:lnSpc>
              <a:spcBef>
                <a:spcPts val="15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Logic</a:t>
            </a:r>
            <a:endParaRPr sz="2150">
              <a:latin typeface="Times New Roman"/>
              <a:cs typeface="Times New Roman"/>
            </a:endParaRPr>
          </a:p>
          <a:p>
            <a:pPr lvl="1" marL="988694" indent="-469900">
              <a:lnSpc>
                <a:spcPts val="2575"/>
              </a:lnSpc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Program Redirection</a:t>
            </a:r>
            <a:r>
              <a:rPr dirty="0" sz="2150" spc="-3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(Branch/Jump)</a:t>
            </a:r>
            <a:endParaRPr sz="215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10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Bit</a:t>
            </a:r>
            <a:r>
              <a:rPr dirty="0" sz="2150" spc="-1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Manipulation</a:t>
            </a:r>
            <a:endParaRPr sz="2150">
              <a:latin typeface="Times New Roman"/>
              <a:cs typeface="Times New Roman"/>
            </a:endParaRPr>
          </a:p>
          <a:p>
            <a:pPr lvl="1" marL="988694" indent="-469900">
              <a:lnSpc>
                <a:spcPts val="2575"/>
              </a:lnSpc>
              <a:spcBef>
                <a:spcPts val="10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Table</a:t>
            </a:r>
            <a:r>
              <a:rPr dirty="0" sz="2150" spc="-1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Read/Write</a:t>
            </a:r>
            <a:endParaRPr sz="2150">
              <a:latin typeface="Times New Roman"/>
              <a:cs typeface="Times New Roman"/>
            </a:endParaRPr>
          </a:p>
          <a:p>
            <a:pPr lvl="1" marL="988694" indent="-469900">
              <a:lnSpc>
                <a:spcPts val="2575"/>
              </a:lnSpc>
              <a:buClr>
                <a:srgbClr val="999966"/>
              </a:buClr>
              <a:buSzPct val="74418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2150" spc="-5">
                <a:latin typeface="Times New Roman"/>
                <a:cs typeface="Times New Roman"/>
              </a:rPr>
              <a:t>Machine</a:t>
            </a:r>
            <a:r>
              <a:rPr dirty="0" sz="2150" spc="-1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Control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6009" y="2732049"/>
            <a:ext cx="3112770" cy="410209"/>
          </a:xfrm>
          <a:prstGeom prst="rect">
            <a:avLst/>
          </a:prstGeom>
          <a:solidFill>
            <a:srgbClr val="CCCC00"/>
          </a:solidFill>
          <a:ln w="10248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887094">
              <a:lnSpc>
                <a:spcPct val="100000"/>
              </a:lnSpc>
              <a:spcBef>
                <a:spcPts val="330"/>
              </a:spcBef>
            </a:pPr>
            <a:r>
              <a:rPr dirty="0" sz="1950" spc="-10" b="1">
                <a:latin typeface="Times New Roman"/>
                <a:cs typeface="Times New Roman"/>
              </a:rPr>
              <a:t>Move </a:t>
            </a:r>
            <a:r>
              <a:rPr dirty="0" sz="1950" spc="-5" b="1">
                <a:latin typeface="Times New Roman"/>
                <a:cs typeface="Times New Roman"/>
              </a:rPr>
              <a:t>/</a:t>
            </a:r>
            <a:r>
              <a:rPr dirty="0" sz="1950" spc="-25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Copy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6009" y="3223960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409928"/>
                </a:moveTo>
                <a:lnTo>
                  <a:pt x="3112769" y="409928"/>
                </a:lnTo>
                <a:lnTo>
                  <a:pt x="3112769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76009" y="3223971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0"/>
                </a:moveTo>
                <a:lnTo>
                  <a:pt x="3112771" y="0"/>
                </a:lnTo>
                <a:lnTo>
                  <a:pt x="3112771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46290" y="3253007"/>
            <a:ext cx="117348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Arithmetic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76009" y="3715882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409928"/>
                </a:moveTo>
                <a:lnTo>
                  <a:pt x="3112769" y="409928"/>
                </a:lnTo>
                <a:lnTo>
                  <a:pt x="3112769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76009" y="3715880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0"/>
                </a:moveTo>
                <a:lnTo>
                  <a:pt x="3112771" y="0"/>
                </a:lnTo>
                <a:lnTo>
                  <a:pt x="3112771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26159" y="3746783"/>
            <a:ext cx="61341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L</a:t>
            </a:r>
            <a:r>
              <a:rPr dirty="0" sz="1950" spc="-10" b="1">
                <a:latin typeface="Times New Roman"/>
                <a:cs typeface="Times New Roman"/>
              </a:rPr>
              <a:t>ogi</a:t>
            </a:r>
            <a:r>
              <a:rPr dirty="0" sz="1950" spc="-5" b="1"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76009" y="4207791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409928"/>
                </a:moveTo>
                <a:lnTo>
                  <a:pt x="3112769" y="409928"/>
                </a:lnTo>
                <a:lnTo>
                  <a:pt x="3112769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76009" y="4207789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0"/>
                </a:moveTo>
                <a:lnTo>
                  <a:pt x="3112771" y="0"/>
                </a:lnTo>
                <a:lnTo>
                  <a:pt x="3112771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28205" y="4237511"/>
            <a:ext cx="100901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B</a:t>
            </a:r>
            <a:r>
              <a:rPr dirty="0" sz="1950" spc="-10" b="1">
                <a:latin typeface="Times New Roman"/>
                <a:cs typeface="Times New Roman"/>
              </a:rPr>
              <a:t>ra</a:t>
            </a:r>
            <a:r>
              <a:rPr dirty="0" sz="1950" spc="-15" b="1">
                <a:latin typeface="Times New Roman"/>
                <a:cs typeface="Times New Roman"/>
              </a:rPr>
              <a:t>n</a:t>
            </a:r>
            <a:r>
              <a:rPr dirty="0" sz="1950" spc="-10" b="1">
                <a:latin typeface="Times New Roman"/>
                <a:cs typeface="Times New Roman"/>
              </a:rPr>
              <a:t>c</a:t>
            </a:r>
            <a:r>
              <a:rPr dirty="0" sz="1950" spc="-15" b="1">
                <a:latin typeface="Times New Roman"/>
                <a:cs typeface="Times New Roman"/>
              </a:rPr>
              <a:t>h</a:t>
            </a:r>
            <a:r>
              <a:rPr dirty="0" sz="1950" spc="-10" b="1">
                <a:latin typeface="Times New Roman"/>
                <a:cs typeface="Times New Roman"/>
              </a:rPr>
              <a:t>e</a:t>
            </a:r>
            <a:r>
              <a:rPr dirty="0" sz="1950" spc="-5" b="1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6009" y="4699701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409928"/>
                </a:moveTo>
                <a:lnTo>
                  <a:pt x="3112769" y="409928"/>
                </a:lnTo>
                <a:lnTo>
                  <a:pt x="3112769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76009" y="4699711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0"/>
                </a:moveTo>
                <a:lnTo>
                  <a:pt x="3112771" y="0"/>
                </a:lnTo>
                <a:lnTo>
                  <a:pt x="3112771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15213" y="4731287"/>
            <a:ext cx="1834514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Bit</a:t>
            </a:r>
            <a:r>
              <a:rPr dirty="0" sz="1950" spc="-75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Manipulation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76009" y="5191623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409928"/>
                </a:moveTo>
                <a:lnTo>
                  <a:pt x="3112769" y="409928"/>
                </a:lnTo>
                <a:lnTo>
                  <a:pt x="3112769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76009" y="5191620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0"/>
                </a:moveTo>
                <a:lnTo>
                  <a:pt x="3112771" y="0"/>
                </a:lnTo>
                <a:lnTo>
                  <a:pt x="3112771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87743" y="5222014"/>
            <a:ext cx="188976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45" b="1">
                <a:latin typeface="Times New Roman"/>
                <a:cs typeface="Times New Roman"/>
              </a:rPr>
              <a:t>Table</a:t>
            </a:r>
            <a:r>
              <a:rPr dirty="0" sz="1950" spc="-75" b="1">
                <a:latin typeface="Times New Roman"/>
                <a:cs typeface="Times New Roman"/>
              </a:rPr>
              <a:t> </a:t>
            </a:r>
            <a:r>
              <a:rPr dirty="0" sz="1950" spc="-15" b="1">
                <a:latin typeface="Times New Roman"/>
                <a:cs typeface="Times New Roman"/>
              </a:rPr>
              <a:t>Read/Write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76009" y="5683531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409928"/>
                </a:moveTo>
                <a:lnTo>
                  <a:pt x="3112769" y="409928"/>
                </a:lnTo>
                <a:lnTo>
                  <a:pt x="3112769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76009" y="5683529"/>
            <a:ext cx="3112770" cy="410209"/>
          </a:xfrm>
          <a:custGeom>
            <a:avLst/>
            <a:gdLst/>
            <a:ahLst/>
            <a:cxnLst/>
            <a:rect l="l" t="t" r="r" b="b"/>
            <a:pathLst>
              <a:path w="3112770" h="410210">
                <a:moveTo>
                  <a:pt x="0" y="0"/>
                </a:moveTo>
                <a:lnTo>
                  <a:pt x="3112771" y="0"/>
                </a:lnTo>
                <a:lnTo>
                  <a:pt x="3112771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24256" y="5715791"/>
            <a:ext cx="181737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Machine</a:t>
            </a:r>
            <a:r>
              <a:rPr dirty="0" sz="1950" spc="-80" b="1">
                <a:latin typeface="Times New Roman"/>
                <a:cs typeface="Times New Roman"/>
              </a:rPr>
              <a:t> </a:t>
            </a:r>
            <a:r>
              <a:rPr dirty="0" sz="1950" spc="-15" b="1">
                <a:latin typeface="Times New Roman"/>
                <a:cs typeface="Times New Roman"/>
              </a:rPr>
              <a:t>Control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7219" y="420458"/>
            <a:ext cx="245745" cy="46355"/>
          </a:xfrm>
          <a:custGeom>
            <a:avLst/>
            <a:gdLst/>
            <a:ahLst/>
            <a:cxnLst/>
            <a:rect l="l" t="t" r="r" b="b"/>
            <a:pathLst>
              <a:path w="245745" h="46354">
                <a:moveTo>
                  <a:pt x="0" y="45998"/>
                </a:moveTo>
                <a:lnTo>
                  <a:pt x="245745" y="45998"/>
                </a:lnTo>
                <a:lnTo>
                  <a:pt x="245745" y="0"/>
                </a:lnTo>
                <a:lnTo>
                  <a:pt x="0" y="0"/>
                </a:lnTo>
                <a:lnTo>
                  <a:pt x="0" y="45998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07219" y="354469"/>
            <a:ext cx="245745" cy="246379"/>
          </a:xfrm>
          <a:custGeom>
            <a:avLst/>
            <a:gdLst/>
            <a:ahLst/>
            <a:cxnLst/>
            <a:rect l="l" t="t" r="r" b="b"/>
            <a:pathLst>
              <a:path w="245745" h="246379">
                <a:moveTo>
                  <a:pt x="0" y="0"/>
                </a:moveTo>
                <a:lnTo>
                  <a:pt x="245745" y="0"/>
                </a:lnTo>
                <a:lnTo>
                  <a:pt x="245745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13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4655" y="354473"/>
            <a:ext cx="9089390" cy="246379"/>
          </a:xfrm>
          <a:custGeom>
            <a:avLst/>
            <a:gdLst/>
            <a:ahLst/>
            <a:cxnLst/>
            <a:rect l="l" t="t" r="r" b="b"/>
            <a:pathLst>
              <a:path w="9089390" h="246379">
                <a:moveTo>
                  <a:pt x="0" y="245957"/>
                </a:moveTo>
                <a:lnTo>
                  <a:pt x="9089148" y="245957"/>
                </a:lnTo>
                <a:lnTo>
                  <a:pt x="9089148" y="0"/>
                </a:lnTo>
                <a:lnTo>
                  <a:pt x="0" y="0"/>
                </a:lnTo>
                <a:lnTo>
                  <a:pt x="0" y="245957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655" y="354469"/>
            <a:ext cx="9089390" cy="246379"/>
          </a:xfrm>
          <a:custGeom>
            <a:avLst/>
            <a:gdLst/>
            <a:ahLst/>
            <a:cxnLst/>
            <a:rect l="l" t="t" r="r" b="b"/>
            <a:pathLst>
              <a:path w="9089390" h="246379">
                <a:moveTo>
                  <a:pt x="0" y="0"/>
                </a:moveTo>
                <a:lnTo>
                  <a:pt x="9089149" y="0"/>
                </a:lnTo>
                <a:lnTo>
                  <a:pt x="9089149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4655" y="600428"/>
            <a:ext cx="9089390" cy="150495"/>
          </a:xfrm>
          <a:custGeom>
            <a:avLst/>
            <a:gdLst/>
            <a:ahLst/>
            <a:cxnLst/>
            <a:rect l="l" t="t" r="r" b="b"/>
            <a:pathLst>
              <a:path w="9089390" h="150495">
                <a:moveTo>
                  <a:pt x="0" y="150307"/>
                </a:moveTo>
                <a:lnTo>
                  <a:pt x="9089148" y="150307"/>
                </a:lnTo>
                <a:lnTo>
                  <a:pt x="9089148" y="0"/>
                </a:lnTo>
                <a:lnTo>
                  <a:pt x="0" y="0"/>
                </a:lnTo>
                <a:lnTo>
                  <a:pt x="0" y="150307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655" y="600430"/>
            <a:ext cx="9089390" cy="150495"/>
          </a:xfrm>
          <a:custGeom>
            <a:avLst/>
            <a:gdLst/>
            <a:ahLst/>
            <a:cxnLst/>
            <a:rect l="l" t="t" r="r" b="b"/>
            <a:pathLst>
              <a:path w="9089390" h="150495">
                <a:moveTo>
                  <a:pt x="0" y="0"/>
                </a:moveTo>
                <a:lnTo>
                  <a:pt x="9089149" y="0"/>
                </a:lnTo>
                <a:lnTo>
                  <a:pt x="9089149" y="150306"/>
                </a:lnTo>
                <a:lnTo>
                  <a:pt x="0" y="150306"/>
                </a:lnTo>
                <a:lnTo>
                  <a:pt x="0" y="0"/>
                </a:lnTo>
                <a:close/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07219" y="696417"/>
            <a:ext cx="245745" cy="46355"/>
          </a:xfrm>
          <a:custGeom>
            <a:avLst/>
            <a:gdLst/>
            <a:ahLst/>
            <a:cxnLst/>
            <a:rect l="l" t="t" r="r" b="b"/>
            <a:pathLst>
              <a:path w="245745" h="46354">
                <a:moveTo>
                  <a:pt x="0" y="45985"/>
                </a:moveTo>
                <a:lnTo>
                  <a:pt x="245745" y="45985"/>
                </a:lnTo>
                <a:lnTo>
                  <a:pt x="245745" y="0"/>
                </a:lnTo>
                <a:lnTo>
                  <a:pt x="0" y="0"/>
                </a:lnTo>
                <a:lnTo>
                  <a:pt x="0" y="45985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07219" y="602132"/>
            <a:ext cx="245745" cy="147320"/>
          </a:xfrm>
          <a:custGeom>
            <a:avLst/>
            <a:gdLst/>
            <a:ahLst/>
            <a:cxnLst/>
            <a:rect l="l" t="t" r="r" b="b"/>
            <a:pathLst>
              <a:path w="245745" h="147320">
                <a:moveTo>
                  <a:pt x="0" y="0"/>
                </a:moveTo>
                <a:lnTo>
                  <a:pt x="245745" y="0"/>
                </a:lnTo>
                <a:lnTo>
                  <a:pt x="245745" y="146890"/>
                </a:lnTo>
                <a:lnTo>
                  <a:pt x="0" y="146890"/>
                </a:lnTo>
                <a:lnTo>
                  <a:pt x="0" y="0"/>
                </a:lnTo>
                <a:close/>
              </a:path>
            </a:pathLst>
          </a:custGeom>
          <a:ln w="1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1387" y="1192254"/>
            <a:ext cx="6816725" cy="746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5">
                <a:solidFill>
                  <a:srgbClr val="420000"/>
                </a:solidFill>
                <a:latin typeface="Times New Roman"/>
                <a:cs typeface="Times New Roman"/>
              </a:rPr>
              <a:t>Move </a:t>
            </a:r>
            <a:r>
              <a:rPr dirty="0" sz="4700" spc="10">
                <a:solidFill>
                  <a:srgbClr val="420000"/>
                </a:solidFill>
                <a:latin typeface="Times New Roman"/>
                <a:cs typeface="Times New Roman"/>
              </a:rPr>
              <a:t>and Load</a:t>
            </a:r>
            <a:r>
              <a:rPr dirty="0" sz="4700" spc="-4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700" spc="5">
                <a:solidFill>
                  <a:srgbClr val="420000"/>
                </a:solidFill>
                <a:latin typeface="Times New Roman"/>
                <a:cs typeface="Times New Roman"/>
              </a:rPr>
              <a:t>Instructions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7" y="2118804"/>
            <a:ext cx="1644014" cy="78168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37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 spc="-5">
                <a:latin typeface="Times New Roman"/>
                <a:cs typeface="Times New Roman"/>
              </a:rPr>
              <a:t>MOV</a:t>
            </a:r>
            <a:r>
              <a:rPr dirty="0" sz="2250" spc="5">
                <a:latin typeface="Times New Roman"/>
                <a:cs typeface="Times New Roman"/>
              </a:rPr>
              <a:t>L</a:t>
            </a:r>
            <a:r>
              <a:rPr dirty="0" sz="2250" spc="5">
                <a:latin typeface="Times New Roman"/>
                <a:cs typeface="Times New Roman"/>
              </a:rPr>
              <a:t>W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7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 spc="-5">
                <a:solidFill>
                  <a:srgbClr val="FF0000"/>
                </a:solidFill>
                <a:latin typeface="Times New Roman"/>
                <a:cs typeface="Times New Roman"/>
              </a:rPr>
              <a:t>MOV</a:t>
            </a:r>
            <a:r>
              <a:rPr dirty="0" sz="2250" spc="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2250" spc="5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2371" y="2118804"/>
            <a:ext cx="5361305" cy="781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  <a:tabLst>
                <a:tab pos="1763395" algn="l"/>
              </a:tabLst>
            </a:pPr>
            <a:r>
              <a:rPr dirty="0" sz="2250">
                <a:latin typeface="Times New Roman"/>
                <a:cs typeface="Times New Roman"/>
              </a:rPr>
              <a:t>8-bit	;Load </a:t>
            </a:r>
            <a:r>
              <a:rPr dirty="0" sz="2250" spc="5">
                <a:latin typeface="Times New Roman"/>
                <a:cs typeface="Times New Roman"/>
              </a:rPr>
              <a:t>an </a:t>
            </a:r>
            <a:r>
              <a:rPr dirty="0" sz="2250">
                <a:latin typeface="Times New Roman"/>
                <a:cs typeface="Times New Roman"/>
              </a:rPr>
              <a:t>8-bit </a:t>
            </a:r>
            <a:r>
              <a:rPr dirty="0" sz="2250" spc="5">
                <a:latin typeface="Times New Roman"/>
                <a:cs typeface="Times New Roman"/>
              </a:rPr>
              <a:t>literal </a:t>
            </a:r>
            <a:r>
              <a:rPr dirty="0" sz="2250">
                <a:latin typeface="Times New Roman"/>
                <a:cs typeface="Times New Roman"/>
              </a:rPr>
              <a:t>in </a:t>
            </a:r>
            <a:r>
              <a:rPr dirty="0" sz="2250" spc="5">
                <a:latin typeface="Times New Roman"/>
                <a:cs typeface="Times New Roman"/>
              </a:rPr>
              <a:t>WREG </a:t>
            </a:r>
            <a:r>
              <a:rPr dirty="0" sz="225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0 x</a:t>
            </a:r>
            <a:r>
              <a:rPr dirty="0" sz="225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F2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7" y="3292596"/>
            <a:ext cx="162877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7525" algn="l"/>
              </a:tabLst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50" spc="3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250" spc="-5">
                <a:latin typeface="Times New Roman"/>
                <a:cs typeface="Times New Roman"/>
              </a:rPr>
              <a:t>MOV</a:t>
            </a:r>
            <a:r>
              <a:rPr dirty="0" sz="2250" spc="10">
                <a:latin typeface="Times New Roman"/>
                <a:cs typeface="Times New Roman"/>
              </a:rPr>
              <a:t>W</a:t>
            </a:r>
            <a:r>
              <a:rPr dirty="0" sz="2250">
                <a:latin typeface="Times New Roman"/>
                <a:cs typeface="Times New Roman"/>
              </a:rPr>
              <a:t>F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2371" y="3292596"/>
            <a:ext cx="454659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5">
                <a:latin typeface="Times New Roman"/>
                <a:cs typeface="Times New Roman"/>
              </a:rPr>
              <a:t>F,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7" y="4429500"/>
            <a:ext cx="162877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7525" algn="l"/>
              </a:tabLst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50" spc="3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250" spc="-5">
                <a:solidFill>
                  <a:srgbClr val="FF0000"/>
                </a:solidFill>
                <a:latin typeface="Times New Roman"/>
                <a:cs typeface="Times New Roman"/>
              </a:rPr>
              <a:t>MOV</a:t>
            </a:r>
            <a:r>
              <a:rPr dirty="0" sz="2250" spc="1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2371" y="4429500"/>
            <a:ext cx="88582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0x25,</a:t>
            </a:r>
            <a:r>
              <a:rPr dirty="0" sz="225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3308" y="3258755"/>
            <a:ext cx="4036695" cy="154051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250">
                <a:latin typeface="Times New Roman"/>
                <a:cs typeface="Times New Roman"/>
              </a:rPr>
              <a:t>;Copy </a:t>
            </a:r>
            <a:r>
              <a:rPr dirty="0" sz="2250" spc="5">
                <a:latin typeface="Times New Roman"/>
                <a:cs typeface="Times New Roman"/>
              </a:rPr>
              <a:t>WREG </a:t>
            </a:r>
            <a:r>
              <a:rPr dirty="0" sz="2250">
                <a:latin typeface="Times New Roman"/>
                <a:cs typeface="Times New Roman"/>
              </a:rPr>
              <a:t>in </a:t>
            </a:r>
            <a:r>
              <a:rPr dirty="0" sz="2250" spc="-5">
                <a:latin typeface="Times New Roman"/>
                <a:cs typeface="Times New Roman"/>
              </a:rPr>
              <a:t>File </a:t>
            </a:r>
            <a:r>
              <a:rPr dirty="0" sz="2250">
                <a:latin typeface="Times New Roman"/>
                <a:cs typeface="Times New Roman"/>
              </a:rPr>
              <a:t>(Data)</a:t>
            </a:r>
            <a:r>
              <a:rPr dirty="0" sz="2250" spc="-3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498475" algn="l"/>
              </a:tabLst>
            </a:pPr>
            <a:r>
              <a:rPr dirty="0" sz="2250">
                <a:latin typeface="Times New Roman"/>
                <a:cs typeface="Times New Roman"/>
              </a:rPr>
              <a:t>;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If	a = </a:t>
            </a:r>
            <a:r>
              <a:rPr dirty="0" sz="2250" spc="-5">
                <a:latin typeface="Times New Roman"/>
                <a:cs typeface="Times New Roman"/>
              </a:rPr>
              <a:t>0, </a:t>
            </a:r>
            <a:r>
              <a:rPr dirty="0" sz="2250">
                <a:latin typeface="Times New Roman"/>
                <a:cs typeface="Times New Roman"/>
              </a:rPr>
              <a:t>F is in Access</a:t>
            </a:r>
            <a:r>
              <a:rPr dirty="0" sz="2250" spc="-2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Bank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250">
                <a:latin typeface="Times New Roman"/>
                <a:cs typeface="Times New Roman"/>
              </a:rPr>
              <a:t>;If a = </a:t>
            </a:r>
            <a:r>
              <a:rPr dirty="0" sz="2250" spc="-5">
                <a:latin typeface="Times New Roman"/>
                <a:cs typeface="Times New Roman"/>
              </a:rPr>
              <a:t>1, </a:t>
            </a:r>
            <a:r>
              <a:rPr dirty="0" sz="2250">
                <a:latin typeface="Times New Roman"/>
                <a:cs typeface="Times New Roman"/>
              </a:rPr>
              <a:t>Bank is specified by</a:t>
            </a:r>
            <a:r>
              <a:rPr dirty="0" sz="2250" spc="-2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BSR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;Copy </a:t>
            </a:r>
            <a:r>
              <a:rPr dirty="0" sz="2250" spc="5">
                <a:solidFill>
                  <a:srgbClr val="FF0000"/>
                </a:solidFill>
                <a:latin typeface="Times New Roman"/>
                <a:cs typeface="Times New Roman"/>
              </a:rPr>
              <a:t>W 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in Data</a:t>
            </a:r>
            <a:r>
              <a:rPr dirty="0" sz="225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Reg.25H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387" y="5188453"/>
            <a:ext cx="151574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7525" algn="l"/>
              </a:tabLst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50" spc="3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250" spc="-5">
                <a:latin typeface="Times New Roman"/>
                <a:cs typeface="Times New Roman"/>
              </a:rPr>
              <a:t>MOV</a:t>
            </a:r>
            <a:r>
              <a:rPr dirty="0" sz="2250" spc="-10">
                <a:latin typeface="Times New Roman"/>
                <a:cs typeface="Times New Roman"/>
              </a:rPr>
              <a:t>F</a:t>
            </a:r>
            <a:r>
              <a:rPr dirty="0" sz="2250">
                <a:latin typeface="Times New Roman"/>
                <a:cs typeface="Times New Roman"/>
              </a:rPr>
              <a:t>F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6158" y="5188453"/>
            <a:ext cx="61468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latin typeface="Times New Roman"/>
                <a:cs typeface="Times New Roman"/>
              </a:rPr>
              <a:t>fs,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fd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387" y="5877300"/>
            <a:ext cx="151574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7525" algn="l"/>
              </a:tabLst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50" spc="3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250" spc="-5">
                <a:solidFill>
                  <a:srgbClr val="FF0000"/>
                </a:solidFill>
                <a:latin typeface="Times New Roman"/>
                <a:cs typeface="Times New Roman"/>
              </a:rPr>
              <a:t>MOV</a:t>
            </a:r>
            <a:r>
              <a:rPr dirty="0" sz="2250" spc="-1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6158" y="5877300"/>
            <a:ext cx="124460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0x20,0x30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3308" y="5188453"/>
            <a:ext cx="3715385" cy="1058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560"/>
              </a:lnSpc>
              <a:spcBef>
                <a:spcPts val="105"/>
              </a:spcBef>
            </a:pPr>
            <a:r>
              <a:rPr dirty="0" sz="2250">
                <a:latin typeface="Times New Roman"/>
                <a:cs typeface="Times New Roman"/>
              </a:rPr>
              <a:t>;Copy from </a:t>
            </a:r>
            <a:r>
              <a:rPr dirty="0" sz="2250" spc="-5">
                <a:latin typeface="Times New Roman"/>
                <a:cs typeface="Times New Roman"/>
              </a:rPr>
              <a:t>one </a:t>
            </a:r>
            <a:r>
              <a:rPr dirty="0" sz="2250">
                <a:latin typeface="Times New Roman"/>
                <a:cs typeface="Times New Roman"/>
              </a:rPr>
              <a:t>Data Reg.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to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560"/>
              </a:lnSpc>
            </a:pPr>
            <a:r>
              <a:rPr dirty="0" sz="2250">
                <a:latin typeface="Times New Roman"/>
                <a:cs typeface="Times New Roman"/>
              </a:rPr>
              <a:t>;another Data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;Copy Data Reg. 20 into</a:t>
            </a:r>
            <a:r>
              <a:rPr dirty="0" sz="225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Reg.30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12619" y="190498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4">
                <a:moveTo>
                  <a:pt x="0" y="229960"/>
                </a:moveTo>
                <a:lnTo>
                  <a:pt x="1631467" y="229960"/>
                </a:lnTo>
                <a:lnTo>
                  <a:pt x="1631467" y="0"/>
                </a:lnTo>
                <a:lnTo>
                  <a:pt x="0" y="0"/>
                </a:lnTo>
                <a:lnTo>
                  <a:pt x="0" y="22996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12619" y="190500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4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317744" y="195624"/>
            <a:ext cx="1621790" cy="152400"/>
          </a:xfrm>
          <a:prstGeom prst="rect">
            <a:avLst/>
          </a:prstGeom>
          <a:solidFill>
            <a:srgbClr val="CCCC00"/>
          </a:solidFill>
        </p:spPr>
        <p:txBody>
          <a:bodyPr wrap="square" lIns="0" tIns="43815" rIns="0" bIns="0" rtlCol="0" vert="horz">
            <a:spAutoFit/>
          </a:bodyPr>
          <a:lstStyle/>
          <a:p>
            <a:pPr marL="401320">
              <a:lnSpc>
                <a:spcPts val="850"/>
              </a:lnSpc>
              <a:spcBef>
                <a:spcPts val="345"/>
              </a:spcBef>
            </a:pPr>
            <a:r>
              <a:rPr dirty="0" sz="1150" spc="15" b="1">
                <a:latin typeface="Times New Roman"/>
                <a:cs typeface="Times New Roman"/>
              </a:rPr>
              <a:t>Move </a:t>
            </a:r>
            <a:r>
              <a:rPr dirty="0" sz="1150" spc="5" b="1">
                <a:latin typeface="Times New Roman"/>
                <a:cs typeface="Times New Roman"/>
              </a:rPr>
              <a:t>/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15" b="1">
                <a:latin typeface="Times New Roman"/>
                <a:cs typeface="Times New Roman"/>
              </a:rPr>
              <a:t>Copy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12619" y="466457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4">
                <a:moveTo>
                  <a:pt x="0" y="229960"/>
                </a:moveTo>
                <a:lnTo>
                  <a:pt x="1631467" y="229960"/>
                </a:lnTo>
                <a:lnTo>
                  <a:pt x="1631467" y="0"/>
                </a:lnTo>
                <a:lnTo>
                  <a:pt x="0" y="0"/>
                </a:lnTo>
                <a:lnTo>
                  <a:pt x="0" y="22996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12619" y="466445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4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317744" y="607262"/>
            <a:ext cx="1179830" cy="84455"/>
          </a:xfrm>
          <a:prstGeom prst="rect">
            <a:avLst/>
          </a:prstGeom>
          <a:solidFill>
            <a:srgbClr val="CCCC00"/>
          </a:solidFill>
        </p:spPr>
        <p:txBody>
          <a:bodyPr wrap="square" lIns="0" tIns="0" rIns="0" bIns="0" rtlCol="0" vert="horz">
            <a:spAutoFit/>
          </a:bodyPr>
          <a:lstStyle/>
          <a:p>
            <a:pPr marL="461009">
              <a:lnSpc>
                <a:spcPts val="660"/>
              </a:lnSpc>
            </a:pPr>
            <a:r>
              <a:rPr dirty="0" sz="1150" spc="10" b="1">
                <a:latin typeface="Times New Roman"/>
                <a:cs typeface="Times New Roman"/>
              </a:rPr>
              <a:t>Arithmetic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12619" y="742403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317744" y="760882"/>
            <a:ext cx="1621790" cy="229870"/>
          </a:xfrm>
          <a:prstGeom prst="rect">
            <a:avLst/>
          </a:prstGeom>
          <a:solidFill>
            <a:srgbClr val="CCCC00"/>
          </a:solidFill>
        </p:spPr>
        <p:txBody>
          <a:bodyPr wrap="square" lIns="0" tIns="298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dirty="0" sz="1150" spc="10" b="1">
                <a:latin typeface="Times New Roman"/>
                <a:cs typeface="Times New Roman"/>
              </a:rPr>
              <a:t>Logic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12619" y="1018349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317744" y="1000480"/>
            <a:ext cx="1621790" cy="266065"/>
          </a:xfrm>
          <a:prstGeom prst="rect">
            <a:avLst/>
          </a:prstGeom>
          <a:solidFill>
            <a:srgbClr val="CCCC00"/>
          </a:solidFill>
        </p:spPr>
        <p:txBody>
          <a:bodyPr wrap="square" lIns="0" tIns="67945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535"/>
              </a:spcBef>
            </a:pPr>
            <a:r>
              <a:rPr dirty="0" sz="1150" spc="10" b="1">
                <a:latin typeface="Times New Roman"/>
                <a:cs typeface="Times New Roman"/>
              </a:rPr>
              <a:t>Branches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12619" y="1294307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317744" y="1276432"/>
            <a:ext cx="1621790" cy="266065"/>
          </a:xfrm>
          <a:prstGeom prst="rect">
            <a:avLst/>
          </a:prstGeom>
          <a:solidFill>
            <a:srgbClr val="CCCC00"/>
          </a:solidFill>
        </p:spPr>
        <p:txBody>
          <a:bodyPr wrap="square" lIns="0" tIns="69215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545"/>
              </a:spcBef>
            </a:pPr>
            <a:r>
              <a:rPr dirty="0" sz="1150" spc="10" b="1">
                <a:latin typeface="Times New Roman"/>
                <a:cs typeface="Times New Roman"/>
              </a:rPr>
              <a:t>Bit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10" b="1">
                <a:latin typeface="Times New Roman"/>
                <a:cs typeface="Times New Roman"/>
              </a:rPr>
              <a:t>Manipulation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12619" y="1570253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317744" y="1552384"/>
            <a:ext cx="1621790" cy="266065"/>
          </a:xfrm>
          <a:prstGeom prst="rect">
            <a:avLst/>
          </a:prstGeom>
          <a:solidFill>
            <a:srgbClr val="CCCC00"/>
          </a:solidFill>
        </p:spPr>
        <p:txBody>
          <a:bodyPr wrap="square" lIns="0" tIns="67945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535"/>
              </a:spcBef>
            </a:pPr>
            <a:r>
              <a:rPr dirty="0" sz="1150" spc="10" b="1">
                <a:latin typeface="Times New Roman"/>
                <a:cs typeface="Times New Roman"/>
              </a:rPr>
              <a:t>Table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10" b="1">
                <a:latin typeface="Times New Roman"/>
                <a:cs typeface="Times New Roman"/>
              </a:rPr>
              <a:t>Read/Write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12619" y="1846211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317744" y="1828336"/>
            <a:ext cx="1621790" cy="241300"/>
          </a:xfrm>
          <a:prstGeom prst="rect">
            <a:avLst/>
          </a:prstGeom>
          <a:solidFill>
            <a:srgbClr val="CCCC00"/>
          </a:solidFill>
        </p:spPr>
        <p:txBody>
          <a:bodyPr wrap="square" lIns="0" tIns="69215" rIns="0" bIns="0" rtlCol="0" vert="horz">
            <a:spAutoFit/>
          </a:bodyPr>
          <a:lstStyle/>
          <a:p>
            <a:pPr marL="262255">
              <a:lnSpc>
                <a:spcPts val="1350"/>
              </a:lnSpc>
              <a:spcBef>
                <a:spcPts val="545"/>
              </a:spcBef>
            </a:pPr>
            <a:r>
              <a:rPr dirty="0" sz="1150" spc="10" b="1">
                <a:latin typeface="Times New Roman"/>
                <a:cs typeface="Times New Roman"/>
              </a:rPr>
              <a:t>Machine</a:t>
            </a:r>
            <a:r>
              <a:rPr dirty="0" sz="1150" b="1">
                <a:latin typeface="Times New Roman"/>
                <a:cs typeface="Times New Roman"/>
              </a:rPr>
              <a:t> </a:t>
            </a:r>
            <a:r>
              <a:rPr dirty="0" sz="1150" spc="10" b="1">
                <a:latin typeface="Times New Roman"/>
                <a:cs typeface="Times New Roman"/>
              </a:rPr>
              <a:t>Control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7705" y="846378"/>
            <a:ext cx="409575" cy="410209"/>
          </a:xfrm>
          <a:prstGeom prst="rect">
            <a:avLst/>
          </a:prstGeom>
          <a:solidFill>
            <a:srgbClr val="CCCC00"/>
          </a:solidFill>
          <a:ln w="10243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25"/>
              </a:spcBef>
            </a:pPr>
            <a:r>
              <a:rPr dirty="0" sz="1950" spc="-5" b="1">
                <a:latin typeface="Times New Roman"/>
                <a:cs typeface="Times New Roman"/>
              </a:rPr>
              <a:t>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88769" y="846378"/>
            <a:ext cx="409575" cy="410209"/>
          </a:xfrm>
          <a:prstGeom prst="rect">
            <a:avLst/>
          </a:prstGeom>
          <a:solidFill>
            <a:srgbClr val="CCCC00"/>
          </a:solidFill>
          <a:ln w="10243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25"/>
              </a:spcBef>
            </a:pPr>
            <a:r>
              <a:rPr dirty="0" sz="1950" spc="-10" b="1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89835" y="846378"/>
            <a:ext cx="573405" cy="410209"/>
          </a:xfrm>
          <a:prstGeom prst="rect">
            <a:avLst/>
          </a:prstGeom>
          <a:solidFill>
            <a:srgbClr val="CCCC00"/>
          </a:solidFill>
          <a:ln w="1024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25"/>
              </a:spcBef>
            </a:pPr>
            <a:r>
              <a:rPr dirty="0" sz="1950" spc="-10" b="1">
                <a:latin typeface="Times New Roman"/>
                <a:cs typeface="Times New Roman"/>
              </a:rPr>
              <a:t>Fa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54729" y="846378"/>
            <a:ext cx="573405" cy="410209"/>
          </a:xfrm>
          <a:prstGeom prst="rect">
            <a:avLst/>
          </a:prstGeom>
          <a:solidFill>
            <a:srgbClr val="CCCC00"/>
          </a:solidFill>
          <a:ln w="1024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25"/>
              </a:spcBef>
            </a:pPr>
            <a:r>
              <a:rPr dirty="0" sz="1950" spc="-10" b="1">
                <a:latin typeface="Times New Roman"/>
                <a:cs typeface="Times New Roman"/>
              </a:rPr>
              <a:t>Fb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97280" y="997673"/>
            <a:ext cx="492125" cy="107950"/>
          </a:xfrm>
          <a:custGeom>
            <a:avLst/>
            <a:gdLst/>
            <a:ahLst/>
            <a:cxnLst/>
            <a:rect l="l" t="t" r="r" b="b"/>
            <a:pathLst>
              <a:path w="492125" h="107950">
                <a:moveTo>
                  <a:pt x="471195" y="53676"/>
                </a:moveTo>
                <a:lnTo>
                  <a:pt x="394411" y="98501"/>
                </a:lnTo>
                <a:lnTo>
                  <a:pt x="393585" y="101638"/>
                </a:lnTo>
                <a:lnTo>
                  <a:pt x="396443" y="106527"/>
                </a:lnTo>
                <a:lnTo>
                  <a:pt x="399580" y="107353"/>
                </a:lnTo>
                <a:lnTo>
                  <a:pt x="482728" y="58800"/>
                </a:lnTo>
                <a:lnTo>
                  <a:pt x="481355" y="58800"/>
                </a:lnTo>
                <a:lnTo>
                  <a:pt x="481355" y="58102"/>
                </a:lnTo>
                <a:lnTo>
                  <a:pt x="478777" y="58102"/>
                </a:lnTo>
                <a:lnTo>
                  <a:pt x="471195" y="53676"/>
                </a:lnTo>
                <a:close/>
              </a:path>
              <a:path w="492125" h="107950">
                <a:moveTo>
                  <a:pt x="462417" y="48552"/>
                </a:moveTo>
                <a:lnTo>
                  <a:pt x="0" y="48552"/>
                </a:lnTo>
                <a:lnTo>
                  <a:pt x="0" y="58800"/>
                </a:lnTo>
                <a:lnTo>
                  <a:pt x="462417" y="58800"/>
                </a:lnTo>
                <a:lnTo>
                  <a:pt x="471195" y="53676"/>
                </a:lnTo>
                <a:lnTo>
                  <a:pt x="462417" y="48552"/>
                </a:lnTo>
                <a:close/>
              </a:path>
              <a:path w="492125" h="107950">
                <a:moveTo>
                  <a:pt x="482748" y="48552"/>
                </a:moveTo>
                <a:lnTo>
                  <a:pt x="481355" y="48552"/>
                </a:lnTo>
                <a:lnTo>
                  <a:pt x="481355" y="58800"/>
                </a:lnTo>
                <a:lnTo>
                  <a:pt x="482728" y="58800"/>
                </a:lnTo>
                <a:lnTo>
                  <a:pt x="491515" y="53670"/>
                </a:lnTo>
                <a:lnTo>
                  <a:pt x="482748" y="48552"/>
                </a:lnTo>
                <a:close/>
              </a:path>
              <a:path w="492125" h="107950">
                <a:moveTo>
                  <a:pt x="478777" y="49250"/>
                </a:moveTo>
                <a:lnTo>
                  <a:pt x="471195" y="53676"/>
                </a:lnTo>
                <a:lnTo>
                  <a:pt x="478777" y="58102"/>
                </a:lnTo>
                <a:lnTo>
                  <a:pt x="478777" y="49250"/>
                </a:lnTo>
                <a:close/>
              </a:path>
              <a:path w="492125" h="107950">
                <a:moveTo>
                  <a:pt x="481355" y="49250"/>
                </a:moveTo>
                <a:lnTo>
                  <a:pt x="478777" y="49250"/>
                </a:lnTo>
                <a:lnTo>
                  <a:pt x="478777" y="58102"/>
                </a:lnTo>
                <a:lnTo>
                  <a:pt x="481355" y="58102"/>
                </a:lnTo>
                <a:lnTo>
                  <a:pt x="481355" y="49250"/>
                </a:lnTo>
                <a:close/>
              </a:path>
              <a:path w="492125" h="107950">
                <a:moveTo>
                  <a:pt x="399580" y="0"/>
                </a:moveTo>
                <a:lnTo>
                  <a:pt x="396443" y="825"/>
                </a:lnTo>
                <a:lnTo>
                  <a:pt x="393585" y="5714"/>
                </a:lnTo>
                <a:lnTo>
                  <a:pt x="394411" y="8851"/>
                </a:lnTo>
                <a:lnTo>
                  <a:pt x="471206" y="53670"/>
                </a:lnTo>
                <a:lnTo>
                  <a:pt x="478777" y="49250"/>
                </a:lnTo>
                <a:lnTo>
                  <a:pt x="481355" y="49250"/>
                </a:lnTo>
                <a:lnTo>
                  <a:pt x="481355" y="48552"/>
                </a:lnTo>
                <a:lnTo>
                  <a:pt x="482748" y="48552"/>
                </a:lnTo>
                <a:lnTo>
                  <a:pt x="399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98345" y="956678"/>
            <a:ext cx="492125" cy="107950"/>
          </a:xfrm>
          <a:custGeom>
            <a:avLst/>
            <a:gdLst/>
            <a:ahLst/>
            <a:cxnLst/>
            <a:rect l="l" t="t" r="r" b="b"/>
            <a:pathLst>
              <a:path w="492125" h="107950">
                <a:moveTo>
                  <a:pt x="471195" y="53676"/>
                </a:moveTo>
                <a:lnTo>
                  <a:pt x="394411" y="98501"/>
                </a:lnTo>
                <a:lnTo>
                  <a:pt x="393585" y="101638"/>
                </a:lnTo>
                <a:lnTo>
                  <a:pt x="396443" y="106527"/>
                </a:lnTo>
                <a:lnTo>
                  <a:pt x="399580" y="107353"/>
                </a:lnTo>
                <a:lnTo>
                  <a:pt x="482748" y="58800"/>
                </a:lnTo>
                <a:lnTo>
                  <a:pt x="481355" y="58800"/>
                </a:lnTo>
                <a:lnTo>
                  <a:pt x="481355" y="58102"/>
                </a:lnTo>
                <a:lnTo>
                  <a:pt x="478777" y="58102"/>
                </a:lnTo>
                <a:lnTo>
                  <a:pt x="471195" y="53676"/>
                </a:lnTo>
                <a:close/>
              </a:path>
              <a:path w="492125" h="107950">
                <a:moveTo>
                  <a:pt x="462417" y="48552"/>
                </a:moveTo>
                <a:lnTo>
                  <a:pt x="0" y="48552"/>
                </a:lnTo>
                <a:lnTo>
                  <a:pt x="0" y="58800"/>
                </a:lnTo>
                <a:lnTo>
                  <a:pt x="462417" y="58800"/>
                </a:lnTo>
                <a:lnTo>
                  <a:pt x="471195" y="53676"/>
                </a:lnTo>
                <a:lnTo>
                  <a:pt x="462417" y="48552"/>
                </a:lnTo>
                <a:close/>
              </a:path>
              <a:path w="492125" h="107950">
                <a:moveTo>
                  <a:pt x="482728" y="48552"/>
                </a:moveTo>
                <a:lnTo>
                  <a:pt x="481355" y="48552"/>
                </a:lnTo>
                <a:lnTo>
                  <a:pt x="481355" y="58800"/>
                </a:lnTo>
                <a:lnTo>
                  <a:pt x="482748" y="58800"/>
                </a:lnTo>
                <a:lnTo>
                  <a:pt x="491515" y="53682"/>
                </a:lnTo>
                <a:lnTo>
                  <a:pt x="482728" y="48552"/>
                </a:lnTo>
                <a:close/>
              </a:path>
              <a:path w="492125" h="107950">
                <a:moveTo>
                  <a:pt x="478777" y="49250"/>
                </a:moveTo>
                <a:lnTo>
                  <a:pt x="471195" y="53676"/>
                </a:lnTo>
                <a:lnTo>
                  <a:pt x="478777" y="58102"/>
                </a:lnTo>
                <a:lnTo>
                  <a:pt x="478777" y="49250"/>
                </a:lnTo>
                <a:close/>
              </a:path>
              <a:path w="492125" h="107950">
                <a:moveTo>
                  <a:pt x="481355" y="49250"/>
                </a:moveTo>
                <a:lnTo>
                  <a:pt x="478777" y="49250"/>
                </a:lnTo>
                <a:lnTo>
                  <a:pt x="478777" y="58102"/>
                </a:lnTo>
                <a:lnTo>
                  <a:pt x="481355" y="58102"/>
                </a:lnTo>
                <a:lnTo>
                  <a:pt x="481355" y="49250"/>
                </a:lnTo>
                <a:close/>
              </a:path>
              <a:path w="492125" h="107950">
                <a:moveTo>
                  <a:pt x="399580" y="0"/>
                </a:moveTo>
                <a:lnTo>
                  <a:pt x="396443" y="825"/>
                </a:lnTo>
                <a:lnTo>
                  <a:pt x="393585" y="5715"/>
                </a:lnTo>
                <a:lnTo>
                  <a:pt x="394411" y="8851"/>
                </a:lnTo>
                <a:lnTo>
                  <a:pt x="471195" y="53676"/>
                </a:lnTo>
                <a:lnTo>
                  <a:pt x="478777" y="49250"/>
                </a:lnTo>
                <a:lnTo>
                  <a:pt x="481355" y="49250"/>
                </a:lnTo>
                <a:lnTo>
                  <a:pt x="481355" y="48552"/>
                </a:lnTo>
                <a:lnTo>
                  <a:pt x="482728" y="48552"/>
                </a:lnTo>
                <a:lnTo>
                  <a:pt x="399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63214" y="956678"/>
            <a:ext cx="492125" cy="107950"/>
          </a:xfrm>
          <a:custGeom>
            <a:avLst/>
            <a:gdLst/>
            <a:ahLst/>
            <a:cxnLst/>
            <a:rect l="l" t="t" r="r" b="b"/>
            <a:pathLst>
              <a:path w="492125" h="107950">
                <a:moveTo>
                  <a:pt x="91935" y="0"/>
                </a:moveTo>
                <a:lnTo>
                  <a:pt x="0" y="53682"/>
                </a:lnTo>
                <a:lnTo>
                  <a:pt x="91935" y="107353"/>
                </a:lnTo>
                <a:lnTo>
                  <a:pt x="95072" y="106527"/>
                </a:lnTo>
                <a:lnTo>
                  <a:pt x="97929" y="101638"/>
                </a:lnTo>
                <a:lnTo>
                  <a:pt x="97104" y="98501"/>
                </a:lnTo>
                <a:lnTo>
                  <a:pt x="29097" y="58800"/>
                </a:lnTo>
                <a:lnTo>
                  <a:pt x="10159" y="58800"/>
                </a:lnTo>
                <a:lnTo>
                  <a:pt x="10159" y="48552"/>
                </a:lnTo>
                <a:lnTo>
                  <a:pt x="29097" y="48552"/>
                </a:lnTo>
                <a:lnTo>
                  <a:pt x="97104" y="8851"/>
                </a:lnTo>
                <a:lnTo>
                  <a:pt x="97929" y="5715"/>
                </a:lnTo>
                <a:lnTo>
                  <a:pt x="95072" y="825"/>
                </a:lnTo>
                <a:lnTo>
                  <a:pt x="91935" y="0"/>
                </a:lnTo>
                <a:close/>
              </a:path>
              <a:path w="492125" h="107950">
                <a:moveTo>
                  <a:pt x="471221" y="53676"/>
                </a:moveTo>
                <a:lnTo>
                  <a:pt x="394436" y="98501"/>
                </a:lnTo>
                <a:lnTo>
                  <a:pt x="393611" y="101638"/>
                </a:lnTo>
                <a:lnTo>
                  <a:pt x="396468" y="106527"/>
                </a:lnTo>
                <a:lnTo>
                  <a:pt x="399605" y="107353"/>
                </a:lnTo>
                <a:lnTo>
                  <a:pt x="482773" y="58800"/>
                </a:lnTo>
                <a:lnTo>
                  <a:pt x="481380" y="58800"/>
                </a:lnTo>
                <a:lnTo>
                  <a:pt x="481380" y="58102"/>
                </a:lnTo>
                <a:lnTo>
                  <a:pt x="478802" y="58102"/>
                </a:lnTo>
                <a:lnTo>
                  <a:pt x="471221" y="53676"/>
                </a:lnTo>
                <a:close/>
              </a:path>
              <a:path w="492125" h="107950">
                <a:moveTo>
                  <a:pt x="29097" y="48552"/>
                </a:moveTo>
                <a:lnTo>
                  <a:pt x="10159" y="48552"/>
                </a:lnTo>
                <a:lnTo>
                  <a:pt x="10159" y="58800"/>
                </a:lnTo>
                <a:lnTo>
                  <a:pt x="29097" y="58800"/>
                </a:lnTo>
                <a:lnTo>
                  <a:pt x="27901" y="58102"/>
                </a:lnTo>
                <a:lnTo>
                  <a:pt x="12738" y="58102"/>
                </a:lnTo>
                <a:lnTo>
                  <a:pt x="12738" y="49250"/>
                </a:lnTo>
                <a:lnTo>
                  <a:pt x="27901" y="49250"/>
                </a:lnTo>
                <a:lnTo>
                  <a:pt x="29097" y="48552"/>
                </a:lnTo>
                <a:close/>
              </a:path>
              <a:path w="492125" h="107950">
                <a:moveTo>
                  <a:pt x="462442" y="48552"/>
                </a:moveTo>
                <a:lnTo>
                  <a:pt x="29097" y="48552"/>
                </a:lnTo>
                <a:lnTo>
                  <a:pt x="20319" y="53676"/>
                </a:lnTo>
                <a:lnTo>
                  <a:pt x="29097" y="58800"/>
                </a:lnTo>
                <a:lnTo>
                  <a:pt x="462442" y="58800"/>
                </a:lnTo>
                <a:lnTo>
                  <a:pt x="471221" y="53676"/>
                </a:lnTo>
                <a:lnTo>
                  <a:pt x="462442" y="48552"/>
                </a:lnTo>
                <a:close/>
              </a:path>
              <a:path w="492125" h="107950">
                <a:moveTo>
                  <a:pt x="482754" y="48552"/>
                </a:moveTo>
                <a:lnTo>
                  <a:pt x="481380" y="48552"/>
                </a:lnTo>
                <a:lnTo>
                  <a:pt x="481380" y="58800"/>
                </a:lnTo>
                <a:lnTo>
                  <a:pt x="482773" y="58800"/>
                </a:lnTo>
                <a:lnTo>
                  <a:pt x="491540" y="53682"/>
                </a:lnTo>
                <a:lnTo>
                  <a:pt x="482754" y="48552"/>
                </a:lnTo>
                <a:close/>
              </a:path>
              <a:path w="492125" h="107950">
                <a:moveTo>
                  <a:pt x="12738" y="49250"/>
                </a:moveTo>
                <a:lnTo>
                  <a:pt x="12738" y="58102"/>
                </a:lnTo>
                <a:lnTo>
                  <a:pt x="20319" y="53676"/>
                </a:lnTo>
                <a:lnTo>
                  <a:pt x="12738" y="49250"/>
                </a:lnTo>
                <a:close/>
              </a:path>
              <a:path w="492125" h="107950">
                <a:moveTo>
                  <a:pt x="20319" y="53676"/>
                </a:moveTo>
                <a:lnTo>
                  <a:pt x="12738" y="58102"/>
                </a:lnTo>
                <a:lnTo>
                  <a:pt x="27901" y="58102"/>
                </a:lnTo>
                <a:lnTo>
                  <a:pt x="20319" y="53676"/>
                </a:lnTo>
                <a:close/>
              </a:path>
              <a:path w="492125" h="107950">
                <a:moveTo>
                  <a:pt x="478802" y="49250"/>
                </a:moveTo>
                <a:lnTo>
                  <a:pt x="471221" y="53676"/>
                </a:lnTo>
                <a:lnTo>
                  <a:pt x="478802" y="58102"/>
                </a:lnTo>
                <a:lnTo>
                  <a:pt x="478802" y="49250"/>
                </a:lnTo>
                <a:close/>
              </a:path>
              <a:path w="492125" h="107950">
                <a:moveTo>
                  <a:pt x="481380" y="49250"/>
                </a:moveTo>
                <a:lnTo>
                  <a:pt x="478802" y="49250"/>
                </a:lnTo>
                <a:lnTo>
                  <a:pt x="478802" y="58102"/>
                </a:lnTo>
                <a:lnTo>
                  <a:pt x="481380" y="58102"/>
                </a:lnTo>
                <a:lnTo>
                  <a:pt x="481380" y="49250"/>
                </a:lnTo>
                <a:close/>
              </a:path>
              <a:path w="492125" h="107950">
                <a:moveTo>
                  <a:pt x="27901" y="49250"/>
                </a:moveTo>
                <a:lnTo>
                  <a:pt x="12738" y="49250"/>
                </a:lnTo>
                <a:lnTo>
                  <a:pt x="20319" y="53676"/>
                </a:lnTo>
                <a:lnTo>
                  <a:pt x="27901" y="49250"/>
                </a:lnTo>
                <a:close/>
              </a:path>
              <a:path w="492125" h="107950">
                <a:moveTo>
                  <a:pt x="399605" y="0"/>
                </a:moveTo>
                <a:lnTo>
                  <a:pt x="396468" y="825"/>
                </a:lnTo>
                <a:lnTo>
                  <a:pt x="393611" y="5715"/>
                </a:lnTo>
                <a:lnTo>
                  <a:pt x="394436" y="8851"/>
                </a:lnTo>
                <a:lnTo>
                  <a:pt x="471221" y="53676"/>
                </a:lnTo>
                <a:lnTo>
                  <a:pt x="478802" y="49250"/>
                </a:lnTo>
                <a:lnTo>
                  <a:pt x="481380" y="49250"/>
                </a:lnTo>
                <a:lnTo>
                  <a:pt x="481380" y="48552"/>
                </a:lnTo>
                <a:lnTo>
                  <a:pt x="482754" y="48552"/>
                </a:lnTo>
                <a:lnTo>
                  <a:pt x="399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7219" y="420458"/>
            <a:ext cx="245745" cy="46355"/>
          </a:xfrm>
          <a:custGeom>
            <a:avLst/>
            <a:gdLst/>
            <a:ahLst/>
            <a:cxnLst/>
            <a:rect l="l" t="t" r="r" b="b"/>
            <a:pathLst>
              <a:path w="245745" h="46354">
                <a:moveTo>
                  <a:pt x="0" y="45998"/>
                </a:moveTo>
                <a:lnTo>
                  <a:pt x="245745" y="45998"/>
                </a:lnTo>
                <a:lnTo>
                  <a:pt x="245745" y="0"/>
                </a:lnTo>
                <a:lnTo>
                  <a:pt x="0" y="0"/>
                </a:lnTo>
                <a:lnTo>
                  <a:pt x="0" y="45998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07219" y="354469"/>
            <a:ext cx="245745" cy="246379"/>
          </a:xfrm>
          <a:custGeom>
            <a:avLst/>
            <a:gdLst/>
            <a:ahLst/>
            <a:cxnLst/>
            <a:rect l="l" t="t" r="r" b="b"/>
            <a:pathLst>
              <a:path w="245745" h="246379">
                <a:moveTo>
                  <a:pt x="0" y="0"/>
                </a:moveTo>
                <a:lnTo>
                  <a:pt x="245745" y="0"/>
                </a:lnTo>
                <a:lnTo>
                  <a:pt x="245745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13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4655" y="354473"/>
            <a:ext cx="9089390" cy="246379"/>
          </a:xfrm>
          <a:custGeom>
            <a:avLst/>
            <a:gdLst/>
            <a:ahLst/>
            <a:cxnLst/>
            <a:rect l="l" t="t" r="r" b="b"/>
            <a:pathLst>
              <a:path w="9089390" h="246379">
                <a:moveTo>
                  <a:pt x="0" y="245957"/>
                </a:moveTo>
                <a:lnTo>
                  <a:pt x="9089148" y="245957"/>
                </a:lnTo>
                <a:lnTo>
                  <a:pt x="9089148" y="0"/>
                </a:lnTo>
                <a:lnTo>
                  <a:pt x="0" y="0"/>
                </a:lnTo>
                <a:lnTo>
                  <a:pt x="0" y="245957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655" y="354469"/>
            <a:ext cx="9089390" cy="246379"/>
          </a:xfrm>
          <a:custGeom>
            <a:avLst/>
            <a:gdLst/>
            <a:ahLst/>
            <a:cxnLst/>
            <a:rect l="l" t="t" r="r" b="b"/>
            <a:pathLst>
              <a:path w="9089390" h="246379">
                <a:moveTo>
                  <a:pt x="0" y="0"/>
                </a:moveTo>
                <a:lnTo>
                  <a:pt x="9089149" y="0"/>
                </a:lnTo>
                <a:lnTo>
                  <a:pt x="9089149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4655" y="600428"/>
            <a:ext cx="9089390" cy="150495"/>
          </a:xfrm>
          <a:custGeom>
            <a:avLst/>
            <a:gdLst/>
            <a:ahLst/>
            <a:cxnLst/>
            <a:rect l="l" t="t" r="r" b="b"/>
            <a:pathLst>
              <a:path w="9089390" h="150495">
                <a:moveTo>
                  <a:pt x="0" y="150307"/>
                </a:moveTo>
                <a:lnTo>
                  <a:pt x="9089148" y="150307"/>
                </a:lnTo>
                <a:lnTo>
                  <a:pt x="9089148" y="0"/>
                </a:lnTo>
                <a:lnTo>
                  <a:pt x="0" y="0"/>
                </a:lnTo>
                <a:lnTo>
                  <a:pt x="0" y="150307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655" y="600430"/>
            <a:ext cx="9089390" cy="150495"/>
          </a:xfrm>
          <a:custGeom>
            <a:avLst/>
            <a:gdLst/>
            <a:ahLst/>
            <a:cxnLst/>
            <a:rect l="l" t="t" r="r" b="b"/>
            <a:pathLst>
              <a:path w="9089390" h="150495">
                <a:moveTo>
                  <a:pt x="0" y="0"/>
                </a:moveTo>
                <a:lnTo>
                  <a:pt x="9089149" y="0"/>
                </a:lnTo>
                <a:lnTo>
                  <a:pt x="9089149" y="150306"/>
                </a:lnTo>
                <a:lnTo>
                  <a:pt x="0" y="150306"/>
                </a:lnTo>
                <a:lnTo>
                  <a:pt x="0" y="0"/>
                </a:lnTo>
                <a:close/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07219" y="696417"/>
            <a:ext cx="245745" cy="46355"/>
          </a:xfrm>
          <a:custGeom>
            <a:avLst/>
            <a:gdLst/>
            <a:ahLst/>
            <a:cxnLst/>
            <a:rect l="l" t="t" r="r" b="b"/>
            <a:pathLst>
              <a:path w="245745" h="46354">
                <a:moveTo>
                  <a:pt x="0" y="45985"/>
                </a:moveTo>
                <a:lnTo>
                  <a:pt x="245745" y="45985"/>
                </a:lnTo>
                <a:lnTo>
                  <a:pt x="245745" y="0"/>
                </a:lnTo>
                <a:lnTo>
                  <a:pt x="0" y="0"/>
                </a:lnTo>
                <a:lnTo>
                  <a:pt x="0" y="45985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07219" y="602132"/>
            <a:ext cx="245745" cy="147320"/>
          </a:xfrm>
          <a:custGeom>
            <a:avLst/>
            <a:gdLst/>
            <a:ahLst/>
            <a:cxnLst/>
            <a:rect l="l" t="t" r="r" b="b"/>
            <a:pathLst>
              <a:path w="245745" h="147320">
                <a:moveTo>
                  <a:pt x="0" y="0"/>
                </a:moveTo>
                <a:lnTo>
                  <a:pt x="245745" y="0"/>
                </a:lnTo>
                <a:lnTo>
                  <a:pt x="245745" y="146890"/>
                </a:lnTo>
                <a:lnTo>
                  <a:pt x="0" y="146890"/>
                </a:lnTo>
                <a:lnTo>
                  <a:pt x="0" y="0"/>
                </a:lnTo>
                <a:close/>
              </a:path>
            </a:pathLst>
          </a:custGeom>
          <a:ln w="1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1387" y="1192254"/>
            <a:ext cx="6748145" cy="746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>
                <a:solidFill>
                  <a:srgbClr val="420000"/>
                </a:solidFill>
                <a:latin typeface="Times New Roman"/>
                <a:cs typeface="Times New Roman"/>
              </a:rPr>
              <a:t>Arithmetic </a:t>
            </a:r>
            <a:r>
              <a:rPr dirty="0" sz="4700" spc="5">
                <a:solidFill>
                  <a:srgbClr val="420000"/>
                </a:solidFill>
                <a:latin typeface="Times New Roman"/>
                <a:cs typeface="Times New Roman"/>
              </a:rPr>
              <a:t>Instructions </a:t>
            </a:r>
            <a:r>
              <a:rPr dirty="0" sz="2600" spc="-10">
                <a:solidFill>
                  <a:srgbClr val="420000"/>
                </a:solidFill>
                <a:latin typeface="Times New Roman"/>
                <a:cs typeface="Times New Roman"/>
              </a:rPr>
              <a:t>(1 of</a:t>
            </a:r>
            <a:r>
              <a:rPr dirty="0" sz="2600" spc="-5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420000"/>
                </a:solidFill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2337" y="2242289"/>
          <a:ext cx="6727825" cy="359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/>
                <a:gridCol w="1118870"/>
                <a:gridCol w="3905250"/>
              </a:tblGrid>
              <a:tr h="347345">
                <a:tc>
                  <a:txBody>
                    <a:bodyPr/>
                    <a:lstStyle/>
                    <a:p>
                      <a:pPr marL="31750">
                        <a:lnSpc>
                          <a:spcPts val="2460"/>
                        </a:lnSpc>
                        <a:tabLst>
                          <a:tab pos="536575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ADDLW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460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8-bit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460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;Add 8-bit number to</a:t>
                      </a:r>
                      <a:r>
                        <a:rPr dirty="0" sz="22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WREG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tabLst>
                          <a:tab pos="536575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ADDLW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0x32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;Add 32H to</a:t>
                      </a:r>
                      <a:r>
                        <a:rPr dirty="0" sz="2250" spc="-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WREG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0"/>
                        </a:spcBef>
                        <a:tabLst>
                          <a:tab pos="536575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ADDWF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F,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d,</a:t>
                      </a:r>
                      <a:r>
                        <a:rPr dirty="0" sz="22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;Add 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WREG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File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(Data)</a:t>
                      </a:r>
                      <a:r>
                        <a:rPr dirty="0" sz="22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Reg.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/>
                </a:tc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;Save result in 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W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if d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=0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;Save result in F if d =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1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915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536575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ADDWF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0x20,</a:t>
                      </a:r>
                      <a:r>
                        <a:rPr dirty="0" sz="2250" spc="-3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575"/>
                        </a:lnSpc>
                        <a:spcBef>
                          <a:spcPts val="20"/>
                        </a:spcBef>
                      </a:pP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;Add </a:t>
                      </a:r>
                      <a:r>
                        <a:rPr dirty="0" sz="225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WREG 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 REG20</a:t>
                      </a:r>
                      <a:r>
                        <a:rPr dirty="0" sz="2250" spc="-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ts val="2575"/>
                        </a:lnSpc>
                      </a:pP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;save result in</a:t>
                      </a:r>
                      <a:r>
                        <a:rPr dirty="0" sz="225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REG20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</a:tr>
              <a:tr h="6584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tabLst>
                          <a:tab pos="536575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ADDWF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0x20,</a:t>
                      </a:r>
                      <a:r>
                        <a:rPr dirty="0" sz="2250" spc="-3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575"/>
                        </a:lnSpc>
                      </a:pP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;Add </a:t>
                      </a:r>
                      <a:r>
                        <a:rPr dirty="0" sz="225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WREG 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 REG20</a:t>
                      </a:r>
                      <a:r>
                        <a:rPr dirty="0" sz="2250" spc="-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ts val="2510"/>
                        </a:lnSpc>
                      </a:pPr>
                      <a:r>
                        <a:rPr dirty="0" sz="2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;save result in</a:t>
                      </a:r>
                      <a:r>
                        <a:rPr dirty="0" sz="225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WREG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8312619" y="190498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4">
                <a:moveTo>
                  <a:pt x="0" y="229960"/>
                </a:moveTo>
                <a:lnTo>
                  <a:pt x="1631467" y="229960"/>
                </a:lnTo>
                <a:lnTo>
                  <a:pt x="1631467" y="0"/>
                </a:lnTo>
                <a:lnTo>
                  <a:pt x="0" y="0"/>
                </a:lnTo>
                <a:lnTo>
                  <a:pt x="0" y="22996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12619" y="190500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4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317744" y="195624"/>
            <a:ext cx="1621790" cy="152400"/>
          </a:xfrm>
          <a:prstGeom prst="rect">
            <a:avLst/>
          </a:prstGeom>
          <a:solidFill>
            <a:srgbClr val="CCCC00"/>
          </a:solidFill>
        </p:spPr>
        <p:txBody>
          <a:bodyPr wrap="square" lIns="0" tIns="43815" rIns="0" bIns="0" rtlCol="0" vert="horz">
            <a:spAutoFit/>
          </a:bodyPr>
          <a:lstStyle/>
          <a:p>
            <a:pPr marL="401320">
              <a:lnSpc>
                <a:spcPts val="850"/>
              </a:lnSpc>
              <a:spcBef>
                <a:spcPts val="345"/>
              </a:spcBef>
            </a:pPr>
            <a:r>
              <a:rPr dirty="0" sz="1150" spc="15" b="1">
                <a:latin typeface="Times New Roman"/>
                <a:cs typeface="Times New Roman"/>
              </a:rPr>
              <a:t>Move </a:t>
            </a:r>
            <a:r>
              <a:rPr dirty="0" sz="1150" spc="5" b="1">
                <a:latin typeface="Times New Roman"/>
                <a:cs typeface="Times New Roman"/>
              </a:rPr>
              <a:t>/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15" b="1">
                <a:latin typeface="Times New Roman"/>
                <a:cs typeface="Times New Roman"/>
              </a:rPr>
              <a:t>Copy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12619" y="466457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4">
                <a:moveTo>
                  <a:pt x="0" y="229960"/>
                </a:moveTo>
                <a:lnTo>
                  <a:pt x="1631467" y="229960"/>
                </a:lnTo>
                <a:lnTo>
                  <a:pt x="1631467" y="0"/>
                </a:lnTo>
                <a:lnTo>
                  <a:pt x="0" y="0"/>
                </a:lnTo>
                <a:lnTo>
                  <a:pt x="0" y="22996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12619" y="466445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4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17744" y="607262"/>
            <a:ext cx="1179830" cy="84455"/>
          </a:xfrm>
          <a:prstGeom prst="rect">
            <a:avLst/>
          </a:prstGeom>
          <a:solidFill>
            <a:srgbClr val="CCCC00"/>
          </a:solidFill>
        </p:spPr>
        <p:txBody>
          <a:bodyPr wrap="square" lIns="0" tIns="0" rIns="0" bIns="0" rtlCol="0" vert="horz">
            <a:spAutoFit/>
          </a:bodyPr>
          <a:lstStyle/>
          <a:p>
            <a:pPr marL="461009">
              <a:lnSpc>
                <a:spcPts val="660"/>
              </a:lnSpc>
            </a:pPr>
            <a:r>
              <a:rPr dirty="0" sz="1150" spc="10" b="1">
                <a:latin typeface="Times New Roman"/>
                <a:cs typeface="Times New Roman"/>
              </a:rPr>
              <a:t>Arithmetic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12619" y="742403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17744" y="760882"/>
            <a:ext cx="1621790" cy="229870"/>
          </a:xfrm>
          <a:prstGeom prst="rect">
            <a:avLst/>
          </a:prstGeom>
          <a:solidFill>
            <a:srgbClr val="CCCC00"/>
          </a:solidFill>
        </p:spPr>
        <p:txBody>
          <a:bodyPr wrap="square" lIns="0" tIns="298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dirty="0" sz="1150" spc="10" b="1">
                <a:latin typeface="Times New Roman"/>
                <a:cs typeface="Times New Roman"/>
              </a:rPr>
              <a:t>Logic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12619" y="1018349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317744" y="1000480"/>
            <a:ext cx="1621790" cy="266065"/>
          </a:xfrm>
          <a:prstGeom prst="rect">
            <a:avLst/>
          </a:prstGeom>
          <a:solidFill>
            <a:srgbClr val="CCCC00"/>
          </a:solidFill>
        </p:spPr>
        <p:txBody>
          <a:bodyPr wrap="square" lIns="0" tIns="67945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535"/>
              </a:spcBef>
            </a:pPr>
            <a:r>
              <a:rPr dirty="0" sz="1150" spc="10" b="1">
                <a:latin typeface="Times New Roman"/>
                <a:cs typeface="Times New Roman"/>
              </a:rPr>
              <a:t>Branches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12619" y="1294307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17744" y="1276432"/>
            <a:ext cx="1621790" cy="266065"/>
          </a:xfrm>
          <a:prstGeom prst="rect">
            <a:avLst/>
          </a:prstGeom>
          <a:solidFill>
            <a:srgbClr val="CCCC00"/>
          </a:solidFill>
        </p:spPr>
        <p:txBody>
          <a:bodyPr wrap="square" lIns="0" tIns="69215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545"/>
              </a:spcBef>
            </a:pPr>
            <a:r>
              <a:rPr dirty="0" sz="1150" spc="10" b="1">
                <a:latin typeface="Times New Roman"/>
                <a:cs typeface="Times New Roman"/>
              </a:rPr>
              <a:t>Bit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10" b="1">
                <a:latin typeface="Times New Roman"/>
                <a:cs typeface="Times New Roman"/>
              </a:rPr>
              <a:t>Manipulation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12619" y="1570253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317744" y="1552384"/>
            <a:ext cx="1621790" cy="266065"/>
          </a:xfrm>
          <a:prstGeom prst="rect">
            <a:avLst/>
          </a:prstGeom>
          <a:solidFill>
            <a:srgbClr val="CCCC00"/>
          </a:solidFill>
        </p:spPr>
        <p:txBody>
          <a:bodyPr wrap="square" lIns="0" tIns="67945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535"/>
              </a:spcBef>
            </a:pPr>
            <a:r>
              <a:rPr dirty="0" sz="1150" spc="10" b="1">
                <a:latin typeface="Times New Roman"/>
                <a:cs typeface="Times New Roman"/>
              </a:rPr>
              <a:t>Table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10" b="1">
                <a:latin typeface="Times New Roman"/>
                <a:cs typeface="Times New Roman"/>
              </a:rPr>
              <a:t>Read/Write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12619" y="1846211"/>
            <a:ext cx="1631950" cy="230504"/>
          </a:xfrm>
          <a:custGeom>
            <a:avLst/>
            <a:gdLst/>
            <a:ahLst/>
            <a:cxnLst/>
            <a:rect l="l" t="t" r="r" b="b"/>
            <a:pathLst>
              <a:path w="1631950" h="230505">
                <a:moveTo>
                  <a:pt x="0" y="0"/>
                </a:moveTo>
                <a:lnTo>
                  <a:pt x="1631474" y="0"/>
                </a:lnTo>
                <a:lnTo>
                  <a:pt x="1631474" y="229959"/>
                </a:lnTo>
                <a:lnTo>
                  <a:pt x="0" y="229959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317744" y="1828336"/>
            <a:ext cx="1621790" cy="241300"/>
          </a:xfrm>
          <a:prstGeom prst="rect">
            <a:avLst/>
          </a:prstGeom>
          <a:solidFill>
            <a:srgbClr val="CCCC00"/>
          </a:solidFill>
        </p:spPr>
        <p:txBody>
          <a:bodyPr wrap="square" lIns="0" tIns="69215" rIns="0" bIns="0" rtlCol="0" vert="horz">
            <a:spAutoFit/>
          </a:bodyPr>
          <a:lstStyle/>
          <a:p>
            <a:pPr marL="262255">
              <a:lnSpc>
                <a:spcPts val="1350"/>
              </a:lnSpc>
              <a:spcBef>
                <a:spcPts val="545"/>
              </a:spcBef>
            </a:pPr>
            <a:r>
              <a:rPr dirty="0" sz="1150" spc="10" b="1">
                <a:latin typeface="Times New Roman"/>
                <a:cs typeface="Times New Roman"/>
              </a:rPr>
              <a:t>Machine</a:t>
            </a:r>
            <a:r>
              <a:rPr dirty="0" sz="1150" b="1">
                <a:latin typeface="Times New Roman"/>
                <a:cs typeface="Times New Roman"/>
              </a:rPr>
              <a:t> </a:t>
            </a:r>
            <a:r>
              <a:rPr dirty="0" sz="1150" spc="10" b="1">
                <a:latin typeface="Times New Roman"/>
                <a:cs typeface="Times New Roman"/>
              </a:rPr>
              <a:t>Control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705" y="846381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409928"/>
                </a:moveTo>
                <a:lnTo>
                  <a:pt x="409575" y="409928"/>
                </a:lnTo>
                <a:lnTo>
                  <a:pt x="409575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7705" y="846378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0"/>
                </a:moveTo>
                <a:lnTo>
                  <a:pt x="409575" y="0"/>
                </a:lnTo>
                <a:lnTo>
                  <a:pt x="40957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15364" y="1010351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409928"/>
                </a:moveTo>
                <a:lnTo>
                  <a:pt x="409575" y="409928"/>
                </a:lnTo>
                <a:lnTo>
                  <a:pt x="409575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15364" y="1010361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0"/>
                </a:moveTo>
                <a:lnTo>
                  <a:pt x="409575" y="0"/>
                </a:lnTo>
                <a:lnTo>
                  <a:pt x="40957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00963" y="1037113"/>
            <a:ext cx="27241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89835" y="846381"/>
            <a:ext cx="573405" cy="410209"/>
          </a:xfrm>
          <a:custGeom>
            <a:avLst/>
            <a:gdLst/>
            <a:ahLst/>
            <a:cxnLst/>
            <a:rect l="l" t="t" r="r" b="b"/>
            <a:pathLst>
              <a:path w="573405" h="410209">
                <a:moveTo>
                  <a:pt x="0" y="409928"/>
                </a:moveTo>
                <a:lnTo>
                  <a:pt x="573405" y="409928"/>
                </a:lnTo>
                <a:lnTo>
                  <a:pt x="573405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89835" y="846378"/>
            <a:ext cx="573405" cy="410209"/>
          </a:xfrm>
          <a:custGeom>
            <a:avLst/>
            <a:gdLst/>
            <a:ahLst/>
            <a:cxnLst/>
            <a:rect l="l" t="t" r="r" b="b"/>
            <a:pathLst>
              <a:path w="573405" h="410209">
                <a:moveTo>
                  <a:pt x="0" y="0"/>
                </a:moveTo>
                <a:lnTo>
                  <a:pt x="573405" y="0"/>
                </a:lnTo>
                <a:lnTo>
                  <a:pt x="57340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99410" y="1010351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409928"/>
                </a:moveTo>
                <a:lnTo>
                  <a:pt x="409575" y="409928"/>
                </a:lnTo>
                <a:lnTo>
                  <a:pt x="409575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99410" y="1010361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0"/>
                </a:moveTo>
                <a:lnTo>
                  <a:pt x="409575" y="0"/>
                </a:lnTo>
                <a:lnTo>
                  <a:pt x="40957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73302" y="875569"/>
            <a:ext cx="248412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4195" algn="l"/>
                <a:tab pos="2223770" algn="l"/>
              </a:tabLst>
            </a:pPr>
            <a:r>
              <a:rPr dirty="0" sz="1950" spc="-5" b="1">
                <a:latin typeface="Times New Roman"/>
                <a:cs typeface="Times New Roman"/>
              </a:rPr>
              <a:t>L</a:t>
            </a:r>
            <a:r>
              <a:rPr dirty="0" sz="1950" spc="-5" b="1">
                <a:latin typeface="Times New Roman"/>
                <a:cs typeface="Times New Roman"/>
              </a:rPr>
              <a:t>	</a:t>
            </a:r>
            <a:r>
              <a:rPr dirty="0" sz="1950" spc="-10" b="1">
                <a:latin typeface="Times New Roman"/>
                <a:cs typeface="Times New Roman"/>
              </a:rPr>
              <a:t>F</a:t>
            </a:r>
            <a:r>
              <a:rPr dirty="0" sz="1950" spc="-5" b="1">
                <a:latin typeface="Times New Roman"/>
                <a:cs typeface="Times New Roman"/>
              </a:rPr>
              <a:t>a</a:t>
            </a:r>
            <a:r>
              <a:rPr dirty="0" sz="1950" b="1">
                <a:latin typeface="Times New Roman"/>
                <a:cs typeface="Times New Roman"/>
              </a:rPr>
              <a:t>	</a:t>
            </a:r>
            <a:r>
              <a:rPr dirty="0" baseline="-35612" sz="2925" spc="-15" b="1">
                <a:latin typeface="Times New Roman"/>
                <a:cs typeface="Times New Roman"/>
              </a:rPr>
              <a:t>W</a:t>
            </a:r>
            <a:endParaRPr baseline="-35612" sz="292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56282" y="954817"/>
            <a:ext cx="39433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OR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674814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Arithmetic </a:t>
            </a:r>
            <a:r>
              <a:rPr dirty="0" sz="4700" spc="5"/>
              <a:t>Instructions </a:t>
            </a:r>
            <a:r>
              <a:rPr dirty="0" sz="2600" spc="-10"/>
              <a:t>(2 of</a:t>
            </a:r>
            <a:r>
              <a:rPr dirty="0" sz="2600" spc="-50"/>
              <a:t> </a:t>
            </a:r>
            <a:r>
              <a:rPr dirty="0" sz="2600" spc="-10"/>
              <a:t>3)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691387" y="2152645"/>
            <a:ext cx="270319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7525" algn="l"/>
                <a:tab pos="1972945" algn="l"/>
              </a:tabLst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50" spc="3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250">
                <a:latin typeface="Times New Roman"/>
                <a:cs typeface="Times New Roman"/>
              </a:rPr>
              <a:t>ADDWFC	</a:t>
            </a:r>
            <a:r>
              <a:rPr dirty="0" sz="2250" spc="-5">
                <a:latin typeface="Times New Roman"/>
                <a:cs typeface="Times New Roman"/>
              </a:rPr>
              <a:t>F, </a:t>
            </a:r>
            <a:r>
              <a:rPr dirty="0" sz="2250">
                <a:latin typeface="Times New Roman"/>
                <a:cs typeface="Times New Roman"/>
              </a:rPr>
              <a:t>d,</a:t>
            </a:r>
            <a:r>
              <a:rPr dirty="0" sz="2250" spc="-7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3308" y="2152645"/>
            <a:ext cx="3716654" cy="677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560"/>
              </a:lnSpc>
              <a:spcBef>
                <a:spcPts val="105"/>
              </a:spcBef>
            </a:pPr>
            <a:r>
              <a:rPr dirty="0" sz="2250">
                <a:latin typeface="Times New Roman"/>
                <a:cs typeface="Times New Roman"/>
              </a:rPr>
              <a:t>;Add </a:t>
            </a:r>
            <a:r>
              <a:rPr dirty="0" sz="2250" spc="5">
                <a:latin typeface="Times New Roman"/>
                <a:cs typeface="Times New Roman"/>
              </a:rPr>
              <a:t>WREG </a:t>
            </a:r>
            <a:r>
              <a:rPr dirty="0" sz="2250">
                <a:latin typeface="Times New Roman"/>
                <a:cs typeface="Times New Roman"/>
              </a:rPr>
              <a:t>to </a:t>
            </a:r>
            <a:r>
              <a:rPr dirty="0" sz="2250" spc="-5">
                <a:latin typeface="Times New Roman"/>
                <a:cs typeface="Times New Roman"/>
              </a:rPr>
              <a:t>File </a:t>
            </a:r>
            <a:r>
              <a:rPr dirty="0" sz="2250">
                <a:latin typeface="Times New Roman"/>
                <a:cs typeface="Times New Roman"/>
              </a:rPr>
              <a:t>Reg.</a:t>
            </a:r>
            <a:r>
              <a:rPr dirty="0" sz="2250" spc="-4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with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560"/>
              </a:lnSpc>
            </a:pPr>
            <a:r>
              <a:rPr dirty="0" sz="2250">
                <a:latin typeface="Times New Roman"/>
                <a:cs typeface="Times New Roman"/>
              </a:rPr>
              <a:t>;Carry and save result in </a:t>
            </a:r>
            <a:r>
              <a:rPr dirty="0" sz="2250" spc="5">
                <a:latin typeface="Times New Roman"/>
                <a:cs typeface="Times New Roman"/>
              </a:rPr>
              <a:t>W </a:t>
            </a:r>
            <a:r>
              <a:rPr dirty="0" sz="2250">
                <a:latin typeface="Times New Roman"/>
                <a:cs typeface="Times New Roman"/>
              </a:rPr>
              <a:t>or</a:t>
            </a:r>
            <a:r>
              <a:rPr dirty="0" sz="2250" spc="-4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F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3308" y="2841493"/>
            <a:ext cx="335280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latin typeface="Times New Roman"/>
                <a:cs typeface="Times New Roman"/>
              </a:rPr>
              <a:t>;Subtract </a:t>
            </a:r>
            <a:r>
              <a:rPr dirty="0" sz="2250" spc="5">
                <a:latin typeface="Times New Roman"/>
                <a:cs typeface="Times New Roman"/>
              </a:rPr>
              <a:t>WREG </a:t>
            </a:r>
            <a:r>
              <a:rPr dirty="0" sz="2250">
                <a:latin typeface="Times New Roman"/>
                <a:cs typeface="Times New Roman"/>
              </a:rPr>
              <a:t>from</a:t>
            </a:r>
            <a:r>
              <a:rPr dirty="0" sz="2250" spc="-5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literal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3308" y="3222493"/>
            <a:ext cx="373380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latin typeface="Times New Roman"/>
                <a:cs typeface="Times New Roman"/>
              </a:rPr>
              <a:t>;Subtract </a:t>
            </a:r>
            <a:r>
              <a:rPr dirty="0" sz="2250" spc="5">
                <a:latin typeface="Times New Roman"/>
                <a:cs typeface="Times New Roman"/>
              </a:rPr>
              <a:t>WREG </a:t>
            </a:r>
            <a:r>
              <a:rPr dirty="0" sz="2250">
                <a:latin typeface="Times New Roman"/>
                <a:cs typeface="Times New Roman"/>
              </a:rPr>
              <a:t>from </a:t>
            </a:r>
            <a:r>
              <a:rPr dirty="0" sz="2250" spc="-5">
                <a:latin typeface="Times New Roman"/>
                <a:cs typeface="Times New Roman"/>
              </a:rPr>
              <a:t>File</a:t>
            </a:r>
            <a:r>
              <a:rPr dirty="0" sz="2250" spc="-4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7" y="2804603"/>
            <a:ext cx="1707514" cy="11658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39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>
                <a:latin typeface="Times New Roman"/>
                <a:cs typeface="Times New Roman"/>
              </a:rPr>
              <a:t>SUBLW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>
                <a:latin typeface="Times New Roman"/>
                <a:cs typeface="Times New Roman"/>
              </a:rPr>
              <a:t>SUBWF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8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 spc="-5">
                <a:latin typeface="Times New Roman"/>
                <a:cs typeface="Times New Roman"/>
              </a:rPr>
              <a:t>SUBWFB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7348" y="2804603"/>
            <a:ext cx="741045" cy="1165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2250">
                <a:latin typeface="Times New Roman"/>
                <a:cs typeface="Times New Roman"/>
              </a:rPr>
              <a:t>8-bit  </a:t>
            </a:r>
            <a:r>
              <a:rPr dirty="0" sz="2250" spc="-5">
                <a:latin typeface="Times New Roman"/>
                <a:cs typeface="Times New Roman"/>
              </a:rPr>
              <a:t>F, d,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250" spc="-5">
                <a:latin typeface="Times New Roman"/>
                <a:cs typeface="Times New Roman"/>
              </a:rPr>
              <a:t>F, d,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7" y="4322507"/>
            <a:ext cx="1342390" cy="15468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39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>
                <a:latin typeface="Times New Roman"/>
                <a:cs typeface="Times New Roman"/>
              </a:rPr>
              <a:t>INCF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>
                <a:latin typeface="Times New Roman"/>
                <a:cs typeface="Times New Roman"/>
              </a:rPr>
              <a:t>DECF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8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>
                <a:latin typeface="Times New Roman"/>
                <a:cs typeface="Times New Roman"/>
              </a:rPr>
              <a:t>C</a:t>
            </a:r>
            <a:r>
              <a:rPr dirty="0" sz="2250" spc="-5">
                <a:latin typeface="Times New Roman"/>
                <a:cs typeface="Times New Roman"/>
              </a:rPr>
              <a:t>OM</a:t>
            </a:r>
            <a:r>
              <a:rPr dirty="0" sz="2250">
                <a:latin typeface="Times New Roman"/>
                <a:cs typeface="Times New Roman"/>
              </a:rPr>
              <a:t>F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>
                <a:latin typeface="Times New Roman"/>
                <a:cs typeface="Times New Roman"/>
              </a:rPr>
              <a:t>NEGF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7348" y="4322507"/>
            <a:ext cx="741045" cy="15468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250" spc="-5">
                <a:latin typeface="Times New Roman"/>
                <a:cs typeface="Times New Roman"/>
              </a:rPr>
              <a:t>F, d,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250" spc="-5">
                <a:latin typeface="Times New Roman"/>
                <a:cs typeface="Times New Roman"/>
              </a:rPr>
              <a:t>F, d,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  <a:spcBef>
                <a:spcPts val="130"/>
              </a:spcBef>
            </a:pPr>
            <a:r>
              <a:rPr dirty="0" sz="2250" spc="-5">
                <a:latin typeface="Times New Roman"/>
                <a:cs typeface="Times New Roman"/>
              </a:rPr>
              <a:t>F, d,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  </a:t>
            </a:r>
            <a:r>
              <a:rPr dirty="0" sz="2250" spc="-5">
                <a:latin typeface="Times New Roman"/>
                <a:cs typeface="Times New Roman"/>
              </a:rPr>
              <a:t>F,</a:t>
            </a:r>
            <a:r>
              <a:rPr dirty="0" sz="2250" spc="-2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3308" y="5499348"/>
            <a:ext cx="385508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latin typeface="Times New Roman"/>
                <a:cs typeface="Times New Roman"/>
              </a:rPr>
              <a:t>;Take </a:t>
            </a:r>
            <a:r>
              <a:rPr dirty="0" sz="2250" spc="210">
                <a:latin typeface="Times New Roman"/>
                <a:cs typeface="Times New Roman"/>
              </a:rPr>
              <a:t>2</a:t>
            </a:r>
            <a:r>
              <a:rPr dirty="0" sz="2250" spc="210">
                <a:latin typeface="Arial"/>
                <a:cs typeface="Arial"/>
              </a:rPr>
              <a:t>’</a:t>
            </a:r>
            <a:r>
              <a:rPr dirty="0" sz="2250" spc="210">
                <a:latin typeface="Times New Roman"/>
                <a:cs typeface="Times New Roman"/>
              </a:rPr>
              <a:t>s </a:t>
            </a:r>
            <a:r>
              <a:rPr dirty="0" sz="2250">
                <a:latin typeface="Times New Roman"/>
                <a:cs typeface="Times New Roman"/>
              </a:rPr>
              <a:t>Complement-File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1604" y="2878835"/>
            <a:ext cx="1292352" cy="49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18931" y="2863595"/>
            <a:ext cx="1362455" cy="606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12619" y="2907978"/>
            <a:ext cx="1191181" cy="397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312619" y="2907982"/>
            <a:ext cx="1191260" cy="398145"/>
          </a:xfrm>
          <a:prstGeom prst="rect">
            <a:avLst/>
          </a:prstGeom>
          <a:ln w="10247">
            <a:solidFill>
              <a:srgbClr val="CCCC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15"/>
              </a:spcBef>
            </a:pPr>
            <a:r>
              <a:rPr dirty="0" sz="1950" spc="-5" b="1">
                <a:latin typeface="Times New Roman"/>
                <a:cs typeface="Times New Roman"/>
              </a:rPr>
              <a:t>L-W</a:t>
            </a:r>
            <a:r>
              <a:rPr dirty="0" sz="1900" spc="-5">
                <a:latin typeface="Wingdings"/>
                <a:cs typeface="Wingdings"/>
              </a:rPr>
              <a:t></a:t>
            </a:r>
            <a:r>
              <a:rPr dirty="0" sz="1950" spc="-5" b="1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55507" y="3454908"/>
            <a:ext cx="1554479" cy="496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12835" y="3436620"/>
            <a:ext cx="1627631" cy="606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05800" y="3481878"/>
            <a:ext cx="1453984" cy="3979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05800" y="3481882"/>
            <a:ext cx="1454150" cy="398145"/>
          </a:xfrm>
          <a:custGeom>
            <a:avLst/>
            <a:gdLst/>
            <a:ahLst/>
            <a:cxnLst/>
            <a:rect l="l" t="t" r="r" b="b"/>
            <a:pathLst>
              <a:path w="1454150" h="398145">
                <a:moveTo>
                  <a:pt x="0" y="0"/>
                </a:moveTo>
                <a:lnTo>
                  <a:pt x="1453991" y="0"/>
                </a:lnTo>
                <a:lnTo>
                  <a:pt x="1453991" y="397971"/>
                </a:lnTo>
                <a:lnTo>
                  <a:pt x="0" y="397971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CC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623308" y="3563556"/>
            <a:ext cx="5038090" cy="192468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250">
                <a:latin typeface="Times New Roman"/>
                <a:cs typeface="Times New Roman"/>
              </a:rPr>
              <a:t>;Subtract </a:t>
            </a:r>
            <a:r>
              <a:rPr dirty="0" sz="2250" spc="5">
                <a:latin typeface="Times New Roman"/>
                <a:cs typeface="Times New Roman"/>
              </a:rPr>
              <a:t>WREG </a:t>
            </a:r>
            <a:r>
              <a:rPr dirty="0" sz="2250">
                <a:latin typeface="Times New Roman"/>
                <a:cs typeface="Times New Roman"/>
              </a:rPr>
              <a:t>from </a:t>
            </a:r>
            <a:r>
              <a:rPr dirty="0" sz="2250" spc="-5">
                <a:latin typeface="Times New Roman"/>
                <a:cs typeface="Times New Roman"/>
              </a:rPr>
              <a:t>File </a:t>
            </a:r>
            <a:r>
              <a:rPr dirty="0" sz="2250">
                <a:latin typeface="Times New Roman"/>
                <a:cs typeface="Times New Roman"/>
              </a:rPr>
              <a:t>Reg.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baseline="28490" sz="2925" spc="-7" b="1">
                <a:latin typeface="Times New Roman"/>
                <a:cs typeface="Times New Roman"/>
              </a:rPr>
              <a:t>F-W</a:t>
            </a:r>
            <a:r>
              <a:rPr dirty="0" baseline="30701" sz="2850" spc="-7">
                <a:latin typeface="Wingdings"/>
                <a:cs typeface="Wingdings"/>
              </a:rPr>
              <a:t></a:t>
            </a:r>
            <a:r>
              <a:rPr dirty="0" baseline="28490" sz="2925" spc="-7" b="1">
                <a:latin typeface="Times New Roman"/>
                <a:cs typeface="Times New Roman"/>
              </a:rPr>
              <a:t>Dest.</a:t>
            </a:r>
            <a:endParaRPr baseline="28490" sz="29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250">
                <a:latin typeface="Times New Roman"/>
                <a:cs typeface="Times New Roman"/>
              </a:rPr>
              <a:t>;with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Borrow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250">
                <a:latin typeface="Times New Roman"/>
                <a:cs typeface="Times New Roman"/>
              </a:rPr>
              <a:t>;Increment </a:t>
            </a:r>
            <a:r>
              <a:rPr dirty="0" sz="2250" spc="-5">
                <a:latin typeface="Times New Roman"/>
                <a:cs typeface="Times New Roman"/>
              </a:rPr>
              <a:t>File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250">
                <a:latin typeface="Times New Roman"/>
                <a:cs typeface="Times New Roman"/>
              </a:rPr>
              <a:t>;Decrement </a:t>
            </a:r>
            <a:r>
              <a:rPr dirty="0" sz="2250" spc="-5">
                <a:latin typeface="Times New Roman"/>
                <a:cs typeface="Times New Roman"/>
              </a:rPr>
              <a:t>File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250">
                <a:latin typeface="Times New Roman"/>
                <a:cs typeface="Times New Roman"/>
              </a:rPr>
              <a:t>;Complement </a:t>
            </a:r>
            <a:r>
              <a:rPr dirty="0" sz="2250" spc="-5">
                <a:latin typeface="Times New Roman"/>
                <a:cs typeface="Times New Roman"/>
              </a:rPr>
              <a:t>File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9619" y="846381"/>
            <a:ext cx="573405" cy="410209"/>
          </a:xfrm>
          <a:custGeom>
            <a:avLst/>
            <a:gdLst/>
            <a:ahLst/>
            <a:cxnLst/>
            <a:rect l="l" t="t" r="r" b="b"/>
            <a:pathLst>
              <a:path w="573405" h="410209">
                <a:moveTo>
                  <a:pt x="0" y="409928"/>
                </a:moveTo>
                <a:lnTo>
                  <a:pt x="573405" y="409928"/>
                </a:lnTo>
                <a:lnTo>
                  <a:pt x="573405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9619" y="846378"/>
            <a:ext cx="573405" cy="410209"/>
          </a:xfrm>
          <a:custGeom>
            <a:avLst/>
            <a:gdLst/>
            <a:ahLst/>
            <a:cxnLst/>
            <a:rect l="l" t="t" r="r" b="b"/>
            <a:pathLst>
              <a:path w="573405" h="410209">
                <a:moveTo>
                  <a:pt x="0" y="0"/>
                </a:moveTo>
                <a:lnTo>
                  <a:pt x="573405" y="0"/>
                </a:lnTo>
                <a:lnTo>
                  <a:pt x="57340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79194" y="1010351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409928"/>
                </a:moveTo>
                <a:lnTo>
                  <a:pt x="409575" y="409928"/>
                </a:lnTo>
                <a:lnTo>
                  <a:pt x="409575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79194" y="1010361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0"/>
                </a:moveTo>
                <a:lnTo>
                  <a:pt x="409575" y="0"/>
                </a:lnTo>
                <a:lnTo>
                  <a:pt x="40957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06855" y="1092342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409928"/>
                </a:moveTo>
                <a:lnTo>
                  <a:pt x="409575" y="409928"/>
                </a:lnTo>
                <a:lnTo>
                  <a:pt x="409575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06855" y="1092339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09">
                <a:moveTo>
                  <a:pt x="0" y="0"/>
                </a:moveTo>
                <a:lnTo>
                  <a:pt x="409575" y="0"/>
                </a:lnTo>
                <a:lnTo>
                  <a:pt x="409575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55217" y="875569"/>
            <a:ext cx="941069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640" algn="l"/>
              </a:tabLst>
            </a:pPr>
            <a:r>
              <a:rPr dirty="0" sz="1950" spc="-10" b="1">
                <a:latin typeface="Times New Roman"/>
                <a:cs typeface="Times New Roman"/>
              </a:rPr>
              <a:t>Fa	</a:t>
            </a:r>
            <a:r>
              <a:rPr dirty="0" baseline="-35612" sz="2925" spc="-15" b="1">
                <a:latin typeface="Times New Roman"/>
                <a:cs typeface="Times New Roman"/>
              </a:rPr>
              <a:t>W</a:t>
            </a:r>
            <a:r>
              <a:rPr dirty="0" baseline="-35612" sz="2925" spc="89" b="1">
                <a:latin typeface="Times New Roman"/>
                <a:cs typeface="Times New Roman"/>
              </a:rPr>
              <a:t> </a:t>
            </a:r>
            <a:r>
              <a:rPr dirty="0" baseline="-54131" sz="2925" spc="-7" b="1">
                <a:latin typeface="Times New Roman"/>
                <a:cs typeface="Times New Roman"/>
              </a:rPr>
              <a:t>C</a:t>
            </a:r>
            <a:endParaRPr baseline="-54131" sz="29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6706234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Arithmetic </a:t>
            </a:r>
            <a:r>
              <a:rPr dirty="0" sz="4700" spc="5"/>
              <a:t>Instructions </a:t>
            </a:r>
            <a:r>
              <a:rPr dirty="0" sz="2450" spc="5"/>
              <a:t>(3 of</a:t>
            </a:r>
            <a:r>
              <a:rPr dirty="0" sz="2450" spc="-30"/>
              <a:t> </a:t>
            </a:r>
            <a:r>
              <a:rPr dirty="0" sz="2450" spc="5"/>
              <a:t>3)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691387" y="2183064"/>
            <a:ext cx="681228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7525" algn="l"/>
                <a:tab pos="2212975" algn="l"/>
              </a:tabLst>
            </a:pPr>
            <a:r>
              <a:rPr dirty="0" sz="195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95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MULLW	8-bit ;Multiply 8-bit and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WREG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3124896"/>
            <a:ext cx="18522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7525" algn="l"/>
              </a:tabLst>
            </a:pPr>
            <a:r>
              <a:rPr dirty="0" sz="195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95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MU</a:t>
            </a:r>
            <a:r>
              <a:rPr dirty="0" sz="2800" spc="-10">
                <a:latin typeface="Times New Roman"/>
                <a:cs typeface="Times New Roman"/>
              </a:rPr>
              <a:t>L</a:t>
            </a:r>
            <a:r>
              <a:rPr dirty="0" sz="2800" spc="-15">
                <a:latin typeface="Times New Roman"/>
                <a:cs typeface="Times New Roman"/>
              </a:rPr>
              <a:t>W</a:t>
            </a:r>
            <a:r>
              <a:rPr dirty="0" sz="280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4060632"/>
            <a:ext cx="137795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7525" algn="l"/>
              </a:tabLst>
            </a:pPr>
            <a:r>
              <a:rPr dirty="0" sz="195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95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DAW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3234" y="2522980"/>
            <a:ext cx="5486400" cy="2503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3345" indent="767080">
              <a:lnSpc>
                <a:spcPct val="120700"/>
              </a:lnSpc>
              <a:spcBef>
                <a:spcPts val="95"/>
              </a:spcBef>
              <a:tabLst>
                <a:tab pos="779145" algn="l"/>
              </a:tabLst>
            </a:pPr>
            <a:r>
              <a:rPr dirty="0" sz="2800" spc="-5">
                <a:latin typeface="Times New Roman"/>
                <a:cs typeface="Times New Roman"/>
              </a:rPr>
              <a:t>;Save result </a:t>
            </a:r>
            <a:r>
              <a:rPr dirty="0" sz="2800">
                <a:latin typeface="Times New Roman"/>
                <a:cs typeface="Times New Roman"/>
              </a:rPr>
              <a:t>in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PRODH-PRODL  </a:t>
            </a:r>
            <a:r>
              <a:rPr dirty="0" sz="2800">
                <a:latin typeface="Times New Roman"/>
                <a:cs typeface="Times New Roman"/>
              </a:rPr>
              <a:t>F,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	</a:t>
            </a:r>
            <a:r>
              <a:rPr dirty="0" sz="2800" spc="-5">
                <a:latin typeface="Times New Roman"/>
                <a:cs typeface="Times New Roman"/>
              </a:rPr>
              <a:t>;Multiply WREG and File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Reg.</a:t>
            </a:r>
            <a:endParaRPr sz="2800">
              <a:latin typeface="Times New Roman"/>
              <a:cs typeface="Times New Roman"/>
            </a:endParaRPr>
          </a:p>
          <a:p>
            <a:pPr marL="77978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;Save result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PRODH-PRODL</a:t>
            </a:r>
            <a:endParaRPr sz="2800">
              <a:latin typeface="Times New Roman"/>
              <a:cs typeface="Times New Roman"/>
            </a:endParaRPr>
          </a:p>
          <a:p>
            <a:pPr marL="779780">
              <a:lnSpc>
                <a:spcPct val="100000"/>
              </a:lnSpc>
              <a:spcBef>
                <a:spcPts val="650"/>
              </a:spcBef>
            </a:pPr>
            <a:r>
              <a:rPr dirty="0" sz="2800" spc="-5">
                <a:latin typeface="Times New Roman"/>
                <a:cs typeface="Times New Roman"/>
              </a:rPr>
              <a:t>;Decimal adjust WREG for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BCD</a:t>
            </a:r>
            <a:endParaRPr sz="2800">
              <a:latin typeface="Times New Roman"/>
              <a:cs typeface="Times New Roman"/>
            </a:endParaRPr>
          </a:p>
          <a:p>
            <a:pPr marL="77978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Times New Roman"/>
                <a:cs typeface="Times New Roman"/>
              </a:rPr>
              <a:t>;Operations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6645" y="5109629"/>
            <a:ext cx="4914900" cy="996315"/>
          </a:xfrm>
          <a:custGeom>
            <a:avLst/>
            <a:gdLst/>
            <a:ahLst/>
            <a:cxnLst/>
            <a:rect l="l" t="t" r="r" b="b"/>
            <a:pathLst>
              <a:path w="4914900" h="996314">
                <a:moveTo>
                  <a:pt x="0" y="0"/>
                </a:moveTo>
                <a:lnTo>
                  <a:pt x="4914901" y="0"/>
                </a:lnTo>
                <a:lnTo>
                  <a:pt x="4914901" y="995783"/>
                </a:lnTo>
                <a:lnTo>
                  <a:pt x="0" y="995783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71182" y="5438423"/>
            <a:ext cx="44894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0xA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2242" y="5139719"/>
            <a:ext cx="1997710" cy="916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Example:</a:t>
            </a:r>
            <a:endParaRPr sz="1950">
              <a:latin typeface="Times New Roman"/>
              <a:cs typeface="Times New Roman"/>
            </a:endParaRPr>
          </a:p>
          <a:p>
            <a:pPr marL="995680" marR="5080">
              <a:lnSpc>
                <a:spcPts val="233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MOV</a:t>
            </a:r>
            <a:r>
              <a:rPr dirty="0" sz="1950" spc="-190" b="1">
                <a:latin typeface="Times New Roman"/>
                <a:cs typeface="Times New Roman"/>
              </a:rPr>
              <a:t>L</a:t>
            </a:r>
            <a:r>
              <a:rPr dirty="0" sz="1950" spc="-5" b="1">
                <a:latin typeface="Times New Roman"/>
                <a:cs typeface="Times New Roman"/>
              </a:rPr>
              <a:t>W  </a:t>
            </a:r>
            <a:r>
              <a:rPr dirty="0" sz="1950" spc="-85" b="1">
                <a:latin typeface="Times New Roman"/>
                <a:cs typeface="Times New Roman"/>
              </a:rPr>
              <a:t>DAW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4163" y="5438423"/>
            <a:ext cx="739775" cy="61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;W=A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dirty="0" sz="1950" spc="-10" b="1">
                <a:latin typeface="Times New Roman"/>
                <a:cs typeface="Times New Roman"/>
              </a:rPr>
              <a:t>;</a:t>
            </a:r>
            <a:r>
              <a:rPr dirty="0" sz="1950" spc="-15" b="1">
                <a:latin typeface="Times New Roman"/>
                <a:cs typeface="Times New Roman"/>
              </a:rPr>
              <a:t>W=</a:t>
            </a:r>
            <a:r>
              <a:rPr dirty="0" sz="1950" spc="-10" b="1">
                <a:latin typeface="Times New Roman"/>
                <a:cs typeface="Times New Roman"/>
              </a:rPr>
              <a:t>1</a:t>
            </a:r>
            <a:r>
              <a:rPr dirty="0" sz="1950" spc="-5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00188" y="2211323"/>
            <a:ext cx="2011679" cy="49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7516" y="2193035"/>
            <a:ext cx="2017776" cy="606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50480" y="2240135"/>
            <a:ext cx="1913051" cy="397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50480" y="2240140"/>
            <a:ext cx="1913255" cy="398145"/>
          </a:xfrm>
          <a:custGeom>
            <a:avLst/>
            <a:gdLst/>
            <a:ahLst/>
            <a:cxnLst/>
            <a:rect l="l" t="t" r="r" b="b"/>
            <a:pathLst>
              <a:path w="1913254" h="398144">
                <a:moveTo>
                  <a:pt x="0" y="0"/>
                </a:moveTo>
                <a:lnTo>
                  <a:pt x="1913059" y="0"/>
                </a:lnTo>
                <a:lnTo>
                  <a:pt x="1913059" y="397972"/>
                </a:lnTo>
                <a:lnTo>
                  <a:pt x="0" y="397972"/>
                </a:lnTo>
                <a:lnTo>
                  <a:pt x="0" y="0"/>
                </a:lnTo>
                <a:close/>
              </a:path>
            </a:pathLst>
          </a:custGeom>
          <a:ln w="10247">
            <a:solidFill>
              <a:srgbClr val="CCCC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441134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Logic</a:t>
            </a:r>
            <a:r>
              <a:rPr dirty="0" sz="4700" spc="-25"/>
              <a:t> </a:t>
            </a:r>
            <a:r>
              <a:rPr dirty="0" sz="4700" spc="5"/>
              <a:t>Instructions</a:t>
            </a:r>
            <a:endParaRPr sz="47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5787" y="2076171"/>
          <a:ext cx="8928735" cy="371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645"/>
                <a:gridCol w="1197609"/>
                <a:gridCol w="5871845"/>
              </a:tblGrid>
              <a:tr h="1347470">
                <a:tc>
                  <a:txBody>
                    <a:bodyPr/>
                    <a:lstStyle/>
                    <a:p>
                      <a:pPr marL="603250" indent="-505459">
                        <a:lnSpc>
                          <a:spcPct val="100000"/>
                        </a:lnSpc>
                        <a:spcBef>
                          <a:spcPts val="710"/>
                        </a:spcBef>
                        <a:buClr>
                          <a:srgbClr val="660000"/>
                        </a:buClr>
                        <a:buSzPct val="68888"/>
                        <a:buFont typeface="Wingdings"/>
                        <a:buChar char=""/>
                        <a:tabLst>
                          <a:tab pos="603250" algn="l"/>
                          <a:tab pos="603885" algn="l"/>
                        </a:tabLst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ANDLW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03250" indent="-505459">
                        <a:lnSpc>
                          <a:spcPct val="100000"/>
                        </a:lnSpc>
                        <a:spcBef>
                          <a:spcPts val="275"/>
                        </a:spcBef>
                        <a:buClr>
                          <a:srgbClr val="660000"/>
                        </a:buClr>
                        <a:buSzPct val="68888"/>
                        <a:buFont typeface="Wingdings"/>
                        <a:buChar char=""/>
                        <a:tabLst>
                          <a:tab pos="603250" algn="l"/>
                          <a:tab pos="603885" algn="l"/>
                        </a:tabLst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ANDWF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5104" marR="268605">
                        <a:lnSpc>
                          <a:spcPct val="110200"/>
                        </a:lnSpc>
                        <a:spcBef>
                          <a:spcPts val="434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8-bit 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F, d,</a:t>
                      </a:r>
                      <a:r>
                        <a:rPr dirty="0" sz="225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;AND literal with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WREG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ts val="2575"/>
                        </a:lnSpc>
                        <a:spcBef>
                          <a:spcPts val="275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;AND 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WREG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File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Reg.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and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ts val="2575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;save result in WREG/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dirty="0" sz="22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Reg.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00"/>
                        </a:spcBef>
                        <a:tabLst>
                          <a:tab pos="603250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IORLW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8-bit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;Inclusive OR literal with 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WREG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/>
                </a:tc>
              </a:tr>
              <a:tr h="878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603250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IORWF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F, d,</a:t>
                      </a:r>
                      <a:r>
                        <a:rPr dirty="0" sz="22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ts val="2575"/>
                        </a:lnSpc>
                        <a:spcBef>
                          <a:spcPts val="10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;Inclusive OR 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WREG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Reg.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ts val="2575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;and save result in WREG/File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Reg.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5683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485"/>
                        </a:spcBef>
                        <a:tabLst>
                          <a:tab pos="603250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XORLW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8595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8-bit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8595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;Exclusive OR literal with 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WREG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8595"/>
                </a:tc>
              </a:tr>
              <a:tr h="349250">
                <a:tc>
                  <a:txBody>
                    <a:bodyPr/>
                    <a:lstStyle/>
                    <a:p>
                      <a:pPr marL="97790">
                        <a:lnSpc>
                          <a:spcPts val="2640"/>
                        </a:lnSpc>
                        <a:spcBef>
                          <a:spcPts val="10"/>
                        </a:spcBef>
                        <a:tabLst>
                          <a:tab pos="603250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XORWF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2640"/>
                        </a:lnSpc>
                        <a:spcBef>
                          <a:spcPts val="10"/>
                        </a:spcBef>
                      </a:pP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F, d,</a:t>
                      </a:r>
                      <a:r>
                        <a:rPr dirty="0" sz="22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ts val="2640"/>
                        </a:lnSpc>
                        <a:spcBef>
                          <a:spcPts val="10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;Exclusive OR </a:t>
                      </a:r>
                      <a:r>
                        <a:rPr dirty="0" sz="2250" spc="5">
                          <a:latin typeface="Times New Roman"/>
                          <a:cs typeface="Times New Roman"/>
                        </a:rPr>
                        <a:t>WREG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dirty="0" sz="22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Reg.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44050" y="5737092"/>
            <a:ext cx="415671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latin typeface="Times New Roman"/>
                <a:cs typeface="Times New Roman"/>
              </a:rPr>
              <a:t>;and save result in WREG/File</a:t>
            </a:r>
            <a:r>
              <a:rPr dirty="0" sz="2250" spc="-3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Reg.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497713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And, XOR, and</a:t>
            </a:r>
            <a:r>
              <a:rPr dirty="0" sz="4700" spc="-90"/>
              <a:t> </a:t>
            </a:r>
            <a:r>
              <a:rPr dirty="0" sz="4700" spc="10"/>
              <a:t>IOR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588994" y="2241071"/>
            <a:ext cx="133350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4990" algn="l"/>
                <a:tab pos="1169670" algn="l"/>
              </a:tabLst>
            </a:pP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A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	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B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	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T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6119" y="2617618"/>
          <a:ext cx="1725930" cy="196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/>
                <a:gridCol w="521970"/>
                <a:gridCol w="675640"/>
              </a:tblGrid>
              <a:tr h="511809">
                <a:tc>
                  <a:txBody>
                    <a:bodyPr/>
                    <a:lstStyle/>
                    <a:p>
                      <a:pPr algn="r" marR="17081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67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r" marR="16065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47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r" marR="16065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39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39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r" marR="16065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0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59468" y="2639822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 h="0">
                <a:moveTo>
                  <a:pt x="0" y="0"/>
                </a:moveTo>
                <a:lnTo>
                  <a:pt x="1597343" y="1"/>
                </a:lnTo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61780" y="2271551"/>
            <a:ext cx="139001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3775" algn="l"/>
                <a:tab pos="1294765" algn="l"/>
              </a:tabLst>
            </a:pPr>
            <a:r>
              <a:rPr dirty="0" sz="1950" spc="-5">
                <a:latin typeface="Arial"/>
                <a:cs typeface="Arial"/>
              </a:rPr>
              <a:t>(</a:t>
            </a:r>
            <a:r>
              <a:rPr dirty="0" sz="1950" spc="-45">
                <a:latin typeface="Arial"/>
                <a:cs typeface="Arial"/>
              </a:rPr>
              <a:t> </a:t>
            </a:r>
            <a:r>
              <a:rPr dirty="0" sz="1950" spc="-5">
                <a:latin typeface="Arial"/>
                <a:cs typeface="Arial"/>
              </a:rPr>
              <a:t>T</a:t>
            </a:r>
            <a:r>
              <a:rPr dirty="0" sz="1950" spc="-45">
                <a:latin typeface="Arial"/>
                <a:cs typeface="Arial"/>
              </a:rPr>
              <a:t> </a:t>
            </a:r>
            <a:r>
              <a:rPr dirty="0" sz="1950" spc="-5">
                <a:latin typeface="Arial"/>
                <a:cs typeface="Arial"/>
              </a:rPr>
              <a:t>=</a:t>
            </a:r>
            <a:r>
              <a:rPr dirty="0" sz="1950" spc="-120">
                <a:latin typeface="Arial"/>
                <a:cs typeface="Arial"/>
              </a:rPr>
              <a:t> </a:t>
            </a:r>
            <a:r>
              <a:rPr dirty="0" sz="1950" spc="-5">
                <a:latin typeface="Arial"/>
                <a:cs typeface="Arial"/>
              </a:rPr>
              <a:t>A</a:t>
            </a:r>
            <a:r>
              <a:rPr dirty="0" sz="1950" spc="-120">
                <a:latin typeface="Arial"/>
                <a:cs typeface="Arial"/>
              </a:rPr>
              <a:t> </a:t>
            </a:r>
            <a:r>
              <a:rPr dirty="0" sz="1950" spc="-5">
                <a:latin typeface="Arial"/>
                <a:cs typeface="Arial"/>
              </a:rPr>
              <a:t>∙</a:t>
            </a:r>
            <a:r>
              <a:rPr dirty="0" sz="1950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B</a:t>
            </a:r>
            <a:r>
              <a:rPr dirty="0" sz="1950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7485" y="3797861"/>
            <a:ext cx="1064895" cy="410209"/>
          </a:xfrm>
          <a:custGeom>
            <a:avLst/>
            <a:gdLst/>
            <a:ahLst/>
            <a:cxnLst/>
            <a:rect l="l" t="t" r="r" b="b"/>
            <a:pathLst>
              <a:path w="1064895" h="410210">
                <a:moveTo>
                  <a:pt x="1064895" y="0"/>
                </a:moveTo>
                <a:lnTo>
                  <a:pt x="1060371" y="64784"/>
                </a:lnTo>
                <a:lnTo>
                  <a:pt x="1047773" y="121048"/>
                </a:lnTo>
                <a:lnTo>
                  <a:pt x="1028563" y="165417"/>
                </a:lnTo>
                <a:lnTo>
                  <a:pt x="976152" y="204963"/>
                </a:lnTo>
                <a:lnTo>
                  <a:pt x="621190" y="204963"/>
                </a:lnTo>
                <a:lnTo>
                  <a:pt x="593140" y="215413"/>
                </a:lnTo>
                <a:lnTo>
                  <a:pt x="568779" y="244510"/>
                </a:lnTo>
                <a:lnTo>
                  <a:pt x="549569" y="288878"/>
                </a:lnTo>
                <a:lnTo>
                  <a:pt x="536971" y="345143"/>
                </a:lnTo>
                <a:lnTo>
                  <a:pt x="532447" y="409927"/>
                </a:lnTo>
                <a:lnTo>
                  <a:pt x="527923" y="345143"/>
                </a:lnTo>
                <a:lnTo>
                  <a:pt x="515325" y="288878"/>
                </a:lnTo>
                <a:lnTo>
                  <a:pt x="496115" y="244510"/>
                </a:lnTo>
                <a:lnTo>
                  <a:pt x="471754" y="215413"/>
                </a:lnTo>
                <a:lnTo>
                  <a:pt x="443705" y="204963"/>
                </a:lnTo>
                <a:lnTo>
                  <a:pt x="88742" y="204963"/>
                </a:lnTo>
                <a:lnTo>
                  <a:pt x="60692" y="194514"/>
                </a:lnTo>
                <a:lnTo>
                  <a:pt x="36332" y="165417"/>
                </a:lnTo>
                <a:lnTo>
                  <a:pt x="17122" y="121048"/>
                </a:lnTo>
                <a:lnTo>
                  <a:pt x="4524" y="64784"/>
                </a:lnTo>
                <a:lnTo>
                  <a:pt x="0" y="0"/>
                </a:lnTo>
              </a:path>
            </a:pathLst>
          </a:custGeom>
          <a:ln w="1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37903" y="2875078"/>
            <a:ext cx="3408045" cy="1769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80770">
              <a:lnSpc>
                <a:spcPct val="100000"/>
              </a:lnSpc>
              <a:spcBef>
                <a:spcPts val="130"/>
              </a:spcBef>
              <a:tabLst>
                <a:tab pos="2336800" algn="l"/>
              </a:tabLst>
            </a:pPr>
            <a:r>
              <a:rPr dirty="0" sz="1700" spc="15">
                <a:latin typeface="Arial"/>
                <a:cs typeface="Arial"/>
              </a:rPr>
              <a:t>X  X</a:t>
            </a:r>
            <a:r>
              <a:rPr dirty="0" sz="1700" spc="46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r>
              <a:rPr dirty="0" sz="1700" spc="490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	X  X  X</a:t>
            </a:r>
            <a:r>
              <a:rPr dirty="0" sz="1700" spc="35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335"/>
              </a:lnSpc>
              <a:spcBef>
                <a:spcPts val="10"/>
              </a:spcBef>
              <a:tabLst>
                <a:tab pos="937260" algn="l"/>
                <a:tab pos="1350645" algn="l"/>
                <a:tab pos="1623060" algn="l"/>
                <a:tab pos="1896110" algn="l"/>
                <a:tab pos="2305685" algn="l"/>
                <a:tab pos="2578735" algn="l"/>
                <a:tab pos="2851785" algn="l"/>
                <a:tab pos="3124835" algn="l"/>
                <a:tab pos="3394710" algn="l"/>
              </a:tabLst>
            </a:pPr>
            <a:r>
              <a:rPr dirty="0" sz="1950" spc="-15">
                <a:latin typeface="Arial"/>
                <a:cs typeface="Arial"/>
              </a:rPr>
              <a:t>AND	</a:t>
            </a:r>
            <a:r>
              <a:rPr dirty="0" u="heavy" sz="195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	0	0	0	1	1	1	1	</a:t>
            </a:r>
            <a:endParaRPr sz="1950">
              <a:latin typeface="Arial"/>
              <a:cs typeface="Arial"/>
            </a:endParaRPr>
          </a:p>
          <a:p>
            <a:pPr marL="1073785">
              <a:lnSpc>
                <a:spcPts val="2335"/>
              </a:lnSpc>
              <a:tabLst>
                <a:tab pos="1346835" algn="l"/>
                <a:tab pos="1620520" algn="l"/>
                <a:tab pos="1893570" algn="l"/>
                <a:tab pos="2302510" algn="l"/>
              </a:tabLst>
            </a:pPr>
            <a:r>
              <a:rPr dirty="0" sz="1950" spc="-5">
                <a:latin typeface="Arial"/>
                <a:cs typeface="Arial"/>
              </a:rPr>
              <a:t>0	0	0	0	</a:t>
            </a:r>
            <a:r>
              <a:rPr dirty="0" sz="1700" spc="15">
                <a:latin typeface="Arial"/>
                <a:cs typeface="Arial"/>
              </a:rPr>
              <a:t>X  X  X</a:t>
            </a:r>
            <a:r>
              <a:rPr dirty="0" sz="1700" spc="35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789940">
              <a:lnSpc>
                <a:spcPct val="100000"/>
              </a:lnSpc>
            </a:pPr>
            <a:r>
              <a:rPr dirty="0" sz="1950" spc="-15">
                <a:solidFill>
                  <a:srgbClr val="CCCC00"/>
                </a:solidFill>
                <a:latin typeface="Arial"/>
                <a:cs typeface="Arial"/>
              </a:rPr>
              <a:t>Cleared </a:t>
            </a:r>
            <a:r>
              <a:rPr dirty="0" sz="1950" spc="-5">
                <a:solidFill>
                  <a:srgbClr val="CCCC00"/>
                </a:solidFill>
                <a:latin typeface="Arial"/>
                <a:cs typeface="Arial"/>
              </a:rPr>
              <a:t>to</a:t>
            </a:r>
            <a:r>
              <a:rPr dirty="0" sz="1950" spc="-25">
                <a:solidFill>
                  <a:srgbClr val="CCCC00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CCCC00"/>
                </a:solidFill>
                <a:latin typeface="Arial"/>
                <a:cs typeface="Arial"/>
              </a:rPr>
              <a:t>zero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733" y="5356127"/>
            <a:ext cx="55816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>
                <a:latin typeface="Arial"/>
                <a:cs typeface="Arial"/>
              </a:rPr>
              <a:t>XOR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5090974"/>
            <a:ext cx="1019810" cy="5873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"/>
                <a:cs typeface="Arial"/>
              </a:rPr>
              <a:t>X X X</a:t>
            </a:r>
            <a:r>
              <a:rPr dirty="0" sz="1700" spc="36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0"/>
              </a:spcBef>
              <a:tabLst>
                <a:tab pos="323215" algn="l"/>
                <a:tab pos="596265" algn="l"/>
                <a:tab pos="869315" algn="l"/>
              </a:tabLst>
            </a:pPr>
            <a:r>
              <a:rPr dirty="0" sz="1950" spc="-5">
                <a:latin typeface="Arial"/>
                <a:cs typeface="Arial"/>
              </a:rPr>
              <a:t>0</a:t>
            </a:r>
            <a:r>
              <a:rPr dirty="0" sz="1950" spc="-5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0</a:t>
            </a:r>
            <a:r>
              <a:rPr dirty="0" sz="1950" spc="-5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0</a:t>
            </a:r>
            <a:r>
              <a:rPr dirty="0" sz="1950" spc="-5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2172" y="5090974"/>
            <a:ext cx="991869" cy="5873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"/>
                <a:cs typeface="Arial"/>
              </a:rPr>
              <a:t>X  X  X</a:t>
            </a:r>
            <a:r>
              <a:rPr dirty="0" sz="1700" spc="35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10"/>
              </a:spcBef>
              <a:tabLst>
                <a:tab pos="295275" algn="l"/>
                <a:tab pos="568325" algn="l"/>
                <a:tab pos="841375" algn="l"/>
              </a:tabLst>
            </a:pPr>
            <a:r>
              <a:rPr dirty="0" sz="1950" spc="-5">
                <a:latin typeface="Arial"/>
                <a:cs typeface="Arial"/>
              </a:rPr>
              <a:t>1</a:t>
            </a:r>
            <a:r>
              <a:rPr dirty="0" sz="1950" spc="-5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1</a:t>
            </a:r>
            <a:r>
              <a:rPr dirty="0" sz="1950" spc="-5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1</a:t>
            </a:r>
            <a:r>
              <a:rPr dirty="0" sz="1950" spc="-5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988" y="5950510"/>
            <a:ext cx="975994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"/>
                <a:cs typeface="Arial"/>
              </a:rPr>
              <a:t>X X X</a:t>
            </a:r>
            <a:r>
              <a:rPr dirty="0" sz="1700" spc="360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55342" y="5815050"/>
            <a:ext cx="2457450" cy="0"/>
          </a:xfrm>
          <a:custGeom>
            <a:avLst/>
            <a:gdLst/>
            <a:ahLst/>
            <a:cxnLst/>
            <a:rect l="l" t="t" r="r" b="b"/>
            <a:pathLst>
              <a:path w="2457450" h="0">
                <a:moveTo>
                  <a:pt x="0" y="0"/>
                </a:moveTo>
                <a:lnTo>
                  <a:pt x="2457450" y="1"/>
                </a:lnTo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98418" y="591411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0" y="0"/>
                </a:moveTo>
                <a:lnTo>
                  <a:pt x="196254" y="1"/>
                </a:lnTo>
              </a:path>
            </a:pathLst>
          </a:custGeom>
          <a:ln w="20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93642" y="591411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0" y="0"/>
                </a:moveTo>
                <a:lnTo>
                  <a:pt x="196255" y="1"/>
                </a:lnTo>
              </a:path>
            </a:pathLst>
          </a:custGeom>
          <a:ln w="20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88879" y="591411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0" y="0"/>
                </a:moveTo>
                <a:lnTo>
                  <a:pt x="196254" y="1"/>
                </a:lnTo>
              </a:path>
            </a:pathLst>
          </a:custGeom>
          <a:ln w="20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34624" y="591411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0" y="0"/>
                </a:moveTo>
                <a:lnTo>
                  <a:pt x="196254" y="1"/>
                </a:lnTo>
              </a:path>
            </a:pathLst>
          </a:custGeom>
          <a:ln w="20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98418" y="6242058"/>
            <a:ext cx="1064895" cy="410209"/>
          </a:xfrm>
          <a:custGeom>
            <a:avLst/>
            <a:gdLst/>
            <a:ahLst/>
            <a:cxnLst/>
            <a:rect l="l" t="t" r="r" b="b"/>
            <a:pathLst>
              <a:path w="1064895" h="410209">
                <a:moveTo>
                  <a:pt x="1064895" y="0"/>
                </a:moveTo>
                <a:lnTo>
                  <a:pt x="1060371" y="64784"/>
                </a:lnTo>
                <a:lnTo>
                  <a:pt x="1047773" y="121048"/>
                </a:lnTo>
                <a:lnTo>
                  <a:pt x="1028563" y="165417"/>
                </a:lnTo>
                <a:lnTo>
                  <a:pt x="976152" y="204963"/>
                </a:lnTo>
                <a:lnTo>
                  <a:pt x="621190" y="204963"/>
                </a:lnTo>
                <a:lnTo>
                  <a:pt x="593140" y="215413"/>
                </a:lnTo>
                <a:lnTo>
                  <a:pt x="568779" y="244510"/>
                </a:lnTo>
                <a:lnTo>
                  <a:pt x="549569" y="288878"/>
                </a:lnTo>
                <a:lnTo>
                  <a:pt x="536971" y="345143"/>
                </a:lnTo>
                <a:lnTo>
                  <a:pt x="532447" y="409927"/>
                </a:lnTo>
                <a:lnTo>
                  <a:pt x="527923" y="345143"/>
                </a:lnTo>
                <a:lnTo>
                  <a:pt x="515325" y="288878"/>
                </a:lnTo>
                <a:lnTo>
                  <a:pt x="496115" y="244510"/>
                </a:lnTo>
                <a:lnTo>
                  <a:pt x="471754" y="215413"/>
                </a:lnTo>
                <a:lnTo>
                  <a:pt x="443705" y="204963"/>
                </a:lnTo>
                <a:lnTo>
                  <a:pt x="88742" y="204963"/>
                </a:lnTo>
                <a:lnTo>
                  <a:pt x="60692" y="194514"/>
                </a:lnTo>
                <a:lnTo>
                  <a:pt x="36332" y="165417"/>
                </a:lnTo>
                <a:lnTo>
                  <a:pt x="17122" y="121048"/>
                </a:lnTo>
                <a:lnTo>
                  <a:pt x="4524" y="64784"/>
                </a:lnTo>
                <a:lnTo>
                  <a:pt x="0" y="0"/>
                </a:lnTo>
              </a:path>
            </a:pathLst>
          </a:custGeom>
          <a:ln w="1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50564" y="6736870"/>
            <a:ext cx="88646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45">
                <a:solidFill>
                  <a:srgbClr val="CCCC00"/>
                </a:solidFill>
                <a:latin typeface="Arial"/>
                <a:cs typeface="Arial"/>
              </a:rPr>
              <a:t>Toggled</a:t>
            </a:r>
            <a:endParaRPr sz="1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2400" y="5173270"/>
            <a:ext cx="22320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68730" algn="l"/>
              </a:tabLst>
            </a:pPr>
            <a:r>
              <a:rPr dirty="0" sz="1700" spc="15">
                <a:latin typeface="Arial"/>
                <a:cs typeface="Arial"/>
              </a:rPr>
              <a:t>X  X</a:t>
            </a:r>
            <a:r>
              <a:rPr dirty="0" sz="1700" spc="46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r>
              <a:rPr dirty="0" sz="1700" spc="490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	X X X</a:t>
            </a:r>
            <a:r>
              <a:rPr dirty="0" sz="1700" spc="360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6796" y="5438423"/>
            <a:ext cx="46355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>
                <a:latin typeface="Arial"/>
                <a:cs typeface="Arial"/>
              </a:rPr>
              <a:t>I</a:t>
            </a:r>
            <a:r>
              <a:rPr dirty="0" sz="1950" spc="-15">
                <a:latin typeface="Arial"/>
                <a:cs typeface="Arial"/>
              </a:rPr>
              <a:t>O</a:t>
            </a:r>
            <a:r>
              <a:rPr dirty="0" sz="1950" spc="-5"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9054" y="5438423"/>
            <a:ext cx="248285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2755" algn="l"/>
                <a:tab pos="725170" algn="l"/>
                <a:tab pos="998219" algn="l"/>
                <a:tab pos="1407795" algn="l"/>
                <a:tab pos="1680845" algn="l"/>
                <a:tab pos="1953895" algn="l"/>
                <a:tab pos="2226945" algn="l"/>
              </a:tabLst>
            </a:pPr>
            <a:r>
              <a:rPr dirty="0" u="heavy" sz="1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5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	0	0	0	1	1	1	1</a:t>
            </a:r>
            <a:r>
              <a:rPr dirty="0" u="heavy" sz="1950" spc="-254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86537" y="5761534"/>
            <a:ext cx="975994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"/>
                <a:cs typeface="Arial"/>
              </a:rPr>
              <a:t>X X X</a:t>
            </a:r>
            <a:r>
              <a:rPr dirty="0" sz="1700" spc="360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42567" y="5734079"/>
            <a:ext cx="98298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750" algn="l"/>
                <a:tab pos="558800" algn="l"/>
                <a:tab pos="831850" algn="l"/>
              </a:tabLst>
            </a:pPr>
            <a:r>
              <a:rPr dirty="0" sz="1950" spc="-5">
                <a:latin typeface="Arial"/>
                <a:cs typeface="Arial"/>
              </a:rPr>
              <a:t>1</a:t>
            </a:r>
            <a:r>
              <a:rPr dirty="0" sz="1950" spc="-5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1</a:t>
            </a:r>
            <a:r>
              <a:rPr dirty="0" sz="1950" spc="-5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1</a:t>
            </a:r>
            <a:r>
              <a:rPr dirty="0" sz="1950" spc="-5">
                <a:latin typeface="Arial"/>
                <a:cs typeface="Arial"/>
              </a:rPr>
              <a:t>	</a:t>
            </a:r>
            <a:r>
              <a:rPr dirty="0" sz="1950" spc="-5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14309" y="6093460"/>
            <a:ext cx="1064895" cy="410209"/>
          </a:xfrm>
          <a:custGeom>
            <a:avLst/>
            <a:gdLst/>
            <a:ahLst/>
            <a:cxnLst/>
            <a:rect l="l" t="t" r="r" b="b"/>
            <a:pathLst>
              <a:path w="1064895" h="410209">
                <a:moveTo>
                  <a:pt x="1064895" y="0"/>
                </a:moveTo>
                <a:lnTo>
                  <a:pt x="1060371" y="64784"/>
                </a:lnTo>
                <a:lnTo>
                  <a:pt x="1047773" y="121048"/>
                </a:lnTo>
                <a:lnTo>
                  <a:pt x="1028563" y="165417"/>
                </a:lnTo>
                <a:lnTo>
                  <a:pt x="976152" y="204963"/>
                </a:lnTo>
                <a:lnTo>
                  <a:pt x="621190" y="204963"/>
                </a:lnTo>
                <a:lnTo>
                  <a:pt x="593140" y="215413"/>
                </a:lnTo>
                <a:lnTo>
                  <a:pt x="568779" y="244510"/>
                </a:lnTo>
                <a:lnTo>
                  <a:pt x="549569" y="288878"/>
                </a:lnTo>
                <a:lnTo>
                  <a:pt x="536971" y="345143"/>
                </a:lnTo>
                <a:lnTo>
                  <a:pt x="532447" y="409927"/>
                </a:lnTo>
                <a:lnTo>
                  <a:pt x="527923" y="345143"/>
                </a:lnTo>
                <a:lnTo>
                  <a:pt x="515325" y="288878"/>
                </a:lnTo>
                <a:lnTo>
                  <a:pt x="496115" y="244510"/>
                </a:lnTo>
                <a:lnTo>
                  <a:pt x="471754" y="215413"/>
                </a:lnTo>
                <a:lnTo>
                  <a:pt x="443705" y="204963"/>
                </a:lnTo>
                <a:lnTo>
                  <a:pt x="88742" y="204963"/>
                </a:lnTo>
                <a:lnTo>
                  <a:pt x="60692" y="194514"/>
                </a:lnTo>
                <a:lnTo>
                  <a:pt x="36332" y="165417"/>
                </a:lnTo>
                <a:lnTo>
                  <a:pt x="17122" y="121048"/>
                </a:lnTo>
                <a:lnTo>
                  <a:pt x="4524" y="64784"/>
                </a:lnTo>
                <a:lnTo>
                  <a:pt x="0" y="0"/>
                </a:lnTo>
              </a:path>
            </a:pathLst>
          </a:custGeom>
          <a:ln w="1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736078" y="6621047"/>
            <a:ext cx="114490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>
                <a:solidFill>
                  <a:srgbClr val="CCCC00"/>
                </a:solidFill>
                <a:latin typeface="Arial"/>
                <a:cs typeface="Arial"/>
              </a:rPr>
              <a:t>Set </a:t>
            </a:r>
            <a:r>
              <a:rPr dirty="0" sz="1950" spc="-5">
                <a:solidFill>
                  <a:srgbClr val="CCCC00"/>
                </a:solidFill>
                <a:latin typeface="Arial"/>
                <a:cs typeface="Arial"/>
              </a:rPr>
              <a:t>to</a:t>
            </a:r>
            <a:r>
              <a:rPr dirty="0" sz="1950" spc="-100">
                <a:solidFill>
                  <a:srgbClr val="CCCC00"/>
                </a:solidFill>
                <a:latin typeface="Arial"/>
                <a:cs typeface="Arial"/>
              </a:rPr>
              <a:t> </a:t>
            </a:r>
            <a:r>
              <a:rPr dirty="0" sz="1950" spc="-15">
                <a:solidFill>
                  <a:srgbClr val="CCCC00"/>
                </a:solidFill>
                <a:latin typeface="Arial"/>
                <a:cs typeface="Arial"/>
              </a:rPr>
              <a:t>one</a:t>
            </a:r>
            <a:endParaRPr sz="1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5643" y="5810932"/>
            <a:ext cx="2884805" cy="117792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20875">
              <a:lnSpc>
                <a:spcPct val="100000"/>
              </a:lnSpc>
              <a:spcBef>
                <a:spcPts val="1225"/>
              </a:spcBef>
            </a:pPr>
            <a:r>
              <a:rPr dirty="0" sz="1700" spc="15">
                <a:latin typeface="Arial"/>
                <a:cs typeface="Arial"/>
              </a:rPr>
              <a:t>X X X</a:t>
            </a:r>
            <a:r>
              <a:rPr dirty="0" sz="1700" spc="360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  <a:p>
            <a:pPr marL="12700" marR="428625">
              <a:lnSpc>
                <a:spcPts val="2330"/>
              </a:lnSpc>
              <a:spcBef>
                <a:spcPts val="1325"/>
              </a:spcBef>
            </a:pPr>
            <a:r>
              <a:rPr dirty="0" sz="1950" spc="-5" b="1">
                <a:latin typeface="Times New Roman"/>
                <a:cs typeface="Times New Roman"/>
              </a:rPr>
              <a:t>If </a:t>
            </a:r>
            <a:r>
              <a:rPr dirty="0" sz="1950" spc="-10" b="1">
                <a:latin typeface="Times New Roman"/>
                <a:cs typeface="Times New Roman"/>
              </a:rPr>
              <a:t>they </a:t>
            </a:r>
            <a:r>
              <a:rPr dirty="0" sz="1950" spc="-20" b="1">
                <a:latin typeface="Times New Roman"/>
                <a:cs typeface="Times New Roman"/>
              </a:rPr>
              <a:t>are </a:t>
            </a:r>
            <a:r>
              <a:rPr dirty="0" sz="1950" spc="-10" b="1">
                <a:latin typeface="Times New Roman"/>
                <a:cs typeface="Times New Roman"/>
              </a:rPr>
              <a:t>the</a:t>
            </a:r>
            <a:r>
              <a:rPr dirty="0" sz="1950" spc="-65" b="1">
                <a:latin typeface="Times New Roman"/>
                <a:cs typeface="Times New Roman"/>
              </a:rPr>
              <a:t> </a:t>
            </a:r>
            <a:r>
              <a:rPr dirty="0" sz="1950" spc="-5" b="1">
                <a:latin typeface="Times New Roman"/>
                <a:cs typeface="Times New Roman"/>
              </a:rPr>
              <a:t>same</a:t>
            </a:r>
            <a:r>
              <a:rPr dirty="0" sz="1900" spc="-5">
                <a:latin typeface="Wingdings"/>
                <a:cs typeface="Wingdings"/>
              </a:rPr>
              <a:t></a:t>
            </a:r>
            <a:r>
              <a:rPr dirty="0" sz="1950" spc="-5" b="1">
                <a:latin typeface="Times New Roman"/>
                <a:cs typeface="Times New Roman"/>
              </a:rPr>
              <a:t>0  If </a:t>
            </a:r>
            <a:r>
              <a:rPr dirty="0" sz="1950" spc="-10" b="1">
                <a:latin typeface="Times New Roman"/>
                <a:cs typeface="Times New Roman"/>
              </a:rPr>
              <a:t>they </a:t>
            </a:r>
            <a:r>
              <a:rPr dirty="0" sz="1950" spc="-20" b="1">
                <a:latin typeface="Times New Roman"/>
                <a:cs typeface="Times New Roman"/>
              </a:rPr>
              <a:t>are</a:t>
            </a:r>
            <a:r>
              <a:rPr dirty="0" sz="1950" spc="-7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different</a:t>
            </a:r>
            <a:r>
              <a:rPr dirty="0" sz="1900" spc="-10">
                <a:latin typeface="Wingdings"/>
                <a:cs typeface="Wingdings"/>
              </a:rPr>
              <a:t></a:t>
            </a:r>
            <a:r>
              <a:rPr dirty="0" sz="1950" spc="-10" b="1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239395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5"/>
              <a:t>Ex</a:t>
            </a:r>
            <a:r>
              <a:rPr dirty="0" sz="4700" spc="5"/>
              <a:t>a</a:t>
            </a:r>
            <a:r>
              <a:rPr dirty="0" sz="4700" spc="25"/>
              <a:t>m</a:t>
            </a:r>
            <a:r>
              <a:rPr dirty="0" sz="4700" spc="10"/>
              <a:t>pl</a:t>
            </a:r>
            <a:r>
              <a:rPr dirty="0" sz="4700" spc="5"/>
              <a:t>e</a:t>
            </a:r>
            <a:r>
              <a:rPr dirty="0" sz="4700" spc="10"/>
              <a:t>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1674367" y="2518439"/>
            <a:ext cx="1609090" cy="6146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04"/>
              </a:spcBef>
            </a:pPr>
            <a:r>
              <a:rPr dirty="0" sz="1950" spc="-35" b="1">
                <a:latin typeface="Arial"/>
                <a:cs typeface="Arial"/>
              </a:rPr>
              <a:t>MOVLW </a:t>
            </a:r>
            <a:r>
              <a:rPr dirty="0" sz="1950" spc="-15" b="1">
                <a:latin typeface="Arial"/>
                <a:cs typeface="Arial"/>
              </a:rPr>
              <a:t>0x1F  </a:t>
            </a:r>
            <a:r>
              <a:rPr dirty="0" sz="1950" spc="-35" b="1">
                <a:latin typeface="Arial"/>
                <a:cs typeface="Arial"/>
              </a:rPr>
              <a:t>ANDLW</a:t>
            </a:r>
            <a:r>
              <a:rPr dirty="0" sz="1950" spc="10" b="1">
                <a:latin typeface="Arial"/>
                <a:cs typeface="Arial"/>
              </a:rPr>
              <a:t> </a:t>
            </a:r>
            <a:r>
              <a:rPr dirty="0" sz="1950" spc="-15" b="1">
                <a:latin typeface="Arial"/>
                <a:cs typeface="Arial"/>
              </a:rPr>
              <a:t>0xFC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0328" y="2811047"/>
            <a:ext cx="2101850" cy="61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;clear bits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0 </a:t>
            </a:r>
            <a:r>
              <a:rPr dirty="0" sz="1950" spc="-15" b="1">
                <a:solidFill>
                  <a:srgbClr val="993300"/>
                </a:solidFill>
                <a:latin typeface="Arial"/>
                <a:cs typeface="Arial"/>
              </a:rPr>
              <a:t>and</a:t>
            </a:r>
            <a:r>
              <a:rPr dirty="0" sz="1950" spc="-8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335"/>
              </a:lnSpc>
            </a:pP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;set bits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6 </a:t>
            </a:r>
            <a:r>
              <a:rPr dirty="0" sz="1950" spc="-15" b="1">
                <a:solidFill>
                  <a:srgbClr val="993300"/>
                </a:solidFill>
                <a:latin typeface="Arial"/>
                <a:cs typeface="Arial"/>
              </a:rPr>
              <a:t>and</a:t>
            </a:r>
            <a:r>
              <a:rPr dirty="0" sz="1950" spc="-6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7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3405407"/>
            <a:ext cx="65405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Arial"/>
                <a:cs typeface="Arial"/>
              </a:rPr>
              <a:t>S</a:t>
            </a:r>
            <a:r>
              <a:rPr dirty="0" sz="1950" spc="-10" b="1">
                <a:latin typeface="Arial"/>
                <a:cs typeface="Arial"/>
              </a:rPr>
              <a:t>top</a:t>
            </a:r>
            <a:r>
              <a:rPr dirty="0" sz="1950" spc="-5" b="1">
                <a:latin typeface="Arial"/>
                <a:cs typeface="Arial"/>
              </a:rPr>
              <a:t>: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367" y="3106703"/>
            <a:ext cx="832485" cy="6210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dirty="0" sz="1950" spc="-10" b="1">
                <a:latin typeface="Arial"/>
                <a:cs typeface="Arial"/>
              </a:rPr>
              <a:t>I</a:t>
            </a:r>
            <a:r>
              <a:rPr dirty="0" sz="1950" spc="-15" b="1">
                <a:latin typeface="Arial"/>
                <a:cs typeface="Arial"/>
              </a:rPr>
              <a:t>OR</a:t>
            </a:r>
            <a:r>
              <a:rPr dirty="0" sz="1950" spc="-120" b="1">
                <a:latin typeface="Arial"/>
                <a:cs typeface="Arial"/>
              </a:rPr>
              <a:t>L</a:t>
            </a:r>
            <a:r>
              <a:rPr dirty="0" sz="1950" spc="-5" b="1">
                <a:latin typeface="Arial"/>
                <a:cs typeface="Arial"/>
              </a:rPr>
              <a:t>W  </a:t>
            </a:r>
            <a:r>
              <a:rPr dirty="0" sz="1950" spc="-25" b="1">
                <a:latin typeface="Arial"/>
                <a:cs typeface="Arial"/>
              </a:rPr>
              <a:t>GOTO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7348" y="3106703"/>
            <a:ext cx="612775" cy="621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Arial"/>
                <a:cs typeface="Arial"/>
              </a:rPr>
              <a:t>0xC0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950" spc="-10" b="1">
                <a:latin typeface="Arial"/>
                <a:cs typeface="Arial"/>
              </a:rPr>
              <a:t>Stop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2242" y="5356127"/>
            <a:ext cx="192405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;invert left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3</a:t>
            </a:r>
            <a:r>
              <a:rPr dirty="0" sz="1950" spc="-8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bits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302" y="5651783"/>
            <a:ext cx="65405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Arial"/>
                <a:cs typeface="Arial"/>
              </a:rPr>
              <a:t>S</a:t>
            </a:r>
            <a:r>
              <a:rPr dirty="0" sz="1950" spc="-10" b="1">
                <a:latin typeface="Arial"/>
                <a:cs typeface="Arial"/>
              </a:rPr>
              <a:t>top</a:t>
            </a:r>
            <a:r>
              <a:rPr dirty="0" sz="1950" spc="-5" b="1">
                <a:latin typeface="Arial"/>
                <a:cs typeface="Arial"/>
              </a:rPr>
              <a:t>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6282" y="5063519"/>
            <a:ext cx="1582420" cy="91059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04"/>
              </a:spcBef>
            </a:pPr>
            <a:r>
              <a:rPr dirty="0" sz="1950" spc="-35" b="1">
                <a:latin typeface="Arial"/>
                <a:cs typeface="Arial"/>
              </a:rPr>
              <a:t>MOVLW </a:t>
            </a:r>
            <a:r>
              <a:rPr dirty="0" sz="1950" spc="-15" b="1">
                <a:latin typeface="Arial"/>
                <a:cs typeface="Arial"/>
              </a:rPr>
              <a:t>0x90  </a:t>
            </a:r>
            <a:r>
              <a:rPr dirty="0" sz="1950" spc="-35" b="1">
                <a:latin typeface="Arial"/>
                <a:cs typeface="Arial"/>
              </a:rPr>
              <a:t>XORLW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-15" b="1">
                <a:latin typeface="Arial"/>
                <a:cs typeface="Arial"/>
              </a:rPr>
              <a:t>0xE0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260"/>
              </a:lnSpc>
              <a:tabLst>
                <a:tab pos="995044" algn="l"/>
              </a:tabLst>
            </a:pPr>
            <a:r>
              <a:rPr dirty="0" sz="1950" spc="-25" b="1">
                <a:latin typeface="Arial"/>
                <a:cs typeface="Arial"/>
              </a:rPr>
              <a:t>GOTO	</a:t>
            </a:r>
            <a:r>
              <a:rPr dirty="0" sz="1950" spc="-10" b="1">
                <a:latin typeface="Arial"/>
                <a:cs typeface="Arial"/>
              </a:rPr>
              <a:t>Stop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474535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Branch</a:t>
            </a:r>
            <a:r>
              <a:rPr dirty="0" sz="4700" spc="-35"/>
              <a:t> </a:t>
            </a:r>
            <a:r>
              <a:rPr dirty="0" sz="4700" spc="5"/>
              <a:t>Instructions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950785" y="4725156"/>
            <a:ext cx="112331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6469" algn="l"/>
              </a:tabLst>
            </a:pPr>
            <a:r>
              <a:rPr dirty="0" sz="2250">
                <a:latin typeface="Times New Roman"/>
                <a:cs typeface="Times New Roman"/>
              </a:rPr>
              <a:t>B</a:t>
            </a:r>
            <a:r>
              <a:rPr dirty="0" sz="2250" spc="-5">
                <a:latin typeface="Times New Roman"/>
                <a:cs typeface="Times New Roman"/>
              </a:rPr>
              <a:t>NO</a:t>
            </a:r>
            <a:r>
              <a:rPr dirty="0" sz="2250">
                <a:latin typeface="Times New Roman"/>
                <a:cs typeface="Times New Roman"/>
              </a:rPr>
              <a:t>V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643" y="2036507"/>
            <a:ext cx="8872220" cy="343916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37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257935" algn="l"/>
                <a:tab pos="1978025" algn="l"/>
              </a:tabLst>
            </a:pPr>
            <a:r>
              <a:rPr dirty="0" sz="2250">
                <a:latin typeface="Times New Roman"/>
                <a:cs typeface="Times New Roman"/>
              </a:rPr>
              <a:t>BC	n	;Branch if C flag = 1 within + or – 64</a:t>
            </a:r>
            <a:r>
              <a:rPr dirty="0" sz="2250" spc="1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Words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7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321435" algn="l"/>
                <a:tab pos="1978025" algn="l"/>
              </a:tabLst>
            </a:pPr>
            <a:r>
              <a:rPr dirty="0" sz="2250">
                <a:latin typeface="Times New Roman"/>
                <a:cs typeface="Times New Roman"/>
              </a:rPr>
              <a:t>B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NC	</a:t>
            </a:r>
            <a:r>
              <a:rPr dirty="0" sz="2250">
                <a:latin typeface="Times New Roman"/>
                <a:cs typeface="Times New Roman"/>
              </a:rPr>
              <a:t>n	;Branch if C flag = 0 within + or – 64 Words (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dirty="0" sz="2250" spc="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 spc="-5">
                <a:solidFill>
                  <a:srgbClr val="FF0000"/>
                </a:solidFill>
                <a:latin typeface="Times New Roman"/>
                <a:cs typeface="Times New Roman"/>
              </a:rPr>
              <a:t>CARRY</a:t>
            </a:r>
            <a:r>
              <a:rPr dirty="0" sz="2250" spc="-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242695" algn="l"/>
                <a:tab pos="1978025" algn="l"/>
              </a:tabLst>
            </a:pPr>
            <a:r>
              <a:rPr dirty="0" sz="2250">
                <a:latin typeface="Times New Roman"/>
                <a:cs typeface="Times New Roman"/>
              </a:rPr>
              <a:t>BZ	n	;Branch if Z flag = 1 within + or – 64</a:t>
            </a:r>
            <a:r>
              <a:rPr dirty="0" sz="2250" spc="1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Words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306195" algn="l"/>
                <a:tab pos="1978025" algn="l"/>
              </a:tabLst>
            </a:pPr>
            <a:r>
              <a:rPr dirty="0" sz="2250">
                <a:latin typeface="Times New Roman"/>
                <a:cs typeface="Times New Roman"/>
              </a:rPr>
              <a:t>BNZ	n	;Branch if Z flag = 0 within + or – 64</a:t>
            </a:r>
            <a:r>
              <a:rPr dirty="0" sz="2250" spc="1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Words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7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273810" algn="l"/>
                <a:tab pos="1978025" algn="l"/>
              </a:tabLst>
            </a:pPr>
            <a:r>
              <a:rPr dirty="0" sz="2250">
                <a:latin typeface="Times New Roman"/>
                <a:cs typeface="Times New Roman"/>
              </a:rPr>
              <a:t>BN	n	;Branch if N flag = 1 within + or – 64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Words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27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336675" algn="l"/>
                <a:tab pos="1978025" algn="l"/>
              </a:tabLst>
            </a:pPr>
            <a:r>
              <a:rPr dirty="0" sz="2250">
                <a:latin typeface="Times New Roman"/>
                <a:cs typeface="Times New Roman"/>
              </a:rPr>
              <a:t>BNN	n	;Branch if N flag = 0 within + or – 64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Words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408430" algn="l"/>
                <a:tab pos="1978025" algn="l"/>
              </a:tabLst>
            </a:pPr>
            <a:r>
              <a:rPr dirty="0" sz="2250">
                <a:latin typeface="Times New Roman"/>
                <a:cs typeface="Times New Roman"/>
              </a:rPr>
              <a:t>BOV	n	;Branch if OV flag = 1 within + or – 64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Words</a:t>
            </a:r>
            <a:endParaRPr sz="2250">
              <a:latin typeface="Times New Roman"/>
              <a:cs typeface="Times New Roman"/>
            </a:endParaRPr>
          </a:p>
          <a:p>
            <a:pPr marL="1978660" indent="-1965960">
              <a:lnSpc>
                <a:spcPct val="100000"/>
              </a:lnSpc>
              <a:spcBef>
                <a:spcPts val="27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1978025" algn="l"/>
                <a:tab pos="1978660" algn="l"/>
              </a:tabLst>
            </a:pPr>
            <a:r>
              <a:rPr dirty="0" sz="2250">
                <a:latin typeface="Times New Roman"/>
                <a:cs typeface="Times New Roman"/>
              </a:rPr>
              <a:t>;Branch if OV flag = 0 within + or – 64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Words</a:t>
            </a:r>
            <a:endParaRPr sz="22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456055" algn="l"/>
              </a:tabLst>
            </a:pPr>
            <a:r>
              <a:rPr dirty="0" sz="2250">
                <a:latin typeface="Times New Roman"/>
                <a:cs typeface="Times New Roman"/>
              </a:rPr>
              <a:t>GOTO	Address: Branch to 20-bit address</a:t>
            </a:r>
            <a:r>
              <a:rPr dirty="0" sz="2250" spc="1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unconditionally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3450" y="5717692"/>
            <a:ext cx="4751070" cy="1687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404431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Branch</a:t>
            </a:r>
            <a:r>
              <a:rPr dirty="0" sz="4700" spc="-55"/>
              <a:t> </a:t>
            </a:r>
            <a:r>
              <a:rPr dirty="0" sz="4700" spc="10"/>
              <a:t>Example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1756282" y="2600735"/>
            <a:ext cx="159639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5044" algn="l"/>
              </a:tabLst>
            </a:pPr>
            <a:r>
              <a:rPr dirty="0" sz="1950" spc="-15" b="1">
                <a:latin typeface="Arial"/>
                <a:cs typeface="Arial"/>
              </a:rPr>
              <a:t>BC</a:t>
            </a:r>
            <a:r>
              <a:rPr dirty="0" sz="1950" spc="-5" b="1">
                <a:latin typeface="Arial"/>
                <a:cs typeface="Arial"/>
              </a:rPr>
              <a:t>N</a:t>
            </a:r>
            <a:r>
              <a:rPr dirty="0" sz="1950" b="1">
                <a:latin typeface="Arial"/>
                <a:cs typeface="Arial"/>
              </a:rPr>
              <a:t>	</a:t>
            </a:r>
            <a:r>
              <a:rPr dirty="0" sz="1950" spc="-15" b="1">
                <a:latin typeface="Arial"/>
                <a:cs typeface="Arial"/>
              </a:rPr>
              <a:t>0x</a:t>
            </a:r>
            <a:r>
              <a:rPr dirty="0" sz="1950" spc="-120" b="1">
                <a:latin typeface="Arial"/>
                <a:cs typeface="Arial"/>
              </a:rPr>
              <a:t>F</a:t>
            </a:r>
            <a:r>
              <a:rPr dirty="0" sz="1950" spc="-5" b="1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2242" y="2600735"/>
            <a:ext cx="5629275" cy="1205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20"/>
              </a:lnSpc>
              <a:spcBef>
                <a:spcPts val="95"/>
              </a:spcBef>
              <a:tabLst>
                <a:tab pos="2237740" algn="l"/>
              </a:tabLst>
            </a:pP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;Brant-If-No-Carry	to</a:t>
            </a:r>
            <a:r>
              <a:rPr dirty="0" sz="1950" spc="-15" b="1">
                <a:solidFill>
                  <a:srgbClr val="993300"/>
                </a:solidFill>
                <a:latin typeface="Arial"/>
                <a:cs typeface="Arial"/>
              </a:rPr>
              <a:t> location: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dirty="0" sz="1950" spc="-5">
                <a:solidFill>
                  <a:srgbClr val="993300"/>
                </a:solidFill>
                <a:latin typeface="Arial"/>
                <a:cs typeface="Arial"/>
              </a:rPr>
              <a:t>; </a:t>
            </a:r>
            <a:r>
              <a:rPr dirty="0" sz="1900" spc="40">
                <a:solidFill>
                  <a:srgbClr val="993300"/>
                </a:solidFill>
                <a:latin typeface="Wingdings"/>
                <a:cs typeface="Wingdings"/>
              </a:rPr>
              <a:t></a:t>
            </a:r>
            <a:r>
              <a:rPr dirty="0" sz="1900" spc="4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1950" spc="-15" b="1">
                <a:solidFill>
                  <a:srgbClr val="993300"/>
                </a:solidFill>
                <a:latin typeface="Arial"/>
                <a:cs typeface="Arial"/>
              </a:rPr>
              <a:t>PC(current_Decimal)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+ 2 + </a:t>
            </a: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2x</a:t>
            </a:r>
            <a:r>
              <a:rPr dirty="0" sz="1950" spc="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950" spc="-25" b="1">
                <a:solidFill>
                  <a:srgbClr val="993300"/>
                </a:solidFill>
                <a:latin typeface="Arial"/>
                <a:cs typeface="Arial"/>
              </a:rPr>
              <a:t>Decimal(0xFA)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330"/>
              </a:lnSpc>
            </a:pP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; </a:t>
            </a: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Note </a:t>
            </a:r>
            <a:r>
              <a:rPr dirty="0" sz="1950" spc="-40" b="1">
                <a:solidFill>
                  <a:srgbClr val="993300"/>
                </a:solidFill>
                <a:latin typeface="Arial"/>
                <a:cs typeface="Arial"/>
              </a:rPr>
              <a:t>0xFA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is</a:t>
            </a:r>
            <a:r>
              <a:rPr dirty="0" sz="1950" spc="-6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950" spc="-15" b="1">
                <a:solidFill>
                  <a:srgbClr val="993300"/>
                </a:solidFill>
                <a:latin typeface="Arial"/>
                <a:cs typeface="Arial"/>
              </a:rPr>
              <a:t>signed!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335"/>
              </a:lnSpc>
            </a:pPr>
            <a:r>
              <a:rPr dirty="0" sz="1950" spc="15" b="1">
                <a:solidFill>
                  <a:srgbClr val="993300"/>
                </a:solidFill>
                <a:latin typeface="Arial"/>
                <a:cs typeface="Arial"/>
              </a:rPr>
              <a:t>;</a:t>
            </a:r>
            <a:r>
              <a:rPr dirty="0" sz="1900" spc="15">
                <a:solidFill>
                  <a:srgbClr val="993300"/>
                </a:solidFill>
                <a:latin typeface="Wingdings"/>
                <a:cs typeface="Wingdings"/>
              </a:rPr>
              <a:t></a:t>
            </a:r>
            <a:r>
              <a:rPr dirty="0" sz="1900" spc="15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PC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+ 2 +</a:t>
            </a:r>
            <a:r>
              <a:rPr dirty="0" sz="1950" spc="-15" b="1">
                <a:solidFill>
                  <a:srgbClr val="993300"/>
                </a:solidFill>
                <a:latin typeface="Arial"/>
                <a:cs typeface="Arial"/>
              </a:rPr>
              <a:t> 2(-6)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58990" y="1092339"/>
            <a:ext cx="2457450" cy="902335"/>
          </a:xfrm>
          <a:custGeom>
            <a:avLst/>
            <a:gdLst/>
            <a:ahLst/>
            <a:cxnLst/>
            <a:rect l="l" t="t" r="r" b="b"/>
            <a:pathLst>
              <a:path w="2457450" h="902335">
                <a:moveTo>
                  <a:pt x="1228725" y="0"/>
                </a:moveTo>
                <a:lnTo>
                  <a:pt x="1161307" y="667"/>
                </a:lnTo>
                <a:lnTo>
                  <a:pt x="1094840" y="2646"/>
                </a:lnTo>
                <a:lnTo>
                  <a:pt x="1029418" y="5902"/>
                </a:lnTo>
                <a:lnTo>
                  <a:pt x="965132" y="10400"/>
                </a:lnTo>
                <a:lnTo>
                  <a:pt x="902079" y="16107"/>
                </a:lnTo>
                <a:lnTo>
                  <a:pt x="840350" y="22989"/>
                </a:lnTo>
                <a:lnTo>
                  <a:pt x="780040" y="31009"/>
                </a:lnTo>
                <a:lnTo>
                  <a:pt x="721243" y="40135"/>
                </a:lnTo>
                <a:lnTo>
                  <a:pt x="664052" y="50332"/>
                </a:lnTo>
                <a:lnTo>
                  <a:pt x="608561" y="61565"/>
                </a:lnTo>
                <a:lnTo>
                  <a:pt x="554863" y="73801"/>
                </a:lnTo>
                <a:lnTo>
                  <a:pt x="503053" y="87004"/>
                </a:lnTo>
                <a:lnTo>
                  <a:pt x="453224" y="101140"/>
                </a:lnTo>
                <a:lnTo>
                  <a:pt x="405469" y="116175"/>
                </a:lnTo>
                <a:lnTo>
                  <a:pt x="359883" y="132075"/>
                </a:lnTo>
                <a:lnTo>
                  <a:pt x="316558" y="148805"/>
                </a:lnTo>
                <a:lnTo>
                  <a:pt x="275590" y="166330"/>
                </a:lnTo>
                <a:lnTo>
                  <a:pt x="237071" y="184617"/>
                </a:lnTo>
                <a:lnTo>
                  <a:pt x="201094" y="203631"/>
                </a:lnTo>
                <a:lnTo>
                  <a:pt x="167755" y="223337"/>
                </a:lnTo>
                <a:lnTo>
                  <a:pt x="109362" y="264690"/>
                </a:lnTo>
                <a:lnTo>
                  <a:pt x="62640" y="308400"/>
                </a:lnTo>
                <a:lnTo>
                  <a:pt x="28339" y="354193"/>
                </a:lnTo>
                <a:lnTo>
                  <a:pt x="7209" y="401793"/>
                </a:lnTo>
                <a:lnTo>
                  <a:pt x="0" y="450926"/>
                </a:lnTo>
                <a:lnTo>
                  <a:pt x="1818" y="475666"/>
                </a:lnTo>
                <a:lnTo>
                  <a:pt x="16081" y="524067"/>
                </a:lnTo>
                <a:lnTo>
                  <a:pt x="43890" y="570797"/>
                </a:lnTo>
                <a:lnTo>
                  <a:pt x="84495" y="615582"/>
                </a:lnTo>
                <a:lnTo>
                  <a:pt x="137146" y="658147"/>
                </a:lnTo>
                <a:lnTo>
                  <a:pt x="201094" y="698217"/>
                </a:lnTo>
                <a:lnTo>
                  <a:pt x="237071" y="717230"/>
                </a:lnTo>
                <a:lnTo>
                  <a:pt x="275590" y="735516"/>
                </a:lnTo>
                <a:lnTo>
                  <a:pt x="316558" y="753041"/>
                </a:lnTo>
                <a:lnTo>
                  <a:pt x="359883" y="769770"/>
                </a:lnTo>
                <a:lnTo>
                  <a:pt x="405469" y="785669"/>
                </a:lnTo>
                <a:lnTo>
                  <a:pt x="453224" y="800704"/>
                </a:lnTo>
                <a:lnTo>
                  <a:pt x="503053" y="814840"/>
                </a:lnTo>
                <a:lnTo>
                  <a:pt x="554863" y="828042"/>
                </a:lnTo>
                <a:lnTo>
                  <a:pt x="608561" y="840277"/>
                </a:lnTo>
                <a:lnTo>
                  <a:pt x="664052" y="851509"/>
                </a:lnTo>
                <a:lnTo>
                  <a:pt x="721243" y="861706"/>
                </a:lnTo>
                <a:lnTo>
                  <a:pt x="780040" y="870831"/>
                </a:lnTo>
                <a:lnTo>
                  <a:pt x="840350" y="878851"/>
                </a:lnTo>
                <a:lnTo>
                  <a:pt x="902079" y="885732"/>
                </a:lnTo>
                <a:lnTo>
                  <a:pt x="965132" y="891439"/>
                </a:lnTo>
                <a:lnTo>
                  <a:pt x="1029418" y="895938"/>
                </a:lnTo>
                <a:lnTo>
                  <a:pt x="1094840" y="899193"/>
                </a:lnTo>
                <a:lnTo>
                  <a:pt x="1161307" y="901172"/>
                </a:lnTo>
                <a:lnTo>
                  <a:pt x="1228725" y="901839"/>
                </a:lnTo>
                <a:lnTo>
                  <a:pt x="1296142" y="901172"/>
                </a:lnTo>
                <a:lnTo>
                  <a:pt x="1362609" y="899193"/>
                </a:lnTo>
                <a:lnTo>
                  <a:pt x="1428031" y="895938"/>
                </a:lnTo>
                <a:lnTo>
                  <a:pt x="1492317" y="891439"/>
                </a:lnTo>
                <a:lnTo>
                  <a:pt x="1555370" y="885732"/>
                </a:lnTo>
                <a:lnTo>
                  <a:pt x="1617099" y="878851"/>
                </a:lnTo>
                <a:lnTo>
                  <a:pt x="1677409" y="870831"/>
                </a:lnTo>
                <a:lnTo>
                  <a:pt x="1736206" y="861706"/>
                </a:lnTo>
                <a:lnTo>
                  <a:pt x="1793397" y="851509"/>
                </a:lnTo>
                <a:lnTo>
                  <a:pt x="1848888" y="840277"/>
                </a:lnTo>
                <a:lnTo>
                  <a:pt x="1902586" y="828042"/>
                </a:lnTo>
                <a:lnTo>
                  <a:pt x="1954396" y="814840"/>
                </a:lnTo>
                <a:lnTo>
                  <a:pt x="2004225" y="800704"/>
                </a:lnTo>
                <a:lnTo>
                  <a:pt x="2051980" y="785669"/>
                </a:lnTo>
                <a:lnTo>
                  <a:pt x="2097566" y="769770"/>
                </a:lnTo>
                <a:lnTo>
                  <a:pt x="2140891" y="753041"/>
                </a:lnTo>
                <a:lnTo>
                  <a:pt x="2181859" y="735516"/>
                </a:lnTo>
                <a:lnTo>
                  <a:pt x="2220378" y="717230"/>
                </a:lnTo>
                <a:lnTo>
                  <a:pt x="2256355" y="698217"/>
                </a:lnTo>
                <a:lnTo>
                  <a:pt x="2289694" y="678511"/>
                </a:lnTo>
                <a:lnTo>
                  <a:pt x="2348087" y="637159"/>
                </a:lnTo>
                <a:lnTo>
                  <a:pt x="2394809" y="593450"/>
                </a:lnTo>
                <a:lnTo>
                  <a:pt x="2429110" y="547658"/>
                </a:lnTo>
                <a:lnTo>
                  <a:pt x="2450240" y="500058"/>
                </a:lnTo>
                <a:lnTo>
                  <a:pt x="2457450" y="450926"/>
                </a:lnTo>
                <a:lnTo>
                  <a:pt x="2455631" y="426185"/>
                </a:lnTo>
                <a:lnTo>
                  <a:pt x="2441368" y="377784"/>
                </a:lnTo>
                <a:lnTo>
                  <a:pt x="2413559" y="331054"/>
                </a:lnTo>
                <a:lnTo>
                  <a:pt x="2372954" y="286268"/>
                </a:lnTo>
                <a:lnTo>
                  <a:pt x="2320303" y="243702"/>
                </a:lnTo>
                <a:lnTo>
                  <a:pt x="2256355" y="203631"/>
                </a:lnTo>
                <a:lnTo>
                  <a:pt x="2220378" y="184617"/>
                </a:lnTo>
                <a:lnTo>
                  <a:pt x="2181859" y="166330"/>
                </a:lnTo>
                <a:lnTo>
                  <a:pt x="2140891" y="148805"/>
                </a:lnTo>
                <a:lnTo>
                  <a:pt x="2097566" y="132075"/>
                </a:lnTo>
                <a:lnTo>
                  <a:pt x="2051980" y="116175"/>
                </a:lnTo>
                <a:lnTo>
                  <a:pt x="2004225" y="101140"/>
                </a:lnTo>
                <a:lnTo>
                  <a:pt x="1954396" y="87004"/>
                </a:lnTo>
                <a:lnTo>
                  <a:pt x="1902586" y="73801"/>
                </a:lnTo>
                <a:lnTo>
                  <a:pt x="1848888" y="61565"/>
                </a:lnTo>
                <a:lnTo>
                  <a:pt x="1793397" y="50332"/>
                </a:lnTo>
                <a:lnTo>
                  <a:pt x="1736206" y="40135"/>
                </a:lnTo>
                <a:lnTo>
                  <a:pt x="1677409" y="31009"/>
                </a:lnTo>
                <a:lnTo>
                  <a:pt x="1617099" y="22989"/>
                </a:lnTo>
                <a:lnTo>
                  <a:pt x="1555370" y="16107"/>
                </a:lnTo>
                <a:lnTo>
                  <a:pt x="1492317" y="10400"/>
                </a:lnTo>
                <a:lnTo>
                  <a:pt x="1428031" y="5902"/>
                </a:lnTo>
                <a:lnTo>
                  <a:pt x="1362609" y="2646"/>
                </a:lnTo>
                <a:lnTo>
                  <a:pt x="1296142" y="667"/>
                </a:lnTo>
                <a:lnTo>
                  <a:pt x="1228725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58990" y="1092339"/>
            <a:ext cx="2457450" cy="902335"/>
          </a:xfrm>
          <a:custGeom>
            <a:avLst/>
            <a:gdLst/>
            <a:ahLst/>
            <a:cxnLst/>
            <a:rect l="l" t="t" r="r" b="b"/>
            <a:pathLst>
              <a:path w="2457450" h="902335">
                <a:moveTo>
                  <a:pt x="0" y="450920"/>
                </a:moveTo>
                <a:lnTo>
                  <a:pt x="7209" y="401787"/>
                </a:lnTo>
                <a:lnTo>
                  <a:pt x="28340" y="354187"/>
                </a:lnTo>
                <a:lnTo>
                  <a:pt x="62641" y="308394"/>
                </a:lnTo>
                <a:lnTo>
                  <a:pt x="109363" y="264684"/>
                </a:lnTo>
                <a:lnTo>
                  <a:pt x="167756" y="223332"/>
                </a:lnTo>
                <a:lnTo>
                  <a:pt x="201096" y="203626"/>
                </a:lnTo>
                <a:lnTo>
                  <a:pt x="237072" y="184612"/>
                </a:lnTo>
                <a:lnTo>
                  <a:pt x="275591" y="166326"/>
                </a:lnTo>
                <a:lnTo>
                  <a:pt x="316560" y="148800"/>
                </a:lnTo>
                <a:lnTo>
                  <a:pt x="359885" y="132071"/>
                </a:lnTo>
                <a:lnTo>
                  <a:pt x="405471" y="116172"/>
                </a:lnTo>
                <a:lnTo>
                  <a:pt x="453226" y="101137"/>
                </a:lnTo>
                <a:lnTo>
                  <a:pt x="503055" y="87001"/>
                </a:lnTo>
                <a:lnTo>
                  <a:pt x="554866" y="73798"/>
                </a:lnTo>
                <a:lnTo>
                  <a:pt x="608563" y="61563"/>
                </a:lnTo>
                <a:lnTo>
                  <a:pt x="664055" y="50330"/>
                </a:lnTo>
                <a:lnTo>
                  <a:pt x="721246" y="40134"/>
                </a:lnTo>
                <a:lnTo>
                  <a:pt x="780043" y="31008"/>
                </a:lnTo>
                <a:lnTo>
                  <a:pt x="840352" y="22988"/>
                </a:lnTo>
                <a:lnTo>
                  <a:pt x="902081" y="16107"/>
                </a:lnTo>
                <a:lnTo>
                  <a:pt x="965134" y="10400"/>
                </a:lnTo>
                <a:lnTo>
                  <a:pt x="1029419" y="5901"/>
                </a:lnTo>
                <a:lnTo>
                  <a:pt x="1094842" y="2645"/>
                </a:lnTo>
                <a:lnTo>
                  <a:pt x="1161308" y="667"/>
                </a:lnTo>
                <a:lnTo>
                  <a:pt x="1228725" y="0"/>
                </a:lnTo>
                <a:lnTo>
                  <a:pt x="1296141" y="667"/>
                </a:lnTo>
                <a:lnTo>
                  <a:pt x="1362608" y="2645"/>
                </a:lnTo>
                <a:lnTo>
                  <a:pt x="1428030" y="5901"/>
                </a:lnTo>
                <a:lnTo>
                  <a:pt x="1492315" y="10400"/>
                </a:lnTo>
                <a:lnTo>
                  <a:pt x="1555368" y="16107"/>
                </a:lnTo>
                <a:lnTo>
                  <a:pt x="1617097" y="22988"/>
                </a:lnTo>
                <a:lnTo>
                  <a:pt x="1677406" y="31008"/>
                </a:lnTo>
                <a:lnTo>
                  <a:pt x="1736203" y="40134"/>
                </a:lnTo>
                <a:lnTo>
                  <a:pt x="1793394" y="50330"/>
                </a:lnTo>
                <a:lnTo>
                  <a:pt x="1848885" y="61563"/>
                </a:lnTo>
                <a:lnTo>
                  <a:pt x="1902583" y="73798"/>
                </a:lnTo>
                <a:lnTo>
                  <a:pt x="1954393" y="87001"/>
                </a:lnTo>
                <a:lnTo>
                  <a:pt x="2004223" y="101137"/>
                </a:lnTo>
                <a:lnTo>
                  <a:pt x="2051978" y="116172"/>
                </a:lnTo>
                <a:lnTo>
                  <a:pt x="2097564" y="132071"/>
                </a:lnTo>
                <a:lnTo>
                  <a:pt x="2140889" y="148800"/>
                </a:lnTo>
                <a:lnTo>
                  <a:pt x="2181858" y="166326"/>
                </a:lnTo>
                <a:lnTo>
                  <a:pt x="2220377" y="184612"/>
                </a:lnTo>
                <a:lnTo>
                  <a:pt x="2256353" y="203626"/>
                </a:lnTo>
                <a:lnTo>
                  <a:pt x="2289693" y="223332"/>
                </a:lnTo>
                <a:lnTo>
                  <a:pt x="2348087" y="264684"/>
                </a:lnTo>
                <a:lnTo>
                  <a:pt x="2394809" y="308394"/>
                </a:lnTo>
                <a:lnTo>
                  <a:pt x="2429110" y="354187"/>
                </a:lnTo>
                <a:lnTo>
                  <a:pt x="2450240" y="401787"/>
                </a:lnTo>
                <a:lnTo>
                  <a:pt x="2457450" y="450920"/>
                </a:lnTo>
                <a:lnTo>
                  <a:pt x="2455632" y="475661"/>
                </a:lnTo>
                <a:lnTo>
                  <a:pt x="2441368" y="524062"/>
                </a:lnTo>
                <a:lnTo>
                  <a:pt x="2413559" y="570793"/>
                </a:lnTo>
                <a:lnTo>
                  <a:pt x="2372954" y="615579"/>
                </a:lnTo>
                <a:lnTo>
                  <a:pt x="2320302" y="658144"/>
                </a:lnTo>
                <a:lnTo>
                  <a:pt x="2256353" y="698215"/>
                </a:lnTo>
                <a:lnTo>
                  <a:pt x="2220377" y="717228"/>
                </a:lnTo>
                <a:lnTo>
                  <a:pt x="2181858" y="735515"/>
                </a:lnTo>
                <a:lnTo>
                  <a:pt x="2140889" y="753040"/>
                </a:lnTo>
                <a:lnTo>
                  <a:pt x="2097564" y="769769"/>
                </a:lnTo>
                <a:lnTo>
                  <a:pt x="2051978" y="785669"/>
                </a:lnTo>
                <a:lnTo>
                  <a:pt x="2004223" y="800704"/>
                </a:lnTo>
                <a:lnTo>
                  <a:pt x="1954393" y="814839"/>
                </a:lnTo>
                <a:lnTo>
                  <a:pt x="1902583" y="828042"/>
                </a:lnTo>
                <a:lnTo>
                  <a:pt x="1848885" y="840277"/>
                </a:lnTo>
                <a:lnTo>
                  <a:pt x="1793394" y="851510"/>
                </a:lnTo>
                <a:lnTo>
                  <a:pt x="1736203" y="861707"/>
                </a:lnTo>
                <a:lnTo>
                  <a:pt x="1677406" y="870832"/>
                </a:lnTo>
                <a:lnTo>
                  <a:pt x="1617097" y="878853"/>
                </a:lnTo>
                <a:lnTo>
                  <a:pt x="1555368" y="885734"/>
                </a:lnTo>
                <a:lnTo>
                  <a:pt x="1492315" y="891441"/>
                </a:lnTo>
                <a:lnTo>
                  <a:pt x="1428030" y="895939"/>
                </a:lnTo>
                <a:lnTo>
                  <a:pt x="1362608" y="899195"/>
                </a:lnTo>
                <a:lnTo>
                  <a:pt x="1296141" y="901174"/>
                </a:lnTo>
                <a:lnTo>
                  <a:pt x="1228725" y="901841"/>
                </a:lnTo>
                <a:lnTo>
                  <a:pt x="1161308" y="901174"/>
                </a:lnTo>
                <a:lnTo>
                  <a:pt x="1094842" y="899195"/>
                </a:lnTo>
                <a:lnTo>
                  <a:pt x="1029419" y="895939"/>
                </a:lnTo>
                <a:lnTo>
                  <a:pt x="965134" y="891441"/>
                </a:lnTo>
                <a:lnTo>
                  <a:pt x="902081" y="885734"/>
                </a:lnTo>
                <a:lnTo>
                  <a:pt x="840352" y="878853"/>
                </a:lnTo>
                <a:lnTo>
                  <a:pt x="780043" y="870832"/>
                </a:lnTo>
                <a:lnTo>
                  <a:pt x="721246" y="861707"/>
                </a:lnTo>
                <a:lnTo>
                  <a:pt x="664055" y="851510"/>
                </a:lnTo>
                <a:lnTo>
                  <a:pt x="608563" y="840277"/>
                </a:lnTo>
                <a:lnTo>
                  <a:pt x="554866" y="828042"/>
                </a:lnTo>
                <a:lnTo>
                  <a:pt x="503055" y="814839"/>
                </a:lnTo>
                <a:lnTo>
                  <a:pt x="453226" y="800704"/>
                </a:lnTo>
                <a:lnTo>
                  <a:pt x="405471" y="785669"/>
                </a:lnTo>
                <a:lnTo>
                  <a:pt x="359885" y="769769"/>
                </a:lnTo>
                <a:lnTo>
                  <a:pt x="316560" y="753040"/>
                </a:lnTo>
                <a:lnTo>
                  <a:pt x="275591" y="735515"/>
                </a:lnTo>
                <a:lnTo>
                  <a:pt x="237072" y="717228"/>
                </a:lnTo>
                <a:lnTo>
                  <a:pt x="201096" y="698215"/>
                </a:lnTo>
                <a:lnTo>
                  <a:pt x="167756" y="678509"/>
                </a:lnTo>
                <a:lnTo>
                  <a:pt x="109363" y="637156"/>
                </a:lnTo>
                <a:lnTo>
                  <a:pt x="62641" y="593446"/>
                </a:lnTo>
                <a:lnTo>
                  <a:pt x="28340" y="547653"/>
                </a:lnTo>
                <a:lnTo>
                  <a:pt x="7209" y="500053"/>
                </a:lnTo>
                <a:lnTo>
                  <a:pt x="0" y="450920"/>
                </a:lnTo>
                <a:close/>
              </a:path>
            </a:pathLst>
          </a:custGeom>
          <a:ln w="10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92034" y="1226089"/>
            <a:ext cx="1931670" cy="6178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5090" marR="5080" indent="-73025">
              <a:lnSpc>
                <a:spcPts val="2330"/>
              </a:lnSpc>
              <a:spcBef>
                <a:spcPts val="180"/>
              </a:spcBef>
            </a:pPr>
            <a:r>
              <a:rPr dirty="0" sz="1950" spc="-10" b="1">
                <a:latin typeface="Times New Roman"/>
                <a:cs typeface="Times New Roman"/>
              </a:rPr>
              <a:t>Check the table</a:t>
            </a:r>
            <a:r>
              <a:rPr dirty="0" sz="1950" spc="-90" b="1">
                <a:latin typeface="Times New Roman"/>
                <a:cs typeface="Times New Roman"/>
              </a:rPr>
              <a:t> </a:t>
            </a:r>
            <a:r>
              <a:rPr dirty="0" sz="1950" spc="-5" b="1">
                <a:latin typeface="Times New Roman"/>
                <a:cs typeface="Times New Roman"/>
              </a:rPr>
              <a:t>in  </a:t>
            </a:r>
            <a:r>
              <a:rPr dirty="0" sz="1950" spc="-10" b="1">
                <a:latin typeface="Times New Roman"/>
                <a:cs typeface="Times New Roman"/>
              </a:rPr>
              <a:t>The </a:t>
            </a:r>
            <a:r>
              <a:rPr dirty="0" sz="1950" spc="-15" b="1">
                <a:latin typeface="Times New Roman"/>
                <a:cs typeface="Times New Roman"/>
              </a:rPr>
              <a:t>TEXT</a:t>
            </a:r>
            <a:r>
              <a:rPr dirty="0" sz="1950" spc="-15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(p78)!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6988" y="4344923"/>
            <a:ext cx="7793735" cy="792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4316" y="4329684"/>
            <a:ext cx="7872983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7280" y="4371761"/>
            <a:ext cx="7694891" cy="695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7280" y="4371759"/>
            <a:ext cx="7694930" cy="695325"/>
          </a:xfrm>
          <a:prstGeom prst="rect">
            <a:avLst/>
          </a:prstGeom>
          <a:ln w="10248">
            <a:solidFill>
              <a:srgbClr val="CCCC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080770">
              <a:lnSpc>
                <a:spcPct val="100000"/>
              </a:lnSpc>
            </a:pP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1 </a:t>
            </a:r>
            <a:r>
              <a:rPr dirty="0" sz="1950" spc="-20" b="1">
                <a:solidFill>
                  <a:srgbClr val="993300"/>
                </a:solidFill>
                <a:latin typeface="Arial"/>
                <a:cs typeface="Arial"/>
              </a:rPr>
              <a:t>Word </a:t>
            </a: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Instruction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/ 1 </a:t>
            </a:r>
            <a:r>
              <a:rPr dirty="0" sz="1950" spc="-10" b="1">
                <a:solidFill>
                  <a:srgbClr val="993300"/>
                </a:solidFill>
                <a:latin typeface="Arial"/>
                <a:cs typeface="Arial"/>
              </a:rPr>
              <a:t>Instruction </a:t>
            </a:r>
            <a:r>
              <a:rPr dirty="0" sz="1950" spc="-15" b="1">
                <a:solidFill>
                  <a:srgbClr val="993300"/>
                </a:solidFill>
                <a:latin typeface="Arial"/>
                <a:cs typeface="Arial"/>
              </a:rPr>
              <a:t>Cycle </a:t>
            </a:r>
            <a:r>
              <a:rPr dirty="0" sz="1950" spc="-5" b="1">
                <a:solidFill>
                  <a:srgbClr val="993300"/>
                </a:solidFill>
                <a:latin typeface="Arial"/>
                <a:cs typeface="Arial"/>
              </a:rPr>
              <a:t>/ 4 </a:t>
            </a:r>
            <a:r>
              <a:rPr dirty="0" sz="1950" spc="-15" b="1">
                <a:solidFill>
                  <a:srgbClr val="993300"/>
                </a:solidFill>
                <a:latin typeface="Arial"/>
                <a:cs typeface="Arial"/>
              </a:rPr>
              <a:t>Clock</a:t>
            </a:r>
            <a:r>
              <a:rPr dirty="0" sz="1950" spc="-2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950" spc="-15" b="1">
                <a:solidFill>
                  <a:srgbClr val="993300"/>
                </a:solidFill>
                <a:latin typeface="Arial"/>
                <a:cs typeface="Arial"/>
              </a:rPr>
              <a:t>Cycles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41333" y="2076171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5" h="0">
                <a:moveTo>
                  <a:pt x="0" y="0"/>
                </a:moveTo>
                <a:lnTo>
                  <a:pt x="493191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787" y="2076171"/>
            <a:ext cx="6949440" cy="0"/>
          </a:xfrm>
          <a:custGeom>
            <a:avLst/>
            <a:gdLst/>
            <a:ahLst/>
            <a:cxnLst/>
            <a:rect l="l" t="t" r="r" b="b"/>
            <a:pathLst>
              <a:path w="6949440" h="0">
                <a:moveTo>
                  <a:pt x="0" y="0"/>
                </a:moveTo>
                <a:lnTo>
                  <a:pt x="6949125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3642" y="3161627"/>
            <a:ext cx="174942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Arial"/>
                <a:cs typeface="Arial"/>
              </a:rPr>
              <a:t>Decoded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from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Program</a:t>
            </a:r>
            <a:endParaRPr sz="1400">
              <a:latin typeface="Arial"/>
              <a:cs typeface="Arial"/>
            </a:endParaRPr>
          </a:p>
          <a:p>
            <a:pPr marL="99568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Me</a:t>
            </a:r>
            <a:r>
              <a:rPr dirty="0" sz="1400" spc="-15" b="1">
                <a:latin typeface="Arial"/>
                <a:cs typeface="Arial"/>
              </a:rPr>
              <a:t>m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10" b="1">
                <a:latin typeface="Arial"/>
                <a:cs typeface="Arial"/>
              </a:rPr>
              <a:t>r</a:t>
            </a:r>
            <a:r>
              <a:rPr dirty="0" sz="1400" b="1">
                <a:latin typeface="Arial"/>
                <a:cs typeface="Arial"/>
              </a:rPr>
              <a:t>y</a:t>
            </a:r>
            <a:r>
              <a:rPr dirty="0" sz="1400" spc="-5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279" y="3917555"/>
            <a:ext cx="1851660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643255">
              <a:lnSpc>
                <a:spcPct val="102600"/>
              </a:lnSpc>
              <a:spcBef>
                <a:spcPts val="90"/>
              </a:spcBef>
            </a:pPr>
            <a:r>
              <a:rPr dirty="0" sz="1150" spc="25" b="1">
                <a:latin typeface="Arial"/>
                <a:cs typeface="Arial"/>
              </a:rPr>
              <a:t>A</a:t>
            </a:r>
            <a:r>
              <a:rPr dirty="0" sz="1150" b="1">
                <a:latin typeface="Arial"/>
                <a:cs typeface="Arial"/>
              </a:rPr>
              <a:t>rit</a:t>
            </a:r>
            <a:r>
              <a:rPr dirty="0" sz="1150" spc="20" b="1">
                <a:latin typeface="Arial"/>
                <a:cs typeface="Arial"/>
              </a:rPr>
              <a:t>h</a:t>
            </a:r>
            <a:r>
              <a:rPr dirty="0" sz="1150" spc="15" b="1">
                <a:latin typeface="Arial"/>
                <a:cs typeface="Arial"/>
              </a:rPr>
              <a:t>me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10" b="1">
                <a:latin typeface="Arial"/>
                <a:cs typeface="Arial"/>
              </a:rPr>
              <a:t>c</a:t>
            </a:r>
            <a:r>
              <a:rPr dirty="0" sz="1150" b="1">
                <a:latin typeface="Arial"/>
                <a:cs typeface="Arial"/>
              </a:rPr>
              <a:t>/</a:t>
            </a:r>
            <a:r>
              <a:rPr dirty="0" sz="1150" spc="20" b="1">
                <a:latin typeface="Arial"/>
                <a:cs typeface="Arial"/>
              </a:rPr>
              <a:t>Log</a:t>
            </a:r>
            <a:r>
              <a:rPr dirty="0" sz="1150" b="1">
                <a:latin typeface="Arial"/>
                <a:cs typeface="Arial"/>
              </a:rPr>
              <a:t>i</a:t>
            </a:r>
            <a:r>
              <a:rPr dirty="0" sz="1150" spc="5" b="1">
                <a:latin typeface="Arial"/>
                <a:cs typeface="Arial"/>
              </a:rPr>
              <a:t>c  </a:t>
            </a:r>
            <a:r>
              <a:rPr dirty="0" sz="1150" spc="15" b="1">
                <a:latin typeface="Arial"/>
                <a:cs typeface="Arial"/>
              </a:rPr>
              <a:t>Function </a:t>
            </a:r>
            <a:r>
              <a:rPr dirty="0" sz="1150" spc="5" b="1">
                <a:latin typeface="Arial"/>
                <a:cs typeface="Arial"/>
              </a:rPr>
              <a:t>to </a:t>
            </a:r>
            <a:r>
              <a:rPr dirty="0" sz="1150" spc="15" b="1">
                <a:latin typeface="Arial"/>
                <a:cs typeface="Arial"/>
              </a:rPr>
              <a:t>be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Performed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369" y="4133963"/>
            <a:ext cx="842644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79070">
              <a:lnSpc>
                <a:spcPct val="102600"/>
              </a:lnSpc>
              <a:spcBef>
                <a:spcPts val="90"/>
              </a:spcBef>
            </a:pPr>
            <a:r>
              <a:rPr dirty="0" sz="1150" spc="10" b="1">
                <a:latin typeface="Arial"/>
                <a:cs typeface="Arial"/>
              </a:rPr>
              <a:t>Result  </a:t>
            </a: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10" b="1">
                <a:latin typeface="Arial"/>
                <a:cs typeface="Arial"/>
              </a:rPr>
              <a:t>es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20" b="1">
                <a:latin typeface="Arial"/>
                <a:cs typeface="Arial"/>
              </a:rPr>
              <a:t>n</a:t>
            </a:r>
            <a:r>
              <a:rPr dirty="0" sz="1150" spc="10" b="1">
                <a:latin typeface="Arial"/>
                <a:cs typeface="Arial"/>
              </a:rPr>
              <a:t>a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20" b="1">
                <a:latin typeface="Arial"/>
                <a:cs typeface="Arial"/>
              </a:rPr>
              <a:t>o</a:t>
            </a:r>
            <a:r>
              <a:rPr dirty="0" sz="1150" spc="15" b="1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8164" y="3917555"/>
            <a:ext cx="1395730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dirty="0" sz="1150" spc="15" b="1">
                <a:latin typeface="Arial"/>
                <a:cs typeface="Arial"/>
              </a:rPr>
              <a:t>Address </a:t>
            </a:r>
            <a:r>
              <a:rPr dirty="0" sz="1150" spc="10" b="1">
                <a:latin typeface="Arial"/>
                <a:cs typeface="Arial"/>
              </a:rPr>
              <a:t>of</a:t>
            </a:r>
            <a:r>
              <a:rPr dirty="0" sz="1150" spc="-65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Second  Source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Operand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0792" y="3596322"/>
            <a:ext cx="212090" cy="600075"/>
          </a:xfrm>
          <a:custGeom>
            <a:avLst/>
            <a:gdLst/>
            <a:ahLst/>
            <a:cxnLst/>
            <a:rect l="l" t="t" r="r" b="b"/>
            <a:pathLst>
              <a:path w="212089" h="600075">
                <a:moveTo>
                  <a:pt x="129692" y="558520"/>
                </a:moveTo>
                <a:lnTo>
                  <a:pt x="0" y="558520"/>
                </a:lnTo>
                <a:lnTo>
                  <a:pt x="0" y="599516"/>
                </a:lnTo>
                <a:lnTo>
                  <a:pt x="150177" y="599516"/>
                </a:lnTo>
                <a:lnTo>
                  <a:pt x="158150" y="597904"/>
                </a:lnTo>
                <a:lnTo>
                  <a:pt x="164657" y="593510"/>
                </a:lnTo>
                <a:lnTo>
                  <a:pt x="169042" y="586994"/>
                </a:lnTo>
                <a:lnTo>
                  <a:pt x="170649" y="579018"/>
                </a:lnTo>
                <a:lnTo>
                  <a:pt x="129692" y="579018"/>
                </a:lnTo>
                <a:lnTo>
                  <a:pt x="129692" y="558520"/>
                </a:lnTo>
                <a:close/>
              </a:path>
              <a:path w="212089" h="600075">
                <a:moveTo>
                  <a:pt x="170649" y="102476"/>
                </a:moveTo>
                <a:lnTo>
                  <a:pt x="129692" y="102476"/>
                </a:lnTo>
                <a:lnTo>
                  <a:pt x="129692" y="579018"/>
                </a:lnTo>
                <a:lnTo>
                  <a:pt x="150177" y="558520"/>
                </a:lnTo>
                <a:lnTo>
                  <a:pt x="170649" y="558520"/>
                </a:lnTo>
                <a:lnTo>
                  <a:pt x="170649" y="102476"/>
                </a:lnTo>
                <a:close/>
              </a:path>
              <a:path w="212089" h="600075">
                <a:moveTo>
                  <a:pt x="170649" y="558520"/>
                </a:moveTo>
                <a:lnTo>
                  <a:pt x="150177" y="558520"/>
                </a:lnTo>
                <a:lnTo>
                  <a:pt x="129692" y="579018"/>
                </a:lnTo>
                <a:lnTo>
                  <a:pt x="170649" y="579018"/>
                </a:lnTo>
                <a:lnTo>
                  <a:pt x="170649" y="558520"/>
                </a:lnTo>
                <a:close/>
              </a:path>
              <a:path w="212089" h="600075">
                <a:moveTo>
                  <a:pt x="150177" y="0"/>
                </a:moveTo>
                <a:lnTo>
                  <a:pt x="88734" y="122974"/>
                </a:lnTo>
                <a:lnTo>
                  <a:pt x="129692" y="122974"/>
                </a:lnTo>
                <a:lnTo>
                  <a:pt x="129692" y="102476"/>
                </a:lnTo>
                <a:lnTo>
                  <a:pt x="201368" y="102476"/>
                </a:lnTo>
                <a:lnTo>
                  <a:pt x="150177" y="0"/>
                </a:lnTo>
                <a:close/>
              </a:path>
              <a:path w="212089" h="600075">
                <a:moveTo>
                  <a:pt x="201368" y="102476"/>
                </a:moveTo>
                <a:lnTo>
                  <a:pt x="170649" y="102476"/>
                </a:lnTo>
                <a:lnTo>
                  <a:pt x="170649" y="122974"/>
                </a:lnTo>
                <a:lnTo>
                  <a:pt x="211607" y="122974"/>
                </a:lnTo>
                <a:lnTo>
                  <a:pt x="201368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82745" y="3596322"/>
            <a:ext cx="210185" cy="600075"/>
          </a:xfrm>
          <a:custGeom>
            <a:avLst/>
            <a:gdLst/>
            <a:ahLst/>
            <a:cxnLst/>
            <a:rect l="l" t="t" r="r" b="b"/>
            <a:pathLst>
              <a:path w="210185" h="600075">
                <a:moveTo>
                  <a:pt x="81914" y="102476"/>
                </a:moveTo>
                <a:lnTo>
                  <a:pt x="40957" y="102476"/>
                </a:lnTo>
                <a:lnTo>
                  <a:pt x="40957" y="579018"/>
                </a:lnTo>
                <a:lnTo>
                  <a:pt x="42566" y="586994"/>
                </a:lnTo>
                <a:lnTo>
                  <a:pt x="46955" y="593510"/>
                </a:lnTo>
                <a:lnTo>
                  <a:pt x="53462" y="597904"/>
                </a:lnTo>
                <a:lnTo>
                  <a:pt x="61429" y="599516"/>
                </a:lnTo>
                <a:lnTo>
                  <a:pt x="209905" y="599516"/>
                </a:lnTo>
                <a:lnTo>
                  <a:pt x="209905" y="579018"/>
                </a:lnTo>
                <a:lnTo>
                  <a:pt x="81914" y="579018"/>
                </a:lnTo>
                <a:lnTo>
                  <a:pt x="61429" y="558520"/>
                </a:lnTo>
                <a:lnTo>
                  <a:pt x="81914" y="558520"/>
                </a:lnTo>
                <a:lnTo>
                  <a:pt x="81914" y="102476"/>
                </a:lnTo>
                <a:close/>
              </a:path>
              <a:path w="210185" h="600075">
                <a:moveTo>
                  <a:pt x="81914" y="558520"/>
                </a:moveTo>
                <a:lnTo>
                  <a:pt x="61429" y="558520"/>
                </a:lnTo>
                <a:lnTo>
                  <a:pt x="81914" y="579018"/>
                </a:lnTo>
                <a:lnTo>
                  <a:pt x="81914" y="558520"/>
                </a:lnTo>
                <a:close/>
              </a:path>
              <a:path w="210185" h="600075">
                <a:moveTo>
                  <a:pt x="209905" y="558520"/>
                </a:moveTo>
                <a:lnTo>
                  <a:pt x="81914" y="558520"/>
                </a:lnTo>
                <a:lnTo>
                  <a:pt x="81914" y="579018"/>
                </a:lnTo>
                <a:lnTo>
                  <a:pt x="209905" y="579018"/>
                </a:lnTo>
                <a:lnTo>
                  <a:pt x="209905" y="558520"/>
                </a:lnTo>
                <a:close/>
              </a:path>
              <a:path w="210185" h="600075">
                <a:moveTo>
                  <a:pt x="61429" y="0"/>
                </a:moveTo>
                <a:lnTo>
                  <a:pt x="0" y="122974"/>
                </a:lnTo>
                <a:lnTo>
                  <a:pt x="40957" y="122974"/>
                </a:lnTo>
                <a:lnTo>
                  <a:pt x="40957" y="102476"/>
                </a:lnTo>
                <a:lnTo>
                  <a:pt x="112631" y="102476"/>
                </a:lnTo>
                <a:lnTo>
                  <a:pt x="61429" y="0"/>
                </a:lnTo>
                <a:close/>
              </a:path>
              <a:path w="210185" h="600075">
                <a:moveTo>
                  <a:pt x="112631" y="102476"/>
                </a:moveTo>
                <a:lnTo>
                  <a:pt x="81914" y="102476"/>
                </a:lnTo>
                <a:lnTo>
                  <a:pt x="81914" y="122974"/>
                </a:lnTo>
                <a:lnTo>
                  <a:pt x="122872" y="122974"/>
                </a:lnTo>
                <a:lnTo>
                  <a:pt x="112631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8512" y="3596322"/>
            <a:ext cx="123189" cy="506095"/>
          </a:xfrm>
          <a:custGeom>
            <a:avLst/>
            <a:gdLst/>
            <a:ahLst/>
            <a:cxnLst/>
            <a:rect l="l" t="t" r="r" b="b"/>
            <a:pathLst>
              <a:path w="123189" h="506095">
                <a:moveTo>
                  <a:pt x="81914" y="102476"/>
                </a:moveTo>
                <a:lnTo>
                  <a:pt x="40957" y="102476"/>
                </a:lnTo>
                <a:lnTo>
                  <a:pt x="40957" y="505574"/>
                </a:lnTo>
                <a:lnTo>
                  <a:pt x="81902" y="505574"/>
                </a:lnTo>
                <a:lnTo>
                  <a:pt x="81914" y="102476"/>
                </a:lnTo>
                <a:close/>
              </a:path>
              <a:path w="123189" h="506095">
                <a:moveTo>
                  <a:pt x="61429" y="0"/>
                </a:moveTo>
                <a:lnTo>
                  <a:pt x="0" y="122974"/>
                </a:lnTo>
                <a:lnTo>
                  <a:pt x="40957" y="122974"/>
                </a:lnTo>
                <a:lnTo>
                  <a:pt x="40957" y="102476"/>
                </a:lnTo>
                <a:lnTo>
                  <a:pt x="112631" y="102476"/>
                </a:lnTo>
                <a:lnTo>
                  <a:pt x="61429" y="0"/>
                </a:lnTo>
                <a:close/>
              </a:path>
              <a:path w="123189" h="506095">
                <a:moveTo>
                  <a:pt x="112631" y="102476"/>
                </a:moveTo>
                <a:lnTo>
                  <a:pt x="81914" y="102476"/>
                </a:lnTo>
                <a:lnTo>
                  <a:pt x="81914" y="122974"/>
                </a:lnTo>
                <a:lnTo>
                  <a:pt x="122872" y="122974"/>
                </a:lnTo>
                <a:lnTo>
                  <a:pt x="112631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1595" y="3180588"/>
            <a:ext cx="1185671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0739" y="3192779"/>
            <a:ext cx="1167384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45106" y="3223963"/>
            <a:ext cx="1043305" cy="357505"/>
          </a:xfrm>
          <a:custGeom>
            <a:avLst/>
            <a:gdLst/>
            <a:ahLst/>
            <a:cxnLst/>
            <a:rect l="l" t="t" r="r" b="b"/>
            <a:pathLst>
              <a:path w="1043305" h="357504">
                <a:moveTo>
                  <a:pt x="0" y="356979"/>
                </a:moveTo>
                <a:lnTo>
                  <a:pt x="1042710" y="356979"/>
                </a:lnTo>
                <a:lnTo>
                  <a:pt x="1042710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45106" y="3223971"/>
            <a:ext cx="1043305" cy="357505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434"/>
              </a:spcBef>
            </a:pPr>
            <a:r>
              <a:rPr dirty="0" sz="1500">
                <a:solidFill>
                  <a:srgbClr val="009999"/>
                </a:solidFill>
                <a:latin typeface="Arial Black"/>
                <a:cs typeface="Arial Black"/>
              </a:rPr>
              <a:t>Opcode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44011" y="3180588"/>
            <a:ext cx="44196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16579" y="3192779"/>
            <a:ext cx="496823" cy="542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7814" y="3223963"/>
            <a:ext cx="290195" cy="357505"/>
          </a:xfrm>
          <a:custGeom>
            <a:avLst/>
            <a:gdLst/>
            <a:ahLst/>
            <a:cxnLst/>
            <a:rect l="l" t="t" r="r" b="b"/>
            <a:pathLst>
              <a:path w="290195" h="357504">
                <a:moveTo>
                  <a:pt x="0" y="356979"/>
                </a:moveTo>
                <a:lnTo>
                  <a:pt x="290118" y="356979"/>
                </a:lnTo>
                <a:lnTo>
                  <a:pt x="290118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87814" y="3223971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7" y="0"/>
                </a:lnTo>
                <a:lnTo>
                  <a:pt x="298647" y="356979"/>
                </a:lnTo>
                <a:lnTo>
                  <a:pt x="0" y="356979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36620" y="3180588"/>
            <a:ext cx="438912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09188" y="3192779"/>
            <a:ext cx="493775" cy="542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7933" y="3223963"/>
            <a:ext cx="288925" cy="357505"/>
          </a:xfrm>
          <a:custGeom>
            <a:avLst/>
            <a:gdLst/>
            <a:ahLst/>
            <a:cxnLst/>
            <a:rect l="l" t="t" r="r" b="b"/>
            <a:pathLst>
              <a:path w="288925" h="357504">
                <a:moveTo>
                  <a:pt x="0" y="356979"/>
                </a:moveTo>
                <a:lnTo>
                  <a:pt x="288404" y="356979"/>
                </a:lnTo>
                <a:lnTo>
                  <a:pt x="288404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7933" y="3223971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7" y="0"/>
                </a:lnTo>
                <a:lnTo>
                  <a:pt x="298647" y="356979"/>
                </a:lnTo>
                <a:lnTo>
                  <a:pt x="0" y="356979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3132" y="3180588"/>
            <a:ext cx="1630680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27347" y="3192779"/>
            <a:ext cx="1222248" cy="542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66337" y="3223963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356979"/>
                </a:moveTo>
                <a:lnTo>
                  <a:pt x="1488122" y="356979"/>
                </a:lnTo>
                <a:lnTo>
                  <a:pt x="1488122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66337" y="3223971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0"/>
                </a:moveTo>
                <a:lnTo>
                  <a:pt x="1488122" y="0"/>
                </a:lnTo>
                <a:lnTo>
                  <a:pt x="1488122" y="356979"/>
                </a:lnTo>
                <a:lnTo>
                  <a:pt x="0" y="356979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89524" y="3265246"/>
            <a:ext cx="20637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10"/>
              </a:spcBef>
              <a:tabLst>
                <a:tab pos="373380" algn="l"/>
                <a:tab pos="892810" algn="l"/>
              </a:tabLst>
            </a:pPr>
            <a:r>
              <a:rPr dirty="0" sz="1500" spc="5">
                <a:solidFill>
                  <a:srgbClr val="999966"/>
                </a:solidFill>
                <a:latin typeface="Arial Black"/>
                <a:cs typeface="Arial Black"/>
              </a:rPr>
              <a:t>d	</a:t>
            </a:r>
            <a:r>
              <a:rPr dirty="0" sz="1500" spc="5">
                <a:solidFill>
                  <a:srgbClr val="006600"/>
                </a:solidFill>
                <a:latin typeface="Arial Black"/>
                <a:cs typeface="Arial Black"/>
              </a:rPr>
              <a:t>a	</a:t>
            </a:r>
            <a:r>
              <a:rPr dirty="0" sz="1500" spc="5">
                <a:solidFill>
                  <a:srgbClr val="CC0000"/>
                </a:solidFill>
                <a:latin typeface="Arial Black"/>
                <a:cs typeface="Arial Black"/>
              </a:rPr>
              <a:t>Address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5801" y="2070383"/>
            <a:ext cx="1748155" cy="913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a-bit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330"/>
              </a:lnSpc>
              <a:spcBef>
                <a:spcPts val="80"/>
              </a:spcBef>
            </a:pP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a = 0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access</a:t>
            </a:r>
            <a:r>
              <a:rPr dirty="0" sz="1950" spc="-9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bank  </a:t>
            </a: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a = 1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use</a:t>
            </a:r>
            <a:r>
              <a:rPr dirty="0" sz="1950" spc="-6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5">
                <a:solidFill>
                  <a:srgbClr val="0066FF"/>
                </a:solidFill>
                <a:latin typeface="Times New Roman"/>
                <a:cs typeface="Times New Roman"/>
              </a:rPr>
              <a:t>BSR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56431" y="2532214"/>
            <a:ext cx="210185" cy="600075"/>
          </a:xfrm>
          <a:custGeom>
            <a:avLst/>
            <a:gdLst/>
            <a:ahLst/>
            <a:cxnLst/>
            <a:rect l="l" t="t" r="r" b="b"/>
            <a:pathLst>
              <a:path w="210185" h="600075">
                <a:moveTo>
                  <a:pt x="40957" y="476542"/>
                </a:moveTo>
                <a:lnTo>
                  <a:pt x="0" y="476542"/>
                </a:lnTo>
                <a:lnTo>
                  <a:pt x="61442" y="599516"/>
                </a:lnTo>
                <a:lnTo>
                  <a:pt x="112633" y="497039"/>
                </a:lnTo>
                <a:lnTo>
                  <a:pt x="40957" y="497039"/>
                </a:lnTo>
                <a:lnTo>
                  <a:pt x="40957" y="476542"/>
                </a:lnTo>
                <a:close/>
              </a:path>
              <a:path w="210185" h="600075">
                <a:moveTo>
                  <a:pt x="209905" y="0"/>
                </a:moveTo>
                <a:lnTo>
                  <a:pt x="61442" y="0"/>
                </a:lnTo>
                <a:lnTo>
                  <a:pt x="53467" y="1609"/>
                </a:lnTo>
                <a:lnTo>
                  <a:pt x="46956" y="6000"/>
                </a:lnTo>
                <a:lnTo>
                  <a:pt x="42567" y="12515"/>
                </a:lnTo>
                <a:lnTo>
                  <a:pt x="40957" y="20497"/>
                </a:lnTo>
                <a:lnTo>
                  <a:pt x="40957" y="497039"/>
                </a:lnTo>
                <a:lnTo>
                  <a:pt x="81914" y="497039"/>
                </a:lnTo>
                <a:lnTo>
                  <a:pt x="81914" y="40995"/>
                </a:lnTo>
                <a:lnTo>
                  <a:pt x="61442" y="40995"/>
                </a:lnTo>
                <a:lnTo>
                  <a:pt x="81914" y="20497"/>
                </a:lnTo>
                <a:lnTo>
                  <a:pt x="209905" y="20497"/>
                </a:lnTo>
                <a:lnTo>
                  <a:pt x="209905" y="0"/>
                </a:lnTo>
                <a:close/>
              </a:path>
              <a:path w="210185" h="600075">
                <a:moveTo>
                  <a:pt x="122872" y="476542"/>
                </a:moveTo>
                <a:lnTo>
                  <a:pt x="81914" y="476542"/>
                </a:lnTo>
                <a:lnTo>
                  <a:pt x="81914" y="497039"/>
                </a:lnTo>
                <a:lnTo>
                  <a:pt x="112633" y="497039"/>
                </a:lnTo>
                <a:lnTo>
                  <a:pt x="122872" y="476542"/>
                </a:lnTo>
                <a:close/>
              </a:path>
              <a:path w="210185" h="600075">
                <a:moveTo>
                  <a:pt x="81914" y="20497"/>
                </a:moveTo>
                <a:lnTo>
                  <a:pt x="61442" y="40995"/>
                </a:lnTo>
                <a:lnTo>
                  <a:pt x="81914" y="40995"/>
                </a:lnTo>
                <a:lnTo>
                  <a:pt x="81914" y="20497"/>
                </a:lnTo>
                <a:close/>
              </a:path>
              <a:path w="210185" h="600075">
                <a:moveTo>
                  <a:pt x="209905" y="20497"/>
                </a:moveTo>
                <a:lnTo>
                  <a:pt x="81914" y="20497"/>
                </a:lnTo>
                <a:lnTo>
                  <a:pt x="81914" y="40995"/>
                </a:lnTo>
                <a:lnTo>
                  <a:pt x="209905" y="40995"/>
                </a:lnTo>
                <a:lnTo>
                  <a:pt x="209905" y="20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80"/>
              <a:t> </a:t>
            </a:r>
            <a:r>
              <a:rPr dirty="0"/>
              <a:t>Memory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27558" y="1417853"/>
            <a:ext cx="287718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>
                <a:solidFill>
                  <a:srgbClr val="420000"/>
                </a:solidFill>
                <a:latin typeface="Times New Roman"/>
                <a:cs typeface="Times New Roman"/>
              </a:rPr>
              <a:t>Organization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11795" y="1165860"/>
            <a:ext cx="1630679" cy="597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4912" y="1208487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4912" y="1208493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11795" y="1620011"/>
            <a:ext cx="1630679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54912" y="1662830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54912" y="1662823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11795" y="2074164"/>
            <a:ext cx="1630679" cy="10515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54912" y="2117164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54912" y="2117166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11795" y="2982467"/>
            <a:ext cx="1630679" cy="10515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54912" y="3025837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54912" y="3025838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11795" y="3890771"/>
            <a:ext cx="1627631" cy="390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54912" y="3934510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1486420" y="0"/>
                </a:moveTo>
                <a:lnTo>
                  <a:pt x="0" y="0"/>
                </a:lnTo>
                <a:lnTo>
                  <a:pt x="0" y="247662"/>
                </a:lnTo>
                <a:lnTo>
                  <a:pt x="107429" y="124688"/>
                </a:lnTo>
                <a:lnTo>
                  <a:pt x="1486420" y="124688"/>
                </a:lnTo>
                <a:lnTo>
                  <a:pt x="1486420" y="0"/>
                </a:lnTo>
                <a:close/>
              </a:path>
              <a:path w="1486534" h="248285">
                <a:moveTo>
                  <a:pt x="320078" y="124688"/>
                </a:moveTo>
                <a:lnTo>
                  <a:pt x="107429" y="124688"/>
                </a:lnTo>
                <a:lnTo>
                  <a:pt x="212661" y="247662"/>
                </a:lnTo>
                <a:lnTo>
                  <a:pt x="320078" y="124688"/>
                </a:lnTo>
                <a:close/>
              </a:path>
              <a:path w="1486534" h="248285">
                <a:moveTo>
                  <a:pt x="530555" y="124688"/>
                </a:moveTo>
                <a:lnTo>
                  <a:pt x="320078" y="124688"/>
                </a:lnTo>
                <a:lnTo>
                  <a:pt x="425310" y="247662"/>
                </a:lnTo>
                <a:lnTo>
                  <a:pt x="530555" y="124688"/>
                </a:lnTo>
                <a:close/>
              </a:path>
              <a:path w="1486534" h="248285">
                <a:moveTo>
                  <a:pt x="743203" y="124688"/>
                </a:moveTo>
                <a:lnTo>
                  <a:pt x="530555" y="124688"/>
                </a:lnTo>
                <a:lnTo>
                  <a:pt x="637971" y="247662"/>
                </a:lnTo>
                <a:lnTo>
                  <a:pt x="743203" y="124688"/>
                </a:lnTo>
                <a:close/>
              </a:path>
              <a:path w="1486534" h="248285">
                <a:moveTo>
                  <a:pt x="955865" y="124688"/>
                </a:moveTo>
                <a:lnTo>
                  <a:pt x="743203" y="124688"/>
                </a:lnTo>
                <a:lnTo>
                  <a:pt x="848436" y="247662"/>
                </a:lnTo>
                <a:lnTo>
                  <a:pt x="955865" y="124688"/>
                </a:lnTo>
                <a:close/>
              </a:path>
              <a:path w="1486534" h="248285">
                <a:moveTo>
                  <a:pt x="1168527" y="124688"/>
                </a:moveTo>
                <a:lnTo>
                  <a:pt x="955865" y="124688"/>
                </a:lnTo>
                <a:lnTo>
                  <a:pt x="1061097" y="247662"/>
                </a:lnTo>
                <a:lnTo>
                  <a:pt x="1168527" y="124688"/>
                </a:lnTo>
                <a:close/>
              </a:path>
              <a:path w="1486534" h="248285">
                <a:moveTo>
                  <a:pt x="1378991" y="124688"/>
                </a:moveTo>
                <a:lnTo>
                  <a:pt x="1168527" y="124688"/>
                </a:lnTo>
                <a:lnTo>
                  <a:pt x="1273759" y="247662"/>
                </a:lnTo>
                <a:lnTo>
                  <a:pt x="1378991" y="124688"/>
                </a:lnTo>
                <a:close/>
              </a:path>
              <a:path w="1486534" h="248285">
                <a:moveTo>
                  <a:pt x="1486420" y="124688"/>
                </a:moveTo>
                <a:lnTo>
                  <a:pt x="1378991" y="124688"/>
                </a:lnTo>
                <a:lnTo>
                  <a:pt x="1486420" y="247662"/>
                </a:lnTo>
                <a:lnTo>
                  <a:pt x="1486420" y="124688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54912" y="3934510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0" y="0"/>
                </a:moveTo>
                <a:lnTo>
                  <a:pt x="0" y="247665"/>
                </a:lnTo>
                <a:lnTo>
                  <a:pt x="107425" y="124686"/>
                </a:lnTo>
                <a:lnTo>
                  <a:pt x="212658" y="247665"/>
                </a:lnTo>
                <a:lnTo>
                  <a:pt x="320083" y="124686"/>
                </a:lnTo>
                <a:lnTo>
                  <a:pt x="425316" y="247665"/>
                </a:lnTo>
                <a:lnTo>
                  <a:pt x="530550" y="124686"/>
                </a:lnTo>
                <a:lnTo>
                  <a:pt x="637975" y="247665"/>
                </a:lnTo>
                <a:lnTo>
                  <a:pt x="743207" y="124686"/>
                </a:lnTo>
                <a:lnTo>
                  <a:pt x="848441" y="247665"/>
                </a:lnTo>
                <a:lnTo>
                  <a:pt x="955866" y="124686"/>
                </a:lnTo>
                <a:lnTo>
                  <a:pt x="1061099" y="247665"/>
                </a:lnTo>
                <a:lnTo>
                  <a:pt x="1168525" y="124686"/>
                </a:lnTo>
                <a:lnTo>
                  <a:pt x="1273757" y="247665"/>
                </a:lnTo>
                <a:lnTo>
                  <a:pt x="1378988" y="124686"/>
                </a:lnTo>
                <a:lnTo>
                  <a:pt x="1486413" y="247665"/>
                </a:lnTo>
                <a:lnTo>
                  <a:pt x="1486413" y="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11795" y="4180332"/>
            <a:ext cx="1627631" cy="3931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554912" y="4224870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1378991" y="0"/>
                </a:moveTo>
                <a:lnTo>
                  <a:pt x="1273759" y="124688"/>
                </a:lnTo>
                <a:lnTo>
                  <a:pt x="0" y="124688"/>
                </a:lnTo>
                <a:lnTo>
                  <a:pt x="0" y="249377"/>
                </a:lnTo>
                <a:lnTo>
                  <a:pt x="1486420" y="249377"/>
                </a:lnTo>
                <a:lnTo>
                  <a:pt x="1486420" y="124688"/>
                </a:lnTo>
                <a:lnTo>
                  <a:pt x="212661" y="124688"/>
                </a:lnTo>
                <a:lnTo>
                  <a:pt x="107429" y="0"/>
                </a:lnTo>
                <a:lnTo>
                  <a:pt x="1378991" y="0"/>
                </a:lnTo>
                <a:close/>
              </a:path>
              <a:path w="1486534" h="249554">
                <a:moveTo>
                  <a:pt x="320078" y="0"/>
                </a:moveTo>
                <a:lnTo>
                  <a:pt x="212661" y="124688"/>
                </a:lnTo>
                <a:lnTo>
                  <a:pt x="425310" y="124688"/>
                </a:lnTo>
                <a:lnTo>
                  <a:pt x="320078" y="0"/>
                </a:lnTo>
                <a:close/>
              </a:path>
              <a:path w="1486534" h="249554">
                <a:moveTo>
                  <a:pt x="530555" y="0"/>
                </a:moveTo>
                <a:lnTo>
                  <a:pt x="425310" y="124688"/>
                </a:lnTo>
                <a:lnTo>
                  <a:pt x="637971" y="124688"/>
                </a:lnTo>
                <a:lnTo>
                  <a:pt x="530555" y="0"/>
                </a:lnTo>
                <a:close/>
              </a:path>
              <a:path w="1486534" h="249554">
                <a:moveTo>
                  <a:pt x="743203" y="0"/>
                </a:moveTo>
                <a:lnTo>
                  <a:pt x="637971" y="124688"/>
                </a:lnTo>
                <a:lnTo>
                  <a:pt x="848436" y="124688"/>
                </a:lnTo>
                <a:lnTo>
                  <a:pt x="743203" y="0"/>
                </a:lnTo>
                <a:close/>
              </a:path>
              <a:path w="1486534" h="249554">
                <a:moveTo>
                  <a:pt x="955865" y="0"/>
                </a:moveTo>
                <a:lnTo>
                  <a:pt x="848436" y="124688"/>
                </a:lnTo>
                <a:lnTo>
                  <a:pt x="1061097" y="124688"/>
                </a:lnTo>
                <a:lnTo>
                  <a:pt x="955865" y="0"/>
                </a:lnTo>
                <a:close/>
              </a:path>
              <a:path w="1486534" h="249554">
                <a:moveTo>
                  <a:pt x="1168527" y="0"/>
                </a:moveTo>
                <a:lnTo>
                  <a:pt x="1061097" y="124688"/>
                </a:lnTo>
                <a:lnTo>
                  <a:pt x="1273759" y="124688"/>
                </a:lnTo>
                <a:lnTo>
                  <a:pt x="11685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54912" y="4224870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0" y="249372"/>
                </a:moveTo>
                <a:lnTo>
                  <a:pt x="0" y="124686"/>
                </a:lnTo>
                <a:lnTo>
                  <a:pt x="107425" y="0"/>
                </a:lnTo>
                <a:lnTo>
                  <a:pt x="212658" y="124686"/>
                </a:lnTo>
                <a:lnTo>
                  <a:pt x="320083" y="0"/>
                </a:lnTo>
                <a:lnTo>
                  <a:pt x="425316" y="124686"/>
                </a:lnTo>
                <a:lnTo>
                  <a:pt x="530550" y="0"/>
                </a:lnTo>
                <a:lnTo>
                  <a:pt x="637975" y="124686"/>
                </a:lnTo>
                <a:lnTo>
                  <a:pt x="743207" y="0"/>
                </a:lnTo>
                <a:lnTo>
                  <a:pt x="848441" y="124686"/>
                </a:lnTo>
                <a:lnTo>
                  <a:pt x="955866" y="0"/>
                </a:lnTo>
                <a:lnTo>
                  <a:pt x="1061099" y="124686"/>
                </a:lnTo>
                <a:lnTo>
                  <a:pt x="1168525" y="0"/>
                </a:lnTo>
                <a:lnTo>
                  <a:pt x="1273757" y="124686"/>
                </a:lnTo>
                <a:lnTo>
                  <a:pt x="1378988" y="0"/>
                </a:lnTo>
                <a:lnTo>
                  <a:pt x="1486413" y="124686"/>
                </a:lnTo>
                <a:lnTo>
                  <a:pt x="1486413" y="249372"/>
                </a:lnTo>
                <a:lnTo>
                  <a:pt x="0" y="249372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11795" y="4430267"/>
            <a:ext cx="1630679" cy="10515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54912" y="4472532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54912" y="4472533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11795" y="5338571"/>
            <a:ext cx="1630679" cy="10515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54912" y="5381204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54912" y="5381206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11795" y="6246876"/>
            <a:ext cx="1630679" cy="597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54912" y="6289884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54912" y="628987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11795" y="6701028"/>
            <a:ext cx="1630679" cy="597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54912" y="6744220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54912" y="6744220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086028" y="1213526"/>
            <a:ext cx="385445" cy="89154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320"/>
              </a:spcBef>
            </a:pPr>
            <a:r>
              <a:rPr dirty="0" sz="1150" spc="10" b="1">
                <a:latin typeface="Arial"/>
                <a:cs typeface="Arial"/>
              </a:rPr>
              <a:t>000h</a:t>
            </a:r>
            <a:endParaRPr sz="115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229"/>
              </a:spcBef>
            </a:pPr>
            <a:r>
              <a:rPr dirty="0" sz="1150" spc="10" b="1">
                <a:latin typeface="Arial"/>
                <a:cs typeface="Arial"/>
              </a:rPr>
              <a:t>07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585"/>
              </a:spcBef>
            </a:pPr>
            <a:r>
              <a:rPr dirty="0" sz="1150" spc="10" b="1">
                <a:latin typeface="Arial"/>
                <a:cs typeface="Arial"/>
              </a:rPr>
              <a:t>080h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50" spc="10" b="1">
                <a:latin typeface="Arial"/>
                <a:cs typeface="Arial"/>
              </a:rPr>
              <a:t>0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03097" y="2146667"/>
            <a:ext cx="3683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100h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77494" y="2768459"/>
            <a:ext cx="410845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 b="1">
                <a:latin typeface="Arial"/>
                <a:cs typeface="Arial"/>
              </a:rPr>
              <a:t>1FFh</a:t>
            </a:r>
            <a:endParaRPr sz="115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900"/>
              </a:spcBef>
            </a:pPr>
            <a:r>
              <a:rPr dirty="0" sz="1150" spc="10" b="1">
                <a:latin typeface="Arial"/>
                <a:cs typeface="Arial"/>
              </a:rPr>
              <a:t>200h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094563" y="3676763"/>
            <a:ext cx="38481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2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94563" y="4505819"/>
            <a:ext cx="3937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10" b="1">
                <a:latin typeface="Arial"/>
                <a:cs typeface="Arial"/>
              </a:rPr>
              <a:t>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068959" y="5124563"/>
            <a:ext cx="410209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900"/>
              </a:spcBef>
            </a:pPr>
            <a:r>
              <a:rPr dirty="0" sz="1150" spc="15" b="1">
                <a:latin typeface="Arial"/>
                <a:cs typeface="Arial"/>
              </a:rPr>
              <a:t>E00h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62139" y="6035915"/>
            <a:ext cx="410845" cy="1113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0" b="1">
                <a:latin typeface="Arial"/>
                <a:cs typeface="Arial"/>
              </a:rPr>
              <a:t>EFFh</a:t>
            </a:r>
            <a:endParaRPr sz="1150">
              <a:latin typeface="Arial"/>
              <a:cs typeface="Arial"/>
            </a:endParaRPr>
          </a:p>
          <a:p>
            <a:pPr marL="27940" marR="5080" indent="18415">
              <a:lnSpc>
                <a:spcPct val="118300"/>
              </a:lnSpc>
              <a:spcBef>
                <a:spcPts val="625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00h  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7</a:t>
            </a:r>
            <a:r>
              <a:rPr dirty="0" sz="1150" spc="20" b="1">
                <a:latin typeface="Arial"/>
                <a:cs typeface="Arial"/>
              </a:rPr>
              <a:t>Fh</a:t>
            </a:r>
            <a:endParaRPr sz="1150">
              <a:latin typeface="Arial"/>
              <a:cs typeface="Arial"/>
            </a:endParaRPr>
          </a:p>
          <a:p>
            <a:pPr marL="20955" marR="12700" indent="15240">
              <a:lnSpc>
                <a:spcPts val="1300"/>
              </a:lnSpc>
              <a:spcBef>
                <a:spcPts val="695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80h  </a:t>
            </a:r>
            <a:r>
              <a:rPr dirty="0" sz="1150" spc="20" b="1">
                <a:latin typeface="Arial"/>
                <a:cs typeface="Arial"/>
              </a:rPr>
              <a:t>FFFh</a:t>
            </a:r>
            <a:endParaRPr sz="11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34451" y="4886735"/>
            <a:ext cx="236728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Instruction</a:t>
            </a:r>
            <a:r>
              <a:rPr dirty="0" sz="1950" spc="-7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Examples: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56282" y="5682263"/>
            <a:ext cx="1022985" cy="6178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0"/>
              </a:spcBef>
            </a:pPr>
            <a:r>
              <a:rPr dirty="0" sz="1950" spc="-15" b="1">
                <a:latin typeface="Times New Roman"/>
                <a:cs typeface="Times New Roman"/>
              </a:rPr>
              <a:t>MOV</a:t>
            </a:r>
            <a:r>
              <a:rPr dirty="0" sz="1950" spc="-190" b="1">
                <a:latin typeface="Times New Roman"/>
                <a:cs typeface="Times New Roman"/>
              </a:rPr>
              <a:t>L</a:t>
            </a:r>
            <a:r>
              <a:rPr dirty="0" sz="1950" spc="-5" b="1">
                <a:latin typeface="Times New Roman"/>
                <a:cs typeface="Times New Roman"/>
              </a:rPr>
              <a:t>W  </a:t>
            </a:r>
            <a:r>
              <a:rPr dirty="0" sz="1950" spc="-20" b="1">
                <a:latin typeface="Times New Roman"/>
                <a:cs typeface="Times New Roman"/>
              </a:rPr>
              <a:t>MOVW</a:t>
            </a:r>
            <a:r>
              <a:rPr dirty="0" sz="1950" spc="-5" b="1"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22242" y="5682263"/>
            <a:ext cx="544830" cy="61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0x23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dirty="0" sz="1950" spc="-10" b="1">
                <a:latin typeface="Times New Roman"/>
                <a:cs typeface="Times New Roman"/>
              </a:rPr>
              <a:t>0xF3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56282" y="6273575"/>
            <a:ext cx="1022985" cy="6210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dirty="0" sz="1950" spc="-20" b="1">
                <a:latin typeface="Times New Roman"/>
                <a:cs typeface="Times New Roman"/>
              </a:rPr>
              <a:t>MOVW</a:t>
            </a:r>
            <a:r>
              <a:rPr dirty="0" sz="1950" spc="-5" b="1">
                <a:latin typeface="Times New Roman"/>
                <a:cs typeface="Times New Roman"/>
              </a:rPr>
              <a:t>F  </a:t>
            </a:r>
            <a:r>
              <a:rPr dirty="0" sz="1950" spc="-20" b="1">
                <a:latin typeface="Times New Roman"/>
                <a:cs typeface="Times New Roman"/>
              </a:rPr>
              <a:t>MOVW</a:t>
            </a:r>
            <a:r>
              <a:rPr dirty="0" sz="1950" spc="-5" b="1"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22242" y="6273575"/>
            <a:ext cx="640080" cy="621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0xF2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950" spc="-10" b="1">
                <a:latin typeface="Times New Roman"/>
                <a:cs typeface="Times New Roman"/>
              </a:rPr>
              <a:t>0x200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657166" y="6197650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 h="0">
                <a:moveTo>
                  <a:pt x="0" y="0"/>
                </a:moveTo>
                <a:lnTo>
                  <a:pt x="1766290" y="1"/>
                </a:lnTo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423459" y="1435655"/>
            <a:ext cx="17145" cy="4762500"/>
          </a:xfrm>
          <a:custGeom>
            <a:avLst/>
            <a:gdLst/>
            <a:ahLst/>
            <a:cxnLst/>
            <a:rect l="l" t="t" r="r" b="b"/>
            <a:pathLst>
              <a:path w="17145" h="4762500">
                <a:moveTo>
                  <a:pt x="17065" y="4761995"/>
                </a:moveTo>
                <a:lnTo>
                  <a:pt x="0" y="0"/>
                </a:lnTo>
              </a:path>
            </a:pathLst>
          </a:custGeom>
          <a:ln w="10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40525" y="1420279"/>
            <a:ext cx="604520" cy="82550"/>
          </a:xfrm>
          <a:custGeom>
            <a:avLst/>
            <a:gdLst/>
            <a:ahLst/>
            <a:cxnLst/>
            <a:rect l="l" t="t" r="r" b="b"/>
            <a:pathLst>
              <a:path w="604520" h="82550">
                <a:moveTo>
                  <a:pt x="522211" y="0"/>
                </a:moveTo>
                <a:lnTo>
                  <a:pt x="522211" y="81991"/>
                </a:lnTo>
                <a:lnTo>
                  <a:pt x="593874" y="46126"/>
                </a:lnTo>
                <a:lnTo>
                  <a:pt x="535863" y="46126"/>
                </a:lnTo>
                <a:lnTo>
                  <a:pt x="535863" y="35877"/>
                </a:lnTo>
                <a:lnTo>
                  <a:pt x="593899" y="35877"/>
                </a:lnTo>
                <a:lnTo>
                  <a:pt x="522211" y="0"/>
                </a:lnTo>
                <a:close/>
              </a:path>
              <a:path w="604520" h="82550">
                <a:moveTo>
                  <a:pt x="522211" y="35877"/>
                </a:moveTo>
                <a:lnTo>
                  <a:pt x="0" y="35877"/>
                </a:lnTo>
                <a:lnTo>
                  <a:pt x="0" y="46126"/>
                </a:lnTo>
                <a:lnTo>
                  <a:pt x="522211" y="46126"/>
                </a:lnTo>
                <a:lnTo>
                  <a:pt x="522211" y="35877"/>
                </a:lnTo>
                <a:close/>
              </a:path>
              <a:path w="604520" h="82550">
                <a:moveTo>
                  <a:pt x="593899" y="35877"/>
                </a:moveTo>
                <a:lnTo>
                  <a:pt x="535863" y="35877"/>
                </a:lnTo>
                <a:lnTo>
                  <a:pt x="535863" y="46126"/>
                </a:lnTo>
                <a:lnTo>
                  <a:pt x="593874" y="46126"/>
                </a:lnTo>
                <a:lnTo>
                  <a:pt x="604126" y="40995"/>
                </a:lnTo>
                <a:lnTo>
                  <a:pt x="593899" y="35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40525" y="1898535"/>
            <a:ext cx="604520" cy="82550"/>
          </a:xfrm>
          <a:custGeom>
            <a:avLst/>
            <a:gdLst/>
            <a:ahLst/>
            <a:cxnLst/>
            <a:rect l="l" t="t" r="r" b="b"/>
            <a:pathLst>
              <a:path w="604520" h="82550">
                <a:moveTo>
                  <a:pt x="522211" y="0"/>
                </a:moveTo>
                <a:lnTo>
                  <a:pt x="522211" y="81978"/>
                </a:lnTo>
                <a:lnTo>
                  <a:pt x="593896" y="46113"/>
                </a:lnTo>
                <a:lnTo>
                  <a:pt x="535863" y="46113"/>
                </a:lnTo>
                <a:lnTo>
                  <a:pt x="535863" y="35864"/>
                </a:lnTo>
                <a:lnTo>
                  <a:pt x="593874" y="35864"/>
                </a:lnTo>
                <a:lnTo>
                  <a:pt x="522211" y="0"/>
                </a:lnTo>
                <a:close/>
              </a:path>
              <a:path w="604520" h="82550">
                <a:moveTo>
                  <a:pt x="522211" y="35864"/>
                </a:moveTo>
                <a:lnTo>
                  <a:pt x="0" y="35864"/>
                </a:lnTo>
                <a:lnTo>
                  <a:pt x="0" y="46113"/>
                </a:lnTo>
                <a:lnTo>
                  <a:pt x="522211" y="46113"/>
                </a:lnTo>
                <a:lnTo>
                  <a:pt x="522211" y="35864"/>
                </a:lnTo>
                <a:close/>
              </a:path>
              <a:path w="604520" h="82550">
                <a:moveTo>
                  <a:pt x="593874" y="35864"/>
                </a:moveTo>
                <a:lnTo>
                  <a:pt x="535863" y="35864"/>
                </a:lnTo>
                <a:lnTo>
                  <a:pt x="535863" y="46113"/>
                </a:lnTo>
                <a:lnTo>
                  <a:pt x="593896" y="46113"/>
                </a:lnTo>
                <a:lnTo>
                  <a:pt x="604126" y="40995"/>
                </a:lnTo>
                <a:lnTo>
                  <a:pt x="593874" y="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92650" y="5835548"/>
            <a:ext cx="274955" cy="724535"/>
          </a:xfrm>
          <a:custGeom>
            <a:avLst/>
            <a:gdLst/>
            <a:ahLst/>
            <a:cxnLst/>
            <a:rect l="l" t="t" r="r" b="b"/>
            <a:pathLst>
              <a:path w="274954" h="724534">
                <a:moveTo>
                  <a:pt x="0" y="0"/>
                </a:moveTo>
                <a:lnTo>
                  <a:pt x="53473" y="1796"/>
                </a:lnTo>
                <a:lnTo>
                  <a:pt x="97141" y="6697"/>
                </a:lnTo>
                <a:lnTo>
                  <a:pt x="126582" y="13965"/>
                </a:lnTo>
                <a:lnTo>
                  <a:pt x="137378" y="22865"/>
                </a:lnTo>
                <a:lnTo>
                  <a:pt x="137378" y="339237"/>
                </a:lnTo>
                <a:lnTo>
                  <a:pt x="148174" y="348137"/>
                </a:lnTo>
                <a:lnTo>
                  <a:pt x="177615" y="355405"/>
                </a:lnTo>
                <a:lnTo>
                  <a:pt x="221282" y="360306"/>
                </a:lnTo>
                <a:lnTo>
                  <a:pt x="274756" y="362102"/>
                </a:lnTo>
                <a:lnTo>
                  <a:pt x="221282" y="363899"/>
                </a:lnTo>
                <a:lnTo>
                  <a:pt x="177615" y="368800"/>
                </a:lnTo>
                <a:lnTo>
                  <a:pt x="148174" y="376068"/>
                </a:lnTo>
                <a:lnTo>
                  <a:pt x="137378" y="384968"/>
                </a:lnTo>
                <a:lnTo>
                  <a:pt x="137378" y="701340"/>
                </a:lnTo>
                <a:lnTo>
                  <a:pt x="126582" y="710240"/>
                </a:lnTo>
                <a:lnTo>
                  <a:pt x="97141" y="717508"/>
                </a:lnTo>
                <a:lnTo>
                  <a:pt x="53473" y="722409"/>
                </a:lnTo>
                <a:lnTo>
                  <a:pt x="0" y="724205"/>
                </a:lnTo>
              </a:path>
            </a:pathLst>
          </a:custGeom>
          <a:ln w="1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535861" y="6559753"/>
            <a:ext cx="2995295" cy="350520"/>
          </a:xfrm>
          <a:custGeom>
            <a:avLst/>
            <a:gdLst/>
            <a:ahLst/>
            <a:cxnLst/>
            <a:rect l="l" t="t" r="r" b="b"/>
            <a:pathLst>
              <a:path w="2995295" h="350520">
                <a:moveTo>
                  <a:pt x="0" y="175073"/>
                </a:moveTo>
                <a:lnTo>
                  <a:pt x="32384" y="138688"/>
                </a:lnTo>
                <a:lnTo>
                  <a:pt x="71622" y="121423"/>
                </a:lnTo>
                <a:lnTo>
                  <a:pt x="125120" y="104906"/>
                </a:lnTo>
                <a:lnTo>
                  <a:pt x="192050" y="89233"/>
                </a:lnTo>
                <a:lnTo>
                  <a:pt x="230294" y="81744"/>
                </a:lnTo>
                <a:lnTo>
                  <a:pt x="271585" y="74502"/>
                </a:lnTo>
                <a:lnTo>
                  <a:pt x="315820" y="67519"/>
                </a:lnTo>
                <a:lnTo>
                  <a:pt x="362896" y="60808"/>
                </a:lnTo>
                <a:lnTo>
                  <a:pt x="412709" y="54381"/>
                </a:lnTo>
                <a:lnTo>
                  <a:pt x="465155" y="48249"/>
                </a:lnTo>
                <a:lnTo>
                  <a:pt x="520132" y="42426"/>
                </a:lnTo>
                <a:lnTo>
                  <a:pt x="577535" y="36922"/>
                </a:lnTo>
                <a:lnTo>
                  <a:pt x="637261" y="31751"/>
                </a:lnTo>
                <a:lnTo>
                  <a:pt x="699207" y="26923"/>
                </a:lnTo>
                <a:lnTo>
                  <a:pt x="763269" y="22452"/>
                </a:lnTo>
                <a:lnTo>
                  <a:pt x="829344" y="18349"/>
                </a:lnTo>
                <a:lnTo>
                  <a:pt x="897328" y="14627"/>
                </a:lnTo>
                <a:lnTo>
                  <a:pt x="967117" y="11298"/>
                </a:lnTo>
                <a:lnTo>
                  <a:pt x="1038609" y="8373"/>
                </a:lnTo>
                <a:lnTo>
                  <a:pt x="1111699" y="5865"/>
                </a:lnTo>
                <a:lnTo>
                  <a:pt x="1186284" y="3786"/>
                </a:lnTo>
                <a:lnTo>
                  <a:pt x="1262261" y="2147"/>
                </a:lnTo>
                <a:lnTo>
                  <a:pt x="1339526" y="962"/>
                </a:lnTo>
                <a:lnTo>
                  <a:pt x="1417976" y="242"/>
                </a:lnTo>
                <a:lnTo>
                  <a:pt x="1497507" y="0"/>
                </a:lnTo>
                <a:lnTo>
                  <a:pt x="1577038" y="242"/>
                </a:lnTo>
                <a:lnTo>
                  <a:pt x="1655488" y="962"/>
                </a:lnTo>
                <a:lnTo>
                  <a:pt x="1732754" y="2147"/>
                </a:lnTo>
                <a:lnTo>
                  <a:pt x="1808731" y="3786"/>
                </a:lnTo>
                <a:lnTo>
                  <a:pt x="1883316" y="5865"/>
                </a:lnTo>
                <a:lnTo>
                  <a:pt x="1956406" y="8373"/>
                </a:lnTo>
                <a:lnTo>
                  <a:pt x="2027898" y="11298"/>
                </a:lnTo>
                <a:lnTo>
                  <a:pt x="2097687" y="14627"/>
                </a:lnTo>
                <a:lnTo>
                  <a:pt x="2165671" y="18349"/>
                </a:lnTo>
                <a:lnTo>
                  <a:pt x="2231746" y="22452"/>
                </a:lnTo>
                <a:lnTo>
                  <a:pt x="2295808" y="26923"/>
                </a:lnTo>
                <a:lnTo>
                  <a:pt x="2357754" y="31751"/>
                </a:lnTo>
                <a:lnTo>
                  <a:pt x="2417480" y="36922"/>
                </a:lnTo>
                <a:lnTo>
                  <a:pt x="2474883" y="42426"/>
                </a:lnTo>
                <a:lnTo>
                  <a:pt x="2529859" y="48249"/>
                </a:lnTo>
                <a:lnTo>
                  <a:pt x="2582306" y="54381"/>
                </a:lnTo>
                <a:lnTo>
                  <a:pt x="2632119" y="60808"/>
                </a:lnTo>
                <a:lnTo>
                  <a:pt x="2679194" y="67519"/>
                </a:lnTo>
                <a:lnTo>
                  <a:pt x="2723430" y="74502"/>
                </a:lnTo>
                <a:lnTo>
                  <a:pt x="2764721" y="81744"/>
                </a:lnTo>
                <a:lnTo>
                  <a:pt x="2802964" y="89233"/>
                </a:lnTo>
                <a:lnTo>
                  <a:pt x="2869895" y="104906"/>
                </a:lnTo>
                <a:lnTo>
                  <a:pt x="2923393" y="121423"/>
                </a:lnTo>
                <a:lnTo>
                  <a:pt x="2962631" y="138688"/>
                </a:lnTo>
                <a:lnTo>
                  <a:pt x="2992939" y="165775"/>
                </a:lnTo>
                <a:lnTo>
                  <a:pt x="2995015" y="175073"/>
                </a:lnTo>
                <a:lnTo>
                  <a:pt x="2992939" y="184371"/>
                </a:lnTo>
                <a:lnTo>
                  <a:pt x="2962631" y="211458"/>
                </a:lnTo>
                <a:lnTo>
                  <a:pt x="2923393" y="228722"/>
                </a:lnTo>
                <a:lnTo>
                  <a:pt x="2869895" y="245239"/>
                </a:lnTo>
                <a:lnTo>
                  <a:pt x="2802964" y="260912"/>
                </a:lnTo>
                <a:lnTo>
                  <a:pt x="2764721" y="268402"/>
                </a:lnTo>
                <a:lnTo>
                  <a:pt x="2723430" y="275644"/>
                </a:lnTo>
                <a:lnTo>
                  <a:pt x="2679194" y="282626"/>
                </a:lnTo>
                <a:lnTo>
                  <a:pt x="2632119" y="289337"/>
                </a:lnTo>
                <a:lnTo>
                  <a:pt x="2582306" y="295764"/>
                </a:lnTo>
                <a:lnTo>
                  <a:pt x="2529859" y="301896"/>
                </a:lnTo>
                <a:lnTo>
                  <a:pt x="2474883" y="307719"/>
                </a:lnTo>
                <a:lnTo>
                  <a:pt x="2417480" y="313223"/>
                </a:lnTo>
                <a:lnTo>
                  <a:pt x="2357754" y="318395"/>
                </a:lnTo>
                <a:lnTo>
                  <a:pt x="2295808" y="323222"/>
                </a:lnTo>
                <a:lnTo>
                  <a:pt x="2231746" y="327693"/>
                </a:lnTo>
                <a:lnTo>
                  <a:pt x="2165671" y="331796"/>
                </a:lnTo>
                <a:lnTo>
                  <a:pt x="2097687" y="335518"/>
                </a:lnTo>
                <a:lnTo>
                  <a:pt x="2027898" y="338847"/>
                </a:lnTo>
                <a:lnTo>
                  <a:pt x="1956406" y="341772"/>
                </a:lnTo>
                <a:lnTo>
                  <a:pt x="1883316" y="344280"/>
                </a:lnTo>
                <a:lnTo>
                  <a:pt x="1808731" y="346360"/>
                </a:lnTo>
                <a:lnTo>
                  <a:pt x="1732754" y="347998"/>
                </a:lnTo>
                <a:lnTo>
                  <a:pt x="1655488" y="349183"/>
                </a:lnTo>
                <a:lnTo>
                  <a:pt x="1577038" y="349903"/>
                </a:lnTo>
                <a:lnTo>
                  <a:pt x="1497507" y="350146"/>
                </a:lnTo>
                <a:lnTo>
                  <a:pt x="1417976" y="349903"/>
                </a:lnTo>
                <a:lnTo>
                  <a:pt x="1339526" y="349183"/>
                </a:lnTo>
                <a:lnTo>
                  <a:pt x="1262261" y="347998"/>
                </a:lnTo>
                <a:lnTo>
                  <a:pt x="1186284" y="346360"/>
                </a:lnTo>
                <a:lnTo>
                  <a:pt x="1111699" y="344280"/>
                </a:lnTo>
                <a:lnTo>
                  <a:pt x="1038609" y="341772"/>
                </a:lnTo>
                <a:lnTo>
                  <a:pt x="967117" y="338847"/>
                </a:lnTo>
                <a:lnTo>
                  <a:pt x="897328" y="335518"/>
                </a:lnTo>
                <a:lnTo>
                  <a:pt x="829344" y="331796"/>
                </a:lnTo>
                <a:lnTo>
                  <a:pt x="763269" y="327693"/>
                </a:lnTo>
                <a:lnTo>
                  <a:pt x="699207" y="323222"/>
                </a:lnTo>
                <a:lnTo>
                  <a:pt x="637261" y="318395"/>
                </a:lnTo>
                <a:lnTo>
                  <a:pt x="577535" y="313223"/>
                </a:lnTo>
                <a:lnTo>
                  <a:pt x="520132" y="307719"/>
                </a:lnTo>
                <a:lnTo>
                  <a:pt x="465155" y="301896"/>
                </a:lnTo>
                <a:lnTo>
                  <a:pt x="412709" y="295764"/>
                </a:lnTo>
                <a:lnTo>
                  <a:pt x="362896" y="289337"/>
                </a:lnTo>
                <a:lnTo>
                  <a:pt x="315820" y="282626"/>
                </a:lnTo>
                <a:lnTo>
                  <a:pt x="271585" y="275644"/>
                </a:lnTo>
                <a:lnTo>
                  <a:pt x="230294" y="268402"/>
                </a:lnTo>
                <a:lnTo>
                  <a:pt x="192050" y="260912"/>
                </a:lnTo>
                <a:lnTo>
                  <a:pt x="125120" y="245239"/>
                </a:lnTo>
                <a:lnTo>
                  <a:pt x="71622" y="228722"/>
                </a:lnTo>
                <a:lnTo>
                  <a:pt x="32384" y="211458"/>
                </a:lnTo>
                <a:lnTo>
                  <a:pt x="2075" y="184371"/>
                </a:lnTo>
                <a:lnTo>
                  <a:pt x="0" y="175073"/>
                </a:lnTo>
                <a:close/>
              </a:path>
            </a:pathLst>
          </a:custGeom>
          <a:ln w="10248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904235" y="6506686"/>
            <a:ext cx="458470" cy="456565"/>
          </a:xfrm>
          <a:custGeom>
            <a:avLst/>
            <a:gdLst/>
            <a:ahLst/>
            <a:cxnLst/>
            <a:rect l="l" t="t" r="r" b="b"/>
            <a:pathLst>
              <a:path w="458470" h="456565">
                <a:moveTo>
                  <a:pt x="46545" y="37386"/>
                </a:moveTo>
                <a:lnTo>
                  <a:pt x="0" y="96970"/>
                </a:lnTo>
                <a:lnTo>
                  <a:pt x="171221" y="230958"/>
                </a:lnTo>
                <a:lnTo>
                  <a:pt x="37350" y="402329"/>
                </a:lnTo>
                <a:lnTo>
                  <a:pt x="106299" y="456280"/>
                </a:lnTo>
                <a:lnTo>
                  <a:pt x="240169" y="284907"/>
                </a:lnTo>
                <a:lnTo>
                  <a:pt x="362858" y="284907"/>
                </a:lnTo>
                <a:lnTo>
                  <a:pt x="286715" y="225323"/>
                </a:lnTo>
                <a:lnTo>
                  <a:pt x="328859" y="171372"/>
                </a:lnTo>
                <a:lnTo>
                  <a:pt x="217766" y="171372"/>
                </a:lnTo>
                <a:lnTo>
                  <a:pt x="46545" y="37386"/>
                </a:lnTo>
                <a:close/>
              </a:path>
              <a:path w="458470" h="456565">
                <a:moveTo>
                  <a:pt x="362858" y="284907"/>
                </a:moveTo>
                <a:lnTo>
                  <a:pt x="240169" y="284907"/>
                </a:lnTo>
                <a:lnTo>
                  <a:pt x="411391" y="418894"/>
                </a:lnTo>
                <a:lnTo>
                  <a:pt x="457936" y="359309"/>
                </a:lnTo>
                <a:lnTo>
                  <a:pt x="362858" y="284907"/>
                </a:lnTo>
                <a:close/>
              </a:path>
              <a:path w="458470" h="456565">
                <a:moveTo>
                  <a:pt x="351650" y="0"/>
                </a:moveTo>
                <a:lnTo>
                  <a:pt x="217766" y="171372"/>
                </a:lnTo>
                <a:lnTo>
                  <a:pt x="328859" y="171372"/>
                </a:lnTo>
                <a:lnTo>
                  <a:pt x="420585" y="53950"/>
                </a:lnTo>
                <a:lnTo>
                  <a:pt x="351650" y="0"/>
                </a:lnTo>
                <a:close/>
              </a:path>
            </a:pathLst>
          </a:custGeom>
          <a:solidFill>
            <a:srgbClr val="B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04235" y="6506681"/>
            <a:ext cx="458470" cy="456565"/>
          </a:xfrm>
          <a:custGeom>
            <a:avLst/>
            <a:gdLst/>
            <a:ahLst/>
            <a:cxnLst/>
            <a:rect l="l" t="t" r="r" b="b"/>
            <a:pathLst>
              <a:path w="458470" h="456565">
                <a:moveTo>
                  <a:pt x="46545" y="37386"/>
                </a:moveTo>
                <a:lnTo>
                  <a:pt x="217770" y="171372"/>
                </a:lnTo>
                <a:lnTo>
                  <a:pt x="351642" y="0"/>
                </a:lnTo>
                <a:lnTo>
                  <a:pt x="420585" y="53949"/>
                </a:lnTo>
                <a:lnTo>
                  <a:pt x="286714" y="225322"/>
                </a:lnTo>
                <a:lnTo>
                  <a:pt x="457939" y="359309"/>
                </a:lnTo>
                <a:lnTo>
                  <a:pt x="411393" y="418893"/>
                </a:lnTo>
                <a:lnTo>
                  <a:pt x="240168" y="284907"/>
                </a:lnTo>
                <a:lnTo>
                  <a:pt x="106297" y="456279"/>
                </a:lnTo>
                <a:lnTo>
                  <a:pt x="37353" y="402330"/>
                </a:lnTo>
                <a:lnTo>
                  <a:pt x="171225" y="230957"/>
                </a:lnTo>
                <a:lnTo>
                  <a:pt x="0" y="96970"/>
                </a:lnTo>
                <a:lnTo>
                  <a:pt x="46545" y="37386"/>
                </a:lnTo>
                <a:close/>
              </a:path>
            </a:pathLst>
          </a:custGeom>
          <a:ln w="10243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286979" y="6956374"/>
            <a:ext cx="3743325" cy="4851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Times New Roman"/>
                <a:cs typeface="Times New Roman"/>
              </a:rPr>
              <a:t>0x200 Does not </a:t>
            </a:r>
            <a:r>
              <a:rPr dirty="0" sz="1500" spc="-5" b="1">
                <a:latin typeface="Times New Roman"/>
                <a:cs typeface="Times New Roman"/>
              </a:rPr>
              <a:t>fit </a:t>
            </a:r>
            <a:r>
              <a:rPr dirty="0" sz="1500" b="1">
                <a:latin typeface="Times New Roman"/>
                <a:cs typeface="Times New Roman"/>
              </a:rPr>
              <a:t>in Operand Field; 0x200</a:t>
            </a:r>
            <a:r>
              <a:rPr dirty="0" sz="1500" spc="-8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is  </a:t>
            </a:r>
            <a:r>
              <a:rPr dirty="0" sz="1500" b="1">
                <a:latin typeface="Times New Roman"/>
                <a:cs typeface="Times New Roman"/>
              </a:rPr>
              <a:t>large </a:t>
            </a:r>
            <a:r>
              <a:rPr dirty="0" sz="1500" spc="-5" b="1">
                <a:latin typeface="Times New Roman"/>
                <a:cs typeface="Times New Roman"/>
              </a:rPr>
              <a:t>than </a:t>
            </a:r>
            <a:r>
              <a:rPr dirty="0" sz="1500" b="1">
                <a:latin typeface="Times New Roman"/>
                <a:cs typeface="Times New Roman"/>
              </a:rPr>
              <a:t>ACCESS</a:t>
            </a:r>
            <a:r>
              <a:rPr dirty="0" sz="1500" spc="-10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Bank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36384" y="848137"/>
            <a:ext cx="242189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4k bytes Data</a:t>
            </a:r>
            <a:r>
              <a:rPr dirty="0" sz="195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474535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Branch</a:t>
            </a:r>
            <a:r>
              <a:rPr dirty="0" sz="4700" spc="-35"/>
              <a:t> </a:t>
            </a:r>
            <a:r>
              <a:rPr dirty="0" sz="4700" spc="5"/>
              <a:t>Instructions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916429" y="2486099"/>
            <a:ext cx="6856831" cy="4136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681482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Call and Return</a:t>
            </a:r>
            <a:r>
              <a:rPr dirty="0" sz="4700" spc="-35"/>
              <a:t> </a:t>
            </a:r>
            <a:r>
              <a:rPr dirty="0" sz="4700" spc="5"/>
              <a:t>Instructions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691387" y="2152645"/>
            <a:ext cx="7584440" cy="1125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978025" algn="l"/>
                <a:tab pos="2961005" algn="l"/>
              </a:tabLst>
            </a:pPr>
            <a:r>
              <a:rPr dirty="0" sz="2250">
                <a:latin typeface="Times New Roman"/>
                <a:cs typeface="Times New Roman"/>
              </a:rPr>
              <a:t>RCALL	nn	;Call </a:t>
            </a:r>
            <a:r>
              <a:rPr dirty="0" sz="2250" spc="-5">
                <a:latin typeface="Times New Roman"/>
                <a:cs typeface="Times New Roman"/>
              </a:rPr>
              <a:t>subroutine </a:t>
            </a:r>
            <a:r>
              <a:rPr dirty="0" sz="2250">
                <a:latin typeface="Times New Roman"/>
                <a:cs typeface="Times New Roman"/>
              </a:rPr>
              <a:t>within +or – 512</a:t>
            </a:r>
            <a:r>
              <a:rPr dirty="0" sz="2250" spc="2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words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60000"/>
              </a:buClr>
              <a:buFont typeface="Wingdings"/>
              <a:buChar char=""/>
            </a:pPr>
            <a:endParaRPr sz="28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409700" algn="l"/>
              </a:tabLst>
            </a:pPr>
            <a:r>
              <a:rPr dirty="0" sz="2250">
                <a:latin typeface="Times New Roman"/>
                <a:cs typeface="Times New Roman"/>
              </a:rPr>
              <a:t>CALL	20-bit,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3500695"/>
            <a:ext cx="1932305" cy="165925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144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>
                <a:latin typeface="Times New Roman"/>
                <a:cs typeface="Times New Roman"/>
              </a:rPr>
              <a:t>RETURN,</a:t>
            </a:r>
            <a:r>
              <a:rPr dirty="0" sz="2250" spc="-6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550">
              <a:latin typeface="Wingdings"/>
              <a:cs typeface="Wingdings"/>
            </a:endParaRPr>
          </a:p>
          <a:p>
            <a:pPr marL="517525" indent="-504825">
              <a:lnSpc>
                <a:spcPct val="100000"/>
              </a:lnSpc>
              <a:spcBef>
                <a:spcPts val="440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250">
                <a:latin typeface="Times New Roman"/>
                <a:cs typeface="Times New Roman"/>
              </a:rPr>
              <a:t>RETFIE,</a:t>
            </a:r>
            <a:r>
              <a:rPr dirty="0" sz="2250" spc="-2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/>
              <a:t>;Call </a:t>
            </a:r>
            <a:r>
              <a:rPr dirty="0" spc="-5"/>
              <a:t>subroutine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/>
              <a:t>;If s = </a:t>
            </a:r>
            <a:r>
              <a:rPr dirty="0" spc="-5"/>
              <a:t>1, </a:t>
            </a:r>
            <a:r>
              <a:rPr dirty="0"/>
              <a:t>save </a:t>
            </a:r>
            <a:r>
              <a:rPr dirty="0" spc="5"/>
              <a:t>W, </a:t>
            </a:r>
            <a:r>
              <a:rPr dirty="0"/>
              <a:t>STATUS, and</a:t>
            </a:r>
            <a:r>
              <a:rPr dirty="0" spc="-30"/>
              <a:t> </a:t>
            </a:r>
            <a:r>
              <a:rPr dirty="0" spc="-5"/>
              <a:t>BSR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/>
              <a:t>;Return</a:t>
            </a:r>
            <a:r>
              <a:rPr dirty="0" spc="-5"/>
              <a:t> subroutine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/>
              <a:t>;If s = </a:t>
            </a:r>
            <a:r>
              <a:rPr dirty="0" spc="-5"/>
              <a:t>1, </a:t>
            </a:r>
            <a:r>
              <a:rPr dirty="0"/>
              <a:t>retrieve </a:t>
            </a:r>
            <a:r>
              <a:rPr dirty="0" spc="5"/>
              <a:t>W, </a:t>
            </a:r>
            <a:r>
              <a:rPr dirty="0"/>
              <a:t>STATUS, and</a:t>
            </a:r>
            <a:r>
              <a:rPr dirty="0" spc="-25"/>
              <a:t> </a:t>
            </a:r>
            <a:r>
              <a:rPr dirty="0" spc="-5"/>
              <a:t>BSR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/>
              <a:t>;Return from interrupt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/>
              <a:t>;If s = </a:t>
            </a:r>
            <a:r>
              <a:rPr dirty="0" spc="-5"/>
              <a:t>1, </a:t>
            </a:r>
            <a:r>
              <a:rPr dirty="0"/>
              <a:t>retrieve </a:t>
            </a:r>
            <a:r>
              <a:rPr dirty="0" spc="5"/>
              <a:t>W, </a:t>
            </a:r>
            <a:r>
              <a:rPr dirty="0"/>
              <a:t>STATUS, and</a:t>
            </a:r>
            <a:r>
              <a:rPr dirty="0" spc="-25"/>
              <a:t> </a:t>
            </a:r>
            <a:r>
              <a:rPr dirty="0" spc="-5"/>
              <a:t>BSR</a:t>
            </a:r>
          </a:p>
        </p:txBody>
      </p:sp>
      <p:sp>
        <p:nvSpPr>
          <p:cNvPr id="7" name="object 7"/>
          <p:cNvSpPr/>
          <p:nvPr/>
        </p:nvSpPr>
        <p:spPr>
          <a:xfrm>
            <a:off x="114300" y="6257429"/>
            <a:ext cx="1228725" cy="1311910"/>
          </a:xfrm>
          <a:custGeom>
            <a:avLst/>
            <a:gdLst/>
            <a:ahLst/>
            <a:cxnLst/>
            <a:rect l="l" t="t" r="r" b="b"/>
            <a:pathLst>
              <a:path w="1228725" h="1311909">
                <a:moveTo>
                  <a:pt x="0" y="0"/>
                </a:moveTo>
                <a:lnTo>
                  <a:pt x="0" y="1311770"/>
                </a:lnTo>
                <a:lnTo>
                  <a:pt x="1228725" y="1311770"/>
                </a:lnTo>
                <a:lnTo>
                  <a:pt x="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00" y="6257429"/>
            <a:ext cx="1228725" cy="1311910"/>
          </a:xfrm>
          <a:custGeom>
            <a:avLst/>
            <a:gdLst/>
            <a:ahLst/>
            <a:cxnLst/>
            <a:rect l="l" t="t" r="r" b="b"/>
            <a:pathLst>
              <a:path w="1228725" h="1311909">
                <a:moveTo>
                  <a:pt x="0" y="1311769"/>
                </a:moveTo>
                <a:lnTo>
                  <a:pt x="0" y="0"/>
                </a:lnTo>
                <a:lnTo>
                  <a:pt x="1228725" y="1311769"/>
                </a:lnTo>
                <a:lnTo>
                  <a:pt x="0" y="1311769"/>
                </a:lnTo>
                <a:close/>
              </a:path>
            </a:pathLst>
          </a:custGeom>
          <a:ln w="10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9897" y="7239791"/>
            <a:ext cx="79121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R</a:t>
            </a:r>
            <a:r>
              <a:rPr dirty="0" sz="1950" spc="-10" b="1">
                <a:latin typeface="Times New Roman"/>
                <a:cs typeface="Times New Roman"/>
              </a:rPr>
              <a:t>evie</a:t>
            </a:r>
            <a:r>
              <a:rPr dirty="0" sz="1950" spc="-5" b="1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7134859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Bit Manipulation</a:t>
            </a:r>
            <a:r>
              <a:rPr dirty="0" sz="4700" spc="-10"/>
              <a:t> </a:t>
            </a:r>
            <a:r>
              <a:rPr dirty="0" sz="4700" spc="5"/>
              <a:t>Instructions</a:t>
            </a:r>
            <a:endParaRPr sz="47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5787" y="2076171"/>
          <a:ext cx="8928735" cy="109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220"/>
                <a:gridCol w="1325245"/>
                <a:gridCol w="4063365"/>
                <a:gridCol w="2287270"/>
              </a:tblGrid>
              <a:tr h="414655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504825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BCF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F,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;Clear bit b of file</a:t>
                      </a:r>
                      <a:r>
                        <a:rPr dirty="0" sz="22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register.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b = 0 to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7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ctr" marR="33020">
                        <a:lnSpc>
                          <a:spcPts val="2570"/>
                        </a:lnSpc>
                        <a:tabLst>
                          <a:tab pos="504825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BSF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570"/>
                        </a:lnSpc>
                      </a:pP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F,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2570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;Set bit b of file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register.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570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b = 0 to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7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0835">
                <a:tc>
                  <a:txBody>
                    <a:bodyPr/>
                    <a:lstStyle/>
                    <a:p>
                      <a:pPr algn="ctr" marL="22860">
                        <a:lnSpc>
                          <a:spcPts val="2505"/>
                        </a:lnSpc>
                        <a:tabLst>
                          <a:tab pos="527685" algn="l"/>
                        </a:tabLst>
                      </a:pPr>
                      <a:r>
                        <a:rPr dirty="0" sz="1550" spc="30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550" spc="3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BTG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505"/>
                        </a:lnSpc>
                      </a:pPr>
                      <a:r>
                        <a:rPr dirty="0" sz="2250" spc="-5">
                          <a:latin typeface="Times New Roman"/>
                          <a:cs typeface="Times New Roman"/>
                        </a:rPr>
                        <a:t>F,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2505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;Toggle bit b of file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register.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505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b = 0 to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7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1387" y="3499860"/>
            <a:ext cx="2328545" cy="2436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377315" algn="l"/>
              </a:tabLst>
            </a:pPr>
            <a:r>
              <a:rPr dirty="0" sz="2250">
                <a:latin typeface="Times New Roman"/>
                <a:cs typeface="Times New Roman"/>
              </a:rPr>
              <a:t>RLCF	</a:t>
            </a:r>
            <a:r>
              <a:rPr dirty="0" sz="2250" spc="-5">
                <a:latin typeface="Times New Roman"/>
                <a:cs typeface="Times New Roman"/>
              </a:rPr>
              <a:t>F, </a:t>
            </a:r>
            <a:r>
              <a:rPr dirty="0" sz="2250">
                <a:latin typeface="Times New Roman"/>
                <a:cs typeface="Times New Roman"/>
              </a:rPr>
              <a:t>d,</a:t>
            </a:r>
            <a:r>
              <a:rPr dirty="0" sz="2250" spc="-3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60000"/>
              </a:buClr>
              <a:buFont typeface="Wingdings"/>
              <a:buChar char=""/>
            </a:pPr>
            <a:endParaRPr sz="23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584325" algn="l"/>
              </a:tabLst>
            </a:pPr>
            <a:r>
              <a:rPr dirty="0" sz="2250">
                <a:latin typeface="Times New Roman"/>
                <a:cs typeface="Times New Roman"/>
              </a:rPr>
              <a:t>RLNCF	</a:t>
            </a:r>
            <a:r>
              <a:rPr dirty="0" sz="2250" spc="-5">
                <a:latin typeface="Times New Roman"/>
                <a:cs typeface="Times New Roman"/>
              </a:rPr>
              <a:t>F, </a:t>
            </a:r>
            <a:r>
              <a:rPr dirty="0" sz="2250">
                <a:latin typeface="Times New Roman"/>
                <a:cs typeface="Times New Roman"/>
              </a:rPr>
              <a:t>d,</a:t>
            </a:r>
            <a:r>
              <a:rPr dirty="0" sz="2250" spc="-6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60000"/>
              </a:buClr>
              <a:buFont typeface="Wingdings"/>
              <a:buChar char=""/>
            </a:pPr>
            <a:endParaRPr sz="23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393190" algn="l"/>
              </a:tabLst>
            </a:pPr>
            <a:r>
              <a:rPr dirty="0" sz="2250">
                <a:latin typeface="Times New Roman"/>
                <a:cs typeface="Times New Roman"/>
              </a:rPr>
              <a:t>RRCF	</a:t>
            </a:r>
            <a:r>
              <a:rPr dirty="0" sz="2250" spc="-5">
                <a:latin typeface="Times New Roman"/>
                <a:cs typeface="Times New Roman"/>
              </a:rPr>
              <a:t>F, </a:t>
            </a:r>
            <a:r>
              <a:rPr dirty="0" sz="2250">
                <a:latin typeface="Times New Roman"/>
                <a:cs typeface="Times New Roman"/>
              </a:rPr>
              <a:t>d,</a:t>
            </a:r>
            <a:r>
              <a:rPr dirty="0" sz="2250" spc="-3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550">
              <a:latin typeface="Wingdings"/>
              <a:cs typeface="Wingdings"/>
            </a:endParaRPr>
          </a:p>
          <a:p>
            <a:pPr marL="517525" indent="-504825">
              <a:lnSpc>
                <a:spcPct val="100000"/>
              </a:lnSpc>
              <a:spcBef>
                <a:spcPts val="155"/>
              </a:spcBef>
              <a:buClr>
                <a:srgbClr val="660000"/>
              </a:buClr>
              <a:buSzPct val="68888"/>
              <a:buFont typeface="Wingdings"/>
              <a:buChar char=""/>
              <a:tabLst>
                <a:tab pos="517525" algn="l"/>
                <a:tab pos="518159" algn="l"/>
                <a:tab pos="1599565" algn="l"/>
              </a:tabLst>
            </a:pPr>
            <a:r>
              <a:rPr dirty="0" sz="2250">
                <a:latin typeface="Times New Roman"/>
                <a:cs typeface="Times New Roman"/>
              </a:rPr>
              <a:t>RRNCF	</a:t>
            </a:r>
            <a:r>
              <a:rPr dirty="0" sz="2250" spc="-5">
                <a:latin typeface="Times New Roman"/>
                <a:cs typeface="Times New Roman"/>
              </a:rPr>
              <a:t>F, </a:t>
            </a:r>
            <a:r>
              <a:rPr dirty="0" sz="2250">
                <a:latin typeface="Times New Roman"/>
                <a:cs typeface="Times New Roman"/>
              </a:rPr>
              <a:t>d,</a:t>
            </a:r>
            <a:r>
              <a:rPr dirty="0" sz="2250" spc="-7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0328" y="3499860"/>
            <a:ext cx="4605020" cy="278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latin typeface="Times New Roman"/>
                <a:cs typeface="Times New Roman"/>
              </a:rPr>
              <a:t>;Rotate bits left in file register</a:t>
            </a:r>
            <a:r>
              <a:rPr dirty="0" sz="2250" spc="-1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through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250">
                <a:latin typeface="Times New Roman"/>
                <a:cs typeface="Times New Roman"/>
              </a:rPr>
              <a:t>; carry and save in </a:t>
            </a:r>
            <a:r>
              <a:rPr dirty="0" sz="2250" spc="5">
                <a:latin typeface="Times New Roman"/>
                <a:cs typeface="Times New Roman"/>
              </a:rPr>
              <a:t>W </a:t>
            </a:r>
            <a:r>
              <a:rPr dirty="0" sz="2250">
                <a:latin typeface="Times New Roman"/>
                <a:cs typeface="Times New Roman"/>
              </a:rPr>
              <a:t>or F</a:t>
            </a:r>
            <a:r>
              <a:rPr dirty="0" sz="2250" spc="-1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register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250">
                <a:latin typeface="Times New Roman"/>
                <a:cs typeface="Times New Roman"/>
              </a:rPr>
              <a:t>;Rotate bits left in file register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250">
                <a:latin typeface="Times New Roman"/>
                <a:cs typeface="Times New Roman"/>
              </a:rPr>
              <a:t>; and save in </a:t>
            </a:r>
            <a:r>
              <a:rPr dirty="0" sz="2250" spc="5">
                <a:latin typeface="Times New Roman"/>
                <a:cs typeface="Times New Roman"/>
              </a:rPr>
              <a:t>W </a:t>
            </a:r>
            <a:r>
              <a:rPr dirty="0" sz="2250">
                <a:latin typeface="Times New Roman"/>
                <a:cs typeface="Times New Roman"/>
              </a:rPr>
              <a:t>or F</a:t>
            </a:r>
            <a:r>
              <a:rPr dirty="0" sz="2250" spc="-1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register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250">
                <a:latin typeface="Times New Roman"/>
                <a:cs typeface="Times New Roman"/>
              </a:rPr>
              <a:t>;Rotate bits right in file register</a:t>
            </a:r>
            <a:r>
              <a:rPr dirty="0" sz="2250" spc="-3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through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250">
                <a:latin typeface="Times New Roman"/>
                <a:cs typeface="Times New Roman"/>
              </a:rPr>
              <a:t>; carry and save in </a:t>
            </a:r>
            <a:r>
              <a:rPr dirty="0" sz="2250" spc="5">
                <a:latin typeface="Times New Roman"/>
                <a:cs typeface="Times New Roman"/>
              </a:rPr>
              <a:t>W </a:t>
            </a:r>
            <a:r>
              <a:rPr dirty="0" sz="2250">
                <a:latin typeface="Times New Roman"/>
                <a:cs typeface="Times New Roman"/>
              </a:rPr>
              <a:t>or F</a:t>
            </a:r>
            <a:r>
              <a:rPr dirty="0" sz="2250" spc="-1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register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250">
                <a:latin typeface="Times New Roman"/>
                <a:cs typeface="Times New Roman"/>
              </a:rPr>
              <a:t>;Rotate bits right in file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register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250">
                <a:latin typeface="Times New Roman"/>
                <a:cs typeface="Times New Roman"/>
              </a:rPr>
              <a:t>; and save in </a:t>
            </a:r>
            <a:r>
              <a:rPr dirty="0" sz="2250" spc="5">
                <a:latin typeface="Times New Roman"/>
                <a:cs typeface="Times New Roman"/>
              </a:rPr>
              <a:t>W </a:t>
            </a:r>
            <a:r>
              <a:rPr dirty="0" sz="2250">
                <a:latin typeface="Times New Roman"/>
                <a:cs typeface="Times New Roman"/>
              </a:rPr>
              <a:t>or F</a:t>
            </a:r>
            <a:r>
              <a:rPr dirty="0" sz="2250" spc="-1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register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232918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5"/>
              <a:t>R</a:t>
            </a:r>
            <a:r>
              <a:rPr dirty="0" sz="4700" spc="5"/>
              <a:t>o</a:t>
            </a:r>
            <a:r>
              <a:rPr dirty="0" sz="4700" spc="10"/>
              <a:t>t</a:t>
            </a:r>
            <a:r>
              <a:rPr dirty="0" sz="4700" spc="5"/>
              <a:t>a</a:t>
            </a:r>
            <a:r>
              <a:rPr dirty="0" sz="4700" spc="10"/>
              <a:t>ti</a:t>
            </a:r>
            <a:r>
              <a:rPr dirty="0" sz="4700" spc="10"/>
              <a:t>o</a:t>
            </a:r>
            <a:r>
              <a:rPr dirty="0" sz="4700" spc="5"/>
              <a:t>n</a:t>
            </a:r>
            <a:r>
              <a:rPr dirty="0" sz="4700" spc="10"/>
              <a:t>s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066157" y="3062754"/>
            <a:ext cx="3555445" cy="2084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46708" y="2350798"/>
            <a:ext cx="2978150" cy="6178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0"/>
              </a:spcBef>
            </a:pPr>
            <a:r>
              <a:rPr dirty="0" sz="1950" spc="-10" b="1">
                <a:latin typeface="Times New Roman"/>
                <a:cs typeface="Times New Roman"/>
              </a:rPr>
              <a:t>Rotate Right </a:t>
            </a:r>
            <a:r>
              <a:rPr dirty="0" sz="1950" spc="-15" b="1">
                <a:latin typeface="Times New Roman"/>
                <a:cs typeface="Times New Roman"/>
              </a:rPr>
              <a:t>through</a:t>
            </a:r>
            <a:r>
              <a:rPr dirty="0" sz="1950" spc="-75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Carry  </a:t>
            </a:r>
            <a:r>
              <a:rPr dirty="0" sz="1950" spc="-15" b="1">
                <a:latin typeface="Times New Roman"/>
                <a:cs typeface="Times New Roman"/>
              </a:rPr>
              <a:t>RRCF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5495" y="3219892"/>
            <a:ext cx="3270411" cy="1916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06288" y="2433095"/>
            <a:ext cx="3028315" cy="6178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0"/>
              </a:spcBef>
            </a:pPr>
            <a:r>
              <a:rPr dirty="0" sz="1950" spc="-10" b="1">
                <a:latin typeface="Times New Roman"/>
                <a:cs typeface="Times New Roman"/>
              </a:rPr>
              <a:t>Rotate </a:t>
            </a:r>
            <a:r>
              <a:rPr dirty="0" sz="1950" spc="-15" b="1">
                <a:latin typeface="Times New Roman"/>
                <a:cs typeface="Times New Roman"/>
              </a:rPr>
              <a:t>LEFT through</a:t>
            </a:r>
            <a:r>
              <a:rPr dirty="0" sz="1950" spc="-10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Carry  </a:t>
            </a:r>
            <a:r>
              <a:rPr dirty="0" sz="1950" spc="-15" b="1">
                <a:latin typeface="Times New Roman"/>
                <a:cs typeface="Times New Roman"/>
              </a:rPr>
              <a:t>RLCF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4939" y="6011471"/>
            <a:ext cx="2785110" cy="410209"/>
          </a:xfrm>
          <a:custGeom>
            <a:avLst/>
            <a:gdLst/>
            <a:ahLst/>
            <a:cxnLst/>
            <a:rect l="l" t="t" r="r" b="b"/>
            <a:pathLst>
              <a:path w="2785110" h="410210">
                <a:moveTo>
                  <a:pt x="0" y="409928"/>
                </a:moveTo>
                <a:lnTo>
                  <a:pt x="2785110" y="409928"/>
                </a:lnTo>
                <a:lnTo>
                  <a:pt x="2785110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4939" y="6011468"/>
            <a:ext cx="2785110" cy="410209"/>
          </a:xfrm>
          <a:custGeom>
            <a:avLst/>
            <a:gdLst/>
            <a:ahLst/>
            <a:cxnLst/>
            <a:rect l="l" t="t" r="r" b="b"/>
            <a:pathLst>
              <a:path w="2785110" h="410210">
                <a:moveTo>
                  <a:pt x="0" y="0"/>
                </a:moveTo>
                <a:lnTo>
                  <a:pt x="2785110" y="0"/>
                </a:lnTo>
                <a:lnTo>
                  <a:pt x="2785110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0063" y="5962560"/>
            <a:ext cx="2774950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8844">
              <a:lnSpc>
                <a:spcPct val="100000"/>
              </a:lnSpc>
              <a:spcBef>
                <a:spcPts val="125"/>
              </a:spcBef>
            </a:pPr>
            <a:r>
              <a:rPr dirty="0" sz="1950" spc="-15" b="1">
                <a:latin typeface="Times New Roman"/>
                <a:cs typeface="Times New Roman"/>
              </a:rPr>
              <a:t>R</a:t>
            </a:r>
            <a:r>
              <a:rPr dirty="0" sz="3000" spc="-15" b="1">
                <a:latin typeface="Times New Roman"/>
                <a:cs typeface="Times New Roman"/>
              </a:rPr>
              <a:t>L</a:t>
            </a:r>
            <a:r>
              <a:rPr dirty="0" sz="1950" spc="-15" b="1">
                <a:latin typeface="Times New Roman"/>
                <a:cs typeface="Times New Roman"/>
              </a:rPr>
              <a:t>NCF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4062" y="6177153"/>
            <a:ext cx="3287395" cy="812165"/>
          </a:xfrm>
          <a:custGeom>
            <a:avLst/>
            <a:gdLst/>
            <a:ahLst/>
            <a:cxnLst/>
            <a:rect l="l" t="t" r="r" b="b"/>
            <a:pathLst>
              <a:path w="3287395" h="812165">
                <a:moveTo>
                  <a:pt x="250877" y="34163"/>
                </a:moveTo>
                <a:lnTo>
                  <a:pt x="0" y="34163"/>
                </a:lnTo>
                <a:lnTo>
                  <a:pt x="0" y="811557"/>
                </a:lnTo>
                <a:lnTo>
                  <a:pt x="3286862" y="811557"/>
                </a:lnTo>
                <a:lnTo>
                  <a:pt x="3286862" y="806433"/>
                </a:lnTo>
                <a:lnTo>
                  <a:pt x="10238" y="806433"/>
                </a:lnTo>
                <a:lnTo>
                  <a:pt x="5119" y="801309"/>
                </a:lnTo>
                <a:lnTo>
                  <a:pt x="10238" y="801309"/>
                </a:lnTo>
                <a:lnTo>
                  <a:pt x="10238" y="44411"/>
                </a:lnTo>
                <a:lnTo>
                  <a:pt x="5119" y="44411"/>
                </a:lnTo>
                <a:lnTo>
                  <a:pt x="10238" y="39281"/>
                </a:lnTo>
                <a:lnTo>
                  <a:pt x="250877" y="39281"/>
                </a:lnTo>
                <a:lnTo>
                  <a:pt x="250877" y="34163"/>
                </a:lnTo>
                <a:close/>
              </a:path>
              <a:path w="3287395" h="812165">
                <a:moveTo>
                  <a:pt x="10238" y="801309"/>
                </a:moveTo>
                <a:lnTo>
                  <a:pt x="5119" y="801309"/>
                </a:lnTo>
                <a:lnTo>
                  <a:pt x="10238" y="806433"/>
                </a:lnTo>
                <a:lnTo>
                  <a:pt x="10238" y="801309"/>
                </a:lnTo>
                <a:close/>
              </a:path>
              <a:path w="3287395" h="812165">
                <a:moveTo>
                  <a:pt x="3276626" y="801309"/>
                </a:moveTo>
                <a:lnTo>
                  <a:pt x="10238" y="801309"/>
                </a:lnTo>
                <a:lnTo>
                  <a:pt x="10238" y="806433"/>
                </a:lnTo>
                <a:lnTo>
                  <a:pt x="3276626" y="806433"/>
                </a:lnTo>
                <a:lnTo>
                  <a:pt x="3276626" y="801309"/>
                </a:lnTo>
                <a:close/>
              </a:path>
              <a:path w="3287395" h="812165">
                <a:moveTo>
                  <a:pt x="3276626" y="40995"/>
                </a:moveTo>
                <a:lnTo>
                  <a:pt x="3276626" y="806433"/>
                </a:lnTo>
                <a:lnTo>
                  <a:pt x="3281744" y="801309"/>
                </a:lnTo>
                <a:lnTo>
                  <a:pt x="3286862" y="801309"/>
                </a:lnTo>
                <a:lnTo>
                  <a:pt x="3286862" y="46113"/>
                </a:lnTo>
                <a:lnTo>
                  <a:pt x="3281744" y="46113"/>
                </a:lnTo>
                <a:lnTo>
                  <a:pt x="3276626" y="40995"/>
                </a:lnTo>
                <a:close/>
              </a:path>
              <a:path w="3287395" h="812165">
                <a:moveTo>
                  <a:pt x="3286862" y="801309"/>
                </a:moveTo>
                <a:lnTo>
                  <a:pt x="3281744" y="801309"/>
                </a:lnTo>
                <a:lnTo>
                  <a:pt x="3276626" y="806433"/>
                </a:lnTo>
                <a:lnTo>
                  <a:pt x="3286862" y="806433"/>
                </a:lnTo>
                <a:lnTo>
                  <a:pt x="3286862" y="801309"/>
                </a:lnTo>
                <a:close/>
              </a:path>
              <a:path w="3287395" h="812165">
                <a:moveTo>
                  <a:pt x="3117902" y="0"/>
                </a:moveTo>
                <a:lnTo>
                  <a:pt x="3035987" y="40995"/>
                </a:lnTo>
                <a:lnTo>
                  <a:pt x="3117902" y="81991"/>
                </a:lnTo>
                <a:lnTo>
                  <a:pt x="3117902" y="46113"/>
                </a:lnTo>
                <a:lnTo>
                  <a:pt x="3104249" y="46113"/>
                </a:lnTo>
                <a:lnTo>
                  <a:pt x="3104249" y="35864"/>
                </a:lnTo>
                <a:lnTo>
                  <a:pt x="3117902" y="35864"/>
                </a:lnTo>
                <a:lnTo>
                  <a:pt x="3117902" y="0"/>
                </a:lnTo>
                <a:close/>
              </a:path>
              <a:path w="3287395" h="812165">
                <a:moveTo>
                  <a:pt x="3117902" y="35864"/>
                </a:moveTo>
                <a:lnTo>
                  <a:pt x="3104249" y="35864"/>
                </a:lnTo>
                <a:lnTo>
                  <a:pt x="3104249" y="46113"/>
                </a:lnTo>
                <a:lnTo>
                  <a:pt x="3117902" y="46113"/>
                </a:lnTo>
                <a:lnTo>
                  <a:pt x="3117902" y="35864"/>
                </a:lnTo>
                <a:close/>
              </a:path>
              <a:path w="3287395" h="812165">
                <a:moveTo>
                  <a:pt x="3286862" y="35864"/>
                </a:moveTo>
                <a:lnTo>
                  <a:pt x="3117902" y="35864"/>
                </a:lnTo>
                <a:lnTo>
                  <a:pt x="3117902" y="46113"/>
                </a:lnTo>
                <a:lnTo>
                  <a:pt x="3276626" y="46113"/>
                </a:lnTo>
                <a:lnTo>
                  <a:pt x="3276626" y="40995"/>
                </a:lnTo>
                <a:lnTo>
                  <a:pt x="3286862" y="40995"/>
                </a:lnTo>
                <a:lnTo>
                  <a:pt x="3286862" y="35864"/>
                </a:lnTo>
                <a:close/>
              </a:path>
              <a:path w="3287395" h="812165">
                <a:moveTo>
                  <a:pt x="3286862" y="40995"/>
                </a:moveTo>
                <a:lnTo>
                  <a:pt x="3276626" y="40995"/>
                </a:lnTo>
                <a:lnTo>
                  <a:pt x="3281744" y="46113"/>
                </a:lnTo>
                <a:lnTo>
                  <a:pt x="3286862" y="46113"/>
                </a:lnTo>
                <a:lnTo>
                  <a:pt x="3286862" y="40995"/>
                </a:lnTo>
                <a:close/>
              </a:path>
              <a:path w="3287395" h="812165">
                <a:moveTo>
                  <a:pt x="10238" y="39281"/>
                </a:moveTo>
                <a:lnTo>
                  <a:pt x="5119" y="44411"/>
                </a:lnTo>
                <a:lnTo>
                  <a:pt x="10238" y="44411"/>
                </a:lnTo>
                <a:lnTo>
                  <a:pt x="10238" y="39281"/>
                </a:lnTo>
                <a:close/>
              </a:path>
              <a:path w="3287395" h="812165">
                <a:moveTo>
                  <a:pt x="250877" y="39281"/>
                </a:moveTo>
                <a:lnTo>
                  <a:pt x="10238" y="39281"/>
                </a:lnTo>
                <a:lnTo>
                  <a:pt x="10238" y="44411"/>
                </a:lnTo>
                <a:lnTo>
                  <a:pt x="250877" y="44411"/>
                </a:lnTo>
                <a:lnTo>
                  <a:pt x="250877" y="39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84520" y="6093459"/>
            <a:ext cx="2785110" cy="410209"/>
          </a:xfrm>
          <a:custGeom>
            <a:avLst/>
            <a:gdLst/>
            <a:ahLst/>
            <a:cxnLst/>
            <a:rect l="l" t="t" r="r" b="b"/>
            <a:pathLst>
              <a:path w="2785109" h="410209">
                <a:moveTo>
                  <a:pt x="0" y="409928"/>
                </a:moveTo>
                <a:lnTo>
                  <a:pt x="2785110" y="409928"/>
                </a:lnTo>
                <a:lnTo>
                  <a:pt x="2785110" y="0"/>
                </a:lnTo>
                <a:lnTo>
                  <a:pt x="0" y="0"/>
                </a:lnTo>
                <a:lnTo>
                  <a:pt x="0" y="4099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84520" y="6093459"/>
            <a:ext cx="2785110" cy="410209"/>
          </a:xfrm>
          <a:custGeom>
            <a:avLst/>
            <a:gdLst/>
            <a:ahLst/>
            <a:cxnLst/>
            <a:rect l="l" t="t" r="r" b="b"/>
            <a:pathLst>
              <a:path w="2785109" h="410209">
                <a:moveTo>
                  <a:pt x="0" y="0"/>
                </a:moveTo>
                <a:lnTo>
                  <a:pt x="2785110" y="0"/>
                </a:lnTo>
                <a:lnTo>
                  <a:pt x="2785110" y="409927"/>
                </a:lnTo>
                <a:lnTo>
                  <a:pt x="0" y="409927"/>
                </a:lnTo>
                <a:lnTo>
                  <a:pt x="0" y="0"/>
                </a:lnTo>
                <a:close/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89644" y="6044856"/>
            <a:ext cx="2774950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07415">
              <a:lnSpc>
                <a:spcPct val="100000"/>
              </a:lnSpc>
              <a:spcBef>
                <a:spcPts val="125"/>
              </a:spcBef>
            </a:pPr>
            <a:r>
              <a:rPr dirty="0" sz="1950" spc="-10" b="1">
                <a:latin typeface="Times New Roman"/>
                <a:cs typeface="Times New Roman"/>
              </a:rPr>
              <a:t>R</a:t>
            </a:r>
            <a:r>
              <a:rPr dirty="0" sz="3000" spc="-10" b="1">
                <a:latin typeface="Times New Roman"/>
                <a:cs typeface="Times New Roman"/>
              </a:rPr>
              <a:t>R</a:t>
            </a:r>
            <a:r>
              <a:rPr dirty="0" sz="1950" spc="-10" b="1">
                <a:latin typeface="Times New Roman"/>
                <a:cs typeface="Times New Roman"/>
              </a:rPr>
              <a:t>NCF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3644" y="6257429"/>
            <a:ext cx="3287395" cy="813435"/>
          </a:xfrm>
          <a:custGeom>
            <a:avLst/>
            <a:gdLst/>
            <a:ahLst/>
            <a:cxnLst/>
            <a:rect l="l" t="t" r="r" b="b"/>
            <a:pathLst>
              <a:path w="3287395" h="813434">
                <a:moveTo>
                  <a:pt x="168960" y="35864"/>
                </a:moveTo>
                <a:lnTo>
                  <a:pt x="0" y="35864"/>
                </a:lnTo>
                <a:lnTo>
                  <a:pt x="0" y="813266"/>
                </a:lnTo>
                <a:lnTo>
                  <a:pt x="3286861" y="813266"/>
                </a:lnTo>
                <a:lnTo>
                  <a:pt x="3286861" y="808141"/>
                </a:lnTo>
                <a:lnTo>
                  <a:pt x="10236" y="808141"/>
                </a:lnTo>
                <a:lnTo>
                  <a:pt x="5118" y="803018"/>
                </a:lnTo>
                <a:lnTo>
                  <a:pt x="10236" y="803018"/>
                </a:lnTo>
                <a:lnTo>
                  <a:pt x="10236" y="46113"/>
                </a:lnTo>
                <a:lnTo>
                  <a:pt x="5118" y="46113"/>
                </a:lnTo>
                <a:lnTo>
                  <a:pt x="10236" y="40995"/>
                </a:lnTo>
                <a:lnTo>
                  <a:pt x="168960" y="40995"/>
                </a:lnTo>
                <a:lnTo>
                  <a:pt x="168960" y="35864"/>
                </a:lnTo>
                <a:close/>
              </a:path>
              <a:path w="3287395" h="813434">
                <a:moveTo>
                  <a:pt x="10236" y="803018"/>
                </a:moveTo>
                <a:lnTo>
                  <a:pt x="5118" y="803018"/>
                </a:lnTo>
                <a:lnTo>
                  <a:pt x="10236" y="808141"/>
                </a:lnTo>
                <a:lnTo>
                  <a:pt x="10236" y="803018"/>
                </a:lnTo>
                <a:close/>
              </a:path>
              <a:path w="3287395" h="813434">
                <a:moveTo>
                  <a:pt x="3276625" y="803018"/>
                </a:moveTo>
                <a:lnTo>
                  <a:pt x="10236" y="803018"/>
                </a:lnTo>
                <a:lnTo>
                  <a:pt x="10236" y="808141"/>
                </a:lnTo>
                <a:lnTo>
                  <a:pt x="3276625" y="808141"/>
                </a:lnTo>
                <a:lnTo>
                  <a:pt x="3276625" y="803018"/>
                </a:lnTo>
                <a:close/>
              </a:path>
              <a:path w="3287395" h="813434">
                <a:moveTo>
                  <a:pt x="3276625" y="42697"/>
                </a:moveTo>
                <a:lnTo>
                  <a:pt x="3276625" y="808141"/>
                </a:lnTo>
                <a:lnTo>
                  <a:pt x="3281743" y="803018"/>
                </a:lnTo>
                <a:lnTo>
                  <a:pt x="3286861" y="803018"/>
                </a:lnTo>
                <a:lnTo>
                  <a:pt x="3286861" y="47828"/>
                </a:lnTo>
                <a:lnTo>
                  <a:pt x="3281743" y="47828"/>
                </a:lnTo>
                <a:lnTo>
                  <a:pt x="3276625" y="42697"/>
                </a:lnTo>
                <a:close/>
              </a:path>
              <a:path w="3287395" h="813434">
                <a:moveTo>
                  <a:pt x="3286861" y="803018"/>
                </a:moveTo>
                <a:lnTo>
                  <a:pt x="3281743" y="803018"/>
                </a:lnTo>
                <a:lnTo>
                  <a:pt x="3276625" y="808141"/>
                </a:lnTo>
                <a:lnTo>
                  <a:pt x="3286861" y="808141"/>
                </a:lnTo>
                <a:lnTo>
                  <a:pt x="3286861" y="803018"/>
                </a:lnTo>
                <a:close/>
              </a:path>
              <a:path w="3287395" h="813434">
                <a:moveTo>
                  <a:pt x="168960" y="0"/>
                </a:moveTo>
                <a:lnTo>
                  <a:pt x="168960" y="81991"/>
                </a:lnTo>
                <a:lnTo>
                  <a:pt x="240649" y="46113"/>
                </a:lnTo>
                <a:lnTo>
                  <a:pt x="182613" y="46113"/>
                </a:lnTo>
                <a:lnTo>
                  <a:pt x="182613" y="35864"/>
                </a:lnTo>
                <a:lnTo>
                  <a:pt x="240623" y="35864"/>
                </a:lnTo>
                <a:lnTo>
                  <a:pt x="168960" y="0"/>
                </a:lnTo>
                <a:close/>
              </a:path>
              <a:path w="3287395" h="813434">
                <a:moveTo>
                  <a:pt x="3286861" y="37579"/>
                </a:moveTo>
                <a:lnTo>
                  <a:pt x="3035985" y="37579"/>
                </a:lnTo>
                <a:lnTo>
                  <a:pt x="3035985" y="47828"/>
                </a:lnTo>
                <a:lnTo>
                  <a:pt x="3276625" y="47828"/>
                </a:lnTo>
                <a:lnTo>
                  <a:pt x="3276625" y="42697"/>
                </a:lnTo>
                <a:lnTo>
                  <a:pt x="3286861" y="42697"/>
                </a:lnTo>
                <a:lnTo>
                  <a:pt x="3286861" y="37579"/>
                </a:lnTo>
                <a:close/>
              </a:path>
              <a:path w="3287395" h="813434">
                <a:moveTo>
                  <a:pt x="3286861" y="42697"/>
                </a:moveTo>
                <a:lnTo>
                  <a:pt x="3276625" y="42697"/>
                </a:lnTo>
                <a:lnTo>
                  <a:pt x="3281743" y="47828"/>
                </a:lnTo>
                <a:lnTo>
                  <a:pt x="3286861" y="47828"/>
                </a:lnTo>
                <a:lnTo>
                  <a:pt x="3286861" y="42697"/>
                </a:lnTo>
                <a:close/>
              </a:path>
              <a:path w="3287395" h="813434">
                <a:moveTo>
                  <a:pt x="10236" y="40995"/>
                </a:moveTo>
                <a:lnTo>
                  <a:pt x="5118" y="46113"/>
                </a:lnTo>
                <a:lnTo>
                  <a:pt x="10236" y="46113"/>
                </a:lnTo>
                <a:lnTo>
                  <a:pt x="10236" y="40995"/>
                </a:lnTo>
                <a:close/>
              </a:path>
              <a:path w="3287395" h="813434">
                <a:moveTo>
                  <a:pt x="168960" y="40995"/>
                </a:moveTo>
                <a:lnTo>
                  <a:pt x="10236" y="40995"/>
                </a:lnTo>
                <a:lnTo>
                  <a:pt x="10236" y="46113"/>
                </a:lnTo>
                <a:lnTo>
                  <a:pt x="168960" y="46113"/>
                </a:lnTo>
                <a:lnTo>
                  <a:pt x="168960" y="40995"/>
                </a:lnTo>
                <a:close/>
              </a:path>
              <a:path w="3287395" h="813434">
                <a:moveTo>
                  <a:pt x="240623" y="35864"/>
                </a:moveTo>
                <a:lnTo>
                  <a:pt x="182613" y="35864"/>
                </a:lnTo>
                <a:lnTo>
                  <a:pt x="182613" y="46113"/>
                </a:lnTo>
                <a:lnTo>
                  <a:pt x="240649" y="46113"/>
                </a:lnTo>
                <a:lnTo>
                  <a:pt x="250875" y="40995"/>
                </a:lnTo>
                <a:lnTo>
                  <a:pt x="240623" y="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631253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Test </a:t>
            </a:r>
            <a:r>
              <a:rPr dirty="0" sz="4700" spc="10"/>
              <a:t>and Skip</a:t>
            </a:r>
            <a:r>
              <a:rPr dirty="0" sz="4700" spc="-10"/>
              <a:t> </a:t>
            </a:r>
            <a:r>
              <a:rPr dirty="0" sz="4700" spc="5"/>
              <a:t>Instructions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691387" y="2265360"/>
            <a:ext cx="8299450" cy="18224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110"/>
              </a:spcBef>
              <a:buClr>
                <a:srgbClr val="660000"/>
              </a:buClr>
              <a:buSzPct val="69642"/>
              <a:buFont typeface="Wingdings"/>
              <a:buChar char=""/>
              <a:tabLst>
                <a:tab pos="517525" algn="l"/>
                <a:tab pos="518159" algn="l"/>
                <a:tab pos="1782445" algn="l"/>
                <a:tab pos="2961005" algn="l"/>
              </a:tabLst>
            </a:pPr>
            <a:r>
              <a:rPr dirty="0" sz="2800" spc="-5">
                <a:latin typeface="Times New Roman"/>
                <a:cs typeface="Times New Roman"/>
              </a:rPr>
              <a:t>BTFSC	</a:t>
            </a:r>
            <a:r>
              <a:rPr dirty="0" sz="2800">
                <a:latin typeface="Times New Roman"/>
                <a:cs typeface="Times New Roman"/>
              </a:rPr>
              <a:t>F,</a:t>
            </a:r>
            <a:r>
              <a:rPr dirty="0" sz="2800" spc="-5">
                <a:latin typeface="Times New Roman"/>
                <a:cs typeface="Times New Roman"/>
              </a:rPr>
              <a:t> b,</a:t>
            </a:r>
            <a:r>
              <a:rPr dirty="0" sz="2800">
                <a:latin typeface="Times New Roman"/>
                <a:cs typeface="Times New Roman"/>
              </a:rPr>
              <a:t> a	</a:t>
            </a:r>
            <a:r>
              <a:rPr dirty="0" sz="2800" spc="-5">
                <a:latin typeface="Times New Roman"/>
                <a:cs typeface="Times New Roman"/>
              </a:rPr>
              <a:t>;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Times New Roman"/>
                <a:cs typeface="Times New Roman"/>
              </a:rPr>
              <a:t>est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Times New Roman"/>
                <a:cs typeface="Times New Roman"/>
              </a:rPr>
              <a:t>it </a:t>
            </a:r>
            <a:r>
              <a:rPr dirty="0" sz="2800">
                <a:latin typeface="Times New Roman"/>
                <a:cs typeface="Times New Roman"/>
              </a:rPr>
              <a:t>b in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Times New Roman"/>
                <a:cs typeface="Times New Roman"/>
              </a:rPr>
              <a:t>ile register and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kip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197866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;next instruction if bit </a:t>
            </a:r>
            <a:r>
              <a:rPr dirty="0" sz="2800">
                <a:latin typeface="Times New Roman"/>
                <a:cs typeface="Times New Roman"/>
              </a:rPr>
              <a:t>is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leared (b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=0)</a:t>
            </a:r>
            <a:endParaRPr sz="28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670"/>
              </a:spcBef>
              <a:buClr>
                <a:srgbClr val="660000"/>
              </a:buClr>
              <a:buSzPct val="69642"/>
              <a:buFont typeface="Wingdings"/>
              <a:buChar char=""/>
              <a:tabLst>
                <a:tab pos="517525" algn="l"/>
                <a:tab pos="518159" algn="l"/>
                <a:tab pos="1831975" algn="l"/>
                <a:tab pos="2961005" algn="l"/>
              </a:tabLst>
            </a:pPr>
            <a:r>
              <a:rPr dirty="0" sz="2800" spc="-5">
                <a:latin typeface="Times New Roman"/>
                <a:cs typeface="Times New Roman"/>
              </a:rPr>
              <a:t>BTFSS	</a:t>
            </a:r>
            <a:r>
              <a:rPr dirty="0" sz="2800">
                <a:latin typeface="Times New Roman"/>
                <a:cs typeface="Times New Roman"/>
              </a:rPr>
              <a:t>F,</a:t>
            </a:r>
            <a:r>
              <a:rPr dirty="0" sz="2800" spc="-5">
                <a:latin typeface="Times New Roman"/>
                <a:cs typeface="Times New Roman"/>
              </a:rPr>
              <a:t> b,</a:t>
            </a:r>
            <a:r>
              <a:rPr dirty="0" sz="2800">
                <a:latin typeface="Times New Roman"/>
                <a:cs typeface="Times New Roman"/>
              </a:rPr>
              <a:t> a	</a:t>
            </a:r>
            <a:r>
              <a:rPr dirty="0" sz="2800" spc="-5">
                <a:latin typeface="Times New Roman"/>
                <a:cs typeface="Times New Roman"/>
              </a:rPr>
              <a:t>;Test bit </a:t>
            </a:r>
            <a:r>
              <a:rPr dirty="0" sz="2800">
                <a:latin typeface="Times New Roman"/>
                <a:cs typeface="Times New Roman"/>
              </a:rPr>
              <a:t>b in </a:t>
            </a:r>
            <a:r>
              <a:rPr dirty="0" sz="2800" spc="-5">
                <a:latin typeface="Times New Roman"/>
                <a:cs typeface="Times New Roman"/>
              </a:rPr>
              <a:t>file register and skip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1978660">
              <a:lnSpc>
                <a:spcPct val="100000"/>
              </a:lnSpc>
              <a:spcBef>
                <a:spcPts val="25"/>
              </a:spcBef>
            </a:pPr>
            <a:r>
              <a:rPr dirty="0" sz="2800" spc="-5">
                <a:latin typeface="Times New Roman"/>
                <a:cs typeface="Times New Roman"/>
              </a:rPr>
              <a:t>;next instruction if bit </a:t>
            </a:r>
            <a:r>
              <a:rPr dirty="0" sz="2800">
                <a:latin typeface="Times New Roman"/>
                <a:cs typeface="Times New Roman"/>
              </a:rPr>
              <a:t>is </a:t>
            </a:r>
            <a:r>
              <a:rPr dirty="0" sz="2800" spc="-5">
                <a:latin typeface="Times New Roman"/>
                <a:cs typeface="Times New Roman"/>
              </a:rPr>
              <a:t>set (b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=1)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337" y="4194492"/>
          <a:ext cx="7917180" cy="193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0555"/>
                <a:gridCol w="866140"/>
                <a:gridCol w="5149850"/>
              </a:tblGrid>
              <a:tr h="453390">
                <a:tc>
                  <a:txBody>
                    <a:bodyPr/>
                    <a:lstStyle/>
                    <a:p>
                      <a:pPr marL="31750">
                        <a:lnSpc>
                          <a:spcPts val="3065"/>
                        </a:lnSpc>
                        <a:tabLst>
                          <a:tab pos="536575" algn="l"/>
                        </a:tabLst>
                      </a:pPr>
                      <a:r>
                        <a:rPr dirty="0" sz="1950" spc="1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950" spc="1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CPFSEQ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3065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F,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3065"/>
                        </a:lnSpc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;Compare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W, </a:t>
                      </a:r>
                      <a:r>
                        <a:rPr dirty="0" sz="28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kip if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 =</a:t>
                      </a:r>
                      <a:r>
                        <a:rPr dirty="0" sz="2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W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18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536575" algn="l"/>
                        </a:tabLst>
                      </a:pPr>
                      <a:r>
                        <a:rPr dirty="0" sz="1950" spc="1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950" spc="1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CPFSGT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F,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;Compare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W,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skip if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 &gt;</a:t>
                      </a:r>
                      <a:r>
                        <a:rPr dirty="0" sz="2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W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</a:tr>
              <a:tr h="5118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536575" algn="l"/>
                        </a:tabLst>
                      </a:pPr>
                      <a:r>
                        <a:rPr dirty="0" sz="1950" spc="1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950" spc="1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CPFSLT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F,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;Compare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W,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skip if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 &lt;</a:t>
                      </a:r>
                      <a:r>
                        <a:rPr dirty="0" sz="2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W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</a:tr>
              <a:tr h="453390">
                <a:tc>
                  <a:txBody>
                    <a:bodyPr/>
                    <a:lstStyle/>
                    <a:p>
                      <a:pPr marL="31750">
                        <a:lnSpc>
                          <a:spcPts val="3310"/>
                        </a:lnSpc>
                        <a:spcBef>
                          <a:spcPts val="165"/>
                        </a:spcBef>
                        <a:tabLst>
                          <a:tab pos="536575" algn="l"/>
                        </a:tabLst>
                      </a:pPr>
                      <a:r>
                        <a:rPr dirty="0" sz="1950" spc="1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950" spc="1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TSTFSZ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3310"/>
                        </a:lnSpc>
                        <a:spcBef>
                          <a:spcPts val="1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F,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3310"/>
                        </a:lnSpc>
                        <a:spcBef>
                          <a:spcPts val="165"/>
                        </a:spcBef>
                        <a:tabLst>
                          <a:tab pos="1486535" algn="l"/>
                        </a:tabLst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;Test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F;	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skip if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 =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216090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Example</a:t>
            </a:r>
            <a:endParaRPr sz="47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45742" y="2554546"/>
          <a:ext cx="5225415" cy="175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275"/>
                <a:gridCol w="1529079"/>
                <a:gridCol w="1623060"/>
              </a:tblGrid>
              <a:tr h="285750">
                <a:tc>
                  <a:txBody>
                    <a:bodyPr/>
                    <a:lstStyle/>
                    <a:p>
                      <a:pPr marL="1014730">
                        <a:lnSpc>
                          <a:spcPts val="2150"/>
                        </a:lnSpc>
                      </a:pPr>
                      <a:r>
                        <a:rPr dirty="0" sz="1950" spc="-35" b="1">
                          <a:latin typeface="Arial"/>
                          <a:cs typeface="Arial"/>
                        </a:rPr>
                        <a:t>MOVLW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15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0x1F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5275">
                <a:tc>
                  <a:txBody>
                    <a:bodyPr/>
                    <a:lstStyle/>
                    <a:p>
                      <a:pPr marL="1014730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BCF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WREG,</a:t>
                      </a:r>
                      <a:r>
                        <a:rPr dirty="0" sz="1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2230"/>
                        </a:lnSpc>
                      </a:pPr>
                      <a:r>
                        <a:rPr dirty="0" sz="1950" spc="-1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;clear bit</a:t>
                      </a:r>
                      <a:r>
                        <a:rPr dirty="0" sz="1950" spc="-8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95275">
                <a:tc>
                  <a:txBody>
                    <a:bodyPr/>
                    <a:lstStyle/>
                    <a:p>
                      <a:pPr marL="1014730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BCF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WREG,</a:t>
                      </a:r>
                      <a:r>
                        <a:rPr dirty="0" sz="1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2230"/>
                        </a:lnSpc>
                      </a:pPr>
                      <a:r>
                        <a:rPr dirty="0" sz="1950" spc="-1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;clear bit</a:t>
                      </a:r>
                      <a:r>
                        <a:rPr dirty="0" sz="1950" spc="-8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95275">
                <a:tc>
                  <a:txBody>
                    <a:bodyPr/>
                    <a:lstStyle/>
                    <a:p>
                      <a:pPr marL="1014730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BSF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WREG,</a:t>
                      </a:r>
                      <a:r>
                        <a:rPr dirty="0" sz="1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6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2230"/>
                        </a:lnSpc>
                      </a:pPr>
                      <a:r>
                        <a:rPr dirty="0" sz="1950" spc="-1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;set bit</a:t>
                      </a:r>
                      <a:r>
                        <a:rPr dirty="0" sz="1950" spc="-4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95275">
                <a:tc>
                  <a:txBody>
                    <a:bodyPr/>
                    <a:lstStyle/>
                    <a:p>
                      <a:pPr marL="1014730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BSF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WREG,</a:t>
                      </a:r>
                      <a:r>
                        <a:rPr dirty="0" sz="1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7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2230"/>
                        </a:lnSpc>
                      </a:pPr>
                      <a:r>
                        <a:rPr dirty="0" sz="1950" spc="-1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;set bit</a:t>
                      </a:r>
                      <a:r>
                        <a:rPr dirty="0" sz="1950" spc="-4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tabLst>
                          <a:tab pos="1014094" algn="l"/>
                        </a:tabLst>
                      </a:pPr>
                      <a:r>
                        <a:rPr dirty="0" sz="1950" spc="-10" b="1">
                          <a:latin typeface="Arial"/>
                          <a:cs typeface="Arial"/>
                        </a:rPr>
                        <a:t>Stop:	</a:t>
                      </a:r>
                      <a:r>
                        <a:rPr dirty="0" sz="1950" spc="-25" b="1">
                          <a:latin typeface="Arial"/>
                          <a:cs typeface="Arial"/>
                        </a:rPr>
                        <a:t>GOTO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150"/>
                        </a:lnSpc>
                      </a:pPr>
                      <a:r>
                        <a:rPr dirty="0" sz="1950" spc="-10" b="1">
                          <a:latin typeface="Arial"/>
                          <a:cs typeface="Arial"/>
                        </a:rPr>
                        <a:t>Stop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3827" y="5181922"/>
          <a:ext cx="5661660" cy="116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5330"/>
                <a:gridCol w="1529080"/>
                <a:gridCol w="2127250"/>
              </a:tblGrid>
              <a:tr h="577850">
                <a:tc>
                  <a:txBody>
                    <a:bodyPr/>
                    <a:lstStyle/>
                    <a:p>
                      <a:pPr marL="1014094">
                        <a:lnSpc>
                          <a:spcPts val="2135"/>
                        </a:lnSpc>
                      </a:pPr>
                      <a:r>
                        <a:rPr dirty="0" sz="1950" spc="-35" b="1">
                          <a:latin typeface="Arial"/>
                          <a:cs typeface="Arial"/>
                        </a:rPr>
                        <a:t>MOVLW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 marL="1014094">
                        <a:lnSpc>
                          <a:spcPts val="232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BTFSS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135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0x7F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 marL="60325">
                        <a:lnSpc>
                          <a:spcPts val="232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WREG,</a:t>
                      </a:r>
                      <a:r>
                        <a:rPr dirty="0" sz="1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7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2150"/>
                        </a:lnSpc>
                      </a:pPr>
                      <a:r>
                        <a:rPr dirty="0" sz="1950" spc="-1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;load test</a:t>
                      </a:r>
                      <a:r>
                        <a:rPr dirty="0" sz="1950" spc="-7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15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95275">
                <a:tc>
                  <a:txBody>
                    <a:bodyPr/>
                    <a:lstStyle/>
                    <a:p>
                      <a:pPr marL="1014094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BCF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230"/>
                        </a:lnSpc>
                      </a:pPr>
                      <a:r>
                        <a:rPr dirty="0" sz="1950" spc="-15" b="1">
                          <a:latin typeface="Arial"/>
                          <a:cs typeface="Arial"/>
                        </a:rPr>
                        <a:t>WREG,</a:t>
                      </a:r>
                      <a:r>
                        <a:rPr dirty="0" sz="1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2230"/>
                        </a:lnSpc>
                      </a:pPr>
                      <a:r>
                        <a:rPr dirty="0" sz="1950" spc="-1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;clear bit</a:t>
                      </a:r>
                      <a:r>
                        <a:rPr dirty="0" sz="1950" spc="-30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5" b="1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tabLst>
                          <a:tab pos="1014094" algn="l"/>
                        </a:tabLst>
                      </a:pPr>
                      <a:r>
                        <a:rPr dirty="0" sz="1950" spc="-10" b="1">
                          <a:latin typeface="Arial"/>
                          <a:cs typeface="Arial"/>
                        </a:rPr>
                        <a:t>Stop:	</a:t>
                      </a:r>
                      <a:r>
                        <a:rPr dirty="0" sz="1950" spc="-25" b="1">
                          <a:latin typeface="Arial"/>
                          <a:cs typeface="Arial"/>
                        </a:rPr>
                        <a:t>GOTO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150"/>
                        </a:lnSpc>
                      </a:pPr>
                      <a:r>
                        <a:rPr dirty="0" sz="1950" spc="-10" b="1">
                          <a:latin typeface="Arial"/>
                          <a:cs typeface="Arial"/>
                        </a:rPr>
                        <a:t>Stop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087" y="683240"/>
            <a:ext cx="8954135" cy="146939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Increment/Decrement</a:t>
            </a:r>
            <a:endParaRPr sz="4700"/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8940800" algn="l"/>
              </a:tabLst>
            </a:pPr>
            <a:r>
              <a:rPr dirty="0" u="heavy" sz="4700" spc="-40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4700" spc="10">
                <a:uFill>
                  <a:solidFill>
                    <a:srgbClr val="000000"/>
                  </a:solidFill>
                </a:uFill>
              </a:rPr>
              <a:t>and Skip Next</a:t>
            </a:r>
            <a:r>
              <a:rPr dirty="0" u="heavy" sz="4700" spc="-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4700" spc="5">
                <a:uFill>
                  <a:solidFill>
                    <a:srgbClr val="000000"/>
                  </a:solidFill>
                </a:uFill>
              </a:rPr>
              <a:t>Instruction	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691387" y="2759160"/>
            <a:ext cx="1751964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7525" algn="l"/>
              </a:tabLst>
            </a:pPr>
            <a:r>
              <a:rPr dirty="0" sz="180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-15">
                <a:latin typeface="Times New Roman"/>
                <a:cs typeface="Times New Roman"/>
              </a:rPr>
              <a:t>D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-10">
                <a:latin typeface="Times New Roman"/>
                <a:cs typeface="Times New Roman"/>
              </a:rPr>
              <a:t>FSZ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7348" y="2759160"/>
            <a:ext cx="5781040" cy="8140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ts val="3110"/>
              </a:lnSpc>
              <a:spcBef>
                <a:spcPts val="95"/>
              </a:spcBef>
              <a:tabLst>
                <a:tab pos="995044" algn="l"/>
              </a:tabLst>
            </a:pPr>
            <a:r>
              <a:rPr dirty="0" sz="2600" spc="-10">
                <a:latin typeface="Times New Roman"/>
                <a:cs typeface="Times New Roman"/>
              </a:rPr>
              <a:t>F, d,</a:t>
            </a:r>
            <a:r>
              <a:rPr dirty="0" sz="2600" spc="-5">
                <a:latin typeface="Times New Roman"/>
                <a:cs typeface="Times New Roman"/>
              </a:rPr>
              <a:t> a	</a:t>
            </a:r>
            <a:r>
              <a:rPr dirty="0" sz="2600" spc="-15">
                <a:latin typeface="Times New Roman"/>
                <a:cs typeface="Times New Roman"/>
              </a:rPr>
              <a:t>;Decrement </a:t>
            </a:r>
            <a:r>
              <a:rPr dirty="0" sz="2600" spc="-10">
                <a:latin typeface="Times New Roman"/>
                <a:cs typeface="Times New Roman"/>
              </a:rPr>
              <a:t>file </a:t>
            </a:r>
            <a:r>
              <a:rPr dirty="0" sz="2600" spc="-15">
                <a:latin typeface="Times New Roman"/>
                <a:cs typeface="Times New Roman"/>
              </a:rPr>
              <a:t>register and </a:t>
            </a:r>
            <a:r>
              <a:rPr dirty="0" sz="2600" spc="-10">
                <a:latin typeface="Times New Roman"/>
                <a:cs typeface="Times New Roman"/>
              </a:rPr>
              <a:t>skip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110"/>
              </a:lnSpc>
            </a:pPr>
            <a:r>
              <a:rPr dirty="0" sz="2600" spc="-15">
                <a:latin typeface="Times New Roman"/>
                <a:cs typeface="Times New Roman"/>
              </a:rPr>
              <a:t>;next instruction </a:t>
            </a:r>
            <a:r>
              <a:rPr dirty="0" sz="2600" spc="-10">
                <a:latin typeface="Times New Roman"/>
                <a:cs typeface="Times New Roman"/>
              </a:rPr>
              <a:t>if </a:t>
            </a:r>
            <a:r>
              <a:rPr dirty="0" sz="2600" spc="-5">
                <a:latin typeface="Times New Roman"/>
                <a:cs typeface="Times New Roman"/>
              </a:rPr>
              <a:t>F =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3624792"/>
            <a:ext cx="7747000" cy="2551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7525" indent="-504825">
              <a:lnSpc>
                <a:spcPts val="3110"/>
              </a:lnSpc>
              <a:spcBef>
                <a:spcPts val="95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600" spc="-15">
                <a:latin typeface="Times New Roman"/>
                <a:cs typeface="Times New Roman"/>
              </a:rPr>
              <a:t>DECFSNZ </a:t>
            </a:r>
            <a:r>
              <a:rPr dirty="0" sz="2600" spc="-10">
                <a:latin typeface="Times New Roman"/>
                <a:cs typeface="Times New Roman"/>
              </a:rPr>
              <a:t>F, d, </a:t>
            </a:r>
            <a:r>
              <a:rPr dirty="0" sz="2600" spc="-5">
                <a:latin typeface="Times New Roman"/>
                <a:cs typeface="Times New Roman"/>
              </a:rPr>
              <a:t>a </a:t>
            </a:r>
            <a:r>
              <a:rPr dirty="0" sz="2600" spc="-15">
                <a:latin typeface="Times New Roman"/>
                <a:cs typeface="Times New Roman"/>
              </a:rPr>
              <a:t>;Decrement </a:t>
            </a:r>
            <a:r>
              <a:rPr dirty="0" sz="2600" spc="-10">
                <a:latin typeface="Times New Roman"/>
                <a:cs typeface="Times New Roman"/>
              </a:rPr>
              <a:t>file </a:t>
            </a:r>
            <a:r>
              <a:rPr dirty="0" sz="2600" spc="-15">
                <a:latin typeface="Times New Roman"/>
                <a:cs typeface="Times New Roman"/>
              </a:rPr>
              <a:t>register and </a:t>
            </a:r>
            <a:r>
              <a:rPr dirty="0" sz="2600" spc="-10">
                <a:latin typeface="Times New Roman"/>
                <a:cs typeface="Times New Roman"/>
              </a:rPr>
              <a:t>skip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978660">
              <a:lnSpc>
                <a:spcPts val="3110"/>
              </a:lnSpc>
            </a:pPr>
            <a:r>
              <a:rPr dirty="0" sz="2600" spc="-15">
                <a:latin typeface="Times New Roman"/>
                <a:cs typeface="Times New Roman"/>
              </a:rPr>
              <a:t>;next instruction </a:t>
            </a:r>
            <a:r>
              <a:rPr dirty="0" sz="2600" spc="-10">
                <a:latin typeface="Times New Roman"/>
                <a:cs typeface="Times New Roman"/>
              </a:rPr>
              <a:t>if </a:t>
            </a:r>
            <a:r>
              <a:rPr dirty="0" sz="2600" spc="-5">
                <a:latin typeface="Times New Roman"/>
                <a:cs typeface="Times New Roman"/>
              </a:rPr>
              <a:t>F ≠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60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517525" algn="l"/>
                <a:tab pos="518159" algn="l"/>
                <a:tab pos="1892935" algn="l"/>
                <a:tab pos="2961005" algn="l"/>
              </a:tabLst>
            </a:pPr>
            <a:r>
              <a:rPr dirty="0" sz="2600" spc="-10">
                <a:latin typeface="Times New Roman"/>
                <a:cs typeface="Times New Roman"/>
              </a:rPr>
              <a:t>INCFSZ	F, d,</a:t>
            </a:r>
            <a:r>
              <a:rPr dirty="0" sz="2600" spc="-5">
                <a:latin typeface="Times New Roman"/>
                <a:cs typeface="Times New Roman"/>
              </a:rPr>
              <a:t> a	</a:t>
            </a:r>
            <a:r>
              <a:rPr dirty="0" sz="2600" spc="-15">
                <a:latin typeface="Times New Roman"/>
                <a:cs typeface="Times New Roman"/>
              </a:rPr>
              <a:t>;Increment </a:t>
            </a:r>
            <a:r>
              <a:rPr dirty="0" sz="2600" spc="-10">
                <a:latin typeface="Times New Roman"/>
                <a:cs typeface="Times New Roman"/>
              </a:rPr>
              <a:t>file </a:t>
            </a:r>
            <a:r>
              <a:rPr dirty="0" sz="2600" spc="-15">
                <a:latin typeface="Times New Roman"/>
                <a:cs typeface="Times New Roman"/>
              </a:rPr>
              <a:t>register and </a:t>
            </a:r>
            <a:r>
              <a:rPr dirty="0" sz="2600" spc="-10">
                <a:latin typeface="Times New Roman"/>
                <a:cs typeface="Times New Roman"/>
              </a:rPr>
              <a:t>skip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978660">
              <a:lnSpc>
                <a:spcPct val="100000"/>
              </a:lnSpc>
            </a:pPr>
            <a:r>
              <a:rPr dirty="0" sz="2600" spc="-15">
                <a:latin typeface="Times New Roman"/>
                <a:cs typeface="Times New Roman"/>
              </a:rPr>
              <a:t>;next instruction </a:t>
            </a:r>
            <a:r>
              <a:rPr dirty="0" sz="2600" spc="-10">
                <a:latin typeface="Times New Roman"/>
                <a:cs typeface="Times New Roman"/>
              </a:rPr>
              <a:t>if </a:t>
            </a:r>
            <a:r>
              <a:rPr dirty="0" sz="2600" spc="-5">
                <a:latin typeface="Times New Roman"/>
                <a:cs typeface="Times New Roman"/>
              </a:rPr>
              <a:t>F =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60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517525" algn="l"/>
                <a:tab pos="518159" algn="l"/>
                <a:tab pos="2961005" algn="l"/>
              </a:tabLst>
            </a:pPr>
            <a:r>
              <a:rPr dirty="0" sz="2600" spc="-10">
                <a:latin typeface="Times New Roman"/>
                <a:cs typeface="Times New Roman"/>
              </a:rPr>
              <a:t>INCFSNZ F,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d,</a:t>
            </a:r>
            <a:r>
              <a:rPr dirty="0" sz="2600" spc="-5">
                <a:latin typeface="Times New Roman"/>
                <a:cs typeface="Times New Roman"/>
              </a:rPr>
              <a:t> a	</a:t>
            </a:r>
            <a:r>
              <a:rPr dirty="0" sz="2600" spc="-15">
                <a:latin typeface="Times New Roman"/>
                <a:cs typeface="Times New Roman"/>
              </a:rPr>
              <a:t>;Increment </a:t>
            </a:r>
            <a:r>
              <a:rPr dirty="0" sz="2600" spc="-10">
                <a:latin typeface="Times New Roman"/>
                <a:cs typeface="Times New Roman"/>
              </a:rPr>
              <a:t>file </a:t>
            </a:r>
            <a:r>
              <a:rPr dirty="0" sz="2600" spc="-15">
                <a:latin typeface="Times New Roman"/>
                <a:cs typeface="Times New Roman"/>
              </a:rPr>
              <a:t>register and </a:t>
            </a:r>
            <a:r>
              <a:rPr dirty="0" sz="2600" spc="-10">
                <a:latin typeface="Times New Roman"/>
                <a:cs typeface="Times New Roman"/>
              </a:rPr>
              <a:t>skip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978660">
              <a:lnSpc>
                <a:spcPct val="100000"/>
              </a:lnSpc>
              <a:tabLst>
                <a:tab pos="5084445" algn="l"/>
              </a:tabLst>
            </a:pPr>
            <a:r>
              <a:rPr dirty="0" sz="2600" spc="-15">
                <a:latin typeface="Times New Roman"/>
                <a:cs typeface="Times New Roman"/>
              </a:rPr>
              <a:t>;next instruction </a:t>
            </a:r>
            <a:r>
              <a:rPr dirty="0" sz="2600" spc="-10">
                <a:latin typeface="Times New Roman"/>
                <a:cs typeface="Times New Roman"/>
              </a:rPr>
              <a:t>if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 ≠	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244070"/>
            <a:ext cx="843089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Table Read/Write </a:t>
            </a:r>
            <a:r>
              <a:rPr dirty="0" sz="4700" spc="5"/>
              <a:t>Instructions </a:t>
            </a:r>
            <a:r>
              <a:rPr dirty="0" sz="2600" spc="-10"/>
              <a:t>(1 of</a:t>
            </a:r>
            <a:r>
              <a:rPr dirty="0" sz="2600" spc="-5"/>
              <a:t> </a:t>
            </a:r>
            <a:r>
              <a:rPr dirty="0" sz="2600" spc="-10"/>
              <a:t>2)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691387" y="3054852"/>
            <a:ext cx="161480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7525" algn="l"/>
              </a:tabLst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50" spc="3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250">
                <a:latin typeface="Times New Roman"/>
                <a:cs typeface="Times New Roman"/>
              </a:rPr>
              <a:t>TBLRD*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3813804"/>
            <a:ext cx="177609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7525" algn="l"/>
              </a:tabLst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50" spc="3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250">
                <a:latin typeface="Times New Roman"/>
                <a:cs typeface="Times New Roman"/>
              </a:rPr>
              <a:t>TBLRD*+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4572756"/>
            <a:ext cx="171005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7525" algn="l"/>
              </a:tabLst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50" spc="3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250">
                <a:latin typeface="Times New Roman"/>
                <a:cs typeface="Times New Roman"/>
              </a:rPr>
              <a:t>TBLRD*-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7348" y="3017963"/>
            <a:ext cx="5247005" cy="230251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250">
                <a:latin typeface="Times New Roman"/>
                <a:cs typeface="Times New Roman"/>
              </a:rPr>
              <a:t>;Read Program Memory pointed by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TBLPTR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250">
                <a:latin typeface="Times New Roman"/>
                <a:cs typeface="Times New Roman"/>
              </a:rPr>
              <a:t>;into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TABLAT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250">
                <a:latin typeface="Times New Roman"/>
                <a:cs typeface="Times New Roman"/>
              </a:rPr>
              <a:t>;Read Program Memory pointed by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TBLPTR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250">
                <a:latin typeface="Times New Roman"/>
                <a:cs typeface="Times New Roman"/>
              </a:rPr>
              <a:t>;into TABLAT and increment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TBLPTR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250">
                <a:latin typeface="Times New Roman"/>
                <a:cs typeface="Times New Roman"/>
              </a:rPr>
              <a:t>;Read Program Memory pointed by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TBLPTR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250">
                <a:latin typeface="Times New Roman"/>
                <a:cs typeface="Times New Roman"/>
              </a:rPr>
              <a:t>;into TABLAT and decrement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TBLPTR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7" y="5331709"/>
            <a:ext cx="6656070" cy="680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575"/>
              </a:lnSpc>
              <a:spcBef>
                <a:spcPts val="105"/>
              </a:spcBef>
              <a:tabLst>
                <a:tab pos="517525" algn="l"/>
                <a:tab pos="1978025" algn="l"/>
              </a:tabLst>
            </a:pPr>
            <a:r>
              <a:rPr dirty="0" sz="1550" spc="3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50" spc="3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250">
                <a:latin typeface="Times New Roman"/>
                <a:cs typeface="Times New Roman"/>
              </a:rPr>
              <a:t>TBLRD+*	; Increment TBLPTR and Read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Program</a:t>
            </a:r>
            <a:endParaRPr sz="2250">
              <a:latin typeface="Times New Roman"/>
              <a:cs typeface="Times New Roman"/>
            </a:endParaRPr>
          </a:p>
          <a:p>
            <a:pPr marL="995680">
              <a:lnSpc>
                <a:spcPts val="2575"/>
              </a:lnSpc>
            </a:pPr>
            <a:r>
              <a:rPr dirty="0" sz="2250">
                <a:latin typeface="Times New Roman"/>
                <a:cs typeface="Times New Roman"/>
              </a:rPr>
              <a:t>; Memory pointed by TBLPTR into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TABLAT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" y="6257429"/>
            <a:ext cx="1228725" cy="1311910"/>
          </a:xfrm>
          <a:custGeom>
            <a:avLst/>
            <a:gdLst/>
            <a:ahLst/>
            <a:cxnLst/>
            <a:rect l="l" t="t" r="r" b="b"/>
            <a:pathLst>
              <a:path w="1228725" h="1311909">
                <a:moveTo>
                  <a:pt x="0" y="0"/>
                </a:moveTo>
                <a:lnTo>
                  <a:pt x="0" y="1311770"/>
                </a:lnTo>
                <a:lnTo>
                  <a:pt x="1228725" y="1311770"/>
                </a:lnTo>
                <a:lnTo>
                  <a:pt x="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300" y="6257429"/>
            <a:ext cx="1228725" cy="1311910"/>
          </a:xfrm>
          <a:custGeom>
            <a:avLst/>
            <a:gdLst/>
            <a:ahLst/>
            <a:cxnLst/>
            <a:rect l="l" t="t" r="r" b="b"/>
            <a:pathLst>
              <a:path w="1228725" h="1311909">
                <a:moveTo>
                  <a:pt x="0" y="1311769"/>
                </a:moveTo>
                <a:lnTo>
                  <a:pt x="0" y="0"/>
                </a:lnTo>
                <a:lnTo>
                  <a:pt x="1228725" y="1311769"/>
                </a:lnTo>
                <a:lnTo>
                  <a:pt x="0" y="1311769"/>
                </a:lnTo>
                <a:close/>
              </a:path>
            </a:pathLst>
          </a:custGeom>
          <a:ln w="10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9897" y="7239791"/>
            <a:ext cx="79121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R</a:t>
            </a:r>
            <a:r>
              <a:rPr dirty="0" sz="1950" spc="-10" b="1">
                <a:latin typeface="Times New Roman"/>
                <a:cs typeface="Times New Roman"/>
              </a:rPr>
              <a:t>evie</a:t>
            </a:r>
            <a:r>
              <a:rPr dirty="0" sz="1950" spc="-5" b="1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843089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Table Read/Write </a:t>
            </a:r>
            <a:r>
              <a:rPr dirty="0" sz="4700" spc="5"/>
              <a:t>Instructions </a:t>
            </a:r>
            <a:r>
              <a:rPr dirty="0" sz="2600" spc="-10"/>
              <a:t>(2 of</a:t>
            </a:r>
            <a:r>
              <a:rPr dirty="0" sz="2600" spc="-5"/>
              <a:t> </a:t>
            </a:r>
            <a:r>
              <a:rPr dirty="0" sz="2600" spc="-10"/>
              <a:t>2)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773302" y="2695199"/>
            <a:ext cx="160972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7525" algn="l"/>
              </a:tabLst>
            </a:pPr>
            <a:r>
              <a:rPr dirty="0" sz="1500" spc="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00" spc="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TBL</a:t>
            </a:r>
            <a:r>
              <a:rPr dirty="0" sz="2150" spc="-5">
                <a:latin typeface="Times New Roman"/>
                <a:cs typeface="Times New Roman"/>
              </a:rPr>
              <a:t>W</a:t>
            </a:r>
            <a:r>
              <a:rPr dirty="0" sz="2150">
                <a:latin typeface="Times New Roman"/>
                <a:cs typeface="Times New Roman"/>
              </a:rPr>
              <a:t>T*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302" y="3286511"/>
            <a:ext cx="176403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7525" algn="l"/>
              </a:tabLst>
            </a:pPr>
            <a:r>
              <a:rPr dirty="0" sz="1500" spc="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00" spc="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TBL</a:t>
            </a:r>
            <a:r>
              <a:rPr dirty="0" sz="2150" spc="-5">
                <a:latin typeface="Times New Roman"/>
                <a:cs typeface="Times New Roman"/>
              </a:rPr>
              <a:t>W</a:t>
            </a:r>
            <a:r>
              <a:rPr dirty="0" sz="2150">
                <a:latin typeface="Times New Roman"/>
                <a:cs typeface="Times New Roman"/>
              </a:rPr>
              <a:t>T*</a:t>
            </a:r>
            <a:r>
              <a:rPr dirty="0" sz="2150" spc="5">
                <a:latin typeface="Times New Roman"/>
                <a:cs typeface="Times New Roman"/>
              </a:rPr>
              <a:t>+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302" y="3877823"/>
            <a:ext cx="170053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7525" algn="l"/>
              </a:tabLst>
            </a:pPr>
            <a:r>
              <a:rPr dirty="0" sz="1500" spc="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00" spc="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TBL</a:t>
            </a:r>
            <a:r>
              <a:rPr dirty="0" sz="2150" spc="-5">
                <a:latin typeface="Times New Roman"/>
                <a:cs typeface="Times New Roman"/>
              </a:rPr>
              <a:t>W</a:t>
            </a:r>
            <a:r>
              <a:rPr dirty="0" sz="2150">
                <a:latin typeface="Times New Roman"/>
                <a:cs typeface="Times New Roman"/>
              </a:rPr>
              <a:t>T</a:t>
            </a:r>
            <a:r>
              <a:rPr dirty="0" sz="2150" spc="-5">
                <a:latin typeface="Times New Roman"/>
                <a:cs typeface="Times New Roman"/>
              </a:rPr>
              <a:t>*</a:t>
            </a:r>
            <a:r>
              <a:rPr dirty="0" sz="2150">
                <a:latin typeface="Times New Roman"/>
                <a:cs typeface="Times New Roman"/>
              </a:rPr>
              <a:t>-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302" y="4469135"/>
            <a:ext cx="176403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7525" algn="l"/>
              </a:tabLst>
            </a:pPr>
            <a:r>
              <a:rPr dirty="0" sz="1500" spc="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500" spc="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TBL</a:t>
            </a:r>
            <a:r>
              <a:rPr dirty="0" sz="2150" spc="-5">
                <a:latin typeface="Times New Roman"/>
                <a:cs typeface="Times New Roman"/>
              </a:rPr>
              <a:t>W</a:t>
            </a:r>
            <a:r>
              <a:rPr dirty="0" sz="2150">
                <a:latin typeface="Times New Roman"/>
                <a:cs typeface="Times New Roman"/>
              </a:rPr>
              <a:t>T</a:t>
            </a:r>
            <a:r>
              <a:rPr dirty="0" sz="2150" spc="-5">
                <a:latin typeface="Times New Roman"/>
                <a:cs typeface="Times New Roman"/>
              </a:rPr>
              <a:t>+</a:t>
            </a:r>
            <a:r>
              <a:rPr dirty="0" sz="2150" spc="5">
                <a:latin typeface="Times New Roman"/>
                <a:cs typeface="Times New Roman"/>
              </a:rPr>
              <a:t>*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9263" y="2695199"/>
            <a:ext cx="5328920" cy="23914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320"/>
              </a:lnSpc>
              <a:spcBef>
                <a:spcPts val="110"/>
              </a:spcBef>
            </a:pPr>
            <a:r>
              <a:rPr dirty="0" sz="2150" spc="-5">
                <a:latin typeface="Times New Roman"/>
                <a:cs typeface="Times New Roman"/>
              </a:rPr>
              <a:t>;Write </a:t>
            </a:r>
            <a:r>
              <a:rPr dirty="0" sz="2150">
                <a:latin typeface="Times New Roman"/>
                <a:cs typeface="Times New Roman"/>
              </a:rPr>
              <a:t>TABLAT </a:t>
            </a:r>
            <a:r>
              <a:rPr dirty="0" sz="2150" spc="-5">
                <a:latin typeface="Times New Roman"/>
                <a:cs typeface="Times New Roman"/>
              </a:rPr>
              <a:t>into Program Memory</a:t>
            </a:r>
            <a:r>
              <a:rPr dirty="0" sz="2150" spc="-3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pointed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150" spc="-5">
                <a:latin typeface="Times New Roman"/>
                <a:cs typeface="Times New Roman"/>
              </a:rPr>
              <a:t>;by</a:t>
            </a:r>
            <a:r>
              <a:rPr dirty="0" sz="2150" spc="-1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TBLPTR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  <a:spcBef>
                <a:spcPts val="10"/>
              </a:spcBef>
            </a:pPr>
            <a:r>
              <a:rPr dirty="0" sz="2150">
                <a:latin typeface="Times New Roman"/>
                <a:cs typeface="Times New Roman"/>
              </a:rPr>
              <a:t>; </a:t>
            </a:r>
            <a:r>
              <a:rPr dirty="0" sz="2150" spc="-5">
                <a:latin typeface="Times New Roman"/>
                <a:cs typeface="Times New Roman"/>
              </a:rPr>
              <a:t>Write </a:t>
            </a:r>
            <a:r>
              <a:rPr dirty="0" sz="2150">
                <a:latin typeface="Times New Roman"/>
                <a:cs typeface="Times New Roman"/>
              </a:rPr>
              <a:t>TABLAT </a:t>
            </a:r>
            <a:r>
              <a:rPr dirty="0" sz="2150" spc="-5">
                <a:latin typeface="Times New Roman"/>
                <a:cs typeface="Times New Roman"/>
              </a:rPr>
              <a:t>into Program Memory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pointed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150" spc="-5">
                <a:latin typeface="Times New Roman"/>
                <a:cs typeface="Times New Roman"/>
              </a:rPr>
              <a:t>;by </a:t>
            </a:r>
            <a:r>
              <a:rPr dirty="0" sz="2150">
                <a:latin typeface="Times New Roman"/>
                <a:cs typeface="Times New Roman"/>
              </a:rPr>
              <a:t>TBLPTR and </a:t>
            </a:r>
            <a:r>
              <a:rPr dirty="0" sz="2150" spc="-5">
                <a:latin typeface="Times New Roman"/>
                <a:cs typeface="Times New Roman"/>
              </a:rPr>
              <a:t>increment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TBLPTR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  <a:spcBef>
                <a:spcPts val="15"/>
              </a:spcBef>
            </a:pPr>
            <a:r>
              <a:rPr dirty="0" sz="2150">
                <a:latin typeface="Times New Roman"/>
                <a:cs typeface="Times New Roman"/>
              </a:rPr>
              <a:t>; </a:t>
            </a:r>
            <a:r>
              <a:rPr dirty="0" sz="2150" spc="-5">
                <a:latin typeface="Times New Roman"/>
                <a:cs typeface="Times New Roman"/>
              </a:rPr>
              <a:t>Write </a:t>
            </a:r>
            <a:r>
              <a:rPr dirty="0" sz="2150">
                <a:latin typeface="Times New Roman"/>
                <a:cs typeface="Times New Roman"/>
              </a:rPr>
              <a:t>TABLAT </a:t>
            </a:r>
            <a:r>
              <a:rPr dirty="0" sz="2150" spc="-5">
                <a:latin typeface="Times New Roman"/>
                <a:cs typeface="Times New Roman"/>
              </a:rPr>
              <a:t>into Program Memory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pointed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150" spc="-5">
                <a:latin typeface="Times New Roman"/>
                <a:cs typeface="Times New Roman"/>
              </a:rPr>
              <a:t>;by </a:t>
            </a:r>
            <a:r>
              <a:rPr dirty="0" sz="2150">
                <a:latin typeface="Times New Roman"/>
                <a:cs typeface="Times New Roman"/>
              </a:rPr>
              <a:t>TBLPTR and </a:t>
            </a:r>
            <a:r>
              <a:rPr dirty="0" sz="2150" spc="-5">
                <a:latin typeface="Times New Roman"/>
                <a:cs typeface="Times New Roman"/>
              </a:rPr>
              <a:t>decrement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TBLPTR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  <a:spcBef>
                <a:spcPts val="10"/>
              </a:spcBef>
            </a:pPr>
            <a:r>
              <a:rPr dirty="0" sz="2150">
                <a:latin typeface="Times New Roman"/>
                <a:cs typeface="Times New Roman"/>
              </a:rPr>
              <a:t>; </a:t>
            </a:r>
            <a:r>
              <a:rPr dirty="0" sz="2150" spc="-5">
                <a:latin typeface="Times New Roman"/>
                <a:cs typeface="Times New Roman"/>
              </a:rPr>
              <a:t>Increment </a:t>
            </a:r>
            <a:r>
              <a:rPr dirty="0" sz="2150">
                <a:latin typeface="Times New Roman"/>
                <a:cs typeface="Times New Roman"/>
              </a:rPr>
              <a:t>TBLPTR and </a:t>
            </a:r>
            <a:r>
              <a:rPr dirty="0" sz="2150" spc="-5">
                <a:latin typeface="Times New Roman"/>
                <a:cs typeface="Times New Roman"/>
              </a:rPr>
              <a:t>Write </a:t>
            </a:r>
            <a:r>
              <a:rPr dirty="0" sz="2150">
                <a:latin typeface="Times New Roman"/>
                <a:cs typeface="Times New Roman"/>
              </a:rPr>
              <a:t>TABLAT</a:t>
            </a:r>
            <a:r>
              <a:rPr dirty="0" sz="2150" spc="-6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into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150">
                <a:latin typeface="Times New Roman"/>
                <a:cs typeface="Times New Roman"/>
              </a:rPr>
              <a:t>; </a:t>
            </a:r>
            <a:r>
              <a:rPr dirty="0" sz="2150" spc="-5">
                <a:latin typeface="Times New Roman"/>
                <a:cs typeface="Times New Roman"/>
              </a:rPr>
              <a:t>Program Memory pointed </a:t>
            </a:r>
            <a:r>
              <a:rPr dirty="0" sz="2150">
                <a:latin typeface="Times New Roman"/>
                <a:cs typeface="Times New Roman"/>
              </a:rPr>
              <a:t>by</a:t>
            </a:r>
            <a:r>
              <a:rPr dirty="0" sz="2150" spc="-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TBLPTR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" y="6257429"/>
            <a:ext cx="1228725" cy="1311910"/>
          </a:xfrm>
          <a:custGeom>
            <a:avLst/>
            <a:gdLst/>
            <a:ahLst/>
            <a:cxnLst/>
            <a:rect l="l" t="t" r="r" b="b"/>
            <a:pathLst>
              <a:path w="1228725" h="1311909">
                <a:moveTo>
                  <a:pt x="0" y="0"/>
                </a:moveTo>
                <a:lnTo>
                  <a:pt x="0" y="1311770"/>
                </a:lnTo>
                <a:lnTo>
                  <a:pt x="1228725" y="1311770"/>
                </a:lnTo>
                <a:lnTo>
                  <a:pt x="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300" y="6257429"/>
            <a:ext cx="1228725" cy="1311910"/>
          </a:xfrm>
          <a:custGeom>
            <a:avLst/>
            <a:gdLst/>
            <a:ahLst/>
            <a:cxnLst/>
            <a:rect l="l" t="t" r="r" b="b"/>
            <a:pathLst>
              <a:path w="1228725" h="1311909">
                <a:moveTo>
                  <a:pt x="0" y="1311769"/>
                </a:moveTo>
                <a:lnTo>
                  <a:pt x="0" y="0"/>
                </a:lnTo>
                <a:lnTo>
                  <a:pt x="1228725" y="1311769"/>
                </a:lnTo>
                <a:lnTo>
                  <a:pt x="0" y="1311769"/>
                </a:lnTo>
                <a:close/>
              </a:path>
            </a:pathLst>
          </a:custGeom>
          <a:ln w="10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9897" y="7239791"/>
            <a:ext cx="79121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R</a:t>
            </a:r>
            <a:r>
              <a:rPr dirty="0" sz="1950" spc="-10" b="1">
                <a:latin typeface="Times New Roman"/>
                <a:cs typeface="Times New Roman"/>
              </a:rPr>
              <a:t>evie</a:t>
            </a:r>
            <a:r>
              <a:rPr dirty="0" sz="1950" spc="-5" b="1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710184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Machine Control</a:t>
            </a:r>
            <a:r>
              <a:rPr dirty="0" sz="4700" spc="-20"/>
              <a:t> </a:t>
            </a:r>
            <a:r>
              <a:rPr dirty="0" sz="4700" spc="5"/>
              <a:t>Instructions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363727" y="2085100"/>
            <a:ext cx="7844790" cy="35013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869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517525" algn="l"/>
                <a:tab pos="518159" algn="l"/>
                <a:tab pos="2961005" algn="l"/>
              </a:tabLst>
            </a:pPr>
            <a:r>
              <a:rPr dirty="0" sz="3000">
                <a:latin typeface="Times New Roman"/>
                <a:cs typeface="Times New Roman"/>
              </a:rPr>
              <a:t>CLRWDT	</a:t>
            </a:r>
            <a:r>
              <a:rPr dirty="0" sz="3000" spc="-5">
                <a:latin typeface="Times New Roman"/>
                <a:cs typeface="Times New Roman"/>
              </a:rPr>
              <a:t>;Clear </a:t>
            </a:r>
            <a:r>
              <a:rPr dirty="0" sz="3000">
                <a:latin typeface="Times New Roman"/>
                <a:cs typeface="Times New Roman"/>
              </a:rPr>
              <a:t>Watchdog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Timer</a:t>
            </a:r>
            <a:endParaRPr sz="3000">
              <a:latin typeface="Times New Roman"/>
              <a:cs typeface="Times New Roman"/>
            </a:endParaRPr>
          </a:p>
          <a:p>
            <a:pPr lvl="1" marL="810895" indent="-306705">
              <a:lnSpc>
                <a:spcPct val="100000"/>
              </a:lnSpc>
              <a:spcBef>
                <a:spcPts val="6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11530" algn="l"/>
              </a:tabLst>
            </a:pPr>
            <a:r>
              <a:rPr dirty="0" sz="2600" spc="-15">
                <a:latin typeface="Times New Roman"/>
                <a:cs typeface="Times New Roman"/>
              </a:rPr>
              <a:t>Helps recover </a:t>
            </a:r>
            <a:r>
              <a:rPr dirty="0" sz="2600" spc="-10">
                <a:latin typeface="Times New Roman"/>
                <a:cs typeface="Times New Roman"/>
              </a:rPr>
              <a:t>from software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malfunction</a:t>
            </a:r>
            <a:endParaRPr sz="2600">
              <a:latin typeface="Times New Roman"/>
              <a:cs typeface="Times New Roman"/>
            </a:endParaRPr>
          </a:p>
          <a:p>
            <a:pPr lvl="1" marL="810895" indent="-306705">
              <a:lnSpc>
                <a:spcPct val="100000"/>
              </a:lnSpc>
              <a:spcBef>
                <a:spcPts val="62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11530" algn="l"/>
              </a:tabLst>
            </a:pPr>
            <a:r>
              <a:rPr dirty="0" sz="2600" spc="-10">
                <a:latin typeface="Times New Roman"/>
                <a:cs typeface="Times New Roman"/>
              </a:rPr>
              <a:t>Uses its own </a:t>
            </a:r>
            <a:r>
              <a:rPr dirty="0" sz="2600" spc="-15">
                <a:latin typeface="Times New Roman"/>
                <a:cs typeface="Times New Roman"/>
              </a:rPr>
              <a:t>free-running on-chip RC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oscillator</a:t>
            </a:r>
            <a:endParaRPr sz="2600">
              <a:latin typeface="Times New Roman"/>
              <a:cs typeface="Times New Roman"/>
            </a:endParaRPr>
          </a:p>
          <a:p>
            <a:pPr lvl="1" marL="810895" indent="-306705">
              <a:lnSpc>
                <a:spcPct val="100000"/>
              </a:lnSpc>
              <a:spcBef>
                <a:spcPts val="60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11530" algn="l"/>
              </a:tabLst>
            </a:pPr>
            <a:r>
              <a:rPr dirty="0" sz="2600" spc="-15">
                <a:latin typeface="Times New Roman"/>
                <a:cs typeface="Times New Roman"/>
              </a:rPr>
              <a:t>WDT </a:t>
            </a:r>
            <a:r>
              <a:rPr dirty="0" sz="2600" spc="-10">
                <a:latin typeface="Times New Roman"/>
                <a:cs typeface="Times New Roman"/>
              </a:rPr>
              <a:t>is </a:t>
            </a:r>
            <a:r>
              <a:rPr dirty="0" sz="2600" spc="-15">
                <a:latin typeface="Times New Roman"/>
                <a:cs typeface="Times New Roman"/>
              </a:rPr>
              <a:t>cleared </a:t>
            </a:r>
            <a:r>
              <a:rPr dirty="0" sz="2600" spc="-10">
                <a:latin typeface="Times New Roman"/>
                <a:cs typeface="Times New Roman"/>
              </a:rPr>
              <a:t>by </a:t>
            </a:r>
            <a:r>
              <a:rPr dirty="0" sz="2600" spc="-15">
                <a:latin typeface="Times New Roman"/>
                <a:cs typeface="Times New Roman"/>
              </a:rPr>
              <a:t>CLRWDT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instruction</a:t>
            </a:r>
            <a:endParaRPr sz="26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705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517525" algn="l"/>
                <a:tab pos="518159" algn="l"/>
                <a:tab pos="2961005" algn="l"/>
              </a:tabLst>
            </a:pPr>
            <a:r>
              <a:rPr dirty="0" sz="3000" spc="5">
                <a:latin typeface="Times New Roman"/>
                <a:cs typeface="Times New Roman"/>
              </a:rPr>
              <a:t>RESET	</a:t>
            </a:r>
            <a:r>
              <a:rPr dirty="0" sz="3000" spc="-5">
                <a:latin typeface="Times New Roman"/>
                <a:cs typeface="Times New Roman"/>
              </a:rPr>
              <a:t>;Reset all </a:t>
            </a:r>
            <a:r>
              <a:rPr dirty="0" sz="3000">
                <a:latin typeface="Times New Roman"/>
                <a:cs typeface="Times New Roman"/>
              </a:rPr>
              <a:t>registers and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flags</a:t>
            </a:r>
            <a:endParaRPr sz="3000">
              <a:latin typeface="Times New Roman"/>
              <a:cs typeface="Times New Roman"/>
            </a:endParaRPr>
          </a:p>
          <a:p>
            <a:pPr lvl="1" marL="810895" indent="-306705">
              <a:lnSpc>
                <a:spcPct val="100000"/>
              </a:lnSpc>
              <a:spcBef>
                <a:spcPts val="994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811530" algn="l"/>
              </a:tabLst>
            </a:pPr>
            <a:r>
              <a:rPr dirty="0" sz="2150" spc="-5">
                <a:latin typeface="Times New Roman"/>
                <a:cs typeface="Times New Roman"/>
              </a:rPr>
              <a:t>When voltage </a:t>
            </a:r>
            <a:r>
              <a:rPr dirty="0" sz="2150" spc="5">
                <a:latin typeface="Times New Roman"/>
                <a:cs typeface="Times New Roman"/>
              </a:rPr>
              <a:t>&lt; </a:t>
            </a:r>
            <a:r>
              <a:rPr dirty="0" sz="2150">
                <a:latin typeface="Times New Roman"/>
                <a:cs typeface="Times New Roman"/>
              </a:rPr>
              <a:t>a </a:t>
            </a:r>
            <a:r>
              <a:rPr dirty="0" sz="2150" spc="-10">
                <a:latin typeface="Times New Roman"/>
                <a:cs typeface="Times New Roman"/>
              </a:rPr>
              <a:t>particular </a:t>
            </a:r>
            <a:r>
              <a:rPr dirty="0" sz="2150" spc="-5">
                <a:latin typeface="Times New Roman"/>
                <a:cs typeface="Times New Roman"/>
              </a:rPr>
              <a:t>threshold, the device is held in</a:t>
            </a:r>
            <a:r>
              <a:rPr dirty="0" sz="2150" spc="-6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reset</a:t>
            </a:r>
            <a:endParaRPr sz="2150">
              <a:latin typeface="Times New Roman"/>
              <a:cs typeface="Times New Roman"/>
            </a:endParaRPr>
          </a:p>
          <a:p>
            <a:pPr lvl="1" marL="810895" indent="-306705">
              <a:lnSpc>
                <a:spcPct val="100000"/>
              </a:lnSpc>
              <a:spcBef>
                <a:spcPts val="1305"/>
              </a:spcBef>
              <a:buClr>
                <a:srgbClr val="999966"/>
              </a:buClr>
              <a:buSzPct val="74418"/>
              <a:buFont typeface="Wingdings"/>
              <a:buChar char=""/>
              <a:tabLst>
                <a:tab pos="811530" algn="l"/>
              </a:tabLst>
            </a:pPr>
            <a:r>
              <a:rPr dirty="0" sz="2150" spc="-5">
                <a:latin typeface="Times New Roman"/>
                <a:cs typeface="Times New Roman"/>
              </a:rPr>
              <a:t>Prevents erratic </a:t>
            </a:r>
            <a:r>
              <a:rPr dirty="0" sz="2150">
                <a:latin typeface="Times New Roman"/>
                <a:cs typeface="Times New Roman"/>
              </a:rPr>
              <a:t>or </a:t>
            </a:r>
            <a:r>
              <a:rPr dirty="0" sz="2150" spc="-5">
                <a:latin typeface="Times New Roman"/>
                <a:cs typeface="Times New Roman"/>
              </a:rPr>
              <a:t>unexpected</a:t>
            </a:r>
            <a:r>
              <a:rPr dirty="0" sz="2150" spc="-2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operation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727" y="5597807"/>
            <a:ext cx="1658620" cy="112903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835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000" spc="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LEE</a:t>
            </a:r>
            <a:r>
              <a:rPr dirty="0" sz="3000" spc="10">
                <a:latin typeface="Times New Roman"/>
                <a:cs typeface="Times New Roman"/>
              </a:rPr>
              <a:t>P</a:t>
            </a:r>
            <a:endParaRPr sz="30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745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000" spc="5">
                <a:latin typeface="Times New Roman"/>
                <a:cs typeface="Times New Roman"/>
              </a:rPr>
              <a:t>NOP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2667" y="5597807"/>
            <a:ext cx="3515360" cy="112903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spc="5">
                <a:latin typeface="Times New Roman"/>
                <a:cs typeface="Times New Roman"/>
              </a:rPr>
              <a:t>;Go </a:t>
            </a:r>
            <a:r>
              <a:rPr dirty="0" sz="3000">
                <a:latin typeface="Times New Roman"/>
                <a:cs typeface="Times New Roman"/>
              </a:rPr>
              <a:t>into standby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mode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000" spc="5">
                <a:latin typeface="Times New Roman"/>
                <a:cs typeface="Times New Roman"/>
              </a:rPr>
              <a:t>;No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operation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056839" y="4341024"/>
            <a:ext cx="833755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 spc="5" b="1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dirty="0" sz="3000" spc="-5" b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dirty="0" sz="3000" spc="15" b="1">
                <a:solidFill>
                  <a:srgbClr val="FFC000"/>
                </a:solidFill>
                <a:latin typeface="Arial"/>
                <a:cs typeface="Arial"/>
              </a:rPr>
              <a:t>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80"/>
              <a:t> </a:t>
            </a:r>
            <a:r>
              <a:rPr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7558" y="1417853"/>
            <a:ext cx="287718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>
                <a:solidFill>
                  <a:srgbClr val="420000"/>
                </a:solidFill>
                <a:latin typeface="Times New Roman"/>
                <a:cs typeface="Times New Roman"/>
              </a:rPr>
              <a:t>Organization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97140" y="1126236"/>
            <a:ext cx="1630679" cy="59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97723" y="1193291"/>
            <a:ext cx="1429512" cy="515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40243" y="1167491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0243" y="116749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32331" y="1271870"/>
            <a:ext cx="11017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Access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97140" y="1580388"/>
            <a:ext cx="1630679" cy="597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28204" y="1650492"/>
            <a:ext cx="1368552" cy="512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40243" y="1621834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40243" y="162182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62189" y="1729067"/>
            <a:ext cx="104266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Bank 0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97140" y="2034539"/>
            <a:ext cx="1630679" cy="1051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40243" y="2076169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40243" y="2076170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97140" y="2942844"/>
            <a:ext cx="1630679" cy="1051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40243" y="2984841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40243" y="2984842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078927" y="3213443"/>
            <a:ext cx="6089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2395" marR="5080" indent="-10033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2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97140" y="3848100"/>
            <a:ext cx="1627631" cy="393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40243" y="3893515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1486407" y="0"/>
                </a:moveTo>
                <a:lnTo>
                  <a:pt x="0" y="0"/>
                </a:lnTo>
                <a:lnTo>
                  <a:pt x="0" y="247662"/>
                </a:lnTo>
                <a:lnTo>
                  <a:pt x="107416" y="124688"/>
                </a:lnTo>
                <a:lnTo>
                  <a:pt x="1486407" y="124688"/>
                </a:lnTo>
                <a:lnTo>
                  <a:pt x="1486407" y="0"/>
                </a:lnTo>
                <a:close/>
              </a:path>
              <a:path w="1486534" h="248285">
                <a:moveTo>
                  <a:pt x="320078" y="124688"/>
                </a:moveTo>
                <a:lnTo>
                  <a:pt x="107416" y="124688"/>
                </a:lnTo>
                <a:lnTo>
                  <a:pt x="212648" y="247662"/>
                </a:lnTo>
                <a:lnTo>
                  <a:pt x="320078" y="124688"/>
                </a:lnTo>
                <a:close/>
              </a:path>
              <a:path w="1486534" h="248285">
                <a:moveTo>
                  <a:pt x="530542" y="124688"/>
                </a:moveTo>
                <a:lnTo>
                  <a:pt x="320078" y="124688"/>
                </a:lnTo>
                <a:lnTo>
                  <a:pt x="425310" y="247662"/>
                </a:lnTo>
                <a:lnTo>
                  <a:pt x="530542" y="124688"/>
                </a:lnTo>
                <a:close/>
              </a:path>
              <a:path w="1486534" h="248285">
                <a:moveTo>
                  <a:pt x="743203" y="124688"/>
                </a:moveTo>
                <a:lnTo>
                  <a:pt x="530542" y="124688"/>
                </a:lnTo>
                <a:lnTo>
                  <a:pt x="637971" y="247662"/>
                </a:lnTo>
                <a:lnTo>
                  <a:pt x="743203" y="124688"/>
                </a:lnTo>
                <a:close/>
              </a:path>
              <a:path w="1486534" h="248285">
                <a:moveTo>
                  <a:pt x="955865" y="124688"/>
                </a:moveTo>
                <a:lnTo>
                  <a:pt x="743203" y="124688"/>
                </a:lnTo>
                <a:lnTo>
                  <a:pt x="848436" y="247662"/>
                </a:lnTo>
                <a:lnTo>
                  <a:pt x="955865" y="124688"/>
                </a:lnTo>
                <a:close/>
              </a:path>
              <a:path w="1486534" h="248285">
                <a:moveTo>
                  <a:pt x="1168527" y="124688"/>
                </a:moveTo>
                <a:lnTo>
                  <a:pt x="955865" y="124688"/>
                </a:lnTo>
                <a:lnTo>
                  <a:pt x="1061097" y="247662"/>
                </a:lnTo>
                <a:lnTo>
                  <a:pt x="1168527" y="124688"/>
                </a:lnTo>
                <a:close/>
              </a:path>
              <a:path w="1486534" h="248285">
                <a:moveTo>
                  <a:pt x="1378991" y="124688"/>
                </a:moveTo>
                <a:lnTo>
                  <a:pt x="1168527" y="124688"/>
                </a:lnTo>
                <a:lnTo>
                  <a:pt x="1273759" y="247662"/>
                </a:lnTo>
                <a:lnTo>
                  <a:pt x="1378991" y="124688"/>
                </a:lnTo>
                <a:close/>
              </a:path>
              <a:path w="1486534" h="248285">
                <a:moveTo>
                  <a:pt x="1486407" y="124688"/>
                </a:moveTo>
                <a:lnTo>
                  <a:pt x="1378991" y="124688"/>
                </a:lnTo>
                <a:lnTo>
                  <a:pt x="1486407" y="247662"/>
                </a:lnTo>
                <a:lnTo>
                  <a:pt x="1486407" y="124688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40243" y="3893515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0" y="0"/>
                </a:moveTo>
                <a:lnTo>
                  <a:pt x="0" y="247665"/>
                </a:lnTo>
                <a:lnTo>
                  <a:pt x="107425" y="124686"/>
                </a:lnTo>
                <a:lnTo>
                  <a:pt x="212658" y="247665"/>
                </a:lnTo>
                <a:lnTo>
                  <a:pt x="320083" y="124686"/>
                </a:lnTo>
                <a:lnTo>
                  <a:pt x="425316" y="247665"/>
                </a:lnTo>
                <a:lnTo>
                  <a:pt x="530550" y="124686"/>
                </a:lnTo>
                <a:lnTo>
                  <a:pt x="637975" y="247665"/>
                </a:lnTo>
                <a:lnTo>
                  <a:pt x="743207" y="124686"/>
                </a:lnTo>
                <a:lnTo>
                  <a:pt x="848441" y="247665"/>
                </a:lnTo>
                <a:lnTo>
                  <a:pt x="955866" y="124686"/>
                </a:lnTo>
                <a:lnTo>
                  <a:pt x="1061099" y="247665"/>
                </a:lnTo>
                <a:lnTo>
                  <a:pt x="1168525" y="124686"/>
                </a:lnTo>
                <a:lnTo>
                  <a:pt x="1273757" y="247665"/>
                </a:lnTo>
                <a:lnTo>
                  <a:pt x="1378988" y="124686"/>
                </a:lnTo>
                <a:lnTo>
                  <a:pt x="1486413" y="247665"/>
                </a:lnTo>
                <a:lnTo>
                  <a:pt x="1486413" y="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97140" y="4140708"/>
            <a:ext cx="1627631" cy="390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40243" y="4183875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1378991" y="0"/>
                </a:moveTo>
                <a:lnTo>
                  <a:pt x="1273759" y="124688"/>
                </a:lnTo>
                <a:lnTo>
                  <a:pt x="0" y="124688"/>
                </a:lnTo>
                <a:lnTo>
                  <a:pt x="0" y="249377"/>
                </a:lnTo>
                <a:lnTo>
                  <a:pt x="1486407" y="249377"/>
                </a:lnTo>
                <a:lnTo>
                  <a:pt x="1486407" y="124688"/>
                </a:lnTo>
                <a:lnTo>
                  <a:pt x="212648" y="124688"/>
                </a:lnTo>
                <a:lnTo>
                  <a:pt x="107416" y="0"/>
                </a:lnTo>
                <a:lnTo>
                  <a:pt x="1378991" y="0"/>
                </a:lnTo>
                <a:close/>
              </a:path>
              <a:path w="1486534" h="249554">
                <a:moveTo>
                  <a:pt x="320078" y="0"/>
                </a:moveTo>
                <a:lnTo>
                  <a:pt x="212648" y="124688"/>
                </a:lnTo>
                <a:lnTo>
                  <a:pt x="425310" y="124688"/>
                </a:lnTo>
                <a:lnTo>
                  <a:pt x="320078" y="0"/>
                </a:lnTo>
                <a:close/>
              </a:path>
              <a:path w="1486534" h="249554">
                <a:moveTo>
                  <a:pt x="530542" y="0"/>
                </a:moveTo>
                <a:lnTo>
                  <a:pt x="425310" y="124688"/>
                </a:lnTo>
                <a:lnTo>
                  <a:pt x="637971" y="124688"/>
                </a:lnTo>
                <a:lnTo>
                  <a:pt x="530542" y="0"/>
                </a:lnTo>
                <a:close/>
              </a:path>
              <a:path w="1486534" h="249554">
                <a:moveTo>
                  <a:pt x="743203" y="0"/>
                </a:moveTo>
                <a:lnTo>
                  <a:pt x="637971" y="124688"/>
                </a:lnTo>
                <a:lnTo>
                  <a:pt x="848436" y="124688"/>
                </a:lnTo>
                <a:lnTo>
                  <a:pt x="743203" y="0"/>
                </a:lnTo>
                <a:close/>
              </a:path>
              <a:path w="1486534" h="249554">
                <a:moveTo>
                  <a:pt x="955865" y="0"/>
                </a:moveTo>
                <a:lnTo>
                  <a:pt x="848436" y="124688"/>
                </a:lnTo>
                <a:lnTo>
                  <a:pt x="1061097" y="124688"/>
                </a:lnTo>
                <a:lnTo>
                  <a:pt x="955865" y="0"/>
                </a:lnTo>
                <a:close/>
              </a:path>
              <a:path w="1486534" h="249554">
                <a:moveTo>
                  <a:pt x="1168527" y="0"/>
                </a:moveTo>
                <a:lnTo>
                  <a:pt x="1061097" y="124688"/>
                </a:lnTo>
                <a:lnTo>
                  <a:pt x="1273759" y="124688"/>
                </a:lnTo>
                <a:lnTo>
                  <a:pt x="11685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40243" y="4183875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0" y="249372"/>
                </a:moveTo>
                <a:lnTo>
                  <a:pt x="0" y="124686"/>
                </a:lnTo>
                <a:lnTo>
                  <a:pt x="107425" y="0"/>
                </a:lnTo>
                <a:lnTo>
                  <a:pt x="212658" y="124686"/>
                </a:lnTo>
                <a:lnTo>
                  <a:pt x="320083" y="0"/>
                </a:lnTo>
                <a:lnTo>
                  <a:pt x="425316" y="124686"/>
                </a:lnTo>
                <a:lnTo>
                  <a:pt x="530550" y="0"/>
                </a:lnTo>
                <a:lnTo>
                  <a:pt x="637975" y="124686"/>
                </a:lnTo>
                <a:lnTo>
                  <a:pt x="743207" y="0"/>
                </a:lnTo>
                <a:lnTo>
                  <a:pt x="848441" y="124686"/>
                </a:lnTo>
                <a:lnTo>
                  <a:pt x="955866" y="0"/>
                </a:lnTo>
                <a:lnTo>
                  <a:pt x="1061099" y="124686"/>
                </a:lnTo>
                <a:lnTo>
                  <a:pt x="1168525" y="0"/>
                </a:lnTo>
                <a:lnTo>
                  <a:pt x="1273757" y="124686"/>
                </a:lnTo>
                <a:lnTo>
                  <a:pt x="1378988" y="0"/>
                </a:lnTo>
                <a:lnTo>
                  <a:pt x="1486413" y="124686"/>
                </a:lnTo>
                <a:lnTo>
                  <a:pt x="1486413" y="249372"/>
                </a:lnTo>
                <a:lnTo>
                  <a:pt x="0" y="249372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97140" y="4387596"/>
            <a:ext cx="1630679" cy="10546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40243" y="4431549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640243" y="4431550"/>
            <a:ext cx="1486535" cy="908685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551180" marR="394335" indent="-14986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13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97140" y="5298947"/>
            <a:ext cx="1630679" cy="1051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40243" y="5340221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640243" y="5340223"/>
            <a:ext cx="1486535" cy="908685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551180" marR="394335" indent="-14986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14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97140" y="6207252"/>
            <a:ext cx="1630679" cy="597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76388" y="6280403"/>
            <a:ext cx="1469136" cy="512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40243" y="6248891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640243" y="6248896"/>
            <a:ext cx="1486535" cy="454659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960"/>
              </a:spcBef>
            </a:pPr>
            <a:r>
              <a:rPr dirty="0" sz="1400" spc="-5" b="1">
                <a:latin typeface="Arial"/>
                <a:cs typeface="Arial"/>
              </a:rPr>
              <a:t>Bank 15</a:t>
            </a:r>
            <a:r>
              <a:rPr dirty="0" sz="1400" spc="-10" b="1">
                <a:latin typeface="Arial"/>
                <a:cs typeface="Arial"/>
              </a:rPr>
              <a:t> 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97140" y="6661404"/>
            <a:ext cx="1630679" cy="5974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722107" y="6734556"/>
            <a:ext cx="1380744" cy="5151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640243" y="670322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640243" y="6703230"/>
            <a:ext cx="1486535" cy="454659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955"/>
              </a:spcBef>
            </a:pPr>
            <a:r>
              <a:rPr dirty="0" sz="1400" spc="-5" b="1">
                <a:latin typeface="Arial"/>
                <a:cs typeface="Arial"/>
              </a:rPr>
              <a:t>Access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SFR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71359" y="1167806"/>
            <a:ext cx="385445" cy="8940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345"/>
              </a:spcBef>
            </a:pPr>
            <a:r>
              <a:rPr dirty="0" sz="1150" spc="10" b="1">
                <a:latin typeface="Arial"/>
                <a:cs typeface="Arial"/>
              </a:rPr>
              <a:t>000h</a:t>
            </a:r>
            <a:endParaRPr sz="115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250"/>
              </a:spcBef>
            </a:pPr>
            <a:r>
              <a:rPr dirty="0" sz="1150" spc="10" b="1">
                <a:latin typeface="Arial"/>
                <a:cs typeface="Arial"/>
              </a:rPr>
              <a:t>07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590"/>
              </a:spcBef>
            </a:pPr>
            <a:r>
              <a:rPr dirty="0" sz="1150" spc="10" b="1">
                <a:latin typeface="Arial"/>
                <a:cs typeface="Arial"/>
              </a:rPr>
              <a:t>080h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50" spc="10" b="1">
                <a:latin typeface="Arial"/>
                <a:cs typeface="Arial"/>
              </a:rPr>
              <a:t>0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88428" y="2093803"/>
            <a:ext cx="1499235" cy="65976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50" spc="10" b="1">
                <a:latin typeface="Arial"/>
                <a:cs typeface="Arial"/>
              </a:rPr>
              <a:t>100h</a:t>
            </a:r>
            <a:endParaRPr sz="1150">
              <a:latin typeface="Arial"/>
              <a:cs typeface="Arial"/>
            </a:endParaRPr>
          </a:p>
          <a:p>
            <a:pPr marL="1002665" marR="5080" indent="-100330">
              <a:lnSpc>
                <a:spcPct val="100000"/>
              </a:lnSpc>
              <a:spcBef>
                <a:spcPts val="120"/>
              </a:spcBef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62825" y="2725787"/>
            <a:ext cx="410845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 b="1">
                <a:latin typeface="Arial"/>
                <a:cs typeface="Arial"/>
              </a:rPr>
              <a:t>1FFh</a:t>
            </a:r>
            <a:endParaRPr sz="115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900"/>
              </a:spcBef>
            </a:pPr>
            <a:r>
              <a:rPr dirty="0" sz="1150" spc="10" b="1">
                <a:latin typeface="Arial"/>
                <a:cs typeface="Arial"/>
              </a:rPr>
              <a:t>200h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79894" y="3637139"/>
            <a:ext cx="38481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2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79894" y="4463147"/>
            <a:ext cx="3937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10" b="1">
                <a:latin typeface="Arial"/>
                <a:cs typeface="Arial"/>
              </a:rPr>
              <a:t>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54291" y="5084939"/>
            <a:ext cx="410209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900"/>
              </a:spcBef>
            </a:pPr>
            <a:r>
              <a:rPr dirty="0" sz="1150" spc="15" b="1">
                <a:latin typeface="Arial"/>
                <a:cs typeface="Arial"/>
              </a:rPr>
              <a:t>E00h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47471" y="5993243"/>
            <a:ext cx="410845" cy="1113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0" b="1">
                <a:latin typeface="Arial"/>
                <a:cs typeface="Arial"/>
              </a:rPr>
              <a:t>EFFh</a:t>
            </a:r>
            <a:endParaRPr sz="1150">
              <a:latin typeface="Arial"/>
              <a:cs typeface="Arial"/>
            </a:endParaRPr>
          </a:p>
          <a:p>
            <a:pPr marL="27940" marR="5080" indent="18415">
              <a:lnSpc>
                <a:spcPct val="116500"/>
              </a:lnSpc>
              <a:spcBef>
                <a:spcPts val="675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00h  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7</a:t>
            </a:r>
            <a:r>
              <a:rPr dirty="0" sz="1150" spc="20" b="1">
                <a:latin typeface="Arial"/>
                <a:cs typeface="Arial"/>
              </a:rPr>
              <a:t>Fh</a:t>
            </a:r>
            <a:endParaRPr sz="1150">
              <a:latin typeface="Arial"/>
              <a:cs typeface="Arial"/>
            </a:endParaRPr>
          </a:p>
          <a:p>
            <a:pPr marL="20955" marR="12700" indent="15240">
              <a:lnSpc>
                <a:spcPts val="1300"/>
              </a:lnSpc>
              <a:spcBef>
                <a:spcPts val="695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80h  </a:t>
            </a:r>
            <a:r>
              <a:rPr dirty="0" sz="1150" spc="20" b="1">
                <a:latin typeface="Arial"/>
                <a:cs typeface="Arial"/>
              </a:rPr>
              <a:t>FFFh</a:t>
            </a:r>
            <a:endParaRPr sz="1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30250" y="784129"/>
            <a:ext cx="242189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4k bytes Data</a:t>
            </a:r>
            <a:r>
              <a:rPr dirty="0" sz="195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77811" y="2912364"/>
            <a:ext cx="755903" cy="5273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79107" y="2913100"/>
            <a:ext cx="754380" cy="526415"/>
          </a:xfrm>
          <a:custGeom>
            <a:avLst/>
            <a:gdLst/>
            <a:ahLst/>
            <a:cxnLst/>
            <a:rect l="l" t="t" r="r" b="b"/>
            <a:pathLst>
              <a:path w="754379" h="526414">
                <a:moveTo>
                  <a:pt x="0" y="263037"/>
                </a:moveTo>
                <a:lnTo>
                  <a:pt x="4089" y="224167"/>
                </a:lnTo>
                <a:lnTo>
                  <a:pt x="15968" y="187068"/>
                </a:lnTo>
                <a:lnTo>
                  <a:pt x="35053" y="152147"/>
                </a:lnTo>
                <a:lnTo>
                  <a:pt x="60761" y="119810"/>
                </a:lnTo>
                <a:lnTo>
                  <a:pt x="92508" y="90465"/>
                </a:lnTo>
                <a:lnTo>
                  <a:pt x="129711" y="64518"/>
                </a:lnTo>
                <a:lnTo>
                  <a:pt x="171787" y="42376"/>
                </a:lnTo>
                <a:lnTo>
                  <a:pt x="218152" y="24447"/>
                </a:lnTo>
                <a:lnTo>
                  <a:pt x="268223" y="11136"/>
                </a:lnTo>
                <a:lnTo>
                  <a:pt x="321417" y="2851"/>
                </a:lnTo>
                <a:lnTo>
                  <a:pt x="377149" y="0"/>
                </a:lnTo>
                <a:lnTo>
                  <a:pt x="432882" y="2851"/>
                </a:lnTo>
                <a:lnTo>
                  <a:pt x="486076" y="11136"/>
                </a:lnTo>
                <a:lnTo>
                  <a:pt x="536147" y="24447"/>
                </a:lnTo>
                <a:lnTo>
                  <a:pt x="582512" y="42376"/>
                </a:lnTo>
                <a:lnTo>
                  <a:pt x="624588" y="64518"/>
                </a:lnTo>
                <a:lnTo>
                  <a:pt x="661792" y="90465"/>
                </a:lnTo>
                <a:lnTo>
                  <a:pt x="693539" y="119810"/>
                </a:lnTo>
                <a:lnTo>
                  <a:pt x="719247" y="152147"/>
                </a:lnTo>
                <a:lnTo>
                  <a:pt x="738332" y="187068"/>
                </a:lnTo>
                <a:lnTo>
                  <a:pt x="750211" y="224167"/>
                </a:lnTo>
                <a:lnTo>
                  <a:pt x="754300" y="263037"/>
                </a:lnTo>
                <a:lnTo>
                  <a:pt x="750211" y="301906"/>
                </a:lnTo>
                <a:lnTo>
                  <a:pt x="738332" y="339005"/>
                </a:lnTo>
                <a:lnTo>
                  <a:pt x="719247" y="373926"/>
                </a:lnTo>
                <a:lnTo>
                  <a:pt x="693539" y="406263"/>
                </a:lnTo>
                <a:lnTo>
                  <a:pt x="661792" y="435608"/>
                </a:lnTo>
                <a:lnTo>
                  <a:pt x="624588" y="461555"/>
                </a:lnTo>
                <a:lnTo>
                  <a:pt x="582512" y="483697"/>
                </a:lnTo>
                <a:lnTo>
                  <a:pt x="536147" y="501626"/>
                </a:lnTo>
                <a:lnTo>
                  <a:pt x="486076" y="514937"/>
                </a:lnTo>
                <a:lnTo>
                  <a:pt x="432882" y="523222"/>
                </a:lnTo>
                <a:lnTo>
                  <a:pt x="377149" y="526074"/>
                </a:lnTo>
                <a:lnTo>
                  <a:pt x="321417" y="523222"/>
                </a:lnTo>
                <a:lnTo>
                  <a:pt x="268223" y="514937"/>
                </a:lnTo>
                <a:lnTo>
                  <a:pt x="218152" y="501626"/>
                </a:lnTo>
                <a:lnTo>
                  <a:pt x="171787" y="483697"/>
                </a:lnTo>
                <a:lnTo>
                  <a:pt x="129711" y="461555"/>
                </a:lnTo>
                <a:lnTo>
                  <a:pt x="92508" y="435608"/>
                </a:lnTo>
                <a:lnTo>
                  <a:pt x="60761" y="406263"/>
                </a:lnTo>
                <a:lnTo>
                  <a:pt x="35053" y="373926"/>
                </a:lnTo>
                <a:lnTo>
                  <a:pt x="15968" y="339005"/>
                </a:lnTo>
                <a:lnTo>
                  <a:pt x="4089" y="301906"/>
                </a:lnTo>
                <a:lnTo>
                  <a:pt x="0" y="263037"/>
                </a:lnTo>
                <a:close/>
              </a:path>
            </a:pathLst>
          </a:custGeom>
          <a:ln w="1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00371" y="2976372"/>
            <a:ext cx="2423160" cy="3352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67402" y="3059899"/>
            <a:ext cx="2212340" cy="123189"/>
          </a:xfrm>
          <a:custGeom>
            <a:avLst/>
            <a:gdLst/>
            <a:ahLst/>
            <a:cxnLst/>
            <a:rect l="l" t="t" r="r" b="b"/>
            <a:pathLst>
              <a:path w="2212340" h="123189">
                <a:moveTo>
                  <a:pt x="123672" y="0"/>
                </a:moveTo>
                <a:lnTo>
                  <a:pt x="0" y="59880"/>
                </a:lnTo>
                <a:lnTo>
                  <a:pt x="122059" y="122974"/>
                </a:lnTo>
                <a:lnTo>
                  <a:pt x="122597" y="81980"/>
                </a:lnTo>
                <a:lnTo>
                  <a:pt x="102120" y="81711"/>
                </a:lnTo>
                <a:lnTo>
                  <a:pt x="102654" y="40728"/>
                </a:lnTo>
                <a:lnTo>
                  <a:pt x="123138" y="40728"/>
                </a:lnTo>
                <a:lnTo>
                  <a:pt x="123672" y="0"/>
                </a:lnTo>
                <a:close/>
              </a:path>
              <a:path w="2212340" h="123189">
                <a:moveTo>
                  <a:pt x="123134" y="40997"/>
                </a:moveTo>
                <a:lnTo>
                  <a:pt x="122597" y="81980"/>
                </a:lnTo>
                <a:lnTo>
                  <a:pt x="2211438" y="109410"/>
                </a:lnTo>
                <a:lnTo>
                  <a:pt x="2211984" y="68414"/>
                </a:lnTo>
                <a:lnTo>
                  <a:pt x="123134" y="40997"/>
                </a:lnTo>
                <a:close/>
              </a:path>
              <a:path w="2212340" h="123189">
                <a:moveTo>
                  <a:pt x="102654" y="40728"/>
                </a:moveTo>
                <a:lnTo>
                  <a:pt x="102120" y="81711"/>
                </a:lnTo>
                <a:lnTo>
                  <a:pt x="122597" y="81980"/>
                </a:lnTo>
                <a:lnTo>
                  <a:pt x="123134" y="40997"/>
                </a:lnTo>
                <a:lnTo>
                  <a:pt x="102654" y="40728"/>
                </a:lnTo>
                <a:close/>
              </a:path>
              <a:path w="2212340" h="123189">
                <a:moveTo>
                  <a:pt x="123138" y="40728"/>
                </a:moveTo>
                <a:lnTo>
                  <a:pt x="102654" y="40728"/>
                </a:lnTo>
                <a:lnTo>
                  <a:pt x="123134" y="40997"/>
                </a:lnTo>
                <a:lnTo>
                  <a:pt x="123138" y="40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565349" y="2853508"/>
            <a:ext cx="1800225" cy="615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850" spc="5" b="1">
                <a:latin typeface="Arial"/>
                <a:cs typeface="Arial"/>
              </a:rPr>
              <a:t>0 x </a:t>
            </a:r>
            <a:r>
              <a:rPr dirty="0" sz="3850" spc="5" b="1">
                <a:solidFill>
                  <a:srgbClr val="FFC000"/>
                </a:solidFill>
                <a:latin typeface="Arial"/>
                <a:cs typeface="Arial"/>
              </a:rPr>
              <a:t>2</a:t>
            </a:r>
            <a:r>
              <a:rPr dirty="0" sz="3850" spc="-8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3850" spc="5" b="1">
                <a:solidFill>
                  <a:srgbClr val="FF2121"/>
                </a:solidFill>
                <a:latin typeface="Arial"/>
                <a:cs typeface="Arial"/>
              </a:rPr>
              <a:t>00</a:t>
            </a:r>
            <a:endParaRPr sz="38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260092" y="5728715"/>
            <a:ext cx="1185671" cy="499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69235" y="5740908"/>
            <a:ext cx="1167384" cy="5425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02116" y="5770645"/>
            <a:ext cx="1043305" cy="357505"/>
          </a:xfrm>
          <a:custGeom>
            <a:avLst/>
            <a:gdLst/>
            <a:ahLst/>
            <a:cxnLst/>
            <a:rect l="l" t="t" r="r" b="b"/>
            <a:pathLst>
              <a:path w="1043304" h="357504">
                <a:moveTo>
                  <a:pt x="0" y="356977"/>
                </a:moveTo>
                <a:lnTo>
                  <a:pt x="1042710" y="356977"/>
                </a:lnTo>
                <a:lnTo>
                  <a:pt x="1042710" y="0"/>
                </a:lnTo>
                <a:lnTo>
                  <a:pt x="0" y="0"/>
                </a:lnTo>
                <a:lnTo>
                  <a:pt x="0" y="3569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302116" y="5770638"/>
            <a:ext cx="1043305" cy="357505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450"/>
              </a:spcBef>
            </a:pPr>
            <a:r>
              <a:rPr dirty="0" sz="1500">
                <a:solidFill>
                  <a:srgbClr val="009999"/>
                </a:solidFill>
                <a:latin typeface="Arial Black"/>
                <a:cs typeface="Arial Black"/>
              </a:rPr>
              <a:t>Opcode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302508" y="5728715"/>
            <a:ext cx="441960" cy="4998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75076" y="5740908"/>
            <a:ext cx="496824" cy="5425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44824" y="5770645"/>
            <a:ext cx="290195" cy="357505"/>
          </a:xfrm>
          <a:custGeom>
            <a:avLst/>
            <a:gdLst/>
            <a:ahLst/>
            <a:cxnLst/>
            <a:rect l="l" t="t" r="r" b="b"/>
            <a:pathLst>
              <a:path w="290195" h="357504">
                <a:moveTo>
                  <a:pt x="0" y="356977"/>
                </a:moveTo>
                <a:lnTo>
                  <a:pt x="290118" y="356977"/>
                </a:lnTo>
                <a:lnTo>
                  <a:pt x="290118" y="0"/>
                </a:lnTo>
                <a:lnTo>
                  <a:pt x="0" y="0"/>
                </a:lnTo>
                <a:lnTo>
                  <a:pt x="0" y="3569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44824" y="5770638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7" y="0"/>
                </a:lnTo>
                <a:lnTo>
                  <a:pt x="298647" y="356978"/>
                </a:lnTo>
                <a:lnTo>
                  <a:pt x="0" y="35697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92067" y="5728715"/>
            <a:ext cx="441960" cy="4998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64635" y="5740908"/>
            <a:ext cx="496824" cy="542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34943" y="5770645"/>
            <a:ext cx="288925" cy="357505"/>
          </a:xfrm>
          <a:custGeom>
            <a:avLst/>
            <a:gdLst/>
            <a:ahLst/>
            <a:cxnLst/>
            <a:rect l="l" t="t" r="r" b="b"/>
            <a:pathLst>
              <a:path w="288925" h="357504">
                <a:moveTo>
                  <a:pt x="0" y="356977"/>
                </a:moveTo>
                <a:lnTo>
                  <a:pt x="288404" y="356977"/>
                </a:lnTo>
                <a:lnTo>
                  <a:pt x="288404" y="0"/>
                </a:lnTo>
                <a:lnTo>
                  <a:pt x="0" y="0"/>
                </a:lnTo>
                <a:lnTo>
                  <a:pt x="0" y="3569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34943" y="5770638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7" y="0"/>
                </a:lnTo>
                <a:lnTo>
                  <a:pt x="298647" y="356978"/>
                </a:lnTo>
                <a:lnTo>
                  <a:pt x="0" y="35697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81628" y="5728715"/>
            <a:ext cx="1630679" cy="499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85844" y="5740908"/>
            <a:ext cx="1222248" cy="5425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923347" y="5770645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356977"/>
                </a:moveTo>
                <a:lnTo>
                  <a:pt x="1488122" y="356977"/>
                </a:lnTo>
                <a:lnTo>
                  <a:pt x="1488122" y="0"/>
                </a:lnTo>
                <a:lnTo>
                  <a:pt x="0" y="0"/>
                </a:lnTo>
                <a:lnTo>
                  <a:pt x="0" y="3569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23347" y="5770638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0"/>
                </a:moveTo>
                <a:lnTo>
                  <a:pt x="1488122" y="0"/>
                </a:lnTo>
                <a:lnTo>
                  <a:pt x="1488122" y="356978"/>
                </a:lnTo>
                <a:lnTo>
                  <a:pt x="0" y="356978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346534" y="5706029"/>
            <a:ext cx="2217420" cy="84645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955"/>
              </a:spcBef>
              <a:tabLst>
                <a:tab pos="373380" algn="l"/>
                <a:tab pos="892810" algn="l"/>
              </a:tabLst>
            </a:pPr>
            <a:r>
              <a:rPr dirty="0" sz="1500" spc="5">
                <a:solidFill>
                  <a:srgbClr val="999966"/>
                </a:solidFill>
                <a:latin typeface="Arial Black"/>
                <a:cs typeface="Arial Black"/>
              </a:rPr>
              <a:t>d	</a:t>
            </a:r>
            <a:r>
              <a:rPr dirty="0" sz="1500" spc="5">
                <a:solidFill>
                  <a:srgbClr val="006600"/>
                </a:solidFill>
                <a:latin typeface="Arial Black"/>
                <a:cs typeface="Arial Black"/>
              </a:rPr>
              <a:t>a	</a:t>
            </a:r>
            <a:r>
              <a:rPr dirty="0" sz="1500" spc="5">
                <a:solidFill>
                  <a:srgbClr val="CC0000"/>
                </a:solidFill>
                <a:latin typeface="Arial Black"/>
                <a:cs typeface="Arial Black"/>
              </a:rPr>
              <a:t>Address</a:t>
            </a:r>
            <a:endParaRPr sz="1500">
              <a:latin typeface="Arial Black"/>
              <a:cs typeface="Arial Black"/>
            </a:endParaRPr>
          </a:p>
          <a:p>
            <a:pPr marL="490855">
              <a:lnSpc>
                <a:spcPct val="100000"/>
              </a:lnSpc>
              <a:spcBef>
                <a:spcPts val="1225"/>
              </a:spcBef>
            </a:pPr>
            <a:r>
              <a:rPr dirty="0" sz="2150" spc="5" b="1">
                <a:solidFill>
                  <a:srgbClr val="FF2121"/>
                </a:solidFill>
                <a:latin typeface="Arial"/>
                <a:cs typeface="Arial"/>
              </a:rPr>
              <a:t>8 </a:t>
            </a:r>
            <a:r>
              <a:rPr dirty="0" sz="2150" spc="-5" b="1">
                <a:solidFill>
                  <a:srgbClr val="FF2121"/>
                </a:solidFill>
                <a:latin typeface="Arial"/>
                <a:cs typeface="Arial"/>
              </a:rPr>
              <a:t>bit</a:t>
            </a:r>
            <a:r>
              <a:rPr dirty="0" sz="2150" spc="-90" b="1">
                <a:solidFill>
                  <a:srgbClr val="FF2121"/>
                </a:solidFill>
                <a:latin typeface="Arial"/>
                <a:cs typeface="Arial"/>
              </a:rPr>
              <a:t> </a:t>
            </a:r>
            <a:r>
              <a:rPr dirty="0" sz="2150" spc="-5" b="1">
                <a:solidFill>
                  <a:srgbClr val="FF2121"/>
                </a:solidFill>
                <a:latin typeface="Arial"/>
                <a:cs typeface="Arial"/>
              </a:rPr>
              <a:t>operand</a:t>
            </a:r>
            <a:endParaRPr sz="21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087177" y="3485299"/>
            <a:ext cx="81915" cy="2164080"/>
          </a:xfrm>
          <a:custGeom>
            <a:avLst/>
            <a:gdLst/>
            <a:ahLst/>
            <a:cxnLst/>
            <a:rect l="l" t="t" r="r" b="b"/>
            <a:pathLst>
              <a:path w="81914" h="2164079">
                <a:moveTo>
                  <a:pt x="46075" y="68313"/>
                </a:moveTo>
                <a:lnTo>
                  <a:pt x="35839" y="68313"/>
                </a:lnTo>
                <a:lnTo>
                  <a:pt x="35839" y="2164067"/>
                </a:lnTo>
                <a:lnTo>
                  <a:pt x="46075" y="2164067"/>
                </a:lnTo>
                <a:lnTo>
                  <a:pt x="46075" y="68313"/>
                </a:lnTo>
                <a:close/>
              </a:path>
              <a:path w="81914" h="2164079">
                <a:moveTo>
                  <a:pt x="40957" y="0"/>
                </a:moveTo>
                <a:lnTo>
                  <a:pt x="0" y="81978"/>
                </a:lnTo>
                <a:lnTo>
                  <a:pt x="35839" y="81978"/>
                </a:lnTo>
                <a:lnTo>
                  <a:pt x="35839" y="68313"/>
                </a:lnTo>
                <a:lnTo>
                  <a:pt x="75087" y="68313"/>
                </a:lnTo>
                <a:lnTo>
                  <a:pt x="40957" y="0"/>
                </a:lnTo>
                <a:close/>
              </a:path>
              <a:path w="81914" h="2164079">
                <a:moveTo>
                  <a:pt x="75087" y="68313"/>
                </a:moveTo>
                <a:lnTo>
                  <a:pt x="46075" y="68313"/>
                </a:lnTo>
                <a:lnTo>
                  <a:pt x="46075" y="81978"/>
                </a:lnTo>
                <a:lnTo>
                  <a:pt x="81914" y="81978"/>
                </a:lnTo>
                <a:lnTo>
                  <a:pt x="75087" y="68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52342" y="3446005"/>
            <a:ext cx="81915" cy="986155"/>
          </a:xfrm>
          <a:custGeom>
            <a:avLst/>
            <a:gdLst/>
            <a:ahLst/>
            <a:cxnLst/>
            <a:rect l="l" t="t" r="r" b="b"/>
            <a:pathLst>
              <a:path w="81914" h="986154">
                <a:moveTo>
                  <a:pt x="46075" y="68325"/>
                </a:moveTo>
                <a:lnTo>
                  <a:pt x="35839" y="68325"/>
                </a:lnTo>
                <a:lnTo>
                  <a:pt x="35826" y="985545"/>
                </a:lnTo>
                <a:lnTo>
                  <a:pt x="46075" y="985545"/>
                </a:lnTo>
                <a:lnTo>
                  <a:pt x="46075" y="68325"/>
                </a:lnTo>
                <a:close/>
              </a:path>
              <a:path w="81914" h="986154">
                <a:moveTo>
                  <a:pt x="40957" y="0"/>
                </a:moveTo>
                <a:lnTo>
                  <a:pt x="0" y="81991"/>
                </a:lnTo>
                <a:lnTo>
                  <a:pt x="35839" y="81991"/>
                </a:lnTo>
                <a:lnTo>
                  <a:pt x="35839" y="68325"/>
                </a:lnTo>
                <a:lnTo>
                  <a:pt x="75088" y="68325"/>
                </a:lnTo>
                <a:lnTo>
                  <a:pt x="40957" y="0"/>
                </a:lnTo>
                <a:close/>
              </a:path>
              <a:path w="81914" h="986154">
                <a:moveTo>
                  <a:pt x="75088" y="68325"/>
                </a:moveTo>
                <a:lnTo>
                  <a:pt x="46075" y="68325"/>
                </a:lnTo>
                <a:lnTo>
                  <a:pt x="46075" y="81991"/>
                </a:lnTo>
                <a:lnTo>
                  <a:pt x="81914" y="81991"/>
                </a:lnTo>
                <a:lnTo>
                  <a:pt x="75088" y="68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92124" y="3927347"/>
            <a:ext cx="8153400" cy="3395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3898" y="4289780"/>
            <a:ext cx="8011159" cy="2891790"/>
          </a:xfrm>
          <a:custGeom>
            <a:avLst/>
            <a:gdLst/>
            <a:ahLst/>
            <a:cxnLst/>
            <a:rect l="l" t="t" r="r" b="b"/>
            <a:pathLst>
              <a:path w="8011159" h="2891790">
                <a:moveTo>
                  <a:pt x="0" y="2891696"/>
                </a:moveTo>
                <a:lnTo>
                  <a:pt x="8010601" y="2891696"/>
                </a:lnTo>
                <a:lnTo>
                  <a:pt x="8010601" y="0"/>
                </a:lnTo>
                <a:lnTo>
                  <a:pt x="0" y="0"/>
                </a:lnTo>
                <a:lnTo>
                  <a:pt x="0" y="289169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3898" y="3931094"/>
            <a:ext cx="8011159" cy="3250565"/>
          </a:xfrm>
          <a:custGeom>
            <a:avLst/>
            <a:gdLst/>
            <a:ahLst/>
            <a:cxnLst/>
            <a:rect l="l" t="t" r="r" b="b"/>
            <a:pathLst>
              <a:path w="8011159" h="3250565">
                <a:moveTo>
                  <a:pt x="0" y="0"/>
                </a:moveTo>
                <a:lnTo>
                  <a:pt x="8010601" y="0"/>
                </a:lnTo>
                <a:lnTo>
                  <a:pt x="8010601" y="3250383"/>
                </a:lnTo>
                <a:lnTo>
                  <a:pt x="0" y="325038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3836" y="3884676"/>
            <a:ext cx="8168640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5748" y="3845052"/>
            <a:ext cx="5026152" cy="688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5364" y="3925970"/>
            <a:ext cx="8027670" cy="363855"/>
          </a:xfrm>
          <a:custGeom>
            <a:avLst/>
            <a:gdLst/>
            <a:ahLst/>
            <a:cxnLst/>
            <a:rect l="l" t="t" r="r" b="b"/>
            <a:pathLst>
              <a:path w="8027670" h="363854">
                <a:moveTo>
                  <a:pt x="0" y="363810"/>
                </a:moveTo>
                <a:lnTo>
                  <a:pt x="8027670" y="363810"/>
                </a:lnTo>
                <a:lnTo>
                  <a:pt x="8027670" y="0"/>
                </a:lnTo>
                <a:lnTo>
                  <a:pt x="0" y="0"/>
                </a:lnTo>
                <a:lnTo>
                  <a:pt x="0" y="363810"/>
                </a:lnTo>
                <a:close/>
              </a:path>
            </a:pathLst>
          </a:custGeom>
          <a:solidFill>
            <a:srgbClr val="4848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5364" y="3925963"/>
            <a:ext cx="8027670" cy="363855"/>
          </a:xfrm>
          <a:custGeom>
            <a:avLst/>
            <a:gdLst/>
            <a:ahLst/>
            <a:cxnLst/>
            <a:rect l="l" t="t" r="r" b="b"/>
            <a:pathLst>
              <a:path w="8027670" h="363854">
                <a:moveTo>
                  <a:pt x="0" y="0"/>
                </a:moveTo>
                <a:lnTo>
                  <a:pt x="8027672" y="0"/>
                </a:lnTo>
                <a:lnTo>
                  <a:pt x="8027672" y="363810"/>
                </a:lnTo>
                <a:lnTo>
                  <a:pt x="0" y="363810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95372" y="3884676"/>
            <a:ext cx="4892039" cy="551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36532" y="3944903"/>
            <a:ext cx="458533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Events that </a:t>
            </a:r>
            <a:r>
              <a:rPr dirty="0" sz="1950" spc="-15" b="1">
                <a:solidFill>
                  <a:srgbClr val="FFFFFF"/>
                </a:solidFill>
                <a:latin typeface="Arial"/>
                <a:cs typeface="Arial"/>
              </a:rPr>
              <a:t>wake </a:t>
            </a: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processor from</a:t>
            </a:r>
            <a:r>
              <a:rPr dirty="0" sz="195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15" b="1">
                <a:solidFill>
                  <a:srgbClr val="FFFFFF"/>
                </a:solidFill>
                <a:latin typeface="Arial"/>
                <a:cs typeface="Arial"/>
              </a:rPr>
              <a:t>sleep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3836" y="4247388"/>
            <a:ext cx="1042415" cy="435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4796" y="4226052"/>
            <a:ext cx="920496" cy="539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15364" y="4289780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292074"/>
                </a:moveTo>
                <a:lnTo>
                  <a:pt x="901065" y="292074"/>
                </a:lnTo>
                <a:lnTo>
                  <a:pt x="901065" y="0"/>
                </a:lnTo>
                <a:lnTo>
                  <a:pt x="0" y="0"/>
                </a:lnTo>
                <a:lnTo>
                  <a:pt x="0" y="29207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15364" y="4289780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0"/>
                </a:moveTo>
                <a:lnTo>
                  <a:pt x="901065" y="0"/>
                </a:lnTo>
                <a:lnTo>
                  <a:pt x="901065" y="292074"/>
                </a:lnTo>
                <a:lnTo>
                  <a:pt x="0" y="29207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77587" y="4304614"/>
            <a:ext cx="57594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M</a:t>
            </a:r>
            <a:r>
              <a:rPr dirty="0" sz="1500" b="1">
                <a:latin typeface="Arial"/>
                <a:cs typeface="Arial"/>
              </a:rPr>
              <a:t>C</a:t>
            </a:r>
            <a:r>
              <a:rPr dirty="0" sz="1500" spc="-5" b="1">
                <a:latin typeface="Arial"/>
                <a:cs typeface="Arial"/>
              </a:rPr>
              <a:t>LR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3836" y="4539996"/>
            <a:ext cx="1042415" cy="4358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2708" y="4518659"/>
            <a:ext cx="804672" cy="5394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15364" y="4581856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292073"/>
                </a:moveTo>
                <a:lnTo>
                  <a:pt x="901065" y="292073"/>
                </a:lnTo>
                <a:lnTo>
                  <a:pt x="901065" y="0"/>
                </a:lnTo>
                <a:lnTo>
                  <a:pt x="0" y="0"/>
                </a:lnTo>
                <a:lnTo>
                  <a:pt x="0" y="2920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15364" y="4581855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0"/>
                </a:moveTo>
                <a:lnTo>
                  <a:pt x="901065" y="0"/>
                </a:lnTo>
                <a:lnTo>
                  <a:pt x="901065" y="292073"/>
                </a:lnTo>
                <a:lnTo>
                  <a:pt x="0" y="2920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73836" y="4832603"/>
            <a:ext cx="1042415" cy="4328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56716" y="4811267"/>
            <a:ext cx="676656" cy="5394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15364" y="4873924"/>
            <a:ext cx="901065" cy="290830"/>
          </a:xfrm>
          <a:custGeom>
            <a:avLst/>
            <a:gdLst/>
            <a:ahLst/>
            <a:cxnLst/>
            <a:rect l="l" t="t" r="r" b="b"/>
            <a:pathLst>
              <a:path w="901064" h="290829">
                <a:moveTo>
                  <a:pt x="0" y="290365"/>
                </a:moveTo>
                <a:lnTo>
                  <a:pt x="901065" y="290365"/>
                </a:lnTo>
                <a:lnTo>
                  <a:pt x="901065" y="0"/>
                </a:lnTo>
                <a:lnTo>
                  <a:pt x="0" y="0"/>
                </a:lnTo>
                <a:lnTo>
                  <a:pt x="0" y="29036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5364" y="4873929"/>
            <a:ext cx="901065" cy="290830"/>
          </a:xfrm>
          <a:custGeom>
            <a:avLst/>
            <a:gdLst/>
            <a:ahLst/>
            <a:cxnLst/>
            <a:rect l="l" t="t" r="r" b="b"/>
            <a:pathLst>
              <a:path w="901064" h="290829">
                <a:moveTo>
                  <a:pt x="0" y="0"/>
                </a:moveTo>
                <a:lnTo>
                  <a:pt x="901065" y="0"/>
                </a:lnTo>
                <a:lnTo>
                  <a:pt x="901065" y="290365"/>
                </a:lnTo>
                <a:lnTo>
                  <a:pt x="0" y="29036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99603" y="4889830"/>
            <a:ext cx="33337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INT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3836" y="5122164"/>
            <a:ext cx="1042415" cy="4358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50036" y="5100828"/>
            <a:ext cx="886968" cy="5394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15364" y="5164289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292074"/>
                </a:moveTo>
                <a:lnTo>
                  <a:pt x="901065" y="292074"/>
                </a:lnTo>
                <a:lnTo>
                  <a:pt x="901065" y="0"/>
                </a:lnTo>
                <a:lnTo>
                  <a:pt x="0" y="0"/>
                </a:lnTo>
                <a:lnTo>
                  <a:pt x="0" y="29207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15364" y="5164289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0"/>
                </a:moveTo>
                <a:lnTo>
                  <a:pt x="901065" y="0"/>
                </a:lnTo>
                <a:lnTo>
                  <a:pt x="901065" y="292074"/>
                </a:lnTo>
                <a:lnTo>
                  <a:pt x="0" y="29207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93800" y="5182438"/>
            <a:ext cx="54546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TM</a:t>
            </a:r>
            <a:r>
              <a:rPr dirty="0" sz="1500" b="1">
                <a:latin typeface="Arial"/>
                <a:cs typeface="Arial"/>
              </a:rPr>
              <a:t>R</a:t>
            </a:r>
            <a:r>
              <a:rPr dirty="0" sz="1500" spc="5" b="1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73836" y="5414771"/>
            <a:ext cx="1042415" cy="4328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04900" y="5393435"/>
            <a:ext cx="780288" cy="5394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15364" y="5456365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292073"/>
                </a:moveTo>
                <a:lnTo>
                  <a:pt x="901065" y="292073"/>
                </a:lnTo>
                <a:lnTo>
                  <a:pt x="901065" y="0"/>
                </a:lnTo>
                <a:lnTo>
                  <a:pt x="0" y="0"/>
                </a:lnTo>
                <a:lnTo>
                  <a:pt x="0" y="2920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15364" y="5456364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0"/>
                </a:moveTo>
                <a:lnTo>
                  <a:pt x="901065" y="0"/>
                </a:lnTo>
                <a:lnTo>
                  <a:pt x="901065" y="292073"/>
                </a:lnTo>
                <a:lnTo>
                  <a:pt x="0" y="2920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73836" y="5707379"/>
            <a:ext cx="1042415" cy="4328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98803" y="5686044"/>
            <a:ext cx="792479" cy="5394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15364" y="5748434"/>
            <a:ext cx="901065" cy="290830"/>
          </a:xfrm>
          <a:custGeom>
            <a:avLst/>
            <a:gdLst/>
            <a:ahLst/>
            <a:cxnLst/>
            <a:rect l="l" t="t" r="r" b="b"/>
            <a:pathLst>
              <a:path w="901064" h="290829">
                <a:moveTo>
                  <a:pt x="0" y="290365"/>
                </a:moveTo>
                <a:lnTo>
                  <a:pt x="901065" y="290365"/>
                </a:lnTo>
                <a:lnTo>
                  <a:pt x="901065" y="0"/>
                </a:lnTo>
                <a:lnTo>
                  <a:pt x="0" y="0"/>
                </a:lnTo>
                <a:lnTo>
                  <a:pt x="0" y="29036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15364" y="5748439"/>
            <a:ext cx="901065" cy="290830"/>
          </a:xfrm>
          <a:custGeom>
            <a:avLst/>
            <a:gdLst/>
            <a:ahLst/>
            <a:cxnLst/>
            <a:rect l="l" t="t" r="r" b="b"/>
            <a:pathLst>
              <a:path w="901064" h="290829">
                <a:moveTo>
                  <a:pt x="0" y="0"/>
                </a:moveTo>
                <a:lnTo>
                  <a:pt x="901065" y="0"/>
                </a:lnTo>
                <a:lnTo>
                  <a:pt x="901065" y="290365"/>
                </a:lnTo>
                <a:lnTo>
                  <a:pt x="0" y="29036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73836" y="5996940"/>
            <a:ext cx="1042415" cy="4358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07947" y="5975603"/>
            <a:ext cx="774191" cy="5425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5364" y="6038799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292074"/>
                </a:moveTo>
                <a:lnTo>
                  <a:pt x="901065" y="292074"/>
                </a:lnTo>
                <a:lnTo>
                  <a:pt x="901065" y="0"/>
                </a:lnTo>
                <a:lnTo>
                  <a:pt x="0" y="0"/>
                </a:lnTo>
                <a:lnTo>
                  <a:pt x="0" y="29207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15364" y="6038799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0"/>
                </a:moveTo>
                <a:lnTo>
                  <a:pt x="901065" y="0"/>
                </a:lnTo>
                <a:lnTo>
                  <a:pt x="901065" y="292074"/>
                </a:lnTo>
                <a:lnTo>
                  <a:pt x="0" y="29207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836" y="6289547"/>
            <a:ext cx="1042415" cy="4328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6883" y="6268211"/>
            <a:ext cx="1036319" cy="5425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15364" y="6330877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292073"/>
                </a:moveTo>
                <a:lnTo>
                  <a:pt x="901065" y="292073"/>
                </a:lnTo>
                <a:lnTo>
                  <a:pt x="901065" y="0"/>
                </a:lnTo>
                <a:lnTo>
                  <a:pt x="0" y="0"/>
                </a:lnTo>
                <a:lnTo>
                  <a:pt x="0" y="2920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15364" y="6330873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0"/>
                </a:moveTo>
                <a:lnTo>
                  <a:pt x="901065" y="0"/>
                </a:lnTo>
                <a:lnTo>
                  <a:pt x="901065" y="292073"/>
                </a:lnTo>
                <a:lnTo>
                  <a:pt x="0" y="2920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118711" y="6349822"/>
            <a:ext cx="69532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P</a:t>
            </a:r>
            <a:r>
              <a:rPr dirty="0" sz="1500" spc="-5" b="1">
                <a:latin typeface="Arial"/>
                <a:cs typeface="Arial"/>
              </a:rPr>
              <a:t>O</a:t>
            </a:r>
            <a:r>
              <a:rPr dirty="0" sz="1500" b="1">
                <a:latin typeface="Arial"/>
                <a:cs typeface="Arial"/>
              </a:rPr>
              <a:t>R</a:t>
            </a:r>
            <a:r>
              <a:rPr dirty="0" sz="1500" spc="-5" b="1">
                <a:latin typeface="Arial"/>
                <a:cs typeface="Arial"/>
              </a:rPr>
              <a:t>T</a:t>
            </a:r>
            <a:r>
              <a:rPr dirty="0" sz="1500" spc="5" b="1"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73836" y="6579107"/>
            <a:ext cx="1042415" cy="43586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0139" y="6560819"/>
            <a:ext cx="749808" cy="539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15364" y="6622950"/>
            <a:ext cx="901065" cy="290830"/>
          </a:xfrm>
          <a:custGeom>
            <a:avLst/>
            <a:gdLst/>
            <a:ahLst/>
            <a:cxnLst/>
            <a:rect l="l" t="t" r="r" b="b"/>
            <a:pathLst>
              <a:path w="901064" h="290829">
                <a:moveTo>
                  <a:pt x="0" y="290365"/>
                </a:moveTo>
                <a:lnTo>
                  <a:pt x="901065" y="290365"/>
                </a:lnTo>
                <a:lnTo>
                  <a:pt x="901065" y="0"/>
                </a:lnTo>
                <a:lnTo>
                  <a:pt x="0" y="0"/>
                </a:lnTo>
                <a:lnTo>
                  <a:pt x="0" y="29036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15364" y="6622950"/>
            <a:ext cx="901065" cy="290830"/>
          </a:xfrm>
          <a:custGeom>
            <a:avLst/>
            <a:gdLst/>
            <a:ahLst/>
            <a:cxnLst/>
            <a:rect l="l" t="t" r="r" b="b"/>
            <a:pathLst>
              <a:path w="901064" h="290829">
                <a:moveTo>
                  <a:pt x="0" y="0"/>
                </a:moveTo>
                <a:lnTo>
                  <a:pt x="901065" y="0"/>
                </a:lnTo>
                <a:lnTo>
                  <a:pt x="901065" y="290365"/>
                </a:lnTo>
                <a:lnTo>
                  <a:pt x="0" y="290365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73836" y="6871716"/>
            <a:ext cx="1042415" cy="4328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20139" y="6853428"/>
            <a:ext cx="749808" cy="5394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15364" y="6913316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292074"/>
                </a:moveTo>
                <a:lnTo>
                  <a:pt x="901065" y="292074"/>
                </a:lnTo>
                <a:lnTo>
                  <a:pt x="901065" y="0"/>
                </a:lnTo>
                <a:lnTo>
                  <a:pt x="0" y="0"/>
                </a:lnTo>
                <a:lnTo>
                  <a:pt x="0" y="29207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15364" y="6913316"/>
            <a:ext cx="901065" cy="292100"/>
          </a:xfrm>
          <a:custGeom>
            <a:avLst/>
            <a:gdLst/>
            <a:ahLst/>
            <a:cxnLst/>
            <a:rect l="l" t="t" r="r" b="b"/>
            <a:pathLst>
              <a:path w="901064" h="292100">
                <a:moveTo>
                  <a:pt x="0" y="0"/>
                </a:moveTo>
                <a:lnTo>
                  <a:pt x="901065" y="0"/>
                </a:lnTo>
                <a:lnTo>
                  <a:pt x="901065" y="292074"/>
                </a:lnTo>
                <a:lnTo>
                  <a:pt x="0" y="292074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291084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Sleep</a:t>
            </a:r>
            <a:r>
              <a:rPr dirty="0" sz="4700" spc="-65"/>
              <a:t> </a:t>
            </a:r>
            <a:r>
              <a:rPr dirty="0" sz="4700" spc="15"/>
              <a:t>Mode</a:t>
            </a:r>
            <a:endParaRPr sz="4700"/>
          </a:p>
        </p:txBody>
      </p:sp>
      <p:sp>
        <p:nvSpPr>
          <p:cNvPr id="57" name="object 57"/>
          <p:cNvSpPr txBox="1"/>
          <p:nvPr/>
        </p:nvSpPr>
        <p:spPr>
          <a:xfrm>
            <a:off x="445643" y="2128295"/>
            <a:ext cx="909828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7525" algn="l"/>
              </a:tabLst>
            </a:pPr>
            <a:r>
              <a:rPr dirty="0" sz="1350" spc="-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350" spc="-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950" spc="-10">
                <a:latin typeface="Times New Roman"/>
                <a:cs typeface="Times New Roman"/>
              </a:rPr>
              <a:t>The processor can be put into </a:t>
            </a:r>
            <a:r>
              <a:rPr dirty="0" sz="1950" spc="-5">
                <a:latin typeface="Times New Roman"/>
                <a:cs typeface="Times New Roman"/>
              </a:rPr>
              <a:t>a </a:t>
            </a:r>
            <a:r>
              <a:rPr dirty="0" sz="1950" spc="-10">
                <a:latin typeface="Times New Roman"/>
                <a:cs typeface="Times New Roman"/>
              </a:rPr>
              <a:t>power-down mode by executing the SLEEP</a:t>
            </a:r>
            <a:r>
              <a:rPr dirty="0" sz="1950" spc="3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instruction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52150" y="2413215"/>
            <a:ext cx="132715" cy="94932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00" spc="2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21803" y="2423998"/>
            <a:ext cx="5994400" cy="9480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latin typeface="Times New Roman"/>
                <a:cs typeface="Times New Roman"/>
              </a:rPr>
              <a:t>System oscillator is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stopped</a:t>
            </a:r>
            <a:endParaRPr sz="1500">
              <a:latin typeface="Times New Roman"/>
              <a:cs typeface="Times New Roman"/>
            </a:endParaRPr>
          </a:p>
          <a:p>
            <a:pPr marL="12700" marR="2543175">
              <a:lnSpc>
                <a:spcPct val="100000"/>
              </a:lnSpc>
              <a:spcBef>
                <a:spcPts val="25"/>
              </a:spcBef>
            </a:pPr>
            <a:r>
              <a:rPr dirty="0" sz="1500">
                <a:latin typeface="Times New Roman"/>
                <a:cs typeface="Times New Roman"/>
              </a:rPr>
              <a:t>Processor status is maintained (static design)  Watchdog timer continues to </a:t>
            </a:r>
            <a:r>
              <a:rPr dirty="0" sz="1500" spc="-5">
                <a:latin typeface="Times New Roman"/>
                <a:cs typeface="Times New Roman"/>
              </a:rPr>
              <a:t>run, </a:t>
            </a:r>
            <a:r>
              <a:rPr dirty="0" sz="1500">
                <a:latin typeface="Times New Roman"/>
                <a:cs typeface="Times New Roman"/>
              </a:rPr>
              <a:t>if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enabled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500">
                <a:latin typeface="Times New Roman"/>
                <a:cs typeface="Times New Roman"/>
              </a:rPr>
              <a:t>Minimal supply current is drawn - mostly due to leakage </a:t>
            </a:r>
            <a:r>
              <a:rPr dirty="0" sz="1500" spc="-5">
                <a:latin typeface="Times New Roman"/>
                <a:cs typeface="Times New Roman"/>
              </a:rPr>
              <a:t>(0.1 </a:t>
            </a:r>
            <a:r>
              <a:rPr dirty="0" sz="1500">
                <a:latin typeface="Times New Roman"/>
                <a:cs typeface="Times New Roman"/>
              </a:rPr>
              <a:t>- 2.0</a:t>
            </a:r>
            <a:r>
              <a:rPr dirty="0" sz="1500">
                <a:latin typeface="Symbol"/>
                <a:cs typeface="Symbol"/>
              </a:rPr>
              <a:t>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typical)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872995" y="4247388"/>
            <a:ext cx="7269480" cy="4358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60804" y="4226052"/>
            <a:ext cx="3831336" cy="5394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16429" y="4289780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292074"/>
                </a:moveTo>
                <a:lnTo>
                  <a:pt x="7126605" y="292074"/>
                </a:lnTo>
                <a:lnTo>
                  <a:pt x="7126605" y="0"/>
                </a:lnTo>
                <a:lnTo>
                  <a:pt x="0" y="0"/>
                </a:lnTo>
                <a:lnTo>
                  <a:pt x="0" y="29207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16429" y="4289780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0"/>
                </a:moveTo>
                <a:lnTo>
                  <a:pt x="7126607" y="0"/>
                </a:lnTo>
                <a:lnTo>
                  <a:pt x="7126607" y="292074"/>
                </a:lnTo>
                <a:lnTo>
                  <a:pt x="0" y="292074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2002015" y="4304614"/>
            <a:ext cx="349377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Master </a:t>
            </a:r>
            <a:r>
              <a:rPr dirty="0" sz="1500" b="1">
                <a:latin typeface="Arial"/>
                <a:cs typeface="Arial"/>
              </a:rPr>
              <a:t>Clear Pin </a:t>
            </a:r>
            <a:r>
              <a:rPr dirty="0" sz="1500" spc="-5" b="1">
                <a:latin typeface="Arial"/>
                <a:cs typeface="Arial"/>
              </a:rPr>
              <a:t>Asserted (pulled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low)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72995" y="4539996"/>
            <a:ext cx="7269480" cy="4358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60804" y="4518659"/>
            <a:ext cx="2639568" cy="5394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16429" y="4581856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292073"/>
                </a:moveTo>
                <a:lnTo>
                  <a:pt x="7126605" y="292073"/>
                </a:lnTo>
                <a:lnTo>
                  <a:pt x="7126605" y="0"/>
                </a:lnTo>
                <a:lnTo>
                  <a:pt x="0" y="0"/>
                </a:lnTo>
                <a:lnTo>
                  <a:pt x="0" y="2920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16429" y="4581855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0"/>
                </a:moveTo>
                <a:lnTo>
                  <a:pt x="7126607" y="0"/>
                </a:lnTo>
                <a:lnTo>
                  <a:pt x="7126607" y="292073"/>
                </a:lnTo>
                <a:lnTo>
                  <a:pt x="0" y="292073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235610" y="4597222"/>
            <a:ext cx="306514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78510" algn="l"/>
              </a:tabLst>
            </a:pPr>
            <a:r>
              <a:rPr dirty="0" sz="1500" spc="5" b="1">
                <a:latin typeface="Arial"/>
                <a:cs typeface="Arial"/>
              </a:rPr>
              <a:t>WDT	</a:t>
            </a:r>
            <a:r>
              <a:rPr dirty="0" sz="1500" spc="-10" b="1">
                <a:latin typeface="Arial"/>
                <a:cs typeface="Arial"/>
              </a:rPr>
              <a:t>Watchdog Timer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Timeout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872995" y="4832603"/>
            <a:ext cx="7269480" cy="43281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60804" y="4811267"/>
            <a:ext cx="1859280" cy="5394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916429" y="4873924"/>
            <a:ext cx="7126605" cy="290830"/>
          </a:xfrm>
          <a:custGeom>
            <a:avLst/>
            <a:gdLst/>
            <a:ahLst/>
            <a:cxnLst/>
            <a:rect l="l" t="t" r="r" b="b"/>
            <a:pathLst>
              <a:path w="7126605" h="290829">
                <a:moveTo>
                  <a:pt x="0" y="290365"/>
                </a:moveTo>
                <a:lnTo>
                  <a:pt x="7126605" y="290365"/>
                </a:lnTo>
                <a:lnTo>
                  <a:pt x="7126605" y="0"/>
                </a:lnTo>
                <a:lnTo>
                  <a:pt x="0" y="0"/>
                </a:lnTo>
                <a:lnTo>
                  <a:pt x="0" y="29036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916429" y="4873929"/>
            <a:ext cx="7126605" cy="290830"/>
          </a:xfrm>
          <a:custGeom>
            <a:avLst/>
            <a:gdLst/>
            <a:ahLst/>
            <a:cxnLst/>
            <a:rect l="l" t="t" r="r" b="b"/>
            <a:pathLst>
              <a:path w="7126605" h="290829">
                <a:moveTo>
                  <a:pt x="0" y="0"/>
                </a:moveTo>
                <a:lnTo>
                  <a:pt x="7126607" y="0"/>
                </a:lnTo>
                <a:lnTo>
                  <a:pt x="7126607" y="290365"/>
                </a:lnTo>
                <a:lnTo>
                  <a:pt x="0" y="290365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2002015" y="4889830"/>
            <a:ext cx="152019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INT Pin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Interrupt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72995" y="5122164"/>
            <a:ext cx="7269480" cy="4358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60804" y="5100828"/>
            <a:ext cx="4123944" cy="53949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916429" y="5164289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292074"/>
                </a:moveTo>
                <a:lnTo>
                  <a:pt x="7126605" y="292074"/>
                </a:lnTo>
                <a:lnTo>
                  <a:pt x="7126605" y="0"/>
                </a:lnTo>
                <a:lnTo>
                  <a:pt x="0" y="0"/>
                </a:lnTo>
                <a:lnTo>
                  <a:pt x="0" y="29207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916429" y="5164289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0"/>
                </a:moveTo>
                <a:lnTo>
                  <a:pt x="7126607" y="0"/>
                </a:lnTo>
                <a:lnTo>
                  <a:pt x="7126607" y="292074"/>
                </a:lnTo>
                <a:lnTo>
                  <a:pt x="0" y="292074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2002015" y="5182438"/>
            <a:ext cx="378269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Timer </a:t>
            </a:r>
            <a:r>
              <a:rPr dirty="0" sz="1500" spc="5" b="1">
                <a:latin typeface="Arial"/>
                <a:cs typeface="Arial"/>
              </a:rPr>
              <a:t>1 </a:t>
            </a:r>
            <a:r>
              <a:rPr dirty="0" sz="1500" spc="-5" b="1">
                <a:latin typeface="Arial"/>
                <a:cs typeface="Arial"/>
              </a:rPr>
              <a:t>Interrupt (or also </a:t>
            </a:r>
            <a:r>
              <a:rPr dirty="0" sz="1500" b="1">
                <a:latin typeface="Arial"/>
                <a:cs typeface="Arial"/>
              </a:rPr>
              <a:t>TMR3 on</a:t>
            </a:r>
            <a:r>
              <a:rPr dirty="0" sz="1500" spc="-6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PIC18)</a:t>
            </a:r>
            <a:endParaRPr sz="15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872995" y="5414771"/>
            <a:ext cx="7269480" cy="43281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860804" y="5393435"/>
            <a:ext cx="3553968" cy="5394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916429" y="5456365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292073"/>
                </a:moveTo>
                <a:lnTo>
                  <a:pt x="7126605" y="292073"/>
                </a:lnTo>
                <a:lnTo>
                  <a:pt x="7126605" y="0"/>
                </a:lnTo>
                <a:lnTo>
                  <a:pt x="0" y="0"/>
                </a:lnTo>
                <a:lnTo>
                  <a:pt x="0" y="2920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916429" y="5456364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0"/>
                </a:moveTo>
                <a:lnTo>
                  <a:pt x="7126607" y="0"/>
                </a:lnTo>
                <a:lnTo>
                  <a:pt x="7126607" y="292073"/>
                </a:lnTo>
                <a:lnTo>
                  <a:pt x="0" y="292073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872995" y="5707379"/>
            <a:ext cx="7269480" cy="43281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860804" y="5686044"/>
            <a:ext cx="3712464" cy="5394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916429" y="5748434"/>
            <a:ext cx="7126605" cy="290830"/>
          </a:xfrm>
          <a:custGeom>
            <a:avLst/>
            <a:gdLst/>
            <a:ahLst/>
            <a:cxnLst/>
            <a:rect l="l" t="t" r="r" b="b"/>
            <a:pathLst>
              <a:path w="7126605" h="290829">
                <a:moveTo>
                  <a:pt x="0" y="290365"/>
                </a:moveTo>
                <a:lnTo>
                  <a:pt x="7126605" y="290365"/>
                </a:lnTo>
                <a:lnTo>
                  <a:pt x="7126605" y="0"/>
                </a:lnTo>
                <a:lnTo>
                  <a:pt x="0" y="0"/>
                </a:lnTo>
                <a:lnTo>
                  <a:pt x="0" y="29036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916429" y="5748439"/>
            <a:ext cx="7126605" cy="290830"/>
          </a:xfrm>
          <a:custGeom>
            <a:avLst/>
            <a:gdLst/>
            <a:ahLst/>
            <a:cxnLst/>
            <a:rect l="l" t="t" r="r" b="b"/>
            <a:pathLst>
              <a:path w="7126605" h="290829">
                <a:moveTo>
                  <a:pt x="0" y="0"/>
                </a:moveTo>
                <a:lnTo>
                  <a:pt x="7126607" y="0"/>
                </a:lnTo>
                <a:lnTo>
                  <a:pt x="7126607" y="290365"/>
                </a:lnTo>
                <a:lnTo>
                  <a:pt x="0" y="290365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872995" y="5996940"/>
            <a:ext cx="7269480" cy="43586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860804" y="5975603"/>
            <a:ext cx="2176272" cy="54254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916429" y="6038799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292074"/>
                </a:moveTo>
                <a:lnTo>
                  <a:pt x="7126605" y="292074"/>
                </a:lnTo>
                <a:lnTo>
                  <a:pt x="7126605" y="0"/>
                </a:lnTo>
                <a:lnTo>
                  <a:pt x="0" y="0"/>
                </a:lnTo>
                <a:lnTo>
                  <a:pt x="0" y="29207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916429" y="6038799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0"/>
                </a:moveTo>
                <a:lnTo>
                  <a:pt x="7126607" y="0"/>
                </a:lnTo>
                <a:lnTo>
                  <a:pt x="7126607" y="292074"/>
                </a:lnTo>
                <a:lnTo>
                  <a:pt x="0" y="292074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240730" y="5410017"/>
            <a:ext cx="4131945" cy="903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80">
              <a:lnSpc>
                <a:spcPct val="128000"/>
              </a:lnSpc>
              <a:spcBef>
                <a:spcPts val="95"/>
              </a:spcBef>
              <a:tabLst>
                <a:tab pos="763270" algn="l"/>
              </a:tabLst>
            </a:pPr>
            <a:r>
              <a:rPr dirty="0" sz="1500" spc="5" b="1">
                <a:latin typeface="Arial"/>
                <a:cs typeface="Arial"/>
              </a:rPr>
              <a:t>ADC	</a:t>
            </a:r>
            <a:r>
              <a:rPr dirty="0" sz="1500" b="1">
                <a:latin typeface="Arial"/>
                <a:cs typeface="Arial"/>
              </a:rPr>
              <a:t>A/D </a:t>
            </a:r>
            <a:r>
              <a:rPr dirty="0" sz="1500" spc="-5" b="1">
                <a:latin typeface="Arial"/>
                <a:cs typeface="Arial"/>
              </a:rPr>
              <a:t>Conversion Complete Interrupt  </a:t>
            </a:r>
            <a:r>
              <a:rPr dirty="0" sz="1500" b="1">
                <a:latin typeface="Arial"/>
                <a:cs typeface="Arial"/>
              </a:rPr>
              <a:t>CMP	</a:t>
            </a:r>
            <a:r>
              <a:rPr dirty="0" sz="1500" spc="-5" b="1">
                <a:latin typeface="Arial"/>
                <a:cs typeface="Arial"/>
              </a:rPr>
              <a:t>Comparator Output Change Interrupt  </a:t>
            </a:r>
            <a:r>
              <a:rPr dirty="0" sz="1500" spc="5" b="1">
                <a:latin typeface="Arial"/>
                <a:cs typeface="Arial"/>
              </a:rPr>
              <a:t>CCP	</a:t>
            </a:r>
            <a:r>
              <a:rPr dirty="0" sz="1500" spc="-5" b="1">
                <a:latin typeface="Arial"/>
                <a:cs typeface="Arial"/>
              </a:rPr>
              <a:t>Input </a:t>
            </a:r>
            <a:r>
              <a:rPr dirty="0" sz="1500" b="1">
                <a:latin typeface="Arial"/>
                <a:cs typeface="Arial"/>
              </a:rPr>
              <a:t>Capture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Event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872995" y="6289547"/>
            <a:ext cx="7269480" cy="43281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860804" y="6268211"/>
            <a:ext cx="2907792" cy="54254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916429" y="6330877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292073"/>
                </a:moveTo>
                <a:lnTo>
                  <a:pt x="7126605" y="292073"/>
                </a:lnTo>
                <a:lnTo>
                  <a:pt x="7126605" y="0"/>
                </a:lnTo>
                <a:lnTo>
                  <a:pt x="0" y="0"/>
                </a:lnTo>
                <a:lnTo>
                  <a:pt x="0" y="2920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916429" y="6330873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0"/>
                </a:moveTo>
                <a:lnTo>
                  <a:pt x="7126607" y="0"/>
                </a:lnTo>
                <a:lnTo>
                  <a:pt x="7126607" y="292073"/>
                </a:lnTo>
                <a:lnTo>
                  <a:pt x="0" y="292073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002015" y="6349822"/>
            <a:ext cx="256794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PORTB </a:t>
            </a:r>
            <a:r>
              <a:rPr dirty="0" sz="1500" spc="-5" b="1">
                <a:latin typeface="Arial"/>
                <a:cs typeface="Arial"/>
              </a:rPr>
              <a:t>Interrupt </a:t>
            </a:r>
            <a:r>
              <a:rPr dirty="0" sz="1500" b="1">
                <a:latin typeface="Arial"/>
                <a:cs typeface="Arial"/>
              </a:rPr>
              <a:t>on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Change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872995" y="6579107"/>
            <a:ext cx="7269480" cy="43586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860804" y="6560819"/>
            <a:ext cx="6431280" cy="53949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916429" y="6622950"/>
            <a:ext cx="7126605" cy="290830"/>
          </a:xfrm>
          <a:custGeom>
            <a:avLst/>
            <a:gdLst/>
            <a:ahLst/>
            <a:cxnLst/>
            <a:rect l="l" t="t" r="r" b="b"/>
            <a:pathLst>
              <a:path w="7126605" h="290829">
                <a:moveTo>
                  <a:pt x="0" y="290365"/>
                </a:moveTo>
                <a:lnTo>
                  <a:pt x="7126605" y="290365"/>
                </a:lnTo>
                <a:lnTo>
                  <a:pt x="7126605" y="0"/>
                </a:lnTo>
                <a:lnTo>
                  <a:pt x="0" y="0"/>
                </a:lnTo>
                <a:lnTo>
                  <a:pt x="0" y="290365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916429" y="6622950"/>
            <a:ext cx="7126605" cy="290830"/>
          </a:xfrm>
          <a:custGeom>
            <a:avLst/>
            <a:gdLst/>
            <a:ahLst/>
            <a:cxnLst/>
            <a:rect l="l" t="t" r="r" b="b"/>
            <a:pathLst>
              <a:path w="7126605" h="290829">
                <a:moveTo>
                  <a:pt x="0" y="0"/>
                </a:moveTo>
                <a:lnTo>
                  <a:pt x="7126607" y="0"/>
                </a:lnTo>
                <a:lnTo>
                  <a:pt x="7126607" y="290365"/>
                </a:lnTo>
                <a:lnTo>
                  <a:pt x="0" y="290365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872995" y="6871716"/>
            <a:ext cx="7269480" cy="43281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860804" y="6853428"/>
            <a:ext cx="3322320" cy="5394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916429" y="6913316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292074"/>
                </a:moveTo>
                <a:lnTo>
                  <a:pt x="7126605" y="292074"/>
                </a:lnTo>
                <a:lnTo>
                  <a:pt x="7126605" y="0"/>
                </a:lnTo>
                <a:lnTo>
                  <a:pt x="0" y="0"/>
                </a:lnTo>
                <a:lnTo>
                  <a:pt x="0" y="292074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916429" y="6913316"/>
            <a:ext cx="7126605" cy="292100"/>
          </a:xfrm>
          <a:custGeom>
            <a:avLst/>
            <a:gdLst/>
            <a:ahLst/>
            <a:cxnLst/>
            <a:rect l="l" t="t" r="r" b="b"/>
            <a:pathLst>
              <a:path w="7126605" h="292100">
                <a:moveTo>
                  <a:pt x="0" y="0"/>
                </a:moveTo>
                <a:lnTo>
                  <a:pt x="7126607" y="0"/>
                </a:lnTo>
                <a:lnTo>
                  <a:pt x="7126607" y="292074"/>
                </a:lnTo>
                <a:lnTo>
                  <a:pt x="0" y="292074"/>
                </a:lnTo>
                <a:lnTo>
                  <a:pt x="0" y="0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261211" y="6577401"/>
            <a:ext cx="6832600" cy="610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  <a:tabLst>
                <a:tab pos="753110" algn="l"/>
              </a:tabLst>
            </a:pPr>
            <a:r>
              <a:rPr dirty="0" sz="1500" b="1">
                <a:latin typeface="Arial"/>
                <a:cs typeface="Arial"/>
              </a:rPr>
              <a:t>SSP	</a:t>
            </a:r>
            <a:r>
              <a:rPr dirty="0" sz="1500" spc="-5" b="1">
                <a:latin typeface="Arial"/>
                <a:cs typeface="Arial"/>
              </a:rPr>
              <a:t>Synchronous </a:t>
            </a:r>
            <a:r>
              <a:rPr dirty="0" sz="1500" b="1">
                <a:latin typeface="Arial"/>
                <a:cs typeface="Arial"/>
              </a:rPr>
              <a:t>Serial Port (I</a:t>
            </a:r>
            <a:r>
              <a:rPr dirty="0" baseline="25000" sz="1500" b="1">
                <a:latin typeface="Arial"/>
                <a:cs typeface="Arial"/>
              </a:rPr>
              <a:t>2</a:t>
            </a:r>
            <a:r>
              <a:rPr dirty="0" sz="1500" b="1">
                <a:latin typeface="Arial"/>
                <a:cs typeface="Arial"/>
              </a:rPr>
              <a:t>C </a:t>
            </a:r>
            <a:r>
              <a:rPr dirty="0" sz="1500" spc="-5" b="1">
                <a:latin typeface="Arial"/>
                <a:cs typeface="Arial"/>
              </a:rPr>
              <a:t>Mode) </a:t>
            </a:r>
            <a:r>
              <a:rPr dirty="0" sz="1500" b="1">
                <a:latin typeface="Arial"/>
                <a:cs typeface="Arial"/>
              </a:rPr>
              <a:t>Start / </a:t>
            </a:r>
            <a:r>
              <a:rPr dirty="0" sz="1500" spc="-5" b="1">
                <a:latin typeface="Arial"/>
                <a:cs typeface="Arial"/>
              </a:rPr>
              <a:t>Stop </a:t>
            </a:r>
            <a:r>
              <a:rPr dirty="0" sz="1500" b="1">
                <a:latin typeface="Arial"/>
                <a:cs typeface="Arial"/>
              </a:rPr>
              <a:t>Bit </a:t>
            </a:r>
            <a:r>
              <a:rPr dirty="0" sz="1500" spc="-5" b="1">
                <a:latin typeface="Arial"/>
                <a:cs typeface="Arial"/>
              </a:rPr>
              <a:t>Detect Interrupt  </a:t>
            </a:r>
            <a:r>
              <a:rPr dirty="0" sz="1500" b="1">
                <a:latin typeface="Arial"/>
                <a:cs typeface="Arial"/>
              </a:rPr>
              <a:t>PSP	</a:t>
            </a:r>
            <a:r>
              <a:rPr dirty="0" sz="1500" spc="-5" b="1">
                <a:latin typeface="Arial"/>
                <a:cs typeface="Arial"/>
              </a:rPr>
              <a:t>Parallel </a:t>
            </a:r>
            <a:r>
              <a:rPr dirty="0" sz="1500" b="1">
                <a:latin typeface="Arial"/>
                <a:cs typeface="Arial"/>
              </a:rPr>
              <a:t>Slave Port Read or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Write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560578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Instruction </a:t>
            </a:r>
            <a:r>
              <a:rPr dirty="0" sz="4700" spc="10"/>
              <a:t>Format </a:t>
            </a:r>
            <a:r>
              <a:rPr dirty="0" sz="2450" spc="5"/>
              <a:t>(1 of</a:t>
            </a:r>
            <a:r>
              <a:rPr dirty="0" sz="2450" spc="-20"/>
              <a:t> </a:t>
            </a:r>
            <a:r>
              <a:rPr dirty="0" sz="2450" spc="5"/>
              <a:t>3)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691387" y="2182996"/>
            <a:ext cx="8137525" cy="328485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17525" marR="5080" indent="-504825">
              <a:lnSpc>
                <a:spcPct val="101200"/>
              </a:lnSpc>
              <a:spcBef>
                <a:spcPts val="8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400" spc="10">
                <a:latin typeface="Times New Roman"/>
                <a:cs typeface="Times New Roman"/>
              </a:rPr>
              <a:t>The </a:t>
            </a:r>
            <a:r>
              <a:rPr dirty="0" sz="3400" spc="15">
                <a:latin typeface="Times New Roman"/>
                <a:cs typeface="Times New Roman"/>
              </a:rPr>
              <a:t>PIC18F </a:t>
            </a:r>
            <a:r>
              <a:rPr dirty="0" sz="3400" spc="10">
                <a:latin typeface="Times New Roman"/>
                <a:cs typeface="Times New Roman"/>
              </a:rPr>
              <a:t>instruction format divided into  four</a:t>
            </a:r>
            <a:r>
              <a:rPr dirty="0" sz="3400" spc="5">
                <a:latin typeface="Times New Roman"/>
                <a:cs typeface="Times New Roman"/>
              </a:rPr>
              <a:t> </a:t>
            </a:r>
            <a:r>
              <a:rPr dirty="0" sz="3400" spc="10">
                <a:latin typeface="Times New Roman"/>
                <a:cs typeface="Times New Roman"/>
              </a:rPr>
              <a:t>groups</a:t>
            </a:r>
            <a:endParaRPr sz="34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7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latin typeface="Times New Roman"/>
                <a:cs typeface="Times New Roman"/>
              </a:rPr>
              <a:t>Byte-Oriented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operations</a:t>
            </a:r>
            <a:endParaRPr sz="30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7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latin typeface="Times New Roman"/>
                <a:cs typeface="Times New Roman"/>
              </a:rPr>
              <a:t>Bit-Oriented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operations</a:t>
            </a:r>
            <a:endParaRPr sz="30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74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latin typeface="Times New Roman"/>
                <a:cs typeface="Times New Roman"/>
              </a:rPr>
              <a:t>Literal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operations</a:t>
            </a:r>
            <a:endParaRPr sz="30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74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latin typeface="Times New Roman"/>
                <a:cs typeface="Times New Roman"/>
              </a:rPr>
              <a:t>Branch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operations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866120"/>
            <a:ext cx="819975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PIC18 </a:t>
            </a:r>
            <a:r>
              <a:rPr dirty="0" sz="4700" spc="5"/>
              <a:t>Instruction </a:t>
            </a:r>
            <a:r>
              <a:rPr dirty="0" sz="4700" spc="10"/>
              <a:t>Set Overview</a:t>
            </a:r>
            <a:r>
              <a:rPr dirty="0" sz="4700"/>
              <a:t> </a:t>
            </a:r>
            <a:r>
              <a:rPr dirty="0" sz="4700" spc="10"/>
              <a:t>–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015364" y="2322118"/>
            <a:ext cx="7710805" cy="4931410"/>
          </a:xfrm>
          <a:custGeom>
            <a:avLst/>
            <a:gdLst/>
            <a:ahLst/>
            <a:cxnLst/>
            <a:rect l="l" t="t" r="r" b="b"/>
            <a:pathLst>
              <a:path w="7710805" h="4931409">
                <a:moveTo>
                  <a:pt x="7496073" y="0"/>
                </a:moveTo>
                <a:lnTo>
                  <a:pt x="214174" y="0"/>
                </a:lnTo>
                <a:lnTo>
                  <a:pt x="165079" y="5664"/>
                </a:lnTo>
                <a:lnTo>
                  <a:pt x="120004" y="21800"/>
                </a:lnTo>
                <a:lnTo>
                  <a:pt x="80237" y="47116"/>
                </a:lnTo>
                <a:lnTo>
                  <a:pt x="47065" y="80323"/>
                </a:lnTo>
                <a:lnTo>
                  <a:pt x="21776" y="120133"/>
                </a:lnTo>
                <a:lnTo>
                  <a:pt x="5658" y="165255"/>
                </a:lnTo>
                <a:lnTo>
                  <a:pt x="0" y="214401"/>
                </a:lnTo>
                <a:lnTo>
                  <a:pt x="0" y="4716699"/>
                </a:lnTo>
                <a:lnTo>
                  <a:pt x="5658" y="4765845"/>
                </a:lnTo>
                <a:lnTo>
                  <a:pt x="21776" y="4810966"/>
                </a:lnTo>
                <a:lnTo>
                  <a:pt x="47065" y="4850775"/>
                </a:lnTo>
                <a:lnTo>
                  <a:pt x="80237" y="4883982"/>
                </a:lnTo>
                <a:lnTo>
                  <a:pt x="120004" y="4909297"/>
                </a:lnTo>
                <a:lnTo>
                  <a:pt x="165079" y="4925431"/>
                </a:lnTo>
                <a:lnTo>
                  <a:pt x="214174" y="4931096"/>
                </a:lnTo>
                <a:lnTo>
                  <a:pt x="7496073" y="4931096"/>
                </a:lnTo>
                <a:lnTo>
                  <a:pt x="7545170" y="4925431"/>
                </a:lnTo>
                <a:lnTo>
                  <a:pt x="7590246" y="4909297"/>
                </a:lnTo>
                <a:lnTo>
                  <a:pt x="7630013" y="4883982"/>
                </a:lnTo>
                <a:lnTo>
                  <a:pt x="7663183" y="4850775"/>
                </a:lnTo>
                <a:lnTo>
                  <a:pt x="7688471" y="4810966"/>
                </a:lnTo>
                <a:lnTo>
                  <a:pt x="7704587" y="4765845"/>
                </a:lnTo>
                <a:lnTo>
                  <a:pt x="7710246" y="4716699"/>
                </a:lnTo>
                <a:lnTo>
                  <a:pt x="7710246" y="214401"/>
                </a:lnTo>
                <a:lnTo>
                  <a:pt x="7704587" y="165255"/>
                </a:lnTo>
                <a:lnTo>
                  <a:pt x="7688471" y="120133"/>
                </a:lnTo>
                <a:lnTo>
                  <a:pt x="7663183" y="80323"/>
                </a:lnTo>
                <a:lnTo>
                  <a:pt x="7630013" y="47116"/>
                </a:lnTo>
                <a:lnTo>
                  <a:pt x="7590246" y="21800"/>
                </a:lnTo>
                <a:lnTo>
                  <a:pt x="7545170" y="5664"/>
                </a:lnTo>
                <a:lnTo>
                  <a:pt x="7496073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5364" y="2322118"/>
            <a:ext cx="7710805" cy="4931410"/>
          </a:xfrm>
          <a:custGeom>
            <a:avLst/>
            <a:gdLst/>
            <a:ahLst/>
            <a:cxnLst/>
            <a:rect l="l" t="t" r="r" b="b"/>
            <a:pathLst>
              <a:path w="7710805" h="4931409">
                <a:moveTo>
                  <a:pt x="214173" y="4931088"/>
                </a:moveTo>
                <a:lnTo>
                  <a:pt x="7496074" y="4931088"/>
                </a:lnTo>
                <a:lnTo>
                  <a:pt x="7545171" y="4925424"/>
                </a:lnTo>
                <a:lnTo>
                  <a:pt x="7590246" y="4909290"/>
                </a:lnTo>
                <a:lnTo>
                  <a:pt x="7630013" y="4883976"/>
                </a:lnTo>
                <a:lnTo>
                  <a:pt x="7663184" y="4850771"/>
                </a:lnTo>
                <a:lnTo>
                  <a:pt x="7688471" y="4810964"/>
                </a:lnTo>
                <a:lnTo>
                  <a:pt x="7704588" y="4765843"/>
                </a:lnTo>
                <a:lnTo>
                  <a:pt x="7710246" y="4716699"/>
                </a:lnTo>
                <a:lnTo>
                  <a:pt x="7710246" y="214395"/>
                </a:lnTo>
                <a:lnTo>
                  <a:pt x="7704588" y="165250"/>
                </a:lnTo>
                <a:lnTo>
                  <a:pt x="7688471" y="120128"/>
                </a:lnTo>
                <a:lnTo>
                  <a:pt x="7663184" y="80320"/>
                </a:lnTo>
                <a:lnTo>
                  <a:pt x="7630013" y="47113"/>
                </a:lnTo>
                <a:lnTo>
                  <a:pt x="7590246" y="21798"/>
                </a:lnTo>
                <a:lnTo>
                  <a:pt x="7545171" y="5664"/>
                </a:lnTo>
                <a:lnTo>
                  <a:pt x="7496074" y="0"/>
                </a:lnTo>
                <a:lnTo>
                  <a:pt x="214173" y="0"/>
                </a:lnTo>
                <a:lnTo>
                  <a:pt x="165079" y="5664"/>
                </a:lnTo>
                <a:lnTo>
                  <a:pt x="120004" y="21798"/>
                </a:lnTo>
                <a:lnTo>
                  <a:pt x="80237" y="47113"/>
                </a:lnTo>
                <a:lnTo>
                  <a:pt x="47065" y="80320"/>
                </a:lnTo>
                <a:lnTo>
                  <a:pt x="21776" y="120128"/>
                </a:lnTo>
                <a:lnTo>
                  <a:pt x="5658" y="165250"/>
                </a:lnTo>
                <a:lnTo>
                  <a:pt x="0" y="214395"/>
                </a:lnTo>
                <a:lnTo>
                  <a:pt x="0" y="4716699"/>
                </a:lnTo>
                <a:lnTo>
                  <a:pt x="5658" y="4765843"/>
                </a:lnTo>
                <a:lnTo>
                  <a:pt x="21776" y="4810964"/>
                </a:lnTo>
                <a:lnTo>
                  <a:pt x="47065" y="4850771"/>
                </a:lnTo>
                <a:lnTo>
                  <a:pt x="80237" y="4883976"/>
                </a:lnTo>
                <a:lnTo>
                  <a:pt x="120004" y="4909290"/>
                </a:lnTo>
                <a:lnTo>
                  <a:pt x="165079" y="4925424"/>
                </a:lnTo>
                <a:lnTo>
                  <a:pt x="214173" y="49310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5364" y="2322118"/>
            <a:ext cx="7710805" cy="4931410"/>
          </a:xfrm>
          <a:custGeom>
            <a:avLst/>
            <a:gdLst/>
            <a:ahLst/>
            <a:cxnLst/>
            <a:rect l="l" t="t" r="r" b="b"/>
            <a:pathLst>
              <a:path w="7710805" h="4931409">
                <a:moveTo>
                  <a:pt x="214173" y="4931088"/>
                </a:moveTo>
                <a:lnTo>
                  <a:pt x="7496074" y="4931088"/>
                </a:lnTo>
                <a:lnTo>
                  <a:pt x="7545171" y="4925424"/>
                </a:lnTo>
                <a:lnTo>
                  <a:pt x="7590246" y="4909290"/>
                </a:lnTo>
                <a:lnTo>
                  <a:pt x="7630013" y="4883976"/>
                </a:lnTo>
                <a:lnTo>
                  <a:pt x="7663184" y="4850771"/>
                </a:lnTo>
                <a:lnTo>
                  <a:pt x="7688471" y="4810964"/>
                </a:lnTo>
                <a:lnTo>
                  <a:pt x="7704588" y="4765843"/>
                </a:lnTo>
                <a:lnTo>
                  <a:pt x="7710246" y="4716699"/>
                </a:lnTo>
                <a:lnTo>
                  <a:pt x="7710246" y="214395"/>
                </a:lnTo>
                <a:lnTo>
                  <a:pt x="7704588" y="165250"/>
                </a:lnTo>
                <a:lnTo>
                  <a:pt x="7688471" y="120128"/>
                </a:lnTo>
                <a:lnTo>
                  <a:pt x="7663184" y="80320"/>
                </a:lnTo>
                <a:lnTo>
                  <a:pt x="7630013" y="47113"/>
                </a:lnTo>
                <a:lnTo>
                  <a:pt x="7590246" y="21798"/>
                </a:lnTo>
                <a:lnTo>
                  <a:pt x="7545171" y="5664"/>
                </a:lnTo>
                <a:lnTo>
                  <a:pt x="7496074" y="0"/>
                </a:lnTo>
                <a:lnTo>
                  <a:pt x="214173" y="0"/>
                </a:lnTo>
                <a:lnTo>
                  <a:pt x="165079" y="5664"/>
                </a:lnTo>
                <a:lnTo>
                  <a:pt x="120004" y="21798"/>
                </a:lnTo>
                <a:lnTo>
                  <a:pt x="80237" y="47113"/>
                </a:lnTo>
                <a:lnTo>
                  <a:pt x="47065" y="80320"/>
                </a:lnTo>
                <a:lnTo>
                  <a:pt x="21776" y="120128"/>
                </a:lnTo>
                <a:lnTo>
                  <a:pt x="5658" y="165250"/>
                </a:lnTo>
                <a:lnTo>
                  <a:pt x="0" y="214395"/>
                </a:lnTo>
                <a:lnTo>
                  <a:pt x="0" y="4716699"/>
                </a:lnTo>
                <a:lnTo>
                  <a:pt x="5658" y="4765843"/>
                </a:lnTo>
                <a:lnTo>
                  <a:pt x="21776" y="4810964"/>
                </a:lnTo>
                <a:lnTo>
                  <a:pt x="47065" y="4850771"/>
                </a:lnTo>
                <a:lnTo>
                  <a:pt x="80237" y="4883976"/>
                </a:lnTo>
                <a:lnTo>
                  <a:pt x="120004" y="4909290"/>
                </a:lnTo>
                <a:lnTo>
                  <a:pt x="165079" y="4925424"/>
                </a:lnTo>
                <a:lnTo>
                  <a:pt x="214173" y="4931088"/>
                </a:lnTo>
                <a:close/>
              </a:path>
            </a:pathLst>
          </a:custGeom>
          <a:ln w="170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08784" y="3076270"/>
            <a:ext cx="1327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 b="1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8315" y="3076270"/>
            <a:ext cx="23749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3197" y="2518357"/>
            <a:ext cx="4163060" cy="4356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00" spc="-10" b="1">
                <a:latin typeface="Arial"/>
                <a:cs typeface="Arial"/>
              </a:rPr>
              <a:t>Byte Oriented</a:t>
            </a:r>
            <a:r>
              <a:rPr dirty="0" sz="2700" spc="-40" b="1">
                <a:latin typeface="Arial"/>
                <a:cs typeface="Arial"/>
              </a:rPr>
              <a:t> </a:t>
            </a:r>
            <a:r>
              <a:rPr dirty="0" sz="2700" spc="-10" b="1">
                <a:latin typeface="Arial"/>
                <a:cs typeface="Arial"/>
              </a:rPr>
              <a:t>Operations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2217" y="5581526"/>
            <a:ext cx="1297305" cy="534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20" b="1">
                <a:latin typeface="Courier New"/>
                <a:cs typeface="Courier New"/>
              </a:rPr>
              <a:t>ADDWF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74283" y="6286474"/>
            <a:ext cx="1905" cy="449580"/>
          </a:xfrm>
          <a:custGeom>
            <a:avLst/>
            <a:gdLst/>
            <a:ahLst/>
            <a:cxnLst/>
            <a:rect l="l" t="t" r="r" b="b"/>
            <a:pathLst>
              <a:path w="1904" h="449579">
                <a:moveTo>
                  <a:pt x="0" y="0"/>
                </a:moveTo>
                <a:lnTo>
                  <a:pt x="1707" y="449212"/>
                </a:lnTo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97487" y="6074676"/>
            <a:ext cx="153670" cy="232410"/>
          </a:xfrm>
          <a:custGeom>
            <a:avLst/>
            <a:gdLst/>
            <a:ahLst/>
            <a:cxnLst/>
            <a:rect l="l" t="t" r="r" b="b"/>
            <a:pathLst>
              <a:path w="153670" h="232410">
                <a:moveTo>
                  <a:pt x="76796" y="0"/>
                </a:moveTo>
                <a:lnTo>
                  <a:pt x="0" y="232282"/>
                </a:lnTo>
                <a:lnTo>
                  <a:pt x="153593" y="232282"/>
                </a:lnTo>
                <a:lnTo>
                  <a:pt x="76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49660" y="6286474"/>
            <a:ext cx="1905" cy="217170"/>
          </a:xfrm>
          <a:custGeom>
            <a:avLst/>
            <a:gdLst/>
            <a:ahLst/>
            <a:cxnLst/>
            <a:rect l="l" t="t" r="r" b="b"/>
            <a:pathLst>
              <a:path w="1904" h="217170">
                <a:moveTo>
                  <a:pt x="0" y="0"/>
                </a:moveTo>
                <a:lnTo>
                  <a:pt x="1706" y="216919"/>
                </a:lnTo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72863" y="6074676"/>
            <a:ext cx="153670" cy="232410"/>
          </a:xfrm>
          <a:custGeom>
            <a:avLst/>
            <a:gdLst/>
            <a:ahLst/>
            <a:cxnLst/>
            <a:rect l="l" t="t" r="r" b="b"/>
            <a:pathLst>
              <a:path w="153670" h="232410">
                <a:moveTo>
                  <a:pt x="76796" y="0"/>
                </a:moveTo>
                <a:lnTo>
                  <a:pt x="0" y="232282"/>
                </a:lnTo>
                <a:lnTo>
                  <a:pt x="153581" y="232282"/>
                </a:lnTo>
                <a:lnTo>
                  <a:pt x="76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48592" y="6791782"/>
            <a:ext cx="106299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Destination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8655" y="6578422"/>
            <a:ext cx="197929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File </a:t>
            </a:r>
            <a:r>
              <a:rPr dirty="0" sz="1500" spc="-5" b="1">
                <a:latin typeface="Arial"/>
                <a:cs typeface="Arial"/>
              </a:rPr>
              <a:t>Register</a:t>
            </a:r>
            <a:r>
              <a:rPr dirty="0" sz="1500" spc="-1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41149" y="3448574"/>
          <a:ext cx="6856730" cy="43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2250" spc="-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a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161510" y="3106750"/>
            <a:ext cx="95186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1640" algn="l"/>
                <a:tab pos="831215" algn="l"/>
              </a:tabLst>
            </a:pPr>
            <a:r>
              <a:rPr dirty="0" sz="1500" spc="5" b="1">
                <a:latin typeface="Arial"/>
                <a:cs typeface="Arial"/>
              </a:rPr>
              <a:t>9</a:t>
            </a:r>
            <a:r>
              <a:rPr dirty="0" sz="1500" spc="5" b="1">
                <a:latin typeface="Arial"/>
                <a:cs typeface="Arial"/>
              </a:rPr>
              <a:t>	</a:t>
            </a:r>
            <a:r>
              <a:rPr dirty="0" sz="1500" spc="5" b="1">
                <a:latin typeface="Arial"/>
                <a:cs typeface="Arial"/>
              </a:rPr>
              <a:t>8</a:t>
            </a:r>
            <a:r>
              <a:rPr dirty="0" sz="1500" spc="5" b="1">
                <a:latin typeface="Arial"/>
                <a:cs typeface="Arial"/>
              </a:rPr>
              <a:t>	</a:t>
            </a:r>
            <a:r>
              <a:rPr dirty="0" sz="1500" spc="5" b="1"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441149" y="4406777"/>
          <a:ext cx="6856730" cy="843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215900"/>
                <a:gridCol w="212725"/>
                <a:gridCol w="215900"/>
                <a:gridCol w="2127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Op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50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d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a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f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solidFill>
                      <a:srgbClr val="FFFF99"/>
                    </a:solidFill>
                  </a:tcPr>
                </a:tc>
              </a:tr>
              <a:tr h="41211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9">
                  <a:txBody>
                    <a:bodyPr/>
                    <a:lstStyle/>
                    <a:p>
                      <a:pPr marL="10985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500" b="1">
                          <a:latin typeface="Arial"/>
                          <a:cs typeface="Arial"/>
                        </a:rPr>
                        <a:t>File </a:t>
                      </a:r>
                      <a:r>
                        <a:rPr dirty="0" sz="1500" spc="-5" b="1">
                          <a:latin typeface="Arial"/>
                          <a:cs typeface="Arial"/>
                        </a:rPr>
                        <a:t>Register</a:t>
                      </a:r>
                      <a:r>
                        <a:rPr dirty="0" sz="15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b="1">
                          <a:latin typeface="Arial"/>
                          <a:cs typeface="Arial"/>
                        </a:rPr>
                        <a:t>Address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109971" y="5417820"/>
            <a:ext cx="917448" cy="42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45127" y="5462854"/>
            <a:ext cx="2600960" cy="653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29845">
              <a:lnSpc>
                <a:spcPts val="138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Or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BSF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ts val="3540"/>
              </a:lnSpc>
            </a:pPr>
            <a:r>
              <a:rPr dirty="0" sz="3300" spc="70" b="1">
                <a:solidFill>
                  <a:srgbClr val="000099"/>
                </a:solidFill>
                <a:latin typeface="Courier New"/>
                <a:cs typeface="Courier New"/>
              </a:rPr>
              <a:t>0x25</a:t>
            </a:r>
            <a:r>
              <a:rPr dirty="0" sz="3300" spc="70" b="1">
                <a:solidFill>
                  <a:srgbClr val="CC0000"/>
                </a:solidFill>
                <a:latin typeface="Courier New"/>
                <a:cs typeface="Courier New"/>
              </a:rPr>
              <a:t>, </a:t>
            </a:r>
            <a:r>
              <a:rPr dirty="0" sz="3300" spc="130" b="1">
                <a:solidFill>
                  <a:srgbClr val="CC0000"/>
                </a:solidFill>
                <a:latin typeface="Courier New"/>
                <a:cs typeface="Courier New"/>
              </a:rPr>
              <a:t>W</a:t>
            </a:r>
            <a:r>
              <a:rPr dirty="0" sz="3300" spc="130" b="1">
                <a:solidFill>
                  <a:srgbClr val="993366"/>
                </a:solidFill>
                <a:latin typeface="Courier New"/>
                <a:cs typeface="Courier New"/>
              </a:rPr>
              <a:t>,</a:t>
            </a:r>
            <a:r>
              <a:rPr dirty="0" sz="3300" spc="-345" b="1">
                <a:solidFill>
                  <a:srgbClr val="993366"/>
                </a:solidFill>
                <a:latin typeface="Courier New"/>
                <a:cs typeface="Courier New"/>
              </a:rPr>
              <a:t> </a:t>
            </a:r>
            <a:r>
              <a:rPr dirty="0" sz="3300" spc="20" b="1">
                <a:solidFill>
                  <a:srgbClr val="993366"/>
                </a:solidFill>
                <a:latin typeface="Courier New"/>
                <a:cs typeface="Courier New"/>
              </a:rPr>
              <a:t>A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8066" y="6286474"/>
            <a:ext cx="1905" cy="217170"/>
          </a:xfrm>
          <a:custGeom>
            <a:avLst/>
            <a:gdLst/>
            <a:ahLst/>
            <a:cxnLst/>
            <a:rect l="l" t="t" r="r" b="b"/>
            <a:pathLst>
              <a:path w="1904" h="217170">
                <a:moveTo>
                  <a:pt x="0" y="0"/>
                </a:moveTo>
                <a:lnTo>
                  <a:pt x="1706" y="216919"/>
                </a:lnTo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99568" y="6074676"/>
            <a:ext cx="155575" cy="232410"/>
          </a:xfrm>
          <a:custGeom>
            <a:avLst/>
            <a:gdLst/>
            <a:ahLst/>
            <a:cxnLst/>
            <a:rect l="l" t="t" r="r" b="b"/>
            <a:pathLst>
              <a:path w="155575" h="232410">
                <a:moveTo>
                  <a:pt x="78498" y="0"/>
                </a:moveTo>
                <a:lnTo>
                  <a:pt x="0" y="232282"/>
                </a:lnTo>
                <a:lnTo>
                  <a:pt x="155295" y="232282"/>
                </a:lnTo>
                <a:lnTo>
                  <a:pt x="78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436359" y="6578422"/>
            <a:ext cx="1642745" cy="4876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4290">
              <a:lnSpc>
                <a:spcPct val="101299"/>
              </a:lnSpc>
              <a:spcBef>
                <a:spcPts val="90"/>
              </a:spcBef>
            </a:pPr>
            <a:r>
              <a:rPr dirty="0" sz="1500" b="1">
                <a:latin typeface="Arial"/>
                <a:cs typeface="Arial"/>
              </a:rPr>
              <a:t>Use </a:t>
            </a:r>
            <a:r>
              <a:rPr dirty="0" sz="1500" spc="-5" b="1">
                <a:latin typeface="Arial"/>
                <a:cs typeface="Arial"/>
              </a:rPr>
              <a:t>Access</a:t>
            </a:r>
            <a:r>
              <a:rPr dirty="0" sz="1500" spc="-12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Bank  </a:t>
            </a:r>
            <a:r>
              <a:rPr dirty="0" sz="1500" b="1">
                <a:latin typeface="Arial"/>
                <a:cs typeface="Arial"/>
              </a:rPr>
              <a:t>(Optional)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44381" y="3850024"/>
            <a:ext cx="3258820" cy="1640839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1955164">
              <a:lnSpc>
                <a:spcPct val="100000"/>
              </a:lnSpc>
              <a:spcBef>
                <a:spcPts val="1075"/>
              </a:spcBef>
            </a:pPr>
            <a:r>
              <a:rPr dirty="0" sz="2150" spc="-10" b="1">
                <a:latin typeface="Arial"/>
                <a:cs typeface="Arial"/>
              </a:rPr>
              <a:t>OR</a:t>
            </a:r>
            <a:endParaRPr sz="215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015"/>
              </a:spcBef>
            </a:pPr>
            <a:r>
              <a:rPr dirty="0" sz="2250" spc="5" b="1">
                <a:solidFill>
                  <a:srgbClr val="969696"/>
                </a:solidFill>
                <a:latin typeface="Arial"/>
                <a:cs typeface="Arial"/>
              </a:rPr>
              <a:t>d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58670" algn="l"/>
              </a:tabLst>
            </a:pPr>
            <a:r>
              <a:rPr dirty="0" sz="1500" spc="-5" b="1">
                <a:latin typeface="Arial"/>
                <a:cs typeface="Arial"/>
              </a:rPr>
              <a:t>Destination </a:t>
            </a:r>
            <a:r>
              <a:rPr dirty="0" sz="1500" spc="55" b="1">
                <a:latin typeface="Arial"/>
                <a:cs typeface="Arial"/>
              </a:rPr>
              <a:t>(W</a:t>
            </a:r>
            <a:r>
              <a:rPr dirty="0" sz="1500" spc="-21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or</a:t>
            </a:r>
            <a:r>
              <a:rPr dirty="0" sz="1500" spc="10" b="1">
                <a:latin typeface="Arial"/>
                <a:cs typeface="Arial"/>
              </a:rPr>
              <a:t> </a:t>
            </a:r>
            <a:r>
              <a:rPr dirty="0" sz="1500" spc="-40" b="1">
                <a:latin typeface="Arial"/>
                <a:cs typeface="Arial"/>
              </a:rPr>
              <a:t>F)	</a:t>
            </a:r>
            <a:r>
              <a:rPr dirty="0" sz="1500" spc="-5" b="1">
                <a:latin typeface="Arial"/>
                <a:cs typeface="Arial"/>
              </a:rPr>
              <a:t>Access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Bank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606552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Instruction </a:t>
            </a:r>
            <a:r>
              <a:rPr dirty="0" sz="4700" spc="10"/>
              <a:t>Set</a:t>
            </a:r>
            <a:r>
              <a:rPr dirty="0" sz="4700" spc="-20"/>
              <a:t> </a:t>
            </a:r>
            <a:r>
              <a:rPr dirty="0" sz="4700" spc="10"/>
              <a:t>Overview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123188" y="2183892"/>
            <a:ext cx="7784592" cy="500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2539" y="2193289"/>
            <a:ext cx="7693025" cy="4914265"/>
          </a:xfrm>
          <a:custGeom>
            <a:avLst/>
            <a:gdLst/>
            <a:ahLst/>
            <a:cxnLst/>
            <a:rect l="l" t="t" r="r" b="b"/>
            <a:pathLst>
              <a:path w="7693025" h="4914265">
                <a:moveTo>
                  <a:pt x="7479318" y="0"/>
                </a:moveTo>
                <a:lnTo>
                  <a:pt x="213686" y="0"/>
                </a:lnTo>
                <a:lnTo>
                  <a:pt x="164690" y="5642"/>
                </a:lnTo>
                <a:lnTo>
                  <a:pt x="119712" y="21715"/>
                </a:lnTo>
                <a:lnTo>
                  <a:pt x="80036" y="46936"/>
                </a:lnTo>
                <a:lnTo>
                  <a:pt x="46944" y="80021"/>
                </a:lnTo>
                <a:lnTo>
                  <a:pt x="21719" y="119689"/>
                </a:lnTo>
                <a:lnTo>
                  <a:pt x="5643" y="164655"/>
                </a:lnTo>
                <a:lnTo>
                  <a:pt x="0" y="213639"/>
                </a:lnTo>
                <a:lnTo>
                  <a:pt x="0" y="4700280"/>
                </a:lnTo>
                <a:lnTo>
                  <a:pt x="5643" y="4749266"/>
                </a:lnTo>
                <a:lnTo>
                  <a:pt x="21719" y="4794235"/>
                </a:lnTo>
                <a:lnTo>
                  <a:pt x="46944" y="4833903"/>
                </a:lnTo>
                <a:lnTo>
                  <a:pt x="80036" y="4866988"/>
                </a:lnTo>
                <a:lnTo>
                  <a:pt x="119712" y="4892208"/>
                </a:lnTo>
                <a:lnTo>
                  <a:pt x="164690" y="4908280"/>
                </a:lnTo>
                <a:lnTo>
                  <a:pt x="213686" y="4913923"/>
                </a:lnTo>
                <a:lnTo>
                  <a:pt x="7479318" y="4913923"/>
                </a:lnTo>
                <a:lnTo>
                  <a:pt x="7528308" y="4908280"/>
                </a:lnTo>
                <a:lnTo>
                  <a:pt x="7573284" y="4892208"/>
                </a:lnTo>
                <a:lnTo>
                  <a:pt x="7612961" y="4866988"/>
                </a:lnTo>
                <a:lnTo>
                  <a:pt x="7646056" y="4833903"/>
                </a:lnTo>
                <a:lnTo>
                  <a:pt x="7671284" y="4794235"/>
                </a:lnTo>
                <a:lnTo>
                  <a:pt x="7687363" y="4749266"/>
                </a:lnTo>
                <a:lnTo>
                  <a:pt x="7693008" y="4700280"/>
                </a:lnTo>
                <a:lnTo>
                  <a:pt x="7693008" y="213639"/>
                </a:lnTo>
                <a:lnTo>
                  <a:pt x="7687363" y="164655"/>
                </a:lnTo>
                <a:lnTo>
                  <a:pt x="7671284" y="119689"/>
                </a:lnTo>
                <a:lnTo>
                  <a:pt x="7646056" y="80021"/>
                </a:lnTo>
                <a:lnTo>
                  <a:pt x="7612961" y="46936"/>
                </a:lnTo>
                <a:lnTo>
                  <a:pt x="7573284" y="21715"/>
                </a:lnTo>
                <a:lnTo>
                  <a:pt x="7528308" y="5642"/>
                </a:lnTo>
                <a:lnTo>
                  <a:pt x="7479318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2539" y="2193287"/>
            <a:ext cx="7693025" cy="4914265"/>
          </a:xfrm>
          <a:custGeom>
            <a:avLst/>
            <a:gdLst/>
            <a:ahLst/>
            <a:cxnLst/>
            <a:rect l="l" t="t" r="r" b="b"/>
            <a:pathLst>
              <a:path w="7693025" h="4914265">
                <a:moveTo>
                  <a:pt x="213690" y="4913927"/>
                </a:moveTo>
                <a:lnTo>
                  <a:pt x="7479293" y="4913927"/>
                </a:lnTo>
                <a:lnTo>
                  <a:pt x="7528286" y="4908284"/>
                </a:lnTo>
                <a:lnTo>
                  <a:pt x="7573263" y="4892212"/>
                </a:lnTo>
                <a:lnTo>
                  <a:pt x="7612940" y="4866992"/>
                </a:lnTo>
                <a:lnTo>
                  <a:pt x="7646034" y="4833907"/>
                </a:lnTo>
                <a:lnTo>
                  <a:pt x="7671262" y="4794238"/>
                </a:lnTo>
                <a:lnTo>
                  <a:pt x="7687339" y="4749270"/>
                </a:lnTo>
                <a:lnTo>
                  <a:pt x="7692984" y="4700283"/>
                </a:lnTo>
                <a:lnTo>
                  <a:pt x="7692984" y="213643"/>
                </a:lnTo>
                <a:lnTo>
                  <a:pt x="7687339" y="164661"/>
                </a:lnTo>
                <a:lnTo>
                  <a:pt x="7671262" y="119694"/>
                </a:lnTo>
                <a:lnTo>
                  <a:pt x="7646034" y="80026"/>
                </a:lnTo>
                <a:lnTo>
                  <a:pt x="7612940" y="46939"/>
                </a:lnTo>
                <a:lnTo>
                  <a:pt x="7573263" y="21717"/>
                </a:lnTo>
                <a:lnTo>
                  <a:pt x="7528286" y="5643"/>
                </a:lnTo>
                <a:lnTo>
                  <a:pt x="7479293" y="0"/>
                </a:lnTo>
                <a:lnTo>
                  <a:pt x="213690" y="0"/>
                </a:lnTo>
                <a:lnTo>
                  <a:pt x="164693" y="5643"/>
                </a:lnTo>
                <a:lnTo>
                  <a:pt x="119714" y="21717"/>
                </a:lnTo>
                <a:lnTo>
                  <a:pt x="80037" y="46939"/>
                </a:lnTo>
                <a:lnTo>
                  <a:pt x="46945" y="80026"/>
                </a:lnTo>
                <a:lnTo>
                  <a:pt x="21719" y="119694"/>
                </a:lnTo>
                <a:lnTo>
                  <a:pt x="5643" y="164661"/>
                </a:lnTo>
                <a:lnTo>
                  <a:pt x="0" y="213643"/>
                </a:lnTo>
                <a:lnTo>
                  <a:pt x="0" y="4700283"/>
                </a:lnTo>
                <a:lnTo>
                  <a:pt x="5643" y="4749270"/>
                </a:lnTo>
                <a:lnTo>
                  <a:pt x="21719" y="4794238"/>
                </a:lnTo>
                <a:lnTo>
                  <a:pt x="46945" y="4833907"/>
                </a:lnTo>
                <a:lnTo>
                  <a:pt x="80037" y="4866992"/>
                </a:lnTo>
                <a:lnTo>
                  <a:pt x="119714" y="4892212"/>
                </a:lnTo>
                <a:lnTo>
                  <a:pt x="164693" y="4908284"/>
                </a:lnTo>
                <a:lnTo>
                  <a:pt x="213690" y="4913927"/>
                </a:lnTo>
                <a:close/>
              </a:path>
            </a:pathLst>
          </a:custGeom>
          <a:ln w="17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18802" y="3756805"/>
            <a:ext cx="13144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 b="1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2370" y="3756805"/>
            <a:ext cx="98615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420" algn="l"/>
                <a:tab pos="866775" algn="l"/>
              </a:tabLst>
            </a:pPr>
            <a:r>
              <a:rPr dirty="0" sz="1500" spc="-5" b="1">
                <a:latin typeface="Arial"/>
                <a:cs typeface="Arial"/>
              </a:rPr>
              <a:t>9</a:t>
            </a:r>
            <a:r>
              <a:rPr dirty="0" sz="1500" spc="-5" b="1">
                <a:latin typeface="Arial"/>
                <a:cs typeface="Arial"/>
              </a:rPr>
              <a:t>	</a:t>
            </a:r>
            <a:r>
              <a:rPr dirty="0" sz="1500" spc="-5" b="1">
                <a:latin typeface="Arial"/>
                <a:cs typeface="Arial"/>
              </a:rPr>
              <a:t>8</a:t>
            </a:r>
            <a:r>
              <a:rPr dirty="0" sz="1500" spc="-5" b="1">
                <a:latin typeface="Arial"/>
                <a:cs typeface="Arial"/>
              </a:rPr>
              <a:t>	</a:t>
            </a:r>
            <a:r>
              <a:rPr dirty="0" sz="1500" spc="-5" b="1"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5276" y="3756805"/>
            <a:ext cx="236854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 b="1"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8503" y="2375484"/>
            <a:ext cx="3775075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 spc="5" b="1">
                <a:latin typeface="Arial"/>
                <a:cs typeface="Arial"/>
              </a:rPr>
              <a:t>Bit Oriented</a:t>
            </a:r>
            <a:r>
              <a:rPr dirty="0" sz="2600" spc="-30" b="1">
                <a:latin typeface="Arial"/>
                <a:cs typeface="Arial"/>
              </a:rPr>
              <a:t> </a:t>
            </a:r>
            <a:r>
              <a:rPr dirty="0" sz="2600" spc="5" b="1">
                <a:latin typeface="Arial"/>
                <a:cs typeface="Arial"/>
              </a:rPr>
              <a:t>Operations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912" y="4976541"/>
            <a:ext cx="3701415" cy="9683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454659">
              <a:lnSpc>
                <a:spcPct val="100000"/>
              </a:lnSpc>
              <a:spcBef>
                <a:spcPts val="585"/>
              </a:spcBef>
            </a:pPr>
            <a:r>
              <a:rPr dirty="0" sz="1500" spc="-5" b="1">
                <a:latin typeface="Arial"/>
                <a:cs typeface="Arial"/>
              </a:rPr>
              <a:t>Bit Position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(0-7)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3350" spc="5" b="1">
                <a:latin typeface="Courier New"/>
                <a:cs typeface="Courier New"/>
              </a:rPr>
              <a:t>BSF </a:t>
            </a:r>
            <a:r>
              <a:rPr dirty="0" sz="3350" spc="5" b="1">
                <a:solidFill>
                  <a:srgbClr val="000099"/>
                </a:solidFill>
                <a:latin typeface="Courier New"/>
                <a:cs typeface="Courier New"/>
              </a:rPr>
              <a:t>0x25</a:t>
            </a:r>
            <a:r>
              <a:rPr dirty="0" sz="3350" spc="5" b="1">
                <a:solidFill>
                  <a:srgbClr val="CC0000"/>
                </a:solidFill>
                <a:latin typeface="Courier New"/>
                <a:cs typeface="Courier New"/>
              </a:rPr>
              <a:t>, 3</a:t>
            </a:r>
            <a:r>
              <a:rPr dirty="0" sz="3350" spc="5" b="1">
                <a:solidFill>
                  <a:srgbClr val="993366"/>
                </a:solidFill>
                <a:latin typeface="Courier New"/>
                <a:cs typeface="Courier New"/>
              </a:rPr>
              <a:t>,</a:t>
            </a:r>
            <a:r>
              <a:rPr dirty="0" sz="3350" spc="600" b="1">
                <a:solidFill>
                  <a:srgbClr val="993366"/>
                </a:solidFill>
                <a:latin typeface="Courier New"/>
                <a:cs typeface="Courier New"/>
              </a:rPr>
              <a:t> </a:t>
            </a:r>
            <a:r>
              <a:rPr dirty="0" sz="3350" spc="5" b="1">
                <a:solidFill>
                  <a:srgbClr val="993366"/>
                </a:solidFill>
                <a:latin typeface="Courier New"/>
                <a:cs typeface="Courier New"/>
              </a:rPr>
              <a:t>A</a:t>
            </a:r>
            <a:endParaRPr sz="33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5955" y="6143680"/>
            <a:ext cx="0" cy="215900"/>
          </a:xfrm>
          <a:custGeom>
            <a:avLst/>
            <a:gdLst/>
            <a:ahLst/>
            <a:cxnLst/>
            <a:rect l="l" t="t" r="r" b="b"/>
            <a:pathLst>
              <a:path w="0" h="215900">
                <a:moveTo>
                  <a:pt x="0" y="0"/>
                </a:moveTo>
                <a:lnTo>
                  <a:pt x="0" y="215780"/>
                </a:lnTo>
              </a:path>
            </a:pathLst>
          </a:custGeom>
          <a:ln w="17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99035" y="5932170"/>
            <a:ext cx="154305" cy="231140"/>
          </a:xfrm>
          <a:custGeom>
            <a:avLst/>
            <a:gdLst/>
            <a:ahLst/>
            <a:cxnLst/>
            <a:rect l="l" t="t" r="r" b="b"/>
            <a:pathLst>
              <a:path w="154304" h="231139">
                <a:moveTo>
                  <a:pt x="76936" y="0"/>
                </a:moveTo>
                <a:lnTo>
                  <a:pt x="0" y="230733"/>
                </a:lnTo>
                <a:lnTo>
                  <a:pt x="153860" y="230733"/>
                </a:lnTo>
                <a:lnTo>
                  <a:pt x="76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38018" y="6143680"/>
            <a:ext cx="0" cy="215900"/>
          </a:xfrm>
          <a:custGeom>
            <a:avLst/>
            <a:gdLst/>
            <a:ahLst/>
            <a:cxnLst/>
            <a:rect l="l" t="t" r="r" b="b"/>
            <a:pathLst>
              <a:path w="0" h="215900">
                <a:moveTo>
                  <a:pt x="0" y="0"/>
                </a:moveTo>
                <a:lnTo>
                  <a:pt x="0" y="215780"/>
                </a:lnTo>
              </a:path>
            </a:pathLst>
          </a:custGeom>
          <a:ln w="17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61103" y="5932170"/>
            <a:ext cx="154305" cy="231140"/>
          </a:xfrm>
          <a:custGeom>
            <a:avLst/>
            <a:gdLst/>
            <a:ahLst/>
            <a:cxnLst/>
            <a:rect l="l" t="t" r="r" b="b"/>
            <a:pathLst>
              <a:path w="154304" h="231139">
                <a:moveTo>
                  <a:pt x="76923" y="0"/>
                </a:moveTo>
                <a:lnTo>
                  <a:pt x="0" y="230733"/>
                </a:lnTo>
                <a:lnTo>
                  <a:pt x="153847" y="230733"/>
                </a:lnTo>
                <a:lnTo>
                  <a:pt x="7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52651" y="6366940"/>
            <a:ext cx="120840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500" spc="-5" b="1">
                <a:latin typeface="Arial"/>
                <a:cs typeface="Arial"/>
              </a:rPr>
              <a:t>Access</a:t>
            </a:r>
            <a:r>
              <a:rPr dirty="0" sz="1500" spc="-9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Bank  (Optional)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4735" y="6427472"/>
            <a:ext cx="197866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 b="1">
                <a:latin typeface="Arial"/>
                <a:cs typeface="Arial"/>
              </a:rPr>
              <a:t>File Register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4802" y="3756805"/>
            <a:ext cx="236854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 b="1">
                <a:latin typeface="Arial"/>
                <a:cs typeface="Arial"/>
              </a:rPr>
              <a:t>11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57071" y="4113470"/>
          <a:ext cx="6841490" cy="964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/>
                <a:gridCol w="427355"/>
                <a:gridCol w="427354"/>
                <a:gridCol w="427355"/>
                <a:gridCol w="427355"/>
                <a:gridCol w="213360"/>
                <a:gridCol w="213360"/>
                <a:gridCol w="427355"/>
                <a:gridCol w="427355"/>
                <a:gridCol w="427354"/>
                <a:gridCol w="427354"/>
                <a:gridCol w="427354"/>
                <a:gridCol w="427354"/>
                <a:gridCol w="427354"/>
                <a:gridCol w="427354"/>
                <a:gridCol w="427354"/>
                <a:gridCol w="427355"/>
              </a:tblGrid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spc="-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Op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spc="-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cod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b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b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b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a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solidFill>
                      <a:srgbClr val="FFFF99"/>
                    </a:solidFill>
                  </a:tcPr>
                </a:tc>
              </a:tr>
              <a:tr h="5334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1">
                  <a:txBody>
                    <a:bodyPr/>
                    <a:lstStyle/>
                    <a:p>
                      <a:pPr marL="11633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500" spc="-5" b="1">
                          <a:latin typeface="Arial"/>
                          <a:cs typeface="Arial"/>
                        </a:rPr>
                        <a:t>File Register</a:t>
                      </a:r>
                      <a:r>
                        <a:rPr dirty="0" sz="15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latin typeface="Arial"/>
                          <a:cs typeface="Arial"/>
                        </a:rPr>
                        <a:t>Address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459894" y="6143680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5">
                <a:moveTo>
                  <a:pt x="0" y="0"/>
                </a:moveTo>
                <a:lnTo>
                  <a:pt x="0" y="456129"/>
                </a:lnTo>
              </a:path>
            </a:pathLst>
          </a:custGeom>
          <a:ln w="17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82971" y="5932170"/>
            <a:ext cx="154305" cy="231140"/>
          </a:xfrm>
          <a:custGeom>
            <a:avLst/>
            <a:gdLst/>
            <a:ahLst/>
            <a:cxnLst/>
            <a:rect l="l" t="t" r="r" b="b"/>
            <a:pathLst>
              <a:path w="154304" h="231139">
                <a:moveTo>
                  <a:pt x="76936" y="0"/>
                </a:moveTo>
                <a:lnTo>
                  <a:pt x="0" y="230733"/>
                </a:lnTo>
                <a:lnTo>
                  <a:pt x="153860" y="230733"/>
                </a:lnTo>
                <a:lnTo>
                  <a:pt x="76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77630" y="6641116"/>
            <a:ext cx="108077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 b="1">
                <a:latin typeface="Arial"/>
                <a:cs typeface="Arial"/>
              </a:rPr>
              <a:t>Bit</a:t>
            </a:r>
            <a:r>
              <a:rPr dirty="0" sz="1500" spc="-7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Position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606552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Instruction </a:t>
            </a:r>
            <a:r>
              <a:rPr dirty="0" sz="4700" spc="10"/>
              <a:t>Set</a:t>
            </a:r>
            <a:r>
              <a:rPr dirty="0" sz="4700" spc="-20"/>
              <a:t> </a:t>
            </a:r>
            <a:r>
              <a:rPr dirty="0" sz="4700" spc="10"/>
              <a:t>Overview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097280" y="2240140"/>
            <a:ext cx="7710805" cy="4929505"/>
          </a:xfrm>
          <a:custGeom>
            <a:avLst/>
            <a:gdLst/>
            <a:ahLst/>
            <a:cxnLst/>
            <a:rect l="l" t="t" r="r" b="b"/>
            <a:pathLst>
              <a:path w="7710805" h="4929505">
                <a:moveTo>
                  <a:pt x="7496073" y="0"/>
                </a:moveTo>
                <a:lnTo>
                  <a:pt x="214172" y="0"/>
                </a:lnTo>
                <a:lnTo>
                  <a:pt x="165078" y="5662"/>
                </a:lnTo>
                <a:lnTo>
                  <a:pt x="120004" y="21791"/>
                </a:lnTo>
                <a:lnTo>
                  <a:pt x="80236" y="47098"/>
                </a:lnTo>
                <a:lnTo>
                  <a:pt x="47065" y="80293"/>
                </a:lnTo>
                <a:lnTo>
                  <a:pt x="21776" y="120089"/>
                </a:lnTo>
                <a:lnTo>
                  <a:pt x="5658" y="165195"/>
                </a:lnTo>
                <a:lnTo>
                  <a:pt x="0" y="214325"/>
                </a:lnTo>
                <a:lnTo>
                  <a:pt x="0" y="4715059"/>
                </a:lnTo>
                <a:lnTo>
                  <a:pt x="5658" y="4764187"/>
                </a:lnTo>
                <a:lnTo>
                  <a:pt x="21776" y="4809293"/>
                </a:lnTo>
                <a:lnTo>
                  <a:pt x="47065" y="4849088"/>
                </a:lnTo>
                <a:lnTo>
                  <a:pt x="80236" y="4882282"/>
                </a:lnTo>
                <a:lnTo>
                  <a:pt x="120004" y="4907589"/>
                </a:lnTo>
                <a:lnTo>
                  <a:pt x="165078" y="4923717"/>
                </a:lnTo>
                <a:lnTo>
                  <a:pt x="214172" y="4929380"/>
                </a:lnTo>
                <a:lnTo>
                  <a:pt x="7496073" y="4929380"/>
                </a:lnTo>
                <a:lnTo>
                  <a:pt x="7545170" y="4923717"/>
                </a:lnTo>
                <a:lnTo>
                  <a:pt x="7590246" y="4907589"/>
                </a:lnTo>
                <a:lnTo>
                  <a:pt x="7630013" y="4882282"/>
                </a:lnTo>
                <a:lnTo>
                  <a:pt x="7663183" y="4849088"/>
                </a:lnTo>
                <a:lnTo>
                  <a:pt x="7688471" y="4809293"/>
                </a:lnTo>
                <a:lnTo>
                  <a:pt x="7704587" y="4764187"/>
                </a:lnTo>
                <a:lnTo>
                  <a:pt x="7710246" y="4715059"/>
                </a:lnTo>
                <a:lnTo>
                  <a:pt x="7710246" y="214325"/>
                </a:lnTo>
                <a:lnTo>
                  <a:pt x="7704587" y="165195"/>
                </a:lnTo>
                <a:lnTo>
                  <a:pt x="7688471" y="120089"/>
                </a:lnTo>
                <a:lnTo>
                  <a:pt x="7663183" y="80293"/>
                </a:lnTo>
                <a:lnTo>
                  <a:pt x="7630013" y="47098"/>
                </a:lnTo>
                <a:lnTo>
                  <a:pt x="7590246" y="21791"/>
                </a:lnTo>
                <a:lnTo>
                  <a:pt x="7545170" y="5662"/>
                </a:lnTo>
                <a:lnTo>
                  <a:pt x="7496073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7280" y="2240140"/>
            <a:ext cx="7710805" cy="4929505"/>
          </a:xfrm>
          <a:custGeom>
            <a:avLst/>
            <a:gdLst/>
            <a:ahLst/>
            <a:cxnLst/>
            <a:rect l="l" t="t" r="r" b="b"/>
            <a:pathLst>
              <a:path w="7710805" h="4929505">
                <a:moveTo>
                  <a:pt x="214173" y="4929377"/>
                </a:moveTo>
                <a:lnTo>
                  <a:pt x="7496074" y="4929377"/>
                </a:lnTo>
                <a:lnTo>
                  <a:pt x="7545171" y="4923715"/>
                </a:lnTo>
                <a:lnTo>
                  <a:pt x="7590246" y="4907587"/>
                </a:lnTo>
                <a:lnTo>
                  <a:pt x="7630013" y="4882281"/>
                </a:lnTo>
                <a:lnTo>
                  <a:pt x="7663184" y="4849088"/>
                </a:lnTo>
                <a:lnTo>
                  <a:pt x="7688471" y="4809294"/>
                </a:lnTo>
                <a:lnTo>
                  <a:pt x="7704588" y="4764190"/>
                </a:lnTo>
                <a:lnTo>
                  <a:pt x="7710246" y="4715063"/>
                </a:lnTo>
                <a:lnTo>
                  <a:pt x="7710246" y="214321"/>
                </a:lnTo>
                <a:lnTo>
                  <a:pt x="7704588" y="165192"/>
                </a:lnTo>
                <a:lnTo>
                  <a:pt x="7688471" y="120087"/>
                </a:lnTo>
                <a:lnTo>
                  <a:pt x="7663184" y="80292"/>
                </a:lnTo>
                <a:lnTo>
                  <a:pt x="7630013" y="47097"/>
                </a:lnTo>
                <a:lnTo>
                  <a:pt x="7590246" y="21791"/>
                </a:lnTo>
                <a:lnTo>
                  <a:pt x="7545171" y="5662"/>
                </a:lnTo>
                <a:lnTo>
                  <a:pt x="7496074" y="0"/>
                </a:lnTo>
                <a:lnTo>
                  <a:pt x="214173" y="0"/>
                </a:lnTo>
                <a:lnTo>
                  <a:pt x="165079" y="5662"/>
                </a:lnTo>
                <a:lnTo>
                  <a:pt x="120004" y="21791"/>
                </a:lnTo>
                <a:lnTo>
                  <a:pt x="80237" y="47097"/>
                </a:lnTo>
                <a:lnTo>
                  <a:pt x="47065" y="80292"/>
                </a:lnTo>
                <a:lnTo>
                  <a:pt x="21776" y="120087"/>
                </a:lnTo>
                <a:lnTo>
                  <a:pt x="5658" y="165192"/>
                </a:lnTo>
                <a:lnTo>
                  <a:pt x="0" y="214321"/>
                </a:lnTo>
                <a:lnTo>
                  <a:pt x="0" y="4715063"/>
                </a:lnTo>
                <a:lnTo>
                  <a:pt x="5658" y="4764190"/>
                </a:lnTo>
                <a:lnTo>
                  <a:pt x="21776" y="4809294"/>
                </a:lnTo>
                <a:lnTo>
                  <a:pt x="47065" y="4849088"/>
                </a:lnTo>
                <a:lnTo>
                  <a:pt x="80237" y="4882281"/>
                </a:lnTo>
                <a:lnTo>
                  <a:pt x="120004" y="4907587"/>
                </a:lnTo>
                <a:lnTo>
                  <a:pt x="165079" y="4923715"/>
                </a:lnTo>
                <a:lnTo>
                  <a:pt x="214173" y="49293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7280" y="2240140"/>
            <a:ext cx="7710805" cy="4929505"/>
          </a:xfrm>
          <a:custGeom>
            <a:avLst/>
            <a:gdLst/>
            <a:ahLst/>
            <a:cxnLst/>
            <a:rect l="l" t="t" r="r" b="b"/>
            <a:pathLst>
              <a:path w="7710805" h="4929505">
                <a:moveTo>
                  <a:pt x="214173" y="4929377"/>
                </a:moveTo>
                <a:lnTo>
                  <a:pt x="7496074" y="4929377"/>
                </a:lnTo>
                <a:lnTo>
                  <a:pt x="7545171" y="4923715"/>
                </a:lnTo>
                <a:lnTo>
                  <a:pt x="7590246" y="4907587"/>
                </a:lnTo>
                <a:lnTo>
                  <a:pt x="7630013" y="4882281"/>
                </a:lnTo>
                <a:lnTo>
                  <a:pt x="7663184" y="4849088"/>
                </a:lnTo>
                <a:lnTo>
                  <a:pt x="7688471" y="4809294"/>
                </a:lnTo>
                <a:lnTo>
                  <a:pt x="7704588" y="4764190"/>
                </a:lnTo>
                <a:lnTo>
                  <a:pt x="7710246" y="4715063"/>
                </a:lnTo>
                <a:lnTo>
                  <a:pt x="7710246" y="214321"/>
                </a:lnTo>
                <a:lnTo>
                  <a:pt x="7704588" y="165192"/>
                </a:lnTo>
                <a:lnTo>
                  <a:pt x="7688471" y="120087"/>
                </a:lnTo>
                <a:lnTo>
                  <a:pt x="7663184" y="80292"/>
                </a:lnTo>
                <a:lnTo>
                  <a:pt x="7630013" y="47097"/>
                </a:lnTo>
                <a:lnTo>
                  <a:pt x="7590246" y="21791"/>
                </a:lnTo>
                <a:lnTo>
                  <a:pt x="7545171" y="5662"/>
                </a:lnTo>
                <a:lnTo>
                  <a:pt x="7496074" y="0"/>
                </a:lnTo>
                <a:lnTo>
                  <a:pt x="214173" y="0"/>
                </a:lnTo>
                <a:lnTo>
                  <a:pt x="165079" y="5662"/>
                </a:lnTo>
                <a:lnTo>
                  <a:pt x="120004" y="21791"/>
                </a:lnTo>
                <a:lnTo>
                  <a:pt x="80237" y="47097"/>
                </a:lnTo>
                <a:lnTo>
                  <a:pt x="47065" y="80292"/>
                </a:lnTo>
                <a:lnTo>
                  <a:pt x="21776" y="120087"/>
                </a:lnTo>
                <a:lnTo>
                  <a:pt x="5658" y="165192"/>
                </a:lnTo>
                <a:lnTo>
                  <a:pt x="0" y="214321"/>
                </a:lnTo>
                <a:lnTo>
                  <a:pt x="0" y="4715063"/>
                </a:lnTo>
                <a:lnTo>
                  <a:pt x="5658" y="4764190"/>
                </a:lnTo>
                <a:lnTo>
                  <a:pt x="21776" y="4809294"/>
                </a:lnTo>
                <a:lnTo>
                  <a:pt x="47065" y="4849088"/>
                </a:lnTo>
                <a:lnTo>
                  <a:pt x="80237" y="4882281"/>
                </a:lnTo>
                <a:lnTo>
                  <a:pt x="120004" y="4907587"/>
                </a:lnTo>
                <a:lnTo>
                  <a:pt x="165079" y="4923715"/>
                </a:lnTo>
                <a:lnTo>
                  <a:pt x="214173" y="4929377"/>
                </a:lnTo>
                <a:close/>
              </a:path>
            </a:pathLst>
          </a:custGeom>
          <a:ln w="170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75345" y="3006166"/>
            <a:ext cx="1327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 b="1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876" y="2436061"/>
            <a:ext cx="5833110" cy="1323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00" spc="-10" b="1">
                <a:latin typeface="Arial"/>
                <a:cs typeface="Arial"/>
              </a:rPr>
              <a:t>Literal </a:t>
            </a:r>
            <a:r>
              <a:rPr dirty="0" sz="2700" spc="-15" b="1">
                <a:latin typeface="Arial"/>
                <a:cs typeface="Arial"/>
              </a:rPr>
              <a:t>and </a:t>
            </a:r>
            <a:r>
              <a:rPr dirty="0" sz="2700" spc="-10" b="1">
                <a:latin typeface="Arial"/>
                <a:cs typeface="Arial"/>
              </a:rPr>
              <a:t>Control</a:t>
            </a:r>
            <a:r>
              <a:rPr dirty="0" sz="2700" spc="20" b="1">
                <a:latin typeface="Arial"/>
                <a:cs typeface="Arial"/>
              </a:rPr>
              <a:t> </a:t>
            </a:r>
            <a:r>
              <a:rPr dirty="0" sz="2700" spc="-10" b="1">
                <a:latin typeface="Arial"/>
                <a:cs typeface="Arial"/>
              </a:rPr>
              <a:t>Operations</a:t>
            </a:r>
            <a:endParaRPr sz="27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1270"/>
              </a:spcBef>
              <a:tabLst>
                <a:tab pos="3222625" algn="l"/>
                <a:tab pos="3550285" algn="l"/>
                <a:tab pos="4697095" algn="l"/>
              </a:tabLst>
            </a:pPr>
            <a:r>
              <a:rPr dirty="0" sz="1500" b="1">
                <a:latin typeface="Arial"/>
                <a:cs typeface="Arial"/>
              </a:rPr>
              <a:t>15	</a:t>
            </a:r>
            <a:r>
              <a:rPr dirty="0" sz="1500" spc="5" b="1">
                <a:latin typeface="Arial"/>
                <a:cs typeface="Arial"/>
              </a:rPr>
              <a:t>8	7	</a:t>
            </a:r>
            <a:r>
              <a:rPr dirty="0" baseline="1851" sz="2250" spc="-7" b="1">
                <a:latin typeface="Arial"/>
                <a:cs typeface="Arial"/>
              </a:rPr>
              <a:t>Literal</a:t>
            </a:r>
            <a:r>
              <a:rPr dirty="0" baseline="1851" sz="2250" spc="-82" b="1">
                <a:latin typeface="Arial"/>
                <a:cs typeface="Arial"/>
              </a:rPr>
              <a:t> </a:t>
            </a:r>
            <a:r>
              <a:rPr dirty="0" baseline="1851" sz="2250" spc="-30" b="1">
                <a:latin typeface="Arial"/>
                <a:cs typeface="Arial"/>
              </a:rPr>
              <a:t>Value</a:t>
            </a:r>
            <a:endParaRPr baseline="1851" sz="2250">
              <a:latin typeface="Arial"/>
              <a:cs typeface="Arial"/>
            </a:endParaRPr>
          </a:p>
          <a:p>
            <a:pPr algn="ctr" marR="1568450">
              <a:lnSpc>
                <a:spcPct val="100000"/>
              </a:lnSpc>
              <a:spcBef>
                <a:spcPts val="1220"/>
              </a:spcBef>
            </a:pPr>
            <a:r>
              <a:rPr dirty="0" sz="2250" spc="5" b="1">
                <a:solidFill>
                  <a:srgbClr val="969696"/>
                </a:solidFill>
                <a:latin typeface="Arial"/>
                <a:cs typeface="Arial"/>
              </a:rPr>
              <a:t>d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2088" y="5496182"/>
            <a:ext cx="1297305" cy="534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20" b="1">
                <a:latin typeface="Courier New"/>
                <a:cs typeface="Courier New"/>
              </a:rPr>
              <a:t>MOVLW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4998" y="5496182"/>
            <a:ext cx="1066800" cy="534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140" b="1">
                <a:solidFill>
                  <a:srgbClr val="000099"/>
                </a:solidFill>
                <a:latin typeface="Courier New"/>
                <a:cs typeface="Courier New"/>
              </a:rPr>
              <a:t>0</a:t>
            </a:r>
            <a:r>
              <a:rPr dirty="0" sz="3300" spc="85" b="1">
                <a:solidFill>
                  <a:srgbClr val="000099"/>
                </a:solidFill>
                <a:latin typeface="Courier New"/>
                <a:cs typeface="Courier New"/>
              </a:rPr>
              <a:t>x</a:t>
            </a:r>
            <a:r>
              <a:rPr dirty="0" sz="3300" spc="20" b="1">
                <a:solidFill>
                  <a:srgbClr val="000099"/>
                </a:solidFill>
                <a:latin typeface="Courier New"/>
                <a:cs typeface="Courier New"/>
              </a:rPr>
              <a:t>25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0748" y="6202769"/>
            <a:ext cx="1905" cy="217170"/>
          </a:xfrm>
          <a:custGeom>
            <a:avLst/>
            <a:gdLst/>
            <a:ahLst/>
            <a:cxnLst/>
            <a:rect l="l" t="t" r="r" b="b"/>
            <a:pathLst>
              <a:path w="1904" h="217170">
                <a:moveTo>
                  <a:pt x="0" y="0"/>
                </a:moveTo>
                <a:lnTo>
                  <a:pt x="1707" y="216920"/>
                </a:lnTo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03951" y="5990983"/>
            <a:ext cx="153670" cy="232410"/>
          </a:xfrm>
          <a:custGeom>
            <a:avLst/>
            <a:gdLst/>
            <a:ahLst/>
            <a:cxnLst/>
            <a:rect l="l" t="t" r="r" b="b"/>
            <a:pathLst>
              <a:path w="153670" h="232410">
                <a:moveTo>
                  <a:pt x="76796" y="0"/>
                </a:moveTo>
                <a:lnTo>
                  <a:pt x="0" y="232283"/>
                </a:lnTo>
                <a:lnTo>
                  <a:pt x="153593" y="232283"/>
                </a:lnTo>
                <a:lnTo>
                  <a:pt x="76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24615" y="6496126"/>
            <a:ext cx="114808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Literal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Value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23064" y="3349502"/>
          <a:ext cx="6856730" cy="43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Op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250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k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k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k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k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k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k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k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 b="1">
                          <a:latin typeface="Arial"/>
                          <a:cs typeface="Arial"/>
                        </a:rPr>
                        <a:t>k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23064" y="4333333"/>
          <a:ext cx="6856730" cy="43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Op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250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751298" y="3729142"/>
            <a:ext cx="715645" cy="99695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150" spc="-10" b="1">
                <a:latin typeface="Arial"/>
                <a:cs typeface="Arial"/>
              </a:rPr>
              <a:t>OR</a:t>
            </a:r>
            <a:endParaRPr sz="21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210"/>
              </a:spcBef>
            </a:pPr>
            <a:r>
              <a:rPr dirty="0" sz="2250" spc="5" b="1">
                <a:solidFill>
                  <a:srgbClr val="969696"/>
                </a:solidFill>
                <a:latin typeface="Arial"/>
                <a:cs typeface="Arial"/>
              </a:rPr>
              <a:t>d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600992"/>
            <a:ext cx="551878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Instruction Set</a:t>
            </a:r>
            <a:r>
              <a:rPr dirty="0" spc="-20"/>
              <a:t> </a:t>
            </a:r>
            <a:r>
              <a:rPr dirty="0" spc="-5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1097280" y="2240140"/>
            <a:ext cx="7710805" cy="4929505"/>
          </a:xfrm>
          <a:custGeom>
            <a:avLst/>
            <a:gdLst/>
            <a:ahLst/>
            <a:cxnLst/>
            <a:rect l="l" t="t" r="r" b="b"/>
            <a:pathLst>
              <a:path w="7710805" h="4929505">
                <a:moveTo>
                  <a:pt x="7496073" y="0"/>
                </a:moveTo>
                <a:lnTo>
                  <a:pt x="214172" y="0"/>
                </a:lnTo>
                <a:lnTo>
                  <a:pt x="165078" y="5662"/>
                </a:lnTo>
                <a:lnTo>
                  <a:pt x="120004" y="21791"/>
                </a:lnTo>
                <a:lnTo>
                  <a:pt x="80236" y="47098"/>
                </a:lnTo>
                <a:lnTo>
                  <a:pt x="47065" y="80293"/>
                </a:lnTo>
                <a:lnTo>
                  <a:pt x="21776" y="120089"/>
                </a:lnTo>
                <a:lnTo>
                  <a:pt x="5658" y="165195"/>
                </a:lnTo>
                <a:lnTo>
                  <a:pt x="0" y="214325"/>
                </a:lnTo>
                <a:lnTo>
                  <a:pt x="0" y="4715059"/>
                </a:lnTo>
                <a:lnTo>
                  <a:pt x="5658" y="4764187"/>
                </a:lnTo>
                <a:lnTo>
                  <a:pt x="21776" y="4809293"/>
                </a:lnTo>
                <a:lnTo>
                  <a:pt x="47065" y="4849088"/>
                </a:lnTo>
                <a:lnTo>
                  <a:pt x="80236" y="4882282"/>
                </a:lnTo>
                <a:lnTo>
                  <a:pt x="120004" y="4907589"/>
                </a:lnTo>
                <a:lnTo>
                  <a:pt x="165078" y="4923717"/>
                </a:lnTo>
                <a:lnTo>
                  <a:pt x="214172" y="4929380"/>
                </a:lnTo>
                <a:lnTo>
                  <a:pt x="7496073" y="4929380"/>
                </a:lnTo>
                <a:lnTo>
                  <a:pt x="7545170" y="4923717"/>
                </a:lnTo>
                <a:lnTo>
                  <a:pt x="7590246" y="4907589"/>
                </a:lnTo>
                <a:lnTo>
                  <a:pt x="7630013" y="4882282"/>
                </a:lnTo>
                <a:lnTo>
                  <a:pt x="7663183" y="4849088"/>
                </a:lnTo>
                <a:lnTo>
                  <a:pt x="7688471" y="4809293"/>
                </a:lnTo>
                <a:lnTo>
                  <a:pt x="7704587" y="4764187"/>
                </a:lnTo>
                <a:lnTo>
                  <a:pt x="7710246" y="4715059"/>
                </a:lnTo>
                <a:lnTo>
                  <a:pt x="7710246" y="214325"/>
                </a:lnTo>
                <a:lnTo>
                  <a:pt x="7704587" y="165195"/>
                </a:lnTo>
                <a:lnTo>
                  <a:pt x="7688471" y="120089"/>
                </a:lnTo>
                <a:lnTo>
                  <a:pt x="7663183" y="80293"/>
                </a:lnTo>
                <a:lnTo>
                  <a:pt x="7630013" y="47098"/>
                </a:lnTo>
                <a:lnTo>
                  <a:pt x="7590246" y="21791"/>
                </a:lnTo>
                <a:lnTo>
                  <a:pt x="7545170" y="5662"/>
                </a:lnTo>
                <a:lnTo>
                  <a:pt x="7496073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7280" y="2240140"/>
            <a:ext cx="7710805" cy="4929505"/>
          </a:xfrm>
          <a:custGeom>
            <a:avLst/>
            <a:gdLst/>
            <a:ahLst/>
            <a:cxnLst/>
            <a:rect l="l" t="t" r="r" b="b"/>
            <a:pathLst>
              <a:path w="7710805" h="4929505">
                <a:moveTo>
                  <a:pt x="214173" y="4929377"/>
                </a:moveTo>
                <a:lnTo>
                  <a:pt x="7496074" y="4929377"/>
                </a:lnTo>
                <a:lnTo>
                  <a:pt x="7545171" y="4923715"/>
                </a:lnTo>
                <a:lnTo>
                  <a:pt x="7590246" y="4907587"/>
                </a:lnTo>
                <a:lnTo>
                  <a:pt x="7630013" y="4882281"/>
                </a:lnTo>
                <a:lnTo>
                  <a:pt x="7663184" y="4849088"/>
                </a:lnTo>
                <a:lnTo>
                  <a:pt x="7688471" y="4809294"/>
                </a:lnTo>
                <a:lnTo>
                  <a:pt x="7704588" y="4764190"/>
                </a:lnTo>
                <a:lnTo>
                  <a:pt x="7710246" y="4715063"/>
                </a:lnTo>
                <a:lnTo>
                  <a:pt x="7710246" y="214321"/>
                </a:lnTo>
                <a:lnTo>
                  <a:pt x="7704588" y="165192"/>
                </a:lnTo>
                <a:lnTo>
                  <a:pt x="7688471" y="120087"/>
                </a:lnTo>
                <a:lnTo>
                  <a:pt x="7663184" y="80292"/>
                </a:lnTo>
                <a:lnTo>
                  <a:pt x="7630013" y="47097"/>
                </a:lnTo>
                <a:lnTo>
                  <a:pt x="7590246" y="21791"/>
                </a:lnTo>
                <a:lnTo>
                  <a:pt x="7545171" y="5662"/>
                </a:lnTo>
                <a:lnTo>
                  <a:pt x="7496074" y="0"/>
                </a:lnTo>
                <a:lnTo>
                  <a:pt x="214173" y="0"/>
                </a:lnTo>
                <a:lnTo>
                  <a:pt x="165079" y="5662"/>
                </a:lnTo>
                <a:lnTo>
                  <a:pt x="120004" y="21791"/>
                </a:lnTo>
                <a:lnTo>
                  <a:pt x="80237" y="47097"/>
                </a:lnTo>
                <a:lnTo>
                  <a:pt x="47065" y="80292"/>
                </a:lnTo>
                <a:lnTo>
                  <a:pt x="21776" y="120087"/>
                </a:lnTo>
                <a:lnTo>
                  <a:pt x="5658" y="165192"/>
                </a:lnTo>
                <a:lnTo>
                  <a:pt x="0" y="214321"/>
                </a:lnTo>
                <a:lnTo>
                  <a:pt x="0" y="4715063"/>
                </a:lnTo>
                <a:lnTo>
                  <a:pt x="5658" y="4764190"/>
                </a:lnTo>
                <a:lnTo>
                  <a:pt x="21776" y="4809294"/>
                </a:lnTo>
                <a:lnTo>
                  <a:pt x="47065" y="4849088"/>
                </a:lnTo>
                <a:lnTo>
                  <a:pt x="80237" y="4882281"/>
                </a:lnTo>
                <a:lnTo>
                  <a:pt x="120004" y="4907587"/>
                </a:lnTo>
                <a:lnTo>
                  <a:pt x="165079" y="4923715"/>
                </a:lnTo>
                <a:lnTo>
                  <a:pt x="214173" y="49293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7280" y="2240140"/>
            <a:ext cx="7710805" cy="4929505"/>
          </a:xfrm>
          <a:custGeom>
            <a:avLst/>
            <a:gdLst/>
            <a:ahLst/>
            <a:cxnLst/>
            <a:rect l="l" t="t" r="r" b="b"/>
            <a:pathLst>
              <a:path w="7710805" h="4929505">
                <a:moveTo>
                  <a:pt x="214173" y="4929377"/>
                </a:moveTo>
                <a:lnTo>
                  <a:pt x="7496074" y="4929377"/>
                </a:lnTo>
                <a:lnTo>
                  <a:pt x="7545171" y="4923715"/>
                </a:lnTo>
                <a:lnTo>
                  <a:pt x="7590246" y="4907587"/>
                </a:lnTo>
                <a:lnTo>
                  <a:pt x="7630013" y="4882281"/>
                </a:lnTo>
                <a:lnTo>
                  <a:pt x="7663184" y="4849088"/>
                </a:lnTo>
                <a:lnTo>
                  <a:pt x="7688471" y="4809294"/>
                </a:lnTo>
                <a:lnTo>
                  <a:pt x="7704588" y="4764190"/>
                </a:lnTo>
                <a:lnTo>
                  <a:pt x="7710246" y="4715063"/>
                </a:lnTo>
                <a:lnTo>
                  <a:pt x="7710246" y="214321"/>
                </a:lnTo>
                <a:lnTo>
                  <a:pt x="7704588" y="165192"/>
                </a:lnTo>
                <a:lnTo>
                  <a:pt x="7688471" y="120087"/>
                </a:lnTo>
                <a:lnTo>
                  <a:pt x="7663184" y="80292"/>
                </a:lnTo>
                <a:lnTo>
                  <a:pt x="7630013" y="47097"/>
                </a:lnTo>
                <a:lnTo>
                  <a:pt x="7590246" y="21791"/>
                </a:lnTo>
                <a:lnTo>
                  <a:pt x="7545171" y="5662"/>
                </a:lnTo>
                <a:lnTo>
                  <a:pt x="7496074" y="0"/>
                </a:lnTo>
                <a:lnTo>
                  <a:pt x="214173" y="0"/>
                </a:lnTo>
                <a:lnTo>
                  <a:pt x="165079" y="5662"/>
                </a:lnTo>
                <a:lnTo>
                  <a:pt x="120004" y="21791"/>
                </a:lnTo>
                <a:lnTo>
                  <a:pt x="80237" y="47097"/>
                </a:lnTo>
                <a:lnTo>
                  <a:pt x="47065" y="80292"/>
                </a:lnTo>
                <a:lnTo>
                  <a:pt x="21776" y="120087"/>
                </a:lnTo>
                <a:lnTo>
                  <a:pt x="5658" y="165192"/>
                </a:lnTo>
                <a:lnTo>
                  <a:pt x="0" y="214321"/>
                </a:lnTo>
                <a:lnTo>
                  <a:pt x="0" y="4715063"/>
                </a:lnTo>
                <a:lnTo>
                  <a:pt x="5658" y="4764190"/>
                </a:lnTo>
                <a:lnTo>
                  <a:pt x="21776" y="4809294"/>
                </a:lnTo>
                <a:lnTo>
                  <a:pt x="47065" y="4849088"/>
                </a:lnTo>
                <a:lnTo>
                  <a:pt x="80237" y="4882281"/>
                </a:lnTo>
                <a:lnTo>
                  <a:pt x="120004" y="4907587"/>
                </a:lnTo>
                <a:lnTo>
                  <a:pt x="165079" y="4923715"/>
                </a:lnTo>
                <a:lnTo>
                  <a:pt x="214173" y="4929377"/>
                </a:lnTo>
                <a:close/>
              </a:path>
            </a:pathLst>
          </a:custGeom>
          <a:ln w="170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90700" y="3152470"/>
            <a:ext cx="1327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 b="1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2595" y="3152470"/>
            <a:ext cx="23749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5664" y="3563868"/>
            <a:ext cx="20129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5" b="1">
                <a:solidFill>
                  <a:srgbClr val="969696"/>
                </a:solidFill>
                <a:latin typeface="Arial"/>
                <a:cs typeface="Arial"/>
              </a:rPr>
              <a:t>d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7631" y="3170758"/>
            <a:ext cx="432308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1484" algn="l"/>
                <a:tab pos="2038350" algn="l"/>
              </a:tabLst>
            </a:pPr>
            <a:r>
              <a:rPr dirty="0" sz="1500" b="1">
                <a:latin typeface="Arial"/>
                <a:cs typeface="Arial"/>
              </a:rPr>
              <a:t>12	</a:t>
            </a:r>
            <a:r>
              <a:rPr dirty="0" sz="1500" spc="-45" b="1">
                <a:latin typeface="Arial"/>
                <a:cs typeface="Arial"/>
              </a:rPr>
              <a:t>11	</a:t>
            </a:r>
            <a:r>
              <a:rPr dirty="0" sz="1500" b="1">
                <a:latin typeface="Arial"/>
                <a:cs typeface="Arial"/>
              </a:rPr>
              <a:t>Source </a:t>
            </a:r>
            <a:r>
              <a:rPr dirty="0" sz="1500" spc="-5" b="1">
                <a:latin typeface="Arial"/>
                <a:cs typeface="Arial"/>
              </a:rPr>
              <a:t>Register</a:t>
            </a:r>
            <a:r>
              <a:rPr dirty="0" sz="1500" spc="-1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7" y="1372227"/>
            <a:ext cx="7252970" cy="149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95"/>
              </a:lnSpc>
            </a:pPr>
            <a:r>
              <a:rPr dirty="0" sz="4300" spc="-5">
                <a:solidFill>
                  <a:srgbClr val="420000"/>
                </a:solidFill>
                <a:latin typeface="Times New Roman"/>
                <a:cs typeface="Times New Roman"/>
              </a:rPr>
              <a:t>- </a:t>
            </a:r>
            <a:r>
              <a:rPr dirty="0" sz="3400" spc="15">
                <a:solidFill>
                  <a:srgbClr val="420000"/>
                </a:solidFill>
                <a:latin typeface="Times New Roman"/>
                <a:cs typeface="Times New Roman"/>
              </a:rPr>
              <a:t>Two-word </a:t>
            </a:r>
            <a:r>
              <a:rPr dirty="0" sz="3400" spc="10">
                <a:solidFill>
                  <a:srgbClr val="420000"/>
                </a:solidFill>
                <a:latin typeface="Times New Roman"/>
                <a:cs typeface="Times New Roman"/>
              </a:rPr>
              <a:t>instruction</a:t>
            </a:r>
            <a:endParaRPr sz="3400">
              <a:latin typeface="Times New Roman"/>
              <a:cs typeface="Times New Roman"/>
            </a:endParaRPr>
          </a:p>
          <a:p>
            <a:pPr marL="843915">
              <a:lnSpc>
                <a:spcPct val="100000"/>
              </a:lnSpc>
              <a:spcBef>
                <a:spcPts val="4070"/>
              </a:spcBef>
            </a:pPr>
            <a:r>
              <a:rPr dirty="0" sz="2700" spc="-10" b="1">
                <a:latin typeface="Arial"/>
                <a:cs typeface="Arial"/>
              </a:rPr>
              <a:t>Byte </a:t>
            </a:r>
            <a:r>
              <a:rPr dirty="0" sz="2700" spc="-5" b="1">
                <a:latin typeface="Arial"/>
                <a:cs typeface="Arial"/>
              </a:rPr>
              <a:t>to </a:t>
            </a:r>
            <a:r>
              <a:rPr dirty="0" sz="2700" spc="-10" b="1">
                <a:latin typeface="Arial"/>
                <a:cs typeface="Arial"/>
              </a:rPr>
              <a:t>Byte Move Operations(2</a:t>
            </a:r>
            <a:r>
              <a:rPr dirty="0" sz="2700" spc="-50" b="1">
                <a:latin typeface="Arial"/>
                <a:cs typeface="Arial"/>
              </a:rPr>
              <a:t> </a:t>
            </a:r>
            <a:r>
              <a:rPr dirty="0" sz="2700" spc="-55" b="1">
                <a:latin typeface="Arial"/>
                <a:cs typeface="Arial"/>
              </a:rPr>
              <a:t>Words)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4983" y="5496182"/>
            <a:ext cx="1297305" cy="534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20" b="1">
                <a:latin typeface="Courier New"/>
                <a:cs typeface="Courier New"/>
              </a:rPr>
              <a:t>MOVFF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7893" y="5496182"/>
            <a:ext cx="3099435" cy="534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55" b="1">
                <a:solidFill>
                  <a:srgbClr val="000099"/>
                </a:solidFill>
                <a:latin typeface="Courier New"/>
                <a:cs typeface="Courier New"/>
              </a:rPr>
              <a:t>0x125,</a:t>
            </a:r>
            <a:r>
              <a:rPr dirty="0" sz="3300" spc="-235" b="1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z="3300" spc="45" b="1">
                <a:solidFill>
                  <a:srgbClr val="000099"/>
                </a:solidFill>
                <a:latin typeface="Courier New"/>
                <a:cs typeface="Courier New"/>
              </a:rPr>
              <a:t>0x140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39081" y="6202769"/>
            <a:ext cx="1905" cy="217170"/>
          </a:xfrm>
          <a:custGeom>
            <a:avLst/>
            <a:gdLst/>
            <a:ahLst/>
            <a:cxnLst/>
            <a:rect l="l" t="t" r="r" b="b"/>
            <a:pathLst>
              <a:path w="1904" h="217170">
                <a:moveTo>
                  <a:pt x="0" y="0"/>
                </a:moveTo>
                <a:lnTo>
                  <a:pt x="1707" y="216920"/>
                </a:lnTo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62284" y="5990983"/>
            <a:ext cx="153670" cy="232410"/>
          </a:xfrm>
          <a:custGeom>
            <a:avLst/>
            <a:gdLst/>
            <a:ahLst/>
            <a:cxnLst/>
            <a:rect l="l" t="t" r="r" b="b"/>
            <a:pathLst>
              <a:path w="153670" h="232410">
                <a:moveTo>
                  <a:pt x="76796" y="0"/>
                </a:moveTo>
                <a:lnTo>
                  <a:pt x="0" y="232283"/>
                </a:lnTo>
                <a:lnTo>
                  <a:pt x="153593" y="232283"/>
                </a:lnTo>
                <a:lnTo>
                  <a:pt x="76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733431" y="6496126"/>
            <a:ext cx="148209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Arial"/>
                <a:cs typeface="Arial"/>
              </a:rPr>
              <a:t>Source</a:t>
            </a:r>
            <a:r>
              <a:rPr dirty="0" sz="1500" spc="-1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23064" y="3523733"/>
          <a:ext cx="6861809" cy="86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Op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250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s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428625">
                <a:tc gridSpan="4"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Opcode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556895" algn="l"/>
                          <a:tab pos="984885" algn="l"/>
                          <a:tab pos="1413510" algn="l"/>
                          <a:tab pos="1841500" algn="l"/>
                          <a:tab pos="2270125" algn="l"/>
                          <a:tab pos="2698750" algn="l"/>
                          <a:tab pos="3126740" algn="l"/>
                          <a:tab pos="3555365" algn="l"/>
                          <a:tab pos="3983354" algn="l"/>
                          <a:tab pos="4411980" algn="l"/>
                          <a:tab pos="4826635" algn="l"/>
                        </a:tabLst>
                      </a:pP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1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19157" sz="2175" spc="-15" b="1">
                          <a:latin typeface="Arial"/>
                          <a:cs typeface="Arial"/>
                        </a:rPr>
                        <a:t>d</a:t>
                      </a:r>
                      <a:endParaRPr baseline="-19157" sz="2175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849533" y="4457014"/>
            <a:ext cx="268668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Destination Register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52476" y="6202769"/>
            <a:ext cx="1905" cy="217170"/>
          </a:xfrm>
          <a:custGeom>
            <a:avLst/>
            <a:gdLst/>
            <a:ahLst/>
            <a:cxnLst/>
            <a:rect l="l" t="t" r="r" b="b"/>
            <a:pathLst>
              <a:path w="1904" h="217170">
                <a:moveTo>
                  <a:pt x="0" y="0"/>
                </a:moveTo>
                <a:lnTo>
                  <a:pt x="1707" y="216920"/>
                </a:lnTo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75679" y="5990983"/>
            <a:ext cx="153670" cy="232410"/>
          </a:xfrm>
          <a:custGeom>
            <a:avLst/>
            <a:gdLst/>
            <a:ahLst/>
            <a:cxnLst/>
            <a:rect l="l" t="t" r="r" b="b"/>
            <a:pathLst>
              <a:path w="153670" h="232410">
                <a:moveTo>
                  <a:pt x="76796" y="0"/>
                </a:moveTo>
                <a:lnTo>
                  <a:pt x="0" y="232283"/>
                </a:lnTo>
                <a:lnTo>
                  <a:pt x="153593" y="232283"/>
                </a:lnTo>
                <a:lnTo>
                  <a:pt x="76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40704" y="6496126"/>
            <a:ext cx="187071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Destination</a:t>
            </a:r>
            <a:r>
              <a:rPr dirty="0" sz="1500" spc="-10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606552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5"/>
              <a:t>Instruction </a:t>
            </a:r>
            <a:r>
              <a:rPr dirty="0" sz="4700" spc="10"/>
              <a:t>Set</a:t>
            </a:r>
            <a:r>
              <a:rPr dirty="0" sz="4700" spc="-20"/>
              <a:t> </a:t>
            </a:r>
            <a:r>
              <a:rPr dirty="0" sz="4700" spc="10"/>
              <a:t>Overview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051203" y="2276005"/>
            <a:ext cx="7710805" cy="4929505"/>
          </a:xfrm>
          <a:custGeom>
            <a:avLst/>
            <a:gdLst/>
            <a:ahLst/>
            <a:cxnLst/>
            <a:rect l="l" t="t" r="r" b="b"/>
            <a:pathLst>
              <a:path w="7710805" h="4929505">
                <a:moveTo>
                  <a:pt x="7496074" y="0"/>
                </a:moveTo>
                <a:lnTo>
                  <a:pt x="214174" y="0"/>
                </a:lnTo>
                <a:lnTo>
                  <a:pt x="165079" y="5662"/>
                </a:lnTo>
                <a:lnTo>
                  <a:pt x="120004" y="21791"/>
                </a:lnTo>
                <a:lnTo>
                  <a:pt x="80237" y="47098"/>
                </a:lnTo>
                <a:lnTo>
                  <a:pt x="47065" y="80293"/>
                </a:lnTo>
                <a:lnTo>
                  <a:pt x="21776" y="120089"/>
                </a:lnTo>
                <a:lnTo>
                  <a:pt x="5658" y="165195"/>
                </a:lnTo>
                <a:lnTo>
                  <a:pt x="0" y="214325"/>
                </a:lnTo>
                <a:lnTo>
                  <a:pt x="0" y="4715064"/>
                </a:lnTo>
                <a:lnTo>
                  <a:pt x="5658" y="4764192"/>
                </a:lnTo>
                <a:lnTo>
                  <a:pt x="21776" y="4809297"/>
                </a:lnTo>
                <a:lnTo>
                  <a:pt x="47065" y="4849092"/>
                </a:lnTo>
                <a:lnTo>
                  <a:pt x="80237" y="4882286"/>
                </a:lnTo>
                <a:lnTo>
                  <a:pt x="120004" y="4907592"/>
                </a:lnTo>
                <a:lnTo>
                  <a:pt x="165079" y="4923721"/>
                </a:lnTo>
                <a:lnTo>
                  <a:pt x="214174" y="4929384"/>
                </a:lnTo>
                <a:lnTo>
                  <a:pt x="7496074" y="4929384"/>
                </a:lnTo>
                <a:lnTo>
                  <a:pt x="7545167" y="4923721"/>
                </a:lnTo>
                <a:lnTo>
                  <a:pt x="7590241" y="4907592"/>
                </a:lnTo>
                <a:lnTo>
                  <a:pt x="7630008" y="4882286"/>
                </a:lnTo>
                <a:lnTo>
                  <a:pt x="7663181" y="4849092"/>
                </a:lnTo>
                <a:lnTo>
                  <a:pt x="7688470" y="4809297"/>
                </a:lnTo>
                <a:lnTo>
                  <a:pt x="7704588" y="4764192"/>
                </a:lnTo>
                <a:lnTo>
                  <a:pt x="7710247" y="4715064"/>
                </a:lnTo>
                <a:lnTo>
                  <a:pt x="7710247" y="214325"/>
                </a:lnTo>
                <a:lnTo>
                  <a:pt x="7704588" y="165195"/>
                </a:lnTo>
                <a:lnTo>
                  <a:pt x="7688470" y="120089"/>
                </a:lnTo>
                <a:lnTo>
                  <a:pt x="7663181" y="80293"/>
                </a:lnTo>
                <a:lnTo>
                  <a:pt x="7630008" y="47098"/>
                </a:lnTo>
                <a:lnTo>
                  <a:pt x="7590241" y="21791"/>
                </a:lnTo>
                <a:lnTo>
                  <a:pt x="7545167" y="5662"/>
                </a:lnTo>
                <a:lnTo>
                  <a:pt x="7496074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1203" y="2276005"/>
            <a:ext cx="7710805" cy="4929505"/>
          </a:xfrm>
          <a:custGeom>
            <a:avLst/>
            <a:gdLst/>
            <a:ahLst/>
            <a:cxnLst/>
            <a:rect l="l" t="t" r="r" b="b"/>
            <a:pathLst>
              <a:path w="7710805" h="4929505">
                <a:moveTo>
                  <a:pt x="214173" y="4929377"/>
                </a:moveTo>
                <a:lnTo>
                  <a:pt x="7496074" y="4929377"/>
                </a:lnTo>
                <a:lnTo>
                  <a:pt x="7545171" y="4923715"/>
                </a:lnTo>
                <a:lnTo>
                  <a:pt x="7590246" y="4907587"/>
                </a:lnTo>
                <a:lnTo>
                  <a:pt x="7630013" y="4882281"/>
                </a:lnTo>
                <a:lnTo>
                  <a:pt x="7663184" y="4849088"/>
                </a:lnTo>
                <a:lnTo>
                  <a:pt x="7688471" y="4809294"/>
                </a:lnTo>
                <a:lnTo>
                  <a:pt x="7704588" y="4764190"/>
                </a:lnTo>
                <a:lnTo>
                  <a:pt x="7710246" y="4715063"/>
                </a:lnTo>
                <a:lnTo>
                  <a:pt x="7710246" y="214321"/>
                </a:lnTo>
                <a:lnTo>
                  <a:pt x="7704588" y="165192"/>
                </a:lnTo>
                <a:lnTo>
                  <a:pt x="7688471" y="120087"/>
                </a:lnTo>
                <a:lnTo>
                  <a:pt x="7663184" y="80292"/>
                </a:lnTo>
                <a:lnTo>
                  <a:pt x="7630013" y="47097"/>
                </a:lnTo>
                <a:lnTo>
                  <a:pt x="7590246" y="21791"/>
                </a:lnTo>
                <a:lnTo>
                  <a:pt x="7545171" y="5662"/>
                </a:lnTo>
                <a:lnTo>
                  <a:pt x="7496074" y="0"/>
                </a:lnTo>
                <a:lnTo>
                  <a:pt x="214173" y="0"/>
                </a:lnTo>
                <a:lnTo>
                  <a:pt x="165079" y="5662"/>
                </a:lnTo>
                <a:lnTo>
                  <a:pt x="120004" y="21791"/>
                </a:lnTo>
                <a:lnTo>
                  <a:pt x="80237" y="47097"/>
                </a:lnTo>
                <a:lnTo>
                  <a:pt x="47065" y="80292"/>
                </a:lnTo>
                <a:lnTo>
                  <a:pt x="21776" y="120087"/>
                </a:lnTo>
                <a:lnTo>
                  <a:pt x="5658" y="165192"/>
                </a:lnTo>
                <a:lnTo>
                  <a:pt x="0" y="214321"/>
                </a:lnTo>
                <a:lnTo>
                  <a:pt x="0" y="4715063"/>
                </a:lnTo>
                <a:lnTo>
                  <a:pt x="5658" y="4764190"/>
                </a:lnTo>
                <a:lnTo>
                  <a:pt x="21776" y="4809294"/>
                </a:lnTo>
                <a:lnTo>
                  <a:pt x="47065" y="4849088"/>
                </a:lnTo>
                <a:lnTo>
                  <a:pt x="80237" y="4882281"/>
                </a:lnTo>
                <a:lnTo>
                  <a:pt x="120004" y="4907587"/>
                </a:lnTo>
                <a:lnTo>
                  <a:pt x="165079" y="4923715"/>
                </a:lnTo>
                <a:lnTo>
                  <a:pt x="214173" y="49293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1203" y="2276005"/>
            <a:ext cx="7710805" cy="4929505"/>
          </a:xfrm>
          <a:custGeom>
            <a:avLst/>
            <a:gdLst/>
            <a:ahLst/>
            <a:cxnLst/>
            <a:rect l="l" t="t" r="r" b="b"/>
            <a:pathLst>
              <a:path w="7710805" h="4929505">
                <a:moveTo>
                  <a:pt x="214173" y="4929377"/>
                </a:moveTo>
                <a:lnTo>
                  <a:pt x="7496074" y="4929377"/>
                </a:lnTo>
                <a:lnTo>
                  <a:pt x="7545171" y="4923715"/>
                </a:lnTo>
                <a:lnTo>
                  <a:pt x="7590246" y="4907587"/>
                </a:lnTo>
                <a:lnTo>
                  <a:pt x="7630013" y="4882281"/>
                </a:lnTo>
                <a:lnTo>
                  <a:pt x="7663184" y="4849088"/>
                </a:lnTo>
                <a:lnTo>
                  <a:pt x="7688471" y="4809294"/>
                </a:lnTo>
                <a:lnTo>
                  <a:pt x="7704588" y="4764190"/>
                </a:lnTo>
                <a:lnTo>
                  <a:pt x="7710246" y="4715063"/>
                </a:lnTo>
                <a:lnTo>
                  <a:pt x="7710246" y="214321"/>
                </a:lnTo>
                <a:lnTo>
                  <a:pt x="7704588" y="165192"/>
                </a:lnTo>
                <a:lnTo>
                  <a:pt x="7688471" y="120087"/>
                </a:lnTo>
                <a:lnTo>
                  <a:pt x="7663184" y="80292"/>
                </a:lnTo>
                <a:lnTo>
                  <a:pt x="7630013" y="47097"/>
                </a:lnTo>
                <a:lnTo>
                  <a:pt x="7590246" y="21791"/>
                </a:lnTo>
                <a:lnTo>
                  <a:pt x="7545171" y="5662"/>
                </a:lnTo>
                <a:lnTo>
                  <a:pt x="7496074" y="0"/>
                </a:lnTo>
                <a:lnTo>
                  <a:pt x="214173" y="0"/>
                </a:lnTo>
                <a:lnTo>
                  <a:pt x="165079" y="5662"/>
                </a:lnTo>
                <a:lnTo>
                  <a:pt x="120004" y="21791"/>
                </a:lnTo>
                <a:lnTo>
                  <a:pt x="80237" y="47097"/>
                </a:lnTo>
                <a:lnTo>
                  <a:pt x="47065" y="80292"/>
                </a:lnTo>
                <a:lnTo>
                  <a:pt x="21776" y="120087"/>
                </a:lnTo>
                <a:lnTo>
                  <a:pt x="5658" y="165192"/>
                </a:lnTo>
                <a:lnTo>
                  <a:pt x="0" y="214321"/>
                </a:lnTo>
                <a:lnTo>
                  <a:pt x="0" y="4715063"/>
                </a:lnTo>
                <a:lnTo>
                  <a:pt x="5658" y="4764190"/>
                </a:lnTo>
                <a:lnTo>
                  <a:pt x="21776" y="4809294"/>
                </a:lnTo>
                <a:lnTo>
                  <a:pt x="47065" y="4849088"/>
                </a:lnTo>
                <a:lnTo>
                  <a:pt x="80237" y="4882281"/>
                </a:lnTo>
                <a:lnTo>
                  <a:pt x="120004" y="4907587"/>
                </a:lnTo>
                <a:lnTo>
                  <a:pt x="165079" y="4923715"/>
                </a:lnTo>
                <a:lnTo>
                  <a:pt x="214173" y="4929377"/>
                </a:lnTo>
                <a:close/>
              </a:path>
            </a:pathLst>
          </a:custGeom>
          <a:ln w="170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44624" y="3185998"/>
            <a:ext cx="13271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 b="1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6519" y="3185998"/>
            <a:ext cx="23749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8351" y="2469589"/>
            <a:ext cx="5779770" cy="4356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11700" algn="l"/>
              </a:tabLst>
            </a:pPr>
            <a:r>
              <a:rPr dirty="0" sz="2700" spc="-20" b="1">
                <a:latin typeface="Arial"/>
                <a:cs typeface="Arial"/>
              </a:rPr>
              <a:t>C</a:t>
            </a:r>
            <a:r>
              <a:rPr dirty="0" sz="2700" spc="-15" b="1">
                <a:latin typeface="Arial"/>
                <a:cs typeface="Arial"/>
              </a:rPr>
              <a:t>a</a:t>
            </a:r>
            <a:r>
              <a:rPr dirty="0" sz="2700" b="1">
                <a:latin typeface="Arial"/>
                <a:cs typeface="Arial"/>
              </a:rPr>
              <a:t>l</a:t>
            </a:r>
            <a:r>
              <a:rPr dirty="0" sz="2700" spc="-5" b="1">
                <a:latin typeface="Arial"/>
                <a:cs typeface="Arial"/>
              </a:rPr>
              <a:t>l</a:t>
            </a:r>
            <a:r>
              <a:rPr dirty="0" sz="2700" spc="5" b="1">
                <a:latin typeface="Arial"/>
                <a:cs typeface="Arial"/>
              </a:rPr>
              <a:t> </a:t>
            </a:r>
            <a:r>
              <a:rPr dirty="0" sz="2700" spc="-15" b="1">
                <a:latin typeface="Arial"/>
                <a:cs typeface="Arial"/>
              </a:rPr>
              <a:t>an</a:t>
            </a:r>
            <a:r>
              <a:rPr dirty="0" sz="2700" spc="-10" b="1">
                <a:latin typeface="Arial"/>
                <a:cs typeface="Arial"/>
              </a:rPr>
              <a:t>d</a:t>
            </a:r>
            <a:r>
              <a:rPr dirty="0" sz="2700" b="1">
                <a:latin typeface="Arial"/>
                <a:cs typeface="Arial"/>
              </a:rPr>
              <a:t> </a:t>
            </a:r>
            <a:r>
              <a:rPr dirty="0" sz="2700" spc="-5" b="1">
                <a:latin typeface="Arial"/>
                <a:cs typeface="Arial"/>
              </a:rPr>
              <a:t>G</a:t>
            </a:r>
            <a:r>
              <a:rPr dirty="0" sz="2700" spc="-15" b="1">
                <a:latin typeface="Arial"/>
                <a:cs typeface="Arial"/>
              </a:rPr>
              <a:t>o</a:t>
            </a:r>
            <a:r>
              <a:rPr dirty="0" sz="2700" b="1">
                <a:latin typeface="Arial"/>
                <a:cs typeface="Arial"/>
              </a:rPr>
              <a:t>t</a:t>
            </a:r>
            <a:r>
              <a:rPr dirty="0" sz="2700" spc="-10" b="1">
                <a:latin typeface="Arial"/>
                <a:cs typeface="Arial"/>
              </a:rPr>
              <a:t>o</a:t>
            </a:r>
            <a:r>
              <a:rPr dirty="0" sz="2700" spc="-5" b="1">
                <a:latin typeface="Arial"/>
                <a:cs typeface="Arial"/>
              </a:rPr>
              <a:t> </a:t>
            </a:r>
            <a:r>
              <a:rPr dirty="0" sz="2700" spc="-5" b="1">
                <a:latin typeface="Arial"/>
                <a:cs typeface="Arial"/>
              </a:rPr>
              <a:t>O</a:t>
            </a:r>
            <a:r>
              <a:rPr dirty="0" sz="2700" spc="-15" b="1">
                <a:latin typeface="Arial"/>
                <a:cs typeface="Arial"/>
              </a:rPr>
              <a:t>pe</a:t>
            </a:r>
            <a:r>
              <a:rPr dirty="0" sz="2700" spc="-5" b="1">
                <a:latin typeface="Arial"/>
                <a:cs typeface="Arial"/>
              </a:rPr>
              <a:t>r</a:t>
            </a:r>
            <a:r>
              <a:rPr dirty="0" sz="2700" spc="-15" b="1">
                <a:latin typeface="Arial"/>
                <a:cs typeface="Arial"/>
              </a:rPr>
              <a:t>a</a:t>
            </a:r>
            <a:r>
              <a:rPr dirty="0" sz="2700" b="1">
                <a:latin typeface="Arial"/>
                <a:cs typeface="Arial"/>
              </a:rPr>
              <a:t>ti</a:t>
            </a:r>
            <a:r>
              <a:rPr dirty="0" sz="2700" spc="-15" b="1">
                <a:latin typeface="Arial"/>
                <a:cs typeface="Arial"/>
              </a:rPr>
              <a:t>on</a:t>
            </a:r>
            <a:r>
              <a:rPr dirty="0" sz="2700" spc="-10" b="1">
                <a:latin typeface="Arial"/>
                <a:cs typeface="Arial"/>
              </a:rPr>
              <a:t>s</a:t>
            </a:r>
            <a:r>
              <a:rPr dirty="0" sz="2700" spc="130" b="1">
                <a:latin typeface="Arial"/>
                <a:cs typeface="Arial"/>
              </a:rPr>
              <a:t> </a:t>
            </a:r>
            <a:r>
              <a:rPr dirty="0" sz="2700" spc="-755" b="1">
                <a:latin typeface="Arial"/>
                <a:cs typeface="Arial"/>
              </a:rPr>
              <a:t>(</a:t>
            </a:r>
            <a:r>
              <a:rPr dirty="0" sz="2700" spc="-10" b="1">
                <a:latin typeface="Arial"/>
                <a:cs typeface="Arial"/>
              </a:rPr>
              <a:t>2</a:t>
            </a:r>
            <a:r>
              <a:rPr dirty="0" sz="2700" b="1">
                <a:latin typeface="Arial"/>
                <a:cs typeface="Arial"/>
              </a:rPr>
              <a:t>	</a:t>
            </a:r>
            <a:r>
              <a:rPr dirty="0" sz="2700" spc="-65" b="1">
                <a:latin typeface="Arial"/>
                <a:cs typeface="Arial"/>
              </a:rPr>
              <a:t>W</a:t>
            </a:r>
            <a:r>
              <a:rPr dirty="0" sz="2700" spc="-15" b="1">
                <a:latin typeface="Arial"/>
                <a:cs typeface="Arial"/>
              </a:rPr>
              <a:t>o</a:t>
            </a:r>
            <a:r>
              <a:rPr dirty="0" sz="2700" spc="-5" b="1">
                <a:latin typeface="Arial"/>
                <a:cs typeface="Arial"/>
              </a:rPr>
              <a:t>r</a:t>
            </a:r>
            <a:r>
              <a:rPr dirty="0" sz="2700" spc="-15" b="1">
                <a:latin typeface="Arial"/>
                <a:cs typeface="Arial"/>
              </a:rPr>
              <a:t>d</a:t>
            </a:r>
            <a:r>
              <a:rPr dirty="0" sz="2700" spc="-915" b="1">
                <a:latin typeface="Arial"/>
                <a:cs typeface="Arial"/>
              </a:rPr>
              <a:t>s</a:t>
            </a:r>
            <a:r>
              <a:rPr dirty="0" sz="2700" spc="-5" b="1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8566" y="5532758"/>
            <a:ext cx="1042669" cy="534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20" b="1">
                <a:latin typeface="Courier New"/>
                <a:cs typeface="Courier New"/>
              </a:rPr>
              <a:t>CALL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761" y="5532758"/>
            <a:ext cx="1583690" cy="534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-10" b="1">
                <a:solidFill>
                  <a:srgbClr val="000099"/>
                </a:solidFill>
                <a:latin typeface="Courier New"/>
                <a:cs typeface="Courier New"/>
              </a:rPr>
              <a:t>0</a:t>
            </a:r>
            <a:r>
              <a:rPr dirty="0" sz="3300" spc="300" b="1">
                <a:solidFill>
                  <a:srgbClr val="000099"/>
                </a:solidFill>
                <a:latin typeface="Courier New"/>
                <a:cs typeface="Courier New"/>
              </a:rPr>
              <a:t>x</a:t>
            </a:r>
            <a:r>
              <a:rPr dirty="0" sz="3300" spc="20" b="1">
                <a:solidFill>
                  <a:srgbClr val="000099"/>
                </a:solidFill>
                <a:latin typeface="Courier New"/>
                <a:cs typeface="Courier New"/>
              </a:rPr>
              <a:t>1125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9283" y="6238646"/>
            <a:ext cx="1905" cy="217170"/>
          </a:xfrm>
          <a:custGeom>
            <a:avLst/>
            <a:gdLst/>
            <a:ahLst/>
            <a:cxnLst/>
            <a:rect l="l" t="t" r="r" b="b"/>
            <a:pathLst>
              <a:path w="1904" h="217170">
                <a:moveTo>
                  <a:pt x="0" y="0"/>
                </a:moveTo>
                <a:lnTo>
                  <a:pt x="1707" y="216920"/>
                </a:lnTo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12486" y="6026848"/>
            <a:ext cx="153670" cy="232410"/>
          </a:xfrm>
          <a:custGeom>
            <a:avLst/>
            <a:gdLst/>
            <a:ahLst/>
            <a:cxnLst/>
            <a:rect l="l" t="t" r="r" b="b"/>
            <a:pathLst>
              <a:path w="153670" h="232410">
                <a:moveTo>
                  <a:pt x="76796" y="0"/>
                </a:moveTo>
                <a:lnTo>
                  <a:pt x="0" y="232295"/>
                </a:lnTo>
                <a:lnTo>
                  <a:pt x="153593" y="232295"/>
                </a:lnTo>
                <a:lnTo>
                  <a:pt x="76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15726" y="6529654"/>
            <a:ext cx="184023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Subroutine</a:t>
            </a:r>
            <a:r>
              <a:rPr dirty="0" sz="1500" spc="-10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0417" y="3098435"/>
            <a:ext cx="1886585" cy="87185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1337945" algn="l"/>
                <a:tab pos="1766570" algn="l"/>
              </a:tabLst>
            </a:pPr>
            <a:r>
              <a:rPr dirty="0" sz="1500" spc="-90" b="1">
                <a:latin typeface="Arial"/>
                <a:cs typeface="Arial"/>
              </a:rPr>
              <a:t>1</a:t>
            </a:r>
            <a:r>
              <a:rPr dirty="0" sz="1500" spc="5" b="1">
                <a:latin typeface="Arial"/>
                <a:cs typeface="Arial"/>
              </a:rPr>
              <a:t>1</a:t>
            </a:r>
            <a:r>
              <a:rPr dirty="0" sz="1500" b="1">
                <a:latin typeface="Arial"/>
                <a:cs typeface="Arial"/>
              </a:rPr>
              <a:t>	</a:t>
            </a:r>
            <a:r>
              <a:rPr dirty="0" sz="1500" spc="5" b="1">
                <a:latin typeface="Arial"/>
                <a:cs typeface="Arial"/>
              </a:rPr>
              <a:t>8</a:t>
            </a:r>
            <a:r>
              <a:rPr dirty="0" sz="1500" b="1">
                <a:latin typeface="Arial"/>
                <a:cs typeface="Arial"/>
              </a:rPr>
              <a:t>	</a:t>
            </a:r>
            <a:r>
              <a:rPr dirty="0" sz="1500" spc="5" b="1"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1290"/>
              </a:spcBef>
            </a:pPr>
            <a:r>
              <a:rPr dirty="0" sz="2250" spc="5" b="1">
                <a:solidFill>
                  <a:srgbClr val="969696"/>
                </a:solidFill>
                <a:latin typeface="Arial"/>
                <a:cs typeface="Arial"/>
              </a:rPr>
              <a:t>d</a:t>
            </a:r>
            <a:endParaRPr sz="22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76988" y="3559598"/>
          <a:ext cx="6861809" cy="86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Op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250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9323" sz="1725" b="1">
                          <a:latin typeface="Arial"/>
                          <a:cs typeface="Arial"/>
                        </a:rPr>
                        <a:t>8</a:t>
                      </a:r>
                      <a:endParaRPr baseline="-19323" sz="1725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9323" sz="1725" b="1">
                          <a:latin typeface="Arial"/>
                          <a:cs typeface="Arial"/>
                        </a:rPr>
                        <a:t>7</a:t>
                      </a:r>
                      <a:endParaRPr baseline="-19323" sz="1725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9323" sz="1725" b="1">
                          <a:latin typeface="Arial"/>
                          <a:cs typeface="Arial"/>
                        </a:rPr>
                        <a:t>6</a:t>
                      </a:r>
                      <a:endParaRPr baseline="-19323" sz="1725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9323" sz="1725" b="1">
                          <a:latin typeface="Arial"/>
                          <a:cs typeface="Arial"/>
                        </a:rPr>
                        <a:t>5</a:t>
                      </a:r>
                      <a:endParaRPr baseline="-19323" sz="1725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9323" sz="1725" b="1">
                          <a:latin typeface="Arial"/>
                          <a:cs typeface="Arial"/>
                        </a:rPr>
                        <a:t>4</a:t>
                      </a:r>
                      <a:endParaRPr baseline="-19323" sz="1725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9323" sz="1725" b="1">
                          <a:latin typeface="Arial"/>
                          <a:cs typeface="Arial"/>
                        </a:rPr>
                        <a:t>3</a:t>
                      </a:r>
                      <a:endParaRPr baseline="-19323" sz="1725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9323" sz="1725" b="1">
                          <a:latin typeface="Arial"/>
                          <a:cs typeface="Arial"/>
                        </a:rPr>
                        <a:t>2</a:t>
                      </a:r>
                      <a:endParaRPr baseline="-19323" sz="1725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9323" sz="1725" b="1">
                          <a:latin typeface="Arial"/>
                          <a:cs typeface="Arial"/>
                        </a:rPr>
                        <a:t>1</a:t>
                      </a:r>
                      <a:endParaRPr baseline="-19323" sz="1725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428625">
                <a:tc gridSpan="4"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250" spc="5" b="1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Opcode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160"/>
                        </a:spcBef>
                        <a:tabLst>
                          <a:tab pos="4828540" algn="l"/>
                        </a:tabLst>
                      </a:pPr>
                      <a:r>
                        <a:rPr dirty="0" baseline="16339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4830" sz="1725" spc="-7" b="1">
                          <a:latin typeface="Arial"/>
                          <a:cs typeface="Arial"/>
                        </a:rPr>
                        <a:t>20  </a:t>
                      </a:r>
                      <a:r>
                        <a:rPr dirty="0" baseline="16339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4830" sz="1725" spc="-7" b="1">
                          <a:latin typeface="Arial"/>
                          <a:cs typeface="Arial"/>
                        </a:rPr>
                        <a:t>19   </a:t>
                      </a:r>
                      <a:r>
                        <a:rPr dirty="0" baseline="13071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1150" spc="3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6339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4830" sz="1725" spc="-7" b="1">
                          <a:latin typeface="Arial"/>
                          <a:cs typeface="Arial"/>
                        </a:rPr>
                        <a:t>17   </a:t>
                      </a:r>
                      <a:r>
                        <a:rPr dirty="0" baseline="16339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2415" sz="1725" spc="-7" b="1">
                          <a:latin typeface="Arial"/>
                          <a:cs typeface="Arial"/>
                        </a:rPr>
                        <a:t>16  </a:t>
                      </a:r>
                      <a:r>
                        <a:rPr dirty="0" baseline="16339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2415" sz="1725" spc="-7" b="1">
                          <a:latin typeface="Arial"/>
                          <a:cs typeface="Arial"/>
                        </a:rPr>
                        <a:t>15  </a:t>
                      </a:r>
                      <a:r>
                        <a:rPr dirty="0" baseline="19607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7246" sz="1725" spc="-7" b="1">
                          <a:latin typeface="Arial"/>
                          <a:cs typeface="Arial"/>
                        </a:rPr>
                        <a:t>14  </a:t>
                      </a:r>
                      <a:r>
                        <a:rPr dirty="0" baseline="19607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9661" sz="1725" spc="-7" b="1">
                          <a:latin typeface="Arial"/>
                          <a:cs typeface="Arial"/>
                        </a:rPr>
                        <a:t>13  </a:t>
                      </a:r>
                      <a:r>
                        <a:rPr dirty="0" baseline="21241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12077" sz="1725" spc="-7" b="1">
                          <a:latin typeface="Arial"/>
                          <a:cs typeface="Arial"/>
                        </a:rPr>
                        <a:t>12 </a:t>
                      </a:r>
                      <a:r>
                        <a:rPr dirty="0" baseline="12077" sz="1725" spc="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9607" sz="2550" spc="-3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9661" sz="1725" spc="-37" b="1">
                          <a:latin typeface="Arial"/>
                          <a:cs typeface="Arial"/>
                        </a:rPr>
                        <a:t>11 </a:t>
                      </a:r>
                      <a:r>
                        <a:rPr dirty="0" baseline="9661" sz="1725" spc="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9607" sz="2550" spc="-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9661" sz="1725" spc="-7" b="1">
                          <a:latin typeface="Arial"/>
                          <a:cs typeface="Arial"/>
                        </a:rPr>
                        <a:t>10	</a:t>
                      </a:r>
                      <a:r>
                        <a:rPr dirty="0" baseline="24509" sz="255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16908" sz="1725" b="1">
                          <a:latin typeface="Arial"/>
                          <a:cs typeface="Arial"/>
                        </a:rPr>
                        <a:t>9</a:t>
                      </a:r>
                      <a:endParaRPr baseline="16908" sz="1725">
                        <a:latin typeface="Arial"/>
                        <a:cs typeface="Arial"/>
                      </a:endParaRPr>
                    </a:p>
                  </a:txBody>
                  <a:tcPr marL="0" marR="0" marB="0" marT="14732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5928360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Example (do </a:t>
            </a:r>
            <a:r>
              <a:rPr dirty="0" sz="4700" spc="5"/>
              <a:t>it </a:t>
            </a:r>
            <a:r>
              <a:rPr dirty="0" sz="4700" spc="10"/>
              <a:t>in</a:t>
            </a:r>
            <a:r>
              <a:rPr dirty="0" sz="4700" spc="-60"/>
              <a:t> </a:t>
            </a:r>
            <a:r>
              <a:rPr dirty="0" sz="4700" spc="5"/>
              <a:t>class!)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1196530" y="2113031"/>
            <a:ext cx="680720" cy="1343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dirty="0" sz="2150" spc="-5">
                <a:latin typeface="Courier New"/>
                <a:cs typeface="Courier New"/>
              </a:rPr>
              <a:t>ORG  </a:t>
            </a:r>
            <a:r>
              <a:rPr dirty="0" sz="2150" spc="-5">
                <a:latin typeface="Courier New"/>
                <a:cs typeface="Courier New"/>
              </a:rPr>
              <a:t>REG0  REG1  REG2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7348" y="2113031"/>
            <a:ext cx="1663700" cy="134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5">
                <a:latin typeface="Courier New"/>
                <a:cs typeface="Courier New"/>
              </a:rPr>
              <a:t>0x20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ts val="2575"/>
              </a:lnSpc>
              <a:spcBef>
                <a:spcPts val="10"/>
              </a:spcBef>
              <a:tabLst>
                <a:tab pos="995044" algn="l"/>
              </a:tabLst>
            </a:pPr>
            <a:r>
              <a:rPr dirty="0" sz="2150" spc="-5">
                <a:latin typeface="Courier New"/>
                <a:cs typeface="Courier New"/>
              </a:rPr>
              <a:t>EQ</a:t>
            </a:r>
            <a:r>
              <a:rPr dirty="0" sz="2150" spc="5">
                <a:latin typeface="Courier New"/>
                <a:cs typeface="Courier New"/>
              </a:rPr>
              <a:t>U</a:t>
            </a:r>
            <a:r>
              <a:rPr dirty="0" sz="2150">
                <a:latin typeface="Courier New"/>
                <a:cs typeface="Courier New"/>
              </a:rPr>
              <a:t>	</a:t>
            </a:r>
            <a:r>
              <a:rPr dirty="0" sz="2150" spc="-5">
                <a:latin typeface="Courier New"/>
                <a:cs typeface="Courier New"/>
              </a:rPr>
              <a:t>0x00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ts val="2575"/>
              </a:lnSpc>
              <a:tabLst>
                <a:tab pos="995044" algn="l"/>
              </a:tabLst>
            </a:pPr>
            <a:r>
              <a:rPr dirty="0" sz="2150" spc="-5">
                <a:latin typeface="Courier New"/>
                <a:cs typeface="Courier New"/>
              </a:rPr>
              <a:t>EQ</a:t>
            </a:r>
            <a:r>
              <a:rPr dirty="0" sz="2150" spc="5">
                <a:latin typeface="Courier New"/>
                <a:cs typeface="Courier New"/>
              </a:rPr>
              <a:t>U</a:t>
            </a:r>
            <a:r>
              <a:rPr dirty="0" sz="2150">
                <a:latin typeface="Courier New"/>
                <a:cs typeface="Courier New"/>
              </a:rPr>
              <a:t>	</a:t>
            </a:r>
            <a:r>
              <a:rPr dirty="0" sz="2150" spc="-5">
                <a:latin typeface="Courier New"/>
                <a:cs typeface="Courier New"/>
              </a:rPr>
              <a:t>0x01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995044" algn="l"/>
              </a:tabLst>
            </a:pPr>
            <a:r>
              <a:rPr dirty="0" sz="2150" spc="-5">
                <a:latin typeface="Courier New"/>
                <a:cs typeface="Courier New"/>
              </a:rPr>
              <a:t>EQ</a:t>
            </a:r>
            <a:r>
              <a:rPr dirty="0" sz="2150" spc="5">
                <a:latin typeface="Courier New"/>
                <a:cs typeface="Courier New"/>
              </a:rPr>
              <a:t>U</a:t>
            </a:r>
            <a:r>
              <a:rPr dirty="0" sz="2150">
                <a:latin typeface="Courier New"/>
                <a:cs typeface="Courier New"/>
              </a:rPr>
              <a:t>	</a:t>
            </a:r>
            <a:r>
              <a:rPr dirty="0" sz="2150" spc="-5">
                <a:latin typeface="Courier New"/>
                <a:cs typeface="Courier New"/>
              </a:rPr>
              <a:t>0x02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7348" y="3755903"/>
            <a:ext cx="1172845" cy="1998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5"/>
              </a:spcBef>
            </a:pPr>
            <a:r>
              <a:rPr dirty="0" sz="2150" spc="-5">
                <a:latin typeface="Courier New"/>
                <a:cs typeface="Courier New"/>
              </a:rPr>
              <a:t>0x37  REG0,0  0x92  REG1,0  REG0,0  REG2,</a:t>
            </a:r>
            <a:r>
              <a:rPr dirty="0" sz="2150" spc="-95">
                <a:latin typeface="Courier New"/>
                <a:cs typeface="Courier New"/>
              </a:rPr>
              <a:t> </a:t>
            </a:r>
            <a:r>
              <a:rPr dirty="0" sz="2150" spc="5">
                <a:latin typeface="Courier New"/>
                <a:cs typeface="Courier New"/>
              </a:rPr>
              <a:t>0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6530" y="3755903"/>
            <a:ext cx="844550" cy="2324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105"/>
              </a:spcBef>
            </a:pPr>
            <a:r>
              <a:rPr dirty="0" sz="2150" spc="-5">
                <a:latin typeface="Courier New"/>
                <a:cs typeface="Courier New"/>
              </a:rPr>
              <a:t>MOVLW  MOVWF  MOVLW  MOVWF  ADDWF  MOVWF  SLEEP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1115" y="2486101"/>
            <a:ext cx="4095750" cy="1558290"/>
          </a:xfrm>
          <a:prstGeom prst="rect">
            <a:avLst/>
          </a:prstGeom>
          <a:solidFill>
            <a:srgbClr val="CCCC00"/>
          </a:solidFill>
          <a:ln w="10247">
            <a:solidFill>
              <a:srgbClr val="000000"/>
            </a:solidFill>
          </a:ln>
        </p:spPr>
        <p:txBody>
          <a:bodyPr wrap="square" lIns="0" tIns="192405" rIns="0" bIns="0" rtlCol="0" vert="horz">
            <a:spAutoFit/>
          </a:bodyPr>
          <a:lstStyle/>
          <a:p>
            <a:pPr algn="ctr" marL="128270" marR="120650" indent="-1905">
              <a:lnSpc>
                <a:spcPts val="2330"/>
              </a:lnSpc>
              <a:spcBef>
                <a:spcPts val="1515"/>
              </a:spcBef>
            </a:pPr>
            <a:r>
              <a:rPr dirty="0" sz="1950" spc="-10" b="1">
                <a:latin typeface="Times New Roman"/>
                <a:cs typeface="Times New Roman"/>
              </a:rPr>
              <a:t>Explain what this </a:t>
            </a:r>
            <a:r>
              <a:rPr dirty="0" sz="1950" spc="-15" b="1">
                <a:latin typeface="Times New Roman"/>
                <a:cs typeface="Times New Roman"/>
              </a:rPr>
              <a:t>program </a:t>
            </a:r>
            <a:r>
              <a:rPr dirty="0" sz="1950" spc="-10" b="1">
                <a:latin typeface="Times New Roman"/>
                <a:cs typeface="Times New Roman"/>
              </a:rPr>
              <a:t>does,  specify PC value for each line,</a:t>
            </a:r>
            <a:r>
              <a:rPr dirty="0" sz="1950" spc="-45" b="1">
                <a:latin typeface="Times New Roman"/>
                <a:cs typeface="Times New Roman"/>
              </a:rPr>
              <a:t> </a:t>
            </a:r>
            <a:r>
              <a:rPr dirty="0" sz="1950" spc="-15" b="1">
                <a:latin typeface="Times New Roman"/>
                <a:cs typeface="Times New Roman"/>
              </a:rPr>
              <a:t>which  </a:t>
            </a:r>
            <a:r>
              <a:rPr dirty="0" sz="1950" spc="-10" b="1">
                <a:latin typeface="Times New Roman"/>
                <a:cs typeface="Times New Roman"/>
              </a:rPr>
              <a:t>flags </a:t>
            </a:r>
            <a:r>
              <a:rPr dirty="0" sz="1950" spc="-20" b="1">
                <a:latin typeface="Times New Roman"/>
                <a:cs typeface="Times New Roman"/>
              </a:rPr>
              <a:t>are </a:t>
            </a:r>
            <a:r>
              <a:rPr dirty="0" sz="1950" spc="-10" b="1">
                <a:latin typeface="Times New Roman"/>
                <a:cs typeface="Times New Roman"/>
              </a:rPr>
              <a:t>changed as the </a:t>
            </a:r>
            <a:r>
              <a:rPr dirty="0" sz="1950" spc="-15" b="1">
                <a:latin typeface="Times New Roman"/>
                <a:cs typeface="Times New Roman"/>
              </a:rPr>
              <a:t>program </a:t>
            </a:r>
            <a:r>
              <a:rPr dirty="0" sz="1950" spc="-10" b="1">
                <a:latin typeface="Times New Roman"/>
                <a:cs typeface="Times New Roman"/>
              </a:rPr>
              <a:t>is  executed.</a:t>
            </a:r>
            <a:endParaRPr sz="195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15667" y="6256020"/>
          <a:ext cx="6560820" cy="802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465"/>
                <a:gridCol w="1310640"/>
                <a:gridCol w="1310640"/>
                <a:gridCol w="1310639"/>
                <a:gridCol w="1308099"/>
              </a:tblGrid>
              <a:tr h="39560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95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Command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9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PC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9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REG0,1,2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95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STATUS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95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CCCC0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7219" y="354473"/>
            <a:ext cx="245745" cy="246379"/>
          </a:xfrm>
          <a:custGeom>
            <a:avLst/>
            <a:gdLst/>
            <a:ahLst/>
            <a:cxnLst/>
            <a:rect l="l" t="t" r="r" b="b"/>
            <a:pathLst>
              <a:path w="245745" h="246379">
                <a:moveTo>
                  <a:pt x="0" y="245957"/>
                </a:moveTo>
                <a:lnTo>
                  <a:pt x="245745" y="245957"/>
                </a:lnTo>
                <a:lnTo>
                  <a:pt x="245745" y="0"/>
                </a:lnTo>
                <a:lnTo>
                  <a:pt x="0" y="0"/>
                </a:lnTo>
                <a:lnTo>
                  <a:pt x="0" y="245957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07219" y="354469"/>
            <a:ext cx="245745" cy="246379"/>
          </a:xfrm>
          <a:custGeom>
            <a:avLst/>
            <a:gdLst/>
            <a:ahLst/>
            <a:cxnLst/>
            <a:rect l="l" t="t" r="r" b="b"/>
            <a:pathLst>
              <a:path w="245745" h="246379">
                <a:moveTo>
                  <a:pt x="0" y="0"/>
                </a:moveTo>
                <a:lnTo>
                  <a:pt x="245745" y="0"/>
                </a:lnTo>
                <a:lnTo>
                  <a:pt x="245745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13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4655" y="354473"/>
            <a:ext cx="9089390" cy="246379"/>
          </a:xfrm>
          <a:custGeom>
            <a:avLst/>
            <a:gdLst/>
            <a:ahLst/>
            <a:cxnLst/>
            <a:rect l="l" t="t" r="r" b="b"/>
            <a:pathLst>
              <a:path w="9089390" h="246379">
                <a:moveTo>
                  <a:pt x="0" y="245957"/>
                </a:moveTo>
                <a:lnTo>
                  <a:pt x="9089148" y="245957"/>
                </a:lnTo>
                <a:lnTo>
                  <a:pt x="9089148" y="0"/>
                </a:lnTo>
                <a:lnTo>
                  <a:pt x="0" y="0"/>
                </a:lnTo>
                <a:lnTo>
                  <a:pt x="0" y="245957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655" y="354469"/>
            <a:ext cx="9089390" cy="246379"/>
          </a:xfrm>
          <a:custGeom>
            <a:avLst/>
            <a:gdLst/>
            <a:ahLst/>
            <a:cxnLst/>
            <a:rect l="l" t="t" r="r" b="b"/>
            <a:pathLst>
              <a:path w="9089390" h="246379">
                <a:moveTo>
                  <a:pt x="0" y="0"/>
                </a:moveTo>
                <a:lnTo>
                  <a:pt x="9089149" y="0"/>
                </a:lnTo>
                <a:lnTo>
                  <a:pt x="9089149" y="245956"/>
                </a:lnTo>
                <a:lnTo>
                  <a:pt x="0" y="245956"/>
                </a:lnTo>
                <a:lnTo>
                  <a:pt x="0" y="0"/>
                </a:lnTo>
                <a:close/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4655" y="600428"/>
            <a:ext cx="9089390" cy="150495"/>
          </a:xfrm>
          <a:custGeom>
            <a:avLst/>
            <a:gdLst/>
            <a:ahLst/>
            <a:cxnLst/>
            <a:rect l="l" t="t" r="r" b="b"/>
            <a:pathLst>
              <a:path w="9089390" h="150495">
                <a:moveTo>
                  <a:pt x="0" y="150307"/>
                </a:moveTo>
                <a:lnTo>
                  <a:pt x="9089148" y="150307"/>
                </a:lnTo>
                <a:lnTo>
                  <a:pt x="9089148" y="0"/>
                </a:lnTo>
                <a:lnTo>
                  <a:pt x="0" y="0"/>
                </a:lnTo>
                <a:lnTo>
                  <a:pt x="0" y="150307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655" y="600430"/>
            <a:ext cx="9089390" cy="150495"/>
          </a:xfrm>
          <a:custGeom>
            <a:avLst/>
            <a:gdLst/>
            <a:ahLst/>
            <a:cxnLst/>
            <a:rect l="l" t="t" r="r" b="b"/>
            <a:pathLst>
              <a:path w="9089390" h="150495">
                <a:moveTo>
                  <a:pt x="0" y="0"/>
                </a:moveTo>
                <a:lnTo>
                  <a:pt x="9089149" y="0"/>
                </a:lnTo>
                <a:lnTo>
                  <a:pt x="9089149" y="150306"/>
                </a:lnTo>
                <a:lnTo>
                  <a:pt x="0" y="150306"/>
                </a:lnTo>
                <a:lnTo>
                  <a:pt x="0" y="0"/>
                </a:lnTo>
                <a:close/>
              </a:path>
            </a:pathLst>
          </a:custGeom>
          <a:ln w="13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07219" y="602142"/>
            <a:ext cx="245745" cy="147320"/>
          </a:xfrm>
          <a:custGeom>
            <a:avLst/>
            <a:gdLst/>
            <a:ahLst/>
            <a:cxnLst/>
            <a:rect l="l" t="t" r="r" b="b"/>
            <a:pathLst>
              <a:path w="245745" h="147320">
                <a:moveTo>
                  <a:pt x="0" y="146890"/>
                </a:moveTo>
                <a:lnTo>
                  <a:pt x="245745" y="146890"/>
                </a:lnTo>
                <a:lnTo>
                  <a:pt x="245745" y="0"/>
                </a:lnTo>
                <a:lnTo>
                  <a:pt x="0" y="0"/>
                </a:lnTo>
                <a:lnTo>
                  <a:pt x="0" y="14689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07219" y="602132"/>
            <a:ext cx="245745" cy="147320"/>
          </a:xfrm>
          <a:custGeom>
            <a:avLst/>
            <a:gdLst/>
            <a:ahLst/>
            <a:cxnLst/>
            <a:rect l="l" t="t" r="r" b="b"/>
            <a:pathLst>
              <a:path w="245745" h="147320">
                <a:moveTo>
                  <a:pt x="0" y="0"/>
                </a:moveTo>
                <a:lnTo>
                  <a:pt x="245745" y="0"/>
                </a:lnTo>
                <a:lnTo>
                  <a:pt x="245745" y="146890"/>
                </a:lnTo>
                <a:lnTo>
                  <a:pt x="0" y="146890"/>
                </a:lnTo>
                <a:lnTo>
                  <a:pt x="0" y="0"/>
                </a:lnTo>
                <a:close/>
              </a:path>
            </a:pathLst>
          </a:custGeom>
          <a:ln w="1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216090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Example</a:t>
            </a:r>
            <a:endParaRPr sz="4700"/>
          </a:p>
        </p:txBody>
      </p:sp>
      <p:sp>
        <p:nvSpPr>
          <p:cNvPr id="11" name="object 11"/>
          <p:cNvSpPr txBox="1"/>
          <p:nvPr/>
        </p:nvSpPr>
        <p:spPr>
          <a:xfrm>
            <a:off x="705040" y="2113031"/>
            <a:ext cx="680720" cy="1343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dirty="0" sz="2150" spc="-5">
                <a:latin typeface="Courier New"/>
                <a:cs typeface="Courier New"/>
              </a:rPr>
              <a:t>ORG  </a:t>
            </a:r>
            <a:r>
              <a:rPr dirty="0" sz="2150" spc="-5">
                <a:latin typeface="Courier New"/>
                <a:cs typeface="Courier New"/>
              </a:rPr>
              <a:t>REG0  REG1  REG2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5857" y="2113031"/>
            <a:ext cx="1663700" cy="134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5">
                <a:latin typeface="Courier New"/>
                <a:cs typeface="Courier New"/>
              </a:rPr>
              <a:t>0x20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ts val="2575"/>
              </a:lnSpc>
              <a:spcBef>
                <a:spcPts val="10"/>
              </a:spcBef>
              <a:tabLst>
                <a:tab pos="995044" algn="l"/>
              </a:tabLst>
            </a:pPr>
            <a:r>
              <a:rPr dirty="0" sz="2150" spc="-5">
                <a:latin typeface="Courier New"/>
                <a:cs typeface="Courier New"/>
              </a:rPr>
              <a:t>EQ</a:t>
            </a:r>
            <a:r>
              <a:rPr dirty="0" sz="2150" spc="5">
                <a:latin typeface="Courier New"/>
                <a:cs typeface="Courier New"/>
              </a:rPr>
              <a:t>U</a:t>
            </a:r>
            <a:r>
              <a:rPr dirty="0" sz="2150">
                <a:latin typeface="Courier New"/>
                <a:cs typeface="Courier New"/>
              </a:rPr>
              <a:t>	</a:t>
            </a:r>
            <a:r>
              <a:rPr dirty="0" sz="2150" spc="-5">
                <a:latin typeface="Courier New"/>
                <a:cs typeface="Courier New"/>
              </a:rPr>
              <a:t>0x00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ts val="2575"/>
              </a:lnSpc>
              <a:tabLst>
                <a:tab pos="995044" algn="l"/>
              </a:tabLst>
            </a:pPr>
            <a:r>
              <a:rPr dirty="0" sz="2150" spc="-5">
                <a:latin typeface="Courier New"/>
                <a:cs typeface="Courier New"/>
              </a:rPr>
              <a:t>EQ</a:t>
            </a:r>
            <a:r>
              <a:rPr dirty="0" sz="2150" spc="5">
                <a:latin typeface="Courier New"/>
                <a:cs typeface="Courier New"/>
              </a:rPr>
              <a:t>U</a:t>
            </a:r>
            <a:r>
              <a:rPr dirty="0" sz="2150">
                <a:latin typeface="Courier New"/>
                <a:cs typeface="Courier New"/>
              </a:rPr>
              <a:t>	</a:t>
            </a:r>
            <a:r>
              <a:rPr dirty="0" sz="2150" spc="-5">
                <a:latin typeface="Courier New"/>
                <a:cs typeface="Courier New"/>
              </a:rPr>
              <a:t>0x01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995044" algn="l"/>
              </a:tabLst>
            </a:pPr>
            <a:r>
              <a:rPr dirty="0" sz="2150" spc="-5">
                <a:latin typeface="Courier New"/>
                <a:cs typeface="Courier New"/>
              </a:rPr>
              <a:t>EQ</a:t>
            </a:r>
            <a:r>
              <a:rPr dirty="0" sz="2150" spc="5">
                <a:latin typeface="Courier New"/>
                <a:cs typeface="Courier New"/>
              </a:rPr>
              <a:t>U</a:t>
            </a:r>
            <a:r>
              <a:rPr dirty="0" sz="2150">
                <a:latin typeface="Courier New"/>
                <a:cs typeface="Courier New"/>
              </a:rPr>
              <a:t>	</a:t>
            </a:r>
            <a:r>
              <a:rPr dirty="0" sz="2150" spc="-5">
                <a:latin typeface="Courier New"/>
                <a:cs typeface="Courier New"/>
              </a:rPr>
              <a:t>0x02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5857" y="3755903"/>
            <a:ext cx="1172845" cy="1998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5"/>
              </a:spcBef>
            </a:pPr>
            <a:r>
              <a:rPr dirty="0" sz="2150" spc="-5">
                <a:latin typeface="Courier New"/>
                <a:cs typeface="Courier New"/>
              </a:rPr>
              <a:t>0x37  REG0,0  0x92  REG1,0  REG0,0  REG2,</a:t>
            </a:r>
            <a:r>
              <a:rPr dirty="0" sz="2150" spc="-95">
                <a:latin typeface="Courier New"/>
                <a:cs typeface="Courier New"/>
              </a:rPr>
              <a:t> </a:t>
            </a:r>
            <a:r>
              <a:rPr dirty="0" sz="2150" spc="5">
                <a:latin typeface="Courier New"/>
                <a:cs typeface="Courier New"/>
              </a:rPr>
              <a:t>0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040" y="3755903"/>
            <a:ext cx="844550" cy="2324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105"/>
              </a:spcBef>
            </a:pPr>
            <a:r>
              <a:rPr dirty="0" sz="2150" spc="-5">
                <a:latin typeface="Courier New"/>
                <a:cs typeface="Courier New"/>
              </a:rPr>
              <a:t>MOVLW  MOVWF  MOVLW  MOVWF  ADDWF  MOVWF  SLEEP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90900" y="3961841"/>
            <a:ext cx="2621280" cy="1967864"/>
          </a:xfrm>
          <a:custGeom>
            <a:avLst/>
            <a:gdLst/>
            <a:ahLst/>
            <a:cxnLst/>
            <a:rect l="l" t="t" r="r" b="b"/>
            <a:pathLst>
              <a:path w="2621279" h="1967864">
                <a:moveTo>
                  <a:pt x="0" y="1967649"/>
                </a:moveTo>
                <a:lnTo>
                  <a:pt x="2621279" y="1967649"/>
                </a:lnTo>
                <a:lnTo>
                  <a:pt x="2621279" y="0"/>
                </a:lnTo>
                <a:lnTo>
                  <a:pt x="0" y="0"/>
                </a:lnTo>
                <a:lnTo>
                  <a:pt x="0" y="196764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90900" y="3961841"/>
            <a:ext cx="2621280" cy="1967864"/>
          </a:xfrm>
          <a:prstGeom prst="rect">
            <a:avLst/>
          </a:prstGeom>
          <a:ln w="1024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7790">
              <a:lnSpc>
                <a:spcPts val="2335"/>
              </a:lnSpc>
              <a:spcBef>
                <a:spcPts val="345"/>
              </a:spcBef>
            </a:pPr>
            <a:r>
              <a:rPr dirty="0" sz="1950" spc="-15">
                <a:latin typeface="Wingdings"/>
                <a:cs typeface="Wingdings"/>
              </a:rPr>
              <a:t></a:t>
            </a:r>
            <a:r>
              <a:rPr dirty="0" sz="1950" spc="-15" b="1">
                <a:latin typeface="Times New Roman"/>
                <a:cs typeface="Times New Roman"/>
              </a:rPr>
              <a:t>W=0x37</a:t>
            </a:r>
            <a:endParaRPr sz="1950">
              <a:latin typeface="Times New Roman"/>
              <a:cs typeface="Times New Roman"/>
            </a:endParaRPr>
          </a:p>
          <a:p>
            <a:pPr marL="97790">
              <a:lnSpc>
                <a:spcPts val="2330"/>
              </a:lnSpc>
            </a:pPr>
            <a:r>
              <a:rPr dirty="0" sz="1950" spc="-15">
                <a:latin typeface="Wingdings"/>
                <a:cs typeface="Wingdings"/>
              </a:rPr>
              <a:t></a:t>
            </a:r>
            <a:r>
              <a:rPr dirty="0" sz="1950" spc="-15" b="1">
                <a:latin typeface="Times New Roman"/>
                <a:cs typeface="Times New Roman"/>
              </a:rPr>
              <a:t>REG0=0x37</a:t>
            </a:r>
            <a:endParaRPr sz="1950">
              <a:latin typeface="Times New Roman"/>
              <a:cs typeface="Times New Roman"/>
            </a:endParaRPr>
          </a:p>
          <a:p>
            <a:pPr marL="97790">
              <a:lnSpc>
                <a:spcPts val="2330"/>
              </a:lnSpc>
            </a:pPr>
            <a:r>
              <a:rPr dirty="0" sz="1950" spc="-15">
                <a:latin typeface="Wingdings"/>
                <a:cs typeface="Wingdings"/>
              </a:rPr>
              <a:t></a:t>
            </a:r>
            <a:r>
              <a:rPr dirty="0" sz="1950" spc="-15" b="1">
                <a:latin typeface="Times New Roman"/>
                <a:cs typeface="Times New Roman"/>
              </a:rPr>
              <a:t>W=0x92</a:t>
            </a:r>
            <a:endParaRPr sz="1950">
              <a:latin typeface="Times New Roman"/>
              <a:cs typeface="Times New Roman"/>
            </a:endParaRPr>
          </a:p>
          <a:p>
            <a:pPr marL="97790">
              <a:lnSpc>
                <a:spcPts val="2330"/>
              </a:lnSpc>
            </a:pPr>
            <a:r>
              <a:rPr dirty="0" sz="1950" spc="-15">
                <a:latin typeface="Wingdings"/>
                <a:cs typeface="Wingdings"/>
              </a:rPr>
              <a:t></a:t>
            </a:r>
            <a:r>
              <a:rPr dirty="0" sz="1950" spc="-15" b="1">
                <a:latin typeface="Times New Roman"/>
                <a:cs typeface="Times New Roman"/>
              </a:rPr>
              <a:t>REG1=0x92</a:t>
            </a:r>
            <a:endParaRPr sz="1950">
              <a:latin typeface="Times New Roman"/>
              <a:cs typeface="Times New Roman"/>
            </a:endParaRPr>
          </a:p>
          <a:p>
            <a:pPr marL="97790">
              <a:lnSpc>
                <a:spcPts val="2315"/>
              </a:lnSpc>
            </a:pPr>
            <a:r>
              <a:rPr dirty="0" sz="1950" spc="-15">
                <a:latin typeface="Wingdings"/>
                <a:cs typeface="Wingdings"/>
              </a:rPr>
              <a:t></a:t>
            </a:r>
            <a:r>
              <a:rPr dirty="0" sz="1950" spc="-15" b="1">
                <a:latin typeface="Times New Roman"/>
                <a:cs typeface="Times New Roman"/>
              </a:rPr>
              <a:t>W=37+92=C9</a:t>
            </a:r>
            <a:endParaRPr sz="1950">
              <a:latin typeface="Times New Roman"/>
              <a:cs typeface="Times New Roman"/>
            </a:endParaRPr>
          </a:p>
          <a:p>
            <a:pPr marL="97790">
              <a:lnSpc>
                <a:spcPts val="2320"/>
              </a:lnSpc>
            </a:pPr>
            <a:r>
              <a:rPr dirty="0" sz="1950" spc="-15">
                <a:latin typeface="Wingdings"/>
                <a:cs typeface="Wingdings"/>
              </a:rPr>
              <a:t></a:t>
            </a:r>
            <a:r>
              <a:rPr dirty="0" sz="1950" spc="-15" b="1">
                <a:latin typeface="Times New Roman"/>
                <a:cs typeface="Times New Roman"/>
              </a:rPr>
              <a:t>REG2=C9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39436" y="190500"/>
            <a:ext cx="4904663" cy="4007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78140" y="1256309"/>
            <a:ext cx="982980" cy="984250"/>
          </a:xfrm>
          <a:custGeom>
            <a:avLst/>
            <a:gdLst/>
            <a:ahLst/>
            <a:cxnLst/>
            <a:rect l="l" t="t" r="r" b="b"/>
            <a:pathLst>
              <a:path w="982979" h="984250">
                <a:moveTo>
                  <a:pt x="0" y="491913"/>
                </a:moveTo>
                <a:lnTo>
                  <a:pt x="2249" y="444538"/>
                </a:lnTo>
                <a:lnTo>
                  <a:pt x="8862" y="398438"/>
                </a:lnTo>
                <a:lnTo>
                  <a:pt x="19631" y="353818"/>
                </a:lnTo>
                <a:lnTo>
                  <a:pt x="34350" y="310884"/>
                </a:lnTo>
                <a:lnTo>
                  <a:pt x="52814" y="269842"/>
                </a:lnTo>
                <a:lnTo>
                  <a:pt x="74817" y="230900"/>
                </a:lnTo>
                <a:lnTo>
                  <a:pt x="100152" y="194262"/>
                </a:lnTo>
                <a:lnTo>
                  <a:pt x="128614" y="160135"/>
                </a:lnTo>
                <a:lnTo>
                  <a:pt x="159997" y="128725"/>
                </a:lnTo>
                <a:lnTo>
                  <a:pt x="194095" y="100239"/>
                </a:lnTo>
                <a:lnTo>
                  <a:pt x="230701" y="74881"/>
                </a:lnTo>
                <a:lnTo>
                  <a:pt x="269610" y="52860"/>
                </a:lnTo>
                <a:lnTo>
                  <a:pt x="310616" y="34380"/>
                </a:lnTo>
                <a:lnTo>
                  <a:pt x="353513" y="19648"/>
                </a:lnTo>
                <a:lnTo>
                  <a:pt x="398095" y="8869"/>
                </a:lnTo>
                <a:lnTo>
                  <a:pt x="444156" y="2251"/>
                </a:lnTo>
                <a:lnTo>
                  <a:pt x="491490" y="0"/>
                </a:lnTo>
                <a:lnTo>
                  <a:pt x="538824" y="2251"/>
                </a:lnTo>
                <a:lnTo>
                  <a:pt x="584884" y="8869"/>
                </a:lnTo>
                <a:lnTo>
                  <a:pt x="629466" y="19648"/>
                </a:lnTo>
                <a:lnTo>
                  <a:pt x="672363" y="34380"/>
                </a:lnTo>
                <a:lnTo>
                  <a:pt x="713369" y="52860"/>
                </a:lnTo>
                <a:lnTo>
                  <a:pt x="752278" y="74881"/>
                </a:lnTo>
                <a:lnTo>
                  <a:pt x="788885" y="100239"/>
                </a:lnTo>
                <a:lnTo>
                  <a:pt x="822982" y="128725"/>
                </a:lnTo>
                <a:lnTo>
                  <a:pt x="854365" y="160135"/>
                </a:lnTo>
                <a:lnTo>
                  <a:pt x="882827" y="194262"/>
                </a:lnTo>
                <a:lnTo>
                  <a:pt x="908162" y="230900"/>
                </a:lnTo>
                <a:lnTo>
                  <a:pt x="930165" y="269842"/>
                </a:lnTo>
                <a:lnTo>
                  <a:pt x="948629" y="310884"/>
                </a:lnTo>
                <a:lnTo>
                  <a:pt x="963349" y="353818"/>
                </a:lnTo>
                <a:lnTo>
                  <a:pt x="974118" y="398438"/>
                </a:lnTo>
                <a:lnTo>
                  <a:pt x="980730" y="444538"/>
                </a:lnTo>
                <a:lnTo>
                  <a:pt x="982980" y="491913"/>
                </a:lnTo>
                <a:lnTo>
                  <a:pt x="980730" y="539288"/>
                </a:lnTo>
                <a:lnTo>
                  <a:pt x="974118" y="585388"/>
                </a:lnTo>
                <a:lnTo>
                  <a:pt x="963349" y="630008"/>
                </a:lnTo>
                <a:lnTo>
                  <a:pt x="948629" y="672942"/>
                </a:lnTo>
                <a:lnTo>
                  <a:pt x="930165" y="713984"/>
                </a:lnTo>
                <a:lnTo>
                  <a:pt x="908162" y="752926"/>
                </a:lnTo>
                <a:lnTo>
                  <a:pt x="882827" y="789564"/>
                </a:lnTo>
                <a:lnTo>
                  <a:pt x="854365" y="823691"/>
                </a:lnTo>
                <a:lnTo>
                  <a:pt x="822982" y="855101"/>
                </a:lnTo>
                <a:lnTo>
                  <a:pt x="788885" y="883587"/>
                </a:lnTo>
                <a:lnTo>
                  <a:pt x="752278" y="908945"/>
                </a:lnTo>
                <a:lnTo>
                  <a:pt x="713369" y="930966"/>
                </a:lnTo>
                <a:lnTo>
                  <a:pt x="672363" y="949446"/>
                </a:lnTo>
                <a:lnTo>
                  <a:pt x="629466" y="964178"/>
                </a:lnTo>
                <a:lnTo>
                  <a:pt x="584884" y="974957"/>
                </a:lnTo>
                <a:lnTo>
                  <a:pt x="538824" y="981575"/>
                </a:lnTo>
                <a:lnTo>
                  <a:pt x="491490" y="983826"/>
                </a:lnTo>
                <a:lnTo>
                  <a:pt x="444156" y="981575"/>
                </a:lnTo>
                <a:lnTo>
                  <a:pt x="398095" y="974957"/>
                </a:lnTo>
                <a:lnTo>
                  <a:pt x="353513" y="964178"/>
                </a:lnTo>
                <a:lnTo>
                  <a:pt x="310616" y="949446"/>
                </a:lnTo>
                <a:lnTo>
                  <a:pt x="269610" y="930966"/>
                </a:lnTo>
                <a:lnTo>
                  <a:pt x="230701" y="908945"/>
                </a:lnTo>
                <a:lnTo>
                  <a:pt x="194095" y="883587"/>
                </a:lnTo>
                <a:lnTo>
                  <a:pt x="159997" y="855101"/>
                </a:lnTo>
                <a:lnTo>
                  <a:pt x="128614" y="823691"/>
                </a:lnTo>
                <a:lnTo>
                  <a:pt x="100152" y="789564"/>
                </a:lnTo>
                <a:lnTo>
                  <a:pt x="74817" y="752926"/>
                </a:lnTo>
                <a:lnTo>
                  <a:pt x="52814" y="713984"/>
                </a:lnTo>
                <a:lnTo>
                  <a:pt x="34350" y="672942"/>
                </a:lnTo>
                <a:lnTo>
                  <a:pt x="19631" y="630008"/>
                </a:lnTo>
                <a:lnTo>
                  <a:pt x="8862" y="585388"/>
                </a:lnTo>
                <a:lnTo>
                  <a:pt x="2249" y="539288"/>
                </a:lnTo>
                <a:lnTo>
                  <a:pt x="0" y="491913"/>
                </a:lnTo>
                <a:close/>
              </a:path>
            </a:pathLst>
          </a:custGeom>
          <a:ln w="409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9200" y="2814040"/>
            <a:ext cx="2703195" cy="492125"/>
          </a:xfrm>
          <a:custGeom>
            <a:avLst/>
            <a:gdLst/>
            <a:ahLst/>
            <a:cxnLst/>
            <a:rect l="l" t="t" r="r" b="b"/>
            <a:pathLst>
              <a:path w="2703195" h="492125">
                <a:moveTo>
                  <a:pt x="0" y="245956"/>
                </a:moveTo>
                <a:lnTo>
                  <a:pt x="18914" y="204719"/>
                </a:lnTo>
                <a:lnTo>
                  <a:pt x="51588" y="178421"/>
                </a:lnTo>
                <a:lnTo>
                  <a:pt x="99249" y="153273"/>
                </a:lnTo>
                <a:lnTo>
                  <a:pt x="160984" y="129441"/>
                </a:lnTo>
                <a:lnTo>
                  <a:pt x="235880" y="107089"/>
                </a:lnTo>
                <a:lnTo>
                  <a:pt x="277979" y="96521"/>
                </a:lnTo>
                <a:lnTo>
                  <a:pt x="323025" y="86385"/>
                </a:lnTo>
                <a:lnTo>
                  <a:pt x="370906" y="76703"/>
                </a:lnTo>
                <a:lnTo>
                  <a:pt x="421506" y="67495"/>
                </a:lnTo>
                <a:lnTo>
                  <a:pt x="474712" y="58782"/>
                </a:lnTo>
                <a:lnTo>
                  <a:pt x="530410" y="50585"/>
                </a:lnTo>
                <a:lnTo>
                  <a:pt x="588485" y="42924"/>
                </a:lnTo>
                <a:lnTo>
                  <a:pt x="648824" y="35820"/>
                </a:lnTo>
                <a:lnTo>
                  <a:pt x="711312" y="29295"/>
                </a:lnTo>
                <a:lnTo>
                  <a:pt x="775835" y="23368"/>
                </a:lnTo>
                <a:lnTo>
                  <a:pt x="842279" y="18060"/>
                </a:lnTo>
                <a:lnTo>
                  <a:pt x="910531" y="13393"/>
                </a:lnTo>
                <a:lnTo>
                  <a:pt x="980475" y="9387"/>
                </a:lnTo>
                <a:lnTo>
                  <a:pt x="1051998" y="6063"/>
                </a:lnTo>
                <a:lnTo>
                  <a:pt x="1124986" y="3441"/>
                </a:lnTo>
                <a:lnTo>
                  <a:pt x="1199325" y="1543"/>
                </a:lnTo>
                <a:lnTo>
                  <a:pt x="1274900" y="389"/>
                </a:lnTo>
                <a:lnTo>
                  <a:pt x="1351597" y="0"/>
                </a:lnTo>
                <a:lnTo>
                  <a:pt x="1428295" y="389"/>
                </a:lnTo>
                <a:lnTo>
                  <a:pt x="1503871" y="1543"/>
                </a:lnTo>
                <a:lnTo>
                  <a:pt x="1578209" y="3441"/>
                </a:lnTo>
                <a:lnTo>
                  <a:pt x="1651197" y="6063"/>
                </a:lnTo>
                <a:lnTo>
                  <a:pt x="1722721" y="9387"/>
                </a:lnTo>
                <a:lnTo>
                  <a:pt x="1792665" y="13393"/>
                </a:lnTo>
                <a:lnTo>
                  <a:pt x="1860916" y="18060"/>
                </a:lnTo>
                <a:lnTo>
                  <a:pt x="1927361" y="23368"/>
                </a:lnTo>
                <a:lnTo>
                  <a:pt x="1991884" y="29295"/>
                </a:lnTo>
                <a:lnTo>
                  <a:pt x="2054372" y="35820"/>
                </a:lnTo>
                <a:lnTo>
                  <a:pt x="2114711" y="42924"/>
                </a:lnTo>
                <a:lnTo>
                  <a:pt x="2172786" y="50585"/>
                </a:lnTo>
                <a:lnTo>
                  <a:pt x="2228484" y="58782"/>
                </a:lnTo>
                <a:lnTo>
                  <a:pt x="2281690" y="67495"/>
                </a:lnTo>
                <a:lnTo>
                  <a:pt x="2332290" y="76703"/>
                </a:lnTo>
                <a:lnTo>
                  <a:pt x="2380170" y="86385"/>
                </a:lnTo>
                <a:lnTo>
                  <a:pt x="2425217" y="96521"/>
                </a:lnTo>
                <a:lnTo>
                  <a:pt x="2467315" y="107089"/>
                </a:lnTo>
                <a:lnTo>
                  <a:pt x="2506351" y="118069"/>
                </a:lnTo>
                <a:lnTo>
                  <a:pt x="2574781" y="141182"/>
                </a:lnTo>
                <a:lnTo>
                  <a:pt x="2629593" y="165693"/>
                </a:lnTo>
                <a:lnTo>
                  <a:pt x="2669875" y="191437"/>
                </a:lnTo>
                <a:lnTo>
                  <a:pt x="2701056" y="231999"/>
                </a:lnTo>
                <a:lnTo>
                  <a:pt x="2703195" y="245956"/>
                </a:lnTo>
                <a:lnTo>
                  <a:pt x="2701056" y="259913"/>
                </a:lnTo>
                <a:lnTo>
                  <a:pt x="2669875" y="300476"/>
                </a:lnTo>
                <a:lnTo>
                  <a:pt x="2629593" y="326219"/>
                </a:lnTo>
                <a:lnTo>
                  <a:pt x="2574781" y="350730"/>
                </a:lnTo>
                <a:lnTo>
                  <a:pt x="2506351" y="373843"/>
                </a:lnTo>
                <a:lnTo>
                  <a:pt x="2467315" y="384823"/>
                </a:lnTo>
                <a:lnTo>
                  <a:pt x="2425217" y="395391"/>
                </a:lnTo>
                <a:lnTo>
                  <a:pt x="2380170" y="405527"/>
                </a:lnTo>
                <a:lnTo>
                  <a:pt x="2332290" y="415209"/>
                </a:lnTo>
                <a:lnTo>
                  <a:pt x="2281690" y="424417"/>
                </a:lnTo>
                <a:lnTo>
                  <a:pt x="2228484" y="433130"/>
                </a:lnTo>
                <a:lnTo>
                  <a:pt x="2172786" y="441328"/>
                </a:lnTo>
                <a:lnTo>
                  <a:pt x="2114711" y="448988"/>
                </a:lnTo>
                <a:lnTo>
                  <a:pt x="2054372" y="456092"/>
                </a:lnTo>
                <a:lnTo>
                  <a:pt x="1991884" y="462618"/>
                </a:lnTo>
                <a:lnTo>
                  <a:pt x="1927361" y="468545"/>
                </a:lnTo>
                <a:lnTo>
                  <a:pt x="1860916" y="473852"/>
                </a:lnTo>
                <a:lnTo>
                  <a:pt x="1792665" y="478519"/>
                </a:lnTo>
                <a:lnTo>
                  <a:pt x="1722721" y="482525"/>
                </a:lnTo>
                <a:lnTo>
                  <a:pt x="1651197" y="485849"/>
                </a:lnTo>
                <a:lnTo>
                  <a:pt x="1578209" y="488471"/>
                </a:lnTo>
                <a:lnTo>
                  <a:pt x="1503871" y="490369"/>
                </a:lnTo>
                <a:lnTo>
                  <a:pt x="1428295" y="491524"/>
                </a:lnTo>
                <a:lnTo>
                  <a:pt x="1351597" y="491913"/>
                </a:lnTo>
                <a:lnTo>
                  <a:pt x="1274900" y="491524"/>
                </a:lnTo>
                <a:lnTo>
                  <a:pt x="1199325" y="490369"/>
                </a:lnTo>
                <a:lnTo>
                  <a:pt x="1124986" y="488471"/>
                </a:lnTo>
                <a:lnTo>
                  <a:pt x="1051998" y="485849"/>
                </a:lnTo>
                <a:lnTo>
                  <a:pt x="980475" y="482525"/>
                </a:lnTo>
                <a:lnTo>
                  <a:pt x="910531" y="478519"/>
                </a:lnTo>
                <a:lnTo>
                  <a:pt x="842279" y="473852"/>
                </a:lnTo>
                <a:lnTo>
                  <a:pt x="775835" y="468545"/>
                </a:lnTo>
                <a:lnTo>
                  <a:pt x="711312" y="462618"/>
                </a:lnTo>
                <a:lnTo>
                  <a:pt x="648824" y="456092"/>
                </a:lnTo>
                <a:lnTo>
                  <a:pt x="588485" y="448988"/>
                </a:lnTo>
                <a:lnTo>
                  <a:pt x="530410" y="441328"/>
                </a:lnTo>
                <a:lnTo>
                  <a:pt x="474712" y="433130"/>
                </a:lnTo>
                <a:lnTo>
                  <a:pt x="421506" y="424417"/>
                </a:lnTo>
                <a:lnTo>
                  <a:pt x="370906" y="415209"/>
                </a:lnTo>
                <a:lnTo>
                  <a:pt x="323025" y="405527"/>
                </a:lnTo>
                <a:lnTo>
                  <a:pt x="277979" y="395391"/>
                </a:lnTo>
                <a:lnTo>
                  <a:pt x="235880" y="384823"/>
                </a:lnTo>
                <a:lnTo>
                  <a:pt x="196844" y="373843"/>
                </a:lnTo>
                <a:lnTo>
                  <a:pt x="128414" y="350730"/>
                </a:lnTo>
                <a:lnTo>
                  <a:pt x="73602" y="326219"/>
                </a:lnTo>
                <a:lnTo>
                  <a:pt x="33320" y="300476"/>
                </a:lnTo>
                <a:lnTo>
                  <a:pt x="2139" y="259913"/>
                </a:lnTo>
                <a:lnTo>
                  <a:pt x="0" y="245956"/>
                </a:lnTo>
                <a:close/>
              </a:path>
            </a:pathLst>
          </a:custGeom>
          <a:ln w="409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47284" y="190500"/>
            <a:ext cx="2703195" cy="737870"/>
          </a:xfrm>
          <a:custGeom>
            <a:avLst/>
            <a:gdLst/>
            <a:ahLst/>
            <a:cxnLst/>
            <a:rect l="l" t="t" r="r" b="b"/>
            <a:pathLst>
              <a:path w="2703195" h="737869">
                <a:moveTo>
                  <a:pt x="0" y="368935"/>
                </a:moveTo>
                <a:lnTo>
                  <a:pt x="7431" y="330014"/>
                </a:lnTo>
                <a:lnTo>
                  <a:pt x="29228" y="292260"/>
                </a:lnTo>
                <a:lnTo>
                  <a:pt x="64643" y="255878"/>
                </a:lnTo>
                <a:lnTo>
                  <a:pt x="112929" y="221071"/>
                </a:lnTo>
                <a:lnTo>
                  <a:pt x="173338" y="188043"/>
                </a:lnTo>
                <a:lnTo>
                  <a:pt x="245123" y="156999"/>
                </a:lnTo>
                <a:lnTo>
                  <a:pt x="285048" y="142285"/>
                </a:lnTo>
                <a:lnTo>
                  <a:pt x="327537" y="128143"/>
                </a:lnTo>
                <a:lnTo>
                  <a:pt x="372496" y="114598"/>
                </a:lnTo>
                <a:lnTo>
                  <a:pt x="419833" y="101677"/>
                </a:lnTo>
                <a:lnTo>
                  <a:pt x="469453" y="89405"/>
                </a:lnTo>
                <a:lnTo>
                  <a:pt x="521263" y="77807"/>
                </a:lnTo>
                <a:lnTo>
                  <a:pt x="575169" y="66909"/>
                </a:lnTo>
                <a:lnTo>
                  <a:pt x="631080" y="56736"/>
                </a:lnTo>
                <a:lnTo>
                  <a:pt x="688900" y="47314"/>
                </a:lnTo>
                <a:lnTo>
                  <a:pt x="748536" y="38669"/>
                </a:lnTo>
                <a:lnTo>
                  <a:pt x="809896" y="30825"/>
                </a:lnTo>
                <a:lnTo>
                  <a:pt x="872886" y="23809"/>
                </a:lnTo>
                <a:lnTo>
                  <a:pt x="937411" y="17645"/>
                </a:lnTo>
                <a:lnTo>
                  <a:pt x="1003380" y="12359"/>
                </a:lnTo>
                <a:lnTo>
                  <a:pt x="1070698" y="7978"/>
                </a:lnTo>
                <a:lnTo>
                  <a:pt x="1139272" y="4526"/>
                </a:lnTo>
                <a:lnTo>
                  <a:pt x="1209009" y="2028"/>
                </a:lnTo>
                <a:lnTo>
                  <a:pt x="1279815" y="511"/>
                </a:lnTo>
                <a:lnTo>
                  <a:pt x="1351597" y="0"/>
                </a:lnTo>
                <a:lnTo>
                  <a:pt x="1423380" y="511"/>
                </a:lnTo>
                <a:lnTo>
                  <a:pt x="1494186" y="2028"/>
                </a:lnTo>
                <a:lnTo>
                  <a:pt x="1563923" y="4526"/>
                </a:lnTo>
                <a:lnTo>
                  <a:pt x="1632497" y="7978"/>
                </a:lnTo>
                <a:lnTo>
                  <a:pt x="1699816" y="12359"/>
                </a:lnTo>
                <a:lnTo>
                  <a:pt x="1765784" y="17645"/>
                </a:lnTo>
                <a:lnTo>
                  <a:pt x="1830310" y="23809"/>
                </a:lnTo>
                <a:lnTo>
                  <a:pt x="1893300" y="30825"/>
                </a:lnTo>
                <a:lnTo>
                  <a:pt x="1954659" y="38669"/>
                </a:lnTo>
                <a:lnTo>
                  <a:pt x="2014296" y="47314"/>
                </a:lnTo>
                <a:lnTo>
                  <a:pt x="2072116" y="56736"/>
                </a:lnTo>
                <a:lnTo>
                  <a:pt x="2128026" y="66909"/>
                </a:lnTo>
                <a:lnTo>
                  <a:pt x="2181933" y="77807"/>
                </a:lnTo>
                <a:lnTo>
                  <a:pt x="2233743" y="89405"/>
                </a:lnTo>
                <a:lnTo>
                  <a:pt x="2283363" y="101677"/>
                </a:lnTo>
                <a:lnTo>
                  <a:pt x="2330699" y="114598"/>
                </a:lnTo>
                <a:lnTo>
                  <a:pt x="2375659" y="128143"/>
                </a:lnTo>
                <a:lnTo>
                  <a:pt x="2418147" y="142285"/>
                </a:lnTo>
                <a:lnTo>
                  <a:pt x="2458073" y="156999"/>
                </a:lnTo>
                <a:lnTo>
                  <a:pt x="2495340" y="172261"/>
                </a:lnTo>
                <a:lnTo>
                  <a:pt x="2561531" y="204322"/>
                </a:lnTo>
                <a:lnTo>
                  <a:pt x="2615971" y="238265"/>
                </a:lnTo>
                <a:lnTo>
                  <a:pt x="2657915" y="273885"/>
                </a:lnTo>
                <a:lnTo>
                  <a:pt x="2686614" y="310978"/>
                </a:lnTo>
                <a:lnTo>
                  <a:pt x="2701322" y="349341"/>
                </a:lnTo>
                <a:lnTo>
                  <a:pt x="2703195" y="368935"/>
                </a:lnTo>
                <a:lnTo>
                  <a:pt x="2701322" y="388528"/>
                </a:lnTo>
                <a:lnTo>
                  <a:pt x="2686614" y="426891"/>
                </a:lnTo>
                <a:lnTo>
                  <a:pt x="2657915" y="463985"/>
                </a:lnTo>
                <a:lnTo>
                  <a:pt x="2615971" y="499605"/>
                </a:lnTo>
                <a:lnTo>
                  <a:pt x="2561531" y="533547"/>
                </a:lnTo>
                <a:lnTo>
                  <a:pt x="2495340" y="565608"/>
                </a:lnTo>
                <a:lnTo>
                  <a:pt x="2458073" y="580870"/>
                </a:lnTo>
                <a:lnTo>
                  <a:pt x="2418147" y="595584"/>
                </a:lnTo>
                <a:lnTo>
                  <a:pt x="2375659" y="609727"/>
                </a:lnTo>
                <a:lnTo>
                  <a:pt x="2330699" y="623271"/>
                </a:lnTo>
                <a:lnTo>
                  <a:pt x="2283363" y="636192"/>
                </a:lnTo>
                <a:lnTo>
                  <a:pt x="2233743" y="648464"/>
                </a:lnTo>
                <a:lnTo>
                  <a:pt x="2181933" y="660062"/>
                </a:lnTo>
                <a:lnTo>
                  <a:pt x="2128026" y="670960"/>
                </a:lnTo>
                <a:lnTo>
                  <a:pt x="2072116" y="681133"/>
                </a:lnTo>
                <a:lnTo>
                  <a:pt x="2014296" y="690555"/>
                </a:lnTo>
                <a:lnTo>
                  <a:pt x="1954659" y="699200"/>
                </a:lnTo>
                <a:lnTo>
                  <a:pt x="1893300" y="707044"/>
                </a:lnTo>
                <a:lnTo>
                  <a:pt x="1830310" y="714061"/>
                </a:lnTo>
                <a:lnTo>
                  <a:pt x="1765784" y="720224"/>
                </a:lnTo>
                <a:lnTo>
                  <a:pt x="1699816" y="725510"/>
                </a:lnTo>
                <a:lnTo>
                  <a:pt x="1632497" y="729891"/>
                </a:lnTo>
                <a:lnTo>
                  <a:pt x="1563923" y="733344"/>
                </a:lnTo>
                <a:lnTo>
                  <a:pt x="1494186" y="735841"/>
                </a:lnTo>
                <a:lnTo>
                  <a:pt x="1423380" y="737358"/>
                </a:lnTo>
                <a:lnTo>
                  <a:pt x="1351597" y="737870"/>
                </a:lnTo>
                <a:lnTo>
                  <a:pt x="1279815" y="737358"/>
                </a:lnTo>
                <a:lnTo>
                  <a:pt x="1209009" y="735841"/>
                </a:lnTo>
                <a:lnTo>
                  <a:pt x="1139272" y="733344"/>
                </a:lnTo>
                <a:lnTo>
                  <a:pt x="1070698" y="729891"/>
                </a:lnTo>
                <a:lnTo>
                  <a:pt x="1003380" y="725510"/>
                </a:lnTo>
                <a:lnTo>
                  <a:pt x="937411" y="720224"/>
                </a:lnTo>
                <a:lnTo>
                  <a:pt x="872886" y="714061"/>
                </a:lnTo>
                <a:lnTo>
                  <a:pt x="809896" y="707044"/>
                </a:lnTo>
                <a:lnTo>
                  <a:pt x="748536" y="699200"/>
                </a:lnTo>
                <a:lnTo>
                  <a:pt x="688900" y="690555"/>
                </a:lnTo>
                <a:lnTo>
                  <a:pt x="631080" y="681133"/>
                </a:lnTo>
                <a:lnTo>
                  <a:pt x="575169" y="670960"/>
                </a:lnTo>
                <a:lnTo>
                  <a:pt x="521263" y="660062"/>
                </a:lnTo>
                <a:lnTo>
                  <a:pt x="469453" y="648464"/>
                </a:lnTo>
                <a:lnTo>
                  <a:pt x="419833" y="636192"/>
                </a:lnTo>
                <a:lnTo>
                  <a:pt x="372496" y="623271"/>
                </a:lnTo>
                <a:lnTo>
                  <a:pt x="327537" y="609727"/>
                </a:lnTo>
                <a:lnTo>
                  <a:pt x="285048" y="595584"/>
                </a:lnTo>
                <a:lnTo>
                  <a:pt x="245123" y="580870"/>
                </a:lnTo>
                <a:lnTo>
                  <a:pt x="207855" y="565608"/>
                </a:lnTo>
                <a:lnTo>
                  <a:pt x="141665" y="533547"/>
                </a:lnTo>
                <a:lnTo>
                  <a:pt x="87224" y="499605"/>
                </a:lnTo>
                <a:lnTo>
                  <a:pt x="45280" y="463985"/>
                </a:lnTo>
                <a:lnTo>
                  <a:pt x="16581" y="426891"/>
                </a:lnTo>
                <a:lnTo>
                  <a:pt x="1873" y="388528"/>
                </a:lnTo>
                <a:lnTo>
                  <a:pt x="0" y="368935"/>
                </a:lnTo>
                <a:close/>
              </a:path>
            </a:pathLst>
          </a:custGeom>
          <a:ln w="409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701540" y="6221564"/>
            <a:ext cx="4549775" cy="994410"/>
          </a:xfrm>
          <a:prstGeom prst="rect">
            <a:avLst/>
          </a:prstGeom>
          <a:ln w="10247">
            <a:solidFill>
              <a:srgbClr val="FF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7790">
              <a:lnSpc>
                <a:spcPts val="2335"/>
              </a:lnSpc>
              <a:spcBef>
                <a:spcPts val="360"/>
              </a:spcBef>
            </a:pPr>
            <a:r>
              <a:rPr dirty="0" sz="1950" spc="-15" b="1">
                <a:latin typeface="Times New Roman"/>
                <a:cs typeface="Times New Roman"/>
              </a:rPr>
              <a:t>NOTES:</a:t>
            </a:r>
            <a:endParaRPr sz="1950">
              <a:latin typeface="Times New Roman"/>
              <a:cs typeface="Times New Roman"/>
            </a:endParaRPr>
          </a:p>
          <a:p>
            <a:pPr marL="97790" marR="135255">
              <a:lnSpc>
                <a:spcPts val="2330"/>
              </a:lnSpc>
              <a:spcBef>
                <a:spcPts val="80"/>
              </a:spcBef>
            </a:pPr>
            <a:r>
              <a:rPr dirty="0" sz="1950" spc="-10" b="1">
                <a:latin typeface="Times New Roman"/>
                <a:cs typeface="Times New Roman"/>
              </a:rPr>
              <a:t>Each 1W instruction take </a:t>
            </a:r>
            <a:r>
              <a:rPr dirty="0" sz="1950" spc="-5" b="1">
                <a:latin typeface="Times New Roman"/>
                <a:cs typeface="Times New Roman"/>
              </a:rPr>
              <a:t>4 </a:t>
            </a:r>
            <a:r>
              <a:rPr dirty="0" sz="1950" spc="-10" b="1">
                <a:latin typeface="Times New Roman"/>
                <a:cs typeface="Times New Roman"/>
              </a:rPr>
              <a:t>clock</a:t>
            </a:r>
            <a:r>
              <a:rPr dirty="0" sz="1950" spc="-11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periods 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Use the </a:t>
            </a:r>
            <a:r>
              <a:rPr dirty="0" sz="1950" spc="-60" b="1">
                <a:solidFill>
                  <a:srgbClr val="FF0000"/>
                </a:solidFill>
                <a:latin typeface="Times New Roman"/>
                <a:cs typeface="Times New Roman"/>
              </a:rPr>
              <a:t>STOPWATCH </a:t>
            </a:r>
            <a:r>
              <a:rPr dirty="0" sz="1950" spc="-5" b="1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195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simulator!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259357"/>
            <a:ext cx="767016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 QUIZ: Review the</a:t>
            </a:r>
            <a:r>
              <a:rPr dirty="0" spc="-10"/>
              <a:t> </a:t>
            </a:r>
            <a:r>
              <a:rPr dirty="0" spc="-5"/>
              <a:t>Following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2186183"/>
            <a:ext cx="7762240" cy="304990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517525" marR="5080" indent="-504825">
              <a:lnSpc>
                <a:spcPts val="2570"/>
              </a:lnSpc>
              <a:spcBef>
                <a:spcPts val="204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 spc="-5">
                <a:latin typeface="Times New Roman"/>
                <a:cs typeface="Times New Roman"/>
              </a:rPr>
              <a:t>Arithmetic commands </a:t>
            </a:r>
            <a:r>
              <a:rPr dirty="0" sz="2150">
                <a:latin typeface="Times New Roman"/>
                <a:cs typeface="Times New Roman"/>
              </a:rPr>
              <a:t>(ADDLW, ADDWF, ADDWFC, SUBLW,  </a:t>
            </a:r>
            <a:r>
              <a:rPr dirty="0" sz="2150" spc="-5">
                <a:latin typeface="Times New Roman"/>
                <a:cs typeface="Times New Roman"/>
              </a:rPr>
              <a:t>SUBWF, </a:t>
            </a:r>
            <a:r>
              <a:rPr dirty="0" sz="2150">
                <a:latin typeface="Times New Roman"/>
                <a:cs typeface="Times New Roman"/>
              </a:rPr>
              <a:t>SUBWB, </a:t>
            </a:r>
            <a:r>
              <a:rPr dirty="0" sz="2150" spc="-5">
                <a:latin typeface="Times New Roman"/>
                <a:cs typeface="Times New Roman"/>
              </a:rPr>
              <a:t>INC, </a:t>
            </a:r>
            <a:r>
              <a:rPr dirty="0" sz="2150">
                <a:latin typeface="Times New Roman"/>
                <a:cs typeface="Times New Roman"/>
              </a:rPr>
              <a:t>DEC, MULLW, NEGF,</a:t>
            </a:r>
            <a:r>
              <a:rPr dirty="0" sz="2150" spc="-3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COMPF)</a:t>
            </a:r>
            <a:endParaRPr sz="21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455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 spc="-5">
                <a:latin typeface="Times New Roman"/>
                <a:cs typeface="Times New Roman"/>
              </a:rPr>
              <a:t>Logical commands, </a:t>
            </a:r>
            <a:r>
              <a:rPr dirty="0" sz="2150">
                <a:latin typeface="Times New Roman"/>
                <a:cs typeface="Times New Roman"/>
              </a:rPr>
              <a:t>ANDLW, XOR, </a:t>
            </a:r>
            <a:r>
              <a:rPr dirty="0" sz="2150" spc="-5">
                <a:latin typeface="Times New Roman"/>
                <a:cs typeface="Times New Roman"/>
              </a:rPr>
              <a:t>IOR,</a:t>
            </a:r>
            <a:r>
              <a:rPr dirty="0" sz="2150" spc="-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AND)</a:t>
            </a:r>
            <a:endParaRPr sz="21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540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>
                <a:latin typeface="Times New Roman"/>
                <a:cs typeface="Times New Roman"/>
              </a:rPr>
              <a:t>MOVE </a:t>
            </a:r>
            <a:r>
              <a:rPr dirty="0" sz="2150" spc="5">
                <a:latin typeface="Times New Roman"/>
                <a:cs typeface="Times New Roman"/>
              </a:rPr>
              <a:t>&amp; </a:t>
            </a:r>
            <a:r>
              <a:rPr dirty="0" sz="2150" spc="-5">
                <a:latin typeface="Times New Roman"/>
                <a:cs typeface="Times New Roman"/>
              </a:rPr>
              <a:t>Copy (MOVLW, MOVFF, MOVWF, </a:t>
            </a:r>
            <a:r>
              <a:rPr dirty="0" sz="2150">
                <a:latin typeface="Times New Roman"/>
                <a:cs typeface="Times New Roman"/>
              </a:rPr>
              <a:t>CLR,</a:t>
            </a:r>
            <a:r>
              <a:rPr dirty="0" sz="2150" spc="-2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SETF)</a:t>
            </a:r>
            <a:endParaRPr sz="21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515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 spc="-5">
                <a:latin typeface="Times New Roman"/>
                <a:cs typeface="Times New Roman"/>
              </a:rPr>
              <a:t>Branches (BC, </a:t>
            </a:r>
            <a:r>
              <a:rPr dirty="0" sz="2150">
                <a:latin typeface="Times New Roman"/>
                <a:cs typeface="Times New Roman"/>
              </a:rPr>
              <a:t>BNC, BZ, BNZ, BOV, BRA,</a:t>
            </a:r>
            <a:r>
              <a:rPr dirty="0" sz="2150" spc="-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GOTO)</a:t>
            </a:r>
            <a:endParaRPr sz="21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515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 spc="-5">
                <a:latin typeface="Times New Roman"/>
                <a:cs typeface="Times New Roman"/>
              </a:rPr>
              <a:t>Bit manipulations (BCF, </a:t>
            </a:r>
            <a:r>
              <a:rPr dirty="0" sz="2150">
                <a:latin typeface="Times New Roman"/>
                <a:cs typeface="Times New Roman"/>
              </a:rPr>
              <a:t>BSF, BTG, RLCF,</a:t>
            </a:r>
            <a:r>
              <a:rPr dirty="0" sz="2150" spc="-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RRCF)</a:t>
            </a:r>
            <a:endParaRPr sz="21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515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 spc="-5">
                <a:latin typeface="Times New Roman"/>
                <a:cs typeface="Times New Roman"/>
              </a:rPr>
              <a:t>Make sure you know about</a:t>
            </a:r>
            <a:r>
              <a:rPr dirty="0" sz="2150" spc="-3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flags.</a:t>
            </a:r>
            <a:endParaRPr sz="21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540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 spc="-5">
                <a:latin typeface="Times New Roman"/>
                <a:cs typeface="Times New Roman"/>
              </a:rPr>
              <a:t>Make sure you can </a:t>
            </a:r>
            <a:r>
              <a:rPr dirty="0" sz="2150">
                <a:latin typeface="Times New Roman"/>
                <a:cs typeface="Times New Roman"/>
              </a:rPr>
              <a:t>do </a:t>
            </a:r>
            <a:r>
              <a:rPr dirty="0" sz="2150" spc="-5">
                <a:latin typeface="Times New Roman"/>
                <a:cs typeface="Times New Roman"/>
              </a:rPr>
              <a:t>the homework</a:t>
            </a:r>
            <a:r>
              <a:rPr dirty="0" sz="2150" spc="-5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assignment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53642" y="3161627"/>
            <a:ext cx="174942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Arial"/>
                <a:cs typeface="Arial"/>
              </a:rPr>
              <a:t>Decoded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from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Program</a:t>
            </a:r>
            <a:endParaRPr sz="1400">
              <a:latin typeface="Arial"/>
              <a:cs typeface="Arial"/>
            </a:endParaRPr>
          </a:p>
          <a:p>
            <a:pPr marL="99568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Me</a:t>
            </a:r>
            <a:r>
              <a:rPr dirty="0" sz="1400" spc="-15" b="1">
                <a:latin typeface="Arial"/>
                <a:cs typeface="Arial"/>
              </a:rPr>
              <a:t>m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10" b="1">
                <a:latin typeface="Arial"/>
                <a:cs typeface="Arial"/>
              </a:rPr>
              <a:t>r</a:t>
            </a:r>
            <a:r>
              <a:rPr dirty="0" sz="1400" b="1">
                <a:latin typeface="Arial"/>
                <a:cs typeface="Arial"/>
              </a:rPr>
              <a:t>y</a:t>
            </a:r>
            <a:r>
              <a:rPr dirty="0" sz="1400" spc="-5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279" y="3917555"/>
            <a:ext cx="1851660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643255">
              <a:lnSpc>
                <a:spcPct val="102600"/>
              </a:lnSpc>
              <a:spcBef>
                <a:spcPts val="90"/>
              </a:spcBef>
            </a:pPr>
            <a:r>
              <a:rPr dirty="0" sz="1150" spc="25" b="1">
                <a:latin typeface="Arial"/>
                <a:cs typeface="Arial"/>
              </a:rPr>
              <a:t>A</a:t>
            </a:r>
            <a:r>
              <a:rPr dirty="0" sz="1150" b="1">
                <a:latin typeface="Arial"/>
                <a:cs typeface="Arial"/>
              </a:rPr>
              <a:t>rit</a:t>
            </a:r>
            <a:r>
              <a:rPr dirty="0" sz="1150" spc="20" b="1">
                <a:latin typeface="Arial"/>
                <a:cs typeface="Arial"/>
              </a:rPr>
              <a:t>h</a:t>
            </a:r>
            <a:r>
              <a:rPr dirty="0" sz="1150" spc="15" b="1">
                <a:latin typeface="Arial"/>
                <a:cs typeface="Arial"/>
              </a:rPr>
              <a:t>me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10" b="1">
                <a:latin typeface="Arial"/>
                <a:cs typeface="Arial"/>
              </a:rPr>
              <a:t>c</a:t>
            </a:r>
            <a:r>
              <a:rPr dirty="0" sz="1150" b="1">
                <a:latin typeface="Arial"/>
                <a:cs typeface="Arial"/>
              </a:rPr>
              <a:t>/</a:t>
            </a:r>
            <a:r>
              <a:rPr dirty="0" sz="1150" spc="20" b="1">
                <a:latin typeface="Arial"/>
                <a:cs typeface="Arial"/>
              </a:rPr>
              <a:t>Log</a:t>
            </a:r>
            <a:r>
              <a:rPr dirty="0" sz="1150" b="1">
                <a:latin typeface="Arial"/>
                <a:cs typeface="Arial"/>
              </a:rPr>
              <a:t>i</a:t>
            </a:r>
            <a:r>
              <a:rPr dirty="0" sz="1150" spc="5" b="1">
                <a:latin typeface="Arial"/>
                <a:cs typeface="Arial"/>
              </a:rPr>
              <a:t>c  </a:t>
            </a:r>
            <a:r>
              <a:rPr dirty="0" sz="1150" spc="15" b="1">
                <a:latin typeface="Arial"/>
                <a:cs typeface="Arial"/>
              </a:rPr>
              <a:t>Function </a:t>
            </a:r>
            <a:r>
              <a:rPr dirty="0" sz="1150" spc="5" b="1">
                <a:latin typeface="Arial"/>
                <a:cs typeface="Arial"/>
              </a:rPr>
              <a:t>to </a:t>
            </a:r>
            <a:r>
              <a:rPr dirty="0" sz="1150" spc="15" b="1">
                <a:latin typeface="Arial"/>
                <a:cs typeface="Arial"/>
              </a:rPr>
              <a:t>be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Performed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369" y="4133963"/>
            <a:ext cx="842644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79070">
              <a:lnSpc>
                <a:spcPct val="102600"/>
              </a:lnSpc>
              <a:spcBef>
                <a:spcPts val="90"/>
              </a:spcBef>
            </a:pPr>
            <a:r>
              <a:rPr dirty="0" sz="1150" spc="10" b="1">
                <a:latin typeface="Arial"/>
                <a:cs typeface="Arial"/>
              </a:rPr>
              <a:t>Result  </a:t>
            </a: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10" b="1">
                <a:latin typeface="Arial"/>
                <a:cs typeface="Arial"/>
              </a:rPr>
              <a:t>es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20" b="1">
                <a:latin typeface="Arial"/>
                <a:cs typeface="Arial"/>
              </a:rPr>
              <a:t>n</a:t>
            </a:r>
            <a:r>
              <a:rPr dirty="0" sz="1150" spc="10" b="1">
                <a:latin typeface="Arial"/>
                <a:cs typeface="Arial"/>
              </a:rPr>
              <a:t>a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20" b="1">
                <a:latin typeface="Arial"/>
                <a:cs typeface="Arial"/>
              </a:rPr>
              <a:t>o</a:t>
            </a:r>
            <a:r>
              <a:rPr dirty="0" sz="1150" spc="15" b="1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8164" y="3917555"/>
            <a:ext cx="1395730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dirty="0" sz="1150" spc="15" b="1">
                <a:latin typeface="Arial"/>
                <a:cs typeface="Arial"/>
              </a:rPr>
              <a:t>Address </a:t>
            </a:r>
            <a:r>
              <a:rPr dirty="0" sz="1150" spc="10" b="1">
                <a:latin typeface="Arial"/>
                <a:cs typeface="Arial"/>
              </a:rPr>
              <a:t>of</a:t>
            </a:r>
            <a:r>
              <a:rPr dirty="0" sz="1150" spc="-65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Second  Source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Operand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0792" y="3596322"/>
            <a:ext cx="212090" cy="600075"/>
          </a:xfrm>
          <a:custGeom>
            <a:avLst/>
            <a:gdLst/>
            <a:ahLst/>
            <a:cxnLst/>
            <a:rect l="l" t="t" r="r" b="b"/>
            <a:pathLst>
              <a:path w="212089" h="600075">
                <a:moveTo>
                  <a:pt x="129692" y="558520"/>
                </a:moveTo>
                <a:lnTo>
                  <a:pt x="0" y="558520"/>
                </a:lnTo>
                <a:lnTo>
                  <a:pt x="0" y="599516"/>
                </a:lnTo>
                <a:lnTo>
                  <a:pt x="150177" y="599516"/>
                </a:lnTo>
                <a:lnTo>
                  <a:pt x="158150" y="597904"/>
                </a:lnTo>
                <a:lnTo>
                  <a:pt x="164657" y="593510"/>
                </a:lnTo>
                <a:lnTo>
                  <a:pt x="169042" y="586994"/>
                </a:lnTo>
                <a:lnTo>
                  <a:pt x="170649" y="579018"/>
                </a:lnTo>
                <a:lnTo>
                  <a:pt x="129692" y="579018"/>
                </a:lnTo>
                <a:lnTo>
                  <a:pt x="129692" y="558520"/>
                </a:lnTo>
                <a:close/>
              </a:path>
              <a:path w="212089" h="600075">
                <a:moveTo>
                  <a:pt x="170649" y="102476"/>
                </a:moveTo>
                <a:lnTo>
                  <a:pt x="129692" y="102476"/>
                </a:lnTo>
                <a:lnTo>
                  <a:pt x="129692" y="579018"/>
                </a:lnTo>
                <a:lnTo>
                  <a:pt x="150177" y="558520"/>
                </a:lnTo>
                <a:lnTo>
                  <a:pt x="170649" y="558520"/>
                </a:lnTo>
                <a:lnTo>
                  <a:pt x="170649" y="102476"/>
                </a:lnTo>
                <a:close/>
              </a:path>
              <a:path w="212089" h="600075">
                <a:moveTo>
                  <a:pt x="170649" y="558520"/>
                </a:moveTo>
                <a:lnTo>
                  <a:pt x="150177" y="558520"/>
                </a:lnTo>
                <a:lnTo>
                  <a:pt x="129692" y="579018"/>
                </a:lnTo>
                <a:lnTo>
                  <a:pt x="170649" y="579018"/>
                </a:lnTo>
                <a:lnTo>
                  <a:pt x="170649" y="558520"/>
                </a:lnTo>
                <a:close/>
              </a:path>
              <a:path w="212089" h="600075">
                <a:moveTo>
                  <a:pt x="150177" y="0"/>
                </a:moveTo>
                <a:lnTo>
                  <a:pt x="88734" y="122974"/>
                </a:lnTo>
                <a:lnTo>
                  <a:pt x="129692" y="122974"/>
                </a:lnTo>
                <a:lnTo>
                  <a:pt x="129692" y="102476"/>
                </a:lnTo>
                <a:lnTo>
                  <a:pt x="201368" y="102476"/>
                </a:lnTo>
                <a:lnTo>
                  <a:pt x="150177" y="0"/>
                </a:lnTo>
                <a:close/>
              </a:path>
              <a:path w="212089" h="600075">
                <a:moveTo>
                  <a:pt x="201368" y="102476"/>
                </a:moveTo>
                <a:lnTo>
                  <a:pt x="170649" y="102476"/>
                </a:lnTo>
                <a:lnTo>
                  <a:pt x="170649" y="122974"/>
                </a:lnTo>
                <a:lnTo>
                  <a:pt x="211607" y="122974"/>
                </a:lnTo>
                <a:lnTo>
                  <a:pt x="201368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82745" y="3596322"/>
            <a:ext cx="210185" cy="600075"/>
          </a:xfrm>
          <a:custGeom>
            <a:avLst/>
            <a:gdLst/>
            <a:ahLst/>
            <a:cxnLst/>
            <a:rect l="l" t="t" r="r" b="b"/>
            <a:pathLst>
              <a:path w="210185" h="600075">
                <a:moveTo>
                  <a:pt x="81914" y="102476"/>
                </a:moveTo>
                <a:lnTo>
                  <a:pt x="40957" y="102476"/>
                </a:lnTo>
                <a:lnTo>
                  <a:pt x="40957" y="579018"/>
                </a:lnTo>
                <a:lnTo>
                  <a:pt x="42566" y="586994"/>
                </a:lnTo>
                <a:lnTo>
                  <a:pt x="46955" y="593510"/>
                </a:lnTo>
                <a:lnTo>
                  <a:pt x="53462" y="597904"/>
                </a:lnTo>
                <a:lnTo>
                  <a:pt x="61429" y="599516"/>
                </a:lnTo>
                <a:lnTo>
                  <a:pt x="209905" y="599516"/>
                </a:lnTo>
                <a:lnTo>
                  <a:pt x="209905" y="579018"/>
                </a:lnTo>
                <a:lnTo>
                  <a:pt x="81914" y="579018"/>
                </a:lnTo>
                <a:lnTo>
                  <a:pt x="61429" y="558520"/>
                </a:lnTo>
                <a:lnTo>
                  <a:pt x="81914" y="558520"/>
                </a:lnTo>
                <a:lnTo>
                  <a:pt x="81914" y="102476"/>
                </a:lnTo>
                <a:close/>
              </a:path>
              <a:path w="210185" h="600075">
                <a:moveTo>
                  <a:pt x="81914" y="558520"/>
                </a:moveTo>
                <a:lnTo>
                  <a:pt x="61429" y="558520"/>
                </a:lnTo>
                <a:lnTo>
                  <a:pt x="81914" y="579018"/>
                </a:lnTo>
                <a:lnTo>
                  <a:pt x="81914" y="558520"/>
                </a:lnTo>
                <a:close/>
              </a:path>
              <a:path w="210185" h="600075">
                <a:moveTo>
                  <a:pt x="209905" y="558520"/>
                </a:moveTo>
                <a:lnTo>
                  <a:pt x="81914" y="558520"/>
                </a:lnTo>
                <a:lnTo>
                  <a:pt x="81914" y="579018"/>
                </a:lnTo>
                <a:lnTo>
                  <a:pt x="209905" y="579018"/>
                </a:lnTo>
                <a:lnTo>
                  <a:pt x="209905" y="558520"/>
                </a:lnTo>
                <a:close/>
              </a:path>
              <a:path w="210185" h="600075">
                <a:moveTo>
                  <a:pt x="61429" y="0"/>
                </a:moveTo>
                <a:lnTo>
                  <a:pt x="0" y="122974"/>
                </a:lnTo>
                <a:lnTo>
                  <a:pt x="40957" y="122974"/>
                </a:lnTo>
                <a:lnTo>
                  <a:pt x="40957" y="102476"/>
                </a:lnTo>
                <a:lnTo>
                  <a:pt x="112631" y="102476"/>
                </a:lnTo>
                <a:lnTo>
                  <a:pt x="61429" y="0"/>
                </a:lnTo>
                <a:close/>
              </a:path>
              <a:path w="210185" h="600075">
                <a:moveTo>
                  <a:pt x="112631" y="102476"/>
                </a:moveTo>
                <a:lnTo>
                  <a:pt x="81914" y="102476"/>
                </a:lnTo>
                <a:lnTo>
                  <a:pt x="81914" y="122974"/>
                </a:lnTo>
                <a:lnTo>
                  <a:pt x="122872" y="122974"/>
                </a:lnTo>
                <a:lnTo>
                  <a:pt x="112631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8512" y="3596322"/>
            <a:ext cx="123189" cy="506095"/>
          </a:xfrm>
          <a:custGeom>
            <a:avLst/>
            <a:gdLst/>
            <a:ahLst/>
            <a:cxnLst/>
            <a:rect l="l" t="t" r="r" b="b"/>
            <a:pathLst>
              <a:path w="123189" h="506095">
                <a:moveTo>
                  <a:pt x="81914" y="102476"/>
                </a:moveTo>
                <a:lnTo>
                  <a:pt x="40957" y="102476"/>
                </a:lnTo>
                <a:lnTo>
                  <a:pt x="40957" y="505574"/>
                </a:lnTo>
                <a:lnTo>
                  <a:pt x="81902" y="505574"/>
                </a:lnTo>
                <a:lnTo>
                  <a:pt x="81914" y="102476"/>
                </a:lnTo>
                <a:close/>
              </a:path>
              <a:path w="123189" h="506095">
                <a:moveTo>
                  <a:pt x="61429" y="0"/>
                </a:moveTo>
                <a:lnTo>
                  <a:pt x="0" y="122974"/>
                </a:lnTo>
                <a:lnTo>
                  <a:pt x="40957" y="122974"/>
                </a:lnTo>
                <a:lnTo>
                  <a:pt x="40957" y="102476"/>
                </a:lnTo>
                <a:lnTo>
                  <a:pt x="112631" y="102476"/>
                </a:lnTo>
                <a:lnTo>
                  <a:pt x="61429" y="0"/>
                </a:lnTo>
                <a:close/>
              </a:path>
              <a:path w="123189" h="506095">
                <a:moveTo>
                  <a:pt x="112631" y="102476"/>
                </a:moveTo>
                <a:lnTo>
                  <a:pt x="81914" y="102476"/>
                </a:lnTo>
                <a:lnTo>
                  <a:pt x="81914" y="122974"/>
                </a:lnTo>
                <a:lnTo>
                  <a:pt x="122872" y="122974"/>
                </a:lnTo>
                <a:lnTo>
                  <a:pt x="112631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1595" y="3180588"/>
            <a:ext cx="1185671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0739" y="3192779"/>
            <a:ext cx="1167384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45106" y="3223963"/>
            <a:ext cx="1043305" cy="357505"/>
          </a:xfrm>
          <a:custGeom>
            <a:avLst/>
            <a:gdLst/>
            <a:ahLst/>
            <a:cxnLst/>
            <a:rect l="l" t="t" r="r" b="b"/>
            <a:pathLst>
              <a:path w="1043305" h="357504">
                <a:moveTo>
                  <a:pt x="0" y="356979"/>
                </a:moveTo>
                <a:lnTo>
                  <a:pt x="1042710" y="356979"/>
                </a:lnTo>
                <a:lnTo>
                  <a:pt x="1042710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45106" y="3223971"/>
            <a:ext cx="1043305" cy="357505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434"/>
              </a:spcBef>
            </a:pPr>
            <a:r>
              <a:rPr dirty="0" sz="1500">
                <a:solidFill>
                  <a:srgbClr val="009999"/>
                </a:solidFill>
                <a:latin typeface="Arial Black"/>
                <a:cs typeface="Arial Black"/>
              </a:rPr>
              <a:t>Opcode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44011" y="3180588"/>
            <a:ext cx="44196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16579" y="3192779"/>
            <a:ext cx="496823" cy="542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7814" y="3223963"/>
            <a:ext cx="290195" cy="357505"/>
          </a:xfrm>
          <a:custGeom>
            <a:avLst/>
            <a:gdLst/>
            <a:ahLst/>
            <a:cxnLst/>
            <a:rect l="l" t="t" r="r" b="b"/>
            <a:pathLst>
              <a:path w="290195" h="357504">
                <a:moveTo>
                  <a:pt x="0" y="356979"/>
                </a:moveTo>
                <a:lnTo>
                  <a:pt x="290118" y="356979"/>
                </a:lnTo>
                <a:lnTo>
                  <a:pt x="290118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7814" y="3223971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7" y="0"/>
                </a:lnTo>
                <a:lnTo>
                  <a:pt x="298647" y="356979"/>
                </a:lnTo>
                <a:lnTo>
                  <a:pt x="0" y="356979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36620" y="3180588"/>
            <a:ext cx="438912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09188" y="3192779"/>
            <a:ext cx="493775" cy="542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77933" y="3223963"/>
            <a:ext cx="288925" cy="357505"/>
          </a:xfrm>
          <a:custGeom>
            <a:avLst/>
            <a:gdLst/>
            <a:ahLst/>
            <a:cxnLst/>
            <a:rect l="l" t="t" r="r" b="b"/>
            <a:pathLst>
              <a:path w="288925" h="357504">
                <a:moveTo>
                  <a:pt x="0" y="356979"/>
                </a:moveTo>
                <a:lnTo>
                  <a:pt x="288404" y="356979"/>
                </a:lnTo>
                <a:lnTo>
                  <a:pt x="288404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77933" y="3223971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7" y="0"/>
                </a:lnTo>
                <a:lnTo>
                  <a:pt x="298647" y="356979"/>
                </a:lnTo>
                <a:lnTo>
                  <a:pt x="0" y="356979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23132" y="3180588"/>
            <a:ext cx="1630680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27347" y="3192779"/>
            <a:ext cx="1222248" cy="542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66337" y="3223963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356979"/>
                </a:moveTo>
                <a:lnTo>
                  <a:pt x="1488122" y="356979"/>
                </a:lnTo>
                <a:lnTo>
                  <a:pt x="1488122" y="0"/>
                </a:lnTo>
                <a:lnTo>
                  <a:pt x="0" y="0"/>
                </a:lnTo>
                <a:lnTo>
                  <a:pt x="0" y="356979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66337" y="3223971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0"/>
                </a:moveTo>
                <a:lnTo>
                  <a:pt x="1488122" y="0"/>
                </a:lnTo>
                <a:lnTo>
                  <a:pt x="1488122" y="356979"/>
                </a:lnTo>
                <a:lnTo>
                  <a:pt x="0" y="356979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189524" y="3265246"/>
            <a:ext cx="20637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10"/>
              </a:spcBef>
              <a:tabLst>
                <a:tab pos="373380" algn="l"/>
                <a:tab pos="892810" algn="l"/>
              </a:tabLst>
            </a:pPr>
            <a:r>
              <a:rPr dirty="0" sz="1500" spc="5">
                <a:solidFill>
                  <a:srgbClr val="999966"/>
                </a:solidFill>
                <a:latin typeface="Arial Black"/>
                <a:cs typeface="Arial Black"/>
              </a:rPr>
              <a:t>d	</a:t>
            </a:r>
            <a:r>
              <a:rPr dirty="0" sz="1500" spc="5">
                <a:solidFill>
                  <a:srgbClr val="006600"/>
                </a:solidFill>
                <a:latin typeface="Arial Black"/>
                <a:cs typeface="Arial Black"/>
              </a:rPr>
              <a:t>a	</a:t>
            </a:r>
            <a:r>
              <a:rPr dirty="0" sz="1500" spc="5">
                <a:solidFill>
                  <a:srgbClr val="CC0000"/>
                </a:solidFill>
                <a:latin typeface="Arial Black"/>
                <a:cs typeface="Arial Black"/>
              </a:rPr>
              <a:t>Address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5801" y="2070383"/>
            <a:ext cx="1748155" cy="913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a-bit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330"/>
              </a:lnSpc>
              <a:spcBef>
                <a:spcPts val="80"/>
              </a:spcBef>
            </a:pP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a = 0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access</a:t>
            </a:r>
            <a:r>
              <a:rPr dirty="0" sz="1950" spc="-9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bank  </a:t>
            </a: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a = 1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use</a:t>
            </a:r>
            <a:r>
              <a:rPr dirty="0" sz="1950" spc="-6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5">
                <a:solidFill>
                  <a:srgbClr val="0066FF"/>
                </a:solidFill>
                <a:latin typeface="Times New Roman"/>
                <a:cs typeface="Times New Roman"/>
              </a:rPr>
              <a:t>BSR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56431" y="2532214"/>
            <a:ext cx="210185" cy="600075"/>
          </a:xfrm>
          <a:custGeom>
            <a:avLst/>
            <a:gdLst/>
            <a:ahLst/>
            <a:cxnLst/>
            <a:rect l="l" t="t" r="r" b="b"/>
            <a:pathLst>
              <a:path w="210185" h="600075">
                <a:moveTo>
                  <a:pt x="40957" y="476542"/>
                </a:moveTo>
                <a:lnTo>
                  <a:pt x="0" y="476542"/>
                </a:lnTo>
                <a:lnTo>
                  <a:pt x="61442" y="599516"/>
                </a:lnTo>
                <a:lnTo>
                  <a:pt x="112633" y="497039"/>
                </a:lnTo>
                <a:lnTo>
                  <a:pt x="40957" y="497039"/>
                </a:lnTo>
                <a:lnTo>
                  <a:pt x="40957" y="476542"/>
                </a:lnTo>
                <a:close/>
              </a:path>
              <a:path w="210185" h="600075">
                <a:moveTo>
                  <a:pt x="209905" y="0"/>
                </a:moveTo>
                <a:lnTo>
                  <a:pt x="61442" y="0"/>
                </a:lnTo>
                <a:lnTo>
                  <a:pt x="53467" y="1609"/>
                </a:lnTo>
                <a:lnTo>
                  <a:pt x="46956" y="6000"/>
                </a:lnTo>
                <a:lnTo>
                  <a:pt x="42567" y="12515"/>
                </a:lnTo>
                <a:lnTo>
                  <a:pt x="40957" y="20497"/>
                </a:lnTo>
                <a:lnTo>
                  <a:pt x="40957" y="497039"/>
                </a:lnTo>
                <a:lnTo>
                  <a:pt x="81914" y="497039"/>
                </a:lnTo>
                <a:lnTo>
                  <a:pt x="81914" y="40995"/>
                </a:lnTo>
                <a:lnTo>
                  <a:pt x="61442" y="40995"/>
                </a:lnTo>
                <a:lnTo>
                  <a:pt x="81914" y="20497"/>
                </a:lnTo>
                <a:lnTo>
                  <a:pt x="209905" y="20497"/>
                </a:lnTo>
                <a:lnTo>
                  <a:pt x="209905" y="0"/>
                </a:lnTo>
                <a:close/>
              </a:path>
              <a:path w="210185" h="600075">
                <a:moveTo>
                  <a:pt x="122872" y="476542"/>
                </a:moveTo>
                <a:lnTo>
                  <a:pt x="81914" y="476542"/>
                </a:lnTo>
                <a:lnTo>
                  <a:pt x="81914" y="497039"/>
                </a:lnTo>
                <a:lnTo>
                  <a:pt x="112633" y="497039"/>
                </a:lnTo>
                <a:lnTo>
                  <a:pt x="122872" y="476542"/>
                </a:lnTo>
                <a:close/>
              </a:path>
              <a:path w="210185" h="600075">
                <a:moveTo>
                  <a:pt x="81914" y="20497"/>
                </a:moveTo>
                <a:lnTo>
                  <a:pt x="61442" y="40995"/>
                </a:lnTo>
                <a:lnTo>
                  <a:pt x="81914" y="40995"/>
                </a:lnTo>
                <a:lnTo>
                  <a:pt x="81914" y="20497"/>
                </a:lnTo>
                <a:close/>
              </a:path>
              <a:path w="210185" h="600075">
                <a:moveTo>
                  <a:pt x="209905" y="20497"/>
                </a:moveTo>
                <a:lnTo>
                  <a:pt x="81914" y="20497"/>
                </a:lnTo>
                <a:lnTo>
                  <a:pt x="81914" y="40995"/>
                </a:lnTo>
                <a:lnTo>
                  <a:pt x="209905" y="40995"/>
                </a:lnTo>
                <a:lnTo>
                  <a:pt x="209905" y="20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80"/>
              <a:t> </a:t>
            </a:r>
            <a:r>
              <a:rPr dirty="0"/>
              <a:t>Memory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27558" y="1417853"/>
            <a:ext cx="287718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>
                <a:solidFill>
                  <a:srgbClr val="420000"/>
                </a:solidFill>
                <a:latin typeface="Times New Roman"/>
                <a:cs typeface="Times New Roman"/>
              </a:rPr>
              <a:t>Organization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4451" y="4886735"/>
            <a:ext cx="236728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Instruction</a:t>
            </a:r>
            <a:r>
              <a:rPr dirty="0" sz="1950" spc="-7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Examples: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6282" y="5682263"/>
            <a:ext cx="1022985" cy="6178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0"/>
              </a:spcBef>
            </a:pPr>
            <a:r>
              <a:rPr dirty="0" sz="1950" spc="-15" b="1">
                <a:latin typeface="Times New Roman"/>
                <a:cs typeface="Times New Roman"/>
              </a:rPr>
              <a:t>MOV</a:t>
            </a:r>
            <a:r>
              <a:rPr dirty="0" sz="1950" spc="-190" b="1">
                <a:latin typeface="Times New Roman"/>
                <a:cs typeface="Times New Roman"/>
              </a:rPr>
              <a:t>L</a:t>
            </a:r>
            <a:r>
              <a:rPr dirty="0" sz="1950" spc="-5" b="1">
                <a:latin typeface="Times New Roman"/>
                <a:cs typeface="Times New Roman"/>
              </a:rPr>
              <a:t>W  </a:t>
            </a:r>
            <a:r>
              <a:rPr dirty="0" sz="1950" spc="-20" b="1">
                <a:latin typeface="Times New Roman"/>
                <a:cs typeface="Times New Roman"/>
              </a:rPr>
              <a:t>MOVW</a:t>
            </a:r>
            <a:r>
              <a:rPr dirty="0" sz="1950" spc="-5" b="1"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22242" y="5682263"/>
            <a:ext cx="544830" cy="61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0x23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dirty="0" sz="1950" spc="-10" b="1">
                <a:latin typeface="Times New Roman"/>
                <a:cs typeface="Times New Roman"/>
              </a:rPr>
              <a:t>0xF3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6282" y="6273575"/>
            <a:ext cx="1022985" cy="916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950" spc="-20" b="1">
                <a:latin typeface="Times New Roman"/>
                <a:cs typeface="Times New Roman"/>
              </a:rPr>
              <a:t>MOVW</a:t>
            </a:r>
            <a:r>
              <a:rPr dirty="0" sz="1950" spc="-5" b="1">
                <a:latin typeface="Times New Roman"/>
                <a:cs typeface="Times New Roman"/>
              </a:rPr>
              <a:t>F  </a:t>
            </a:r>
            <a:r>
              <a:rPr dirty="0" sz="1950" spc="-15" b="1">
                <a:solidFill>
                  <a:srgbClr val="FF0A0A"/>
                </a:solidFill>
                <a:latin typeface="Times New Roman"/>
                <a:cs typeface="Times New Roman"/>
              </a:rPr>
              <a:t>MOLB  </a:t>
            </a:r>
            <a:r>
              <a:rPr dirty="0" sz="1950" spc="-20" b="1">
                <a:solidFill>
                  <a:srgbClr val="FF0A0A"/>
                </a:solidFill>
                <a:latin typeface="Times New Roman"/>
                <a:cs typeface="Times New Roman"/>
              </a:rPr>
              <a:t>MOVW</a:t>
            </a:r>
            <a:r>
              <a:rPr dirty="0" sz="1950" spc="-5" b="1">
                <a:solidFill>
                  <a:srgbClr val="FF0A0A"/>
                </a:solidFill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22242" y="6273575"/>
            <a:ext cx="702310" cy="916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Times New Roman"/>
                <a:cs typeface="Times New Roman"/>
              </a:rPr>
              <a:t>0xF2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spcBef>
                <a:spcPts val="10"/>
              </a:spcBef>
            </a:pPr>
            <a:r>
              <a:rPr dirty="0" sz="1950" spc="-10" b="1">
                <a:solidFill>
                  <a:srgbClr val="FF0A0A"/>
                </a:solidFill>
                <a:latin typeface="Times New Roman"/>
                <a:cs typeface="Times New Roman"/>
              </a:rPr>
              <a:t>0x02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dirty="0" sz="1950" spc="-10" b="1">
                <a:solidFill>
                  <a:srgbClr val="FF0A0A"/>
                </a:solidFill>
                <a:latin typeface="Times New Roman"/>
                <a:cs typeface="Times New Roman"/>
              </a:rPr>
              <a:t>0x20,</a:t>
            </a:r>
            <a:r>
              <a:rPr dirty="0" sz="1950" spc="-5" b="1">
                <a:solidFill>
                  <a:srgbClr val="FF0A0A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57166" y="6197650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 h="0">
                <a:moveTo>
                  <a:pt x="0" y="0"/>
                </a:moveTo>
                <a:lnTo>
                  <a:pt x="1766290" y="1"/>
                </a:lnTo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23459" y="1435655"/>
            <a:ext cx="17145" cy="4762500"/>
          </a:xfrm>
          <a:custGeom>
            <a:avLst/>
            <a:gdLst/>
            <a:ahLst/>
            <a:cxnLst/>
            <a:rect l="l" t="t" r="r" b="b"/>
            <a:pathLst>
              <a:path w="17145" h="4762500">
                <a:moveTo>
                  <a:pt x="17065" y="4761995"/>
                </a:moveTo>
                <a:lnTo>
                  <a:pt x="0" y="0"/>
                </a:lnTo>
              </a:path>
            </a:pathLst>
          </a:custGeom>
          <a:ln w="10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40525" y="1420279"/>
            <a:ext cx="604520" cy="82550"/>
          </a:xfrm>
          <a:custGeom>
            <a:avLst/>
            <a:gdLst/>
            <a:ahLst/>
            <a:cxnLst/>
            <a:rect l="l" t="t" r="r" b="b"/>
            <a:pathLst>
              <a:path w="604520" h="82550">
                <a:moveTo>
                  <a:pt x="522211" y="0"/>
                </a:moveTo>
                <a:lnTo>
                  <a:pt x="522211" y="81991"/>
                </a:lnTo>
                <a:lnTo>
                  <a:pt x="593874" y="46126"/>
                </a:lnTo>
                <a:lnTo>
                  <a:pt x="535863" y="46126"/>
                </a:lnTo>
                <a:lnTo>
                  <a:pt x="535863" y="35877"/>
                </a:lnTo>
                <a:lnTo>
                  <a:pt x="593899" y="35877"/>
                </a:lnTo>
                <a:lnTo>
                  <a:pt x="522211" y="0"/>
                </a:lnTo>
                <a:close/>
              </a:path>
              <a:path w="604520" h="82550">
                <a:moveTo>
                  <a:pt x="522211" y="35877"/>
                </a:moveTo>
                <a:lnTo>
                  <a:pt x="0" y="35877"/>
                </a:lnTo>
                <a:lnTo>
                  <a:pt x="0" y="46126"/>
                </a:lnTo>
                <a:lnTo>
                  <a:pt x="522211" y="46126"/>
                </a:lnTo>
                <a:lnTo>
                  <a:pt x="522211" y="35877"/>
                </a:lnTo>
                <a:close/>
              </a:path>
              <a:path w="604520" h="82550">
                <a:moveTo>
                  <a:pt x="593899" y="35877"/>
                </a:moveTo>
                <a:lnTo>
                  <a:pt x="535863" y="35877"/>
                </a:lnTo>
                <a:lnTo>
                  <a:pt x="535863" y="46126"/>
                </a:lnTo>
                <a:lnTo>
                  <a:pt x="593874" y="46126"/>
                </a:lnTo>
                <a:lnTo>
                  <a:pt x="604126" y="40995"/>
                </a:lnTo>
                <a:lnTo>
                  <a:pt x="593899" y="35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40525" y="1898535"/>
            <a:ext cx="604520" cy="82550"/>
          </a:xfrm>
          <a:custGeom>
            <a:avLst/>
            <a:gdLst/>
            <a:ahLst/>
            <a:cxnLst/>
            <a:rect l="l" t="t" r="r" b="b"/>
            <a:pathLst>
              <a:path w="604520" h="82550">
                <a:moveTo>
                  <a:pt x="522211" y="0"/>
                </a:moveTo>
                <a:lnTo>
                  <a:pt x="522211" y="81978"/>
                </a:lnTo>
                <a:lnTo>
                  <a:pt x="593896" y="46113"/>
                </a:lnTo>
                <a:lnTo>
                  <a:pt x="535863" y="46113"/>
                </a:lnTo>
                <a:lnTo>
                  <a:pt x="535863" y="35864"/>
                </a:lnTo>
                <a:lnTo>
                  <a:pt x="593874" y="35864"/>
                </a:lnTo>
                <a:lnTo>
                  <a:pt x="522211" y="0"/>
                </a:lnTo>
                <a:close/>
              </a:path>
              <a:path w="604520" h="82550">
                <a:moveTo>
                  <a:pt x="522211" y="35864"/>
                </a:moveTo>
                <a:lnTo>
                  <a:pt x="0" y="35864"/>
                </a:lnTo>
                <a:lnTo>
                  <a:pt x="0" y="46113"/>
                </a:lnTo>
                <a:lnTo>
                  <a:pt x="522211" y="46113"/>
                </a:lnTo>
                <a:lnTo>
                  <a:pt x="522211" y="35864"/>
                </a:lnTo>
                <a:close/>
              </a:path>
              <a:path w="604520" h="82550">
                <a:moveTo>
                  <a:pt x="593874" y="35864"/>
                </a:moveTo>
                <a:lnTo>
                  <a:pt x="535863" y="35864"/>
                </a:lnTo>
                <a:lnTo>
                  <a:pt x="535863" y="46113"/>
                </a:lnTo>
                <a:lnTo>
                  <a:pt x="593896" y="46113"/>
                </a:lnTo>
                <a:lnTo>
                  <a:pt x="604126" y="40995"/>
                </a:lnTo>
                <a:lnTo>
                  <a:pt x="593874" y="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92650" y="5835548"/>
            <a:ext cx="274955" cy="724535"/>
          </a:xfrm>
          <a:custGeom>
            <a:avLst/>
            <a:gdLst/>
            <a:ahLst/>
            <a:cxnLst/>
            <a:rect l="l" t="t" r="r" b="b"/>
            <a:pathLst>
              <a:path w="274954" h="724534">
                <a:moveTo>
                  <a:pt x="0" y="0"/>
                </a:moveTo>
                <a:lnTo>
                  <a:pt x="53473" y="1796"/>
                </a:lnTo>
                <a:lnTo>
                  <a:pt x="97141" y="6697"/>
                </a:lnTo>
                <a:lnTo>
                  <a:pt x="126582" y="13965"/>
                </a:lnTo>
                <a:lnTo>
                  <a:pt x="137378" y="22865"/>
                </a:lnTo>
                <a:lnTo>
                  <a:pt x="137378" y="339237"/>
                </a:lnTo>
                <a:lnTo>
                  <a:pt x="148174" y="348137"/>
                </a:lnTo>
                <a:lnTo>
                  <a:pt x="177615" y="355405"/>
                </a:lnTo>
                <a:lnTo>
                  <a:pt x="221282" y="360306"/>
                </a:lnTo>
                <a:lnTo>
                  <a:pt x="274756" y="362102"/>
                </a:lnTo>
                <a:lnTo>
                  <a:pt x="221282" y="363899"/>
                </a:lnTo>
                <a:lnTo>
                  <a:pt x="177615" y="368800"/>
                </a:lnTo>
                <a:lnTo>
                  <a:pt x="148174" y="376068"/>
                </a:lnTo>
                <a:lnTo>
                  <a:pt x="137378" y="384968"/>
                </a:lnTo>
                <a:lnTo>
                  <a:pt x="137378" y="701340"/>
                </a:lnTo>
                <a:lnTo>
                  <a:pt x="126582" y="710240"/>
                </a:lnTo>
                <a:lnTo>
                  <a:pt x="97141" y="717508"/>
                </a:lnTo>
                <a:lnTo>
                  <a:pt x="53473" y="722409"/>
                </a:lnTo>
                <a:lnTo>
                  <a:pt x="0" y="724205"/>
                </a:lnTo>
              </a:path>
            </a:pathLst>
          </a:custGeom>
          <a:ln w="1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6008" y="6901359"/>
            <a:ext cx="2213610" cy="8890"/>
          </a:xfrm>
          <a:custGeom>
            <a:avLst/>
            <a:gdLst/>
            <a:ahLst/>
            <a:cxnLst/>
            <a:rect l="l" t="t" r="r" b="b"/>
            <a:pathLst>
              <a:path w="2213609" h="8890">
                <a:moveTo>
                  <a:pt x="0" y="0"/>
                </a:moveTo>
                <a:lnTo>
                  <a:pt x="2213414" y="8539"/>
                </a:lnTo>
              </a:path>
            </a:pathLst>
          </a:custGeom>
          <a:ln w="10248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23810" y="3160764"/>
            <a:ext cx="5715" cy="3759835"/>
          </a:xfrm>
          <a:custGeom>
            <a:avLst/>
            <a:gdLst/>
            <a:ahLst/>
            <a:cxnLst/>
            <a:rect l="l" t="t" r="r" b="b"/>
            <a:pathLst>
              <a:path w="5715" h="3759834">
                <a:moveTo>
                  <a:pt x="5119" y="3759383"/>
                </a:moveTo>
                <a:lnTo>
                  <a:pt x="0" y="0"/>
                </a:lnTo>
              </a:path>
            </a:pathLst>
          </a:custGeom>
          <a:ln w="10239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42582" y="3141979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 h="0">
                <a:moveTo>
                  <a:pt x="0" y="0"/>
                </a:moveTo>
                <a:lnTo>
                  <a:pt x="305485" y="0"/>
                </a:lnTo>
              </a:path>
            </a:pathLst>
          </a:custGeom>
          <a:ln w="3175">
            <a:solidFill>
              <a:srgbClr val="CC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42582" y="3100984"/>
            <a:ext cx="306070" cy="82550"/>
          </a:xfrm>
          <a:custGeom>
            <a:avLst/>
            <a:gdLst/>
            <a:ahLst/>
            <a:cxnLst/>
            <a:rect l="l" t="t" r="r" b="b"/>
            <a:pathLst>
              <a:path w="306070" h="82550">
                <a:moveTo>
                  <a:pt x="223570" y="0"/>
                </a:moveTo>
                <a:lnTo>
                  <a:pt x="223570" y="81991"/>
                </a:lnTo>
                <a:lnTo>
                  <a:pt x="295233" y="46126"/>
                </a:lnTo>
                <a:lnTo>
                  <a:pt x="237223" y="46126"/>
                </a:lnTo>
                <a:lnTo>
                  <a:pt x="237223" y="35877"/>
                </a:lnTo>
                <a:lnTo>
                  <a:pt x="295259" y="35877"/>
                </a:lnTo>
                <a:lnTo>
                  <a:pt x="223570" y="0"/>
                </a:lnTo>
                <a:close/>
              </a:path>
              <a:path w="306070" h="82550">
                <a:moveTo>
                  <a:pt x="223570" y="35877"/>
                </a:moveTo>
                <a:lnTo>
                  <a:pt x="0" y="35877"/>
                </a:lnTo>
                <a:lnTo>
                  <a:pt x="0" y="46126"/>
                </a:lnTo>
                <a:lnTo>
                  <a:pt x="223570" y="46126"/>
                </a:lnTo>
                <a:lnTo>
                  <a:pt x="223570" y="35877"/>
                </a:lnTo>
                <a:close/>
              </a:path>
              <a:path w="306070" h="82550">
                <a:moveTo>
                  <a:pt x="295259" y="35877"/>
                </a:moveTo>
                <a:lnTo>
                  <a:pt x="237223" y="35877"/>
                </a:lnTo>
                <a:lnTo>
                  <a:pt x="237223" y="46126"/>
                </a:lnTo>
                <a:lnTo>
                  <a:pt x="295233" y="46126"/>
                </a:lnTo>
                <a:lnTo>
                  <a:pt x="305485" y="40995"/>
                </a:lnTo>
                <a:lnTo>
                  <a:pt x="295259" y="35877"/>
                </a:lnTo>
                <a:close/>
              </a:path>
            </a:pathLst>
          </a:custGeom>
          <a:solidFill>
            <a:srgbClr val="FF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73879" y="6621243"/>
            <a:ext cx="274955" cy="541655"/>
          </a:xfrm>
          <a:custGeom>
            <a:avLst/>
            <a:gdLst/>
            <a:ahLst/>
            <a:cxnLst/>
            <a:rect l="l" t="t" r="r" b="b"/>
            <a:pathLst>
              <a:path w="274954" h="541654">
                <a:moveTo>
                  <a:pt x="0" y="0"/>
                </a:moveTo>
                <a:lnTo>
                  <a:pt x="53473" y="1800"/>
                </a:lnTo>
                <a:lnTo>
                  <a:pt x="97141" y="6711"/>
                </a:lnTo>
                <a:lnTo>
                  <a:pt x="126582" y="13995"/>
                </a:lnTo>
                <a:lnTo>
                  <a:pt x="137378" y="22914"/>
                </a:lnTo>
                <a:lnTo>
                  <a:pt x="137378" y="247808"/>
                </a:lnTo>
                <a:lnTo>
                  <a:pt x="148174" y="256727"/>
                </a:lnTo>
                <a:lnTo>
                  <a:pt x="177615" y="264011"/>
                </a:lnTo>
                <a:lnTo>
                  <a:pt x="221283" y="268921"/>
                </a:lnTo>
                <a:lnTo>
                  <a:pt x="274757" y="270722"/>
                </a:lnTo>
                <a:lnTo>
                  <a:pt x="221283" y="272523"/>
                </a:lnTo>
                <a:lnTo>
                  <a:pt x="177615" y="277434"/>
                </a:lnTo>
                <a:lnTo>
                  <a:pt x="148174" y="284718"/>
                </a:lnTo>
                <a:lnTo>
                  <a:pt x="137378" y="293637"/>
                </a:lnTo>
                <a:lnTo>
                  <a:pt x="137378" y="518530"/>
                </a:lnTo>
                <a:lnTo>
                  <a:pt x="126582" y="527450"/>
                </a:lnTo>
                <a:lnTo>
                  <a:pt x="97141" y="534734"/>
                </a:lnTo>
                <a:lnTo>
                  <a:pt x="53473" y="539645"/>
                </a:lnTo>
                <a:lnTo>
                  <a:pt x="0" y="541445"/>
                </a:lnTo>
              </a:path>
            </a:pathLst>
          </a:custGeom>
          <a:ln w="10241">
            <a:solidFill>
              <a:srgbClr val="FF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97140" y="1126236"/>
            <a:ext cx="1630679" cy="597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697723" y="1193291"/>
            <a:ext cx="1429512" cy="5151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40243" y="1167491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40243" y="116749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832331" y="1271870"/>
            <a:ext cx="11017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Access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97140" y="1580388"/>
            <a:ext cx="1630679" cy="597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28204" y="1650492"/>
            <a:ext cx="1368552" cy="512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40243" y="1621834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40243" y="162182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862189" y="1729067"/>
            <a:ext cx="104266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Bank 0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597140" y="2034539"/>
            <a:ext cx="1630679" cy="10515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640243" y="2076169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40243" y="2076170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078927" y="2302091"/>
            <a:ext cx="6089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2395" marR="5080" indent="-10033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97140" y="2942844"/>
            <a:ext cx="1630679" cy="10515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640243" y="2984841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40243" y="2984842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078927" y="3213443"/>
            <a:ext cx="6089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2395" marR="5080" indent="-10033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2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597140" y="3848100"/>
            <a:ext cx="1627631" cy="3931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40243" y="3893515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1486407" y="0"/>
                </a:moveTo>
                <a:lnTo>
                  <a:pt x="0" y="0"/>
                </a:lnTo>
                <a:lnTo>
                  <a:pt x="0" y="247662"/>
                </a:lnTo>
                <a:lnTo>
                  <a:pt x="107416" y="124688"/>
                </a:lnTo>
                <a:lnTo>
                  <a:pt x="1486407" y="124688"/>
                </a:lnTo>
                <a:lnTo>
                  <a:pt x="1486407" y="0"/>
                </a:lnTo>
                <a:close/>
              </a:path>
              <a:path w="1486534" h="248285">
                <a:moveTo>
                  <a:pt x="320078" y="124688"/>
                </a:moveTo>
                <a:lnTo>
                  <a:pt x="107416" y="124688"/>
                </a:lnTo>
                <a:lnTo>
                  <a:pt x="212648" y="247662"/>
                </a:lnTo>
                <a:lnTo>
                  <a:pt x="320078" y="124688"/>
                </a:lnTo>
                <a:close/>
              </a:path>
              <a:path w="1486534" h="248285">
                <a:moveTo>
                  <a:pt x="530542" y="124688"/>
                </a:moveTo>
                <a:lnTo>
                  <a:pt x="320078" y="124688"/>
                </a:lnTo>
                <a:lnTo>
                  <a:pt x="425310" y="247662"/>
                </a:lnTo>
                <a:lnTo>
                  <a:pt x="530542" y="124688"/>
                </a:lnTo>
                <a:close/>
              </a:path>
              <a:path w="1486534" h="248285">
                <a:moveTo>
                  <a:pt x="743203" y="124688"/>
                </a:moveTo>
                <a:lnTo>
                  <a:pt x="530542" y="124688"/>
                </a:lnTo>
                <a:lnTo>
                  <a:pt x="637971" y="247662"/>
                </a:lnTo>
                <a:lnTo>
                  <a:pt x="743203" y="124688"/>
                </a:lnTo>
                <a:close/>
              </a:path>
              <a:path w="1486534" h="248285">
                <a:moveTo>
                  <a:pt x="955865" y="124688"/>
                </a:moveTo>
                <a:lnTo>
                  <a:pt x="743203" y="124688"/>
                </a:lnTo>
                <a:lnTo>
                  <a:pt x="848436" y="247662"/>
                </a:lnTo>
                <a:lnTo>
                  <a:pt x="955865" y="124688"/>
                </a:lnTo>
                <a:close/>
              </a:path>
              <a:path w="1486534" h="248285">
                <a:moveTo>
                  <a:pt x="1168527" y="124688"/>
                </a:moveTo>
                <a:lnTo>
                  <a:pt x="955865" y="124688"/>
                </a:lnTo>
                <a:lnTo>
                  <a:pt x="1061097" y="247662"/>
                </a:lnTo>
                <a:lnTo>
                  <a:pt x="1168527" y="124688"/>
                </a:lnTo>
                <a:close/>
              </a:path>
              <a:path w="1486534" h="248285">
                <a:moveTo>
                  <a:pt x="1378991" y="124688"/>
                </a:moveTo>
                <a:lnTo>
                  <a:pt x="1168527" y="124688"/>
                </a:lnTo>
                <a:lnTo>
                  <a:pt x="1273759" y="247662"/>
                </a:lnTo>
                <a:lnTo>
                  <a:pt x="1378991" y="124688"/>
                </a:lnTo>
                <a:close/>
              </a:path>
              <a:path w="1486534" h="248285">
                <a:moveTo>
                  <a:pt x="1486407" y="124688"/>
                </a:moveTo>
                <a:lnTo>
                  <a:pt x="1378991" y="124688"/>
                </a:lnTo>
                <a:lnTo>
                  <a:pt x="1486407" y="247662"/>
                </a:lnTo>
                <a:lnTo>
                  <a:pt x="1486407" y="124688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640243" y="3893515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0" y="0"/>
                </a:moveTo>
                <a:lnTo>
                  <a:pt x="0" y="247665"/>
                </a:lnTo>
                <a:lnTo>
                  <a:pt x="107425" y="124686"/>
                </a:lnTo>
                <a:lnTo>
                  <a:pt x="212658" y="247665"/>
                </a:lnTo>
                <a:lnTo>
                  <a:pt x="320083" y="124686"/>
                </a:lnTo>
                <a:lnTo>
                  <a:pt x="425316" y="247665"/>
                </a:lnTo>
                <a:lnTo>
                  <a:pt x="530550" y="124686"/>
                </a:lnTo>
                <a:lnTo>
                  <a:pt x="637975" y="247665"/>
                </a:lnTo>
                <a:lnTo>
                  <a:pt x="743207" y="124686"/>
                </a:lnTo>
                <a:lnTo>
                  <a:pt x="848441" y="247665"/>
                </a:lnTo>
                <a:lnTo>
                  <a:pt x="955866" y="124686"/>
                </a:lnTo>
                <a:lnTo>
                  <a:pt x="1061099" y="247665"/>
                </a:lnTo>
                <a:lnTo>
                  <a:pt x="1168525" y="124686"/>
                </a:lnTo>
                <a:lnTo>
                  <a:pt x="1273757" y="247665"/>
                </a:lnTo>
                <a:lnTo>
                  <a:pt x="1378988" y="124686"/>
                </a:lnTo>
                <a:lnTo>
                  <a:pt x="1486413" y="247665"/>
                </a:lnTo>
                <a:lnTo>
                  <a:pt x="1486413" y="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97140" y="4140708"/>
            <a:ext cx="1627631" cy="390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40243" y="4183875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1378991" y="0"/>
                </a:moveTo>
                <a:lnTo>
                  <a:pt x="1273759" y="124688"/>
                </a:lnTo>
                <a:lnTo>
                  <a:pt x="0" y="124688"/>
                </a:lnTo>
                <a:lnTo>
                  <a:pt x="0" y="249377"/>
                </a:lnTo>
                <a:lnTo>
                  <a:pt x="1486407" y="249377"/>
                </a:lnTo>
                <a:lnTo>
                  <a:pt x="1486407" y="124688"/>
                </a:lnTo>
                <a:lnTo>
                  <a:pt x="212648" y="124688"/>
                </a:lnTo>
                <a:lnTo>
                  <a:pt x="107416" y="0"/>
                </a:lnTo>
                <a:lnTo>
                  <a:pt x="1378991" y="0"/>
                </a:lnTo>
                <a:close/>
              </a:path>
              <a:path w="1486534" h="249554">
                <a:moveTo>
                  <a:pt x="320078" y="0"/>
                </a:moveTo>
                <a:lnTo>
                  <a:pt x="212648" y="124688"/>
                </a:lnTo>
                <a:lnTo>
                  <a:pt x="425310" y="124688"/>
                </a:lnTo>
                <a:lnTo>
                  <a:pt x="320078" y="0"/>
                </a:lnTo>
                <a:close/>
              </a:path>
              <a:path w="1486534" h="249554">
                <a:moveTo>
                  <a:pt x="530542" y="0"/>
                </a:moveTo>
                <a:lnTo>
                  <a:pt x="425310" y="124688"/>
                </a:lnTo>
                <a:lnTo>
                  <a:pt x="637971" y="124688"/>
                </a:lnTo>
                <a:lnTo>
                  <a:pt x="530542" y="0"/>
                </a:lnTo>
                <a:close/>
              </a:path>
              <a:path w="1486534" h="249554">
                <a:moveTo>
                  <a:pt x="743203" y="0"/>
                </a:moveTo>
                <a:lnTo>
                  <a:pt x="637971" y="124688"/>
                </a:lnTo>
                <a:lnTo>
                  <a:pt x="848436" y="124688"/>
                </a:lnTo>
                <a:lnTo>
                  <a:pt x="743203" y="0"/>
                </a:lnTo>
                <a:close/>
              </a:path>
              <a:path w="1486534" h="249554">
                <a:moveTo>
                  <a:pt x="955865" y="0"/>
                </a:moveTo>
                <a:lnTo>
                  <a:pt x="848436" y="124688"/>
                </a:lnTo>
                <a:lnTo>
                  <a:pt x="1061097" y="124688"/>
                </a:lnTo>
                <a:lnTo>
                  <a:pt x="955865" y="0"/>
                </a:lnTo>
                <a:close/>
              </a:path>
              <a:path w="1486534" h="249554">
                <a:moveTo>
                  <a:pt x="1168527" y="0"/>
                </a:moveTo>
                <a:lnTo>
                  <a:pt x="1061097" y="124688"/>
                </a:lnTo>
                <a:lnTo>
                  <a:pt x="1273759" y="124688"/>
                </a:lnTo>
                <a:lnTo>
                  <a:pt x="1168527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40243" y="4183875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0" y="249372"/>
                </a:moveTo>
                <a:lnTo>
                  <a:pt x="0" y="124686"/>
                </a:lnTo>
                <a:lnTo>
                  <a:pt x="107425" y="0"/>
                </a:lnTo>
                <a:lnTo>
                  <a:pt x="212658" y="124686"/>
                </a:lnTo>
                <a:lnTo>
                  <a:pt x="320083" y="0"/>
                </a:lnTo>
                <a:lnTo>
                  <a:pt x="425316" y="124686"/>
                </a:lnTo>
                <a:lnTo>
                  <a:pt x="530550" y="0"/>
                </a:lnTo>
                <a:lnTo>
                  <a:pt x="637975" y="124686"/>
                </a:lnTo>
                <a:lnTo>
                  <a:pt x="743207" y="0"/>
                </a:lnTo>
                <a:lnTo>
                  <a:pt x="848441" y="124686"/>
                </a:lnTo>
                <a:lnTo>
                  <a:pt x="955866" y="0"/>
                </a:lnTo>
                <a:lnTo>
                  <a:pt x="1061099" y="124686"/>
                </a:lnTo>
                <a:lnTo>
                  <a:pt x="1168525" y="0"/>
                </a:lnTo>
                <a:lnTo>
                  <a:pt x="1273757" y="124686"/>
                </a:lnTo>
                <a:lnTo>
                  <a:pt x="1378988" y="0"/>
                </a:lnTo>
                <a:lnTo>
                  <a:pt x="1486413" y="124686"/>
                </a:lnTo>
                <a:lnTo>
                  <a:pt x="1486413" y="249372"/>
                </a:lnTo>
                <a:lnTo>
                  <a:pt x="0" y="249372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97140" y="4387596"/>
            <a:ext cx="1630679" cy="10546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40243" y="4431549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640243" y="4431550"/>
            <a:ext cx="1486535" cy="908685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551180" marR="394335" indent="-14986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13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597140" y="5298947"/>
            <a:ext cx="1630679" cy="10515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40243" y="5340221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7640243" y="5340223"/>
            <a:ext cx="1486535" cy="908685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551180" marR="394335" indent="-14986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14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597140" y="6207252"/>
            <a:ext cx="1630679" cy="597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76388" y="6280403"/>
            <a:ext cx="1469136" cy="5120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40243" y="6248891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640243" y="6248896"/>
            <a:ext cx="1486535" cy="454659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960"/>
              </a:spcBef>
            </a:pPr>
            <a:r>
              <a:rPr dirty="0" sz="1400" spc="-5" b="1">
                <a:latin typeface="Arial"/>
                <a:cs typeface="Arial"/>
              </a:rPr>
              <a:t>Bank 15</a:t>
            </a:r>
            <a:r>
              <a:rPr dirty="0" sz="1400" spc="-10" b="1">
                <a:latin typeface="Arial"/>
                <a:cs typeface="Arial"/>
              </a:rPr>
              <a:t> 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597140" y="6661404"/>
            <a:ext cx="1630679" cy="5974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22107" y="6734556"/>
            <a:ext cx="1380744" cy="5151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40243" y="670322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7640243" y="6703230"/>
            <a:ext cx="1486535" cy="454659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955"/>
              </a:spcBef>
            </a:pPr>
            <a:r>
              <a:rPr dirty="0" sz="1400" spc="-5" b="1">
                <a:latin typeface="Arial"/>
                <a:cs typeface="Arial"/>
              </a:rPr>
              <a:t>Access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SFR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71359" y="1167806"/>
            <a:ext cx="385445" cy="8940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345"/>
              </a:spcBef>
            </a:pPr>
            <a:r>
              <a:rPr dirty="0" sz="1150" spc="10" b="1">
                <a:latin typeface="Arial"/>
                <a:cs typeface="Arial"/>
              </a:rPr>
              <a:t>000h</a:t>
            </a:r>
            <a:endParaRPr sz="115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250"/>
              </a:spcBef>
            </a:pPr>
            <a:r>
              <a:rPr dirty="0" sz="1150" spc="10" b="1">
                <a:latin typeface="Arial"/>
                <a:cs typeface="Arial"/>
              </a:rPr>
              <a:t>07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590"/>
              </a:spcBef>
            </a:pPr>
            <a:r>
              <a:rPr dirty="0" sz="1150" spc="10" b="1">
                <a:latin typeface="Arial"/>
                <a:cs typeface="Arial"/>
              </a:rPr>
              <a:t>080h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50" spc="10" b="1">
                <a:latin typeface="Arial"/>
                <a:cs typeface="Arial"/>
              </a:rPr>
              <a:t>0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188428" y="2107043"/>
            <a:ext cx="3683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100h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62825" y="2725787"/>
            <a:ext cx="410845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 b="1">
                <a:latin typeface="Arial"/>
                <a:cs typeface="Arial"/>
              </a:rPr>
              <a:t>1FFh</a:t>
            </a:r>
            <a:endParaRPr sz="115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900"/>
              </a:spcBef>
            </a:pPr>
            <a:r>
              <a:rPr dirty="0" sz="1150" spc="10" b="1">
                <a:latin typeface="Arial"/>
                <a:cs typeface="Arial"/>
              </a:rPr>
              <a:t>200h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79894" y="3637139"/>
            <a:ext cx="38481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2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179894" y="4463147"/>
            <a:ext cx="3937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10" b="1">
                <a:latin typeface="Arial"/>
                <a:cs typeface="Arial"/>
              </a:rPr>
              <a:t>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154291" y="5084939"/>
            <a:ext cx="410209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900"/>
              </a:spcBef>
            </a:pPr>
            <a:r>
              <a:rPr dirty="0" sz="1150" spc="15" b="1">
                <a:latin typeface="Arial"/>
                <a:cs typeface="Arial"/>
              </a:rPr>
              <a:t>E00h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147471" y="5993243"/>
            <a:ext cx="410845" cy="1113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0" b="1">
                <a:latin typeface="Arial"/>
                <a:cs typeface="Arial"/>
              </a:rPr>
              <a:t>EFFh</a:t>
            </a:r>
            <a:endParaRPr sz="1150">
              <a:latin typeface="Arial"/>
              <a:cs typeface="Arial"/>
            </a:endParaRPr>
          </a:p>
          <a:p>
            <a:pPr marL="27940" marR="5080" indent="18415">
              <a:lnSpc>
                <a:spcPct val="116500"/>
              </a:lnSpc>
              <a:spcBef>
                <a:spcPts val="675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00h  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7</a:t>
            </a:r>
            <a:r>
              <a:rPr dirty="0" sz="1150" spc="20" b="1">
                <a:latin typeface="Arial"/>
                <a:cs typeface="Arial"/>
              </a:rPr>
              <a:t>Fh</a:t>
            </a:r>
            <a:endParaRPr sz="1150">
              <a:latin typeface="Arial"/>
              <a:cs typeface="Arial"/>
            </a:endParaRPr>
          </a:p>
          <a:p>
            <a:pPr marL="20955" marR="12700" indent="15240">
              <a:lnSpc>
                <a:spcPts val="1300"/>
              </a:lnSpc>
              <a:spcBef>
                <a:spcPts val="695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80h  </a:t>
            </a:r>
            <a:r>
              <a:rPr dirty="0" sz="1150" spc="20" b="1">
                <a:latin typeface="Arial"/>
                <a:cs typeface="Arial"/>
              </a:rPr>
              <a:t>FFFh</a:t>
            </a:r>
            <a:endParaRPr sz="11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130250" y="784129"/>
            <a:ext cx="242189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4k bytes Data</a:t>
            </a:r>
            <a:r>
              <a:rPr dirty="0" sz="195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0430" y="6544936"/>
            <a:ext cx="535940" cy="3714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80"/>
              </a:spcBef>
            </a:pPr>
            <a:r>
              <a:rPr dirty="0" sz="1100" spc="15" b="1">
                <a:latin typeface="Times New Roman"/>
                <a:cs typeface="Times New Roman"/>
              </a:rPr>
              <a:t>Load</a:t>
            </a:r>
            <a:r>
              <a:rPr dirty="0" sz="1100" b="1">
                <a:latin typeface="Times New Roman"/>
                <a:cs typeface="Times New Roman"/>
              </a:rPr>
              <a:t>i</a:t>
            </a:r>
            <a:r>
              <a:rPr dirty="0" sz="1100" spc="10" b="1">
                <a:latin typeface="Times New Roman"/>
                <a:cs typeface="Times New Roman"/>
              </a:rPr>
              <a:t>ng  </a:t>
            </a:r>
            <a:r>
              <a:rPr dirty="0" sz="1100" spc="15" b="1">
                <a:latin typeface="Times New Roman"/>
                <a:cs typeface="Times New Roman"/>
              </a:rPr>
              <a:t>BSR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1543" y="2076171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4" h="0">
                <a:moveTo>
                  <a:pt x="0" y="0"/>
                </a:moveTo>
                <a:lnTo>
                  <a:pt x="2622981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787" y="2076171"/>
            <a:ext cx="4819650" cy="0"/>
          </a:xfrm>
          <a:custGeom>
            <a:avLst/>
            <a:gdLst/>
            <a:ahLst/>
            <a:cxnLst/>
            <a:rect l="l" t="t" r="r" b="b"/>
            <a:pathLst>
              <a:path w="4819650" h="0">
                <a:moveTo>
                  <a:pt x="0" y="0"/>
                </a:moveTo>
                <a:lnTo>
                  <a:pt x="4819335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81244" y="1171955"/>
            <a:ext cx="1630679" cy="597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1828" y="1242060"/>
            <a:ext cx="1429512" cy="512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25122" y="121361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25122" y="1213611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17209" y="1320637"/>
            <a:ext cx="11017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Access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5643" y="683287"/>
            <a:ext cx="307467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80"/>
              <a:t> </a:t>
            </a:r>
            <a:r>
              <a:rPr dirty="0"/>
              <a:t>Memory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5643" y="1344701"/>
            <a:ext cx="287718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>
                <a:solidFill>
                  <a:srgbClr val="420000"/>
                </a:solidFill>
                <a:latin typeface="Times New Roman"/>
                <a:cs typeface="Times New Roman"/>
              </a:rPr>
              <a:t>Organization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4079" y="1201729"/>
            <a:ext cx="2050414" cy="551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17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PIC16F8F2520/4520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5" b="1">
                <a:latin typeface="Arial"/>
                <a:cs typeface="Arial"/>
              </a:rPr>
              <a:t>Register File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spc="10" b="1">
                <a:latin typeface="Arial"/>
                <a:cs typeface="Arial"/>
              </a:rPr>
              <a:t>Map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3720" y="3773957"/>
            <a:ext cx="123189" cy="290830"/>
          </a:xfrm>
          <a:custGeom>
            <a:avLst/>
            <a:gdLst/>
            <a:ahLst/>
            <a:cxnLst/>
            <a:rect l="l" t="t" r="r" b="b"/>
            <a:pathLst>
              <a:path w="123190" h="290829">
                <a:moveTo>
                  <a:pt x="81915" y="102476"/>
                </a:moveTo>
                <a:lnTo>
                  <a:pt x="40957" y="102476"/>
                </a:lnTo>
                <a:lnTo>
                  <a:pt x="40957" y="290360"/>
                </a:lnTo>
                <a:lnTo>
                  <a:pt x="81915" y="290360"/>
                </a:lnTo>
                <a:lnTo>
                  <a:pt x="81915" y="102476"/>
                </a:lnTo>
                <a:close/>
              </a:path>
              <a:path w="123190" h="290829">
                <a:moveTo>
                  <a:pt x="61442" y="0"/>
                </a:moveTo>
                <a:lnTo>
                  <a:pt x="0" y="122974"/>
                </a:lnTo>
                <a:lnTo>
                  <a:pt x="40957" y="122974"/>
                </a:lnTo>
                <a:lnTo>
                  <a:pt x="40957" y="102476"/>
                </a:lnTo>
                <a:lnTo>
                  <a:pt x="112633" y="102476"/>
                </a:lnTo>
                <a:lnTo>
                  <a:pt x="61442" y="0"/>
                </a:lnTo>
                <a:close/>
              </a:path>
              <a:path w="123190" h="290829">
                <a:moveTo>
                  <a:pt x="112633" y="102476"/>
                </a:moveTo>
                <a:lnTo>
                  <a:pt x="81915" y="102476"/>
                </a:lnTo>
                <a:lnTo>
                  <a:pt x="81915" y="122974"/>
                </a:lnTo>
                <a:lnTo>
                  <a:pt x="122872" y="122974"/>
                </a:lnTo>
                <a:lnTo>
                  <a:pt x="112633" y="10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3720" y="4352975"/>
            <a:ext cx="123189" cy="331470"/>
          </a:xfrm>
          <a:custGeom>
            <a:avLst/>
            <a:gdLst/>
            <a:ahLst/>
            <a:cxnLst/>
            <a:rect l="l" t="t" r="r" b="b"/>
            <a:pathLst>
              <a:path w="123190" h="331470">
                <a:moveTo>
                  <a:pt x="40957" y="208381"/>
                </a:moveTo>
                <a:lnTo>
                  <a:pt x="0" y="208381"/>
                </a:lnTo>
                <a:lnTo>
                  <a:pt x="61442" y="331355"/>
                </a:lnTo>
                <a:lnTo>
                  <a:pt x="112633" y="228879"/>
                </a:lnTo>
                <a:lnTo>
                  <a:pt x="40957" y="228879"/>
                </a:lnTo>
                <a:lnTo>
                  <a:pt x="40957" y="208381"/>
                </a:lnTo>
                <a:close/>
              </a:path>
              <a:path w="123190" h="331470">
                <a:moveTo>
                  <a:pt x="81915" y="0"/>
                </a:moveTo>
                <a:lnTo>
                  <a:pt x="40957" y="0"/>
                </a:lnTo>
                <a:lnTo>
                  <a:pt x="40957" y="228879"/>
                </a:lnTo>
                <a:lnTo>
                  <a:pt x="81915" y="228879"/>
                </a:lnTo>
                <a:lnTo>
                  <a:pt x="81915" y="0"/>
                </a:lnTo>
                <a:close/>
              </a:path>
              <a:path w="123190" h="331470">
                <a:moveTo>
                  <a:pt x="122872" y="208381"/>
                </a:moveTo>
                <a:lnTo>
                  <a:pt x="81915" y="208381"/>
                </a:lnTo>
                <a:lnTo>
                  <a:pt x="81915" y="228879"/>
                </a:lnTo>
                <a:lnTo>
                  <a:pt x="112633" y="228879"/>
                </a:lnTo>
                <a:lnTo>
                  <a:pt x="122872" y="20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17484" y="4813643"/>
            <a:ext cx="8566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256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Bytes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81244" y="1626107"/>
            <a:ext cx="1630679" cy="597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12308" y="1696211"/>
            <a:ext cx="1368552" cy="512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25122" y="1667948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25122" y="1667954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0"/>
                </a:moveTo>
                <a:lnTo>
                  <a:pt x="1486413" y="0"/>
                </a:lnTo>
                <a:lnTo>
                  <a:pt x="1486413" y="454336"/>
                </a:lnTo>
                <a:lnTo>
                  <a:pt x="0" y="454336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647080" y="1774787"/>
            <a:ext cx="104266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Bank 0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81244" y="2080260"/>
            <a:ext cx="1630679" cy="1051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25122" y="2122283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25122" y="2122284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63806" y="2350859"/>
            <a:ext cx="6089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2395" marR="5080" indent="-10033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81244" y="2988564"/>
            <a:ext cx="1630679" cy="1051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25122" y="3030955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25122" y="3030956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0"/>
                </a:moveTo>
                <a:lnTo>
                  <a:pt x="1486413" y="0"/>
                </a:lnTo>
                <a:lnTo>
                  <a:pt x="1486413" y="908673"/>
                </a:lnTo>
                <a:lnTo>
                  <a:pt x="0" y="908673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863806" y="3259163"/>
            <a:ext cx="6089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2395" marR="5080" indent="-10033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2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81244" y="3896867"/>
            <a:ext cx="1627631" cy="390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25122" y="3939628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1486420" y="0"/>
                </a:moveTo>
                <a:lnTo>
                  <a:pt x="0" y="0"/>
                </a:lnTo>
                <a:lnTo>
                  <a:pt x="0" y="247662"/>
                </a:lnTo>
                <a:lnTo>
                  <a:pt x="107429" y="124688"/>
                </a:lnTo>
                <a:lnTo>
                  <a:pt x="1486420" y="124688"/>
                </a:lnTo>
                <a:lnTo>
                  <a:pt x="1486420" y="0"/>
                </a:lnTo>
                <a:close/>
              </a:path>
              <a:path w="1486534" h="248285">
                <a:moveTo>
                  <a:pt x="320078" y="124688"/>
                </a:moveTo>
                <a:lnTo>
                  <a:pt x="107429" y="124688"/>
                </a:lnTo>
                <a:lnTo>
                  <a:pt x="212661" y="247662"/>
                </a:lnTo>
                <a:lnTo>
                  <a:pt x="320078" y="124688"/>
                </a:lnTo>
                <a:close/>
              </a:path>
              <a:path w="1486534" h="248285">
                <a:moveTo>
                  <a:pt x="530555" y="124688"/>
                </a:moveTo>
                <a:lnTo>
                  <a:pt x="320078" y="124688"/>
                </a:lnTo>
                <a:lnTo>
                  <a:pt x="425323" y="247662"/>
                </a:lnTo>
                <a:lnTo>
                  <a:pt x="530555" y="124688"/>
                </a:lnTo>
                <a:close/>
              </a:path>
              <a:path w="1486534" h="248285">
                <a:moveTo>
                  <a:pt x="743203" y="124688"/>
                </a:moveTo>
                <a:lnTo>
                  <a:pt x="530555" y="124688"/>
                </a:lnTo>
                <a:lnTo>
                  <a:pt x="637971" y="247662"/>
                </a:lnTo>
                <a:lnTo>
                  <a:pt x="743203" y="124688"/>
                </a:lnTo>
                <a:close/>
              </a:path>
              <a:path w="1486534" h="248285">
                <a:moveTo>
                  <a:pt x="955865" y="124688"/>
                </a:moveTo>
                <a:lnTo>
                  <a:pt x="743203" y="124688"/>
                </a:lnTo>
                <a:lnTo>
                  <a:pt x="848436" y="247662"/>
                </a:lnTo>
                <a:lnTo>
                  <a:pt x="955865" y="124688"/>
                </a:lnTo>
                <a:close/>
              </a:path>
              <a:path w="1486534" h="248285">
                <a:moveTo>
                  <a:pt x="1168526" y="124688"/>
                </a:moveTo>
                <a:lnTo>
                  <a:pt x="955865" y="124688"/>
                </a:lnTo>
                <a:lnTo>
                  <a:pt x="1061097" y="247662"/>
                </a:lnTo>
                <a:lnTo>
                  <a:pt x="1168526" y="124688"/>
                </a:lnTo>
                <a:close/>
              </a:path>
              <a:path w="1486534" h="248285">
                <a:moveTo>
                  <a:pt x="1378991" y="124688"/>
                </a:moveTo>
                <a:lnTo>
                  <a:pt x="1168526" y="124688"/>
                </a:lnTo>
                <a:lnTo>
                  <a:pt x="1273759" y="247662"/>
                </a:lnTo>
                <a:lnTo>
                  <a:pt x="1378991" y="124688"/>
                </a:lnTo>
                <a:close/>
              </a:path>
              <a:path w="1486534" h="248285">
                <a:moveTo>
                  <a:pt x="1486420" y="124688"/>
                </a:moveTo>
                <a:lnTo>
                  <a:pt x="1378991" y="124688"/>
                </a:lnTo>
                <a:lnTo>
                  <a:pt x="1486420" y="247662"/>
                </a:lnTo>
                <a:lnTo>
                  <a:pt x="1486420" y="124688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25122" y="3939628"/>
            <a:ext cx="1486535" cy="248285"/>
          </a:xfrm>
          <a:custGeom>
            <a:avLst/>
            <a:gdLst/>
            <a:ahLst/>
            <a:cxnLst/>
            <a:rect l="l" t="t" r="r" b="b"/>
            <a:pathLst>
              <a:path w="1486534" h="248285">
                <a:moveTo>
                  <a:pt x="0" y="0"/>
                </a:moveTo>
                <a:lnTo>
                  <a:pt x="0" y="247664"/>
                </a:lnTo>
                <a:lnTo>
                  <a:pt x="107425" y="124685"/>
                </a:lnTo>
                <a:lnTo>
                  <a:pt x="212658" y="247664"/>
                </a:lnTo>
                <a:lnTo>
                  <a:pt x="320083" y="124685"/>
                </a:lnTo>
                <a:lnTo>
                  <a:pt x="425316" y="247664"/>
                </a:lnTo>
                <a:lnTo>
                  <a:pt x="530550" y="124685"/>
                </a:lnTo>
                <a:lnTo>
                  <a:pt x="637975" y="247664"/>
                </a:lnTo>
                <a:lnTo>
                  <a:pt x="743207" y="124685"/>
                </a:lnTo>
                <a:lnTo>
                  <a:pt x="848441" y="247664"/>
                </a:lnTo>
                <a:lnTo>
                  <a:pt x="955866" y="124685"/>
                </a:lnTo>
                <a:lnTo>
                  <a:pt x="1061099" y="247664"/>
                </a:lnTo>
                <a:lnTo>
                  <a:pt x="1168525" y="124685"/>
                </a:lnTo>
                <a:lnTo>
                  <a:pt x="1273757" y="247664"/>
                </a:lnTo>
                <a:lnTo>
                  <a:pt x="1378988" y="124685"/>
                </a:lnTo>
                <a:lnTo>
                  <a:pt x="1486413" y="247664"/>
                </a:lnTo>
                <a:lnTo>
                  <a:pt x="1486413" y="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81244" y="4186428"/>
            <a:ext cx="1627631" cy="393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25122" y="4230001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1378991" y="0"/>
                </a:moveTo>
                <a:lnTo>
                  <a:pt x="1273759" y="124688"/>
                </a:lnTo>
                <a:lnTo>
                  <a:pt x="0" y="124688"/>
                </a:lnTo>
                <a:lnTo>
                  <a:pt x="0" y="249364"/>
                </a:lnTo>
                <a:lnTo>
                  <a:pt x="1486420" y="249364"/>
                </a:lnTo>
                <a:lnTo>
                  <a:pt x="1486420" y="124688"/>
                </a:lnTo>
                <a:lnTo>
                  <a:pt x="212661" y="124688"/>
                </a:lnTo>
                <a:lnTo>
                  <a:pt x="107429" y="0"/>
                </a:lnTo>
                <a:lnTo>
                  <a:pt x="1378991" y="0"/>
                </a:lnTo>
                <a:close/>
              </a:path>
              <a:path w="1486534" h="249554">
                <a:moveTo>
                  <a:pt x="320078" y="0"/>
                </a:moveTo>
                <a:lnTo>
                  <a:pt x="212661" y="124688"/>
                </a:lnTo>
                <a:lnTo>
                  <a:pt x="425323" y="124688"/>
                </a:lnTo>
                <a:lnTo>
                  <a:pt x="320078" y="0"/>
                </a:lnTo>
                <a:close/>
              </a:path>
              <a:path w="1486534" h="249554">
                <a:moveTo>
                  <a:pt x="530555" y="0"/>
                </a:moveTo>
                <a:lnTo>
                  <a:pt x="425323" y="124688"/>
                </a:lnTo>
                <a:lnTo>
                  <a:pt x="637971" y="124688"/>
                </a:lnTo>
                <a:lnTo>
                  <a:pt x="530555" y="0"/>
                </a:lnTo>
                <a:close/>
              </a:path>
              <a:path w="1486534" h="249554">
                <a:moveTo>
                  <a:pt x="743203" y="0"/>
                </a:moveTo>
                <a:lnTo>
                  <a:pt x="637971" y="124688"/>
                </a:lnTo>
                <a:lnTo>
                  <a:pt x="848436" y="124688"/>
                </a:lnTo>
                <a:lnTo>
                  <a:pt x="743203" y="0"/>
                </a:lnTo>
                <a:close/>
              </a:path>
              <a:path w="1486534" h="249554">
                <a:moveTo>
                  <a:pt x="955865" y="0"/>
                </a:moveTo>
                <a:lnTo>
                  <a:pt x="848436" y="124688"/>
                </a:lnTo>
                <a:lnTo>
                  <a:pt x="1061097" y="124688"/>
                </a:lnTo>
                <a:lnTo>
                  <a:pt x="955865" y="0"/>
                </a:lnTo>
                <a:close/>
              </a:path>
              <a:path w="1486534" h="249554">
                <a:moveTo>
                  <a:pt x="1168526" y="0"/>
                </a:moveTo>
                <a:lnTo>
                  <a:pt x="1061097" y="124688"/>
                </a:lnTo>
                <a:lnTo>
                  <a:pt x="1273759" y="124688"/>
                </a:lnTo>
                <a:lnTo>
                  <a:pt x="1168526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25122" y="4230001"/>
            <a:ext cx="1486535" cy="249554"/>
          </a:xfrm>
          <a:custGeom>
            <a:avLst/>
            <a:gdLst/>
            <a:ahLst/>
            <a:cxnLst/>
            <a:rect l="l" t="t" r="r" b="b"/>
            <a:pathLst>
              <a:path w="1486534" h="249554">
                <a:moveTo>
                  <a:pt x="0" y="249372"/>
                </a:moveTo>
                <a:lnTo>
                  <a:pt x="0" y="124686"/>
                </a:lnTo>
                <a:lnTo>
                  <a:pt x="107425" y="0"/>
                </a:lnTo>
                <a:lnTo>
                  <a:pt x="212658" y="124686"/>
                </a:lnTo>
                <a:lnTo>
                  <a:pt x="320083" y="0"/>
                </a:lnTo>
                <a:lnTo>
                  <a:pt x="425316" y="124686"/>
                </a:lnTo>
                <a:lnTo>
                  <a:pt x="530550" y="0"/>
                </a:lnTo>
                <a:lnTo>
                  <a:pt x="637975" y="124686"/>
                </a:lnTo>
                <a:lnTo>
                  <a:pt x="743207" y="0"/>
                </a:lnTo>
                <a:lnTo>
                  <a:pt x="848441" y="124686"/>
                </a:lnTo>
                <a:lnTo>
                  <a:pt x="955866" y="0"/>
                </a:lnTo>
                <a:lnTo>
                  <a:pt x="1061099" y="124686"/>
                </a:lnTo>
                <a:lnTo>
                  <a:pt x="1168525" y="0"/>
                </a:lnTo>
                <a:lnTo>
                  <a:pt x="1273757" y="124686"/>
                </a:lnTo>
                <a:lnTo>
                  <a:pt x="1378988" y="0"/>
                </a:lnTo>
                <a:lnTo>
                  <a:pt x="1486413" y="124686"/>
                </a:lnTo>
                <a:lnTo>
                  <a:pt x="1486413" y="249372"/>
                </a:lnTo>
                <a:lnTo>
                  <a:pt x="0" y="249372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81244" y="4436364"/>
            <a:ext cx="1630679" cy="1051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25122" y="4477663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425122" y="4477664"/>
            <a:ext cx="1486535" cy="908685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551180" marR="394335" indent="-14986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13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81244" y="5344667"/>
            <a:ext cx="1630679" cy="1051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25122" y="5386335"/>
            <a:ext cx="1486535" cy="908685"/>
          </a:xfrm>
          <a:custGeom>
            <a:avLst/>
            <a:gdLst/>
            <a:ahLst/>
            <a:cxnLst/>
            <a:rect l="l" t="t" r="r" b="b"/>
            <a:pathLst>
              <a:path w="1486534" h="908685">
                <a:moveTo>
                  <a:pt x="0" y="908673"/>
                </a:moveTo>
                <a:lnTo>
                  <a:pt x="1486420" y="908673"/>
                </a:lnTo>
                <a:lnTo>
                  <a:pt x="1486420" y="0"/>
                </a:lnTo>
                <a:lnTo>
                  <a:pt x="0" y="0"/>
                </a:lnTo>
                <a:lnTo>
                  <a:pt x="0" y="908673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425122" y="5386337"/>
            <a:ext cx="1486535" cy="908685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551180" marR="394335" indent="-14986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Bank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14  </a:t>
            </a:r>
            <a:r>
              <a:rPr dirty="0" sz="1400" spc="-10" b="1">
                <a:latin typeface="Arial"/>
                <a:cs typeface="Arial"/>
              </a:rPr>
              <a:t>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81244" y="6252971"/>
            <a:ext cx="1630679" cy="5974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63540" y="6326123"/>
            <a:ext cx="1469136" cy="5151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25122" y="6295007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DED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425122" y="6295009"/>
            <a:ext cx="1486535" cy="454659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955"/>
              </a:spcBef>
            </a:pPr>
            <a:r>
              <a:rPr dirty="0" sz="1400" spc="-5" b="1">
                <a:latin typeface="Arial"/>
                <a:cs typeface="Arial"/>
              </a:rPr>
              <a:t>Bank 15</a:t>
            </a:r>
            <a:r>
              <a:rPr dirty="0" sz="1400" spc="-10" b="1">
                <a:latin typeface="Arial"/>
                <a:cs typeface="Arial"/>
              </a:rPr>
              <a:t> GPR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81244" y="6707123"/>
            <a:ext cx="1630679" cy="5974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06211" y="6780276"/>
            <a:ext cx="1380743" cy="5151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25122" y="6749343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59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425122" y="6749344"/>
            <a:ext cx="1486535" cy="454659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955"/>
              </a:spcBef>
            </a:pPr>
            <a:r>
              <a:rPr dirty="0" sz="1400" spc="-5" b="1">
                <a:latin typeface="Arial"/>
                <a:cs typeface="Arial"/>
              </a:rPr>
              <a:t>Access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SFR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19643" y="3732276"/>
            <a:ext cx="1630679" cy="597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20228" y="3802379"/>
            <a:ext cx="1429512" cy="515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62087" y="3773951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862087" y="3773957"/>
            <a:ext cx="1486535" cy="455295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935"/>
              </a:spcBef>
            </a:pPr>
            <a:r>
              <a:rPr dirty="0" sz="1400" spc="-5" b="1">
                <a:latin typeface="Arial"/>
                <a:cs typeface="Arial"/>
              </a:rPr>
              <a:t>Access</a:t>
            </a:r>
            <a:r>
              <a:rPr dirty="0" sz="1400" spc="-10" b="1">
                <a:latin typeface="Arial"/>
                <a:cs typeface="Arial"/>
              </a:rPr>
              <a:t> 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819643" y="4186428"/>
            <a:ext cx="1630679" cy="597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44611" y="4259579"/>
            <a:ext cx="1380744" cy="5151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62087" y="4229995"/>
            <a:ext cx="1486535" cy="454659"/>
          </a:xfrm>
          <a:custGeom>
            <a:avLst/>
            <a:gdLst/>
            <a:ahLst/>
            <a:cxnLst/>
            <a:rect l="l" t="t" r="r" b="b"/>
            <a:pathLst>
              <a:path w="1486534" h="454660">
                <a:moveTo>
                  <a:pt x="0" y="454336"/>
                </a:moveTo>
                <a:lnTo>
                  <a:pt x="1486420" y="454336"/>
                </a:lnTo>
                <a:lnTo>
                  <a:pt x="1486420" y="0"/>
                </a:lnTo>
                <a:lnTo>
                  <a:pt x="0" y="0"/>
                </a:lnTo>
                <a:lnTo>
                  <a:pt x="0" y="454336"/>
                </a:lnTo>
                <a:close/>
              </a:path>
            </a:pathLst>
          </a:custGeom>
          <a:solidFill>
            <a:srgbClr val="F4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862087" y="4229148"/>
            <a:ext cx="1486535" cy="455295"/>
          </a:xfrm>
          <a:prstGeom prst="rect">
            <a:avLst/>
          </a:prstGeom>
          <a:ln w="3415">
            <a:solidFill>
              <a:srgbClr val="000000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950"/>
              </a:spcBef>
            </a:pPr>
            <a:r>
              <a:rPr dirty="0" sz="1400" spc="-5" b="1">
                <a:latin typeface="Arial"/>
                <a:cs typeface="Arial"/>
              </a:rPr>
              <a:t>Access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SFR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56238" y="1213526"/>
            <a:ext cx="385445" cy="89725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345"/>
              </a:spcBef>
            </a:pPr>
            <a:r>
              <a:rPr dirty="0" sz="1150" spc="10" b="1">
                <a:latin typeface="Arial"/>
                <a:cs typeface="Arial"/>
              </a:rPr>
              <a:t>000h</a:t>
            </a:r>
            <a:endParaRPr sz="115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250"/>
              </a:spcBef>
            </a:pPr>
            <a:r>
              <a:rPr dirty="0" sz="1150" spc="10" b="1">
                <a:latin typeface="Arial"/>
                <a:cs typeface="Arial"/>
              </a:rPr>
              <a:t>07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590"/>
              </a:spcBef>
            </a:pPr>
            <a:r>
              <a:rPr dirty="0" sz="1150" spc="10" b="1">
                <a:latin typeface="Arial"/>
                <a:cs typeface="Arial"/>
              </a:rPr>
              <a:t>080h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50" spc="10" b="1">
                <a:latin typeface="Arial"/>
                <a:cs typeface="Arial"/>
              </a:rPr>
              <a:t>0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73307" y="2152763"/>
            <a:ext cx="3683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100h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47704" y="2771507"/>
            <a:ext cx="410845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 b="1">
                <a:latin typeface="Arial"/>
                <a:cs typeface="Arial"/>
              </a:rPr>
              <a:t>1FFh</a:t>
            </a:r>
            <a:endParaRPr sz="115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900"/>
              </a:spcBef>
            </a:pPr>
            <a:r>
              <a:rPr dirty="0" sz="1150" spc="10" b="1">
                <a:latin typeface="Arial"/>
                <a:cs typeface="Arial"/>
              </a:rPr>
              <a:t>200h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64772" y="3682859"/>
            <a:ext cx="38481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2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64772" y="4508867"/>
            <a:ext cx="3937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10" b="1">
                <a:latin typeface="Arial"/>
                <a:cs typeface="Arial"/>
              </a:rPr>
              <a:t>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39169" y="5130659"/>
            <a:ext cx="410209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20" b="1">
                <a:latin typeface="Arial"/>
                <a:cs typeface="Arial"/>
              </a:rPr>
              <a:t>FF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900"/>
              </a:spcBef>
            </a:pPr>
            <a:r>
              <a:rPr dirty="0" sz="1150" spc="15" b="1">
                <a:latin typeface="Arial"/>
                <a:cs typeface="Arial"/>
              </a:rPr>
              <a:t>E00h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32349" y="6038963"/>
            <a:ext cx="410845" cy="11163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0" b="1">
                <a:latin typeface="Arial"/>
                <a:cs typeface="Arial"/>
              </a:rPr>
              <a:t>EFFh</a:t>
            </a:r>
            <a:endParaRPr sz="1150">
              <a:latin typeface="Arial"/>
              <a:cs typeface="Arial"/>
            </a:endParaRPr>
          </a:p>
          <a:p>
            <a:pPr marL="27940" marR="5080" indent="18415">
              <a:lnSpc>
                <a:spcPct val="116500"/>
              </a:lnSpc>
              <a:spcBef>
                <a:spcPts val="675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00h  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7</a:t>
            </a:r>
            <a:r>
              <a:rPr dirty="0" sz="1150" spc="20" b="1">
                <a:latin typeface="Arial"/>
                <a:cs typeface="Arial"/>
              </a:rPr>
              <a:t>Fh</a:t>
            </a:r>
            <a:endParaRPr sz="1150">
              <a:latin typeface="Arial"/>
              <a:cs typeface="Arial"/>
            </a:endParaRPr>
          </a:p>
          <a:p>
            <a:pPr marL="20955" marR="12700" indent="15240">
              <a:lnSpc>
                <a:spcPts val="1320"/>
              </a:lnSpc>
              <a:spcBef>
                <a:spcPts val="680"/>
              </a:spcBef>
            </a:pP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0" b="1">
                <a:latin typeface="Arial"/>
                <a:cs typeface="Arial"/>
              </a:rPr>
              <a:t>80h  </a:t>
            </a:r>
            <a:r>
              <a:rPr dirty="0" sz="1150" spc="20" b="1">
                <a:latin typeface="Arial"/>
                <a:cs typeface="Arial"/>
              </a:rPr>
              <a:t>FFFh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432556" y="3807827"/>
            <a:ext cx="28448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00h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424022" y="3941483"/>
            <a:ext cx="302260" cy="73279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9209" indent="-8890">
              <a:lnSpc>
                <a:spcPct val="100000"/>
              </a:lnSpc>
              <a:spcBef>
                <a:spcPts val="680"/>
              </a:spcBef>
            </a:pPr>
            <a:r>
              <a:rPr dirty="0" sz="1150" spc="10" b="1">
                <a:latin typeface="Arial"/>
                <a:cs typeface="Arial"/>
              </a:rPr>
              <a:t>7</a:t>
            </a:r>
            <a:r>
              <a:rPr dirty="0" sz="1150" spc="20" b="1">
                <a:latin typeface="Arial"/>
                <a:cs typeface="Arial"/>
              </a:rPr>
              <a:t>F</a:t>
            </a:r>
            <a:r>
              <a:rPr dirty="0" sz="1150" spc="15" b="1"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  <a:p>
            <a:pPr marL="12700" marR="5080" indent="16510">
              <a:lnSpc>
                <a:spcPct val="118300"/>
              </a:lnSpc>
              <a:spcBef>
                <a:spcPts val="335"/>
              </a:spcBef>
            </a:pPr>
            <a:r>
              <a:rPr dirty="0" sz="1150" spc="10" b="1">
                <a:latin typeface="Arial"/>
                <a:cs typeface="Arial"/>
              </a:rPr>
              <a:t>80h  </a:t>
            </a:r>
            <a:r>
              <a:rPr dirty="0" sz="1150" spc="20" b="1">
                <a:latin typeface="Arial"/>
                <a:cs typeface="Arial"/>
              </a:rPr>
              <a:t>FFh</a:t>
            </a:r>
            <a:endParaRPr sz="11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50964" y="1333500"/>
            <a:ext cx="975359" cy="29108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95159" y="1377581"/>
            <a:ext cx="833119" cy="2769235"/>
          </a:xfrm>
          <a:custGeom>
            <a:avLst/>
            <a:gdLst/>
            <a:ahLst/>
            <a:cxnLst/>
            <a:rect l="l" t="t" r="r" b="b"/>
            <a:pathLst>
              <a:path w="833120" h="2769235">
                <a:moveTo>
                  <a:pt x="453948" y="0"/>
                </a:moveTo>
                <a:lnTo>
                  <a:pt x="0" y="0"/>
                </a:lnTo>
                <a:lnTo>
                  <a:pt x="0" y="124688"/>
                </a:lnTo>
                <a:lnTo>
                  <a:pt x="329361" y="124688"/>
                </a:lnTo>
                <a:lnTo>
                  <a:pt x="329361" y="2686735"/>
                </a:lnTo>
                <a:lnTo>
                  <a:pt x="660438" y="2686735"/>
                </a:lnTo>
                <a:lnTo>
                  <a:pt x="660438" y="2768727"/>
                </a:lnTo>
                <a:lnTo>
                  <a:pt x="832802" y="2625242"/>
                </a:lnTo>
                <a:lnTo>
                  <a:pt x="757770" y="2562047"/>
                </a:lnTo>
                <a:lnTo>
                  <a:pt x="453948" y="2562047"/>
                </a:lnTo>
                <a:lnTo>
                  <a:pt x="453948" y="0"/>
                </a:lnTo>
                <a:close/>
              </a:path>
              <a:path w="833120" h="2769235">
                <a:moveTo>
                  <a:pt x="660438" y="2480068"/>
                </a:moveTo>
                <a:lnTo>
                  <a:pt x="660438" y="2562047"/>
                </a:lnTo>
                <a:lnTo>
                  <a:pt x="757770" y="2562047"/>
                </a:lnTo>
                <a:lnTo>
                  <a:pt x="660438" y="2480068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95159" y="1377581"/>
            <a:ext cx="833119" cy="2769235"/>
          </a:xfrm>
          <a:custGeom>
            <a:avLst/>
            <a:gdLst/>
            <a:ahLst/>
            <a:cxnLst/>
            <a:rect l="l" t="t" r="r" b="b"/>
            <a:pathLst>
              <a:path w="833120" h="2769235">
                <a:moveTo>
                  <a:pt x="832802" y="2625249"/>
                </a:moveTo>
                <a:lnTo>
                  <a:pt x="660439" y="2480063"/>
                </a:lnTo>
                <a:lnTo>
                  <a:pt x="660439" y="2562049"/>
                </a:lnTo>
                <a:lnTo>
                  <a:pt x="453945" y="2562049"/>
                </a:lnTo>
                <a:lnTo>
                  <a:pt x="453945" y="0"/>
                </a:lnTo>
                <a:lnTo>
                  <a:pt x="0" y="0"/>
                </a:lnTo>
                <a:lnTo>
                  <a:pt x="0" y="124686"/>
                </a:lnTo>
                <a:lnTo>
                  <a:pt x="329366" y="124686"/>
                </a:lnTo>
                <a:lnTo>
                  <a:pt x="329366" y="2686738"/>
                </a:lnTo>
                <a:lnTo>
                  <a:pt x="660439" y="2686738"/>
                </a:lnTo>
                <a:lnTo>
                  <a:pt x="660439" y="2768724"/>
                </a:lnTo>
                <a:lnTo>
                  <a:pt x="832802" y="2625249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50964" y="4226052"/>
            <a:ext cx="975359" cy="29138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95159" y="4270984"/>
            <a:ext cx="833119" cy="2769235"/>
          </a:xfrm>
          <a:custGeom>
            <a:avLst/>
            <a:gdLst/>
            <a:ahLst/>
            <a:cxnLst/>
            <a:rect l="l" t="t" r="r" b="b"/>
            <a:pathLst>
              <a:path w="833120" h="2769234">
                <a:moveTo>
                  <a:pt x="660438" y="0"/>
                </a:moveTo>
                <a:lnTo>
                  <a:pt x="660438" y="81991"/>
                </a:lnTo>
                <a:lnTo>
                  <a:pt x="329361" y="81991"/>
                </a:lnTo>
                <a:lnTo>
                  <a:pt x="329361" y="2644039"/>
                </a:lnTo>
                <a:lnTo>
                  <a:pt x="0" y="2644039"/>
                </a:lnTo>
                <a:lnTo>
                  <a:pt x="0" y="2768725"/>
                </a:lnTo>
                <a:lnTo>
                  <a:pt x="453948" y="2768725"/>
                </a:lnTo>
                <a:lnTo>
                  <a:pt x="453948" y="206679"/>
                </a:lnTo>
                <a:lnTo>
                  <a:pt x="757770" y="206679"/>
                </a:lnTo>
                <a:lnTo>
                  <a:pt x="832802" y="143484"/>
                </a:lnTo>
                <a:lnTo>
                  <a:pt x="660438" y="0"/>
                </a:lnTo>
                <a:close/>
              </a:path>
              <a:path w="833120" h="2769234">
                <a:moveTo>
                  <a:pt x="757770" y="206679"/>
                </a:moveTo>
                <a:lnTo>
                  <a:pt x="660438" y="206679"/>
                </a:lnTo>
                <a:lnTo>
                  <a:pt x="660438" y="288658"/>
                </a:lnTo>
                <a:lnTo>
                  <a:pt x="757770" y="206679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95159" y="4270986"/>
            <a:ext cx="833119" cy="2769235"/>
          </a:xfrm>
          <a:custGeom>
            <a:avLst/>
            <a:gdLst/>
            <a:ahLst/>
            <a:cxnLst/>
            <a:rect l="l" t="t" r="r" b="b"/>
            <a:pathLst>
              <a:path w="833120" h="2769234">
                <a:moveTo>
                  <a:pt x="832802" y="143474"/>
                </a:moveTo>
                <a:lnTo>
                  <a:pt x="660439" y="288660"/>
                </a:lnTo>
                <a:lnTo>
                  <a:pt x="660439" y="206674"/>
                </a:lnTo>
                <a:lnTo>
                  <a:pt x="453945" y="206674"/>
                </a:lnTo>
                <a:lnTo>
                  <a:pt x="453945" y="2768724"/>
                </a:lnTo>
                <a:lnTo>
                  <a:pt x="0" y="2768724"/>
                </a:lnTo>
                <a:lnTo>
                  <a:pt x="0" y="2644037"/>
                </a:lnTo>
                <a:lnTo>
                  <a:pt x="329366" y="2644037"/>
                </a:lnTo>
                <a:lnTo>
                  <a:pt x="329366" y="81985"/>
                </a:lnTo>
                <a:lnTo>
                  <a:pt x="660439" y="81985"/>
                </a:lnTo>
                <a:lnTo>
                  <a:pt x="660439" y="0"/>
                </a:lnTo>
                <a:lnTo>
                  <a:pt x="832802" y="143474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609473" y="2698531"/>
            <a:ext cx="3704590" cy="153416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517525" indent="-504825">
              <a:lnSpc>
                <a:spcPct val="100000"/>
              </a:lnSpc>
              <a:spcBef>
                <a:spcPts val="610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 spc="-5">
                <a:latin typeface="Times New Roman"/>
                <a:cs typeface="Times New Roman"/>
              </a:rPr>
              <a:t>Data Memory </a:t>
            </a:r>
            <a:r>
              <a:rPr dirty="0" sz="2150">
                <a:latin typeface="Times New Roman"/>
                <a:cs typeface="Times New Roman"/>
              </a:rPr>
              <a:t>up </a:t>
            </a:r>
            <a:r>
              <a:rPr dirty="0" sz="2150" spc="-5">
                <a:latin typeface="Times New Roman"/>
                <a:cs typeface="Times New Roman"/>
              </a:rPr>
              <a:t>to </a:t>
            </a:r>
            <a:r>
              <a:rPr dirty="0" sz="2150">
                <a:solidFill>
                  <a:srgbClr val="FF0000"/>
                </a:solidFill>
                <a:latin typeface="Times New Roman"/>
                <a:cs typeface="Times New Roman"/>
              </a:rPr>
              <a:t>4k</a:t>
            </a:r>
            <a:r>
              <a:rPr dirty="0" sz="215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50" spc="-5">
                <a:solidFill>
                  <a:srgbClr val="FF0000"/>
                </a:solidFill>
                <a:latin typeface="Times New Roman"/>
                <a:cs typeface="Times New Roman"/>
              </a:rPr>
              <a:t>bytes</a:t>
            </a:r>
            <a:endParaRPr sz="215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520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 spc="-5">
                <a:latin typeface="Times New Roman"/>
                <a:cs typeface="Times New Roman"/>
              </a:rPr>
              <a:t>Divided into </a:t>
            </a:r>
            <a:r>
              <a:rPr dirty="0" sz="2150">
                <a:solidFill>
                  <a:srgbClr val="FF0000"/>
                </a:solidFill>
                <a:latin typeface="Times New Roman"/>
                <a:cs typeface="Times New Roman"/>
              </a:rPr>
              <a:t>256 </a:t>
            </a:r>
            <a:r>
              <a:rPr dirty="0" sz="2150" spc="-5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dirty="0" sz="215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50" spc="-5">
                <a:solidFill>
                  <a:srgbClr val="FF0000"/>
                </a:solidFill>
                <a:latin typeface="Times New Roman"/>
                <a:cs typeface="Times New Roman"/>
              </a:rPr>
              <a:t>banks</a:t>
            </a:r>
            <a:endParaRPr sz="2150">
              <a:latin typeface="Times New Roman"/>
              <a:cs typeface="Times New Roman"/>
            </a:endParaRPr>
          </a:p>
          <a:p>
            <a:pPr marL="517525" marR="5080" indent="-504825">
              <a:lnSpc>
                <a:spcPct val="100499"/>
              </a:lnSpc>
              <a:spcBef>
                <a:spcPts val="500"/>
              </a:spcBef>
              <a:buClr>
                <a:srgbClr val="660000"/>
              </a:buClr>
              <a:buSzPct val="69767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2150" spc="-5">
                <a:solidFill>
                  <a:srgbClr val="FF0000"/>
                </a:solidFill>
                <a:latin typeface="Times New Roman"/>
                <a:cs typeface="Times New Roman"/>
              </a:rPr>
              <a:t>Half of bank </a:t>
            </a:r>
            <a:r>
              <a:rPr dirty="0" sz="2150" spc="5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dirty="0" sz="2150">
                <a:latin typeface="Times New Roman"/>
                <a:cs typeface="Times New Roman"/>
              </a:rPr>
              <a:t>and </a:t>
            </a:r>
            <a:r>
              <a:rPr dirty="0" sz="2150" spc="-5">
                <a:solidFill>
                  <a:srgbClr val="FF0000"/>
                </a:solidFill>
                <a:latin typeface="Times New Roman"/>
                <a:cs typeface="Times New Roman"/>
              </a:rPr>
              <a:t>half of  </a:t>
            </a:r>
            <a:r>
              <a:rPr dirty="0" sz="2150">
                <a:solidFill>
                  <a:srgbClr val="FF0000"/>
                </a:solidFill>
                <a:latin typeface="Times New Roman"/>
                <a:cs typeface="Times New Roman"/>
              </a:rPr>
              <a:t>bank 15 </a:t>
            </a:r>
            <a:r>
              <a:rPr dirty="0" sz="2150" spc="-5">
                <a:latin typeface="Times New Roman"/>
                <a:cs typeface="Times New Roman"/>
              </a:rPr>
              <a:t>form </a:t>
            </a:r>
            <a:r>
              <a:rPr dirty="0" sz="2150">
                <a:latin typeface="Times New Roman"/>
                <a:cs typeface="Times New Roman"/>
              </a:rPr>
              <a:t>a </a:t>
            </a:r>
            <a:r>
              <a:rPr dirty="0" sz="2150" spc="-5" b="1">
                <a:solidFill>
                  <a:srgbClr val="002060"/>
                </a:solidFill>
                <a:latin typeface="Times New Roman"/>
                <a:cs typeface="Times New Roman"/>
              </a:rPr>
              <a:t>virtual</a:t>
            </a:r>
            <a:r>
              <a:rPr dirty="0" sz="2150" spc="-95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150" spc="-5" b="1">
                <a:solidFill>
                  <a:srgbClr val="002060"/>
                </a:solidFill>
                <a:latin typeface="Times New Roman"/>
                <a:cs typeface="Times New Roman"/>
              </a:rPr>
              <a:t>bank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14615" y="4203959"/>
            <a:ext cx="2960370" cy="684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dirty="0" sz="2150" spc="-5">
                <a:latin typeface="Times New Roman"/>
                <a:cs typeface="Times New Roman"/>
              </a:rPr>
              <a:t>that is accessible </a:t>
            </a:r>
            <a:r>
              <a:rPr dirty="0" sz="2150">
                <a:latin typeface="Times New Roman"/>
                <a:cs typeface="Times New Roman"/>
              </a:rPr>
              <a:t>no</a:t>
            </a:r>
            <a:r>
              <a:rPr dirty="0" sz="2150" spc="-6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matter  which bank is</a:t>
            </a:r>
            <a:r>
              <a:rPr dirty="0" sz="2150" spc="-3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selected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0493" y="2228878"/>
            <a:ext cx="126873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" b="1">
                <a:latin typeface="Times New Roman"/>
                <a:cs typeface="Times New Roman"/>
              </a:rPr>
              <a:t>R</a:t>
            </a:r>
            <a:r>
              <a:rPr dirty="0" sz="1950" spc="-10" b="1">
                <a:latin typeface="Times New Roman"/>
                <a:cs typeface="Times New Roman"/>
              </a:rPr>
              <a:t>e</a:t>
            </a:r>
            <a:r>
              <a:rPr dirty="0" sz="1950" spc="-15" b="1">
                <a:latin typeface="Times New Roman"/>
                <a:cs typeface="Times New Roman"/>
              </a:rPr>
              <a:t>m</a:t>
            </a:r>
            <a:r>
              <a:rPr dirty="0" sz="1950" spc="-10" b="1">
                <a:latin typeface="Times New Roman"/>
                <a:cs typeface="Times New Roman"/>
              </a:rPr>
              <a:t>e</a:t>
            </a:r>
            <a:r>
              <a:rPr dirty="0" sz="1950" spc="-15" b="1">
                <a:latin typeface="Times New Roman"/>
                <a:cs typeface="Times New Roman"/>
              </a:rPr>
              <a:t>mb</a:t>
            </a:r>
            <a:r>
              <a:rPr dirty="0" sz="1950" spc="-10" b="1">
                <a:latin typeface="Times New Roman"/>
                <a:cs typeface="Times New Roman"/>
              </a:rPr>
              <a:t>er</a:t>
            </a:r>
            <a:r>
              <a:rPr dirty="0" sz="1950" spc="-5" b="1">
                <a:latin typeface="Times New Roman"/>
                <a:cs typeface="Times New Roman"/>
              </a:rPr>
              <a:t>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47685" y="2933775"/>
            <a:ext cx="1457325" cy="73723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950" spc="-20" b="1">
                <a:solidFill>
                  <a:srgbClr val="002060"/>
                </a:solidFill>
                <a:latin typeface="Times New Roman"/>
                <a:cs typeface="Times New Roman"/>
              </a:rPr>
              <a:t>Virtual</a:t>
            </a:r>
            <a:r>
              <a:rPr dirty="0" sz="1950" spc="-80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002060"/>
                </a:solidFill>
                <a:latin typeface="Times New Roman"/>
                <a:cs typeface="Times New Roman"/>
              </a:rPr>
              <a:t>bank:</a:t>
            </a:r>
            <a:endParaRPr sz="19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655"/>
              </a:spcBef>
            </a:pPr>
            <a:r>
              <a:rPr dirty="0" sz="1400" spc="-5" b="1">
                <a:latin typeface="Arial"/>
                <a:cs typeface="Arial"/>
              </a:rPr>
              <a:t>Access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Bank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00459" y="848137"/>
            <a:ext cx="242189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4k bytes Data</a:t>
            </a:r>
            <a:r>
              <a:rPr dirty="0" sz="195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6484" y="2076171"/>
            <a:ext cx="5548630" cy="0"/>
          </a:xfrm>
          <a:custGeom>
            <a:avLst/>
            <a:gdLst/>
            <a:ahLst/>
            <a:cxnLst/>
            <a:rect l="l" t="t" r="r" b="b"/>
            <a:pathLst>
              <a:path w="5548630" h="0">
                <a:moveTo>
                  <a:pt x="0" y="0"/>
                </a:moveTo>
                <a:lnTo>
                  <a:pt x="5548040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07851" y="2076171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 h="0">
                <a:moveTo>
                  <a:pt x="0" y="0"/>
                </a:moveTo>
                <a:lnTo>
                  <a:pt x="2762918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5787" y="2076171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 h="0">
                <a:moveTo>
                  <a:pt x="0" y="0"/>
                </a:moveTo>
                <a:lnTo>
                  <a:pt x="117756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683287"/>
            <a:ext cx="478790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Register File</a:t>
            </a:r>
            <a:r>
              <a:rPr dirty="0" spc="-30"/>
              <a:t> </a:t>
            </a:r>
            <a:r>
              <a:rPr dirty="0" spc="-5"/>
              <a:t>Concept</a:t>
            </a:r>
          </a:p>
        </p:txBody>
      </p:sp>
      <p:sp>
        <p:nvSpPr>
          <p:cNvPr id="7" name="object 7"/>
          <p:cNvSpPr/>
          <p:nvPr/>
        </p:nvSpPr>
        <p:spPr>
          <a:xfrm>
            <a:off x="1784604" y="2927604"/>
            <a:ext cx="515112" cy="59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9396" y="2971177"/>
            <a:ext cx="367030" cy="447675"/>
          </a:xfrm>
          <a:custGeom>
            <a:avLst/>
            <a:gdLst/>
            <a:ahLst/>
            <a:cxnLst/>
            <a:rect l="l" t="t" r="r" b="b"/>
            <a:pathLst>
              <a:path w="367030" h="447675">
                <a:moveTo>
                  <a:pt x="366915" y="218160"/>
                </a:moveTo>
                <a:lnTo>
                  <a:pt x="0" y="218160"/>
                </a:lnTo>
                <a:lnTo>
                  <a:pt x="183451" y="447509"/>
                </a:lnTo>
                <a:lnTo>
                  <a:pt x="366915" y="218160"/>
                </a:lnTo>
                <a:close/>
              </a:path>
              <a:path w="367030" h="447675">
                <a:moveTo>
                  <a:pt x="275183" y="0"/>
                </a:moveTo>
                <a:lnTo>
                  <a:pt x="91732" y="0"/>
                </a:lnTo>
                <a:lnTo>
                  <a:pt x="91732" y="218160"/>
                </a:lnTo>
                <a:lnTo>
                  <a:pt x="275183" y="218160"/>
                </a:lnTo>
                <a:lnTo>
                  <a:pt x="275183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29396" y="2971177"/>
            <a:ext cx="367030" cy="447675"/>
          </a:xfrm>
          <a:custGeom>
            <a:avLst/>
            <a:gdLst/>
            <a:ahLst/>
            <a:cxnLst/>
            <a:rect l="l" t="t" r="r" b="b"/>
            <a:pathLst>
              <a:path w="367030" h="447675">
                <a:moveTo>
                  <a:pt x="0" y="218156"/>
                </a:moveTo>
                <a:lnTo>
                  <a:pt x="91727" y="218156"/>
                </a:lnTo>
                <a:lnTo>
                  <a:pt x="91727" y="0"/>
                </a:lnTo>
                <a:lnTo>
                  <a:pt x="275182" y="0"/>
                </a:lnTo>
                <a:lnTo>
                  <a:pt x="275182" y="218156"/>
                </a:lnTo>
                <a:lnTo>
                  <a:pt x="366910" y="218156"/>
                </a:lnTo>
                <a:lnTo>
                  <a:pt x="183455" y="447504"/>
                </a:lnTo>
                <a:lnTo>
                  <a:pt x="0" y="218156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15796" y="3823715"/>
            <a:ext cx="515112" cy="1036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59077" y="3866184"/>
            <a:ext cx="370840" cy="893444"/>
          </a:xfrm>
          <a:custGeom>
            <a:avLst/>
            <a:gdLst/>
            <a:ahLst/>
            <a:cxnLst/>
            <a:rect l="l" t="t" r="r" b="b"/>
            <a:pathLst>
              <a:path w="370839" h="893445">
                <a:moveTo>
                  <a:pt x="370319" y="662533"/>
                </a:moveTo>
                <a:lnTo>
                  <a:pt x="0" y="662533"/>
                </a:lnTo>
                <a:lnTo>
                  <a:pt x="185153" y="893305"/>
                </a:lnTo>
                <a:lnTo>
                  <a:pt x="370319" y="662533"/>
                </a:lnTo>
                <a:close/>
              </a:path>
              <a:path w="370839" h="893445">
                <a:moveTo>
                  <a:pt x="277736" y="0"/>
                </a:moveTo>
                <a:lnTo>
                  <a:pt x="92570" y="0"/>
                </a:lnTo>
                <a:lnTo>
                  <a:pt x="92570" y="662533"/>
                </a:lnTo>
                <a:lnTo>
                  <a:pt x="277736" y="662533"/>
                </a:lnTo>
                <a:lnTo>
                  <a:pt x="277736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9077" y="3866184"/>
            <a:ext cx="370840" cy="893444"/>
          </a:xfrm>
          <a:custGeom>
            <a:avLst/>
            <a:gdLst/>
            <a:ahLst/>
            <a:cxnLst/>
            <a:rect l="l" t="t" r="r" b="b"/>
            <a:pathLst>
              <a:path w="370839" h="893445">
                <a:moveTo>
                  <a:pt x="0" y="662531"/>
                </a:moveTo>
                <a:lnTo>
                  <a:pt x="92580" y="662531"/>
                </a:lnTo>
                <a:lnTo>
                  <a:pt x="92580" y="0"/>
                </a:lnTo>
                <a:lnTo>
                  <a:pt x="277743" y="0"/>
                </a:lnTo>
                <a:lnTo>
                  <a:pt x="277743" y="662531"/>
                </a:lnTo>
                <a:lnTo>
                  <a:pt x="370324" y="662531"/>
                </a:lnTo>
                <a:lnTo>
                  <a:pt x="185163" y="893301"/>
                </a:lnTo>
                <a:lnTo>
                  <a:pt x="0" y="662531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44851" y="3820667"/>
            <a:ext cx="1524000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90165" y="3866184"/>
            <a:ext cx="1381125" cy="536575"/>
          </a:xfrm>
          <a:custGeom>
            <a:avLst/>
            <a:gdLst/>
            <a:ahLst/>
            <a:cxnLst/>
            <a:rect l="l" t="t" r="r" b="b"/>
            <a:pathLst>
              <a:path w="1381125" h="536575">
                <a:moveTo>
                  <a:pt x="184086" y="0"/>
                </a:moveTo>
                <a:lnTo>
                  <a:pt x="0" y="0"/>
                </a:lnTo>
                <a:lnTo>
                  <a:pt x="0" y="446938"/>
                </a:lnTo>
                <a:lnTo>
                  <a:pt x="1104493" y="446938"/>
                </a:lnTo>
                <a:lnTo>
                  <a:pt x="1104493" y="536321"/>
                </a:lnTo>
                <a:lnTo>
                  <a:pt x="1380604" y="357555"/>
                </a:lnTo>
                <a:lnTo>
                  <a:pt x="1242539" y="268160"/>
                </a:lnTo>
                <a:lnTo>
                  <a:pt x="184086" y="268160"/>
                </a:lnTo>
                <a:lnTo>
                  <a:pt x="184086" y="0"/>
                </a:lnTo>
                <a:close/>
              </a:path>
              <a:path w="1381125" h="536575">
                <a:moveTo>
                  <a:pt x="1104493" y="178777"/>
                </a:moveTo>
                <a:lnTo>
                  <a:pt x="1104493" y="268160"/>
                </a:lnTo>
                <a:lnTo>
                  <a:pt x="1242539" y="268160"/>
                </a:lnTo>
                <a:lnTo>
                  <a:pt x="1104493" y="178777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90165" y="3866184"/>
            <a:ext cx="1381125" cy="536575"/>
          </a:xfrm>
          <a:custGeom>
            <a:avLst/>
            <a:gdLst/>
            <a:ahLst/>
            <a:cxnLst/>
            <a:rect l="l" t="t" r="r" b="b"/>
            <a:pathLst>
              <a:path w="1381125" h="536575">
                <a:moveTo>
                  <a:pt x="0" y="0"/>
                </a:moveTo>
                <a:lnTo>
                  <a:pt x="0" y="446935"/>
                </a:lnTo>
                <a:lnTo>
                  <a:pt x="1104487" y="446935"/>
                </a:lnTo>
                <a:lnTo>
                  <a:pt x="1104487" y="536322"/>
                </a:lnTo>
                <a:lnTo>
                  <a:pt x="1380612" y="357548"/>
                </a:lnTo>
                <a:lnTo>
                  <a:pt x="1104487" y="178773"/>
                </a:lnTo>
                <a:lnTo>
                  <a:pt x="1104487" y="268160"/>
                </a:lnTo>
                <a:lnTo>
                  <a:pt x="184080" y="268160"/>
                </a:lnTo>
                <a:lnTo>
                  <a:pt x="184080" y="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3660" y="4716779"/>
            <a:ext cx="1158239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57081" y="4759490"/>
            <a:ext cx="1014094" cy="357505"/>
          </a:xfrm>
          <a:custGeom>
            <a:avLst/>
            <a:gdLst/>
            <a:ahLst/>
            <a:cxnLst/>
            <a:rect l="l" t="t" r="r" b="b"/>
            <a:pathLst>
              <a:path w="1014095" h="357504">
                <a:moveTo>
                  <a:pt x="272618" y="0"/>
                </a:moveTo>
                <a:lnTo>
                  <a:pt x="0" y="178485"/>
                </a:lnTo>
                <a:lnTo>
                  <a:pt x="272618" y="356971"/>
                </a:lnTo>
                <a:lnTo>
                  <a:pt x="272618" y="267728"/>
                </a:lnTo>
                <a:lnTo>
                  <a:pt x="877385" y="267728"/>
                </a:lnTo>
                <a:lnTo>
                  <a:pt x="1013688" y="178485"/>
                </a:lnTo>
                <a:lnTo>
                  <a:pt x="877385" y="89242"/>
                </a:lnTo>
                <a:lnTo>
                  <a:pt x="272618" y="89242"/>
                </a:lnTo>
                <a:lnTo>
                  <a:pt x="272618" y="0"/>
                </a:lnTo>
                <a:close/>
              </a:path>
              <a:path w="1014095" h="357504">
                <a:moveTo>
                  <a:pt x="877385" y="267728"/>
                </a:moveTo>
                <a:lnTo>
                  <a:pt x="741083" y="267728"/>
                </a:lnTo>
                <a:lnTo>
                  <a:pt x="741083" y="356971"/>
                </a:lnTo>
                <a:lnTo>
                  <a:pt x="877385" y="267728"/>
                </a:lnTo>
                <a:close/>
              </a:path>
              <a:path w="1014095" h="357504">
                <a:moveTo>
                  <a:pt x="741083" y="0"/>
                </a:moveTo>
                <a:lnTo>
                  <a:pt x="741083" y="89242"/>
                </a:lnTo>
                <a:lnTo>
                  <a:pt x="877385" y="89242"/>
                </a:lnTo>
                <a:lnTo>
                  <a:pt x="741083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57081" y="4759490"/>
            <a:ext cx="1014094" cy="357505"/>
          </a:xfrm>
          <a:custGeom>
            <a:avLst/>
            <a:gdLst/>
            <a:ahLst/>
            <a:cxnLst/>
            <a:rect l="l" t="t" r="r" b="b"/>
            <a:pathLst>
              <a:path w="1014095" h="357504">
                <a:moveTo>
                  <a:pt x="0" y="178489"/>
                </a:moveTo>
                <a:lnTo>
                  <a:pt x="272617" y="0"/>
                </a:lnTo>
                <a:lnTo>
                  <a:pt x="272617" y="89244"/>
                </a:lnTo>
                <a:lnTo>
                  <a:pt x="741080" y="89244"/>
                </a:lnTo>
                <a:lnTo>
                  <a:pt x="741080" y="0"/>
                </a:lnTo>
                <a:lnTo>
                  <a:pt x="1013698" y="178489"/>
                </a:lnTo>
                <a:lnTo>
                  <a:pt x="741080" y="356978"/>
                </a:lnTo>
                <a:lnTo>
                  <a:pt x="741080" y="267733"/>
                </a:lnTo>
                <a:lnTo>
                  <a:pt x="272617" y="267733"/>
                </a:lnTo>
                <a:lnTo>
                  <a:pt x="272617" y="356978"/>
                </a:lnTo>
                <a:lnTo>
                  <a:pt x="0" y="178489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52930" y="5116466"/>
            <a:ext cx="182880" cy="268605"/>
          </a:xfrm>
          <a:custGeom>
            <a:avLst/>
            <a:gdLst/>
            <a:ahLst/>
            <a:cxnLst/>
            <a:rect l="l" t="t" r="r" b="b"/>
            <a:pathLst>
              <a:path w="182880" h="268604">
                <a:moveTo>
                  <a:pt x="0" y="268161"/>
                </a:moveTo>
                <a:lnTo>
                  <a:pt x="182601" y="268161"/>
                </a:lnTo>
                <a:lnTo>
                  <a:pt x="182601" y="0"/>
                </a:lnTo>
                <a:lnTo>
                  <a:pt x="0" y="0"/>
                </a:lnTo>
                <a:lnTo>
                  <a:pt x="0" y="268161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52930" y="5116461"/>
            <a:ext cx="182880" cy="447675"/>
          </a:xfrm>
          <a:custGeom>
            <a:avLst/>
            <a:gdLst/>
            <a:ahLst/>
            <a:cxnLst/>
            <a:rect l="l" t="t" r="r" b="b"/>
            <a:pathLst>
              <a:path w="182880" h="447675">
                <a:moveTo>
                  <a:pt x="0" y="0"/>
                </a:moveTo>
                <a:lnTo>
                  <a:pt x="182601" y="0"/>
                </a:lnTo>
                <a:lnTo>
                  <a:pt x="182601" y="447504"/>
                </a:lnTo>
                <a:lnTo>
                  <a:pt x="0" y="447504"/>
                </a:lnTo>
                <a:lnTo>
                  <a:pt x="0" y="0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7851" y="5384628"/>
            <a:ext cx="828040" cy="179705"/>
          </a:xfrm>
          <a:custGeom>
            <a:avLst/>
            <a:gdLst/>
            <a:ahLst/>
            <a:cxnLst/>
            <a:rect l="l" t="t" r="r" b="b"/>
            <a:pathLst>
              <a:path w="828039" h="179704">
                <a:moveTo>
                  <a:pt x="0" y="179343"/>
                </a:moveTo>
                <a:lnTo>
                  <a:pt x="827681" y="179343"/>
                </a:lnTo>
                <a:lnTo>
                  <a:pt x="827681" y="0"/>
                </a:lnTo>
                <a:lnTo>
                  <a:pt x="0" y="0"/>
                </a:lnTo>
                <a:lnTo>
                  <a:pt x="0" y="17934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3539" y="5384622"/>
            <a:ext cx="1012190" cy="179705"/>
          </a:xfrm>
          <a:custGeom>
            <a:avLst/>
            <a:gdLst/>
            <a:ahLst/>
            <a:cxnLst/>
            <a:rect l="l" t="t" r="r" b="b"/>
            <a:pathLst>
              <a:path w="1012189" h="179704">
                <a:moveTo>
                  <a:pt x="1011991" y="0"/>
                </a:moveTo>
                <a:lnTo>
                  <a:pt x="1011991" y="179342"/>
                </a:lnTo>
                <a:lnTo>
                  <a:pt x="0" y="179342"/>
                </a:lnTo>
                <a:lnTo>
                  <a:pt x="0" y="0"/>
                </a:lnTo>
                <a:lnTo>
                  <a:pt x="1011991" y="0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3543" y="1806295"/>
            <a:ext cx="184785" cy="3757929"/>
          </a:xfrm>
          <a:custGeom>
            <a:avLst/>
            <a:gdLst/>
            <a:ahLst/>
            <a:cxnLst/>
            <a:rect l="l" t="t" r="r" b="b"/>
            <a:pathLst>
              <a:path w="184784" h="3757929">
                <a:moveTo>
                  <a:pt x="0" y="3757676"/>
                </a:moveTo>
                <a:lnTo>
                  <a:pt x="184308" y="3757676"/>
                </a:lnTo>
                <a:lnTo>
                  <a:pt x="184308" y="0"/>
                </a:lnTo>
                <a:lnTo>
                  <a:pt x="0" y="0"/>
                </a:lnTo>
                <a:lnTo>
                  <a:pt x="0" y="375767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3543" y="1628660"/>
            <a:ext cx="184785" cy="3935729"/>
          </a:xfrm>
          <a:custGeom>
            <a:avLst/>
            <a:gdLst/>
            <a:ahLst/>
            <a:cxnLst/>
            <a:rect l="l" t="t" r="r" b="b"/>
            <a:pathLst>
              <a:path w="184784" h="3935729">
                <a:moveTo>
                  <a:pt x="0" y="0"/>
                </a:moveTo>
                <a:lnTo>
                  <a:pt x="184308" y="0"/>
                </a:lnTo>
                <a:lnTo>
                  <a:pt x="184308" y="3935307"/>
                </a:lnTo>
                <a:lnTo>
                  <a:pt x="0" y="3935307"/>
                </a:lnTo>
                <a:lnTo>
                  <a:pt x="0" y="0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3544" y="1628660"/>
            <a:ext cx="829944" cy="177800"/>
          </a:xfrm>
          <a:custGeom>
            <a:avLst/>
            <a:gdLst/>
            <a:ahLst/>
            <a:cxnLst/>
            <a:rect l="l" t="t" r="r" b="b"/>
            <a:pathLst>
              <a:path w="829944" h="177800">
                <a:moveTo>
                  <a:pt x="0" y="177634"/>
                </a:moveTo>
                <a:lnTo>
                  <a:pt x="829390" y="177634"/>
                </a:lnTo>
                <a:lnTo>
                  <a:pt x="829390" y="0"/>
                </a:lnTo>
                <a:lnTo>
                  <a:pt x="0" y="0"/>
                </a:lnTo>
                <a:lnTo>
                  <a:pt x="0" y="177634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3540" y="1628660"/>
            <a:ext cx="829944" cy="177800"/>
          </a:xfrm>
          <a:custGeom>
            <a:avLst/>
            <a:gdLst/>
            <a:ahLst/>
            <a:cxnLst/>
            <a:rect l="l" t="t" r="r" b="b"/>
            <a:pathLst>
              <a:path w="829944" h="177800">
                <a:moveTo>
                  <a:pt x="829389" y="0"/>
                </a:moveTo>
                <a:lnTo>
                  <a:pt x="829389" y="177635"/>
                </a:lnTo>
                <a:lnTo>
                  <a:pt x="0" y="177635"/>
                </a:lnTo>
                <a:lnTo>
                  <a:pt x="0" y="0"/>
                </a:lnTo>
                <a:lnTo>
                  <a:pt x="829389" y="0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72766" y="1628660"/>
            <a:ext cx="1198245" cy="177800"/>
          </a:xfrm>
          <a:custGeom>
            <a:avLst/>
            <a:gdLst/>
            <a:ahLst/>
            <a:cxnLst/>
            <a:rect l="l" t="t" r="r" b="b"/>
            <a:pathLst>
              <a:path w="1198245" h="177800">
                <a:moveTo>
                  <a:pt x="0" y="177634"/>
                </a:moveTo>
                <a:lnTo>
                  <a:pt x="1198007" y="177634"/>
                </a:lnTo>
                <a:lnTo>
                  <a:pt x="1198007" y="0"/>
                </a:lnTo>
                <a:lnTo>
                  <a:pt x="0" y="0"/>
                </a:lnTo>
                <a:lnTo>
                  <a:pt x="0" y="177634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72757" y="1628660"/>
            <a:ext cx="1198245" cy="177800"/>
          </a:xfrm>
          <a:custGeom>
            <a:avLst/>
            <a:gdLst/>
            <a:ahLst/>
            <a:cxnLst/>
            <a:rect l="l" t="t" r="r" b="b"/>
            <a:pathLst>
              <a:path w="1198245" h="177800">
                <a:moveTo>
                  <a:pt x="1198012" y="0"/>
                </a:moveTo>
                <a:lnTo>
                  <a:pt x="1198012" y="177635"/>
                </a:lnTo>
                <a:lnTo>
                  <a:pt x="0" y="177635"/>
                </a:lnTo>
                <a:lnTo>
                  <a:pt x="0" y="0"/>
                </a:lnTo>
                <a:lnTo>
                  <a:pt x="1198012" y="0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8180" y="1583436"/>
            <a:ext cx="1155191" cy="4078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3543" y="1628660"/>
            <a:ext cx="1012190" cy="3935729"/>
          </a:xfrm>
          <a:custGeom>
            <a:avLst/>
            <a:gdLst/>
            <a:ahLst/>
            <a:cxnLst/>
            <a:rect l="l" t="t" r="r" b="b"/>
            <a:pathLst>
              <a:path w="1012189" h="3935729">
                <a:moveTo>
                  <a:pt x="827990" y="0"/>
                </a:moveTo>
                <a:lnTo>
                  <a:pt x="0" y="0"/>
                </a:lnTo>
                <a:lnTo>
                  <a:pt x="0" y="3935310"/>
                </a:lnTo>
                <a:lnTo>
                  <a:pt x="1011988" y="3935310"/>
                </a:lnTo>
                <a:lnTo>
                  <a:pt x="1011988" y="3756431"/>
                </a:lnTo>
                <a:lnTo>
                  <a:pt x="183998" y="3756431"/>
                </a:lnTo>
                <a:lnTo>
                  <a:pt x="183998" y="178879"/>
                </a:lnTo>
                <a:lnTo>
                  <a:pt x="827990" y="178879"/>
                </a:lnTo>
                <a:lnTo>
                  <a:pt x="827990" y="0"/>
                </a:lnTo>
                <a:close/>
              </a:path>
              <a:path w="1012189" h="3935729">
                <a:moveTo>
                  <a:pt x="1011988" y="3488118"/>
                </a:moveTo>
                <a:lnTo>
                  <a:pt x="827990" y="3488118"/>
                </a:lnTo>
                <a:lnTo>
                  <a:pt x="827990" y="3756431"/>
                </a:lnTo>
                <a:lnTo>
                  <a:pt x="1011988" y="3756431"/>
                </a:lnTo>
                <a:lnTo>
                  <a:pt x="1011988" y="3488118"/>
                </a:lnTo>
                <a:close/>
              </a:path>
              <a:path w="1012189" h="3935729">
                <a:moveTo>
                  <a:pt x="919989" y="357759"/>
                </a:moveTo>
                <a:lnTo>
                  <a:pt x="551994" y="357759"/>
                </a:lnTo>
                <a:lnTo>
                  <a:pt x="735991" y="626071"/>
                </a:lnTo>
                <a:lnTo>
                  <a:pt x="919989" y="357759"/>
                </a:lnTo>
                <a:close/>
              </a:path>
              <a:path w="1012189" h="3935729">
                <a:moveTo>
                  <a:pt x="827990" y="178879"/>
                </a:moveTo>
                <a:lnTo>
                  <a:pt x="643992" y="178879"/>
                </a:lnTo>
                <a:lnTo>
                  <a:pt x="643992" y="357759"/>
                </a:lnTo>
                <a:lnTo>
                  <a:pt x="827990" y="357759"/>
                </a:lnTo>
                <a:lnTo>
                  <a:pt x="827990" y="178879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3543" y="1628660"/>
            <a:ext cx="1012190" cy="3935729"/>
          </a:xfrm>
          <a:custGeom>
            <a:avLst/>
            <a:gdLst/>
            <a:ahLst/>
            <a:cxnLst/>
            <a:rect l="l" t="t" r="r" b="b"/>
            <a:pathLst>
              <a:path w="1012189" h="3935729">
                <a:moveTo>
                  <a:pt x="735993" y="626071"/>
                </a:moveTo>
                <a:lnTo>
                  <a:pt x="919991" y="357755"/>
                </a:lnTo>
                <a:lnTo>
                  <a:pt x="827993" y="357755"/>
                </a:lnTo>
                <a:lnTo>
                  <a:pt x="827993" y="0"/>
                </a:lnTo>
                <a:lnTo>
                  <a:pt x="0" y="0"/>
                </a:lnTo>
                <a:lnTo>
                  <a:pt x="0" y="3935307"/>
                </a:lnTo>
                <a:lnTo>
                  <a:pt x="1011991" y="3935307"/>
                </a:lnTo>
                <a:lnTo>
                  <a:pt x="1011991" y="3488109"/>
                </a:lnTo>
                <a:lnTo>
                  <a:pt x="827993" y="3488109"/>
                </a:lnTo>
                <a:lnTo>
                  <a:pt x="827993" y="3756435"/>
                </a:lnTo>
                <a:lnTo>
                  <a:pt x="183998" y="3756435"/>
                </a:lnTo>
                <a:lnTo>
                  <a:pt x="183998" y="178877"/>
                </a:lnTo>
                <a:lnTo>
                  <a:pt x="643994" y="178877"/>
                </a:lnTo>
                <a:lnTo>
                  <a:pt x="643994" y="357755"/>
                </a:lnTo>
                <a:lnTo>
                  <a:pt x="551995" y="357755"/>
                </a:lnTo>
                <a:lnTo>
                  <a:pt x="735993" y="626071"/>
                </a:lnTo>
                <a:close/>
              </a:path>
            </a:pathLst>
          </a:custGeom>
          <a:ln w="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36292" y="1583436"/>
            <a:ext cx="1432559" cy="768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80614" y="1628660"/>
            <a:ext cx="1290320" cy="625475"/>
          </a:xfrm>
          <a:custGeom>
            <a:avLst/>
            <a:gdLst/>
            <a:ahLst/>
            <a:cxnLst/>
            <a:rect l="l" t="t" r="r" b="b"/>
            <a:pathLst>
              <a:path w="1290320" h="625475">
                <a:moveTo>
                  <a:pt x="368617" y="357225"/>
                </a:moveTo>
                <a:lnTo>
                  <a:pt x="0" y="357225"/>
                </a:lnTo>
                <a:lnTo>
                  <a:pt x="184302" y="625144"/>
                </a:lnTo>
                <a:lnTo>
                  <a:pt x="368617" y="357225"/>
                </a:lnTo>
                <a:close/>
              </a:path>
              <a:path w="1290320" h="625475">
                <a:moveTo>
                  <a:pt x="1290154" y="0"/>
                </a:moveTo>
                <a:lnTo>
                  <a:pt x="92151" y="0"/>
                </a:lnTo>
                <a:lnTo>
                  <a:pt x="92151" y="357225"/>
                </a:lnTo>
                <a:lnTo>
                  <a:pt x="276466" y="357225"/>
                </a:lnTo>
                <a:lnTo>
                  <a:pt x="276466" y="178612"/>
                </a:lnTo>
                <a:lnTo>
                  <a:pt x="1290154" y="178612"/>
                </a:lnTo>
                <a:lnTo>
                  <a:pt x="1290154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80614" y="1628660"/>
            <a:ext cx="1290320" cy="625475"/>
          </a:xfrm>
          <a:custGeom>
            <a:avLst/>
            <a:gdLst/>
            <a:ahLst/>
            <a:cxnLst/>
            <a:rect l="l" t="t" r="r" b="b"/>
            <a:pathLst>
              <a:path w="1290320" h="625475">
                <a:moveTo>
                  <a:pt x="184308" y="625140"/>
                </a:moveTo>
                <a:lnTo>
                  <a:pt x="0" y="357222"/>
                </a:lnTo>
                <a:lnTo>
                  <a:pt x="92154" y="357222"/>
                </a:lnTo>
                <a:lnTo>
                  <a:pt x="92154" y="0"/>
                </a:lnTo>
                <a:lnTo>
                  <a:pt x="1290161" y="0"/>
                </a:lnTo>
                <a:lnTo>
                  <a:pt x="1290161" y="178611"/>
                </a:lnTo>
                <a:lnTo>
                  <a:pt x="276463" y="178611"/>
                </a:lnTo>
                <a:lnTo>
                  <a:pt x="276463" y="357222"/>
                </a:lnTo>
                <a:lnTo>
                  <a:pt x="368617" y="357222"/>
                </a:lnTo>
                <a:lnTo>
                  <a:pt x="184308" y="62514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12163" y="3448811"/>
            <a:ext cx="326136" cy="326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66920" y="3505791"/>
            <a:ext cx="187723" cy="1827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28644" y="1406652"/>
            <a:ext cx="457200" cy="4258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16452" y="2881883"/>
            <a:ext cx="542544" cy="1313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70769" y="1449324"/>
            <a:ext cx="316230" cy="4114800"/>
          </a:xfrm>
          <a:custGeom>
            <a:avLst/>
            <a:gdLst/>
            <a:ahLst/>
            <a:cxnLst/>
            <a:rect l="l" t="t" r="r" b="b"/>
            <a:pathLst>
              <a:path w="316229" h="4114800">
                <a:moveTo>
                  <a:pt x="0" y="4114647"/>
                </a:moveTo>
                <a:lnTo>
                  <a:pt x="315714" y="4114647"/>
                </a:lnTo>
                <a:lnTo>
                  <a:pt x="315714" y="0"/>
                </a:lnTo>
                <a:lnTo>
                  <a:pt x="0" y="0"/>
                </a:lnTo>
                <a:lnTo>
                  <a:pt x="0" y="411464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70769" y="1449317"/>
            <a:ext cx="316230" cy="4114800"/>
          </a:xfrm>
          <a:custGeom>
            <a:avLst/>
            <a:gdLst/>
            <a:ahLst/>
            <a:cxnLst/>
            <a:rect l="l" t="t" r="r" b="b"/>
            <a:pathLst>
              <a:path w="316229" h="4114800">
                <a:moveTo>
                  <a:pt x="0" y="4114653"/>
                </a:moveTo>
                <a:lnTo>
                  <a:pt x="0" y="0"/>
                </a:lnTo>
                <a:lnTo>
                  <a:pt x="315714" y="0"/>
                </a:lnTo>
                <a:lnTo>
                  <a:pt x="315714" y="4114653"/>
                </a:lnTo>
                <a:lnTo>
                  <a:pt x="0" y="4114653"/>
                </a:lnTo>
                <a:close/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669645" y="3024555"/>
            <a:ext cx="296545" cy="970915"/>
          </a:xfrm>
          <a:prstGeom prst="rect">
            <a:avLst/>
          </a:prstGeom>
        </p:spPr>
        <p:txBody>
          <a:bodyPr wrap="square" lIns="0" tIns="330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500" spc="-5">
                <a:latin typeface="Arial Black"/>
                <a:cs typeface="Arial Black"/>
              </a:rPr>
              <a:t>Data</a:t>
            </a:r>
            <a:r>
              <a:rPr dirty="0" sz="1500" spc="-75">
                <a:latin typeface="Arial Black"/>
                <a:cs typeface="Arial Black"/>
              </a:rPr>
              <a:t> </a:t>
            </a:r>
            <a:r>
              <a:rPr dirty="0" sz="1500" spc="5">
                <a:latin typeface="Arial Black"/>
                <a:cs typeface="Arial Black"/>
              </a:rPr>
              <a:t>Bus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77912" y="3442030"/>
            <a:ext cx="15367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solidFill>
                  <a:srgbClr val="999966"/>
                </a:solidFill>
                <a:latin typeface="Arial Black"/>
                <a:cs typeface="Arial Black"/>
              </a:rPr>
              <a:t>d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3071" y="5865203"/>
            <a:ext cx="17481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Arial"/>
                <a:cs typeface="Arial"/>
              </a:rPr>
              <a:t>Decoded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4291" y="6078563"/>
            <a:ext cx="11982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from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Program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2708" y="6291923"/>
            <a:ext cx="1851660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2580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Memory:</a:t>
            </a:r>
            <a:endParaRPr sz="1400">
              <a:latin typeface="Arial"/>
              <a:cs typeface="Arial"/>
            </a:endParaRPr>
          </a:p>
          <a:p>
            <a:pPr marL="12700" marR="5080" indent="643255">
              <a:lnSpc>
                <a:spcPct val="102600"/>
              </a:lnSpc>
              <a:spcBef>
                <a:spcPts val="890"/>
              </a:spcBef>
            </a:pPr>
            <a:r>
              <a:rPr dirty="0" sz="1150" spc="25" b="1">
                <a:latin typeface="Arial"/>
                <a:cs typeface="Arial"/>
              </a:rPr>
              <a:t>A</a:t>
            </a:r>
            <a:r>
              <a:rPr dirty="0" sz="1150" b="1">
                <a:latin typeface="Arial"/>
                <a:cs typeface="Arial"/>
              </a:rPr>
              <a:t>rit</a:t>
            </a:r>
            <a:r>
              <a:rPr dirty="0" sz="1150" spc="20" b="1">
                <a:latin typeface="Arial"/>
                <a:cs typeface="Arial"/>
              </a:rPr>
              <a:t>h</a:t>
            </a:r>
            <a:r>
              <a:rPr dirty="0" sz="1150" spc="15" b="1">
                <a:latin typeface="Arial"/>
                <a:cs typeface="Arial"/>
              </a:rPr>
              <a:t>me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10" b="1">
                <a:latin typeface="Arial"/>
                <a:cs typeface="Arial"/>
              </a:rPr>
              <a:t>c</a:t>
            </a:r>
            <a:r>
              <a:rPr dirty="0" sz="1150" b="1">
                <a:latin typeface="Arial"/>
                <a:cs typeface="Arial"/>
              </a:rPr>
              <a:t>/</a:t>
            </a:r>
            <a:r>
              <a:rPr dirty="0" sz="1150" spc="20" b="1">
                <a:latin typeface="Arial"/>
                <a:cs typeface="Arial"/>
              </a:rPr>
              <a:t>Log</a:t>
            </a:r>
            <a:r>
              <a:rPr dirty="0" sz="1150" b="1">
                <a:latin typeface="Arial"/>
                <a:cs typeface="Arial"/>
              </a:rPr>
              <a:t>i</a:t>
            </a:r>
            <a:r>
              <a:rPr dirty="0" sz="1150" spc="5" b="1">
                <a:latin typeface="Arial"/>
                <a:cs typeface="Arial"/>
              </a:rPr>
              <a:t>c  </a:t>
            </a:r>
            <a:r>
              <a:rPr dirty="0" sz="1150" spc="15" b="1">
                <a:latin typeface="Arial"/>
                <a:cs typeface="Arial"/>
              </a:rPr>
              <a:t>Function </a:t>
            </a:r>
            <a:r>
              <a:rPr dirty="0" sz="1150" spc="5" b="1">
                <a:latin typeface="Arial"/>
                <a:cs typeface="Arial"/>
              </a:rPr>
              <a:t>to </a:t>
            </a:r>
            <a:r>
              <a:rPr dirty="0" sz="1150" spc="15" b="1">
                <a:latin typeface="Arial"/>
                <a:cs typeface="Arial"/>
              </a:rPr>
              <a:t>be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Performed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18802" y="6837539"/>
            <a:ext cx="842644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79070">
              <a:lnSpc>
                <a:spcPct val="102600"/>
              </a:lnSpc>
              <a:spcBef>
                <a:spcPts val="90"/>
              </a:spcBef>
            </a:pPr>
            <a:r>
              <a:rPr dirty="0" sz="1150" spc="10" b="1">
                <a:latin typeface="Arial"/>
                <a:cs typeface="Arial"/>
              </a:rPr>
              <a:t>Result  </a:t>
            </a:r>
            <a:r>
              <a:rPr dirty="0" sz="1150" spc="25" b="1">
                <a:latin typeface="Arial"/>
                <a:cs typeface="Arial"/>
              </a:rPr>
              <a:t>D</a:t>
            </a:r>
            <a:r>
              <a:rPr dirty="0" sz="1150" spc="10" b="1">
                <a:latin typeface="Arial"/>
                <a:cs typeface="Arial"/>
              </a:rPr>
              <a:t>es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20" b="1">
                <a:latin typeface="Arial"/>
                <a:cs typeface="Arial"/>
              </a:rPr>
              <a:t>n</a:t>
            </a:r>
            <a:r>
              <a:rPr dirty="0" sz="1150" spc="10" b="1">
                <a:latin typeface="Arial"/>
                <a:cs typeface="Arial"/>
              </a:rPr>
              <a:t>a</a:t>
            </a:r>
            <a:r>
              <a:rPr dirty="0" sz="1150" b="1">
                <a:latin typeface="Arial"/>
                <a:cs typeface="Arial"/>
              </a:rPr>
              <a:t>ti</a:t>
            </a:r>
            <a:r>
              <a:rPr dirty="0" sz="1150" spc="20" b="1">
                <a:latin typeface="Arial"/>
                <a:cs typeface="Arial"/>
              </a:rPr>
              <a:t>o</a:t>
            </a:r>
            <a:r>
              <a:rPr dirty="0" sz="1150" spc="15" b="1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57597" y="6618082"/>
            <a:ext cx="1395730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dirty="0" sz="1150" spc="15" b="1">
                <a:latin typeface="Arial"/>
                <a:cs typeface="Arial"/>
              </a:rPr>
              <a:t>Address </a:t>
            </a:r>
            <a:r>
              <a:rPr dirty="0" sz="1150" spc="10" b="1">
                <a:latin typeface="Arial"/>
                <a:cs typeface="Arial"/>
              </a:rPr>
              <a:t>of</a:t>
            </a:r>
            <a:r>
              <a:rPr dirty="0" sz="1150" spc="-65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Second  Source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Operand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20225" y="6296710"/>
            <a:ext cx="212090" cy="600075"/>
          </a:xfrm>
          <a:custGeom>
            <a:avLst/>
            <a:gdLst/>
            <a:ahLst/>
            <a:cxnLst/>
            <a:rect l="l" t="t" r="r" b="b"/>
            <a:pathLst>
              <a:path w="212089" h="600075">
                <a:moveTo>
                  <a:pt x="129692" y="558532"/>
                </a:moveTo>
                <a:lnTo>
                  <a:pt x="0" y="558532"/>
                </a:lnTo>
                <a:lnTo>
                  <a:pt x="0" y="599523"/>
                </a:lnTo>
                <a:lnTo>
                  <a:pt x="150177" y="599523"/>
                </a:lnTo>
                <a:lnTo>
                  <a:pt x="158144" y="597913"/>
                </a:lnTo>
                <a:lnTo>
                  <a:pt x="164652" y="593521"/>
                </a:lnTo>
                <a:lnTo>
                  <a:pt x="169040" y="587006"/>
                </a:lnTo>
                <a:lnTo>
                  <a:pt x="170649" y="579028"/>
                </a:lnTo>
                <a:lnTo>
                  <a:pt x="129692" y="579028"/>
                </a:lnTo>
                <a:lnTo>
                  <a:pt x="129692" y="558532"/>
                </a:lnTo>
                <a:close/>
              </a:path>
              <a:path w="212089" h="600075">
                <a:moveTo>
                  <a:pt x="170649" y="102489"/>
                </a:moveTo>
                <a:lnTo>
                  <a:pt x="129692" y="102489"/>
                </a:lnTo>
                <a:lnTo>
                  <a:pt x="129692" y="579028"/>
                </a:lnTo>
                <a:lnTo>
                  <a:pt x="150177" y="558532"/>
                </a:lnTo>
                <a:lnTo>
                  <a:pt x="170649" y="558532"/>
                </a:lnTo>
                <a:lnTo>
                  <a:pt x="170649" y="102489"/>
                </a:lnTo>
                <a:close/>
              </a:path>
              <a:path w="212089" h="600075">
                <a:moveTo>
                  <a:pt x="170649" y="558532"/>
                </a:moveTo>
                <a:lnTo>
                  <a:pt x="150177" y="558532"/>
                </a:lnTo>
                <a:lnTo>
                  <a:pt x="129692" y="579028"/>
                </a:lnTo>
                <a:lnTo>
                  <a:pt x="170649" y="579028"/>
                </a:lnTo>
                <a:lnTo>
                  <a:pt x="170649" y="558532"/>
                </a:lnTo>
                <a:close/>
              </a:path>
              <a:path w="212089" h="600075">
                <a:moveTo>
                  <a:pt x="150177" y="0"/>
                </a:moveTo>
                <a:lnTo>
                  <a:pt x="88734" y="122986"/>
                </a:lnTo>
                <a:lnTo>
                  <a:pt x="129692" y="122986"/>
                </a:lnTo>
                <a:lnTo>
                  <a:pt x="129692" y="102489"/>
                </a:lnTo>
                <a:lnTo>
                  <a:pt x="201369" y="102489"/>
                </a:lnTo>
                <a:lnTo>
                  <a:pt x="150177" y="0"/>
                </a:lnTo>
                <a:close/>
              </a:path>
              <a:path w="212089" h="600075">
                <a:moveTo>
                  <a:pt x="201369" y="102489"/>
                </a:moveTo>
                <a:lnTo>
                  <a:pt x="170649" y="102489"/>
                </a:lnTo>
                <a:lnTo>
                  <a:pt x="170649" y="122986"/>
                </a:lnTo>
                <a:lnTo>
                  <a:pt x="211607" y="122986"/>
                </a:lnTo>
                <a:lnTo>
                  <a:pt x="201369" y="102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72178" y="6296710"/>
            <a:ext cx="210185" cy="600075"/>
          </a:xfrm>
          <a:custGeom>
            <a:avLst/>
            <a:gdLst/>
            <a:ahLst/>
            <a:cxnLst/>
            <a:rect l="l" t="t" r="r" b="b"/>
            <a:pathLst>
              <a:path w="210185" h="600075">
                <a:moveTo>
                  <a:pt x="81914" y="102489"/>
                </a:moveTo>
                <a:lnTo>
                  <a:pt x="40957" y="102489"/>
                </a:lnTo>
                <a:lnTo>
                  <a:pt x="40957" y="579028"/>
                </a:lnTo>
                <a:lnTo>
                  <a:pt x="42566" y="587006"/>
                </a:lnTo>
                <a:lnTo>
                  <a:pt x="46955" y="593521"/>
                </a:lnTo>
                <a:lnTo>
                  <a:pt x="53462" y="597913"/>
                </a:lnTo>
                <a:lnTo>
                  <a:pt x="61429" y="599523"/>
                </a:lnTo>
                <a:lnTo>
                  <a:pt x="209905" y="599523"/>
                </a:lnTo>
                <a:lnTo>
                  <a:pt x="209905" y="579028"/>
                </a:lnTo>
                <a:lnTo>
                  <a:pt x="81914" y="579028"/>
                </a:lnTo>
                <a:lnTo>
                  <a:pt x="61429" y="558532"/>
                </a:lnTo>
                <a:lnTo>
                  <a:pt x="81914" y="558532"/>
                </a:lnTo>
                <a:lnTo>
                  <a:pt x="81914" y="102489"/>
                </a:lnTo>
                <a:close/>
              </a:path>
              <a:path w="210185" h="600075">
                <a:moveTo>
                  <a:pt x="81914" y="558532"/>
                </a:moveTo>
                <a:lnTo>
                  <a:pt x="61429" y="558532"/>
                </a:lnTo>
                <a:lnTo>
                  <a:pt x="81914" y="579028"/>
                </a:lnTo>
                <a:lnTo>
                  <a:pt x="81914" y="558532"/>
                </a:lnTo>
                <a:close/>
              </a:path>
              <a:path w="210185" h="600075">
                <a:moveTo>
                  <a:pt x="209905" y="558532"/>
                </a:moveTo>
                <a:lnTo>
                  <a:pt x="81914" y="558532"/>
                </a:lnTo>
                <a:lnTo>
                  <a:pt x="81914" y="579028"/>
                </a:lnTo>
                <a:lnTo>
                  <a:pt x="209905" y="579028"/>
                </a:lnTo>
                <a:lnTo>
                  <a:pt x="209905" y="558532"/>
                </a:lnTo>
                <a:close/>
              </a:path>
              <a:path w="210185" h="600075">
                <a:moveTo>
                  <a:pt x="61429" y="0"/>
                </a:moveTo>
                <a:lnTo>
                  <a:pt x="0" y="122986"/>
                </a:lnTo>
                <a:lnTo>
                  <a:pt x="40957" y="122986"/>
                </a:lnTo>
                <a:lnTo>
                  <a:pt x="40957" y="102489"/>
                </a:lnTo>
                <a:lnTo>
                  <a:pt x="112632" y="102489"/>
                </a:lnTo>
                <a:lnTo>
                  <a:pt x="61429" y="0"/>
                </a:lnTo>
                <a:close/>
              </a:path>
              <a:path w="210185" h="600075">
                <a:moveTo>
                  <a:pt x="112632" y="102489"/>
                </a:moveTo>
                <a:lnTo>
                  <a:pt x="81914" y="102489"/>
                </a:lnTo>
                <a:lnTo>
                  <a:pt x="81914" y="122986"/>
                </a:lnTo>
                <a:lnTo>
                  <a:pt x="122872" y="122986"/>
                </a:lnTo>
                <a:lnTo>
                  <a:pt x="112632" y="102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77933" y="6296710"/>
            <a:ext cx="123189" cy="506095"/>
          </a:xfrm>
          <a:custGeom>
            <a:avLst/>
            <a:gdLst/>
            <a:ahLst/>
            <a:cxnLst/>
            <a:rect l="l" t="t" r="r" b="b"/>
            <a:pathLst>
              <a:path w="123189" h="506095">
                <a:moveTo>
                  <a:pt x="81914" y="102489"/>
                </a:moveTo>
                <a:lnTo>
                  <a:pt x="40957" y="102489"/>
                </a:lnTo>
                <a:lnTo>
                  <a:pt x="40957" y="505583"/>
                </a:lnTo>
                <a:lnTo>
                  <a:pt x="81914" y="505583"/>
                </a:lnTo>
                <a:lnTo>
                  <a:pt x="81914" y="102489"/>
                </a:lnTo>
                <a:close/>
              </a:path>
              <a:path w="123189" h="506095">
                <a:moveTo>
                  <a:pt x="61442" y="0"/>
                </a:moveTo>
                <a:lnTo>
                  <a:pt x="0" y="122986"/>
                </a:lnTo>
                <a:lnTo>
                  <a:pt x="40957" y="122986"/>
                </a:lnTo>
                <a:lnTo>
                  <a:pt x="40957" y="102489"/>
                </a:lnTo>
                <a:lnTo>
                  <a:pt x="112634" y="102489"/>
                </a:lnTo>
                <a:lnTo>
                  <a:pt x="61442" y="0"/>
                </a:lnTo>
                <a:close/>
              </a:path>
              <a:path w="123189" h="506095">
                <a:moveTo>
                  <a:pt x="112634" y="102489"/>
                </a:moveTo>
                <a:lnTo>
                  <a:pt x="81914" y="102489"/>
                </a:lnTo>
                <a:lnTo>
                  <a:pt x="81914" y="122986"/>
                </a:lnTo>
                <a:lnTo>
                  <a:pt x="122872" y="122986"/>
                </a:lnTo>
                <a:lnTo>
                  <a:pt x="112634" y="102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372178" y="3837152"/>
            <a:ext cx="123189" cy="2098040"/>
          </a:xfrm>
          <a:custGeom>
            <a:avLst/>
            <a:gdLst/>
            <a:ahLst/>
            <a:cxnLst/>
            <a:rect l="l" t="t" r="r" b="b"/>
            <a:pathLst>
              <a:path w="123189" h="2098040">
                <a:moveTo>
                  <a:pt x="81914" y="102476"/>
                </a:moveTo>
                <a:lnTo>
                  <a:pt x="40957" y="102476"/>
                </a:lnTo>
                <a:lnTo>
                  <a:pt x="40957" y="2097455"/>
                </a:lnTo>
                <a:lnTo>
                  <a:pt x="81914" y="2097455"/>
                </a:lnTo>
                <a:lnTo>
                  <a:pt x="81914" y="102476"/>
                </a:lnTo>
                <a:close/>
              </a:path>
              <a:path w="123189" h="2098040">
                <a:moveTo>
                  <a:pt x="61429" y="0"/>
                </a:moveTo>
                <a:lnTo>
                  <a:pt x="0" y="122974"/>
                </a:lnTo>
                <a:lnTo>
                  <a:pt x="40957" y="122974"/>
                </a:lnTo>
                <a:lnTo>
                  <a:pt x="40957" y="102476"/>
                </a:lnTo>
                <a:lnTo>
                  <a:pt x="112631" y="102476"/>
                </a:lnTo>
                <a:lnTo>
                  <a:pt x="61429" y="0"/>
                </a:lnTo>
                <a:close/>
              </a:path>
              <a:path w="123189" h="2098040">
                <a:moveTo>
                  <a:pt x="112631" y="102476"/>
                </a:moveTo>
                <a:lnTo>
                  <a:pt x="81914" y="102476"/>
                </a:lnTo>
                <a:lnTo>
                  <a:pt x="81914" y="122974"/>
                </a:lnTo>
                <a:lnTo>
                  <a:pt x="122872" y="122974"/>
                </a:lnTo>
                <a:lnTo>
                  <a:pt x="112631" y="10247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52600" y="5283847"/>
            <a:ext cx="1786889" cy="650875"/>
          </a:xfrm>
          <a:custGeom>
            <a:avLst/>
            <a:gdLst/>
            <a:ahLst/>
            <a:cxnLst/>
            <a:rect l="l" t="t" r="r" b="b"/>
            <a:pathLst>
              <a:path w="1786889" h="650875">
                <a:moveTo>
                  <a:pt x="1786768" y="650761"/>
                </a:moveTo>
                <a:lnTo>
                  <a:pt x="1786768" y="0"/>
                </a:lnTo>
                <a:lnTo>
                  <a:pt x="0" y="0"/>
                </a:lnTo>
              </a:path>
            </a:pathLst>
          </a:custGeom>
          <a:ln w="40988">
            <a:solidFill>
              <a:srgbClr val="99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70663" y="3691966"/>
            <a:ext cx="358775" cy="1612900"/>
          </a:xfrm>
          <a:custGeom>
            <a:avLst/>
            <a:gdLst/>
            <a:ahLst/>
            <a:cxnLst/>
            <a:rect l="l" t="t" r="r" b="b"/>
            <a:pathLst>
              <a:path w="358775" h="1612900">
                <a:moveTo>
                  <a:pt x="81915" y="102476"/>
                </a:moveTo>
                <a:lnTo>
                  <a:pt x="40957" y="102476"/>
                </a:lnTo>
                <a:lnTo>
                  <a:pt x="40957" y="1591881"/>
                </a:lnTo>
                <a:lnTo>
                  <a:pt x="42566" y="1599863"/>
                </a:lnTo>
                <a:lnTo>
                  <a:pt x="46955" y="1606378"/>
                </a:lnTo>
                <a:lnTo>
                  <a:pt x="53464" y="1610769"/>
                </a:lnTo>
                <a:lnTo>
                  <a:pt x="61436" y="1612379"/>
                </a:lnTo>
                <a:lnTo>
                  <a:pt x="358378" y="1612379"/>
                </a:lnTo>
                <a:lnTo>
                  <a:pt x="358378" y="1591881"/>
                </a:lnTo>
                <a:lnTo>
                  <a:pt x="81915" y="1591881"/>
                </a:lnTo>
                <a:lnTo>
                  <a:pt x="61436" y="1571396"/>
                </a:lnTo>
                <a:lnTo>
                  <a:pt x="81915" y="1571396"/>
                </a:lnTo>
                <a:lnTo>
                  <a:pt x="81915" y="102476"/>
                </a:lnTo>
                <a:close/>
              </a:path>
              <a:path w="358775" h="1612900">
                <a:moveTo>
                  <a:pt x="81915" y="1571396"/>
                </a:moveTo>
                <a:lnTo>
                  <a:pt x="61436" y="1571396"/>
                </a:lnTo>
                <a:lnTo>
                  <a:pt x="81915" y="1591881"/>
                </a:lnTo>
                <a:lnTo>
                  <a:pt x="81915" y="1571396"/>
                </a:lnTo>
                <a:close/>
              </a:path>
              <a:path w="358775" h="1612900">
                <a:moveTo>
                  <a:pt x="358378" y="1571396"/>
                </a:moveTo>
                <a:lnTo>
                  <a:pt x="81915" y="1571396"/>
                </a:lnTo>
                <a:lnTo>
                  <a:pt x="81915" y="1591881"/>
                </a:lnTo>
                <a:lnTo>
                  <a:pt x="358378" y="1591881"/>
                </a:lnTo>
                <a:lnTo>
                  <a:pt x="358378" y="1571396"/>
                </a:lnTo>
                <a:close/>
              </a:path>
              <a:path w="358775" h="1612900">
                <a:moveTo>
                  <a:pt x="61436" y="0"/>
                </a:moveTo>
                <a:lnTo>
                  <a:pt x="0" y="122974"/>
                </a:lnTo>
                <a:lnTo>
                  <a:pt x="40957" y="122974"/>
                </a:lnTo>
                <a:lnTo>
                  <a:pt x="40957" y="102476"/>
                </a:lnTo>
                <a:lnTo>
                  <a:pt x="112629" y="102476"/>
                </a:lnTo>
                <a:lnTo>
                  <a:pt x="61436" y="0"/>
                </a:lnTo>
                <a:close/>
              </a:path>
              <a:path w="358775" h="1612900">
                <a:moveTo>
                  <a:pt x="112629" y="102476"/>
                </a:moveTo>
                <a:lnTo>
                  <a:pt x="81915" y="102476"/>
                </a:lnTo>
                <a:lnTo>
                  <a:pt x="81915" y="122974"/>
                </a:lnTo>
                <a:lnTo>
                  <a:pt x="122869" y="122974"/>
                </a:lnTo>
                <a:lnTo>
                  <a:pt x="112629" y="102476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33450" y="2617609"/>
            <a:ext cx="372110" cy="123189"/>
          </a:xfrm>
          <a:custGeom>
            <a:avLst/>
            <a:gdLst/>
            <a:ahLst/>
            <a:cxnLst/>
            <a:rect l="l" t="t" r="r" b="b"/>
            <a:pathLst>
              <a:path w="372109" h="123189">
                <a:moveTo>
                  <a:pt x="249158" y="0"/>
                </a:moveTo>
                <a:lnTo>
                  <a:pt x="249157" y="122986"/>
                </a:lnTo>
                <a:lnTo>
                  <a:pt x="331075" y="81991"/>
                </a:lnTo>
                <a:lnTo>
                  <a:pt x="269637" y="81991"/>
                </a:lnTo>
                <a:lnTo>
                  <a:pt x="269637" y="40995"/>
                </a:lnTo>
                <a:lnTo>
                  <a:pt x="331075" y="40995"/>
                </a:lnTo>
                <a:lnTo>
                  <a:pt x="249158" y="0"/>
                </a:lnTo>
                <a:close/>
              </a:path>
              <a:path w="372109" h="123189">
                <a:moveTo>
                  <a:pt x="249158" y="40995"/>
                </a:moveTo>
                <a:lnTo>
                  <a:pt x="0" y="40995"/>
                </a:lnTo>
                <a:lnTo>
                  <a:pt x="0" y="81991"/>
                </a:lnTo>
                <a:lnTo>
                  <a:pt x="249157" y="81991"/>
                </a:lnTo>
                <a:lnTo>
                  <a:pt x="249158" y="40995"/>
                </a:lnTo>
                <a:close/>
              </a:path>
              <a:path w="372109" h="123189">
                <a:moveTo>
                  <a:pt x="331075" y="40995"/>
                </a:moveTo>
                <a:lnTo>
                  <a:pt x="269637" y="40995"/>
                </a:lnTo>
                <a:lnTo>
                  <a:pt x="269637" y="81991"/>
                </a:lnTo>
                <a:lnTo>
                  <a:pt x="331075" y="81991"/>
                </a:lnTo>
                <a:lnTo>
                  <a:pt x="372033" y="61493"/>
                </a:lnTo>
                <a:lnTo>
                  <a:pt x="331075" y="4099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1419" y="2679103"/>
            <a:ext cx="2309495" cy="3255645"/>
          </a:xfrm>
          <a:custGeom>
            <a:avLst/>
            <a:gdLst/>
            <a:ahLst/>
            <a:cxnLst/>
            <a:rect l="l" t="t" r="r" b="b"/>
            <a:pathLst>
              <a:path w="2309495" h="3255645">
                <a:moveTo>
                  <a:pt x="2308982" y="3255505"/>
                </a:moveTo>
                <a:lnTo>
                  <a:pt x="2308982" y="3038480"/>
                </a:lnTo>
                <a:lnTo>
                  <a:pt x="0" y="3038480"/>
                </a:lnTo>
                <a:lnTo>
                  <a:pt x="0" y="0"/>
                </a:lnTo>
                <a:lnTo>
                  <a:pt x="148966" y="0"/>
                </a:lnTo>
              </a:path>
            </a:pathLst>
          </a:custGeom>
          <a:ln w="40969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671157" y="3993752"/>
            <a:ext cx="1612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6299" y="5667046"/>
            <a:ext cx="151765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0">
                <a:latin typeface="Times New Roman"/>
                <a:cs typeface="Times New Roman"/>
              </a:rPr>
              <a:t>memory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location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15796" y="3375659"/>
            <a:ext cx="1249680" cy="591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59077" y="3418687"/>
            <a:ext cx="1106170" cy="447675"/>
          </a:xfrm>
          <a:custGeom>
            <a:avLst/>
            <a:gdLst/>
            <a:ahLst/>
            <a:cxnLst/>
            <a:rect l="l" t="t" r="r" b="b"/>
            <a:pathLst>
              <a:path w="1106170" h="447675">
                <a:moveTo>
                  <a:pt x="931214" y="0"/>
                </a:moveTo>
                <a:lnTo>
                  <a:pt x="174625" y="0"/>
                </a:lnTo>
                <a:lnTo>
                  <a:pt x="0" y="447497"/>
                </a:lnTo>
                <a:lnTo>
                  <a:pt x="1105839" y="447497"/>
                </a:lnTo>
                <a:lnTo>
                  <a:pt x="931214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59077" y="3418680"/>
            <a:ext cx="1106170" cy="447675"/>
          </a:xfrm>
          <a:custGeom>
            <a:avLst/>
            <a:gdLst/>
            <a:ahLst/>
            <a:cxnLst/>
            <a:rect l="l" t="t" r="r" b="b"/>
            <a:pathLst>
              <a:path w="1106170" h="447675">
                <a:moveTo>
                  <a:pt x="0" y="447504"/>
                </a:moveTo>
                <a:lnTo>
                  <a:pt x="174632" y="0"/>
                </a:lnTo>
                <a:lnTo>
                  <a:pt x="931220" y="0"/>
                </a:lnTo>
                <a:lnTo>
                  <a:pt x="1105852" y="447504"/>
                </a:lnTo>
                <a:lnTo>
                  <a:pt x="0" y="447504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567535" y="3621875"/>
            <a:ext cx="1924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 Black"/>
                <a:cs typeface="Arial Black"/>
              </a:rPr>
              <a:t>w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54262" y="3621875"/>
            <a:ext cx="946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Black"/>
                <a:cs typeface="Arial Black"/>
              </a:rPr>
              <a:t>f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38427" y="2208276"/>
            <a:ext cx="1801368" cy="8625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82607" y="2253805"/>
            <a:ext cx="1659255" cy="717550"/>
          </a:xfrm>
          <a:custGeom>
            <a:avLst/>
            <a:gdLst/>
            <a:ahLst/>
            <a:cxnLst/>
            <a:rect l="l" t="t" r="r" b="b"/>
            <a:pathLst>
              <a:path w="1659255" h="717550">
                <a:moveTo>
                  <a:pt x="523828" y="0"/>
                </a:moveTo>
                <a:lnTo>
                  <a:pt x="0" y="0"/>
                </a:lnTo>
                <a:lnTo>
                  <a:pt x="261915" y="717372"/>
                </a:lnTo>
                <a:lnTo>
                  <a:pt x="1396864" y="717372"/>
                </a:lnTo>
                <a:lnTo>
                  <a:pt x="1593300" y="179336"/>
                </a:lnTo>
                <a:lnTo>
                  <a:pt x="611127" y="179336"/>
                </a:lnTo>
                <a:lnTo>
                  <a:pt x="523828" y="0"/>
                </a:lnTo>
                <a:close/>
              </a:path>
              <a:path w="1659255" h="717550">
                <a:moveTo>
                  <a:pt x="1658776" y="0"/>
                </a:moveTo>
                <a:lnTo>
                  <a:pt x="1134952" y="0"/>
                </a:lnTo>
                <a:lnTo>
                  <a:pt x="1047652" y="179336"/>
                </a:lnTo>
                <a:lnTo>
                  <a:pt x="1593300" y="179336"/>
                </a:lnTo>
                <a:lnTo>
                  <a:pt x="1658776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182607" y="2253805"/>
            <a:ext cx="1659255" cy="717550"/>
          </a:xfrm>
          <a:custGeom>
            <a:avLst/>
            <a:gdLst/>
            <a:ahLst/>
            <a:cxnLst/>
            <a:rect l="l" t="t" r="r" b="b"/>
            <a:pathLst>
              <a:path w="1659255" h="717550">
                <a:moveTo>
                  <a:pt x="261912" y="717373"/>
                </a:moveTo>
                <a:lnTo>
                  <a:pt x="0" y="0"/>
                </a:lnTo>
                <a:lnTo>
                  <a:pt x="523825" y="0"/>
                </a:lnTo>
                <a:lnTo>
                  <a:pt x="611129" y="179343"/>
                </a:lnTo>
                <a:lnTo>
                  <a:pt x="1047650" y="179343"/>
                </a:lnTo>
                <a:lnTo>
                  <a:pt x="1134953" y="0"/>
                </a:lnTo>
                <a:lnTo>
                  <a:pt x="1658779" y="0"/>
                </a:lnTo>
                <a:lnTo>
                  <a:pt x="1396866" y="717373"/>
                </a:lnTo>
                <a:lnTo>
                  <a:pt x="261912" y="717373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384084" y="2277707"/>
            <a:ext cx="1924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 Black"/>
                <a:cs typeface="Arial Black"/>
              </a:rPr>
              <a:t>w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37714" y="2277707"/>
            <a:ext cx="946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Black"/>
                <a:cs typeface="Arial Black"/>
              </a:rPr>
              <a:t>f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52968" y="2539798"/>
            <a:ext cx="51879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 Black"/>
                <a:cs typeface="Arial Black"/>
              </a:rPr>
              <a:t>A</a:t>
            </a:r>
            <a:r>
              <a:rPr dirty="0" sz="1700" spc="-40">
                <a:latin typeface="Arial Black"/>
                <a:cs typeface="Arial Black"/>
              </a:rPr>
              <a:t>L</a:t>
            </a:r>
            <a:r>
              <a:rPr dirty="0" sz="1700" spc="20">
                <a:latin typeface="Arial Black"/>
                <a:cs typeface="Arial Black"/>
              </a:rPr>
              <a:t>U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327403" y="4716779"/>
            <a:ext cx="1429511" cy="4998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476755" y="4704588"/>
            <a:ext cx="1130808" cy="5974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68628" y="4759483"/>
            <a:ext cx="1289050" cy="357505"/>
          </a:xfrm>
          <a:custGeom>
            <a:avLst/>
            <a:gdLst/>
            <a:ahLst/>
            <a:cxnLst/>
            <a:rect l="l" t="t" r="r" b="b"/>
            <a:pathLst>
              <a:path w="1289050" h="357504">
                <a:moveTo>
                  <a:pt x="0" y="356977"/>
                </a:moveTo>
                <a:lnTo>
                  <a:pt x="1288453" y="356977"/>
                </a:lnTo>
                <a:lnTo>
                  <a:pt x="1288453" y="0"/>
                </a:lnTo>
                <a:lnTo>
                  <a:pt x="0" y="0"/>
                </a:lnTo>
                <a:lnTo>
                  <a:pt x="0" y="3569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368628" y="4759490"/>
            <a:ext cx="1289050" cy="357505"/>
          </a:xfrm>
          <a:custGeom>
            <a:avLst/>
            <a:gdLst/>
            <a:ahLst/>
            <a:cxnLst/>
            <a:rect l="l" t="t" r="r" b="b"/>
            <a:pathLst>
              <a:path w="1289050" h="357504">
                <a:moveTo>
                  <a:pt x="0" y="0"/>
                </a:moveTo>
                <a:lnTo>
                  <a:pt x="1288452" y="0"/>
                </a:lnTo>
                <a:lnTo>
                  <a:pt x="1288452" y="356978"/>
                </a:lnTo>
                <a:lnTo>
                  <a:pt x="0" y="356978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368628" y="4783127"/>
            <a:ext cx="128905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 Black"/>
                <a:cs typeface="Arial Black"/>
              </a:rPr>
              <a:t>WREG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942588" y="3503676"/>
            <a:ext cx="1027176" cy="5029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86491" y="3546779"/>
            <a:ext cx="880744" cy="358775"/>
          </a:xfrm>
          <a:custGeom>
            <a:avLst/>
            <a:gdLst/>
            <a:ahLst/>
            <a:cxnLst/>
            <a:rect l="l" t="t" r="r" b="b"/>
            <a:pathLst>
              <a:path w="880745" h="358775">
                <a:moveTo>
                  <a:pt x="236816" y="0"/>
                </a:moveTo>
                <a:lnTo>
                  <a:pt x="0" y="179349"/>
                </a:lnTo>
                <a:lnTo>
                  <a:pt x="236816" y="358686"/>
                </a:lnTo>
                <a:lnTo>
                  <a:pt x="236816" y="269024"/>
                </a:lnTo>
                <a:lnTo>
                  <a:pt x="762163" y="269024"/>
                </a:lnTo>
                <a:lnTo>
                  <a:pt x="880579" y="179349"/>
                </a:lnTo>
                <a:lnTo>
                  <a:pt x="762171" y="89674"/>
                </a:lnTo>
                <a:lnTo>
                  <a:pt x="236816" y="89674"/>
                </a:lnTo>
                <a:lnTo>
                  <a:pt x="236816" y="0"/>
                </a:lnTo>
                <a:close/>
              </a:path>
              <a:path w="880745" h="358775">
                <a:moveTo>
                  <a:pt x="762163" y="269024"/>
                </a:moveTo>
                <a:lnTo>
                  <a:pt x="643763" y="269024"/>
                </a:lnTo>
                <a:lnTo>
                  <a:pt x="643763" y="358686"/>
                </a:lnTo>
                <a:lnTo>
                  <a:pt x="762163" y="269024"/>
                </a:lnTo>
                <a:close/>
              </a:path>
              <a:path w="880745" h="358775">
                <a:moveTo>
                  <a:pt x="643763" y="0"/>
                </a:moveTo>
                <a:lnTo>
                  <a:pt x="643763" y="89674"/>
                </a:lnTo>
                <a:lnTo>
                  <a:pt x="762171" y="89674"/>
                </a:lnTo>
                <a:lnTo>
                  <a:pt x="643763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86491" y="3546779"/>
            <a:ext cx="880744" cy="358775"/>
          </a:xfrm>
          <a:custGeom>
            <a:avLst/>
            <a:gdLst/>
            <a:ahLst/>
            <a:cxnLst/>
            <a:rect l="l" t="t" r="r" b="b"/>
            <a:pathLst>
              <a:path w="880745" h="358775">
                <a:moveTo>
                  <a:pt x="0" y="179343"/>
                </a:moveTo>
                <a:lnTo>
                  <a:pt x="236819" y="0"/>
                </a:lnTo>
                <a:lnTo>
                  <a:pt x="236819" y="89671"/>
                </a:lnTo>
                <a:lnTo>
                  <a:pt x="643767" y="89671"/>
                </a:lnTo>
                <a:lnTo>
                  <a:pt x="643767" y="0"/>
                </a:lnTo>
                <a:lnTo>
                  <a:pt x="880586" y="179343"/>
                </a:lnTo>
                <a:lnTo>
                  <a:pt x="643767" y="358686"/>
                </a:lnTo>
                <a:lnTo>
                  <a:pt x="643767" y="269014"/>
                </a:lnTo>
                <a:lnTo>
                  <a:pt x="236819" y="269014"/>
                </a:lnTo>
                <a:lnTo>
                  <a:pt x="236819" y="358686"/>
                </a:lnTo>
                <a:lnTo>
                  <a:pt x="0" y="179343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23459" y="1940051"/>
            <a:ext cx="1429512" cy="4114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67071" y="1985645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5">
                <a:moveTo>
                  <a:pt x="0" y="0"/>
                </a:moveTo>
                <a:lnTo>
                  <a:pt x="0" y="268160"/>
                </a:lnTo>
                <a:lnTo>
                  <a:pt x="1288453" y="268160"/>
                </a:lnTo>
                <a:lnTo>
                  <a:pt x="1288453" y="89382"/>
                </a:lnTo>
                <a:lnTo>
                  <a:pt x="92036" y="89382"/>
                </a:lnTo>
                <a:lnTo>
                  <a:pt x="0" y="0"/>
                </a:lnTo>
                <a:close/>
              </a:path>
              <a:path w="1289050" h="268605">
                <a:moveTo>
                  <a:pt x="184073" y="0"/>
                </a:moveTo>
                <a:lnTo>
                  <a:pt x="92036" y="89382"/>
                </a:lnTo>
                <a:lnTo>
                  <a:pt x="276098" y="89382"/>
                </a:lnTo>
                <a:lnTo>
                  <a:pt x="184073" y="0"/>
                </a:lnTo>
                <a:close/>
              </a:path>
              <a:path w="1289050" h="268605">
                <a:moveTo>
                  <a:pt x="368134" y="0"/>
                </a:moveTo>
                <a:lnTo>
                  <a:pt x="276098" y="89382"/>
                </a:lnTo>
                <a:lnTo>
                  <a:pt x="460171" y="89382"/>
                </a:lnTo>
                <a:lnTo>
                  <a:pt x="368134" y="0"/>
                </a:lnTo>
                <a:close/>
              </a:path>
              <a:path w="1289050" h="268605">
                <a:moveTo>
                  <a:pt x="552196" y="0"/>
                </a:moveTo>
                <a:lnTo>
                  <a:pt x="460171" y="89382"/>
                </a:lnTo>
                <a:lnTo>
                  <a:pt x="644232" y="89382"/>
                </a:lnTo>
                <a:lnTo>
                  <a:pt x="552196" y="0"/>
                </a:lnTo>
                <a:close/>
              </a:path>
              <a:path w="1289050" h="268605">
                <a:moveTo>
                  <a:pt x="736269" y="0"/>
                </a:moveTo>
                <a:lnTo>
                  <a:pt x="644232" y="89382"/>
                </a:lnTo>
                <a:lnTo>
                  <a:pt x="828294" y="89382"/>
                </a:lnTo>
                <a:lnTo>
                  <a:pt x="736269" y="0"/>
                </a:lnTo>
                <a:close/>
              </a:path>
              <a:path w="1289050" h="268605">
                <a:moveTo>
                  <a:pt x="920330" y="0"/>
                </a:moveTo>
                <a:lnTo>
                  <a:pt x="828294" y="89382"/>
                </a:lnTo>
                <a:lnTo>
                  <a:pt x="1012367" y="89382"/>
                </a:lnTo>
                <a:lnTo>
                  <a:pt x="920330" y="0"/>
                </a:lnTo>
                <a:close/>
              </a:path>
              <a:path w="1289050" h="268605">
                <a:moveTo>
                  <a:pt x="1104392" y="0"/>
                </a:moveTo>
                <a:lnTo>
                  <a:pt x="1012367" y="89382"/>
                </a:lnTo>
                <a:lnTo>
                  <a:pt x="1196428" y="89382"/>
                </a:lnTo>
                <a:lnTo>
                  <a:pt x="1104392" y="0"/>
                </a:lnTo>
                <a:close/>
              </a:path>
              <a:path w="1289050" h="268605">
                <a:moveTo>
                  <a:pt x="1288453" y="0"/>
                </a:moveTo>
                <a:lnTo>
                  <a:pt x="1196428" y="89382"/>
                </a:lnTo>
                <a:lnTo>
                  <a:pt x="1288453" y="89382"/>
                </a:lnTo>
                <a:lnTo>
                  <a:pt x="1288453" y="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67071" y="1985645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5">
                <a:moveTo>
                  <a:pt x="0" y="268160"/>
                </a:moveTo>
                <a:lnTo>
                  <a:pt x="0" y="0"/>
                </a:lnTo>
                <a:lnTo>
                  <a:pt x="92032" y="89386"/>
                </a:lnTo>
                <a:lnTo>
                  <a:pt x="184064" y="0"/>
                </a:lnTo>
                <a:lnTo>
                  <a:pt x="276097" y="89386"/>
                </a:lnTo>
                <a:lnTo>
                  <a:pt x="368129" y="0"/>
                </a:lnTo>
                <a:lnTo>
                  <a:pt x="460162" y="89386"/>
                </a:lnTo>
                <a:lnTo>
                  <a:pt x="552194" y="0"/>
                </a:lnTo>
                <a:lnTo>
                  <a:pt x="644227" y="89386"/>
                </a:lnTo>
                <a:lnTo>
                  <a:pt x="736260" y="0"/>
                </a:lnTo>
                <a:lnTo>
                  <a:pt x="828292" y="89386"/>
                </a:lnTo>
                <a:lnTo>
                  <a:pt x="920325" y="0"/>
                </a:lnTo>
                <a:lnTo>
                  <a:pt x="1012356" y="89386"/>
                </a:lnTo>
                <a:lnTo>
                  <a:pt x="1104390" y="0"/>
                </a:lnTo>
                <a:lnTo>
                  <a:pt x="1196421" y="89386"/>
                </a:lnTo>
                <a:lnTo>
                  <a:pt x="1288452" y="0"/>
                </a:lnTo>
                <a:lnTo>
                  <a:pt x="1288452" y="268160"/>
                </a:lnTo>
                <a:lnTo>
                  <a:pt x="0" y="26816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823459" y="2211323"/>
            <a:ext cx="1432560" cy="4114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867071" y="2253804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5">
                <a:moveTo>
                  <a:pt x="0" y="268161"/>
                </a:moveTo>
                <a:lnTo>
                  <a:pt x="1288453" y="268161"/>
                </a:lnTo>
                <a:lnTo>
                  <a:pt x="1288453" y="0"/>
                </a:lnTo>
                <a:lnTo>
                  <a:pt x="0" y="0"/>
                </a:lnTo>
                <a:lnTo>
                  <a:pt x="0" y="268161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67071" y="2253805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5">
                <a:moveTo>
                  <a:pt x="0" y="0"/>
                </a:moveTo>
                <a:lnTo>
                  <a:pt x="1288452" y="0"/>
                </a:lnTo>
                <a:lnTo>
                  <a:pt x="1288452" y="268161"/>
                </a:lnTo>
                <a:lnTo>
                  <a:pt x="0" y="268161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4906429" y="1479131"/>
            <a:ext cx="121285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Data Memory  (Register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File)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31039" y="2169388"/>
            <a:ext cx="3265170" cy="35032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57580" marR="5715" indent="-945515">
              <a:lnSpc>
                <a:spcPct val="108700"/>
              </a:lnSpc>
              <a:spcBef>
                <a:spcPts val="85"/>
              </a:spcBef>
              <a:tabLst>
                <a:tab pos="452755" algn="l"/>
                <a:tab pos="957580" algn="l"/>
              </a:tabLst>
            </a:pPr>
            <a:r>
              <a:rPr dirty="0" sz="950" spc="5" b="1">
                <a:latin typeface="Arial"/>
                <a:cs typeface="Arial"/>
              </a:rPr>
              <a:t>07h	</a:t>
            </a:r>
            <a:r>
              <a:rPr dirty="0" sz="120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0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u="sng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Register File Concept</a:t>
            </a:r>
            <a:r>
              <a:rPr dirty="0" sz="1700" spc="5">
                <a:latin typeface="Times New Roman"/>
                <a:cs typeface="Times New Roman"/>
              </a:rPr>
              <a:t>: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All  of data </a:t>
            </a:r>
            <a:r>
              <a:rPr dirty="0" sz="1700" spc="10">
                <a:latin typeface="Times New Roman"/>
                <a:cs typeface="Times New Roman"/>
              </a:rPr>
              <a:t>memory </a:t>
            </a:r>
            <a:r>
              <a:rPr dirty="0" sz="1700" spc="5">
                <a:latin typeface="Times New Roman"/>
                <a:cs typeface="Times New Roman"/>
              </a:rPr>
              <a:t>is part of  the </a:t>
            </a:r>
            <a:r>
              <a:rPr dirty="0" sz="1700" spc="5">
                <a:solidFill>
                  <a:srgbClr val="0066FF"/>
                </a:solidFill>
                <a:latin typeface="Times New Roman"/>
                <a:cs typeface="Times New Roman"/>
              </a:rPr>
              <a:t>register file</a:t>
            </a:r>
            <a:r>
              <a:rPr dirty="0" sz="1700" spc="5">
                <a:latin typeface="Times New Roman"/>
                <a:cs typeface="Times New Roman"/>
              </a:rPr>
              <a:t>, so </a:t>
            </a:r>
            <a:r>
              <a:rPr dirty="0" sz="1700" spc="10">
                <a:latin typeface="Times New Roman"/>
                <a:cs typeface="Times New Roman"/>
              </a:rPr>
              <a:t>any  </a:t>
            </a:r>
            <a:r>
              <a:rPr dirty="0" sz="1700" spc="5">
                <a:latin typeface="Times New Roman"/>
                <a:cs typeface="Times New Roman"/>
              </a:rPr>
              <a:t>location </a:t>
            </a:r>
            <a:r>
              <a:rPr dirty="0" sz="1700" spc="10">
                <a:latin typeface="Times New Roman"/>
                <a:cs typeface="Times New Roman"/>
              </a:rPr>
              <a:t>in </a:t>
            </a:r>
            <a:r>
              <a:rPr dirty="0" sz="1700" spc="5">
                <a:latin typeface="Times New Roman"/>
                <a:cs typeface="Times New Roman"/>
              </a:rPr>
              <a:t>data </a:t>
            </a:r>
            <a:r>
              <a:rPr dirty="0" sz="1700" spc="10">
                <a:latin typeface="Times New Roman"/>
                <a:cs typeface="Times New Roman"/>
              </a:rPr>
              <a:t>memory  may be </a:t>
            </a:r>
            <a:r>
              <a:rPr dirty="0" sz="1700" spc="5">
                <a:latin typeface="Times New Roman"/>
                <a:cs typeface="Times New Roman"/>
              </a:rPr>
              <a:t>operated </a:t>
            </a:r>
            <a:r>
              <a:rPr dirty="0" sz="1700" spc="10">
                <a:latin typeface="Times New Roman"/>
                <a:cs typeface="Times New Roman"/>
              </a:rPr>
              <a:t>on  </a:t>
            </a:r>
            <a:r>
              <a:rPr dirty="0" sz="1700" spc="5">
                <a:solidFill>
                  <a:srgbClr val="0066FF"/>
                </a:solidFill>
                <a:latin typeface="Times New Roman"/>
                <a:cs typeface="Times New Roman"/>
              </a:rPr>
              <a:t>directly</a:t>
            </a:r>
            <a:endParaRPr sz="1700">
              <a:latin typeface="Times New Roman"/>
              <a:cs typeface="Times New Roman"/>
            </a:endParaRPr>
          </a:p>
          <a:p>
            <a:pPr marL="957580" marR="5080">
              <a:lnSpc>
                <a:spcPct val="108800"/>
              </a:lnSpc>
              <a:spcBef>
                <a:spcPts val="395"/>
              </a:spcBef>
            </a:pPr>
            <a:r>
              <a:rPr dirty="0" sz="1700" spc="5">
                <a:latin typeface="Times New Roman"/>
                <a:cs typeface="Times New Roman"/>
              </a:rPr>
              <a:t>All </a:t>
            </a:r>
            <a:r>
              <a:rPr dirty="0" sz="1700" spc="5">
                <a:solidFill>
                  <a:srgbClr val="0066FF"/>
                </a:solidFill>
                <a:latin typeface="Times New Roman"/>
                <a:cs typeface="Times New Roman"/>
              </a:rPr>
              <a:t>peripherals </a:t>
            </a:r>
            <a:r>
              <a:rPr dirty="0" sz="1700" spc="5">
                <a:latin typeface="Times New Roman"/>
                <a:cs typeface="Times New Roman"/>
              </a:rPr>
              <a:t>are  </a:t>
            </a:r>
            <a:r>
              <a:rPr dirty="0" sz="1700" spc="10">
                <a:latin typeface="Times New Roman"/>
                <a:cs typeface="Times New Roman"/>
              </a:rPr>
              <a:t>mapped </a:t>
            </a:r>
            <a:r>
              <a:rPr dirty="0" sz="1700" spc="5">
                <a:latin typeface="Times New Roman"/>
                <a:cs typeface="Times New Roman"/>
              </a:rPr>
              <a:t>into data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memory  </a:t>
            </a:r>
            <a:r>
              <a:rPr dirty="0" sz="1700" spc="5">
                <a:latin typeface="Times New Roman"/>
                <a:cs typeface="Times New Roman"/>
              </a:rPr>
              <a:t>as </a:t>
            </a:r>
            <a:r>
              <a:rPr dirty="0" sz="1700" spc="10">
                <a:latin typeface="Times New Roman"/>
                <a:cs typeface="Times New Roman"/>
              </a:rPr>
              <a:t>a </a:t>
            </a:r>
            <a:r>
              <a:rPr dirty="0" sz="1700" spc="5">
                <a:latin typeface="Times New Roman"/>
                <a:cs typeface="Times New Roman"/>
              </a:rPr>
              <a:t>series of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registers</a:t>
            </a:r>
            <a:endParaRPr sz="1700">
              <a:latin typeface="Times New Roman"/>
              <a:cs typeface="Times New Roman"/>
            </a:endParaRPr>
          </a:p>
          <a:p>
            <a:pPr marL="957580" marR="62230" indent="-505459">
              <a:lnSpc>
                <a:spcPct val="108200"/>
              </a:lnSpc>
              <a:spcBef>
                <a:spcPts val="409"/>
              </a:spcBef>
              <a:tabLst>
                <a:tab pos="957580" algn="l"/>
              </a:tabLst>
            </a:pPr>
            <a:r>
              <a:rPr dirty="0" sz="120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0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u="sng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Orthogonal Instruction </a:t>
            </a:r>
            <a:r>
              <a:rPr dirty="0" u="sng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Set</a:t>
            </a:r>
            <a:r>
              <a:rPr dirty="0" sz="1700" spc="5">
                <a:latin typeface="Times New Roman"/>
                <a:cs typeface="Times New Roman"/>
              </a:rPr>
              <a:t>: ALL instructions</a:t>
            </a:r>
            <a:r>
              <a:rPr dirty="0" sz="1700" spc="-19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can  operate </a:t>
            </a:r>
            <a:r>
              <a:rPr dirty="0" sz="1700" spc="10">
                <a:latin typeface="Times New Roman"/>
                <a:cs typeface="Times New Roman"/>
              </a:rPr>
              <a:t>on ANY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231039" y="2552074"/>
            <a:ext cx="236854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 b="1">
                <a:latin typeface="Arial"/>
                <a:cs typeface="Arial"/>
              </a:rPr>
              <a:t>08h</a:t>
            </a:r>
            <a:endParaRPr sz="9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31039" y="2823347"/>
            <a:ext cx="236854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 b="1">
                <a:latin typeface="Arial"/>
                <a:cs typeface="Arial"/>
              </a:rPr>
              <a:t>09h</a:t>
            </a:r>
            <a:endParaRPr sz="9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31039" y="3091570"/>
            <a:ext cx="25717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 b="1">
                <a:latin typeface="Arial"/>
                <a:cs typeface="Arial"/>
              </a:rPr>
              <a:t>0</a:t>
            </a:r>
            <a:r>
              <a:rPr dirty="0" sz="950" spc="10" b="1">
                <a:latin typeface="Arial"/>
                <a:cs typeface="Arial"/>
              </a:rPr>
              <a:t>A</a:t>
            </a:r>
            <a:r>
              <a:rPr dirty="0" sz="950" spc="5" b="1"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231039" y="3359794"/>
            <a:ext cx="25717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 b="1">
                <a:latin typeface="Arial"/>
                <a:cs typeface="Arial"/>
              </a:rPr>
              <a:t>0</a:t>
            </a:r>
            <a:r>
              <a:rPr dirty="0" sz="950" spc="10" b="1">
                <a:latin typeface="Arial"/>
                <a:cs typeface="Arial"/>
              </a:rPr>
              <a:t>B</a:t>
            </a:r>
            <a:r>
              <a:rPr dirty="0" sz="950" spc="5" b="1"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231039" y="3628018"/>
            <a:ext cx="25717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 b="1">
                <a:latin typeface="Arial"/>
                <a:cs typeface="Arial"/>
              </a:rPr>
              <a:t>0</a:t>
            </a:r>
            <a:r>
              <a:rPr dirty="0" sz="950" spc="10" b="1">
                <a:latin typeface="Arial"/>
                <a:cs typeface="Arial"/>
              </a:rPr>
              <a:t>C</a:t>
            </a:r>
            <a:r>
              <a:rPr dirty="0" sz="950" spc="5" b="1"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231039" y="3896242"/>
            <a:ext cx="25717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 b="1">
                <a:latin typeface="Arial"/>
                <a:cs typeface="Arial"/>
              </a:rPr>
              <a:t>0</a:t>
            </a:r>
            <a:r>
              <a:rPr dirty="0" sz="950" spc="10" b="1">
                <a:latin typeface="Arial"/>
                <a:cs typeface="Arial"/>
              </a:rPr>
              <a:t>D</a:t>
            </a:r>
            <a:r>
              <a:rPr dirty="0" sz="950" spc="5" b="1"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31039" y="4167514"/>
            <a:ext cx="2501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 b="1">
                <a:latin typeface="Arial"/>
                <a:cs typeface="Arial"/>
              </a:rPr>
              <a:t>0Eh</a:t>
            </a:r>
            <a:endParaRPr sz="9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231039" y="4435738"/>
            <a:ext cx="243204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 b="1">
                <a:latin typeface="Arial"/>
                <a:cs typeface="Arial"/>
              </a:rPr>
              <a:t>0Fh</a:t>
            </a:r>
            <a:endParaRPr sz="9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231039" y="4703962"/>
            <a:ext cx="236854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 b="1">
                <a:latin typeface="Arial"/>
                <a:cs typeface="Arial"/>
              </a:rPr>
              <a:t>10h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823459" y="2479548"/>
            <a:ext cx="1432560" cy="4114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67071" y="2521959"/>
            <a:ext cx="1289050" cy="269875"/>
          </a:xfrm>
          <a:custGeom>
            <a:avLst/>
            <a:gdLst/>
            <a:ahLst/>
            <a:cxnLst/>
            <a:rect l="l" t="t" r="r" b="b"/>
            <a:pathLst>
              <a:path w="1289050" h="269875">
                <a:moveTo>
                  <a:pt x="0" y="269868"/>
                </a:moveTo>
                <a:lnTo>
                  <a:pt x="1288453" y="269868"/>
                </a:lnTo>
                <a:lnTo>
                  <a:pt x="1288453" y="0"/>
                </a:lnTo>
                <a:lnTo>
                  <a:pt x="0" y="0"/>
                </a:lnTo>
                <a:lnTo>
                  <a:pt x="0" y="269868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867071" y="2521966"/>
            <a:ext cx="1289050" cy="269875"/>
          </a:xfrm>
          <a:custGeom>
            <a:avLst/>
            <a:gdLst/>
            <a:ahLst/>
            <a:cxnLst/>
            <a:rect l="l" t="t" r="r" b="b"/>
            <a:pathLst>
              <a:path w="1289050" h="269875">
                <a:moveTo>
                  <a:pt x="0" y="0"/>
                </a:moveTo>
                <a:lnTo>
                  <a:pt x="1288452" y="0"/>
                </a:lnTo>
                <a:lnTo>
                  <a:pt x="1288452" y="269869"/>
                </a:lnTo>
                <a:lnTo>
                  <a:pt x="0" y="269869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823459" y="2747772"/>
            <a:ext cx="1432560" cy="4114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867071" y="2791828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5">
                <a:moveTo>
                  <a:pt x="0" y="268160"/>
                </a:moveTo>
                <a:lnTo>
                  <a:pt x="1288453" y="268160"/>
                </a:lnTo>
                <a:lnTo>
                  <a:pt x="1288453" y="0"/>
                </a:lnTo>
                <a:lnTo>
                  <a:pt x="0" y="0"/>
                </a:lnTo>
                <a:lnTo>
                  <a:pt x="0" y="26816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67071" y="2791828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5">
                <a:moveTo>
                  <a:pt x="0" y="0"/>
                </a:moveTo>
                <a:lnTo>
                  <a:pt x="1288452" y="0"/>
                </a:lnTo>
                <a:lnTo>
                  <a:pt x="1288452" y="268160"/>
                </a:lnTo>
                <a:lnTo>
                  <a:pt x="0" y="26816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23459" y="3015995"/>
            <a:ext cx="1432560" cy="4114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867071" y="3060000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268161"/>
                </a:moveTo>
                <a:lnTo>
                  <a:pt x="1288453" y="268161"/>
                </a:lnTo>
                <a:lnTo>
                  <a:pt x="1288453" y="0"/>
                </a:lnTo>
                <a:lnTo>
                  <a:pt x="0" y="0"/>
                </a:lnTo>
                <a:lnTo>
                  <a:pt x="0" y="268161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867071" y="3059988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0"/>
                </a:moveTo>
                <a:lnTo>
                  <a:pt x="1288452" y="0"/>
                </a:lnTo>
                <a:lnTo>
                  <a:pt x="1288452" y="268161"/>
                </a:lnTo>
                <a:lnTo>
                  <a:pt x="0" y="268161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23459" y="3284220"/>
            <a:ext cx="1432560" cy="4114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867071" y="3328161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268160"/>
                </a:moveTo>
                <a:lnTo>
                  <a:pt x="1288453" y="268160"/>
                </a:lnTo>
                <a:lnTo>
                  <a:pt x="1288453" y="0"/>
                </a:lnTo>
                <a:lnTo>
                  <a:pt x="0" y="0"/>
                </a:lnTo>
                <a:lnTo>
                  <a:pt x="0" y="26816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67071" y="3328161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0"/>
                </a:moveTo>
                <a:lnTo>
                  <a:pt x="1288452" y="0"/>
                </a:lnTo>
                <a:lnTo>
                  <a:pt x="1288452" y="268160"/>
                </a:lnTo>
                <a:lnTo>
                  <a:pt x="0" y="26816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23459" y="3552444"/>
            <a:ext cx="1432560" cy="4145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867071" y="3596316"/>
            <a:ext cx="1289050" cy="269875"/>
          </a:xfrm>
          <a:custGeom>
            <a:avLst/>
            <a:gdLst/>
            <a:ahLst/>
            <a:cxnLst/>
            <a:rect l="l" t="t" r="r" b="b"/>
            <a:pathLst>
              <a:path w="1289050" h="269875">
                <a:moveTo>
                  <a:pt x="0" y="269868"/>
                </a:moveTo>
                <a:lnTo>
                  <a:pt x="1288453" y="269868"/>
                </a:lnTo>
                <a:lnTo>
                  <a:pt x="1288453" y="0"/>
                </a:lnTo>
                <a:lnTo>
                  <a:pt x="0" y="0"/>
                </a:lnTo>
                <a:lnTo>
                  <a:pt x="0" y="269868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867071" y="3596322"/>
            <a:ext cx="1289050" cy="269875"/>
          </a:xfrm>
          <a:custGeom>
            <a:avLst/>
            <a:gdLst/>
            <a:ahLst/>
            <a:cxnLst/>
            <a:rect l="l" t="t" r="r" b="b"/>
            <a:pathLst>
              <a:path w="1289050" h="269875">
                <a:moveTo>
                  <a:pt x="0" y="0"/>
                </a:moveTo>
                <a:lnTo>
                  <a:pt x="1288452" y="0"/>
                </a:lnTo>
                <a:lnTo>
                  <a:pt x="1288452" y="269869"/>
                </a:lnTo>
                <a:lnTo>
                  <a:pt x="0" y="269869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823459" y="3823715"/>
            <a:ext cx="1432560" cy="4114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867071" y="3866183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268161"/>
                </a:moveTo>
                <a:lnTo>
                  <a:pt x="1288453" y="268161"/>
                </a:lnTo>
                <a:lnTo>
                  <a:pt x="1288453" y="0"/>
                </a:lnTo>
                <a:lnTo>
                  <a:pt x="0" y="0"/>
                </a:lnTo>
                <a:lnTo>
                  <a:pt x="0" y="268161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867071" y="3866184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0"/>
                </a:moveTo>
                <a:lnTo>
                  <a:pt x="1288452" y="0"/>
                </a:lnTo>
                <a:lnTo>
                  <a:pt x="1288452" y="268161"/>
                </a:lnTo>
                <a:lnTo>
                  <a:pt x="0" y="268161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823459" y="4091940"/>
            <a:ext cx="1432560" cy="4114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867071" y="4134345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268160"/>
                </a:moveTo>
                <a:lnTo>
                  <a:pt x="1288453" y="268160"/>
                </a:lnTo>
                <a:lnTo>
                  <a:pt x="1288453" y="0"/>
                </a:lnTo>
                <a:lnTo>
                  <a:pt x="0" y="0"/>
                </a:lnTo>
                <a:lnTo>
                  <a:pt x="0" y="26816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867071" y="4134345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0"/>
                </a:moveTo>
                <a:lnTo>
                  <a:pt x="1288452" y="0"/>
                </a:lnTo>
                <a:lnTo>
                  <a:pt x="1288452" y="268160"/>
                </a:lnTo>
                <a:lnTo>
                  <a:pt x="0" y="26816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823459" y="4360164"/>
            <a:ext cx="1432560" cy="4114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867071" y="4402504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268161"/>
                </a:moveTo>
                <a:lnTo>
                  <a:pt x="1288453" y="268161"/>
                </a:lnTo>
                <a:lnTo>
                  <a:pt x="1288453" y="0"/>
                </a:lnTo>
                <a:lnTo>
                  <a:pt x="0" y="0"/>
                </a:lnTo>
                <a:lnTo>
                  <a:pt x="0" y="268161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867071" y="4402505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0"/>
                </a:moveTo>
                <a:lnTo>
                  <a:pt x="1288452" y="0"/>
                </a:lnTo>
                <a:lnTo>
                  <a:pt x="1288452" y="268161"/>
                </a:lnTo>
                <a:lnTo>
                  <a:pt x="0" y="268161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823459" y="4628388"/>
            <a:ext cx="1432560" cy="4114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867071" y="4670666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268160"/>
                </a:moveTo>
                <a:lnTo>
                  <a:pt x="1288453" y="268160"/>
                </a:lnTo>
                <a:lnTo>
                  <a:pt x="1288453" y="0"/>
                </a:lnTo>
                <a:lnTo>
                  <a:pt x="0" y="0"/>
                </a:lnTo>
                <a:lnTo>
                  <a:pt x="0" y="268160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867071" y="4670666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0"/>
                </a:moveTo>
                <a:lnTo>
                  <a:pt x="1288452" y="0"/>
                </a:lnTo>
                <a:lnTo>
                  <a:pt x="1288452" y="268160"/>
                </a:lnTo>
                <a:lnTo>
                  <a:pt x="0" y="26816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823459" y="4893564"/>
            <a:ext cx="1429512" cy="4114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867071" y="4938826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1288453" y="0"/>
                </a:moveTo>
                <a:lnTo>
                  <a:pt x="0" y="0"/>
                </a:lnTo>
                <a:lnTo>
                  <a:pt x="0" y="268160"/>
                </a:lnTo>
                <a:lnTo>
                  <a:pt x="92036" y="178777"/>
                </a:lnTo>
                <a:lnTo>
                  <a:pt x="1288453" y="178777"/>
                </a:lnTo>
                <a:lnTo>
                  <a:pt x="1288453" y="0"/>
                </a:lnTo>
                <a:close/>
              </a:path>
              <a:path w="1289050" h="268604">
                <a:moveTo>
                  <a:pt x="276098" y="178777"/>
                </a:moveTo>
                <a:lnTo>
                  <a:pt x="92036" y="178777"/>
                </a:lnTo>
                <a:lnTo>
                  <a:pt x="184073" y="268160"/>
                </a:lnTo>
                <a:lnTo>
                  <a:pt x="276098" y="178777"/>
                </a:lnTo>
                <a:close/>
              </a:path>
              <a:path w="1289050" h="268604">
                <a:moveTo>
                  <a:pt x="460171" y="178777"/>
                </a:moveTo>
                <a:lnTo>
                  <a:pt x="276098" y="178777"/>
                </a:lnTo>
                <a:lnTo>
                  <a:pt x="368134" y="268160"/>
                </a:lnTo>
                <a:lnTo>
                  <a:pt x="460171" y="178777"/>
                </a:lnTo>
                <a:close/>
              </a:path>
              <a:path w="1289050" h="268604">
                <a:moveTo>
                  <a:pt x="644232" y="178777"/>
                </a:moveTo>
                <a:lnTo>
                  <a:pt x="460171" y="178777"/>
                </a:lnTo>
                <a:lnTo>
                  <a:pt x="552196" y="268160"/>
                </a:lnTo>
                <a:lnTo>
                  <a:pt x="644232" y="178777"/>
                </a:lnTo>
                <a:close/>
              </a:path>
              <a:path w="1289050" h="268604">
                <a:moveTo>
                  <a:pt x="828294" y="178777"/>
                </a:moveTo>
                <a:lnTo>
                  <a:pt x="644232" y="178777"/>
                </a:lnTo>
                <a:lnTo>
                  <a:pt x="736269" y="268160"/>
                </a:lnTo>
                <a:lnTo>
                  <a:pt x="828294" y="178777"/>
                </a:lnTo>
                <a:close/>
              </a:path>
              <a:path w="1289050" h="268604">
                <a:moveTo>
                  <a:pt x="1012367" y="178777"/>
                </a:moveTo>
                <a:lnTo>
                  <a:pt x="828294" y="178777"/>
                </a:lnTo>
                <a:lnTo>
                  <a:pt x="920330" y="268160"/>
                </a:lnTo>
                <a:lnTo>
                  <a:pt x="1012367" y="178777"/>
                </a:lnTo>
                <a:close/>
              </a:path>
              <a:path w="1289050" h="268604">
                <a:moveTo>
                  <a:pt x="1196428" y="178777"/>
                </a:moveTo>
                <a:lnTo>
                  <a:pt x="1012367" y="178777"/>
                </a:lnTo>
                <a:lnTo>
                  <a:pt x="1104392" y="268160"/>
                </a:lnTo>
                <a:lnTo>
                  <a:pt x="1196428" y="178777"/>
                </a:lnTo>
                <a:close/>
              </a:path>
              <a:path w="1289050" h="268604">
                <a:moveTo>
                  <a:pt x="1288453" y="178777"/>
                </a:moveTo>
                <a:lnTo>
                  <a:pt x="1196428" y="178777"/>
                </a:lnTo>
                <a:lnTo>
                  <a:pt x="1288453" y="268160"/>
                </a:lnTo>
                <a:lnTo>
                  <a:pt x="1288453" y="1787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867071" y="4938825"/>
            <a:ext cx="1289050" cy="268605"/>
          </a:xfrm>
          <a:custGeom>
            <a:avLst/>
            <a:gdLst/>
            <a:ahLst/>
            <a:cxnLst/>
            <a:rect l="l" t="t" r="r" b="b"/>
            <a:pathLst>
              <a:path w="1289050" h="268604">
                <a:moveTo>
                  <a:pt x="0" y="0"/>
                </a:moveTo>
                <a:lnTo>
                  <a:pt x="0" y="268161"/>
                </a:lnTo>
                <a:lnTo>
                  <a:pt x="92032" y="178774"/>
                </a:lnTo>
                <a:lnTo>
                  <a:pt x="184064" y="268161"/>
                </a:lnTo>
                <a:lnTo>
                  <a:pt x="276097" y="178774"/>
                </a:lnTo>
                <a:lnTo>
                  <a:pt x="368129" y="268161"/>
                </a:lnTo>
                <a:lnTo>
                  <a:pt x="460162" y="178774"/>
                </a:lnTo>
                <a:lnTo>
                  <a:pt x="552194" y="268161"/>
                </a:lnTo>
                <a:lnTo>
                  <a:pt x="644227" y="178774"/>
                </a:lnTo>
                <a:lnTo>
                  <a:pt x="736260" y="268161"/>
                </a:lnTo>
                <a:lnTo>
                  <a:pt x="828292" y="178774"/>
                </a:lnTo>
                <a:lnTo>
                  <a:pt x="920325" y="268161"/>
                </a:lnTo>
                <a:lnTo>
                  <a:pt x="1012356" y="178774"/>
                </a:lnTo>
                <a:lnTo>
                  <a:pt x="1104390" y="268161"/>
                </a:lnTo>
                <a:lnTo>
                  <a:pt x="1196421" y="178774"/>
                </a:lnTo>
                <a:lnTo>
                  <a:pt x="1288452" y="268161"/>
                </a:lnTo>
                <a:lnTo>
                  <a:pt x="1288452" y="0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290572" y="5881115"/>
            <a:ext cx="1185672" cy="499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302764" y="5896355"/>
            <a:ext cx="1164336" cy="5425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334539" y="5924365"/>
            <a:ext cx="1043305" cy="357505"/>
          </a:xfrm>
          <a:custGeom>
            <a:avLst/>
            <a:gdLst/>
            <a:ahLst/>
            <a:cxnLst/>
            <a:rect l="l" t="t" r="r" b="b"/>
            <a:pathLst>
              <a:path w="1043304" h="357504">
                <a:moveTo>
                  <a:pt x="0" y="356977"/>
                </a:moveTo>
                <a:lnTo>
                  <a:pt x="1042709" y="356977"/>
                </a:lnTo>
                <a:lnTo>
                  <a:pt x="1042709" y="0"/>
                </a:lnTo>
                <a:lnTo>
                  <a:pt x="0" y="0"/>
                </a:lnTo>
                <a:lnTo>
                  <a:pt x="0" y="3569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2334539" y="5924372"/>
            <a:ext cx="1043305" cy="357505"/>
          </a:xfrm>
          <a:prstGeom prst="rect">
            <a:avLst/>
          </a:prstGeom>
          <a:ln w="3416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dirty="0" sz="1500">
                <a:solidFill>
                  <a:srgbClr val="009999"/>
                </a:solidFill>
                <a:latin typeface="Arial Black"/>
                <a:cs typeface="Arial Black"/>
              </a:rPr>
              <a:t>Opcode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336035" y="5881115"/>
            <a:ext cx="438912" cy="4998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308603" y="5896355"/>
            <a:ext cx="493775" cy="5425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377247" y="5924365"/>
            <a:ext cx="290195" cy="357505"/>
          </a:xfrm>
          <a:custGeom>
            <a:avLst/>
            <a:gdLst/>
            <a:ahLst/>
            <a:cxnLst/>
            <a:rect l="l" t="t" r="r" b="b"/>
            <a:pathLst>
              <a:path w="290195" h="357504">
                <a:moveTo>
                  <a:pt x="0" y="356977"/>
                </a:moveTo>
                <a:lnTo>
                  <a:pt x="290118" y="356977"/>
                </a:lnTo>
                <a:lnTo>
                  <a:pt x="290118" y="0"/>
                </a:lnTo>
                <a:lnTo>
                  <a:pt x="0" y="0"/>
                </a:lnTo>
                <a:lnTo>
                  <a:pt x="0" y="3569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377247" y="5924372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9" y="0"/>
                </a:lnTo>
                <a:lnTo>
                  <a:pt x="298649" y="356978"/>
                </a:lnTo>
                <a:lnTo>
                  <a:pt x="0" y="35697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625596" y="5881115"/>
            <a:ext cx="441960" cy="4998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98164" y="5896355"/>
            <a:ext cx="496824" cy="54254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667366" y="5924365"/>
            <a:ext cx="288925" cy="357505"/>
          </a:xfrm>
          <a:custGeom>
            <a:avLst/>
            <a:gdLst/>
            <a:ahLst/>
            <a:cxnLst/>
            <a:rect l="l" t="t" r="r" b="b"/>
            <a:pathLst>
              <a:path w="288925" h="357504">
                <a:moveTo>
                  <a:pt x="0" y="356977"/>
                </a:moveTo>
                <a:lnTo>
                  <a:pt x="288404" y="356977"/>
                </a:lnTo>
                <a:lnTo>
                  <a:pt x="288404" y="0"/>
                </a:lnTo>
                <a:lnTo>
                  <a:pt x="0" y="0"/>
                </a:lnTo>
                <a:lnTo>
                  <a:pt x="0" y="3569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667366" y="5924372"/>
            <a:ext cx="299085" cy="357505"/>
          </a:xfrm>
          <a:custGeom>
            <a:avLst/>
            <a:gdLst/>
            <a:ahLst/>
            <a:cxnLst/>
            <a:rect l="l" t="t" r="r" b="b"/>
            <a:pathLst>
              <a:path w="299085" h="357504">
                <a:moveTo>
                  <a:pt x="0" y="0"/>
                </a:moveTo>
                <a:lnTo>
                  <a:pt x="298649" y="0"/>
                </a:lnTo>
                <a:lnTo>
                  <a:pt x="298649" y="356978"/>
                </a:lnTo>
                <a:lnTo>
                  <a:pt x="0" y="356978"/>
                </a:lnTo>
                <a:lnTo>
                  <a:pt x="0" y="0"/>
                </a:lnTo>
                <a:close/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912108" y="5881115"/>
            <a:ext cx="1633727" cy="4998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116323" y="5896355"/>
            <a:ext cx="1225296" cy="54254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955770" y="5924365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356977"/>
                </a:moveTo>
                <a:lnTo>
                  <a:pt x="1488122" y="356977"/>
                </a:lnTo>
                <a:lnTo>
                  <a:pt x="1488122" y="0"/>
                </a:lnTo>
                <a:lnTo>
                  <a:pt x="0" y="0"/>
                </a:lnTo>
                <a:lnTo>
                  <a:pt x="0" y="356977"/>
                </a:lnTo>
                <a:close/>
              </a:path>
            </a:pathLst>
          </a:custGeom>
          <a:solidFill>
            <a:srgbClr val="EC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955770" y="5924372"/>
            <a:ext cx="1488440" cy="357505"/>
          </a:xfrm>
          <a:custGeom>
            <a:avLst/>
            <a:gdLst/>
            <a:ahLst/>
            <a:cxnLst/>
            <a:rect l="l" t="t" r="r" b="b"/>
            <a:pathLst>
              <a:path w="1488439" h="357504">
                <a:moveTo>
                  <a:pt x="0" y="0"/>
                </a:moveTo>
                <a:lnTo>
                  <a:pt x="1488122" y="0"/>
                </a:lnTo>
                <a:lnTo>
                  <a:pt x="1488122" y="356978"/>
                </a:lnTo>
                <a:lnTo>
                  <a:pt x="0" y="356978"/>
                </a:lnTo>
                <a:lnTo>
                  <a:pt x="0" y="0"/>
                </a:lnTo>
                <a:close/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3378956" y="5968822"/>
            <a:ext cx="2063750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10"/>
              </a:spcBef>
              <a:tabLst>
                <a:tab pos="373380" algn="l"/>
                <a:tab pos="892810" algn="l"/>
              </a:tabLst>
            </a:pPr>
            <a:r>
              <a:rPr dirty="0" sz="1500" spc="5">
                <a:solidFill>
                  <a:srgbClr val="999966"/>
                </a:solidFill>
                <a:latin typeface="Arial Black"/>
                <a:cs typeface="Arial Black"/>
              </a:rPr>
              <a:t>d	</a:t>
            </a:r>
            <a:r>
              <a:rPr dirty="0" sz="1500" spc="5">
                <a:solidFill>
                  <a:srgbClr val="006600"/>
                </a:solidFill>
                <a:latin typeface="Arial Black"/>
                <a:cs typeface="Arial Black"/>
              </a:rPr>
              <a:t>a	</a:t>
            </a:r>
            <a:r>
              <a:rPr dirty="0" sz="1500" spc="5">
                <a:solidFill>
                  <a:srgbClr val="CC0000"/>
                </a:solidFill>
                <a:latin typeface="Arial Black"/>
                <a:cs typeface="Arial Black"/>
              </a:rPr>
              <a:t>Address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674367" y="3417599"/>
            <a:ext cx="64071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3555" algn="l"/>
              </a:tabLst>
            </a:pPr>
            <a:r>
              <a:rPr dirty="0" sz="1950" spc="-5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1950" spc="-5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950" spc="-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425438" y="6371111"/>
            <a:ext cx="1748155" cy="913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a-bit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330"/>
              </a:lnSpc>
              <a:spcBef>
                <a:spcPts val="80"/>
              </a:spcBef>
            </a:pP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a = 0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access</a:t>
            </a:r>
            <a:r>
              <a:rPr dirty="0" sz="1950" spc="-9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bank  </a:t>
            </a:r>
            <a:r>
              <a:rPr dirty="0" sz="1950" spc="-5">
                <a:solidFill>
                  <a:srgbClr val="0066FF"/>
                </a:solidFill>
                <a:latin typeface="Times New Roman"/>
                <a:cs typeface="Times New Roman"/>
              </a:rPr>
              <a:t>a = 1 </a:t>
            </a:r>
            <a:r>
              <a:rPr dirty="0" sz="1950" spc="-10">
                <a:solidFill>
                  <a:srgbClr val="0066FF"/>
                </a:solidFill>
                <a:latin typeface="Times New Roman"/>
                <a:cs typeface="Times New Roman"/>
              </a:rPr>
              <a:t>use</a:t>
            </a:r>
            <a:r>
              <a:rPr dirty="0" sz="1950" spc="-6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950" spc="-15">
                <a:solidFill>
                  <a:srgbClr val="0066FF"/>
                </a:solidFill>
                <a:latin typeface="Times New Roman"/>
                <a:cs typeface="Times New Roman"/>
              </a:rPr>
              <a:t>BSR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" y="347637"/>
          <a:ext cx="9359265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60"/>
                <a:gridCol w="247015"/>
              </a:tblGrid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92254"/>
            <a:ext cx="820229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10"/>
              <a:t>PIC18F Programming Model </a:t>
            </a:r>
            <a:r>
              <a:rPr dirty="0" sz="2600" spc="-10"/>
              <a:t>(1 of</a:t>
            </a:r>
            <a:r>
              <a:rPr dirty="0" sz="2600" spc="-15"/>
              <a:t> </a:t>
            </a:r>
            <a:r>
              <a:rPr dirty="0" sz="2600" spc="-10"/>
              <a:t>2)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691387" y="2128132"/>
            <a:ext cx="8527415" cy="40684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17525" marR="5080" indent="-504825">
              <a:lnSpc>
                <a:spcPct val="91500"/>
              </a:lnSpc>
              <a:spcBef>
                <a:spcPts val="48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400" spc="10">
                <a:latin typeface="Times New Roman"/>
                <a:cs typeface="Times New Roman"/>
              </a:rPr>
              <a:t>The representation of the internal architecture  of a microprocessor, </a:t>
            </a:r>
            <a:r>
              <a:rPr dirty="0" sz="3400" spc="15">
                <a:latin typeface="Times New Roman"/>
                <a:cs typeface="Times New Roman"/>
              </a:rPr>
              <a:t>necessary </a:t>
            </a:r>
            <a:r>
              <a:rPr dirty="0" sz="3400" spc="10">
                <a:latin typeface="Times New Roman"/>
                <a:cs typeface="Times New Roman"/>
              </a:rPr>
              <a:t>to write  </a:t>
            </a:r>
            <a:r>
              <a:rPr dirty="0" sz="3400" spc="15">
                <a:latin typeface="Times New Roman"/>
                <a:cs typeface="Times New Roman"/>
              </a:rPr>
              <a:t>assembly language</a:t>
            </a:r>
            <a:r>
              <a:rPr dirty="0" sz="3400" spc="5">
                <a:latin typeface="Times New Roman"/>
                <a:cs typeface="Times New Roman"/>
              </a:rPr>
              <a:t> </a:t>
            </a:r>
            <a:r>
              <a:rPr dirty="0" sz="3400" spc="10">
                <a:latin typeface="Times New Roman"/>
                <a:cs typeface="Times New Roman"/>
              </a:rPr>
              <a:t>programs</a:t>
            </a:r>
            <a:endParaRPr sz="34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40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solidFill>
                  <a:srgbClr val="0066FF"/>
                </a:solidFill>
                <a:latin typeface="Times New Roman"/>
                <a:cs typeface="Times New Roman"/>
              </a:rPr>
              <a:t>Programming</a:t>
            </a:r>
            <a:r>
              <a:rPr dirty="0" sz="3000" spc="-1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66FF"/>
                </a:solidFill>
                <a:latin typeface="Times New Roman"/>
                <a:cs typeface="Times New Roman"/>
              </a:rPr>
              <a:t>Model</a:t>
            </a:r>
            <a:endParaRPr sz="3000">
              <a:latin typeface="Times New Roman"/>
              <a:cs typeface="Times New Roman"/>
            </a:endParaRPr>
          </a:p>
          <a:p>
            <a:pPr marL="517525" marR="987425" indent="-504825">
              <a:lnSpc>
                <a:spcPts val="3720"/>
              </a:lnSpc>
              <a:spcBef>
                <a:spcPts val="89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7525" algn="l"/>
                <a:tab pos="518159" algn="l"/>
              </a:tabLst>
            </a:pPr>
            <a:r>
              <a:rPr dirty="0" sz="3400" spc="15">
                <a:latin typeface="Times New Roman"/>
                <a:cs typeface="Times New Roman"/>
              </a:rPr>
              <a:t>Two Groups </a:t>
            </a:r>
            <a:r>
              <a:rPr dirty="0" sz="3400" spc="10">
                <a:latin typeface="Times New Roman"/>
                <a:cs typeface="Times New Roman"/>
              </a:rPr>
              <a:t>of Registers in </a:t>
            </a:r>
            <a:r>
              <a:rPr dirty="0" sz="3400" spc="15">
                <a:latin typeface="Times New Roman"/>
                <a:cs typeface="Times New Roman"/>
              </a:rPr>
              <a:t>PIC16 </a:t>
            </a:r>
            <a:r>
              <a:rPr dirty="0" sz="3400" spc="10">
                <a:latin typeface="Times New Roman"/>
                <a:cs typeface="Times New Roman"/>
              </a:rPr>
              <a:t>8-bit  </a:t>
            </a:r>
            <a:r>
              <a:rPr dirty="0" sz="3400" spc="15">
                <a:latin typeface="Times New Roman"/>
                <a:cs typeface="Times New Roman"/>
              </a:rPr>
              <a:t>Programming Model </a:t>
            </a:r>
            <a:r>
              <a:rPr dirty="0" sz="3400" spc="10">
                <a:latin typeface="Times New Roman"/>
                <a:cs typeface="Times New Roman"/>
              </a:rPr>
              <a:t>(</a:t>
            </a:r>
            <a:r>
              <a:rPr dirty="0" sz="3400" spc="10">
                <a:solidFill>
                  <a:srgbClr val="FF0A0A"/>
                </a:solidFill>
                <a:latin typeface="Times New Roman"/>
                <a:cs typeface="Times New Roman"/>
              </a:rPr>
              <a:t>all in</a:t>
            </a:r>
            <a:r>
              <a:rPr dirty="0" sz="3400" spc="-20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3400" spc="20">
                <a:solidFill>
                  <a:srgbClr val="FF0A0A"/>
                </a:solidFill>
                <a:latin typeface="Times New Roman"/>
                <a:cs typeface="Times New Roman"/>
              </a:rPr>
              <a:t>SRAM</a:t>
            </a:r>
            <a:r>
              <a:rPr dirty="0" sz="3400" spc="20"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3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 spc="5">
                <a:latin typeface="Times New Roman"/>
                <a:cs typeface="Times New Roman"/>
              </a:rPr>
              <a:t>ALU </a:t>
            </a:r>
            <a:r>
              <a:rPr dirty="0" sz="3000">
                <a:latin typeface="Times New Roman"/>
                <a:cs typeface="Times New Roman"/>
              </a:rPr>
              <a:t>Arithmetic Logic Unit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(ALU)</a:t>
            </a:r>
            <a:endParaRPr sz="3000">
              <a:latin typeface="Times New Roman"/>
              <a:cs typeface="Times New Roman"/>
            </a:endParaRPr>
          </a:p>
          <a:p>
            <a:pPr lvl="1" marL="988694" indent="-469900">
              <a:lnSpc>
                <a:spcPct val="100000"/>
              </a:lnSpc>
              <a:spcBef>
                <a:spcPts val="38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88694" algn="l"/>
                <a:tab pos="989330" algn="l"/>
              </a:tabLst>
            </a:pPr>
            <a:r>
              <a:rPr dirty="0" sz="3000">
                <a:latin typeface="Times New Roman"/>
                <a:cs typeface="Times New Roman"/>
              </a:rPr>
              <a:t>Special Function Registers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(SFRs)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2019-11-14T12:34:01Z</dcterms:created>
  <dcterms:modified xsi:type="dcterms:W3CDTF">2019-11-14T12:34:01Z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