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png" ContentType="image/pn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93139" y="2547323"/>
            <a:ext cx="3448685" cy="403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4140" y="2242523"/>
            <a:ext cx="3801109" cy="4112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406" y="2209800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 h="0">
                <a:moveTo>
                  <a:pt x="8305793" y="0"/>
                </a:moveTo>
                <a:lnTo>
                  <a:pt x="0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1206182"/>
            <a:ext cx="8407399" cy="995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4089" y="2514600"/>
            <a:ext cx="8474710" cy="3416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jpg"/><Relationship Id="rId3" Type="http://schemas.openxmlformats.org/officeDocument/2006/relationships/image" Target="../media/image67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jpg"/><Relationship Id="rId3" Type="http://schemas.openxmlformats.org/officeDocument/2006/relationships/image" Target="../media/image69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1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jpg"/><Relationship Id="rId3" Type="http://schemas.openxmlformats.org/officeDocument/2006/relationships/image" Target="../media/image73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jp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7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0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1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0" y="1447800"/>
            <a:ext cx="0" cy="5105400"/>
          </a:xfrm>
          <a:custGeom>
            <a:avLst/>
            <a:gdLst/>
            <a:ahLst/>
            <a:cxnLst/>
            <a:rect l="l" t="t" r="r" b="b"/>
            <a:pathLst>
              <a:path w="0" h="5105400">
                <a:moveTo>
                  <a:pt x="0" y="0"/>
                </a:moveTo>
                <a:lnTo>
                  <a:pt x="0" y="5105400"/>
                </a:lnTo>
              </a:path>
            </a:pathLst>
          </a:custGeom>
          <a:ln w="76200">
            <a:solidFill>
              <a:srgbClr val="7B0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82050" y="762000"/>
            <a:ext cx="444500" cy="457200"/>
          </a:xfrm>
          <a:custGeom>
            <a:avLst/>
            <a:gdLst/>
            <a:ahLst/>
            <a:cxnLst/>
            <a:rect l="l" t="t" r="r" b="b"/>
            <a:pathLst>
              <a:path w="444500" h="457200">
                <a:moveTo>
                  <a:pt x="0" y="457200"/>
                </a:moveTo>
                <a:lnTo>
                  <a:pt x="444500" y="457200"/>
                </a:lnTo>
                <a:lnTo>
                  <a:pt x="4445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B0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69350" y="762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8200" y="762000"/>
            <a:ext cx="7943850" cy="457200"/>
          </a:xfrm>
          <a:custGeom>
            <a:avLst/>
            <a:gdLst/>
            <a:ahLst/>
            <a:cxnLst/>
            <a:rect l="l" t="t" r="r" b="b"/>
            <a:pathLst>
              <a:path w="7943850" h="457200">
                <a:moveTo>
                  <a:pt x="0" y="457200"/>
                </a:moveTo>
                <a:lnTo>
                  <a:pt x="7943850" y="457200"/>
                </a:lnTo>
                <a:lnTo>
                  <a:pt x="794385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A9A8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8200" y="762000"/>
            <a:ext cx="7943850" cy="457200"/>
          </a:xfrm>
          <a:custGeom>
            <a:avLst/>
            <a:gdLst/>
            <a:ahLst/>
            <a:cxnLst/>
            <a:rect l="l" t="t" r="r" b="b"/>
            <a:pathLst>
              <a:path w="7943850" h="457200">
                <a:moveTo>
                  <a:pt x="0" y="457199"/>
                </a:moveTo>
                <a:lnTo>
                  <a:pt x="7943844" y="457199"/>
                </a:lnTo>
                <a:lnTo>
                  <a:pt x="7943844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8200" y="1219200"/>
            <a:ext cx="7943850" cy="228600"/>
          </a:xfrm>
          <a:custGeom>
            <a:avLst/>
            <a:gdLst/>
            <a:ahLst/>
            <a:cxnLst/>
            <a:rect l="l" t="t" r="r" b="b"/>
            <a:pathLst>
              <a:path w="7943850" h="228600">
                <a:moveTo>
                  <a:pt x="0" y="228600"/>
                </a:moveTo>
                <a:lnTo>
                  <a:pt x="7943850" y="228600"/>
                </a:lnTo>
                <a:lnTo>
                  <a:pt x="79438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B0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8200" y="1219200"/>
            <a:ext cx="7943850" cy="228600"/>
          </a:xfrm>
          <a:custGeom>
            <a:avLst/>
            <a:gdLst/>
            <a:ahLst/>
            <a:cxnLst/>
            <a:rect l="l" t="t" r="r" b="b"/>
            <a:pathLst>
              <a:path w="7943850" h="228600">
                <a:moveTo>
                  <a:pt x="0" y="228599"/>
                </a:moveTo>
                <a:lnTo>
                  <a:pt x="7943844" y="228599"/>
                </a:lnTo>
                <a:lnTo>
                  <a:pt x="7943844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78875" y="1219200"/>
            <a:ext cx="447675" cy="228600"/>
          </a:xfrm>
          <a:custGeom>
            <a:avLst/>
            <a:gdLst/>
            <a:ahLst/>
            <a:cxnLst/>
            <a:rect l="l" t="t" r="r" b="b"/>
            <a:pathLst>
              <a:path w="447675" h="228600">
                <a:moveTo>
                  <a:pt x="0" y="228600"/>
                </a:moveTo>
                <a:lnTo>
                  <a:pt x="447675" y="228600"/>
                </a:lnTo>
                <a:lnTo>
                  <a:pt x="44767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9A8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78874" y="1219200"/>
            <a:ext cx="447675" cy="228600"/>
          </a:xfrm>
          <a:custGeom>
            <a:avLst/>
            <a:gdLst/>
            <a:ahLst/>
            <a:cxnLst/>
            <a:rect l="l" t="t" r="r" b="b"/>
            <a:pathLst>
              <a:path w="447675" h="228600">
                <a:moveTo>
                  <a:pt x="0" y="228599"/>
                </a:moveTo>
                <a:lnTo>
                  <a:pt x="447674" y="228599"/>
                </a:lnTo>
                <a:lnTo>
                  <a:pt x="447674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19205" y="4038600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 h="0">
                <a:moveTo>
                  <a:pt x="7696194" y="0"/>
                </a:moveTo>
                <a:lnTo>
                  <a:pt x="0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8200" y="762000"/>
            <a:ext cx="8391525" cy="5791200"/>
          </a:xfrm>
          <a:custGeom>
            <a:avLst/>
            <a:gdLst/>
            <a:ahLst/>
            <a:cxnLst/>
            <a:rect l="l" t="t" r="r" b="b"/>
            <a:pathLst>
              <a:path w="8391525" h="5791200">
                <a:moveTo>
                  <a:pt x="0" y="0"/>
                </a:moveTo>
                <a:lnTo>
                  <a:pt x="8391513" y="0"/>
                </a:lnTo>
                <a:lnTo>
                  <a:pt x="8391513" y="5791195"/>
                </a:lnTo>
                <a:lnTo>
                  <a:pt x="0" y="579119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97939" y="3218179"/>
            <a:ext cx="20148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0">
                <a:solidFill>
                  <a:srgbClr val="420000"/>
                </a:solidFill>
                <a:latin typeface="Times New Roman"/>
                <a:cs typeface="Times New Roman"/>
              </a:rPr>
              <a:t>Chapter</a:t>
            </a:r>
            <a:r>
              <a:rPr dirty="0" sz="4000" spc="-75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000" b="0">
                <a:solidFill>
                  <a:srgbClr val="420000"/>
                </a:solidFill>
                <a:latin typeface="Times New Roman"/>
                <a:cs typeface="Times New Roman"/>
              </a:rPr>
              <a:t>5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7939" y="4133850"/>
            <a:ext cx="5475605" cy="112268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2496820" algn="l"/>
                <a:tab pos="3061970" algn="l"/>
                <a:tab pos="4276090" algn="l"/>
              </a:tabLst>
            </a:pPr>
            <a:r>
              <a:rPr dirty="0" sz="4000" spc="-5">
                <a:latin typeface="Arial"/>
                <a:cs typeface="Arial"/>
              </a:rPr>
              <a:t>I</a:t>
            </a:r>
            <a:r>
              <a:rPr dirty="0" sz="4000">
                <a:latin typeface="Arial"/>
                <a:cs typeface="Arial"/>
              </a:rPr>
              <a:t>ns</a:t>
            </a:r>
            <a:r>
              <a:rPr dirty="0" sz="4000" spc="-5">
                <a:latin typeface="Arial"/>
                <a:cs typeface="Arial"/>
              </a:rPr>
              <a:t>t</a:t>
            </a:r>
            <a:r>
              <a:rPr dirty="0" sz="4000">
                <a:latin typeface="Arial"/>
                <a:cs typeface="Arial"/>
              </a:rPr>
              <a:t>ruc</a:t>
            </a:r>
            <a:r>
              <a:rPr dirty="0" sz="4000" spc="-5">
                <a:latin typeface="Arial"/>
                <a:cs typeface="Arial"/>
              </a:rPr>
              <a:t>t</a:t>
            </a:r>
            <a:r>
              <a:rPr dirty="0" sz="4000">
                <a:latin typeface="Arial"/>
                <a:cs typeface="Arial"/>
              </a:rPr>
              <a:t>ion	</a:t>
            </a:r>
            <a:r>
              <a:rPr dirty="0" sz="4000" spc="-5">
                <a:latin typeface="Arial"/>
                <a:cs typeface="Arial"/>
              </a:rPr>
              <a:t>t</a:t>
            </a:r>
            <a:r>
              <a:rPr dirty="0" sz="4000">
                <a:latin typeface="Arial"/>
                <a:cs typeface="Arial"/>
              </a:rPr>
              <a:t>o	Da</a:t>
            </a:r>
            <a:r>
              <a:rPr dirty="0" sz="4000" spc="-5">
                <a:latin typeface="Arial"/>
                <a:cs typeface="Arial"/>
              </a:rPr>
              <a:t>t</a:t>
            </a:r>
            <a:r>
              <a:rPr dirty="0" sz="4000">
                <a:latin typeface="Arial"/>
                <a:cs typeface="Arial"/>
              </a:rPr>
              <a:t>a	Copy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2/21/14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124450" y="3886200"/>
            <a:ext cx="3905250" cy="2800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7337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4742180" algn="l"/>
                <a:tab pos="8394065" algn="l"/>
              </a:tabLst>
            </a:pPr>
            <a:r>
              <a:rPr dirty="0" u="heavy" sz="4400" spc="-380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400" spc="-5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Indirect</a:t>
            </a:r>
            <a:r>
              <a:rPr dirty="0" u="heavy" sz="4400" spc="25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400" spc="-5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Addressing	Example</a:t>
            </a:r>
            <a:r>
              <a:rPr dirty="0" u="heavy" sz="4400" spc="-85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400" spc="-5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(2)	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3919220"/>
            <a:ext cx="415861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b="1">
                <a:solidFill>
                  <a:srgbClr val="0066FF"/>
                </a:solidFill>
                <a:latin typeface="Times New Roman"/>
                <a:cs typeface="Times New Roman"/>
              </a:rPr>
              <a:t>Assume </a:t>
            </a:r>
            <a:r>
              <a:rPr dirty="0" sz="1800" spc="-5" b="1">
                <a:solidFill>
                  <a:srgbClr val="0066FF"/>
                </a:solidFill>
                <a:latin typeface="Times New Roman"/>
                <a:cs typeface="Times New Roman"/>
              </a:rPr>
              <a:t>W=2; after </a:t>
            </a:r>
            <a:r>
              <a:rPr dirty="0" sz="1800" b="1">
                <a:solidFill>
                  <a:srgbClr val="0066FF"/>
                </a:solidFill>
                <a:latin typeface="Times New Roman"/>
                <a:cs typeface="Times New Roman"/>
              </a:rPr>
              <a:t>the ADD </a:t>
            </a:r>
            <a:r>
              <a:rPr dirty="0" sz="1800" spc="-5" b="1">
                <a:solidFill>
                  <a:srgbClr val="0066FF"/>
                </a:solidFill>
                <a:latin typeface="Times New Roman"/>
                <a:cs typeface="Times New Roman"/>
              </a:rPr>
              <a:t>operation,  </a:t>
            </a:r>
            <a:r>
              <a:rPr dirty="0" sz="1800" spc="-150" b="1">
                <a:solidFill>
                  <a:srgbClr val="0066FF"/>
                </a:solidFill>
                <a:latin typeface="Times New Roman"/>
                <a:cs typeface="Times New Roman"/>
              </a:rPr>
              <a:t>A3+2=A5</a:t>
            </a:r>
            <a:r>
              <a:rPr dirty="0" sz="1800" spc="-150">
                <a:solidFill>
                  <a:srgbClr val="0080FF"/>
                </a:solidFill>
                <a:latin typeface="Wingdings"/>
                <a:cs typeface="Wingdings"/>
              </a:rPr>
              <a:t></a:t>
            </a:r>
            <a:r>
              <a:rPr dirty="0" sz="1800" spc="-150" b="1">
                <a:solidFill>
                  <a:srgbClr val="0080FF"/>
                </a:solidFill>
                <a:latin typeface="Times New Roman"/>
                <a:cs typeface="Times New Roman"/>
              </a:rPr>
              <a:t>Reg </a:t>
            </a:r>
            <a:r>
              <a:rPr dirty="0" sz="1800" b="1">
                <a:solidFill>
                  <a:srgbClr val="0080FF"/>
                </a:solidFill>
                <a:latin typeface="Times New Roman"/>
                <a:cs typeface="Times New Roman"/>
              </a:rPr>
              <a:t>0x0121, </a:t>
            </a:r>
            <a:r>
              <a:rPr dirty="0" sz="1800" spc="-5" b="1">
                <a:solidFill>
                  <a:srgbClr val="0080FF"/>
                </a:solidFill>
                <a:latin typeface="Times New Roman"/>
                <a:cs typeface="Times New Roman"/>
              </a:rPr>
              <a:t>then</a:t>
            </a:r>
            <a:r>
              <a:rPr dirty="0" sz="1800" spc="-170" b="1">
                <a:solidFill>
                  <a:srgbClr val="0080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80FF"/>
                </a:solidFill>
                <a:latin typeface="Times New Roman"/>
                <a:cs typeface="Times New Roman"/>
              </a:rPr>
              <a:t>FSR=0x0122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53400" y="4953000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152400"/>
                </a:moveTo>
                <a:lnTo>
                  <a:pt x="609600" y="152400"/>
                </a:lnTo>
                <a:lnTo>
                  <a:pt x="609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454900" y="4879340"/>
            <a:ext cx="381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dirty="0" u="sng" sz="1800" b="1">
                <a:solidFill>
                  <a:srgbClr val="0066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8340" y="487934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66FF"/>
                </a:solidFill>
                <a:latin typeface="Times New Roman"/>
                <a:cs typeface="Times New Roman"/>
              </a:rPr>
              <a:t>A5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2800" y="3810000"/>
            <a:ext cx="381000" cy="1295400"/>
          </a:xfrm>
          <a:custGeom>
            <a:avLst/>
            <a:gdLst/>
            <a:ahLst/>
            <a:cxnLst/>
            <a:rect l="l" t="t" r="r" b="b"/>
            <a:pathLst>
              <a:path w="381000" h="1295400">
                <a:moveTo>
                  <a:pt x="0" y="0"/>
                </a:moveTo>
                <a:lnTo>
                  <a:pt x="380999" y="0"/>
                </a:lnTo>
                <a:lnTo>
                  <a:pt x="380999" y="1295399"/>
                </a:lnTo>
                <a:lnTo>
                  <a:pt x="0" y="1295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72400" y="52197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62800" y="47244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304799" y="5333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15000" y="4648200"/>
            <a:ext cx="1066800" cy="152400"/>
          </a:xfrm>
          <a:custGeom>
            <a:avLst/>
            <a:gdLst/>
            <a:ahLst/>
            <a:cxnLst/>
            <a:rect l="l" t="t" r="r" b="b"/>
            <a:pathLst>
              <a:path w="1066800" h="152400">
                <a:moveTo>
                  <a:pt x="0" y="152400"/>
                </a:moveTo>
                <a:lnTo>
                  <a:pt x="1066800" y="152400"/>
                </a:lnTo>
                <a:lnTo>
                  <a:pt x="1066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895340" y="4574540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66FF"/>
                </a:solidFill>
                <a:latin typeface="Times New Roman"/>
                <a:cs typeface="Times New Roman"/>
              </a:rPr>
              <a:t>0x0122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6900" y="2286000"/>
            <a:ext cx="8991600" cy="1447800"/>
          </a:xfrm>
          <a:custGeom>
            <a:avLst/>
            <a:gdLst/>
            <a:ahLst/>
            <a:cxnLst/>
            <a:rect l="l" t="t" r="r" b="b"/>
            <a:pathLst>
              <a:path w="8991600" h="1447800">
                <a:moveTo>
                  <a:pt x="8750300" y="0"/>
                </a:moveTo>
                <a:lnTo>
                  <a:pt x="241305" y="0"/>
                </a:lnTo>
                <a:lnTo>
                  <a:pt x="192673" y="4902"/>
                </a:lnTo>
                <a:lnTo>
                  <a:pt x="147378" y="18963"/>
                </a:lnTo>
                <a:lnTo>
                  <a:pt x="106389" y="41211"/>
                </a:lnTo>
                <a:lnTo>
                  <a:pt x="70676" y="70677"/>
                </a:lnTo>
                <a:lnTo>
                  <a:pt x="41211" y="106389"/>
                </a:lnTo>
                <a:lnTo>
                  <a:pt x="18963" y="147377"/>
                </a:lnTo>
                <a:lnTo>
                  <a:pt x="4902" y="192671"/>
                </a:lnTo>
                <a:lnTo>
                  <a:pt x="0" y="241300"/>
                </a:lnTo>
                <a:lnTo>
                  <a:pt x="0" y="1206500"/>
                </a:lnTo>
                <a:lnTo>
                  <a:pt x="4902" y="1255128"/>
                </a:lnTo>
                <a:lnTo>
                  <a:pt x="18963" y="1300422"/>
                </a:lnTo>
                <a:lnTo>
                  <a:pt x="41211" y="1341410"/>
                </a:lnTo>
                <a:lnTo>
                  <a:pt x="70676" y="1377122"/>
                </a:lnTo>
                <a:lnTo>
                  <a:pt x="106389" y="1406588"/>
                </a:lnTo>
                <a:lnTo>
                  <a:pt x="147378" y="1428836"/>
                </a:lnTo>
                <a:lnTo>
                  <a:pt x="192673" y="1442897"/>
                </a:lnTo>
                <a:lnTo>
                  <a:pt x="241305" y="1447800"/>
                </a:lnTo>
                <a:lnTo>
                  <a:pt x="8750300" y="1447800"/>
                </a:lnTo>
                <a:lnTo>
                  <a:pt x="8798928" y="1442897"/>
                </a:lnTo>
                <a:lnTo>
                  <a:pt x="8844222" y="1428836"/>
                </a:lnTo>
                <a:lnTo>
                  <a:pt x="8885210" y="1406588"/>
                </a:lnTo>
                <a:lnTo>
                  <a:pt x="8920922" y="1377122"/>
                </a:lnTo>
                <a:lnTo>
                  <a:pt x="8950388" y="1341410"/>
                </a:lnTo>
                <a:lnTo>
                  <a:pt x="8972636" y="1300422"/>
                </a:lnTo>
                <a:lnTo>
                  <a:pt x="8986697" y="1255128"/>
                </a:lnTo>
                <a:lnTo>
                  <a:pt x="8991600" y="1206500"/>
                </a:lnTo>
                <a:lnTo>
                  <a:pt x="8991600" y="241300"/>
                </a:lnTo>
                <a:lnTo>
                  <a:pt x="8986697" y="192671"/>
                </a:lnTo>
                <a:lnTo>
                  <a:pt x="8972636" y="147377"/>
                </a:lnTo>
                <a:lnTo>
                  <a:pt x="8950388" y="106389"/>
                </a:lnTo>
                <a:lnTo>
                  <a:pt x="8920922" y="70677"/>
                </a:lnTo>
                <a:lnTo>
                  <a:pt x="8885210" y="41211"/>
                </a:lnTo>
                <a:lnTo>
                  <a:pt x="8844222" y="18963"/>
                </a:lnTo>
                <a:lnTo>
                  <a:pt x="8798928" y="4902"/>
                </a:lnTo>
                <a:lnTo>
                  <a:pt x="8750300" y="0"/>
                </a:lnTo>
                <a:close/>
              </a:path>
            </a:pathLst>
          </a:custGeom>
          <a:solidFill>
            <a:srgbClr val="D5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6900" y="2286000"/>
            <a:ext cx="8991600" cy="1447800"/>
          </a:xfrm>
          <a:custGeom>
            <a:avLst/>
            <a:gdLst/>
            <a:ahLst/>
            <a:cxnLst/>
            <a:rect l="l" t="t" r="r" b="b"/>
            <a:pathLst>
              <a:path w="8991600" h="1447800">
                <a:moveTo>
                  <a:pt x="0" y="241304"/>
                </a:moveTo>
                <a:lnTo>
                  <a:pt x="4902" y="192673"/>
                </a:lnTo>
                <a:lnTo>
                  <a:pt x="18962" y="147378"/>
                </a:lnTo>
                <a:lnTo>
                  <a:pt x="41211" y="106389"/>
                </a:lnTo>
                <a:lnTo>
                  <a:pt x="70676" y="70676"/>
                </a:lnTo>
                <a:lnTo>
                  <a:pt x="106389" y="41211"/>
                </a:lnTo>
                <a:lnTo>
                  <a:pt x="147378" y="18962"/>
                </a:lnTo>
                <a:lnTo>
                  <a:pt x="192673" y="4902"/>
                </a:lnTo>
                <a:lnTo>
                  <a:pt x="241304" y="0"/>
                </a:lnTo>
                <a:lnTo>
                  <a:pt x="8750283" y="0"/>
                </a:lnTo>
                <a:lnTo>
                  <a:pt x="8798915" y="4902"/>
                </a:lnTo>
                <a:lnTo>
                  <a:pt x="8844211" y="18962"/>
                </a:lnTo>
                <a:lnTo>
                  <a:pt x="8885201" y="41211"/>
                </a:lnTo>
                <a:lnTo>
                  <a:pt x="8920914" y="70676"/>
                </a:lnTo>
                <a:lnTo>
                  <a:pt x="8950381" y="106389"/>
                </a:lnTo>
                <a:lnTo>
                  <a:pt x="8972629" y="147378"/>
                </a:lnTo>
                <a:lnTo>
                  <a:pt x="8986690" y="192673"/>
                </a:lnTo>
                <a:lnTo>
                  <a:pt x="8991593" y="241304"/>
                </a:lnTo>
                <a:lnTo>
                  <a:pt x="8991593" y="1206499"/>
                </a:lnTo>
                <a:lnTo>
                  <a:pt x="8986690" y="1255127"/>
                </a:lnTo>
                <a:lnTo>
                  <a:pt x="8972629" y="1300421"/>
                </a:lnTo>
                <a:lnTo>
                  <a:pt x="8950381" y="1341409"/>
                </a:lnTo>
                <a:lnTo>
                  <a:pt x="8920914" y="1377121"/>
                </a:lnTo>
                <a:lnTo>
                  <a:pt x="8885201" y="1406587"/>
                </a:lnTo>
                <a:lnTo>
                  <a:pt x="8844211" y="1428835"/>
                </a:lnTo>
                <a:lnTo>
                  <a:pt x="8798915" y="1442896"/>
                </a:lnTo>
                <a:lnTo>
                  <a:pt x="8750283" y="1447798"/>
                </a:lnTo>
                <a:lnTo>
                  <a:pt x="241304" y="1447798"/>
                </a:lnTo>
                <a:lnTo>
                  <a:pt x="192673" y="1442896"/>
                </a:lnTo>
                <a:lnTo>
                  <a:pt x="147378" y="1428835"/>
                </a:lnTo>
                <a:lnTo>
                  <a:pt x="106389" y="1406587"/>
                </a:lnTo>
                <a:lnTo>
                  <a:pt x="70676" y="1377121"/>
                </a:lnTo>
                <a:lnTo>
                  <a:pt x="41211" y="1341409"/>
                </a:lnTo>
                <a:lnTo>
                  <a:pt x="18962" y="1300421"/>
                </a:lnTo>
                <a:lnTo>
                  <a:pt x="4902" y="1255127"/>
                </a:lnTo>
                <a:lnTo>
                  <a:pt x="0" y="1206499"/>
                </a:lnTo>
                <a:lnTo>
                  <a:pt x="0" y="24130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46315" y="2389695"/>
            <a:ext cx="76898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solidFill>
                  <a:srgbClr val="FF0000"/>
                </a:solidFill>
                <a:latin typeface="Times New Roman"/>
                <a:cs typeface="Times New Roman"/>
              </a:rPr>
              <a:t>Examples: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315" y="2580195"/>
            <a:ext cx="286829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MOVFF	INDF0,INDF1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800" y="2971800"/>
            <a:ext cx="2971800" cy="2286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114"/>
              </a:spcBef>
              <a:tabLst>
                <a:tab pos="1901825" algn="l"/>
              </a:tabLst>
            </a:pPr>
            <a:r>
              <a:rPr dirty="0" sz="1300" b="1">
                <a:latin typeface="Times New Roman"/>
                <a:cs typeface="Times New Roman"/>
              </a:rPr>
              <a:t>ADDWF	</a:t>
            </a:r>
            <a:r>
              <a:rPr dirty="0" sz="1300" spc="-5" b="1">
                <a:latin typeface="Times New Roman"/>
                <a:cs typeface="Times New Roman"/>
              </a:rPr>
              <a:t>POSTINC0,1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03915" y="2580195"/>
            <a:ext cx="4701540" cy="10109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latin typeface="Times New Roman"/>
                <a:cs typeface="Times New Roman"/>
              </a:rPr>
              <a:t>; </a:t>
            </a:r>
            <a:r>
              <a:rPr dirty="0" sz="1300" spc="-5" b="1">
                <a:latin typeface="Times New Roman"/>
                <a:cs typeface="Times New Roman"/>
              </a:rPr>
              <a:t>COPY </a:t>
            </a:r>
            <a:r>
              <a:rPr dirty="0" sz="1300" b="1">
                <a:latin typeface="Times New Roman"/>
                <a:cs typeface="Times New Roman"/>
              </a:rPr>
              <a:t>BYTE </a:t>
            </a:r>
            <a:r>
              <a:rPr dirty="0" sz="1300" spc="-5" b="1">
                <a:latin typeface="Times New Roman"/>
                <a:cs typeface="Times New Roman"/>
              </a:rPr>
              <a:t>FROM REGISTERS </a:t>
            </a:r>
            <a:r>
              <a:rPr dirty="0" sz="1300" b="1">
                <a:latin typeface="Times New Roman"/>
                <a:cs typeface="Times New Roman"/>
              </a:rPr>
              <a:t>SHOWN</a:t>
            </a:r>
            <a:r>
              <a:rPr dirty="0" sz="1300" spc="-50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BY</a:t>
            </a:r>
            <a:endParaRPr sz="1300">
              <a:latin typeface="Times New Roman"/>
              <a:cs typeface="Times New Roman"/>
            </a:endParaRPr>
          </a:p>
          <a:p>
            <a:pPr marL="1841500">
              <a:lnSpc>
                <a:spcPts val="1530"/>
              </a:lnSpc>
              <a:spcBef>
                <a:spcPts val="40"/>
              </a:spcBef>
            </a:pPr>
            <a:r>
              <a:rPr dirty="0" sz="1300" spc="-5" b="1">
                <a:latin typeface="Times New Roman"/>
                <a:cs typeface="Times New Roman"/>
              </a:rPr>
              <a:t>;FSR0 </a:t>
            </a:r>
            <a:r>
              <a:rPr dirty="0" sz="1300" spc="-15" b="1">
                <a:latin typeface="Times New Roman"/>
                <a:cs typeface="Times New Roman"/>
              </a:rPr>
              <a:t>TO </a:t>
            </a:r>
            <a:r>
              <a:rPr dirty="0" sz="1300" spc="-5" b="1">
                <a:latin typeface="Times New Roman"/>
                <a:cs typeface="Times New Roman"/>
              </a:rPr>
              <a:t>FSR1- </a:t>
            </a:r>
            <a:r>
              <a:rPr dirty="0" sz="1300" b="1">
                <a:latin typeface="Times New Roman"/>
                <a:cs typeface="Times New Roman"/>
              </a:rPr>
              <a:t>NO CHANGE IN</a:t>
            </a:r>
            <a:r>
              <a:rPr dirty="0" sz="1300" spc="-4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FSR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</a:pPr>
            <a:r>
              <a:rPr dirty="0" sz="1300" b="1">
                <a:latin typeface="Times New Roman"/>
                <a:cs typeface="Times New Roman"/>
              </a:rPr>
              <a:t>; ADD BYTE </a:t>
            </a:r>
            <a:r>
              <a:rPr dirty="0" sz="1300" spc="-5" b="1">
                <a:latin typeface="Times New Roman"/>
                <a:cs typeface="Times New Roman"/>
              </a:rPr>
              <a:t>FROM REGISTERS </a:t>
            </a:r>
            <a:r>
              <a:rPr dirty="0" sz="1300" b="1">
                <a:latin typeface="Times New Roman"/>
                <a:cs typeface="Times New Roman"/>
              </a:rPr>
              <a:t>SHOWN</a:t>
            </a:r>
            <a:r>
              <a:rPr dirty="0" sz="1300" spc="-80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BY</a:t>
            </a:r>
            <a:endParaRPr sz="1300">
              <a:latin typeface="Times New Roman"/>
              <a:cs typeface="Times New Roman"/>
            </a:endParaRPr>
          </a:p>
          <a:p>
            <a:pPr marL="1841500">
              <a:lnSpc>
                <a:spcPts val="1530"/>
              </a:lnSpc>
              <a:spcBef>
                <a:spcPts val="40"/>
              </a:spcBef>
            </a:pPr>
            <a:r>
              <a:rPr dirty="0" sz="1300" spc="-5" b="1">
                <a:latin typeface="Times New Roman"/>
                <a:cs typeface="Times New Roman"/>
              </a:rPr>
              <a:t>;FSR0 </a:t>
            </a:r>
            <a:r>
              <a:rPr dirty="0" sz="1300" b="1">
                <a:latin typeface="Times New Roman"/>
                <a:cs typeface="Times New Roman"/>
              </a:rPr>
              <a:t>AND </a:t>
            </a:r>
            <a:r>
              <a:rPr dirty="0" sz="1300" spc="-215" b="1">
                <a:latin typeface="Times New Roman"/>
                <a:cs typeface="Times New Roman"/>
              </a:rPr>
              <a:t>W</a:t>
            </a:r>
            <a:r>
              <a:rPr dirty="0" sz="1300" spc="-215">
                <a:latin typeface="Wingdings"/>
                <a:cs typeface="Wingdings"/>
              </a:rPr>
              <a:t></a:t>
            </a:r>
            <a:r>
              <a:rPr dirty="0" sz="1300" spc="-215" b="1">
                <a:latin typeface="Times New Roman"/>
                <a:cs typeface="Times New Roman"/>
              </a:rPr>
              <a:t>REG </a:t>
            </a:r>
            <a:r>
              <a:rPr dirty="0" sz="1300" b="1">
                <a:latin typeface="Times New Roman"/>
                <a:cs typeface="Times New Roman"/>
              </a:rPr>
              <a:t>;</a:t>
            </a:r>
            <a:endParaRPr sz="1300">
              <a:latin typeface="Times New Roman"/>
              <a:cs typeface="Times New Roman"/>
            </a:endParaRPr>
          </a:p>
          <a:p>
            <a:pPr marL="1841500">
              <a:lnSpc>
                <a:spcPts val="1530"/>
              </a:lnSpc>
            </a:pPr>
            <a:r>
              <a:rPr dirty="0" sz="1300" spc="-5" b="1">
                <a:latin typeface="Times New Roman"/>
                <a:cs typeface="Times New Roman"/>
              </a:rPr>
              <a:t>;FSR0 </a:t>
            </a:r>
            <a:r>
              <a:rPr dirty="0" sz="1300" b="1">
                <a:latin typeface="Times New Roman"/>
                <a:cs typeface="Times New Roman"/>
              </a:rPr>
              <a:t>IS </a:t>
            </a:r>
            <a:r>
              <a:rPr dirty="0" sz="1300" spc="-5" b="1">
                <a:latin typeface="Times New Roman"/>
                <a:cs typeface="Times New Roman"/>
              </a:rPr>
              <a:t>INCREMENTED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24400" y="4495800"/>
            <a:ext cx="736600" cy="370205"/>
          </a:xfrm>
          <a:custGeom>
            <a:avLst/>
            <a:gdLst/>
            <a:ahLst/>
            <a:cxnLst/>
            <a:rect l="l" t="t" r="r" b="b"/>
            <a:pathLst>
              <a:path w="736600" h="370204">
                <a:moveTo>
                  <a:pt x="0" y="369887"/>
                </a:moveTo>
                <a:lnTo>
                  <a:pt x="736600" y="369887"/>
                </a:lnTo>
                <a:lnTo>
                  <a:pt x="736600" y="0"/>
                </a:lnTo>
                <a:lnTo>
                  <a:pt x="0" y="0"/>
                </a:lnTo>
                <a:lnTo>
                  <a:pt x="0" y="369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24400" y="4495800"/>
            <a:ext cx="736600" cy="370205"/>
          </a:xfrm>
          <a:custGeom>
            <a:avLst/>
            <a:gdLst/>
            <a:ahLst/>
            <a:cxnLst/>
            <a:rect l="l" t="t" r="r" b="b"/>
            <a:pathLst>
              <a:path w="736600" h="370204">
                <a:moveTo>
                  <a:pt x="0" y="0"/>
                </a:moveTo>
                <a:lnTo>
                  <a:pt x="736599" y="0"/>
                </a:lnTo>
                <a:lnTo>
                  <a:pt x="736599" y="369887"/>
                </a:lnTo>
                <a:lnTo>
                  <a:pt x="0" y="36988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803140" y="4528820"/>
            <a:ext cx="572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F</a:t>
            </a:r>
            <a:r>
              <a:rPr dirty="0" sz="1800" b="1">
                <a:latin typeface="Times New Roman"/>
                <a:cs typeface="Times New Roman"/>
              </a:rPr>
              <a:t>SR0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00600" y="4953000"/>
            <a:ext cx="736600" cy="370205"/>
          </a:xfrm>
          <a:custGeom>
            <a:avLst/>
            <a:gdLst/>
            <a:ahLst/>
            <a:cxnLst/>
            <a:rect l="l" t="t" r="r" b="b"/>
            <a:pathLst>
              <a:path w="736600" h="370204">
                <a:moveTo>
                  <a:pt x="0" y="369887"/>
                </a:moveTo>
                <a:lnTo>
                  <a:pt x="736600" y="369887"/>
                </a:lnTo>
                <a:lnTo>
                  <a:pt x="736600" y="0"/>
                </a:lnTo>
                <a:lnTo>
                  <a:pt x="0" y="0"/>
                </a:lnTo>
                <a:lnTo>
                  <a:pt x="0" y="369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00600" y="4953000"/>
            <a:ext cx="736600" cy="370205"/>
          </a:xfrm>
          <a:custGeom>
            <a:avLst/>
            <a:gdLst/>
            <a:ahLst/>
            <a:cxnLst/>
            <a:rect l="l" t="t" r="r" b="b"/>
            <a:pathLst>
              <a:path w="736600" h="370204">
                <a:moveTo>
                  <a:pt x="0" y="0"/>
                </a:moveTo>
                <a:lnTo>
                  <a:pt x="736599" y="0"/>
                </a:lnTo>
                <a:lnTo>
                  <a:pt x="736599" y="369887"/>
                </a:lnTo>
                <a:lnTo>
                  <a:pt x="0" y="36988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879340" y="4986020"/>
            <a:ext cx="572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F</a:t>
            </a:r>
            <a:r>
              <a:rPr dirty="0" sz="1800" b="1">
                <a:latin typeface="Times New Roman"/>
                <a:cs typeface="Times New Roman"/>
              </a:rPr>
              <a:t>SR1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84540" y="621284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A3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916940"/>
            <a:ext cx="6381750" cy="1176020"/>
          </a:xfrm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300"/>
              </a:spcBef>
            </a:pPr>
            <a:r>
              <a:rPr dirty="0" sz="3800" spc="-5" b="0">
                <a:solidFill>
                  <a:srgbClr val="420000"/>
                </a:solidFill>
                <a:latin typeface="Times New Roman"/>
                <a:cs typeface="Times New Roman"/>
              </a:rPr>
              <a:t>Initializing the </a:t>
            </a:r>
            <a:r>
              <a:rPr dirty="0" sz="3800" b="0">
                <a:solidFill>
                  <a:srgbClr val="420000"/>
                </a:solidFill>
                <a:latin typeface="Times New Roman"/>
                <a:cs typeface="Times New Roman"/>
              </a:rPr>
              <a:t>RAM –  </a:t>
            </a:r>
            <a:r>
              <a:rPr dirty="0" sz="3800" spc="-5" b="0">
                <a:solidFill>
                  <a:srgbClr val="420000"/>
                </a:solidFill>
                <a:latin typeface="Times New Roman"/>
                <a:cs typeface="Times New Roman"/>
              </a:rPr>
              <a:t>Application </a:t>
            </a:r>
            <a:r>
              <a:rPr dirty="0" sz="3800" b="0">
                <a:solidFill>
                  <a:srgbClr val="420000"/>
                </a:solidFill>
                <a:latin typeface="Times New Roman"/>
                <a:cs typeface="Times New Roman"/>
              </a:rPr>
              <a:t>of </a:t>
            </a:r>
            <a:r>
              <a:rPr dirty="0" sz="3800" spc="-5" b="0">
                <a:solidFill>
                  <a:srgbClr val="420000"/>
                </a:solidFill>
                <a:latin typeface="Times New Roman"/>
                <a:cs typeface="Times New Roman"/>
              </a:rPr>
              <a:t>I</a:t>
            </a:r>
            <a:r>
              <a:rPr dirty="0" sz="3400" spc="-5" b="0">
                <a:solidFill>
                  <a:srgbClr val="420000"/>
                </a:solidFill>
                <a:latin typeface="Times New Roman"/>
                <a:cs typeface="Times New Roman"/>
              </a:rPr>
              <a:t>ndirect</a:t>
            </a:r>
            <a:r>
              <a:rPr dirty="0" sz="3400" spc="-10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3400" spc="-5" b="0">
                <a:solidFill>
                  <a:srgbClr val="420000"/>
                </a:solidFill>
                <a:latin typeface="Times New Roman"/>
                <a:cs typeface="Times New Roman"/>
              </a:rPr>
              <a:t>Addressing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8993" y="2553998"/>
            <a:ext cx="1904143" cy="1767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05200" y="2743200"/>
            <a:ext cx="4371975" cy="1390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2900" y="4790342"/>
            <a:ext cx="2769024" cy="18991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77665" y="5327332"/>
            <a:ext cx="1911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What </a:t>
            </a:r>
            <a:r>
              <a:rPr dirty="0" sz="1800" spc="-5" b="1">
                <a:latin typeface="Times New Roman"/>
                <a:cs typeface="Times New Roman"/>
              </a:rPr>
              <a:t>is this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doing?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78632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7170" algn="l"/>
                <a:tab pos="5444490" algn="l"/>
                <a:tab pos="6795134" algn="l"/>
              </a:tabLst>
            </a:pP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Us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i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ng	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Ta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b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l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e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Po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i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n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te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rs 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t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o	Copy	D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at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2514600"/>
            <a:ext cx="6781800" cy="2792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24000" y="3962400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2146300" y="0"/>
                </a:moveTo>
                <a:lnTo>
                  <a:pt x="63500" y="0"/>
                </a:ln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0" y="317500"/>
                </a:lnTo>
                <a:lnTo>
                  <a:pt x="4990" y="342214"/>
                </a:lnTo>
                <a:lnTo>
                  <a:pt x="18600" y="362399"/>
                </a:lnTo>
                <a:lnTo>
                  <a:pt x="38785" y="376009"/>
                </a:lnTo>
                <a:lnTo>
                  <a:pt x="63500" y="381000"/>
                </a:lnTo>
                <a:lnTo>
                  <a:pt x="2146300" y="381000"/>
                </a:lnTo>
                <a:lnTo>
                  <a:pt x="2171014" y="376009"/>
                </a:lnTo>
                <a:lnTo>
                  <a:pt x="2191199" y="362399"/>
                </a:lnTo>
                <a:lnTo>
                  <a:pt x="2204809" y="342214"/>
                </a:lnTo>
                <a:lnTo>
                  <a:pt x="2209800" y="317500"/>
                </a:lnTo>
                <a:lnTo>
                  <a:pt x="2209800" y="63500"/>
                </a:lnTo>
                <a:lnTo>
                  <a:pt x="2204809" y="38785"/>
                </a:lnTo>
                <a:lnTo>
                  <a:pt x="2191199" y="18600"/>
                </a:lnTo>
                <a:lnTo>
                  <a:pt x="2171014" y="4990"/>
                </a:lnTo>
                <a:lnTo>
                  <a:pt x="2146300" y="0"/>
                </a:lnTo>
                <a:close/>
              </a:path>
            </a:pathLst>
          </a:custGeom>
          <a:solidFill>
            <a:srgbClr val="D5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3999" y="3962400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0" y="63501"/>
                </a:moveTo>
                <a:lnTo>
                  <a:pt x="4990" y="38783"/>
                </a:lnTo>
                <a:lnTo>
                  <a:pt x="18599" y="18599"/>
                </a:lnTo>
                <a:lnTo>
                  <a:pt x="38783" y="4990"/>
                </a:lnTo>
                <a:lnTo>
                  <a:pt x="63500" y="0"/>
                </a:lnTo>
                <a:lnTo>
                  <a:pt x="2146298" y="0"/>
                </a:lnTo>
                <a:lnTo>
                  <a:pt x="2171015" y="4990"/>
                </a:lnTo>
                <a:lnTo>
                  <a:pt x="2191199" y="18599"/>
                </a:lnTo>
                <a:lnTo>
                  <a:pt x="2204808" y="38783"/>
                </a:lnTo>
                <a:lnTo>
                  <a:pt x="2209798" y="63501"/>
                </a:lnTo>
                <a:lnTo>
                  <a:pt x="2209798" y="317498"/>
                </a:lnTo>
                <a:lnTo>
                  <a:pt x="2204808" y="342216"/>
                </a:lnTo>
                <a:lnTo>
                  <a:pt x="2191199" y="362400"/>
                </a:lnTo>
                <a:lnTo>
                  <a:pt x="2171015" y="376009"/>
                </a:lnTo>
                <a:lnTo>
                  <a:pt x="2146298" y="380999"/>
                </a:lnTo>
                <a:lnTo>
                  <a:pt x="63500" y="380999"/>
                </a:lnTo>
                <a:lnTo>
                  <a:pt x="38783" y="376009"/>
                </a:lnTo>
                <a:lnTo>
                  <a:pt x="18599" y="362400"/>
                </a:lnTo>
                <a:lnTo>
                  <a:pt x="4990" y="342216"/>
                </a:lnTo>
                <a:lnTo>
                  <a:pt x="0" y="317498"/>
                </a:lnTo>
                <a:lnTo>
                  <a:pt x="0" y="635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42814" y="4014025"/>
            <a:ext cx="578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21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bit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67200" y="5410200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2146300" y="0"/>
                </a:moveTo>
                <a:lnTo>
                  <a:pt x="63500" y="0"/>
                </a:ln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0" y="317500"/>
                </a:lnTo>
                <a:lnTo>
                  <a:pt x="4990" y="342214"/>
                </a:lnTo>
                <a:lnTo>
                  <a:pt x="18600" y="362399"/>
                </a:lnTo>
                <a:lnTo>
                  <a:pt x="38785" y="376009"/>
                </a:lnTo>
                <a:lnTo>
                  <a:pt x="63500" y="381000"/>
                </a:lnTo>
                <a:lnTo>
                  <a:pt x="2146300" y="381000"/>
                </a:lnTo>
                <a:lnTo>
                  <a:pt x="2171014" y="376009"/>
                </a:lnTo>
                <a:lnTo>
                  <a:pt x="2191199" y="362399"/>
                </a:lnTo>
                <a:lnTo>
                  <a:pt x="2204809" y="342214"/>
                </a:lnTo>
                <a:lnTo>
                  <a:pt x="2209800" y="317500"/>
                </a:lnTo>
                <a:lnTo>
                  <a:pt x="2209800" y="63500"/>
                </a:lnTo>
                <a:lnTo>
                  <a:pt x="2204809" y="38785"/>
                </a:lnTo>
                <a:lnTo>
                  <a:pt x="2191199" y="18600"/>
                </a:lnTo>
                <a:lnTo>
                  <a:pt x="2171014" y="4990"/>
                </a:lnTo>
                <a:lnTo>
                  <a:pt x="2146300" y="0"/>
                </a:lnTo>
                <a:close/>
              </a:path>
            </a:pathLst>
          </a:custGeom>
          <a:solidFill>
            <a:srgbClr val="D5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67199" y="5410200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0" y="63500"/>
                </a:moveTo>
                <a:lnTo>
                  <a:pt x="4990" y="38783"/>
                </a:lnTo>
                <a:lnTo>
                  <a:pt x="18599" y="18599"/>
                </a:lnTo>
                <a:lnTo>
                  <a:pt x="38783" y="4990"/>
                </a:lnTo>
                <a:lnTo>
                  <a:pt x="63501" y="0"/>
                </a:lnTo>
                <a:lnTo>
                  <a:pt x="2146298" y="0"/>
                </a:lnTo>
                <a:lnTo>
                  <a:pt x="2171015" y="4990"/>
                </a:lnTo>
                <a:lnTo>
                  <a:pt x="2191199" y="18599"/>
                </a:lnTo>
                <a:lnTo>
                  <a:pt x="2204808" y="38783"/>
                </a:lnTo>
                <a:lnTo>
                  <a:pt x="2209798" y="63500"/>
                </a:lnTo>
                <a:lnTo>
                  <a:pt x="2209798" y="317498"/>
                </a:lnTo>
                <a:lnTo>
                  <a:pt x="2204808" y="342216"/>
                </a:lnTo>
                <a:lnTo>
                  <a:pt x="2191199" y="362400"/>
                </a:lnTo>
                <a:lnTo>
                  <a:pt x="2171015" y="376009"/>
                </a:lnTo>
                <a:lnTo>
                  <a:pt x="2146298" y="380999"/>
                </a:lnTo>
                <a:lnTo>
                  <a:pt x="63501" y="380999"/>
                </a:lnTo>
                <a:lnTo>
                  <a:pt x="38783" y="376009"/>
                </a:lnTo>
                <a:lnTo>
                  <a:pt x="18599" y="362400"/>
                </a:lnTo>
                <a:lnTo>
                  <a:pt x="4990" y="342216"/>
                </a:lnTo>
                <a:lnTo>
                  <a:pt x="0" y="317498"/>
                </a:lnTo>
                <a:lnTo>
                  <a:pt x="0" y="635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086014" y="5461825"/>
            <a:ext cx="578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16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bit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00800" y="3581400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2146300" y="0"/>
                </a:moveTo>
                <a:lnTo>
                  <a:pt x="63500" y="0"/>
                </a:ln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0" y="317500"/>
                </a:lnTo>
                <a:lnTo>
                  <a:pt x="4990" y="342214"/>
                </a:lnTo>
                <a:lnTo>
                  <a:pt x="18600" y="362399"/>
                </a:lnTo>
                <a:lnTo>
                  <a:pt x="38785" y="376009"/>
                </a:lnTo>
                <a:lnTo>
                  <a:pt x="63500" y="381000"/>
                </a:lnTo>
                <a:lnTo>
                  <a:pt x="2146300" y="381000"/>
                </a:lnTo>
                <a:lnTo>
                  <a:pt x="2171014" y="376009"/>
                </a:lnTo>
                <a:lnTo>
                  <a:pt x="2191199" y="362399"/>
                </a:lnTo>
                <a:lnTo>
                  <a:pt x="2204809" y="342214"/>
                </a:lnTo>
                <a:lnTo>
                  <a:pt x="2209800" y="317500"/>
                </a:lnTo>
                <a:lnTo>
                  <a:pt x="2209800" y="63500"/>
                </a:lnTo>
                <a:lnTo>
                  <a:pt x="2204809" y="38785"/>
                </a:lnTo>
                <a:lnTo>
                  <a:pt x="2191199" y="18600"/>
                </a:lnTo>
                <a:lnTo>
                  <a:pt x="2171014" y="4990"/>
                </a:lnTo>
                <a:lnTo>
                  <a:pt x="2146300" y="0"/>
                </a:lnTo>
                <a:close/>
              </a:path>
            </a:pathLst>
          </a:custGeom>
          <a:solidFill>
            <a:srgbClr val="D5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00799" y="3581400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0" y="63501"/>
                </a:moveTo>
                <a:lnTo>
                  <a:pt x="4990" y="38783"/>
                </a:lnTo>
                <a:lnTo>
                  <a:pt x="18599" y="18599"/>
                </a:lnTo>
                <a:lnTo>
                  <a:pt x="38783" y="4990"/>
                </a:lnTo>
                <a:lnTo>
                  <a:pt x="63501" y="0"/>
                </a:lnTo>
                <a:lnTo>
                  <a:pt x="2146298" y="0"/>
                </a:lnTo>
                <a:lnTo>
                  <a:pt x="2171015" y="4990"/>
                </a:lnTo>
                <a:lnTo>
                  <a:pt x="2191199" y="18599"/>
                </a:lnTo>
                <a:lnTo>
                  <a:pt x="2204808" y="38783"/>
                </a:lnTo>
                <a:lnTo>
                  <a:pt x="2209798" y="63501"/>
                </a:lnTo>
                <a:lnTo>
                  <a:pt x="2209798" y="317498"/>
                </a:lnTo>
                <a:lnTo>
                  <a:pt x="2204808" y="342216"/>
                </a:lnTo>
                <a:lnTo>
                  <a:pt x="2191199" y="362400"/>
                </a:lnTo>
                <a:lnTo>
                  <a:pt x="2171015" y="376009"/>
                </a:lnTo>
                <a:lnTo>
                  <a:pt x="2146298" y="380999"/>
                </a:lnTo>
                <a:lnTo>
                  <a:pt x="63501" y="380999"/>
                </a:lnTo>
                <a:lnTo>
                  <a:pt x="38783" y="376009"/>
                </a:lnTo>
                <a:lnTo>
                  <a:pt x="18599" y="362400"/>
                </a:lnTo>
                <a:lnTo>
                  <a:pt x="4990" y="342216"/>
                </a:lnTo>
                <a:lnTo>
                  <a:pt x="0" y="317498"/>
                </a:lnTo>
                <a:lnTo>
                  <a:pt x="0" y="635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577402" y="3633025"/>
            <a:ext cx="1862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8-bit </a:t>
            </a:r>
            <a:r>
              <a:rPr dirty="0" sz="1800" b="1">
                <a:latin typeface="Times New Roman"/>
                <a:cs typeface="Times New Roman"/>
              </a:rPr>
              <a:t>data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registers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66799" y="2438400"/>
            <a:ext cx="5105400" cy="381000"/>
          </a:xfrm>
          <a:custGeom>
            <a:avLst/>
            <a:gdLst/>
            <a:ahLst/>
            <a:cxnLst/>
            <a:rect l="l" t="t" r="r" b="b"/>
            <a:pathLst>
              <a:path w="5105400" h="381000">
                <a:moveTo>
                  <a:pt x="0" y="0"/>
                </a:moveTo>
                <a:lnTo>
                  <a:pt x="5105396" y="0"/>
                </a:lnTo>
                <a:lnTo>
                  <a:pt x="5105396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129982"/>
            <a:ext cx="8011159" cy="995680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dirty="0" sz="3200" spc="-5" b="0">
                <a:solidFill>
                  <a:srgbClr val="420000"/>
                </a:solidFill>
                <a:latin typeface="Times New Roman"/>
                <a:cs typeface="Times New Roman"/>
              </a:rPr>
              <a:t>Using Table Pointers to </a:t>
            </a:r>
            <a:r>
              <a:rPr dirty="0" sz="3200" b="0">
                <a:solidFill>
                  <a:srgbClr val="420000"/>
                </a:solidFill>
                <a:latin typeface="Times New Roman"/>
                <a:cs typeface="Times New Roman"/>
              </a:rPr>
              <a:t>Copy </a:t>
            </a:r>
            <a:r>
              <a:rPr dirty="0" sz="3200" spc="-5" b="0">
                <a:solidFill>
                  <a:srgbClr val="420000"/>
                </a:solidFill>
                <a:latin typeface="Times New Roman"/>
                <a:cs typeface="Times New Roman"/>
              </a:rPr>
              <a:t>Data </a:t>
            </a:r>
            <a:r>
              <a:rPr dirty="0" sz="3200" b="0">
                <a:solidFill>
                  <a:srgbClr val="420000"/>
                </a:solidFill>
                <a:latin typeface="Times New Roman"/>
                <a:cs typeface="Times New Roman"/>
              </a:rPr>
              <a:t>from  </a:t>
            </a:r>
            <a:r>
              <a:rPr dirty="0" sz="3200" spc="-5" b="0">
                <a:solidFill>
                  <a:srgbClr val="420000"/>
                </a:solidFill>
                <a:latin typeface="Times New Roman"/>
                <a:cs typeface="Times New Roman"/>
              </a:rPr>
              <a:t>Program Memory into Table Latch </a:t>
            </a:r>
            <a:r>
              <a:rPr dirty="0" spc="-5" b="0">
                <a:solidFill>
                  <a:srgbClr val="550600"/>
                </a:solidFill>
                <a:latin typeface="Times New Roman"/>
                <a:cs typeface="Times New Roman"/>
              </a:rPr>
              <a:t>(REFER TO </a:t>
            </a:r>
            <a:r>
              <a:rPr dirty="0" b="0">
                <a:solidFill>
                  <a:srgbClr val="550600"/>
                </a:solidFill>
                <a:latin typeface="Times New Roman"/>
                <a:cs typeface="Times New Roman"/>
              </a:rPr>
              <a:t>PAGE</a:t>
            </a:r>
            <a:r>
              <a:rPr dirty="0" spc="20" b="0">
                <a:solidFill>
                  <a:srgbClr val="550600"/>
                </a:solidFill>
                <a:latin typeface="Times New Roman"/>
                <a:cs typeface="Times New Roman"/>
              </a:rPr>
              <a:t> </a:t>
            </a:r>
            <a:r>
              <a:rPr dirty="0" b="0">
                <a:solidFill>
                  <a:srgbClr val="550600"/>
                </a:solidFill>
                <a:latin typeface="Times New Roman"/>
                <a:cs typeface="Times New Roman"/>
              </a:rPr>
              <a:t>82-83)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pc="-5"/>
              <a:t>TBLRD*</a:t>
            </a:r>
          </a:p>
          <a:p>
            <a:pPr marL="913765" marR="66675" indent="-431800">
              <a:lnSpc>
                <a:spcPct val="99800"/>
              </a:lnSpc>
              <a:spcBef>
                <a:spcPts val="565"/>
              </a:spcBef>
              <a:tabLst>
                <a:tab pos="918844" algn="l"/>
              </a:tabLst>
            </a:pPr>
            <a:r>
              <a:rPr dirty="0" sz="1800" spc="-675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1800" spc="-675">
                <a:solidFill>
                  <a:srgbClr val="999966"/>
                </a:solidFill>
              </a:rPr>
              <a:t>		</a:t>
            </a:r>
            <a:r>
              <a:rPr dirty="0" sz="2400"/>
              <a:t>Copy from</a:t>
            </a:r>
            <a:r>
              <a:rPr dirty="0" sz="2400" spc="-75"/>
              <a:t> </a:t>
            </a:r>
            <a:r>
              <a:rPr dirty="0" sz="2400" spc="-5"/>
              <a:t>Program  Memory into Table  Latch Using Table  Pointer</a:t>
            </a:r>
            <a:endParaRPr sz="2400">
              <a:latin typeface="Wingdings"/>
              <a:cs typeface="Wingdings"/>
            </a:endParaRPr>
          </a:p>
          <a:p>
            <a:pPr marL="482600" indent="-469900">
              <a:lnSpc>
                <a:spcPct val="100000"/>
              </a:lnSpc>
              <a:spcBef>
                <a:spcPts val="640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pc="-5"/>
              <a:t>TBLRD*+</a:t>
            </a:r>
          </a:p>
          <a:p>
            <a:pPr algn="just" marL="913765" marR="5080" indent="-431800">
              <a:lnSpc>
                <a:spcPct val="99800"/>
              </a:lnSpc>
              <a:spcBef>
                <a:spcPts val="540"/>
              </a:spcBef>
            </a:pPr>
            <a:r>
              <a:rPr dirty="0" sz="1800" spc="-675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1800" spc="1090">
                <a:solidFill>
                  <a:srgbClr val="999966"/>
                </a:solidFill>
              </a:rPr>
              <a:t> </a:t>
            </a:r>
            <a:r>
              <a:rPr dirty="0" sz="2400"/>
              <a:t>Copy from </a:t>
            </a:r>
            <a:r>
              <a:rPr dirty="0" sz="2400" spc="-5"/>
              <a:t>Program  Memory into Table  Latch and</a:t>
            </a:r>
            <a:r>
              <a:rPr dirty="0" sz="2400" spc="-55"/>
              <a:t> </a:t>
            </a:r>
            <a:r>
              <a:rPr dirty="0" sz="2400" spc="-5"/>
              <a:t>Increment  Table</a:t>
            </a:r>
            <a:r>
              <a:rPr dirty="0" sz="2400" spc="-15"/>
              <a:t> </a:t>
            </a:r>
            <a:r>
              <a:rPr dirty="0" sz="2400" spc="-5"/>
              <a:t>Pointer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4140" y="2471123"/>
            <a:ext cx="3550285" cy="44049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600" spc="-5">
                <a:latin typeface="Times New Roman"/>
                <a:cs typeface="Times New Roman"/>
              </a:rPr>
              <a:t>TBLRD*-</a:t>
            </a:r>
            <a:endParaRPr sz="2600">
              <a:latin typeface="Times New Roman"/>
              <a:cs typeface="Times New Roman"/>
            </a:endParaRPr>
          </a:p>
          <a:p>
            <a:pPr marL="914400" marR="5080" indent="-431800">
              <a:lnSpc>
                <a:spcPct val="99800"/>
              </a:lnSpc>
              <a:spcBef>
                <a:spcPts val="565"/>
              </a:spcBef>
              <a:tabLst>
                <a:tab pos="918844" algn="l"/>
              </a:tabLst>
            </a:pPr>
            <a:r>
              <a:rPr dirty="0" sz="1800" spc="-675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1800" spc="-675">
                <a:solidFill>
                  <a:srgbClr val="999966"/>
                </a:solidFill>
                <a:latin typeface="Times New Roman"/>
                <a:cs typeface="Times New Roman"/>
              </a:rPr>
              <a:t>		</a:t>
            </a:r>
            <a:r>
              <a:rPr dirty="0" sz="2400">
                <a:latin typeface="Times New Roman"/>
                <a:cs typeface="Times New Roman"/>
              </a:rPr>
              <a:t>Copy from </a:t>
            </a:r>
            <a:r>
              <a:rPr dirty="0" sz="2400" spc="-5">
                <a:latin typeface="Times New Roman"/>
                <a:cs typeface="Times New Roman"/>
              </a:rPr>
              <a:t>Program  Memory into Table  Latch and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Decrement  Table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Pointer</a:t>
            </a:r>
            <a:endParaRPr sz="24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640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600" spc="-5">
                <a:latin typeface="Times New Roman"/>
                <a:cs typeface="Times New Roman"/>
              </a:rPr>
              <a:t>TBLRD+*</a:t>
            </a:r>
            <a:endParaRPr sz="2600">
              <a:latin typeface="Times New Roman"/>
              <a:cs typeface="Times New Roman"/>
            </a:endParaRPr>
          </a:p>
          <a:p>
            <a:pPr marL="914400" marR="62865" indent="-431800">
              <a:lnSpc>
                <a:spcPct val="100000"/>
              </a:lnSpc>
              <a:spcBef>
                <a:spcPts val="535"/>
              </a:spcBef>
              <a:tabLst>
                <a:tab pos="918844" algn="l"/>
              </a:tabLst>
            </a:pPr>
            <a:r>
              <a:rPr dirty="0" sz="1800" spc="-675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1800" spc="-675">
                <a:solidFill>
                  <a:srgbClr val="999966"/>
                </a:solidFill>
                <a:latin typeface="Times New Roman"/>
                <a:cs typeface="Times New Roman"/>
              </a:rPr>
              <a:t>		</a:t>
            </a:r>
            <a:r>
              <a:rPr dirty="0" sz="2400" spc="-5">
                <a:latin typeface="Times New Roman"/>
                <a:cs typeface="Times New Roman"/>
              </a:rPr>
              <a:t>Increment Table  Pointer first and then  copy </a:t>
            </a:r>
            <a:r>
              <a:rPr dirty="0" sz="2400">
                <a:latin typeface="Times New Roman"/>
                <a:cs typeface="Times New Roman"/>
              </a:rPr>
              <a:t>from </a:t>
            </a:r>
            <a:r>
              <a:rPr dirty="0" sz="2400" spc="-5">
                <a:latin typeface="Times New Roman"/>
                <a:cs typeface="Times New Roman"/>
              </a:rPr>
              <a:t>Program  Memory into Table  Latch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27940" marR="5080">
              <a:lnSpc>
                <a:spcPts val="3800"/>
              </a:lnSpc>
              <a:spcBef>
                <a:spcPts val="260"/>
              </a:spcBef>
              <a:tabLst>
                <a:tab pos="8394065" algn="l"/>
              </a:tabLst>
            </a:pPr>
            <a:r>
              <a:rPr dirty="0" sz="3200" spc="-5" b="0">
                <a:solidFill>
                  <a:srgbClr val="420000"/>
                </a:solidFill>
                <a:latin typeface="Times New Roman"/>
                <a:cs typeface="Times New Roman"/>
              </a:rPr>
              <a:t>Using Table Pointers to </a:t>
            </a:r>
            <a:r>
              <a:rPr dirty="0" sz="3200" b="0">
                <a:solidFill>
                  <a:srgbClr val="420000"/>
                </a:solidFill>
                <a:latin typeface="Times New Roman"/>
                <a:cs typeface="Times New Roman"/>
              </a:rPr>
              <a:t>Copy </a:t>
            </a:r>
            <a:r>
              <a:rPr dirty="0" sz="3200" spc="-5" b="0">
                <a:solidFill>
                  <a:srgbClr val="420000"/>
                </a:solidFill>
                <a:latin typeface="Times New Roman"/>
                <a:cs typeface="Times New Roman"/>
              </a:rPr>
              <a:t>Data </a:t>
            </a:r>
            <a:r>
              <a:rPr dirty="0" sz="3200" b="0">
                <a:solidFill>
                  <a:srgbClr val="420000"/>
                </a:solidFill>
                <a:latin typeface="Times New Roman"/>
                <a:cs typeface="Times New Roman"/>
              </a:rPr>
              <a:t>from </a:t>
            </a:r>
            <a:r>
              <a:rPr dirty="0" sz="3200" spc="-5" b="0">
                <a:solidFill>
                  <a:srgbClr val="420000"/>
                </a:solidFill>
                <a:latin typeface="Times New Roman"/>
                <a:cs typeface="Times New Roman"/>
              </a:rPr>
              <a:t>Table  L</a:t>
            </a:r>
            <a:r>
              <a:rPr dirty="0" u="heavy" sz="3200" spc="-5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atch into Program</a:t>
            </a:r>
            <a:r>
              <a:rPr dirty="0" u="heavy" sz="3200" spc="-30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spc="-5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Memory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242523"/>
            <a:ext cx="3801110" cy="37445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600" spc="-5">
                <a:latin typeface="Times New Roman"/>
                <a:cs typeface="Times New Roman"/>
              </a:rPr>
              <a:t>TBLWT*</a:t>
            </a:r>
            <a:endParaRPr sz="2600">
              <a:latin typeface="Times New Roman"/>
              <a:cs typeface="Times New Roman"/>
            </a:endParaRPr>
          </a:p>
          <a:p>
            <a:pPr marL="913765" marR="5080" indent="-431800">
              <a:lnSpc>
                <a:spcPct val="99400"/>
              </a:lnSpc>
              <a:spcBef>
                <a:spcPts val="575"/>
              </a:spcBef>
              <a:tabLst>
                <a:tab pos="918844" algn="l"/>
              </a:tabLst>
            </a:pPr>
            <a:r>
              <a:rPr dirty="0" sz="1800" spc="-675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1800" spc="-675">
                <a:solidFill>
                  <a:srgbClr val="999966"/>
                </a:solidFill>
                <a:latin typeface="Times New Roman"/>
                <a:cs typeface="Times New Roman"/>
              </a:rPr>
              <a:t>		</a:t>
            </a:r>
            <a:r>
              <a:rPr dirty="0" sz="2400">
                <a:latin typeface="Times New Roman"/>
                <a:cs typeface="Times New Roman"/>
              </a:rPr>
              <a:t>Copy from </a:t>
            </a:r>
            <a:r>
              <a:rPr dirty="0" sz="2400" spc="-5">
                <a:latin typeface="Times New Roman"/>
                <a:cs typeface="Times New Roman"/>
              </a:rPr>
              <a:t>Table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Latch  into Program Memory  Using Table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Pointer</a:t>
            </a:r>
            <a:endParaRPr sz="24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1245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600" spc="-5">
                <a:latin typeface="Times New Roman"/>
                <a:cs typeface="Times New Roman"/>
              </a:rPr>
              <a:t>TBL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WT*+</a:t>
            </a:r>
            <a:endParaRPr sz="2600">
              <a:latin typeface="Times New Roman"/>
              <a:cs typeface="Times New Roman"/>
            </a:endParaRPr>
          </a:p>
          <a:p>
            <a:pPr marL="913765" marR="5080" indent="-431800">
              <a:lnSpc>
                <a:spcPct val="99800"/>
              </a:lnSpc>
              <a:spcBef>
                <a:spcPts val="535"/>
              </a:spcBef>
              <a:tabLst>
                <a:tab pos="918844" algn="l"/>
              </a:tabLst>
            </a:pPr>
            <a:r>
              <a:rPr dirty="0" sz="1800" spc="-675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1800" spc="-675">
                <a:solidFill>
                  <a:srgbClr val="999966"/>
                </a:solidFill>
                <a:latin typeface="Times New Roman"/>
                <a:cs typeface="Times New Roman"/>
              </a:rPr>
              <a:t>		</a:t>
            </a:r>
            <a:r>
              <a:rPr dirty="0" sz="2400">
                <a:latin typeface="Times New Roman"/>
                <a:cs typeface="Times New Roman"/>
              </a:rPr>
              <a:t>Copy from </a:t>
            </a:r>
            <a:r>
              <a:rPr dirty="0" sz="2400" spc="-5">
                <a:latin typeface="Times New Roman"/>
                <a:cs typeface="Times New Roman"/>
              </a:rPr>
              <a:t>Table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Latch  into Program Memory  and Increment Table  Pointer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pc="-5"/>
              <a:t>TBL</a:t>
            </a:r>
            <a:r>
              <a:rPr dirty="0" spc="-10"/>
              <a:t> </a:t>
            </a:r>
            <a:r>
              <a:rPr dirty="0" spc="-5"/>
              <a:t>WT*-</a:t>
            </a:r>
          </a:p>
          <a:p>
            <a:pPr marL="914400" marR="5080" indent="-431800">
              <a:lnSpc>
                <a:spcPct val="99800"/>
              </a:lnSpc>
              <a:spcBef>
                <a:spcPts val="565"/>
              </a:spcBef>
              <a:tabLst>
                <a:tab pos="918844" algn="l"/>
              </a:tabLst>
            </a:pPr>
            <a:r>
              <a:rPr dirty="0" sz="1800" spc="-675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1800" spc="-675">
                <a:solidFill>
                  <a:srgbClr val="999966"/>
                </a:solidFill>
              </a:rPr>
              <a:t>		</a:t>
            </a:r>
            <a:r>
              <a:rPr dirty="0" sz="2400"/>
              <a:t>Copy from </a:t>
            </a:r>
            <a:r>
              <a:rPr dirty="0" sz="2400" spc="-5"/>
              <a:t>Table</a:t>
            </a:r>
            <a:r>
              <a:rPr dirty="0" sz="2400" spc="-95"/>
              <a:t> </a:t>
            </a:r>
            <a:r>
              <a:rPr dirty="0" sz="2400" spc="-5"/>
              <a:t>Latch  into Program Memory  and Decrement Table  Pointer</a:t>
            </a:r>
            <a:endParaRPr sz="2400">
              <a:latin typeface="Wingdings"/>
              <a:cs typeface="Wingdings"/>
            </a:endParaRPr>
          </a:p>
          <a:p>
            <a:pPr marL="482600" indent="-469900">
              <a:lnSpc>
                <a:spcPct val="100000"/>
              </a:lnSpc>
              <a:spcBef>
                <a:spcPts val="1140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pc="-5"/>
              <a:t>TBLWT+*</a:t>
            </a:r>
          </a:p>
          <a:p>
            <a:pPr marL="914400" marR="77470" indent="-431800">
              <a:lnSpc>
                <a:spcPct val="99800"/>
              </a:lnSpc>
              <a:spcBef>
                <a:spcPts val="640"/>
              </a:spcBef>
              <a:tabLst>
                <a:tab pos="918844" algn="l"/>
              </a:tabLst>
            </a:pPr>
            <a:r>
              <a:rPr dirty="0" sz="1800" spc="-675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1800" spc="-675">
                <a:solidFill>
                  <a:srgbClr val="999966"/>
                </a:solidFill>
              </a:rPr>
              <a:t>		</a:t>
            </a:r>
            <a:r>
              <a:rPr dirty="0" sz="2400" spc="-5"/>
              <a:t>Increment Table  Pointer first and then  copy </a:t>
            </a:r>
            <a:r>
              <a:rPr dirty="0" sz="2400"/>
              <a:t>from </a:t>
            </a:r>
            <a:r>
              <a:rPr dirty="0" sz="2400" spc="-5"/>
              <a:t>Table</a:t>
            </a:r>
            <a:r>
              <a:rPr dirty="0" sz="2400" spc="-75"/>
              <a:t> </a:t>
            </a:r>
            <a:r>
              <a:rPr dirty="0" sz="2400" spc="-5"/>
              <a:t>Latch  into Program</a:t>
            </a:r>
            <a:r>
              <a:rPr dirty="0" sz="2400" spc="-30"/>
              <a:t> </a:t>
            </a:r>
            <a:r>
              <a:rPr dirty="0" sz="2400" spc="-5"/>
              <a:t>Memory</a:t>
            </a:r>
            <a:endParaRPr sz="2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600200" y="2971800"/>
            <a:ext cx="6781800" cy="2792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34059"/>
            <a:ext cx="64350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7085" algn="l"/>
              </a:tabLst>
            </a:pP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Copying	Data 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from</a:t>
            </a:r>
            <a:r>
              <a:rPr dirty="0" sz="4400" spc="-65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Program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1394459"/>
            <a:ext cx="534733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6450" algn="l"/>
                <a:tab pos="2650490" algn="l"/>
              </a:tabLst>
            </a:pPr>
            <a:r>
              <a:rPr dirty="0" sz="4400" spc="-5">
                <a:solidFill>
                  <a:srgbClr val="420000"/>
                </a:solidFill>
                <a:latin typeface="Times New Roman"/>
                <a:cs typeface="Times New Roman"/>
              </a:rPr>
              <a:t>Memory	to	Table</a:t>
            </a:r>
            <a:r>
              <a:rPr dirty="0" sz="4400" spc="-85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>
                <a:solidFill>
                  <a:srgbClr val="420000"/>
                </a:solidFill>
                <a:latin typeface="Times New Roman"/>
                <a:cs typeface="Times New Roman"/>
              </a:rPr>
              <a:t>Latch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4876800"/>
            <a:ext cx="2667000" cy="1524000"/>
          </a:xfrm>
          <a:custGeom>
            <a:avLst/>
            <a:gdLst/>
            <a:ahLst/>
            <a:cxnLst/>
            <a:rect l="l" t="t" r="r" b="b"/>
            <a:pathLst>
              <a:path w="2667000" h="1524000">
                <a:moveTo>
                  <a:pt x="2413000" y="0"/>
                </a:moveTo>
                <a:lnTo>
                  <a:pt x="254000" y="0"/>
                </a:lnTo>
                <a:lnTo>
                  <a:pt x="208342" y="4092"/>
                </a:lnTo>
                <a:lnTo>
                  <a:pt x="165369" y="15891"/>
                </a:lnTo>
                <a:lnTo>
                  <a:pt x="125799" y="34680"/>
                </a:lnTo>
                <a:lnTo>
                  <a:pt x="90349" y="59740"/>
                </a:lnTo>
                <a:lnTo>
                  <a:pt x="59736" y="90354"/>
                </a:lnTo>
                <a:lnTo>
                  <a:pt x="34677" y="125805"/>
                </a:lnTo>
                <a:lnTo>
                  <a:pt x="15890" y="165374"/>
                </a:lnTo>
                <a:lnTo>
                  <a:pt x="4092" y="208345"/>
                </a:lnTo>
                <a:lnTo>
                  <a:pt x="0" y="254000"/>
                </a:lnTo>
                <a:lnTo>
                  <a:pt x="0" y="1270000"/>
                </a:lnTo>
                <a:lnTo>
                  <a:pt x="4092" y="1315654"/>
                </a:lnTo>
                <a:lnTo>
                  <a:pt x="15890" y="1358625"/>
                </a:lnTo>
                <a:lnTo>
                  <a:pt x="34677" y="1398194"/>
                </a:lnTo>
                <a:lnTo>
                  <a:pt x="59736" y="1433645"/>
                </a:lnTo>
                <a:lnTo>
                  <a:pt x="90349" y="1464259"/>
                </a:lnTo>
                <a:lnTo>
                  <a:pt x="125799" y="1489319"/>
                </a:lnTo>
                <a:lnTo>
                  <a:pt x="165369" y="1508108"/>
                </a:lnTo>
                <a:lnTo>
                  <a:pt x="208342" y="1519907"/>
                </a:lnTo>
                <a:lnTo>
                  <a:pt x="254000" y="1524000"/>
                </a:lnTo>
                <a:lnTo>
                  <a:pt x="2413000" y="1524000"/>
                </a:lnTo>
                <a:lnTo>
                  <a:pt x="2458654" y="1519907"/>
                </a:lnTo>
                <a:lnTo>
                  <a:pt x="2501625" y="1508108"/>
                </a:lnTo>
                <a:lnTo>
                  <a:pt x="2541194" y="1489319"/>
                </a:lnTo>
                <a:lnTo>
                  <a:pt x="2576645" y="1464259"/>
                </a:lnTo>
                <a:lnTo>
                  <a:pt x="2607259" y="1433645"/>
                </a:lnTo>
                <a:lnTo>
                  <a:pt x="2632319" y="1398194"/>
                </a:lnTo>
                <a:lnTo>
                  <a:pt x="2651108" y="1358625"/>
                </a:lnTo>
                <a:lnTo>
                  <a:pt x="2662907" y="1315654"/>
                </a:lnTo>
                <a:lnTo>
                  <a:pt x="2667000" y="1270000"/>
                </a:lnTo>
                <a:lnTo>
                  <a:pt x="2667000" y="254000"/>
                </a:lnTo>
                <a:lnTo>
                  <a:pt x="2662907" y="208345"/>
                </a:lnTo>
                <a:lnTo>
                  <a:pt x="2651108" y="165374"/>
                </a:lnTo>
                <a:lnTo>
                  <a:pt x="2632319" y="125805"/>
                </a:lnTo>
                <a:lnTo>
                  <a:pt x="2607259" y="90354"/>
                </a:lnTo>
                <a:lnTo>
                  <a:pt x="2576645" y="59740"/>
                </a:lnTo>
                <a:lnTo>
                  <a:pt x="2541194" y="34680"/>
                </a:lnTo>
                <a:lnTo>
                  <a:pt x="2501625" y="15891"/>
                </a:lnTo>
                <a:lnTo>
                  <a:pt x="2458654" y="4092"/>
                </a:lnTo>
                <a:lnTo>
                  <a:pt x="2413000" y="0"/>
                </a:lnTo>
                <a:close/>
              </a:path>
            </a:pathLst>
          </a:custGeom>
          <a:solidFill>
            <a:srgbClr val="D5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23999" y="4876800"/>
            <a:ext cx="2667000" cy="1524000"/>
          </a:xfrm>
          <a:custGeom>
            <a:avLst/>
            <a:gdLst/>
            <a:ahLst/>
            <a:cxnLst/>
            <a:rect l="l" t="t" r="r" b="b"/>
            <a:pathLst>
              <a:path w="2667000" h="1524000">
                <a:moveTo>
                  <a:pt x="0" y="254004"/>
                </a:moveTo>
                <a:lnTo>
                  <a:pt x="4092" y="208347"/>
                </a:lnTo>
                <a:lnTo>
                  <a:pt x="15891" y="165374"/>
                </a:lnTo>
                <a:lnTo>
                  <a:pt x="34679" y="125803"/>
                </a:lnTo>
                <a:lnTo>
                  <a:pt x="59738" y="90352"/>
                </a:lnTo>
                <a:lnTo>
                  <a:pt x="90352" y="59738"/>
                </a:lnTo>
                <a:lnTo>
                  <a:pt x="125803" y="34679"/>
                </a:lnTo>
                <a:lnTo>
                  <a:pt x="165374" y="15891"/>
                </a:lnTo>
                <a:lnTo>
                  <a:pt x="208347" y="4092"/>
                </a:lnTo>
                <a:lnTo>
                  <a:pt x="254004" y="0"/>
                </a:lnTo>
                <a:lnTo>
                  <a:pt x="2412988" y="0"/>
                </a:lnTo>
                <a:lnTo>
                  <a:pt x="2458648" y="4092"/>
                </a:lnTo>
                <a:lnTo>
                  <a:pt x="2501622" y="15891"/>
                </a:lnTo>
                <a:lnTo>
                  <a:pt x="2541193" y="34679"/>
                </a:lnTo>
                <a:lnTo>
                  <a:pt x="2576645" y="59738"/>
                </a:lnTo>
                <a:lnTo>
                  <a:pt x="2607259" y="90352"/>
                </a:lnTo>
                <a:lnTo>
                  <a:pt x="2632319" y="125803"/>
                </a:lnTo>
                <a:lnTo>
                  <a:pt x="2651107" y="165374"/>
                </a:lnTo>
                <a:lnTo>
                  <a:pt x="2662905" y="208347"/>
                </a:lnTo>
                <a:lnTo>
                  <a:pt x="2666998" y="254004"/>
                </a:lnTo>
                <a:lnTo>
                  <a:pt x="2666998" y="1269999"/>
                </a:lnTo>
                <a:lnTo>
                  <a:pt x="2662905" y="1315655"/>
                </a:lnTo>
                <a:lnTo>
                  <a:pt x="2651107" y="1358627"/>
                </a:lnTo>
                <a:lnTo>
                  <a:pt x="2632319" y="1398197"/>
                </a:lnTo>
                <a:lnTo>
                  <a:pt x="2607259" y="1433647"/>
                </a:lnTo>
                <a:lnTo>
                  <a:pt x="2576645" y="1464261"/>
                </a:lnTo>
                <a:lnTo>
                  <a:pt x="2541193" y="1489320"/>
                </a:lnTo>
                <a:lnTo>
                  <a:pt x="2501622" y="1508108"/>
                </a:lnTo>
                <a:lnTo>
                  <a:pt x="2458648" y="1519906"/>
                </a:lnTo>
                <a:lnTo>
                  <a:pt x="2412988" y="1523998"/>
                </a:lnTo>
                <a:lnTo>
                  <a:pt x="254004" y="1523998"/>
                </a:lnTo>
                <a:lnTo>
                  <a:pt x="208347" y="1519906"/>
                </a:lnTo>
                <a:lnTo>
                  <a:pt x="165374" y="1508108"/>
                </a:lnTo>
                <a:lnTo>
                  <a:pt x="125803" y="1489320"/>
                </a:lnTo>
                <a:lnTo>
                  <a:pt x="90352" y="1464261"/>
                </a:lnTo>
                <a:lnTo>
                  <a:pt x="59738" y="1433647"/>
                </a:lnTo>
                <a:lnTo>
                  <a:pt x="34679" y="1398197"/>
                </a:lnTo>
                <a:lnTo>
                  <a:pt x="15891" y="1358627"/>
                </a:lnTo>
                <a:lnTo>
                  <a:pt x="4092" y="1315655"/>
                </a:lnTo>
                <a:lnTo>
                  <a:pt x="0" y="1269999"/>
                </a:lnTo>
                <a:lnTo>
                  <a:pt x="0" y="25400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7136" y="4984216"/>
            <a:ext cx="2177415" cy="11125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98800"/>
              </a:lnSpc>
              <a:spcBef>
                <a:spcPts val="125"/>
              </a:spcBef>
            </a:pPr>
            <a:r>
              <a:rPr dirty="0" sz="1800" spc="-5" b="1">
                <a:latin typeface="Times New Roman"/>
                <a:cs typeface="Times New Roman"/>
              </a:rPr>
              <a:t>Using </a:t>
            </a:r>
            <a:r>
              <a:rPr dirty="0" sz="1800" b="1">
                <a:latin typeface="Times New Roman"/>
                <a:cs typeface="Times New Roman"/>
              </a:rPr>
              <a:t>TBLRD*:  </a:t>
            </a:r>
            <a:r>
              <a:rPr dirty="0" sz="1800" spc="-5" b="1">
                <a:latin typeface="Times New Roman"/>
                <a:cs typeface="Times New Roman"/>
              </a:rPr>
              <a:t>Address: </a:t>
            </a:r>
            <a:r>
              <a:rPr dirty="0" sz="1800" b="1">
                <a:latin typeface="Times New Roman"/>
                <a:cs typeface="Times New Roman"/>
              </a:rPr>
              <a:t>01251H =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76  </a:t>
            </a:r>
            <a:r>
              <a:rPr dirty="0" sz="1800" spc="-35" b="1">
                <a:latin typeface="Times New Roman"/>
                <a:cs typeface="Times New Roman"/>
              </a:rPr>
              <a:t>TABLAT=76  </a:t>
            </a:r>
            <a:r>
              <a:rPr dirty="0" sz="1800" spc="-5" b="1">
                <a:latin typeface="Times New Roman"/>
                <a:cs typeface="Times New Roman"/>
              </a:rPr>
              <a:t>TBLPTR=01251H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05600" y="3962400"/>
            <a:ext cx="338455" cy="276225"/>
          </a:xfrm>
          <a:custGeom>
            <a:avLst/>
            <a:gdLst/>
            <a:ahLst/>
            <a:cxnLst/>
            <a:rect l="l" t="t" r="r" b="b"/>
            <a:pathLst>
              <a:path w="338454" h="276225">
                <a:moveTo>
                  <a:pt x="0" y="0"/>
                </a:moveTo>
                <a:lnTo>
                  <a:pt x="338137" y="0"/>
                </a:lnTo>
                <a:lnTo>
                  <a:pt x="338137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784340" y="399542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76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905000" y="3124200"/>
            <a:ext cx="6781800" cy="2836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34059"/>
            <a:ext cx="57823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7085" algn="l"/>
              </a:tabLst>
            </a:pP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Copying	Data 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from</a:t>
            </a:r>
            <a:r>
              <a:rPr dirty="0" sz="4400" spc="-85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Table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1394459"/>
            <a:ext cx="600011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3670" algn="l"/>
                <a:tab pos="1998345" algn="l"/>
              </a:tabLst>
            </a:pPr>
            <a:r>
              <a:rPr dirty="0" sz="4400" spc="-5">
                <a:solidFill>
                  <a:srgbClr val="420000"/>
                </a:solidFill>
                <a:latin typeface="Times New Roman"/>
                <a:cs typeface="Times New Roman"/>
              </a:rPr>
              <a:t>Latch	to	Program</a:t>
            </a:r>
            <a:r>
              <a:rPr dirty="0" sz="4400" spc="-5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>
                <a:solidFill>
                  <a:srgbClr val="420000"/>
                </a:solidFill>
                <a:latin typeface="Times New Roman"/>
                <a:cs typeface="Times New Roman"/>
              </a:rPr>
              <a:t>Memory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50374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Arithmetic</a:t>
            </a:r>
            <a:r>
              <a:rPr dirty="0" sz="4400" spc="-50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Operations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278379"/>
            <a:ext cx="7324725" cy="375602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482600" marR="5080" indent="-469900">
              <a:lnSpc>
                <a:spcPts val="3400"/>
              </a:lnSpc>
              <a:spcBef>
                <a:spcPts val="580"/>
              </a:spcBef>
              <a:tabLst>
                <a:tab pos="481965" algn="l"/>
              </a:tabLst>
            </a:pPr>
            <a:r>
              <a:rPr dirty="0" sz="2250" spc="-1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2250" spc="-1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The </a:t>
            </a:r>
            <a:r>
              <a:rPr dirty="0" sz="3200">
                <a:latin typeface="Times New Roman"/>
                <a:cs typeface="Times New Roman"/>
              </a:rPr>
              <a:t>PIC18F MPU </a:t>
            </a:r>
            <a:r>
              <a:rPr dirty="0" sz="3200" spc="-5">
                <a:latin typeface="Times New Roman"/>
                <a:cs typeface="Times New Roman"/>
              </a:rPr>
              <a:t>performs the following  arithmetic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operations:</a:t>
            </a:r>
            <a:endParaRPr sz="32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330"/>
              </a:spcBef>
              <a:tabLst>
                <a:tab pos="918844" algn="l"/>
              </a:tabLst>
            </a:pPr>
            <a:r>
              <a:rPr dirty="0" sz="2100" spc="-785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2100" spc="-785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Add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340"/>
              </a:spcBef>
              <a:tabLst>
                <a:tab pos="918844" algn="l"/>
              </a:tabLst>
            </a:pPr>
            <a:r>
              <a:rPr dirty="0" sz="2100" spc="-785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2100" spc="-785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Subtract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340"/>
              </a:spcBef>
              <a:tabLst>
                <a:tab pos="918844" algn="l"/>
              </a:tabLst>
            </a:pPr>
            <a:r>
              <a:rPr dirty="0" sz="2100" spc="-785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2100" spc="-785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Multiply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240"/>
              </a:spcBef>
              <a:tabLst>
                <a:tab pos="918844" algn="l"/>
              </a:tabLst>
            </a:pPr>
            <a:r>
              <a:rPr dirty="0" sz="2100" spc="-785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2100" spc="-785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Complement </a:t>
            </a:r>
            <a:r>
              <a:rPr dirty="0" sz="2800">
                <a:latin typeface="Times New Roman"/>
                <a:cs typeface="Times New Roman"/>
              </a:rPr>
              <a:t>(1s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2s)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340"/>
              </a:spcBef>
              <a:tabLst>
                <a:tab pos="918844" algn="l"/>
              </a:tabLst>
            </a:pPr>
            <a:r>
              <a:rPr dirty="0" sz="2100" spc="-785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2100" spc="-785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Increment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340"/>
              </a:spcBef>
              <a:tabLst>
                <a:tab pos="918844" algn="l"/>
              </a:tabLst>
            </a:pPr>
            <a:r>
              <a:rPr dirty="0" sz="2100" spc="-785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2100" spc="-785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Decrement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201231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Addition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258060"/>
            <a:ext cx="1549400" cy="8077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Times New Roman"/>
                <a:cs typeface="Times New Roman"/>
              </a:rPr>
              <a:t>Instructions: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481965" algn="l"/>
              </a:tabLst>
            </a:pPr>
            <a:r>
              <a:rPr dirty="0" sz="14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spc="-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ADDLW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1939" y="2735579"/>
            <a:ext cx="50545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8-b</a:t>
            </a:r>
            <a:r>
              <a:rPr dirty="0" sz="2000" spc="-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3472179"/>
            <a:ext cx="14268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4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spc="-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ADDWF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1939" y="3472179"/>
            <a:ext cx="6610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F, d,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4932679"/>
            <a:ext cx="23583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4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spc="-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ADDWFC </a:t>
            </a:r>
            <a:r>
              <a:rPr dirty="0" sz="2000">
                <a:latin typeface="Times New Roman"/>
                <a:cs typeface="Times New Roman"/>
              </a:rPr>
              <a:t>F, d,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7940" y="2486659"/>
            <a:ext cx="1227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sz="2400" spc="-5">
                <a:latin typeface="Times New Roman"/>
                <a:cs typeface="Times New Roman"/>
              </a:rPr>
              <a:t>am</a:t>
            </a: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sz="2400" spc="-5">
                <a:latin typeface="Times New Roman"/>
                <a:cs typeface="Times New Roman"/>
              </a:rPr>
              <a:t>le</a:t>
            </a:r>
            <a:r>
              <a:rPr dirty="0" sz="240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7940" y="2849879"/>
            <a:ext cx="24187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1840864" algn="l"/>
              </a:tabLst>
            </a:pPr>
            <a:r>
              <a:rPr dirty="0" sz="14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spc="-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ADDLW	0xA2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7840" y="3154679"/>
            <a:ext cx="20929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Add A2H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WREG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7940" y="3459479"/>
            <a:ext cx="27432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1840864" algn="l"/>
              </a:tabLst>
            </a:pPr>
            <a:r>
              <a:rPr dirty="0" sz="14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spc="-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ADDWF	</a:t>
            </a:r>
            <a:r>
              <a:rPr dirty="0" sz="2000" spc="-5">
                <a:latin typeface="Times New Roman"/>
                <a:cs typeface="Times New Roman"/>
              </a:rPr>
              <a:t>REG1,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77840" y="3764279"/>
            <a:ext cx="3178810" cy="57404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0"/>
              </a:spcBef>
            </a:pPr>
            <a:r>
              <a:rPr dirty="0" sz="2000">
                <a:latin typeface="Times New Roman"/>
                <a:cs typeface="Times New Roman"/>
              </a:rPr>
              <a:t>Add </a:t>
            </a:r>
            <a:r>
              <a:rPr dirty="0" sz="2000" spc="-5">
                <a:latin typeface="Times New Roman"/>
                <a:cs typeface="Times New Roman"/>
              </a:rPr>
              <a:t>WREG to REG1 and save  the </a:t>
            </a:r>
            <a:r>
              <a:rPr dirty="0" sz="2000">
                <a:latin typeface="Times New Roman"/>
                <a:cs typeface="Times New Roman"/>
              </a:rPr>
              <a:t>sum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7940" y="4310379"/>
            <a:ext cx="27432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1840864" algn="l"/>
              </a:tabLst>
            </a:pPr>
            <a:r>
              <a:rPr dirty="0" sz="14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spc="-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ADDWF	</a:t>
            </a:r>
            <a:r>
              <a:rPr dirty="0" sz="2000" spc="-5">
                <a:latin typeface="Times New Roman"/>
                <a:cs typeface="Times New Roman"/>
              </a:rPr>
              <a:t>REG1,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77840" y="4615179"/>
            <a:ext cx="3178810" cy="57404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0"/>
              </a:spcBef>
            </a:pPr>
            <a:r>
              <a:rPr dirty="0" sz="2000">
                <a:latin typeface="Times New Roman"/>
                <a:cs typeface="Times New Roman"/>
              </a:rPr>
              <a:t>Add </a:t>
            </a:r>
            <a:r>
              <a:rPr dirty="0" sz="2000" spc="-5">
                <a:latin typeface="Times New Roman"/>
                <a:cs typeface="Times New Roman"/>
              </a:rPr>
              <a:t>WREG to REG1 and save  the </a:t>
            </a:r>
            <a:r>
              <a:rPr dirty="0" sz="2000">
                <a:latin typeface="Times New Roman"/>
                <a:cs typeface="Times New Roman"/>
              </a:rPr>
              <a:t>sum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7940" y="5161279"/>
            <a:ext cx="27432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1840864" algn="l"/>
              </a:tabLst>
            </a:pPr>
            <a:r>
              <a:rPr dirty="0" sz="14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spc="-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ADDWFC	</a:t>
            </a:r>
            <a:r>
              <a:rPr dirty="0" sz="2000" spc="-5">
                <a:latin typeface="Times New Roman"/>
                <a:cs typeface="Times New Roman"/>
              </a:rPr>
              <a:t>REG2,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77840" y="5466079"/>
            <a:ext cx="3108325" cy="81534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 marR="5080">
              <a:lnSpc>
                <a:spcPct val="79600"/>
              </a:lnSpc>
              <a:spcBef>
                <a:spcPts val="590"/>
              </a:spcBef>
            </a:pPr>
            <a:r>
              <a:rPr dirty="0" sz="2000">
                <a:latin typeface="Times New Roman"/>
                <a:cs typeface="Times New Roman"/>
              </a:rPr>
              <a:t>Add </a:t>
            </a:r>
            <a:r>
              <a:rPr dirty="0" sz="2000" spc="-5">
                <a:latin typeface="Times New Roman"/>
                <a:cs typeface="Times New Roman"/>
              </a:rPr>
              <a:t>WREG, REG2 and Carry  </a:t>
            </a:r>
            <a:r>
              <a:rPr dirty="0" sz="2000">
                <a:latin typeface="Times New Roman"/>
                <a:cs typeface="Times New Roman"/>
              </a:rPr>
              <a:t>from </a:t>
            </a:r>
            <a:r>
              <a:rPr dirty="0" sz="2000" spc="-5">
                <a:latin typeface="Times New Roman"/>
                <a:cs typeface="Times New Roman"/>
              </a:rPr>
              <a:t>previous operation and  save the </a:t>
            </a:r>
            <a:r>
              <a:rPr dirty="0" sz="2000">
                <a:latin typeface="Times New Roman"/>
                <a:cs typeface="Times New Roman"/>
              </a:rPr>
              <a:t>sum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WREG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8200" y="5486400"/>
            <a:ext cx="4343400" cy="16764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401955" indent="-310515">
              <a:lnSpc>
                <a:spcPts val="2130"/>
              </a:lnSpc>
              <a:buAutoNum type="arabicPeriod"/>
              <a:tabLst>
                <a:tab pos="401955" algn="l"/>
                <a:tab pos="40259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Impacts all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5" b="1">
                <a:latin typeface="Times New Roman"/>
                <a:cs typeface="Times New Roman"/>
              </a:rPr>
              <a:t> flags</a:t>
            </a:r>
            <a:endParaRPr sz="1800">
              <a:latin typeface="Times New Roman"/>
              <a:cs typeface="Times New Roman"/>
            </a:endParaRPr>
          </a:p>
          <a:p>
            <a:pPr marL="401955" indent="-310515">
              <a:lnSpc>
                <a:spcPts val="2130"/>
              </a:lnSpc>
              <a:buAutoNum type="arabicPeriod"/>
              <a:tabLst>
                <a:tab pos="401955" algn="l"/>
                <a:tab pos="40259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Result can </a:t>
            </a:r>
            <a:r>
              <a:rPr dirty="0" sz="1800" b="1">
                <a:latin typeface="Times New Roman"/>
                <a:cs typeface="Times New Roman"/>
              </a:rPr>
              <a:t>be </a:t>
            </a:r>
            <a:r>
              <a:rPr dirty="0" sz="1800" spc="-5" b="1">
                <a:latin typeface="Times New Roman"/>
                <a:cs typeface="Times New Roman"/>
              </a:rPr>
              <a:t>saved in </a:t>
            </a:r>
            <a:r>
              <a:rPr dirty="0" sz="1800" b="1">
                <a:latin typeface="Times New Roman"/>
                <a:cs typeface="Times New Roman"/>
              </a:rPr>
              <a:t>W </a:t>
            </a:r>
            <a:r>
              <a:rPr dirty="0" sz="1800" spc="-5" b="1">
                <a:latin typeface="Times New Roman"/>
                <a:cs typeface="Times New Roman"/>
              </a:rPr>
              <a:t>if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d=0</a:t>
            </a:r>
            <a:endParaRPr sz="1800">
              <a:latin typeface="Times New Roman"/>
              <a:cs typeface="Times New Roman"/>
            </a:endParaRPr>
          </a:p>
          <a:p>
            <a:pPr marL="401955" indent="-310515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401955" algn="l"/>
                <a:tab pos="40259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ADDWFC is used </a:t>
            </a:r>
            <a:r>
              <a:rPr dirty="0" sz="1800" b="1">
                <a:latin typeface="Times New Roman"/>
                <a:cs typeface="Times New Roman"/>
              </a:rPr>
              <a:t>for </a:t>
            </a:r>
            <a:r>
              <a:rPr dirty="0" sz="1800" spc="-5" b="1">
                <a:latin typeface="Times New Roman"/>
                <a:cs typeface="Times New Roman"/>
              </a:rPr>
              <a:t>numbers </a:t>
            </a:r>
            <a:r>
              <a:rPr dirty="0" sz="1800" b="1">
                <a:latin typeface="Times New Roman"/>
                <a:cs typeface="Times New Roman"/>
              </a:rPr>
              <a:t>&gt;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8-bit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41998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ADDWF</a:t>
            </a:r>
            <a:r>
              <a:rPr dirty="0" sz="4400" spc="-60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Example</a:t>
            </a:r>
            <a:endParaRPr sz="4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4089" y="2375971"/>
          <a:ext cx="6137275" cy="161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750"/>
                <a:gridCol w="6096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1127125"/>
              </a:tblGrid>
              <a:tr h="1096645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dirty="0" sz="3200" spc="-5">
                          <a:latin typeface="Times New Roman"/>
                          <a:cs typeface="Times New Roman"/>
                        </a:rPr>
                        <a:t>WREG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3200">
                          <a:latin typeface="Times New Roman"/>
                          <a:cs typeface="Times New Roman"/>
                        </a:rPr>
                        <a:t>+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4615">
                        <a:lnSpc>
                          <a:spcPts val="3490"/>
                        </a:lnSpc>
                      </a:pPr>
                      <a:r>
                        <a:rPr dirty="0" sz="3200"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dirty="0" sz="320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dirty="0" sz="3200"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dirty="0" sz="3200"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dirty="0" sz="320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dirty="0" sz="320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dirty="0" sz="320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dirty="0" sz="320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490"/>
                        </a:lnSpc>
                      </a:pPr>
                      <a:r>
                        <a:rPr dirty="0" sz="3200">
                          <a:latin typeface="Times New Roman"/>
                          <a:cs typeface="Times New Roman"/>
                        </a:rPr>
                        <a:t>(4FH)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16890">
                <a:tc>
                  <a:txBody>
                    <a:bodyPr/>
                    <a:lstStyle/>
                    <a:p>
                      <a:pPr marL="31750">
                        <a:lnSpc>
                          <a:spcPts val="3790"/>
                        </a:lnSpc>
                        <a:spcBef>
                          <a:spcPts val="180"/>
                        </a:spcBef>
                      </a:pPr>
                      <a:r>
                        <a:rPr dirty="0" sz="3200" spc="-5">
                          <a:latin typeface="Times New Roman"/>
                          <a:cs typeface="Times New Roman"/>
                        </a:rPr>
                        <a:t>REG20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94615">
                        <a:lnSpc>
                          <a:spcPts val="3790"/>
                        </a:lnSpc>
                        <a:spcBef>
                          <a:spcPts val="180"/>
                        </a:spcBef>
                      </a:pPr>
                      <a:r>
                        <a:rPr dirty="0" sz="3200"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180"/>
                        </a:spcBef>
                      </a:pPr>
                      <a:r>
                        <a:rPr dirty="0" sz="320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180"/>
                        </a:spcBef>
                      </a:pPr>
                      <a:r>
                        <a:rPr dirty="0" sz="3200"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180"/>
                        </a:spcBef>
                      </a:pPr>
                      <a:r>
                        <a:rPr dirty="0" sz="3200"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180"/>
                        </a:spcBef>
                      </a:pPr>
                      <a:r>
                        <a:rPr dirty="0" sz="320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180"/>
                        </a:spcBef>
                      </a:pPr>
                      <a:r>
                        <a:rPr dirty="0" sz="3200"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180"/>
                        </a:spcBef>
                      </a:pPr>
                      <a:r>
                        <a:rPr dirty="0" sz="3200"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180"/>
                        </a:spcBef>
                      </a:pPr>
                      <a:r>
                        <a:rPr dirty="0" sz="3200"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3790"/>
                        </a:lnSpc>
                        <a:spcBef>
                          <a:spcPts val="180"/>
                        </a:spcBef>
                      </a:pPr>
                      <a:r>
                        <a:rPr dirty="0" sz="3200">
                          <a:latin typeface="Times New Roman"/>
                          <a:cs typeface="Times New Roman"/>
                        </a:rPr>
                        <a:t>(48H)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93139" y="4067555"/>
            <a:ext cx="9512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Times New Roman"/>
                <a:cs typeface="Times New Roman"/>
              </a:rPr>
              <a:t>C</a:t>
            </a:r>
            <a:r>
              <a:rPr dirty="0" sz="3200" spc="-5">
                <a:latin typeface="Times New Roman"/>
                <a:cs typeface="Times New Roman"/>
              </a:rPr>
              <a:t>arry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1160" y="3971035"/>
            <a:ext cx="5786755" cy="17780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1231265" algn="l"/>
              </a:tabLst>
            </a:pPr>
            <a:r>
              <a:rPr dirty="0" sz="3200">
                <a:latin typeface="Times New Roman"/>
                <a:cs typeface="Times New Roman"/>
              </a:rPr>
              <a:t>1	1</a:t>
            </a:r>
            <a:endParaRPr sz="320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  <a:spcBef>
                <a:spcPts val="760"/>
              </a:spcBef>
            </a:pPr>
            <a:r>
              <a:rPr dirty="0" sz="3200" spc="-5">
                <a:latin typeface="Times New Roman"/>
                <a:cs typeface="Times New Roman"/>
              </a:rPr>
              <a:t>------------------------------------</a:t>
            </a:r>
            <a:endParaRPr sz="32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760"/>
              </a:spcBef>
              <a:tabLst>
                <a:tab pos="610870" algn="l"/>
                <a:tab pos="1017269" algn="l"/>
                <a:tab pos="1423670" algn="l"/>
                <a:tab pos="1931670" algn="l"/>
                <a:tab pos="2338070" algn="l"/>
                <a:tab pos="2744470" algn="l"/>
                <a:tab pos="3150870" algn="l"/>
                <a:tab pos="3557270" algn="l"/>
              </a:tabLst>
            </a:pPr>
            <a:r>
              <a:rPr dirty="0" sz="3200">
                <a:latin typeface="Times New Roman"/>
                <a:cs typeface="Times New Roman"/>
              </a:rPr>
              <a:t>1	0	0	1	0	1	1	1	(97H) =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151d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8400" y="6248400"/>
            <a:ext cx="3581400" cy="3048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91440">
              <a:lnSpc>
                <a:spcPts val="2039"/>
              </a:lnSpc>
              <a:spcBef>
                <a:spcPts val="359"/>
              </a:spcBef>
            </a:pPr>
            <a:r>
              <a:rPr dirty="0" sz="1800" b="1">
                <a:latin typeface="Times New Roman"/>
                <a:cs typeface="Times New Roman"/>
              </a:rPr>
              <a:t>N=1, </a:t>
            </a:r>
            <a:r>
              <a:rPr dirty="0" sz="1800" spc="-5" b="1">
                <a:latin typeface="Times New Roman"/>
                <a:cs typeface="Times New Roman"/>
              </a:rPr>
              <a:t>OV=1, Z=0, </a:t>
            </a:r>
            <a:r>
              <a:rPr dirty="0" sz="1800" b="1">
                <a:latin typeface="Times New Roman"/>
                <a:cs typeface="Times New Roman"/>
              </a:rPr>
              <a:t>DC=1,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C=0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855979"/>
            <a:ext cx="472313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000" spc="-5" b="0">
                <a:solidFill>
                  <a:srgbClr val="420000"/>
                </a:solidFill>
                <a:latin typeface="Times New Roman"/>
                <a:cs typeface="Times New Roman"/>
              </a:rPr>
              <a:t>Data </a:t>
            </a:r>
            <a:r>
              <a:rPr dirty="0" sz="4000" b="0">
                <a:solidFill>
                  <a:srgbClr val="420000"/>
                </a:solidFill>
                <a:latin typeface="Times New Roman"/>
                <a:cs typeface="Times New Roman"/>
              </a:rPr>
              <a:t>Copy </a:t>
            </a:r>
            <a:r>
              <a:rPr dirty="0" sz="4000" spc="-5" b="0">
                <a:solidFill>
                  <a:srgbClr val="420000"/>
                </a:solidFill>
                <a:latin typeface="Times New Roman"/>
                <a:cs typeface="Times New Roman"/>
              </a:rPr>
              <a:t>(Move)</a:t>
            </a:r>
            <a:r>
              <a:rPr dirty="0" sz="4000" spc="-55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0">
                <a:solidFill>
                  <a:srgbClr val="420000"/>
                </a:solidFill>
                <a:latin typeface="Times New Roman"/>
                <a:cs typeface="Times New Roman"/>
              </a:rPr>
              <a:t>and  Set/Clear</a:t>
            </a:r>
            <a:r>
              <a:rPr dirty="0" sz="4000" spc="-15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0">
                <a:solidFill>
                  <a:srgbClr val="420000"/>
                </a:solidFill>
                <a:latin typeface="Times New Roman"/>
                <a:cs typeface="Times New Roman"/>
              </a:rPr>
              <a:t>Operations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247392"/>
            <a:ext cx="8040370" cy="369887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600" spc="-5">
                <a:latin typeface="Times New Roman"/>
                <a:cs typeface="Times New Roman"/>
              </a:rPr>
              <a:t>The data copy operations are classified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as:</a:t>
            </a:r>
            <a:endParaRPr sz="26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305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600" spc="-5">
                <a:latin typeface="Times New Roman"/>
                <a:cs typeface="Times New Roman"/>
              </a:rPr>
              <a:t>Loading 8-bit data directly in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WREG</a:t>
            </a:r>
            <a:endParaRPr sz="2600">
              <a:latin typeface="Times New Roman"/>
              <a:cs typeface="Times New Roman"/>
            </a:endParaRPr>
          </a:p>
          <a:p>
            <a:pPr marL="482600" marR="536575" indent="-469900">
              <a:lnSpc>
                <a:spcPts val="2780"/>
              </a:lnSpc>
              <a:spcBef>
                <a:spcPts val="655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600" spc="-5">
                <a:latin typeface="Times New Roman"/>
                <a:cs typeface="Times New Roman"/>
              </a:rPr>
              <a:t>Copying data between WREG and data (file) register  including I/O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ports</a:t>
            </a:r>
            <a:endParaRPr sz="2600">
              <a:latin typeface="Times New Roman"/>
              <a:cs typeface="Times New Roman"/>
            </a:endParaRPr>
          </a:p>
          <a:p>
            <a:pPr marL="482600" marR="5080" indent="-469900">
              <a:lnSpc>
                <a:spcPts val="2880"/>
              </a:lnSpc>
              <a:spcBef>
                <a:spcPts val="560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600" spc="-5">
                <a:latin typeface="Times New Roman"/>
                <a:cs typeface="Times New Roman"/>
              </a:rPr>
              <a:t>Copying data </a:t>
            </a:r>
            <a:r>
              <a:rPr dirty="0" sz="2600">
                <a:latin typeface="Times New Roman"/>
                <a:cs typeface="Times New Roman"/>
              </a:rPr>
              <a:t>from one </a:t>
            </a:r>
            <a:r>
              <a:rPr dirty="0" sz="2600" spc="-5">
                <a:latin typeface="Times New Roman"/>
                <a:cs typeface="Times New Roman"/>
              </a:rPr>
              <a:t>data (file) register to another data  (file) register</a:t>
            </a:r>
            <a:endParaRPr sz="26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245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600" spc="-5">
                <a:latin typeface="Times New Roman"/>
                <a:cs typeface="Times New Roman"/>
              </a:rPr>
              <a:t>Clearing </a:t>
            </a:r>
            <a:r>
              <a:rPr dirty="0" sz="2600">
                <a:latin typeface="Times New Roman"/>
                <a:cs typeface="Times New Roman"/>
              </a:rPr>
              <a:t>or </a:t>
            </a:r>
            <a:r>
              <a:rPr dirty="0" sz="2600" spc="-5">
                <a:latin typeface="Times New Roman"/>
                <a:cs typeface="Times New Roman"/>
              </a:rPr>
              <a:t>setting all data bits in data (file)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register</a:t>
            </a:r>
            <a:endParaRPr sz="2600">
              <a:latin typeface="Times New Roman"/>
              <a:cs typeface="Times New Roman"/>
            </a:endParaRPr>
          </a:p>
          <a:p>
            <a:pPr marL="482600" marR="122555" indent="-469900">
              <a:lnSpc>
                <a:spcPts val="2780"/>
              </a:lnSpc>
              <a:spcBef>
                <a:spcPts val="655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600" spc="-5">
                <a:latin typeface="Times New Roman"/>
                <a:cs typeface="Times New Roman"/>
              </a:rPr>
              <a:t>Exchanging low-order </a:t>
            </a:r>
            <a:r>
              <a:rPr dirty="0" sz="2600">
                <a:latin typeface="Times New Roman"/>
                <a:cs typeface="Times New Roman"/>
              </a:rPr>
              <a:t>four </a:t>
            </a:r>
            <a:r>
              <a:rPr dirty="0" sz="2600" spc="-5">
                <a:latin typeface="Times New Roman"/>
                <a:cs typeface="Times New Roman"/>
              </a:rPr>
              <a:t>bits (nibble) with high-order  </a:t>
            </a:r>
            <a:r>
              <a:rPr dirty="0" sz="2600">
                <a:latin typeface="Times New Roman"/>
                <a:cs typeface="Times New Roman"/>
              </a:rPr>
              <a:t>four </a:t>
            </a:r>
            <a:r>
              <a:rPr dirty="0" sz="2600" spc="-5">
                <a:latin typeface="Times New Roman"/>
                <a:cs typeface="Times New Roman"/>
              </a:rPr>
              <a:t>bits in data (file)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register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41998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ADDWF</a:t>
            </a:r>
            <a:r>
              <a:rPr dirty="0" sz="4400" spc="-60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Example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226564"/>
            <a:ext cx="7261225" cy="1770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Assume </a:t>
            </a:r>
            <a:r>
              <a:rPr dirty="0" sz="3200">
                <a:latin typeface="Times New Roman"/>
                <a:cs typeface="Times New Roman"/>
              </a:rPr>
              <a:t>we </a:t>
            </a:r>
            <a:r>
              <a:rPr dirty="0" sz="3200" spc="-5">
                <a:latin typeface="Times New Roman"/>
                <a:cs typeface="Times New Roman"/>
              </a:rPr>
              <a:t>want to add </a:t>
            </a:r>
            <a:r>
              <a:rPr dirty="0" sz="3200">
                <a:latin typeface="Times New Roman"/>
                <a:cs typeface="Times New Roman"/>
              </a:rPr>
              <a:t>0x7292 </a:t>
            </a:r>
            <a:r>
              <a:rPr dirty="0" sz="3200" spc="-5">
                <a:latin typeface="Times New Roman"/>
                <a:cs typeface="Times New Roman"/>
              </a:rPr>
              <a:t>and </a:t>
            </a:r>
            <a:r>
              <a:rPr dirty="0" sz="3200">
                <a:latin typeface="Times New Roman"/>
                <a:cs typeface="Times New Roman"/>
              </a:rPr>
              <a:t>0x1F91  </a:t>
            </a:r>
            <a:r>
              <a:rPr dirty="0" sz="3200" spc="-5">
                <a:latin typeface="Times New Roman"/>
                <a:cs typeface="Times New Roman"/>
              </a:rPr>
              <a:t>REG10=91, REG11=1F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3200" spc="-5">
                <a:latin typeface="Times New Roman"/>
                <a:cs typeface="Times New Roman"/>
              </a:rPr>
              <a:t>REG20=92,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REG21=72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5139435"/>
            <a:ext cx="6789420" cy="11938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3200" spc="-5">
                <a:latin typeface="Times New Roman"/>
                <a:cs typeface="Times New Roman"/>
              </a:rPr>
              <a:t>ADDWFC=REG11+REG21+C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5523230" algn="l"/>
              </a:tabLst>
            </a:pPr>
            <a:r>
              <a:rPr dirty="0" sz="3200" spc="-450">
                <a:latin typeface="Wingdings"/>
                <a:cs typeface="Wingdings"/>
              </a:rPr>
              <a:t></a:t>
            </a:r>
            <a:r>
              <a:rPr dirty="0" sz="3200" spc="-450">
                <a:latin typeface="Times New Roman"/>
                <a:cs typeface="Times New Roman"/>
              </a:rPr>
              <a:t>0x72+   </a:t>
            </a:r>
            <a:r>
              <a:rPr dirty="0" sz="3200" spc="-5">
                <a:latin typeface="Times New Roman"/>
                <a:cs typeface="Times New Roman"/>
              </a:rPr>
              <a:t>0x1F+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3200" spc="-5">
                <a:latin typeface="Times New Roman"/>
                <a:cs typeface="Times New Roman"/>
              </a:rPr>
              <a:t>= </a:t>
            </a:r>
            <a:r>
              <a:rPr dirty="0" sz="3200">
                <a:latin typeface="Times New Roman"/>
                <a:cs typeface="Times New Roman"/>
              </a:rPr>
              <a:t>0x92 </a:t>
            </a:r>
            <a:r>
              <a:rPr dirty="0" sz="3200" spc="-5">
                <a:latin typeface="Times New Roman"/>
                <a:cs typeface="Times New Roman"/>
              </a:rPr>
              <a:t>(1 </a:t>
            </a:r>
            <a:r>
              <a:rPr dirty="0" sz="3200">
                <a:latin typeface="Times New Roman"/>
                <a:cs typeface="Times New Roman"/>
              </a:rPr>
              <a:t>0</a:t>
            </a:r>
            <a:r>
              <a:rPr dirty="0" sz="3200" spc="-2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0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1	0 0 1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0)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4572000"/>
            <a:ext cx="3581400" cy="3048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91440">
              <a:lnSpc>
                <a:spcPts val="2039"/>
              </a:lnSpc>
              <a:spcBef>
                <a:spcPts val="360"/>
              </a:spcBef>
            </a:pPr>
            <a:r>
              <a:rPr dirty="0" sz="1800" b="1">
                <a:latin typeface="Times New Roman"/>
                <a:cs typeface="Times New Roman"/>
              </a:rPr>
              <a:t>N=1,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OV=1</a:t>
            </a:r>
            <a:r>
              <a:rPr dirty="0" sz="1800" spc="-5" b="1">
                <a:latin typeface="Times New Roman"/>
                <a:cs typeface="Times New Roman"/>
              </a:rPr>
              <a:t>, Z=0, </a:t>
            </a:r>
            <a:r>
              <a:rPr dirty="0" sz="1800" b="1">
                <a:latin typeface="Times New Roman"/>
                <a:cs typeface="Times New Roman"/>
              </a:rPr>
              <a:t>DC=1,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C=1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799" y="6400800"/>
            <a:ext cx="3581400" cy="3048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91440">
              <a:lnSpc>
                <a:spcPts val="2039"/>
              </a:lnSpc>
              <a:spcBef>
                <a:spcPts val="359"/>
              </a:spcBef>
            </a:pPr>
            <a:r>
              <a:rPr dirty="0" sz="1800" b="1">
                <a:latin typeface="Times New Roman"/>
                <a:cs typeface="Times New Roman"/>
              </a:rPr>
              <a:t>N=?,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OV=?</a:t>
            </a:r>
            <a:r>
              <a:rPr dirty="0" sz="1800" spc="-5" b="1">
                <a:latin typeface="Times New Roman"/>
                <a:cs typeface="Times New Roman"/>
              </a:rPr>
              <a:t>, Z=?, </a:t>
            </a:r>
            <a:r>
              <a:rPr dirty="0" sz="1800" b="1">
                <a:latin typeface="Times New Roman"/>
                <a:cs typeface="Times New Roman"/>
              </a:rPr>
              <a:t>DC=?,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C=?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15200" y="3810000"/>
            <a:ext cx="1600200" cy="1524000"/>
          </a:xfrm>
          <a:custGeom>
            <a:avLst/>
            <a:gdLst/>
            <a:ahLst/>
            <a:cxnLst/>
            <a:rect l="l" t="t" r="r" b="b"/>
            <a:pathLst>
              <a:path w="1600200" h="1524000">
                <a:moveTo>
                  <a:pt x="764502" y="1102575"/>
                </a:moveTo>
                <a:lnTo>
                  <a:pt x="571550" y="1102575"/>
                </a:lnTo>
                <a:lnTo>
                  <a:pt x="628599" y="1524000"/>
                </a:lnTo>
                <a:lnTo>
                  <a:pt x="764502" y="1102575"/>
                </a:lnTo>
                <a:close/>
              </a:path>
              <a:path w="1600200" h="1524000">
                <a:moveTo>
                  <a:pt x="1033460" y="1053744"/>
                </a:moveTo>
                <a:lnTo>
                  <a:pt x="780249" y="1053744"/>
                </a:lnTo>
                <a:lnTo>
                  <a:pt x="981379" y="1392555"/>
                </a:lnTo>
                <a:lnTo>
                  <a:pt x="1033460" y="1053744"/>
                </a:lnTo>
                <a:close/>
              </a:path>
              <a:path w="1600200" h="1524000">
                <a:moveTo>
                  <a:pt x="1275833" y="1020025"/>
                </a:moveTo>
                <a:lnTo>
                  <a:pt x="1038644" y="1020025"/>
                </a:lnTo>
                <a:lnTo>
                  <a:pt x="1344244" y="1276705"/>
                </a:lnTo>
                <a:lnTo>
                  <a:pt x="1275833" y="1020025"/>
                </a:lnTo>
                <a:close/>
              </a:path>
              <a:path w="1600200" h="1524000">
                <a:moveTo>
                  <a:pt x="1266054" y="983335"/>
                </a:moveTo>
                <a:lnTo>
                  <a:pt x="419823" y="983335"/>
                </a:lnTo>
                <a:lnTo>
                  <a:pt x="352780" y="1242974"/>
                </a:lnTo>
                <a:lnTo>
                  <a:pt x="571550" y="1102575"/>
                </a:lnTo>
                <a:lnTo>
                  <a:pt x="764502" y="1102575"/>
                </a:lnTo>
                <a:lnTo>
                  <a:pt x="780249" y="1053744"/>
                </a:lnTo>
                <a:lnTo>
                  <a:pt x="1033460" y="1053744"/>
                </a:lnTo>
                <a:lnTo>
                  <a:pt x="1038644" y="1020025"/>
                </a:lnTo>
                <a:lnTo>
                  <a:pt x="1275833" y="1020025"/>
                </a:lnTo>
                <a:lnTo>
                  <a:pt x="1266054" y="983335"/>
                </a:lnTo>
                <a:close/>
              </a:path>
              <a:path w="1600200" h="1524000">
                <a:moveTo>
                  <a:pt x="27406" y="161925"/>
                </a:moveTo>
                <a:lnTo>
                  <a:pt x="342785" y="537425"/>
                </a:lnTo>
                <a:lnTo>
                  <a:pt x="0" y="607834"/>
                </a:lnTo>
                <a:lnTo>
                  <a:pt x="275742" y="830795"/>
                </a:lnTo>
                <a:lnTo>
                  <a:pt x="9994" y="1029195"/>
                </a:lnTo>
                <a:lnTo>
                  <a:pt x="419823" y="983335"/>
                </a:lnTo>
                <a:lnTo>
                  <a:pt x="1266054" y="983335"/>
                </a:lnTo>
                <a:lnTo>
                  <a:pt x="1247343" y="913130"/>
                </a:lnTo>
                <a:lnTo>
                  <a:pt x="1563633" y="913130"/>
                </a:lnTo>
                <a:lnTo>
                  <a:pt x="1304378" y="739076"/>
                </a:lnTo>
                <a:lnTo>
                  <a:pt x="1562938" y="574116"/>
                </a:lnTo>
                <a:lnTo>
                  <a:pt x="1237335" y="516115"/>
                </a:lnTo>
                <a:lnTo>
                  <a:pt x="1280618" y="445909"/>
                </a:lnTo>
                <a:lnTo>
                  <a:pt x="541693" y="445909"/>
                </a:lnTo>
                <a:lnTo>
                  <a:pt x="27406" y="161925"/>
                </a:lnTo>
                <a:close/>
              </a:path>
              <a:path w="1600200" h="1524000">
                <a:moveTo>
                  <a:pt x="1563633" y="913130"/>
                </a:moveTo>
                <a:lnTo>
                  <a:pt x="1247343" y="913130"/>
                </a:lnTo>
                <a:lnTo>
                  <a:pt x="1600200" y="937679"/>
                </a:lnTo>
                <a:lnTo>
                  <a:pt x="1563633" y="913130"/>
                </a:lnTo>
                <a:close/>
              </a:path>
              <a:path w="1600200" h="1524000">
                <a:moveTo>
                  <a:pt x="618744" y="161925"/>
                </a:moveTo>
                <a:lnTo>
                  <a:pt x="541693" y="445909"/>
                </a:lnTo>
                <a:lnTo>
                  <a:pt x="1280618" y="445909"/>
                </a:lnTo>
                <a:lnTo>
                  <a:pt x="1303238" y="409219"/>
                </a:lnTo>
                <a:lnTo>
                  <a:pt x="800100" y="409219"/>
                </a:lnTo>
                <a:lnTo>
                  <a:pt x="618744" y="161925"/>
                </a:lnTo>
                <a:close/>
              </a:path>
              <a:path w="1600200" h="1524000">
                <a:moveTo>
                  <a:pt x="1075842" y="0"/>
                </a:moveTo>
                <a:lnTo>
                  <a:pt x="800100" y="409219"/>
                </a:lnTo>
                <a:lnTo>
                  <a:pt x="1303238" y="409219"/>
                </a:lnTo>
                <a:lnTo>
                  <a:pt x="1323900" y="375704"/>
                </a:lnTo>
                <a:lnTo>
                  <a:pt x="1048651" y="375704"/>
                </a:lnTo>
                <a:lnTo>
                  <a:pt x="1075842" y="0"/>
                </a:lnTo>
                <a:close/>
              </a:path>
              <a:path w="1600200" h="1524000">
                <a:moveTo>
                  <a:pt x="1361655" y="314464"/>
                </a:moveTo>
                <a:lnTo>
                  <a:pt x="1048651" y="375704"/>
                </a:lnTo>
                <a:lnTo>
                  <a:pt x="1323900" y="375704"/>
                </a:lnTo>
                <a:lnTo>
                  <a:pt x="1361655" y="314464"/>
                </a:lnTo>
                <a:close/>
              </a:path>
            </a:pathLst>
          </a:custGeom>
          <a:solidFill>
            <a:srgbClr val="D5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15200" y="3810000"/>
            <a:ext cx="1600200" cy="1524000"/>
          </a:xfrm>
          <a:custGeom>
            <a:avLst/>
            <a:gdLst/>
            <a:ahLst/>
            <a:cxnLst/>
            <a:rect l="l" t="t" r="r" b="b"/>
            <a:pathLst>
              <a:path w="1600200" h="1524000">
                <a:moveTo>
                  <a:pt x="800099" y="409221"/>
                </a:moveTo>
                <a:lnTo>
                  <a:pt x="1075839" y="0"/>
                </a:lnTo>
                <a:lnTo>
                  <a:pt x="1048649" y="375708"/>
                </a:lnTo>
                <a:lnTo>
                  <a:pt x="1361649" y="314465"/>
                </a:lnTo>
                <a:lnTo>
                  <a:pt x="1237339" y="516113"/>
                </a:lnTo>
                <a:lnTo>
                  <a:pt x="1562939" y="574109"/>
                </a:lnTo>
                <a:lnTo>
                  <a:pt x="1304379" y="739068"/>
                </a:lnTo>
                <a:lnTo>
                  <a:pt x="1600198" y="937682"/>
                </a:lnTo>
                <a:lnTo>
                  <a:pt x="1247339" y="913129"/>
                </a:lnTo>
                <a:lnTo>
                  <a:pt x="1344239" y="1276699"/>
                </a:lnTo>
                <a:lnTo>
                  <a:pt x="1038649" y="1020019"/>
                </a:lnTo>
                <a:lnTo>
                  <a:pt x="981381" y="1392558"/>
                </a:lnTo>
                <a:lnTo>
                  <a:pt x="780244" y="1053749"/>
                </a:lnTo>
                <a:lnTo>
                  <a:pt x="628596" y="1523998"/>
                </a:lnTo>
                <a:lnTo>
                  <a:pt x="571552" y="1102569"/>
                </a:lnTo>
                <a:lnTo>
                  <a:pt x="352784" y="1242979"/>
                </a:lnTo>
                <a:lnTo>
                  <a:pt x="419829" y="983332"/>
                </a:lnTo>
                <a:lnTo>
                  <a:pt x="10000" y="1029189"/>
                </a:lnTo>
                <a:lnTo>
                  <a:pt x="275737" y="830791"/>
                </a:lnTo>
                <a:lnTo>
                  <a:pt x="0" y="607835"/>
                </a:lnTo>
                <a:lnTo>
                  <a:pt x="342783" y="537421"/>
                </a:lnTo>
                <a:lnTo>
                  <a:pt x="27410" y="161924"/>
                </a:lnTo>
                <a:lnTo>
                  <a:pt x="541696" y="445910"/>
                </a:lnTo>
                <a:lnTo>
                  <a:pt x="618743" y="161924"/>
                </a:lnTo>
                <a:lnTo>
                  <a:pt x="800099" y="40922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609725" y="4237609"/>
            <a:ext cx="984885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Do 4.5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SE</a:t>
            </a:r>
            <a:endParaRPr sz="1800">
              <a:latin typeface="Times New Roman"/>
              <a:cs typeface="Times New Roman"/>
            </a:endParaRPr>
          </a:p>
          <a:p>
            <a:pPr marL="63500">
              <a:lnSpc>
                <a:spcPts val="2130"/>
              </a:lnSpc>
            </a:pPr>
            <a:r>
              <a:rPr dirty="0" sz="1800" b="1">
                <a:latin typeface="Times New Roman"/>
                <a:cs typeface="Times New Roman"/>
              </a:rPr>
              <a:t>page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122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39" y="4067555"/>
            <a:ext cx="52965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Times New Roman"/>
                <a:cs typeface="Times New Roman"/>
              </a:rPr>
              <a:t>REG10+REG20=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22 </a:t>
            </a:r>
            <a:r>
              <a:rPr dirty="0" sz="3200">
                <a:latin typeface="Times New Roman"/>
                <a:cs typeface="Times New Roman"/>
              </a:rPr>
              <a:t>&amp; C=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3200" spc="1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b="1">
                <a:latin typeface="Times New Roman"/>
                <a:cs typeface="Times New Roman"/>
              </a:rPr>
              <a:t>(291d)</a:t>
            </a:r>
            <a:endParaRPr baseline="4629"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80820"/>
            <a:ext cx="26015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Subtraction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258059"/>
            <a:ext cx="1549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Instructions: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620264"/>
            <a:ext cx="1295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2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250" spc="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1800" spc="5">
                <a:latin typeface="Times New Roman"/>
                <a:cs typeface="Times New Roman"/>
              </a:rPr>
              <a:t>SUB</a:t>
            </a:r>
            <a:r>
              <a:rPr dirty="0" sz="1800" spc="-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1939" y="2620264"/>
            <a:ext cx="457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8-b</a:t>
            </a:r>
            <a:r>
              <a:rPr dirty="0" sz="1800" spc="-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3433064"/>
            <a:ext cx="1283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2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250" spc="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1800" spc="5">
                <a:latin typeface="Times New Roman"/>
                <a:cs typeface="Times New Roman"/>
              </a:rPr>
              <a:t>SUB</a:t>
            </a:r>
            <a:r>
              <a:rPr dirty="0" sz="1800" spc="-5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1939" y="3433064"/>
            <a:ext cx="597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F, d,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4804664"/>
            <a:ext cx="1435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2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250" spc="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Times New Roman"/>
                <a:cs typeface="Times New Roman"/>
              </a:rPr>
              <a:t>SUBFWB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1939" y="4804664"/>
            <a:ext cx="597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F, d,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39" y="5630164"/>
            <a:ext cx="1435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2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250" spc="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Times New Roman"/>
                <a:cs typeface="Times New Roman"/>
              </a:rPr>
              <a:t>SUBWFB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1939" y="5630164"/>
            <a:ext cx="597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F, d,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7940" y="2334259"/>
            <a:ext cx="1227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sz="2400" spc="-5">
                <a:latin typeface="Times New Roman"/>
                <a:cs typeface="Times New Roman"/>
              </a:rPr>
              <a:t>am</a:t>
            </a: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sz="2400" spc="-5">
                <a:latin typeface="Times New Roman"/>
                <a:cs typeface="Times New Roman"/>
              </a:rPr>
              <a:t>le</a:t>
            </a:r>
            <a:r>
              <a:rPr dirty="0" sz="240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7940" y="2696464"/>
            <a:ext cx="2362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1840864" algn="l"/>
              </a:tabLst>
            </a:pPr>
            <a:r>
              <a:rPr dirty="0" sz="12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250" spc="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1800" spc="5">
                <a:latin typeface="Times New Roman"/>
                <a:cs typeface="Times New Roman"/>
              </a:rPr>
              <a:t>SUB</a:t>
            </a:r>
            <a:r>
              <a:rPr dirty="0" sz="1800" spc="-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W	0xA2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77840" y="2963164"/>
            <a:ext cx="2520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Subtract WREG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from</a:t>
            </a:r>
            <a:r>
              <a:rPr dirty="0" sz="18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A2H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7940" y="3242564"/>
            <a:ext cx="2654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1840864" algn="l"/>
              </a:tabLst>
            </a:pPr>
            <a:r>
              <a:rPr dirty="0" sz="12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250" spc="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Times New Roman"/>
                <a:cs typeface="Times New Roman"/>
              </a:rPr>
              <a:t>SUBWF	REG1,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77840" y="3509264"/>
            <a:ext cx="3834765" cy="52451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1770"/>
              </a:lnSpc>
              <a:spcBef>
                <a:spcPts val="480"/>
              </a:spcBef>
            </a:pP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Subtract WREG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REG1 and save the  result in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07940" y="4004564"/>
            <a:ext cx="2654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9115" algn="l"/>
                <a:tab pos="1840864" algn="l"/>
              </a:tabLst>
            </a:pPr>
            <a:r>
              <a:rPr dirty="0" sz="12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250" spc="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Times New Roman"/>
                <a:cs typeface="Times New Roman"/>
              </a:rPr>
              <a:t>SUBWF	REG1,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77840" y="4283964"/>
            <a:ext cx="3834765" cy="511809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 marR="5080">
              <a:lnSpc>
                <a:spcPct val="77200"/>
              </a:lnSpc>
              <a:spcBef>
                <a:spcPts val="590"/>
              </a:spcBef>
            </a:pP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Subtract WREG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REG1 and save the  result in REG1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07940" y="4779264"/>
            <a:ext cx="2654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1840864" algn="l"/>
              </a:tabLst>
            </a:pPr>
            <a:r>
              <a:rPr dirty="0" sz="12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250" spc="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Times New Roman"/>
                <a:cs typeface="Times New Roman"/>
              </a:rPr>
              <a:t>SUBFWB	REG2,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77840" y="5045964"/>
            <a:ext cx="3847465" cy="52451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 marR="5080">
              <a:lnSpc>
                <a:spcPts val="1770"/>
              </a:lnSpc>
              <a:spcBef>
                <a:spcPts val="484"/>
              </a:spcBef>
            </a:pP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Subtract REG2, and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Borrow from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WREG  and save the result in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07940" y="5541264"/>
            <a:ext cx="2654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1840864" algn="l"/>
              </a:tabLst>
            </a:pPr>
            <a:r>
              <a:rPr dirty="0" sz="12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250" spc="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Times New Roman"/>
                <a:cs typeface="Times New Roman"/>
              </a:rPr>
              <a:t>SUBWFB	REG2,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77840" y="5820664"/>
            <a:ext cx="3847465" cy="511809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 marR="5080">
              <a:lnSpc>
                <a:spcPct val="77200"/>
              </a:lnSpc>
              <a:spcBef>
                <a:spcPts val="590"/>
              </a:spcBef>
            </a:pP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Subtract WREG, and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Borrow from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REG2  and save the result in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43200" y="2895600"/>
            <a:ext cx="1219200" cy="3048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90805">
              <a:lnSpc>
                <a:spcPts val="2039"/>
              </a:lnSpc>
              <a:spcBef>
                <a:spcPts val="359"/>
              </a:spcBef>
            </a:pPr>
            <a:r>
              <a:rPr dirty="0" sz="1800" b="1">
                <a:latin typeface="Times New Roman"/>
                <a:cs typeface="Times New Roman"/>
              </a:rPr>
              <a:t>L-WREG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43200" y="3886200"/>
            <a:ext cx="1219200" cy="3048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90805">
              <a:lnSpc>
                <a:spcPts val="2039"/>
              </a:lnSpc>
              <a:spcBef>
                <a:spcPts val="360"/>
              </a:spcBef>
            </a:pPr>
            <a:r>
              <a:rPr dirty="0" sz="1800" spc="-5" b="1">
                <a:latin typeface="Times New Roman"/>
                <a:cs typeface="Times New Roman"/>
              </a:rPr>
              <a:t>F-WREG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66261" y="5798946"/>
            <a:ext cx="629920" cy="728345"/>
          </a:xfrm>
          <a:custGeom>
            <a:avLst/>
            <a:gdLst/>
            <a:ahLst/>
            <a:cxnLst/>
            <a:rect l="l" t="t" r="r" b="b"/>
            <a:pathLst>
              <a:path w="629920" h="728345">
                <a:moveTo>
                  <a:pt x="487994" y="339394"/>
                </a:moveTo>
                <a:lnTo>
                  <a:pt x="129616" y="339394"/>
                </a:lnTo>
                <a:lnTo>
                  <a:pt x="370090" y="728240"/>
                </a:lnTo>
                <a:lnTo>
                  <a:pt x="629323" y="567931"/>
                </a:lnTo>
                <a:lnTo>
                  <a:pt x="487994" y="339394"/>
                </a:lnTo>
                <a:close/>
              </a:path>
              <a:path w="629920" h="728345">
                <a:moveTo>
                  <a:pt x="98920" y="0"/>
                </a:moveTo>
                <a:lnTo>
                  <a:pt x="0" y="419544"/>
                </a:lnTo>
                <a:lnTo>
                  <a:pt x="129616" y="339394"/>
                </a:lnTo>
                <a:lnTo>
                  <a:pt x="487994" y="339394"/>
                </a:lnTo>
                <a:lnTo>
                  <a:pt x="388848" y="179069"/>
                </a:lnTo>
                <a:lnTo>
                  <a:pt x="518464" y="98920"/>
                </a:lnTo>
                <a:lnTo>
                  <a:pt x="98920" y="0"/>
                </a:lnTo>
                <a:close/>
              </a:path>
            </a:pathLst>
          </a:custGeom>
          <a:solidFill>
            <a:srgbClr val="D5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66260" y="5798948"/>
            <a:ext cx="629920" cy="728345"/>
          </a:xfrm>
          <a:custGeom>
            <a:avLst/>
            <a:gdLst/>
            <a:ahLst/>
            <a:cxnLst/>
            <a:rect l="l" t="t" r="r" b="b"/>
            <a:pathLst>
              <a:path w="629920" h="728345">
                <a:moveTo>
                  <a:pt x="518466" y="98917"/>
                </a:moveTo>
                <a:lnTo>
                  <a:pt x="388849" y="179075"/>
                </a:lnTo>
                <a:lnTo>
                  <a:pt x="629323" y="567925"/>
                </a:lnTo>
                <a:lnTo>
                  <a:pt x="370090" y="728240"/>
                </a:lnTo>
                <a:lnTo>
                  <a:pt x="129616" y="339391"/>
                </a:lnTo>
                <a:lnTo>
                  <a:pt x="0" y="419548"/>
                </a:lnTo>
                <a:lnTo>
                  <a:pt x="98917" y="0"/>
                </a:lnTo>
                <a:lnTo>
                  <a:pt x="518466" y="9891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743200" y="6477000"/>
            <a:ext cx="4191000" cy="3048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90805">
              <a:lnSpc>
                <a:spcPts val="2039"/>
              </a:lnSpc>
              <a:spcBef>
                <a:spcPts val="359"/>
              </a:spcBef>
            </a:pPr>
            <a:r>
              <a:rPr dirty="0" sz="1800" b="1">
                <a:latin typeface="Times New Roman"/>
                <a:cs typeface="Times New Roman"/>
              </a:rPr>
              <a:t>If the </a:t>
            </a:r>
            <a:r>
              <a:rPr dirty="0" sz="1800" spc="-5" b="1">
                <a:latin typeface="Times New Roman"/>
                <a:cs typeface="Times New Roman"/>
              </a:rPr>
              <a:t>number is larger </a:t>
            </a:r>
            <a:r>
              <a:rPr dirty="0" sz="1800" b="1">
                <a:latin typeface="Times New Roman"/>
                <a:cs typeface="Times New Roman"/>
              </a:rPr>
              <a:t>than 8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bit!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20116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E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x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am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p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l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9300" y="2995612"/>
            <a:ext cx="6515100" cy="2030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24600" y="5181600"/>
            <a:ext cx="3048000" cy="1828800"/>
          </a:xfrm>
          <a:custGeom>
            <a:avLst/>
            <a:gdLst/>
            <a:ahLst/>
            <a:cxnLst/>
            <a:rect l="l" t="t" r="r" b="b"/>
            <a:pathLst>
              <a:path w="3048000" h="1828800">
                <a:moveTo>
                  <a:pt x="0" y="1828800"/>
                </a:moveTo>
                <a:lnTo>
                  <a:pt x="3048000" y="1828800"/>
                </a:lnTo>
                <a:lnTo>
                  <a:pt x="30480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solidFill>
            <a:srgbClr val="D5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24600" y="5181600"/>
            <a:ext cx="3048000" cy="1828800"/>
          </a:xfrm>
          <a:custGeom>
            <a:avLst/>
            <a:gdLst/>
            <a:ahLst/>
            <a:cxnLst/>
            <a:rect l="l" t="t" r="r" b="b"/>
            <a:pathLst>
              <a:path w="3048000" h="1828800">
                <a:moveTo>
                  <a:pt x="0" y="0"/>
                </a:moveTo>
                <a:lnTo>
                  <a:pt x="3047997" y="0"/>
                </a:lnTo>
                <a:lnTo>
                  <a:pt x="3047997" y="1828798"/>
                </a:lnTo>
                <a:lnTo>
                  <a:pt x="0" y="18287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416040" y="5214620"/>
            <a:ext cx="2451735" cy="16586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R="327660">
              <a:lnSpc>
                <a:spcPts val="2100"/>
              </a:lnSpc>
              <a:spcBef>
                <a:spcPts val="219"/>
              </a:spcBef>
            </a:pPr>
            <a:r>
              <a:rPr dirty="0" sz="1800" b="1">
                <a:latin typeface="Times New Roman"/>
                <a:cs typeface="Times New Roman"/>
              </a:rPr>
              <a:t>Assume [W] = 7F</a:t>
            </a:r>
            <a:r>
              <a:rPr dirty="0" sz="1800" spc="-17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  </a:t>
            </a:r>
            <a:r>
              <a:rPr dirty="0" sz="1800" spc="-5" b="1">
                <a:latin typeface="Times New Roman"/>
                <a:cs typeface="Times New Roman"/>
              </a:rPr>
              <a:t>[REG5]=28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1828164" algn="l"/>
              </a:tabLst>
            </a:pPr>
            <a:r>
              <a:rPr dirty="0" sz="1800" b="1">
                <a:latin typeface="Times New Roman"/>
                <a:cs typeface="Times New Roman"/>
              </a:rPr>
              <a:t>SUBWF	RE</a:t>
            </a:r>
            <a:r>
              <a:rPr dirty="0" sz="1800" spc="-5" b="1">
                <a:latin typeface="Times New Roman"/>
                <a:cs typeface="Times New Roman"/>
              </a:rPr>
              <a:t>G</a:t>
            </a:r>
            <a:r>
              <a:rPr dirty="0" sz="1800" b="1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800" spc="-130" b="1">
                <a:latin typeface="Times New Roman"/>
                <a:cs typeface="Times New Roman"/>
              </a:rPr>
              <a:t>Means:28-7F</a:t>
            </a:r>
            <a:r>
              <a:rPr dirty="0" sz="1800" spc="-130">
                <a:latin typeface="Wingdings"/>
                <a:cs typeface="Wingdings"/>
              </a:rPr>
              <a:t></a:t>
            </a:r>
            <a:r>
              <a:rPr dirty="0" sz="1800" spc="-130" b="1">
                <a:latin typeface="Times New Roman"/>
                <a:cs typeface="Times New Roman"/>
              </a:rPr>
              <a:t>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9800" y="2895600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228599"/>
                </a:moveTo>
                <a:lnTo>
                  <a:pt x="12276" y="187508"/>
                </a:lnTo>
                <a:lnTo>
                  <a:pt x="47672" y="148833"/>
                </a:lnTo>
                <a:lnTo>
                  <a:pt x="104035" y="113221"/>
                </a:lnTo>
                <a:lnTo>
                  <a:pt x="139406" y="96764"/>
                </a:lnTo>
                <a:lnTo>
                  <a:pt x="179212" y="81315"/>
                </a:lnTo>
                <a:lnTo>
                  <a:pt x="223184" y="66955"/>
                </a:lnTo>
                <a:lnTo>
                  <a:pt x="271052" y="53763"/>
                </a:lnTo>
                <a:lnTo>
                  <a:pt x="322548" y="41822"/>
                </a:lnTo>
                <a:lnTo>
                  <a:pt x="377403" y="31210"/>
                </a:lnTo>
                <a:lnTo>
                  <a:pt x="435347" y="22010"/>
                </a:lnTo>
                <a:lnTo>
                  <a:pt x="496113" y="14301"/>
                </a:lnTo>
                <a:lnTo>
                  <a:pt x="559429" y="8165"/>
                </a:lnTo>
                <a:lnTo>
                  <a:pt x="625028" y="3683"/>
                </a:lnTo>
                <a:lnTo>
                  <a:pt x="692641" y="934"/>
                </a:lnTo>
                <a:lnTo>
                  <a:pt x="761999" y="0"/>
                </a:lnTo>
                <a:lnTo>
                  <a:pt x="831356" y="934"/>
                </a:lnTo>
                <a:lnTo>
                  <a:pt x="898969" y="3683"/>
                </a:lnTo>
                <a:lnTo>
                  <a:pt x="964568" y="8165"/>
                </a:lnTo>
                <a:lnTo>
                  <a:pt x="1027885" y="14301"/>
                </a:lnTo>
                <a:lnTo>
                  <a:pt x="1088650" y="22010"/>
                </a:lnTo>
                <a:lnTo>
                  <a:pt x="1146594" y="31210"/>
                </a:lnTo>
                <a:lnTo>
                  <a:pt x="1201449" y="41822"/>
                </a:lnTo>
                <a:lnTo>
                  <a:pt x="1252945" y="53763"/>
                </a:lnTo>
                <a:lnTo>
                  <a:pt x="1300813" y="66955"/>
                </a:lnTo>
                <a:lnTo>
                  <a:pt x="1344785" y="81315"/>
                </a:lnTo>
                <a:lnTo>
                  <a:pt x="1384591" y="96764"/>
                </a:lnTo>
                <a:lnTo>
                  <a:pt x="1419963" y="113221"/>
                </a:lnTo>
                <a:lnTo>
                  <a:pt x="1476326" y="148833"/>
                </a:lnTo>
                <a:lnTo>
                  <a:pt x="1511721" y="187508"/>
                </a:lnTo>
                <a:lnTo>
                  <a:pt x="1523998" y="228599"/>
                </a:lnTo>
                <a:lnTo>
                  <a:pt x="1520884" y="249407"/>
                </a:lnTo>
                <a:lnTo>
                  <a:pt x="1496779" y="289370"/>
                </a:lnTo>
                <a:lnTo>
                  <a:pt x="1450631" y="326595"/>
                </a:lnTo>
                <a:lnTo>
                  <a:pt x="1384591" y="360435"/>
                </a:lnTo>
                <a:lnTo>
                  <a:pt x="1344785" y="375883"/>
                </a:lnTo>
                <a:lnTo>
                  <a:pt x="1300813" y="390244"/>
                </a:lnTo>
                <a:lnTo>
                  <a:pt x="1252945" y="403435"/>
                </a:lnTo>
                <a:lnTo>
                  <a:pt x="1201449" y="415377"/>
                </a:lnTo>
                <a:lnTo>
                  <a:pt x="1146594" y="425989"/>
                </a:lnTo>
                <a:lnTo>
                  <a:pt x="1088650" y="435189"/>
                </a:lnTo>
                <a:lnTo>
                  <a:pt x="1027885" y="442897"/>
                </a:lnTo>
                <a:lnTo>
                  <a:pt x="964568" y="449033"/>
                </a:lnTo>
                <a:lnTo>
                  <a:pt x="898969" y="453516"/>
                </a:lnTo>
                <a:lnTo>
                  <a:pt x="831356" y="456265"/>
                </a:lnTo>
                <a:lnTo>
                  <a:pt x="761999" y="457199"/>
                </a:lnTo>
                <a:lnTo>
                  <a:pt x="692641" y="456265"/>
                </a:lnTo>
                <a:lnTo>
                  <a:pt x="625028" y="453516"/>
                </a:lnTo>
                <a:lnTo>
                  <a:pt x="559429" y="449033"/>
                </a:lnTo>
                <a:lnTo>
                  <a:pt x="496113" y="442897"/>
                </a:lnTo>
                <a:lnTo>
                  <a:pt x="435347" y="435189"/>
                </a:lnTo>
                <a:lnTo>
                  <a:pt x="377403" y="425989"/>
                </a:lnTo>
                <a:lnTo>
                  <a:pt x="322548" y="415377"/>
                </a:lnTo>
                <a:lnTo>
                  <a:pt x="271052" y="403435"/>
                </a:lnTo>
                <a:lnTo>
                  <a:pt x="223184" y="390244"/>
                </a:lnTo>
                <a:lnTo>
                  <a:pt x="179212" y="375883"/>
                </a:lnTo>
                <a:lnTo>
                  <a:pt x="139406" y="360435"/>
                </a:lnTo>
                <a:lnTo>
                  <a:pt x="104035" y="343978"/>
                </a:lnTo>
                <a:lnTo>
                  <a:pt x="47672" y="308365"/>
                </a:lnTo>
                <a:lnTo>
                  <a:pt x="12276" y="26969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FF29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95999" y="4038600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228599"/>
                </a:moveTo>
                <a:lnTo>
                  <a:pt x="12276" y="187508"/>
                </a:lnTo>
                <a:lnTo>
                  <a:pt x="47672" y="148834"/>
                </a:lnTo>
                <a:lnTo>
                  <a:pt x="104035" y="113221"/>
                </a:lnTo>
                <a:lnTo>
                  <a:pt x="139406" y="96764"/>
                </a:lnTo>
                <a:lnTo>
                  <a:pt x="179212" y="81315"/>
                </a:lnTo>
                <a:lnTo>
                  <a:pt x="223184" y="66955"/>
                </a:lnTo>
                <a:lnTo>
                  <a:pt x="271053" y="53763"/>
                </a:lnTo>
                <a:lnTo>
                  <a:pt x="322549" y="41822"/>
                </a:lnTo>
                <a:lnTo>
                  <a:pt x="377403" y="31210"/>
                </a:lnTo>
                <a:lnTo>
                  <a:pt x="435348" y="22010"/>
                </a:lnTo>
                <a:lnTo>
                  <a:pt x="496113" y="14301"/>
                </a:lnTo>
                <a:lnTo>
                  <a:pt x="559430" y="8165"/>
                </a:lnTo>
                <a:lnTo>
                  <a:pt x="625029" y="3683"/>
                </a:lnTo>
                <a:lnTo>
                  <a:pt x="692642" y="934"/>
                </a:lnTo>
                <a:lnTo>
                  <a:pt x="761999" y="0"/>
                </a:lnTo>
                <a:lnTo>
                  <a:pt x="831357" y="934"/>
                </a:lnTo>
                <a:lnTo>
                  <a:pt x="898969" y="3683"/>
                </a:lnTo>
                <a:lnTo>
                  <a:pt x="964568" y="8165"/>
                </a:lnTo>
                <a:lnTo>
                  <a:pt x="1027885" y="14301"/>
                </a:lnTo>
                <a:lnTo>
                  <a:pt x="1088650" y="22010"/>
                </a:lnTo>
                <a:lnTo>
                  <a:pt x="1146594" y="31210"/>
                </a:lnTo>
                <a:lnTo>
                  <a:pt x="1201449" y="41822"/>
                </a:lnTo>
                <a:lnTo>
                  <a:pt x="1252945" y="53763"/>
                </a:lnTo>
                <a:lnTo>
                  <a:pt x="1300814" y="66955"/>
                </a:lnTo>
                <a:lnTo>
                  <a:pt x="1344786" y="81315"/>
                </a:lnTo>
                <a:lnTo>
                  <a:pt x="1384592" y="96764"/>
                </a:lnTo>
                <a:lnTo>
                  <a:pt x="1419963" y="113221"/>
                </a:lnTo>
                <a:lnTo>
                  <a:pt x="1476326" y="148834"/>
                </a:lnTo>
                <a:lnTo>
                  <a:pt x="1511722" y="187508"/>
                </a:lnTo>
                <a:lnTo>
                  <a:pt x="1523999" y="228599"/>
                </a:lnTo>
                <a:lnTo>
                  <a:pt x="1520885" y="249406"/>
                </a:lnTo>
                <a:lnTo>
                  <a:pt x="1496779" y="289370"/>
                </a:lnTo>
                <a:lnTo>
                  <a:pt x="1450631" y="326595"/>
                </a:lnTo>
                <a:lnTo>
                  <a:pt x="1384592" y="360434"/>
                </a:lnTo>
                <a:lnTo>
                  <a:pt x="1344786" y="375883"/>
                </a:lnTo>
                <a:lnTo>
                  <a:pt x="1300814" y="390244"/>
                </a:lnTo>
                <a:lnTo>
                  <a:pt x="1252945" y="403435"/>
                </a:lnTo>
                <a:lnTo>
                  <a:pt x="1201449" y="415377"/>
                </a:lnTo>
                <a:lnTo>
                  <a:pt x="1146594" y="425988"/>
                </a:lnTo>
                <a:lnTo>
                  <a:pt x="1088650" y="435189"/>
                </a:lnTo>
                <a:lnTo>
                  <a:pt x="1027885" y="442897"/>
                </a:lnTo>
                <a:lnTo>
                  <a:pt x="964568" y="449033"/>
                </a:lnTo>
                <a:lnTo>
                  <a:pt x="898969" y="453516"/>
                </a:lnTo>
                <a:lnTo>
                  <a:pt x="831357" y="456265"/>
                </a:lnTo>
                <a:lnTo>
                  <a:pt x="761999" y="457199"/>
                </a:lnTo>
                <a:lnTo>
                  <a:pt x="692642" y="456265"/>
                </a:lnTo>
                <a:lnTo>
                  <a:pt x="625029" y="453516"/>
                </a:lnTo>
                <a:lnTo>
                  <a:pt x="559430" y="449033"/>
                </a:lnTo>
                <a:lnTo>
                  <a:pt x="496113" y="442897"/>
                </a:lnTo>
                <a:lnTo>
                  <a:pt x="435348" y="435189"/>
                </a:lnTo>
                <a:lnTo>
                  <a:pt x="377403" y="425988"/>
                </a:lnTo>
                <a:lnTo>
                  <a:pt x="322549" y="415377"/>
                </a:lnTo>
                <a:lnTo>
                  <a:pt x="271053" y="403435"/>
                </a:lnTo>
                <a:lnTo>
                  <a:pt x="223184" y="390244"/>
                </a:lnTo>
                <a:lnTo>
                  <a:pt x="179212" y="375883"/>
                </a:lnTo>
                <a:lnTo>
                  <a:pt x="139406" y="360434"/>
                </a:lnTo>
                <a:lnTo>
                  <a:pt x="104035" y="343978"/>
                </a:lnTo>
                <a:lnTo>
                  <a:pt x="47672" y="308365"/>
                </a:lnTo>
                <a:lnTo>
                  <a:pt x="12276" y="26969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FF29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47800" y="2514600"/>
            <a:ext cx="6705600" cy="990600"/>
          </a:xfrm>
          <a:custGeom>
            <a:avLst/>
            <a:gdLst/>
            <a:ahLst/>
            <a:cxnLst/>
            <a:rect l="l" t="t" r="r" b="b"/>
            <a:pathLst>
              <a:path w="6705600" h="990600">
                <a:moveTo>
                  <a:pt x="0" y="495299"/>
                </a:moveTo>
                <a:lnTo>
                  <a:pt x="13701" y="450217"/>
                </a:lnTo>
                <a:lnTo>
                  <a:pt x="41508" y="417139"/>
                </a:lnTo>
                <a:lnTo>
                  <a:pt x="83786" y="384774"/>
                </a:lnTo>
                <a:lnTo>
                  <a:pt x="119765" y="363629"/>
                </a:lnTo>
                <a:lnTo>
                  <a:pt x="161805" y="342854"/>
                </a:lnTo>
                <a:lnTo>
                  <a:pt x="209759" y="322473"/>
                </a:lnTo>
                <a:lnTo>
                  <a:pt x="263479" y="302506"/>
                </a:lnTo>
                <a:lnTo>
                  <a:pt x="322817" y="282976"/>
                </a:lnTo>
                <a:lnTo>
                  <a:pt x="387625" y="263904"/>
                </a:lnTo>
                <a:lnTo>
                  <a:pt x="457755" y="245312"/>
                </a:lnTo>
                <a:lnTo>
                  <a:pt x="494769" y="236203"/>
                </a:lnTo>
                <a:lnTo>
                  <a:pt x="533059" y="227222"/>
                </a:lnTo>
                <a:lnTo>
                  <a:pt x="572605" y="218372"/>
                </a:lnTo>
                <a:lnTo>
                  <a:pt x="613389" y="209656"/>
                </a:lnTo>
                <a:lnTo>
                  <a:pt x="655392" y="201077"/>
                </a:lnTo>
                <a:lnTo>
                  <a:pt x="698597" y="192636"/>
                </a:lnTo>
                <a:lnTo>
                  <a:pt x="742984" y="184338"/>
                </a:lnTo>
                <a:lnTo>
                  <a:pt x="788536" y="176184"/>
                </a:lnTo>
                <a:lnTo>
                  <a:pt x="835232" y="168177"/>
                </a:lnTo>
                <a:lnTo>
                  <a:pt x="883056" y="160321"/>
                </a:lnTo>
                <a:lnTo>
                  <a:pt x="931989" y="152617"/>
                </a:lnTo>
                <a:lnTo>
                  <a:pt x="982011" y="145069"/>
                </a:lnTo>
                <a:lnTo>
                  <a:pt x="1033105" y="137680"/>
                </a:lnTo>
                <a:lnTo>
                  <a:pt x="1085253" y="130451"/>
                </a:lnTo>
                <a:lnTo>
                  <a:pt x="1138434" y="123386"/>
                </a:lnTo>
                <a:lnTo>
                  <a:pt x="1192632" y="116488"/>
                </a:lnTo>
                <a:lnTo>
                  <a:pt x="1247828" y="109758"/>
                </a:lnTo>
                <a:lnTo>
                  <a:pt x="1304003" y="103201"/>
                </a:lnTo>
                <a:lnTo>
                  <a:pt x="1361138" y="96819"/>
                </a:lnTo>
                <a:lnTo>
                  <a:pt x="1419215" y="90614"/>
                </a:lnTo>
                <a:lnTo>
                  <a:pt x="1478216" y="84589"/>
                </a:lnTo>
                <a:lnTo>
                  <a:pt x="1538122" y="78747"/>
                </a:lnTo>
                <a:lnTo>
                  <a:pt x="1598915" y="73090"/>
                </a:lnTo>
                <a:lnTo>
                  <a:pt x="1660576" y="67622"/>
                </a:lnTo>
                <a:lnTo>
                  <a:pt x="1723087" y="62345"/>
                </a:lnTo>
                <a:lnTo>
                  <a:pt x="1786428" y="57262"/>
                </a:lnTo>
                <a:lnTo>
                  <a:pt x="1850583" y="52376"/>
                </a:lnTo>
                <a:lnTo>
                  <a:pt x="1915531" y="47688"/>
                </a:lnTo>
                <a:lnTo>
                  <a:pt x="1981256" y="43203"/>
                </a:lnTo>
                <a:lnTo>
                  <a:pt x="2047737" y="38923"/>
                </a:lnTo>
                <a:lnTo>
                  <a:pt x="2114957" y="34849"/>
                </a:lnTo>
                <a:lnTo>
                  <a:pt x="2182897" y="30987"/>
                </a:lnTo>
                <a:lnTo>
                  <a:pt x="2251539" y="27337"/>
                </a:lnTo>
                <a:lnTo>
                  <a:pt x="2320865" y="23903"/>
                </a:lnTo>
                <a:lnTo>
                  <a:pt x="2390855" y="20687"/>
                </a:lnTo>
                <a:lnTo>
                  <a:pt x="2461491" y="17692"/>
                </a:lnTo>
                <a:lnTo>
                  <a:pt x="2532755" y="14921"/>
                </a:lnTo>
                <a:lnTo>
                  <a:pt x="2604628" y="12377"/>
                </a:lnTo>
                <a:lnTo>
                  <a:pt x="2677091" y="10062"/>
                </a:lnTo>
                <a:lnTo>
                  <a:pt x="2750128" y="7979"/>
                </a:lnTo>
                <a:lnTo>
                  <a:pt x="2823717" y="6131"/>
                </a:lnTo>
                <a:lnTo>
                  <a:pt x="2897842" y="4521"/>
                </a:lnTo>
                <a:lnTo>
                  <a:pt x="2972484" y="3151"/>
                </a:lnTo>
                <a:lnTo>
                  <a:pt x="3047624" y="2024"/>
                </a:lnTo>
                <a:lnTo>
                  <a:pt x="3123244" y="1142"/>
                </a:lnTo>
                <a:lnTo>
                  <a:pt x="3199325" y="509"/>
                </a:lnTo>
                <a:lnTo>
                  <a:pt x="3275849" y="127"/>
                </a:lnTo>
                <a:lnTo>
                  <a:pt x="3352797" y="0"/>
                </a:lnTo>
                <a:lnTo>
                  <a:pt x="3429745" y="127"/>
                </a:lnTo>
                <a:lnTo>
                  <a:pt x="3506269" y="509"/>
                </a:lnTo>
                <a:lnTo>
                  <a:pt x="3582350" y="1142"/>
                </a:lnTo>
                <a:lnTo>
                  <a:pt x="3657970" y="2024"/>
                </a:lnTo>
                <a:lnTo>
                  <a:pt x="3733110" y="3151"/>
                </a:lnTo>
                <a:lnTo>
                  <a:pt x="3807752" y="4521"/>
                </a:lnTo>
                <a:lnTo>
                  <a:pt x="3881877" y="6131"/>
                </a:lnTo>
                <a:lnTo>
                  <a:pt x="3955467" y="7979"/>
                </a:lnTo>
                <a:lnTo>
                  <a:pt x="4028503" y="10062"/>
                </a:lnTo>
                <a:lnTo>
                  <a:pt x="4100966" y="12377"/>
                </a:lnTo>
                <a:lnTo>
                  <a:pt x="4172839" y="14921"/>
                </a:lnTo>
                <a:lnTo>
                  <a:pt x="4244103" y="17692"/>
                </a:lnTo>
                <a:lnTo>
                  <a:pt x="4314739" y="20687"/>
                </a:lnTo>
                <a:lnTo>
                  <a:pt x="4384729" y="23903"/>
                </a:lnTo>
                <a:lnTo>
                  <a:pt x="4454055" y="27337"/>
                </a:lnTo>
                <a:lnTo>
                  <a:pt x="4522697" y="30987"/>
                </a:lnTo>
                <a:lnTo>
                  <a:pt x="4590637" y="34849"/>
                </a:lnTo>
                <a:lnTo>
                  <a:pt x="4657857" y="38923"/>
                </a:lnTo>
                <a:lnTo>
                  <a:pt x="4724338" y="43203"/>
                </a:lnTo>
                <a:lnTo>
                  <a:pt x="4790063" y="47688"/>
                </a:lnTo>
                <a:lnTo>
                  <a:pt x="4855011" y="52376"/>
                </a:lnTo>
                <a:lnTo>
                  <a:pt x="4919166" y="57262"/>
                </a:lnTo>
                <a:lnTo>
                  <a:pt x="4982507" y="62345"/>
                </a:lnTo>
                <a:lnTo>
                  <a:pt x="5045018" y="67622"/>
                </a:lnTo>
                <a:lnTo>
                  <a:pt x="5106679" y="73090"/>
                </a:lnTo>
                <a:lnTo>
                  <a:pt x="5167472" y="78747"/>
                </a:lnTo>
                <a:lnTo>
                  <a:pt x="5227378" y="84589"/>
                </a:lnTo>
                <a:lnTo>
                  <a:pt x="5286379" y="90614"/>
                </a:lnTo>
                <a:lnTo>
                  <a:pt x="5344456" y="96819"/>
                </a:lnTo>
                <a:lnTo>
                  <a:pt x="5401592" y="103201"/>
                </a:lnTo>
                <a:lnTo>
                  <a:pt x="5457766" y="109758"/>
                </a:lnTo>
                <a:lnTo>
                  <a:pt x="5512962" y="116488"/>
                </a:lnTo>
                <a:lnTo>
                  <a:pt x="5567160" y="123386"/>
                </a:lnTo>
                <a:lnTo>
                  <a:pt x="5620341" y="130451"/>
                </a:lnTo>
                <a:lnTo>
                  <a:pt x="5672489" y="137680"/>
                </a:lnTo>
                <a:lnTo>
                  <a:pt x="5723583" y="145069"/>
                </a:lnTo>
                <a:lnTo>
                  <a:pt x="5773605" y="152617"/>
                </a:lnTo>
                <a:lnTo>
                  <a:pt x="5822538" y="160321"/>
                </a:lnTo>
                <a:lnTo>
                  <a:pt x="5870362" y="168177"/>
                </a:lnTo>
                <a:lnTo>
                  <a:pt x="5917059" y="176184"/>
                </a:lnTo>
                <a:lnTo>
                  <a:pt x="5962610" y="184338"/>
                </a:lnTo>
                <a:lnTo>
                  <a:pt x="6006997" y="192636"/>
                </a:lnTo>
                <a:lnTo>
                  <a:pt x="6050202" y="201077"/>
                </a:lnTo>
                <a:lnTo>
                  <a:pt x="6092205" y="209656"/>
                </a:lnTo>
                <a:lnTo>
                  <a:pt x="6132989" y="218372"/>
                </a:lnTo>
                <a:lnTo>
                  <a:pt x="6172535" y="227222"/>
                </a:lnTo>
                <a:lnTo>
                  <a:pt x="6210825" y="236203"/>
                </a:lnTo>
                <a:lnTo>
                  <a:pt x="6247839" y="245312"/>
                </a:lnTo>
                <a:lnTo>
                  <a:pt x="6317969" y="263904"/>
                </a:lnTo>
                <a:lnTo>
                  <a:pt x="6382777" y="282976"/>
                </a:lnTo>
                <a:lnTo>
                  <a:pt x="6442115" y="302506"/>
                </a:lnTo>
                <a:lnTo>
                  <a:pt x="6495835" y="322473"/>
                </a:lnTo>
                <a:lnTo>
                  <a:pt x="6543789" y="342854"/>
                </a:lnTo>
                <a:lnTo>
                  <a:pt x="6585829" y="363629"/>
                </a:lnTo>
                <a:lnTo>
                  <a:pt x="6621808" y="384774"/>
                </a:lnTo>
                <a:lnTo>
                  <a:pt x="6664086" y="417139"/>
                </a:lnTo>
                <a:lnTo>
                  <a:pt x="6691893" y="450217"/>
                </a:lnTo>
                <a:lnTo>
                  <a:pt x="6705595" y="495299"/>
                </a:lnTo>
                <a:lnTo>
                  <a:pt x="6704729" y="506666"/>
                </a:lnTo>
                <a:lnTo>
                  <a:pt x="6684263" y="551482"/>
                </a:lnTo>
                <a:lnTo>
                  <a:pt x="6651577" y="584330"/>
                </a:lnTo>
                <a:lnTo>
                  <a:pt x="6604586" y="616442"/>
                </a:lnTo>
                <a:lnTo>
                  <a:pt x="6565558" y="637404"/>
                </a:lnTo>
                <a:lnTo>
                  <a:pt x="6520542" y="657985"/>
                </a:lnTo>
                <a:lnTo>
                  <a:pt x="6469687" y="678162"/>
                </a:lnTo>
                <a:lnTo>
                  <a:pt x="6413139" y="697913"/>
                </a:lnTo>
                <a:lnTo>
                  <a:pt x="6351048" y="717217"/>
                </a:lnTo>
                <a:lnTo>
                  <a:pt x="6283560" y="736052"/>
                </a:lnTo>
                <a:lnTo>
                  <a:pt x="6210825" y="754395"/>
                </a:lnTo>
                <a:lnTo>
                  <a:pt x="6172535" y="763376"/>
                </a:lnTo>
                <a:lnTo>
                  <a:pt x="6132989" y="772226"/>
                </a:lnTo>
                <a:lnTo>
                  <a:pt x="6092205" y="780942"/>
                </a:lnTo>
                <a:lnTo>
                  <a:pt x="6050202" y="789522"/>
                </a:lnTo>
                <a:lnTo>
                  <a:pt x="6006997" y="797962"/>
                </a:lnTo>
                <a:lnTo>
                  <a:pt x="5962610" y="806261"/>
                </a:lnTo>
                <a:lnTo>
                  <a:pt x="5917059" y="814414"/>
                </a:lnTo>
                <a:lnTo>
                  <a:pt x="5870362" y="822421"/>
                </a:lnTo>
                <a:lnTo>
                  <a:pt x="5822538" y="830277"/>
                </a:lnTo>
                <a:lnTo>
                  <a:pt x="5773605" y="837981"/>
                </a:lnTo>
                <a:lnTo>
                  <a:pt x="5723583" y="845529"/>
                </a:lnTo>
                <a:lnTo>
                  <a:pt x="5672489" y="852919"/>
                </a:lnTo>
                <a:lnTo>
                  <a:pt x="5620341" y="860147"/>
                </a:lnTo>
                <a:lnTo>
                  <a:pt x="5567160" y="867212"/>
                </a:lnTo>
                <a:lnTo>
                  <a:pt x="5512962" y="874111"/>
                </a:lnTo>
                <a:lnTo>
                  <a:pt x="5457766" y="880840"/>
                </a:lnTo>
                <a:lnTo>
                  <a:pt x="5401592" y="887397"/>
                </a:lnTo>
                <a:lnTo>
                  <a:pt x="5344456" y="893779"/>
                </a:lnTo>
                <a:lnTo>
                  <a:pt x="5286379" y="899984"/>
                </a:lnTo>
                <a:lnTo>
                  <a:pt x="5227378" y="906009"/>
                </a:lnTo>
                <a:lnTo>
                  <a:pt x="5167472" y="911851"/>
                </a:lnTo>
                <a:lnTo>
                  <a:pt x="5106679" y="917508"/>
                </a:lnTo>
                <a:lnTo>
                  <a:pt x="5045018" y="922976"/>
                </a:lnTo>
                <a:lnTo>
                  <a:pt x="4982507" y="928253"/>
                </a:lnTo>
                <a:lnTo>
                  <a:pt x="4919166" y="933336"/>
                </a:lnTo>
                <a:lnTo>
                  <a:pt x="4855011" y="938223"/>
                </a:lnTo>
                <a:lnTo>
                  <a:pt x="4790063" y="942910"/>
                </a:lnTo>
                <a:lnTo>
                  <a:pt x="4724338" y="947395"/>
                </a:lnTo>
                <a:lnTo>
                  <a:pt x="4657857" y="951676"/>
                </a:lnTo>
                <a:lnTo>
                  <a:pt x="4590637" y="955749"/>
                </a:lnTo>
                <a:lnTo>
                  <a:pt x="4522697" y="959612"/>
                </a:lnTo>
                <a:lnTo>
                  <a:pt x="4454055" y="963261"/>
                </a:lnTo>
                <a:lnTo>
                  <a:pt x="4384729" y="966696"/>
                </a:lnTo>
                <a:lnTo>
                  <a:pt x="4314739" y="969911"/>
                </a:lnTo>
                <a:lnTo>
                  <a:pt x="4244103" y="972906"/>
                </a:lnTo>
                <a:lnTo>
                  <a:pt x="4172839" y="975677"/>
                </a:lnTo>
                <a:lnTo>
                  <a:pt x="4100966" y="978221"/>
                </a:lnTo>
                <a:lnTo>
                  <a:pt x="4028503" y="980536"/>
                </a:lnTo>
                <a:lnTo>
                  <a:pt x="3955467" y="982619"/>
                </a:lnTo>
                <a:lnTo>
                  <a:pt x="3881877" y="984467"/>
                </a:lnTo>
                <a:lnTo>
                  <a:pt x="3807752" y="986077"/>
                </a:lnTo>
                <a:lnTo>
                  <a:pt x="3733110" y="987447"/>
                </a:lnTo>
                <a:lnTo>
                  <a:pt x="3657970" y="988575"/>
                </a:lnTo>
                <a:lnTo>
                  <a:pt x="3582350" y="989456"/>
                </a:lnTo>
                <a:lnTo>
                  <a:pt x="3506269" y="990089"/>
                </a:lnTo>
                <a:lnTo>
                  <a:pt x="3429745" y="990471"/>
                </a:lnTo>
                <a:lnTo>
                  <a:pt x="3352797" y="990599"/>
                </a:lnTo>
                <a:lnTo>
                  <a:pt x="3275849" y="990471"/>
                </a:lnTo>
                <a:lnTo>
                  <a:pt x="3199325" y="990089"/>
                </a:lnTo>
                <a:lnTo>
                  <a:pt x="3123244" y="989456"/>
                </a:lnTo>
                <a:lnTo>
                  <a:pt x="3047624" y="988575"/>
                </a:lnTo>
                <a:lnTo>
                  <a:pt x="2972484" y="987447"/>
                </a:lnTo>
                <a:lnTo>
                  <a:pt x="2897842" y="986077"/>
                </a:lnTo>
                <a:lnTo>
                  <a:pt x="2823717" y="984467"/>
                </a:lnTo>
                <a:lnTo>
                  <a:pt x="2750128" y="982619"/>
                </a:lnTo>
                <a:lnTo>
                  <a:pt x="2677091" y="980536"/>
                </a:lnTo>
                <a:lnTo>
                  <a:pt x="2604628" y="978221"/>
                </a:lnTo>
                <a:lnTo>
                  <a:pt x="2532755" y="975677"/>
                </a:lnTo>
                <a:lnTo>
                  <a:pt x="2461491" y="972906"/>
                </a:lnTo>
                <a:lnTo>
                  <a:pt x="2390855" y="969911"/>
                </a:lnTo>
                <a:lnTo>
                  <a:pt x="2320865" y="966696"/>
                </a:lnTo>
                <a:lnTo>
                  <a:pt x="2251539" y="963261"/>
                </a:lnTo>
                <a:lnTo>
                  <a:pt x="2182897" y="959612"/>
                </a:lnTo>
                <a:lnTo>
                  <a:pt x="2114957" y="955749"/>
                </a:lnTo>
                <a:lnTo>
                  <a:pt x="2047737" y="951676"/>
                </a:lnTo>
                <a:lnTo>
                  <a:pt x="1981256" y="947395"/>
                </a:lnTo>
                <a:lnTo>
                  <a:pt x="1915531" y="942910"/>
                </a:lnTo>
                <a:lnTo>
                  <a:pt x="1850583" y="938223"/>
                </a:lnTo>
                <a:lnTo>
                  <a:pt x="1786428" y="933336"/>
                </a:lnTo>
                <a:lnTo>
                  <a:pt x="1723087" y="928253"/>
                </a:lnTo>
                <a:lnTo>
                  <a:pt x="1660576" y="922976"/>
                </a:lnTo>
                <a:lnTo>
                  <a:pt x="1598915" y="917508"/>
                </a:lnTo>
                <a:lnTo>
                  <a:pt x="1538122" y="911851"/>
                </a:lnTo>
                <a:lnTo>
                  <a:pt x="1478216" y="906009"/>
                </a:lnTo>
                <a:lnTo>
                  <a:pt x="1419215" y="899984"/>
                </a:lnTo>
                <a:lnTo>
                  <a:pt x="1361138" y="893779"/>
                </a:lnTo>
                <a:lnTo>
                  <a:pt x="1304003" y="887397"/>
                </a:lnTo>
                <a:lnTo>
                  <a:pt x="1247828" y="880840"/>
                </a:lnTo>
                <a:lnTo>
                  <a:pt x="1192632" y="874111"/>
                </a:lnTo>
                <a:lnTo>
                  <a:pt x="1138434" y="867212"/>
                </a:lnTo>
                <a:lnTo>
                  <a:pt x="1085253" y="860147"/>
                </a:lnTo>
                <a:lnTo>
                  <a:pt x="1033105" y="852919"/>
                </a:lnTo>
                <a:lnTo>
                  <a:pt x="982011" y="845529"/>
                </a:lnTo>
                <a:lnTo>
                  <a:pt x="931989" y="837981"/>
                </a:lnTo>
                <a:lnTo>
                  <a:pt x="883056" y="830277"/>
                </a:lnTo>
                <a:lnTo>
                  <a:pt x="835232" y="822421"/>
                </a:lnTo>
                <a:lnTo>
                  <a:pt x="788536" y="814414"/>
                </a:lnTo>
                <a:lnTo>
                  <a:pt x="742984" y="806261"/>
                </a:lnTo>
                <a:lnTo>
                  <a:pt x="698597" y="797962"/>
                </a:lnTo>
                <a:lnTo>
                  <a:pt x="655392" y="789522"/>
                </a:lnTo>
                <a:lnTo>
                  <a:pt x="613389" y="780942"/>
                </a:lnTo>
                <a:lnTo>
                  <a:pt x="572605" y="772226"/>
                </a:lnTo>
                <a:lnTo>
                  <a:pt x="533059" y="763376"/>
                </a:lnTo>
                <a:lnTo>
                  <a:pt x="494769" y="754395"/>
                </a:lnTo>
                <a:lnTo>
                  <a:pt x="457755" y="745286"/>
                </a:lnTo>
                <a:lnTo>
                  <a:pt x="387625" y="726695"/>
                </a:lnTo>
                <a:lnTo>
                  <a:pt x="322817" y="707623"/>
                </a:lnTo>
                <a:lnTo>
                  <a:pt x="263479" y="688092"/>
                </a:lnTo>
                <a:lnTo>
                  <a:pt x="209759" y="668125"/>
                </a:lnTo>
                <a:lnTo>
                  <a:pt x="161805" y="647744"/>
                </a:lnTo>
                <a:lnTo>
                  <a:pt x="119765" y="626969"/>
                </a:lnTo>
                <a:lnTo>
                  <a:pt x="83786" y="605824"/>
                </a:lnTo>
                <a:lnTo>
                  <a:pt x="41508" y="573459"/>
                </a:lnTo>
                <a:lnTo>
                  <a:pt x="13701" y="540381"/>
                </a:lnTo>
                <a:lnTo>
                  <a:pt x="0" y="495299"/>
                </a:lnTo>
                <a:close/>
              </a:path>
            </a:pathLst>
          </a:custGeom>
          <a:ln w="9524">
            <a:solidFill>
              <a:srgbClr val="830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81600" y="3505200"/>
            <a:ext cx="990600" cy="1752600"/>
          </a:xfrm>
          <a:custGeom>
            <a:avLst/>
            <a:gdLst/>
            <a:ahLst/>
            <a:cxnLst/>
            <a:rect l="l" t="t" r="r" b="b"/>
            <a:pathLst>
              <a:path w="990600" h="1752600">
                <a:moveTo>
                  <a:pt x="0" y="876299"/>
                </a:moveTo>
                <a:lnTo>
                  <a:pt x="1142" y="816302"/>
                </a:lnTo>
                <a:lnTo>
                  <a:pt x="4521" y="757390"/>
                </a:lnTo>
                <a:lnTo>
                  <a:pt x="10062" y="699694"/>
                </a:lnTo>
                <a:lnTo>
                  <a:pt x="17692" y="643344"/>
                </a:lnTo>
                <a:lnTo>
                  <a:pt x="27337" y="588470"/>
                </a:lnTo>
                <a:lnTo>
                  <a:pt x="38923" y="535203"/>
                </a:lnTo>
                <a:lnTo>
                  <a:pt x="52376" y="483675"/>
                </a:lnTo>
                <a:lnTo>
                  <a:pt x="67622" y="434014"/>
                </a:lnTo>
                <a:lnTo>
                  <a:pt x="84589" y="386351"/>
                </a:lnTo>
                <a:lnTo>
                  <a:pt x="103201" y="340818"/>
                </a:lnTo>
                <a:lnTo>
                  <a:pt x="123386" y="297545"/>
                </a:lnTo>
                <a:lnTo>
                  <a:pt x="145069" y="256662"/>
                </a:lnTo>
                <a:lnTo>
                  <a:pt x="168177" y="218299"/>
                </a:lnTo>
                <a:lnTo>
                  <a:pt x="192636" y="182587"/>
                </a:lnTo>
                <a:lnTo>
                  <a:pt x="218372" y="149658"/>
                </a:lnTo>
                <a:lnTo>
                  <a:pt x="245312" y="119640"/>
                </a:lnTo>
                <a:lnTo>
                  <a:pt x="273381" y="92665"/>
                </a:lnTo>
                <a:lnTo>
                  <a:pt x="332613" y="48365"/>
                </a:lnTo>
                <a:lnTo>
                  <a:pt x="395479" y="17803"/>
                </a:lnTo>
                <a:lnTo>
                  <a:pt x="461388" y="2021"/>
                </a:lnTo>
                <a:lnTo>
                  <a:pt x="495299" y="0"/>
                </a:lnTo>
                <a:lnTo>
                  <a:pt x="529210" y="2021"/>
                </a:lnTo>
                <a:lnTo>
                  <a:pt x="595119" y="17803"/>
                </a:lnTo>
                <a:lnTo>
                  <a:pt x="657985" y="48365"/>
                </a:lnTo>
                <a:lnTo>
                  <a:pt x="717217" y="92665"/>
                </a:lnTo>
                <a:lnTo>
                  <a:pt x="745286" y="119640"/>
                </a:lnTo>
                <a:lnTo>
                  <a:pt x="772226" y="149658"/>
                </a:lnTo>
                <a:lnTo>
                  <a:pt x="797962" y="182587"/>
                </a:lnTo>
                <a:lnTo>
                  <a:pt x="822421" y="218299"/>
                </a:lnTo>
                <a:lnTo>
                  <a:pt x="845529" y="256662"/>
                </a:lnTo>
                <a:lnTo>
                  <a:pt x="867212" y="297545"/>
                </a:lnTo>
                <a:lnTo>
                  <a:pt x="887397" y="340818"/>
                </a:lnTo>
                <a:lnTo>
                  <a:pt x="906009" y="386351"/>
                </a:lnTo>
                <a:lnTo>
                  <a:pt x="922976" y="434014"/>
                </a:lnTo>
                <a:lnTo>
                  <a:pt x="938223" y="483675"/>
                </a:lnTo>
                <a:lnTo>
                  <a:pt x="951676" y="535203"/>
                </a:lnTo>
                <a:lnTo>
                  <a:pt x="963262" y="588470"/>
                </a:lnTo>
                <a:lnTo>
                  <a:pt x="972906" y="643344"/>
                </a:lnTo>
                <a:lnTo>
                  <a:pt x="980536" y="699694"/>
                </a:lnTo>
                <a:lnTo>
                  <a:pt x="986077" y="757390"/>
                </a:lnTo>
                <a:lnTo>
                  <a:pt x="989456" y="816302"/>
                </a:lnTo>
                <a:lnTo>
                  <a:pt x="990599" y="876299"/>
                </a:lnTo>
                <a:lnTo>
                  <a:pt x="989456" y="936296"/>
                </a:lnTo>
                <a:lnTo>
                  <a:pt x="986077" y="995208"/>
                </a:lnTo>
                <a:lnTo>
                  <a:pt x="980536" y="1052904"/>
                </a:lnTo>
                <a:lnTo>
                  <a:pt x="972906" y="1109255"/>
                </a:lnTo>
                <a:lnTo>
                  <a:pt x="963262" y="1164128"/>
                </a:lnTo>
                <a:lnTo>
                  <a:pt x="951676" y="1217395"/>
                </a:lnTo>
                <a:lnTo>
                  <a:pt x="938223" y="1268924"/>
                </a:lnTo>
                <a:lnTo>
                  <a:pt x="922976" y="1318585"/>
                </a:lnTo>
                <a:lnTo>
                  <a:pt x="906009" y="1366247"/>
                </a:lnTo>
                <a:lnTo>
                  <a:pt x="887397" y="1411780"/>
                </a:lnTo>
                <a:lnTo>
                  <a:pt x="867212" y="1455054"/>
                </a:lnTo>
                <a:lnTo>
                  <a:pt x="845529" y="1495937"/>
                </a:lnTo>
                <a:lnTo>
                  <a:pt x="822421" y="1534300"/>
                </a:lnTo>
                <a:lnTo>
                  <a:pt x="797962" y="1570011"/>
                </a:lnTo>
                <a:lnTo>
                  <a:pt x="772226" y="1602941"/>
                </a:lnTo>
                <a:lnTo>
                  <a:pt x="745286" y="1632958"/>
                </a:lnTo>
                <a:lnTo>
                  <a:pt x="717217" y="1659933"/>
                </a:lnTo>
                <a:lnTo>
                  <a:pt x="657985" y="1704232"/>
                </a:lnTo>
                <a:lnTo>
                  <a:pt x="595119" y="1734795"/>
                </a:lnTo>
                <a:lnTo>
                  <a:pt x="529210" y="1750576"/>
                </a:lnTo>
                <a:lnTo>
                  <a:pt x="495299" y="1752598"/>
                </a:lnTo>
                <a:lnTo>
                  <a:pt x="461388" y="1750576"/>
                </a:lnTo>
                <a:lnTo>
                  <a:pt x="395479" y="1734795"/>
                </a:lnTo>
                <a:lnTo>
                  <a:pt x="332613" y="1704232"/>
                </a:lnTo>
                <a:lnTo>
                  <a:pt x="273381" y="1659933"/>
                </a:lnTo>
                <a:lnTo>
                  <a:pt x="245312" y="1632958"/>
                </a:lnTo>
                <a:lnTo>
                  <a:pt x="218372" y="1602941"/>
                </a:lnTo>
                <a:lnTo>
                  <a:pt x="192636" y="1570011"/>
                </a:lnTo>
                <a:lnTo>
                  <a:pt x="168177" y="1534300"/>
                </a:lnTo>
                <a:lnTo>
                  <a:pt x="145069" y="1495937"/>
                </a:lnTo>
                <a:lnTo>
                  <a:pt x="123386" y="1455054"/>
                </a:lnTo>
                <a:lnTo>
                  <a:pt x="103201" y="1411780"/>
                </a:lnTo>
                <a:lnTo>
                  <a:pt x="84589" y="1366247"/>
                </a:lnTo>
                <a:lnTo>
                  <a:pt x="67622" y="1318585"/>
                </a:lnTo>
                <a:lnTo>
                  <a:pt x="52376" y="1268924"/>
                </a:lnTo>
                <a:lnTo>
                  <a:pt x="38923" y="1217395"/>
                </a:lnTo>
                <a:lnTo>
                  <a:pt x="27337" y="1164128"/>
                </a:lnTo>
                <a:lnTo>
                  <a:pt x="17692" y="1109255"/>
                </a:lnTo>
                <a:lnTo>
                  <a:pt x="10062" y="1052904"/>
                </a:lnTo>
                <a:lnTo>
                  <a:pt x="4521" y="995208"/>
                </a:lnTo>
                <a:lnTo>
                  <a:pt x="1142" y="936296"/>
                </a:lnTo>
                <a:lnTo>
                  <a:pt x="0" y="87629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65579"/>
            <a:ext cx="68675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0">
                <a:solidFill>
                  <a:srgbClr val="420000"/>
                </a:solidFill>
                <a:latin typeface="Times New Roman"/>
                <a:cs typeface="Times New Roman"/>
              </a:rPr>
              <a:t>(Adding values larger than </a:t>
            </a:r>
            <a:r>
              <a:rPr dirty="0" sz="4000" b="0">
                <a:solidFill>
                  <a:srgbClr val="420000"/>
                </a:solidFill>
                <a:latin typeface="Times New Roman"/>
                <a:cs typeface="Times New Roman"/>
              </a:rPr>
              <a:t>8</a:t>
            </a:r>
            <a:r>
              <a:rPr dirty="0" sz="4000" spc="5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0">
                <a:solidFill>
                  <a:srgbClr val="420000"/>
                </a:solidFill>
                <a:latin typeface="Times New Roman"/>
                <a:cs typeface="Times New Roman"/>
              </a:rPr>
              <a:t>bits)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3028195"/>
            <a:ext cx="4229100" cy="2706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19800" y="4419600"/>
            <a:ext cx="3048000" cy="22860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algn="just" marL="90805" marR="1224915">
              <a:lnSpc>
                <a:spcPct val="99200"/>
              </a:lnSpc>
              <a:spcBef>
                <a:spcPts val="385"/>
              </a:spcBef>
            </a:pPr>
            <a:r>
              <a:rPr dirty="0" sz="2800" b="1">
                <a:latin typeface="Times New Roman"/>
                <a:cs typeface="Times New Roman"/>
              </a:rPr>
              <a:t>RE</a:t>
            </a:r>
            <a:r>
              <a:rPr dirty="0" sz="2800" spc="-5" b="1">
                <a:latin typeface="Times New Roman"/>
                <a:cs typeface="Times New Roman"/>
              </a:rPr>
              <a:t>G</a:t>
            </a:r>
            <a:r>
              <a:rPr dirty="0" sz="2800" b="1">
                <a:latin typeface="Times New Roman"/>
                <a:cs typeface="Times New Roman"/>
              </a:rPr>
              <a:t>10</a:t>
            </a:r>
            <a:r>
              <a:rPr dirty="0" sz="2800" spc="-5" b="1">
                <a:latin typeface="Times New Roman"/>
                <a:cs typeface="Times New Roman"/>
              </a:rPr>
              <a:t>=F</a:t>
            </a:r>
            <a:r>
              <a:rPr dirty="0" sz="2800" b="1">
                <a:latin typeface="Times New Roman"/>
                <a:cs typeface="Times New Roman"/>
              </a:rPr>
              <a:t>2  </a:t>
            </a:r>
            <a:r>
              <a:rPr dirty="0" sz="2800" spc="-25" b="1">
                <a:latin typeface="Times New Roman"/>
                <a:cs typeface="Times New Roman"/>
              </a:rPr>
              <a:t>REG11=29  </a:t>
            </a:r>
            <a:r>
              <a:rPr dirty="0" sz="2800" spc="-5" b="1">
                <a:latin typeface="Times New Roman"/>
                <a:cs typeface="Times New Roman"/>
              </a:rPr>
              <a:t>REG12=87  REG13=35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29400" y="2514600"/>
            <a:ext cx="1600200" cy="1524000"/>
          </a:xfrm>
          <a:custGeom>
            <a:avLst/>
            <a:gdLst/>
            <a:ahLst/>
            <a:cxnLst/>
            <a:rect l="l" t="t" r="r" b="b"/>
            <a:pathLst>
              <a:path w="1600200" h="1524000">
                <a:moveTo>
                  <a:pt x="764502" y="1102575"/>
                </a:moveTo>
                <a:lnTo>
                  <a:pt x="571550" y="1102575"/>
                </a:lnTo>
                <a:lnTo>
                  <a:pt x="628599" y="1524000"/>
                </a:lnTo>
                <a:lnTo>
                  <a:pt x="764502" y="1102575"/>
                </a:lnTo>
                <a:close/>
              </a:path>
              <a:path w="1600200" h="1524000">
                <a:moveTo>
                  <a:pt x="1033460" y="1053744"/>
                </a:moveTo>
                <a:lnTo>
                  <a:pt x="780249" y="1053744"/>
                </a:lnTo>
                <a:lnTo>
                  <a:pt x="981379" y="1392554"/>
                </a:lnTo>
                <a:lnTo>
                  <a:pt x="1033460" y="1053744"/>
                </a:lnTo>
                <a:close/>
              </a:path>
              <a:path w="1600200" h="1524000">
                <a:moveTo>
                  <a:pt x="1275833" y="1020025"/>
                </a:moveTo>
                <a:lnTo>
                  <a:pt x="1038644" y="1020025"/>
                </a:lnTo>
                <a:lnTo>
                  <a:pt x="1344244" y="1276705"/>
                </a:lnTo>
                <a:lnTo>
                  <a:pt x="1275833" y="1020025"/>
                </a:lnTo>
                <a:close/>
              </a:path>
              <a:path w="1600200" h="1524000">
                <a:moveTo>
                  <a:pt x="1266054" y="983335"/>
                </a:moveTo>
                <a:lnTo>
                  <a:pt x="419823" y="983335"/>
                </a:lnTo>
                <a:lnTo>
                  <a:pt x="352780" y="1242974"/>
                </a:lnTo>
                <a:lnTo>
                  <a:pt x="571550" y="1102575"/>
                </a:lnTo>
                <a:lnTo>
                  <a:pt x="764502" y="1102575"/>
                </a:lnTo>
                <a:lnTo>
                  <a:pt x="780249" y="1053744"/>
                </a:lnTo>
                <a:lnTo>
                  <a:pt x="1033460" y="1053744"/>
                </a:lnTo>
                <a:lnTo>
                  <a:pt x="1038644" y="1020025"/>
                </a:lnTo>
                <a:lnTo>
                  <a:pt x="1275833" y="1020025"/>
                </a:lnTo>
                <a:lnTo>
                  <a:pt x="1266054" y="983335"/>
                </a:lnTo>
                <a:close/>
              </a:path>
              <a:path w="1600200" h="1524000">
                <a:moveTo>
                  <a:pt x="27406" y="161925"/>
                </a:moveTo>
                <a:lnTo>
                  <a:pt x="342785" y="537425"/>
                </a:lnTo>
                <a:lnTo>
                  <a:pt x="0" y="607834"/>
                </a:lnTo>
                <a:lnTo>
                  <a:pt x="275742" y="830795"/>
                </a:lnTo>
                <a:lnTo>
                  <a:pt x="9994" y="1029195"/>
                </a:lnTo>
                <a:lnTo>
                  <a:pt x="419823" y="983335"/>
                </a:lnTo>
                <a:lnTo>
                  <a:pt x="1266054" y="983335"/>
                </a:lnTo>
                <a:lnTo>
                  <a:pt x="1247343" y="913129"/>
                </a:lnTo>
                <a:lnTo>
                  <a:pt x="1563633" y="913129"/>
                </a:lnTo>
                <a:lnTo>
                  <a:pt x="1304378" y="739076"/>
                </a:lnTo>
                <a:lnTo>
                  <a:pt x="1562938" y="574116"/>
                </a:lnTo>
                <a:lnTo>
                  <a:pt x="1237335" y="516115"/>
                </a:lnTo>
                <a:lnTo>
                  <a:pt x="1280618" y="445909"/>
                </a:lnTo>
                <a:lnTo>
                  <a:pt x="541693" y="445909"/>
                </a:lnTo>
                <a:lnTo>
                  <a:pt x="27406" y="161925"/>
                </a:lnTo>
                <a:close/>
              </a:path>
              <a:path w="1600200" h="1524000">
                <a:moveTo>
                  <a:pt x="1563633" y="913129"/>
                </a:moveTo>
                <a:lnTo>
                  <a:pt x="1247343" y="913129"/>
                </a:lnTo>
                <a:lnTo>
                  <a:pt x="1600200" y="937679"/>
                </a:lnTo>
                <a:lnTo>
                  <a:pt x="1563633" y="913129"/>
                </a:lnTo>
                <a:close/>
              </a:path>
              <a:path w="1600200" h="1524000">
                <a:moveTo>
                  <a:pt x="618744" y="161925"/>
                </a:moveTo>
                <a:lnTo>
                  <a:pt x="541693" y="445909"/>
                </a:lnTo>
                <a:lnTo>
                  <a:pt x="1280618" y="445909"/>
                </a:lnTo>
                <a:lnTo>
                  <a:pt x="1303238" y="409219"/>
                </a:lnTo>
                <a:lnTo>
                  <a:pt x="800100" y="409219"/>
                </a:lnTo>
                <a:lnTo>
                  <a:pt x="618744" y="161925"/>
                </a:lnTo>
                <a:close/>
              </a:path>
              <a:path w="1600200" h="1524000">
                <a:moveTo>
                  <a:pt x="1075842" y="0"/>
                </a:moveTo>
                <a:lnTo>
                  <a:pt x="800100" y="409219"/>
                </a:lnTo>
                <a:lnTo>
                  <a:pt x="1303238" y="409219"/>
                </a:lnTo>
                <a:lnTo>
                  <a:pt x="1323900" y="375704"/>
                </a:lnTo>
                <a:lnTo>
                  <a:pt x="1048651" y="375704"/>
                </a:lnTo>
                <a:lnTo>
                  <a:pt x="1075842" y="0"/>
                </a:lnTo>
                <a:close/>
              </a:path>
              <a:path w="1600200" h="1524000">
                <a:moveTo>
                  <a:pt x="1361655" y="314464"/>
                </a:moveTo>
                <a:lnTo>
                  <a:pt x="1048651" y="375704"/>
                </a:lnTo>
                <a:lnTo>
                  <a:pt x="1323900" y="375704"/>
                </a:lnTo>
                <a:lnTo>
                  <a:pt x="1361655" y="314464"/>
                </a:lnTo>
                <a:close/>
              </a:path>
            </a:pathLst>
          </a:custGeom>
          <a:solidFill>
            <a:srgbClr val="D5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29400" y="2514600"/>
            <a:ext cx="1600200" cy="1524000"/>
          </a:xfrm>
          <a:custGeom>
            <a:avLst/>
            <a:gdLst/>
            <a:ahLst/>
            <a:cxnLst/>
            <a:rect l="l" t="t" r="r" b="b"/>
            <a:pathLst>
              <a:path w="1600200" h="1524000">
                <a:moveTo>
                  <a:pt x="800099" y="409221"/>
                </a:moveTo>
                <a:lnTo>
                  <a:pt x="1075839" y="0"/>
                </a:lnTo>
                <a:lnTo>
                  <a:pt x="1048649" y="375708"/>
                </a:lnTo>
                <a:lnTo>
                  <a:pt x="1361649" y="314465"/>
                </a:lnTo>
                <a:lnTo>
                  <a:pt x="1237339" y="516113"/>
                </a:lnTo>
                <a:lnTo>
                  <a:pt x="1562939" y="574109"/>
                </a:lnTo>
                <a:lnTo>
                  <a:pt x="1304379" y="739068"/>
                </a:lnTo>
                <a:lnTo>
                  <a:pt x="1600199" y="937682"/>
                </a:lnTo>
                <a:lnTo>
                  <a:pt x="1247339" y="913129"/>
                </a:lnTo>
                <a:lnTo>
                  <a:pt x="1344239" y="1276698"/>
                </a:lnTo>
                <a:lnTo>
                  <a:pt x="1038649" y="1020019"/>
                </a:lnTo>
                <a:lnTo>
                  <a:pt x="981381" y="1392558"/>
                </a:lnTo>
                <a:lnTo>
                  <a:pt x="780244" y="1053749"/>
                </a:lnTo>
                <a:lnTo>
                  <a:pt x="628596" y="1523998"/>
                </a:lnTo>
                <a:lnTo>
                  <a:pt x="571552" y="1102569"/>
                </a:lnTo>
                <a:lnTo>
                  <a:pt x="352784" y="1242979"/>
                </a:lnTo>
                <a:lnTo>
                  <a:pt x="419829" y="983332"/>
                </a:lnTo>
                <a:lnTo>
                  <a:pt x="10000" y="1029189"/>
                </a:lnTo>
                <a:lnTo>
                  <a:pt x="275738" y="830791"/>
                </a:lnTo>
                <a:lnTo>
                  <a:pt x="0" y="607835"/>
                </a:lnTo>
                <a:lnTo>
                  <a:pt x="342783" y="537421"/>
                </a:lnTo>
                <a:lnTo>
                  <a:pt x="27410" y="161924"/>
                </a:lnTo>
                <a:lnTo>
                  <a:pt x="541696" y="445910"/>
                </a:lnTo>
                <a:lnTo>
                  <a:pt x="618742" y="161924"/>
                </a:lnTo>
                <a:lnTo>
                  <a:pt x="800099" y="40922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62025" y="2942209"/>
            <a:ext cx="89725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 indent="76200">
              <a:lnSpc>
                <a:spcPts val="2100"/>
              </a:lnSpc>
              <a:spcBef>
                <a:spcPts val="219"/>
              </a:spcBef>
            </a:pPr>
            <a:r>
              <a:rPr dirty="0" sz="1800" spc="-10" b="1">
                <a:latin typeface="Times New Roman"/>
                <a:cs typeface="Times New Roman"/>
              </a:rPr>
              <a:t>Write </a:t>
            </a:r>
            <a:r>
              <a:rPr dirty="0" sz="1800" b="1">
                <a:latin typeface="Times New Roman"/>
                <a:cs typeface="Times New Roman"/>
              </a:rPr>
              <a:t>a  </a:t>
            </a:r>
            <a:r>
              <a:rPr dirty="0" sz="1800" spc="-5" b="1">
                <a:latin typeface="Times New Roman"/>
                <a:cs typeface="Times New Roman"/>
              </a:rPr>
              <a:t>P</a:t>
            </a:r>
            <a:r>
              <a:rPr dirty="0" sz="1800" spc="-3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og</a:t>
            </a:r>
            <a:r>
              <a:rPr dirty="0" sz="1800" spc="-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am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099820"/>
            <a:ext cx="6649084" cy="995680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dirty="0" sz="3200" spc="-5" b="0">
                <a:solidFill>
                  <a:srgbClr val="420000"/>
                </a:solidFill>
                <a:latin typeface="Times New Roman"/>
                <a:cs typeface="Times New Roman"/>
              </a:rPr>
              <a:t>Increment, Decrement, and Complement  Operations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3624579"/>
            <a:ext cx="11449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4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spc="-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D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CF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1939" y="3624579"/>
            <a:ext cx="6610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F, d,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4640579"/>
            <a:ext cx="12153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4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spc="-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COMF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1939" y="4640579"/>
            <a:ext cx="6610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F, d,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5643879"/>
            <a:ext cx="11588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4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spc="-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NEGF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1939" y="5643879"/>
            <a:ext cx="40703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F,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2270760"/>
            <a:ext cx="6870700" cy="68072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4203065" algn="l"/>
              </a:tabLst>
            </a:pPr>
            <a:r>
              <a:rPr dirty="0" sz="2000" spc="-5">
                <a:latin typeface="Times New Roman"/>
                <a:cs typeface="Times New Roman"/>
              </a:rPr>
              <a:t>Instructions:	Examples: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481965" algn="l"/>
                <a:tab pos="1840864" algn="l"/>
                <a:tab pos="4203065" algn="l"/>
                <a:tab pos="4672965" algn="l"/>
                <a:tab pos="6031865" algn="l"/>
              </a:tabLst>
            </a:pPr>
            <a:r>
              <a:rPr dirty="0" sz="14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spc="-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INCF	F, d, a	</a:t>
            </a:r>
            <a:r>
              <a:rPr dirty="0" sz="14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spc="-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INCF	R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G1,1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4140" y="2964179"/>
            <a:ext cx="3880485" cy="316230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482600" marR="89535">
              <a:lnSpc>
                <a:spcPts val="2120"/>
              </a:lnSpc>
              <a:spcBef>
                <a:spcPts val="405"/>
              </a:spcBef>
            </a:pP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Increment REG1 and save result  in REG1</a:t>
            </a:r>
            <a:endParaRPr sz="2000">
              <a:latin typeface="Times New Roman"/>
              <a:cs typeface="Times New Roman"/>
            </a:endParaRPr>
          </a:p>
          <a:p>
            <a:pPr marL="482600" marR="5080" indent="-469900">
              <a:lnSpc>
                <a:spcPct val="98300"/>
              </a:lnSpc>
              <a:spcBef>
                <a:spcPts val="295"/>
              </a:spcBef>
              <a:buClr>
                <a:srgbClr val="660000"/>
              </a:buClr>
              <a:buSzPct val="70000"/>
              <a:buFont typeface="Wingdings"/>
              <a:buChar char=""/>
              <a:tabLst>
                <a:tab pos="481965" algn="l"/>
                <a:tab pos="482600" algn="l"/>
                <a:tab pos="1840864" algn="l"/>
              </a:tabLst>
            </a:pPr>
            <a:r>
              <a:rPr dirty="0" sz="2000" spc="-5">
                <a:latin typeface="Times New Roman"/>
                <a:cs typeface="Times New Roman"/>
              </a:rPr>
              <a:t>DECF	REG2, </a:t>
            </a:r>
            <a:r>
              <a:rPr dirty="0" sz="2000">
                <a:latin typeface="Times New Roman"/>
                <a:cs typeface="Times New Roman"/>
              </a:rPr>
              <a:t>0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Decrement REG2 and save result  in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  <a:p>
            <a:pPr marL="482600" marR="434340" indent="-469900">
              <a:lnSpc>
                <a:spcPct val="100400"/>
              </a:lnSpc>
              <a:spcBef>
                <a:spcPts val="270"/>
              </a:spcBef>
              <a:buClr>
                <a:srgbClr val="660000"/>
              </a:buClr>
              <a:buSzPct val="70000"/>
              <a:buFont typeface="Wingdings"/>
              <a:buChar char=""/>
              <a:tabLst>
                <a:tab pos="481965" algn="l"/>
                <a:tab pos="482600" algn="l"/>
                <a:tab pos="1840864" algn="l"/>
              </a:tabLst>
            </a:pPr>
            <a:r>
              <a:rPr dirty="0" sz="2000">
                <a:latin typeface="Times New Roman"/>
                <a:cs typeface="Times New Roman"/>
              </a:rPr>
              <a:t>COMF	</a:t>
            </a:r>
            <a:r>
              <a:rPr dirty="0" sz="2000" spc="-5">
                <a:latin typeface="Times New Roman"/>
                <a:cs typeface="Times New Roman"/>
              </a:rPr>
              <a:t>REG3,0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 Complement REG3 and save  result in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180"/>
              </a:spcBef>
              <a:buClr>
                <a:srgbClr val="660000"/>
              </a:buClr>
              <a:buSzPct val="70000"/>
              <a:buFont typeface="Wingdings"/>
              <a:buChar char=""/>
              <a:tabLst>
                <a:tab pos="481965" algn="l"/>
                <a:tab pos="482600" algn="l"/>
                <a:tab pos="1840864" algn="l"/>
              </a:tabLst>
            </a:pPr>
            <a:r>
              <a:rPr dirty="0" sz="2000">
                <a:latin typeface="Times New Roman"/>
                <a:cs typeface="Times New Roman"/>
              </a:rPr>
              <a:t>NEGF	</a:t>
            </a:r>
            <a:r>
              <a:rPr dirty="0" sz="2000" spc="-5">
                <a:latin typeface="Times New Roman"/>
                <a:cs typeface="Times New Roman"/>
              </a:rPr>
              <a:t>REG1, </a:t>
            </a: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300"/>
              </a:spcBef>
            </a:pP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Take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2s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complement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dirty="0" sz="20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REG1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855979"/>
            <a:ext cx="7007859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000" spc="-5" b="0">
                <a:solidFill>
                  <a:srgbClr val="420000"/>
                </a:solidFill>
                <a:latin typeface="Times New Roman"/>
                <a:cs typeface="Times New Roman"/>
              </a:rPr>
              <a:t>Redirection </a:t>
            </a:r>
            <a:r>
              <a:rPr dirty="0" sz="4000" b="0">
                <a:solidFill>
                  <a:srgbClr val="420000"/>
                </a:solidFill>
                <a:latin typeface="Times New Roman"/>
                <a:cs typeface="Times New Roman"/>
              </a:rPr>
              <a:t>of </a:t>
            </a:r>
            <a:r>
              <a:rPr dirty="0" sz="4000" spc="-5" b="0">
                <a:solidFill>
                  <a:srgbClr val="420000"/>
                </a:solidFill>
                <a:latin typeface="Times New Roman"/>
                <a:cs typeface="Times New Roman"/>
              </a:rPr>
              <a:t>Program Execution  (Branch and Skip</a:t>
            </a:r>
            <a:r>
              <a:rPr dirty="0" sz="4000" spc="5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0">
                <a:solidFill>
                  <a:srgbClr val="420000"/>
                </a:solidFill>
                <a:latin typeface="Times New Roman"/>
                <a:cs typeface="Times New Roman"/>
              </a:rPr>
              <a:t>Operations)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3004820"/>
            <a:ext cx="7493634" cy="301434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482600" marR="5080" indent="-469900">
              <a:lnSpc>
                <a:spcPts val="3800"/>
              </a:lnSpc>
              <a:spcBef>
                <a:spcPts val="260"/>
              </a:spcBef>
              <a:tabLst>
                <a:tab pos="481965" algn="l"/>
              </a:tabLst>
            </a:pPr>
            <a:r>
              <a:rPr dirty="0" sz="2250" spc="-1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2250" spc="-1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The </a:t>
            </a:r>
            <a:r>
              <a:rPr dirty="0" sz="3200">
                <a:latin typeface="Times New Roman"/>
                <a:cs typeface="Times New Roman"/>
              </a:rPr>
              <a:t>PIC18F MPU </a:t>
            </a:r>
            <a:r>
              <a:rPr dirty="0" sz="3200" spc="-5">
                <a:latin typeface="Times New Roman"/>
                <a:cs typeface="Times New Roman"/>
              </a:rPr>
              <a:t>includes three </a:t>
            </a:r>
            <a:r>
              <a:rPr dirty="0" sz="3200">
                <a:latin typeface="Times New Roman"/>
                <a:cs typeface="Times New Roman"/>
              </a:rPr>
              <a:t>groups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  </a:t>
            </a:r>
            <a:r>
              <a:rPr dirty="0" sz="3200" spc="-5">
                <a:latin typeface="Times New Roman"/>
                <a:cs typeface="Times New Roman"/>
              </a:rPr>
              <a:t>instructions that change the direction </a:t>
            </a:r>
            <a:r>
              <a:rPr dirty="0" sz="3200">
                <a:latin typeface="Times New Roman"/>
                <a:cs typeface="Times New Roman"/>
              </a:rPr>
              <a:t>of  </a:t>
            </a:r>
            <a:r>
              <a:rPr dirty="0" sz="3200" spc="-5">
                <a:latin typeface="Times New Roman"/>
                <a:cs typeface="Times New Roman"/>
              </a:rPr>
              <a:t>execution:</a:t>
            </a:r>
            <a:endParaRPr sz="32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610"/>
              </a:spcBef>
              <a:tabLst>
                <a:tab pos="918844" algn="l"/>
              </a:tabLst>
            </a:pPr>
            <a:r>
              <a:rPr dirty="0" sz="2100" spc="-785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2100" spc="-785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Branch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640"/>
              </a:spcBef>
              <a:tabLst>
                <a:tab pos="918844" algn="l"/>
              </a:tabLst>
            </a:pPr>
            <a:r>
              <a:rPr dirty="0" sz="2100" spc="-785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2100" spc="-785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Skip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640"/>
              </a:spcBef>
              <a:tabLst>
                <a:tab pos="918844" algn="l"/>
              </a:tabLst>
            </a:pPr>
            <a:r>
              <a:rPr dirty="0" sz="2100" spc="-785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2100" spc="-785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Call (discussed in Chapter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7)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133600" y="2590800"/>
            <a:ext cx="6378448" cy="3844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34059"/>
            <a:ext cx="65595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  <a:tab pos="5118100" algn="l"/>
              </a:tabLst>
            </a:pP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Br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a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n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c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h	Ins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t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ru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cti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ons 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i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n	P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IC18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1394459"/>
            <a:ext cx="160909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420000"/>
                </a:solidFill>
                <a:latin typeface="Times New Roman"/>
                <a:cs typeface="Times New Roman"/>
              </a:rPr>
              <a:t>F</a:t>
            </a:r>
            <a:r>
              <a:rPr dirty="0" sz="4400" spc="-5">
                <a:solidFill>
                  <a:srgbClr val="420000"/>
                </a:solidFill>
                <a:latin typeface="Times New Roman"/>
                <a:cs typeface="Times New Roman"/>
              </a:rPr>
              <a:t>amil</a:t>
            </a:r>
            <a:r>
              <a:rPr dirty="0" sz="4400">
                <a:solidFill>
                  <a:srgbClr val="420000"/>
                </a:solidFill>
                <a:latin typeface="Times New Roman"/>
                <a:cs typeface="Times New Roman"/>
              </a:rPr>
              <a:t>y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77533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01590" algn="l"/>
              </a:tabLst>
            </a:pP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Unconditional</a:t>
            </a:r>
            <a:r>
              <a:rPr dirty="0" sz="4400" spc="20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Branch	Instructions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319020"/>
            <a:ext cx="167640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latin typeface="Times New Roman"/>
                <a:cs typeface="Times New Roman"/>
              </a:rPr>
              <a:t>Instructions: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261867"/>
            <a:ext cx="117475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800" spc="1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800" spc="1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600" spc="15">
                <a:latin typeface="Times New Roman"/>
                <a:cs typeface="Times New Roman"/>
              </a:rPr>
              <a:t>BRA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1939" y="3261867"/>
            <a:ext cx="113474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(label)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5166867"/>
            <a:ext cx="141287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800" spc="1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800" spc="1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600" spc="15">
                <a:latin typeface="Times New Roman"/>
                <a:cs typeface="Times New Roman"/>
              </a:rPr>
              <a:t>GOTO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1939" y="5166867"/>
            <a:ext cx="113474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k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(label)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4140" y="3152647"/>
            <a:ext cx="3456940" cy="113030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482600" marR="5080" indent="-469900">
              <a:lnSpc>
                <a:spcPct val="89400"/>
              </a:lnSpc>
              <a:spcBef>
                <a:spcPts val="430"/>
              </a:spcBef>
              <a:tabLst>
                <a:tab pos="481965" algn="l"/>
              </a:tabLst>
            </a:pPr>
            <a:r>
              <a:rPr dirty="0" sz="1800" spc="1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800" spc="1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Unconditional relative  branch within </a:t>
            </a:r>
            <a:r>
              <a:rPr dirty="0" sz="2600">
                <a:latin typeface="Times New Roman"/>
                <a:cs typeface="Times New Roman"/>
              </a:rPr>
              <a:t>± 512  words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4140" y="4740147"/>
            <a:ext cx="3567429" cy="113030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482600" marR="5080" indent="-469900">
              <a:lnSpc>
                <a:spcPct val="89400"/>
              </a:lnSpc>
              <a:spcBef>
                <a:spcPts val="430"/>
              </a:spcBef>
              <a:tabLst>
                <a:tab pos="481965" algn="l"/>
              </a:tabLst>
            </a:pPr>
            <a:r>
              <a:rPr dirty="0" sz="1800" spc="1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800" spc="1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Unconditional absolute  branch anywhere in </a:t>
            </a:r>
            <a:r>
              <a:rPr dirty="0" sz="2600">
                <a:latin typeface="Times New Roman"/>
                <a:cs typeface="Times New Roman"/>
              </a:rPr>
              <a:t>2  MB </a:t>
            </a:r>
            <a:r>
              <a:rPr dirty="0" sz="2600" spc="-5">
                <a:latin typeface="Times New Roman"/>
                <a:cs typeface="Times New Roman"/>
              </a:rPr>
              <a:t>memory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locations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734059"/>
            <a:ext cx="46653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Conditional</a:t>
            </a:r>
            <a:r>
              <a:rPr dirty="0" sz="4400" spc="-50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Relative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394459"/>
            <a:ext cx="441706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dirty="0" sz="4400" spc="-5">
                <a:solidFill>
                  <a:srgbClr val="420000"/>
                </a:solidFill>
                <a:latin typeface="Times New Roman"/>
                <a:cs typeface="Times New Roman"/>
              </a:rPr>
              <a:t>Branch	Instructions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5913120"/>
            <a:ext cx="727583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75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750" spc="-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500">
                <a:latin typeface="Times New Roman"/>
                <a:cs typeface="Times New Roman"/>
              </a:rPr>
              <a:t>(n </a:t>
            </a:r>
            <a:r>
              <a:rPr dirty="0" sz="2500" spc="-5">
                <a:latin typeface="Times New Roman"/>
                <a:cs typeface="Times New Roman"/>
              </a:rPr>
              <a:t>is label </a:t>
            </a:r>
            <a:r>
              <a:rPr dirty="0" sz="2500">
                <a:latin typeface="Times New Roman"/>
                <a:cs typeface="Times New Roman"/>
              </a:rPr>
              <a:t>– </a:t>
            </a:r>
            <a:r>
              <a:rPr dirty="0" sz="2500" spc="-5">
                <a:latin typeface="Times New Roman"/>
                <a:cs typeface="Times New Roman"/>
              </a:rPr>
              <a:t>represents 8-bit signed number in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words)</a:t>
            </a:r>
            <a:endParaRPr sz="25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74089" y="2514600"/>
          <a:ext cx="8474710" cy="3416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0680"/>
                <a:gridCol w="810259"/>
                <a:gridCol w="3290570"/>
                <a:gridCol w="2743199"/>
              </a:tblGrid>
              <a:tr h="778510">
                <a:tc gridSpan="3">
                  <a:txBody>
                    <a:bodyPr/>
                    <a:lstStyle/>
                    <a:p>
                      <a:pPr marL="31750">
                        <a:lnSpc>
                          <a:spcPts val="2900"/>
                        </a:lnSpc>
                        <a:spcBef>
                          <a:spcPts val="1920"/>
                        </a:spcBef>
                        <a:tabLst>
                          <a:tab pos="501015" algn="l"/>
                          <a:tab pos="2774315" algn="l"/>
                          <a:tab pos="3688715" algn="l"/>
                          <a:tab pos="6090920" algn="l"/>
                        </a:tabLst>
                      </a:pPr>
                      <a:r>
                        <a:rPr dirty="0" baseline="-30158" sz="2625" spc="-7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baseline="-30158" sz="2625" spc="-7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21111" sz="3750">
                          <a:latin typeface="Times New Roman"/>
                          <a:cs typeface="Times New Roman"/>
                        </a:rPr>
                        <a:t>BC	n:	</a:t>
                      </a:r>
                      <a:r>
                        <a:rPr dirty="0" baseline="-21111" sz="3750" spc="-7">
                          <a:latin typeface="Times New Roman"/>
                          <a:cs typeface="Times New Roman"/>
                        </a:rPr>
                        <a:t>Branch</a:t>
                      </a:r>
                      <a:r>
                        <a:rPr dirty="0" baseline="-21111" sz="37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1111" sz="3750" spc="-7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baseline="-21111" sz="37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1111" sz="3750" spc="-7">
                          <a:latin typeface="Times New Roman"/>
                          <a:cs typeface="Times New Roman"/>
                        </a:rPr>
                        <a:t>Carry	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address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600" spc="-9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PC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10"/>
                        </a:lnSpc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should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set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600" spc="-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upon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384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5D2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ts val="2730"/>
                        </a:lnSpc>
                        <a:tabLst>
                          <a:tab pos="501015" algn="l"/>
                        </a:tabLst>
                      </a:pPr>
                      <a:r>
                        <a:rPr dirty="0" sz="175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75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BNC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730"/>
                        </a:lnSpc>
                      </a:pPr>
                      <a:r>
                        <a:rPr dirty="0" sz="2500">
                          <a:latin typeface="Times New Roman"/>
                          <a:cs typeface="Times New Roman"/>
                        </a:rPr>
                        <a:t>n: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ts val="2590"/>
                        </a:lnSpc>
                        <a:tabLst>
                          <a:tab pos="3578225" algn="l"/>
                        </a:tabLst>
                      </a:pPr>
                      <a:r>
                        <a:rPr dirty="0" baseline="-3333" sz="3750" spc="-7">
                          <a:latin typeface="Times New Roman"/>
                          <a:cs typeface="Times New Roman"/>
                        </a:rPr>
                        <a:t>Branch if</a:t>
                      </a:r>
                      <a:r>
                        <a:rPr dirty="0" baseline="-3333" sz="375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333" sz="375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baseline="-3333" sz="37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333" sz="3750" spc="-7">
                          <a:latin typeface="Times New Roman"/>
                          <a:cs typeface="Times New Roman"/>
                        </a:rPr>
                        <a:t>Carry	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executing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6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command!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5D2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  <a:tabLst>
                          <a:tab pos="501015" algn="l"/>
                        </a:tabLst>
                      </a:pPr>
                      <a:r>
                        <a:rPr dirty="0" sz="175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75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BZ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845"/>
                        </a:lnSpc>
                      </a:pPr>
                      <a:r>
                        <a:rPr dirty="0" sz="2500">
                          <a:latin typeface="Times New Roman"/>
                          <a:cs typeface="Times New Roman"/>
                        </a:rPr>
                        <a:t>n: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ts val="2845"/>
                        </a:lnSpc>
                      </a:pPr>
                      <a:r>
                        <a:rPr dirty="0" sz="2500" spc="-5">
                          <a:latin typeface="Times New Roman"/>
                          <a:cs typeface="Times New Roman"/>
                        </a:rPr>
                        <a:t>Branch if Zero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5D2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  <a:tabLst>
                          <a:tab pos="501015" algn="l"/>
                        </a:tabLst>
                      </a:pPr>
                      <a:r>
                        <a:rPr dirty="0" sz="175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75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BNZ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845"/>
                        </a:lnSpc>
                      </a:pPr>
                      <a:r>
                        <a:rPr dirty="0" sz="2500">
                          <a:latin typeface="Times New Roman"/>
                          <a:cs typeface="Times New Roman"/>
                        </a:rPr>
                        <a:t>n: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ts val="2845"/>
                        </a:lnSpc>
                        <a:tabLst>
                          <a:tab pos="4065270" algn="l"/>
                        </a:tabLst>
                      </a:pPr>
                      <a:r>
                        <a:rPr dirty="0" sz="2500" spc="-5">
                          <a:latin typeface="Times New Roman"/>
                          <a:cs typeface="Times New Roman"/>
                        </a:rPr>
                        <a:t>Branch if</a:t>
                      </a:r>
                      <a:r>
                        <a:rPr dirty="0" sz="2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25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500" spc="-5">
                          <a:latin typeface="Times New Roman"/>
                          <a:cs typeface="Times New Roman"/>
                        </a:rPr>
                        <a:t>Zero	</a:t>
                      </a:r>
                      <a:r>
                        <a:rPr dirty="0" baseline="12152" sz="2400" spc="-7" b="1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baseline="12152" sz="2400" spc="-1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12152" sz="2400" spc="-7" b="1">
                          <a:latin typeface="Times New Roman"/>
                          <a:cs typeface="Times New Roman"/>
                        </a:rPr>
                        <a:t>Example:</a:t>
                      </a:r>
                      <a:endParaRPr baseline="12152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5D2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  <a:tabLst>
                          <a:tab pos="501015" algn="l"/>
                        </a:tabLst>
                      </a:pPr>
                      <a:r>
                        <a:rPr dirty="0" sz="175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75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BN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845"/>
                        </a:lnSpc>
                      </a:pPr>
                      <a:r>
                        <a:rPr dirty="0" sz="2500">
                          <a:latin typeface="Times New Roman"/>
                          <a:cs typeface="Times New Roman"/>
                        </a:rPr>
                        <a:t>n: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ts val="1305"/>
                        </a:lnSpc>
                        <a:tabLst>
                          <a:tab pos="3413125" algn="l"/>
                          <a:tab pos="3898900" algn="l"/>
                        </a:tabLst>
                      </a:pPr>
                      <a:r>
                        <a:rPr dirty="0" baseline="-32222" sz="3750" spc="-7">
                          <a:latin typeface="Times New Roman"/>
                          <a:cs typeface="Times New Roman"/>
                        </a:rPr>
                        <a:t>Branch</a:t>
                      </a:r>
                      <a:r>
                        <a:rPr dirty="0" baseline="-32222" sz="3750" spc="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2222" sz="3750" spc="-7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baseline="-32222" sz="37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2222" sz="3750" spc="-7">
                          <a:latin typeface="Times New Roman"/>
                          <a:cs typeface="Times New Roman"/>
                        </a:rPr>
                        <a:t>Negative	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BC	0x020 ; goto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address</a:t>
                      </a:r>
                      <a:r>
                        <a:rPr dirty="0" sz="1600" spc="-1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95"/>
                        </a:lnSpc>
                        <a:tabLst>
                          <a:tab pos="575310" algn="l"/>
                        </a:tabLst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BZ	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LOOP;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goto</a:t>
                      </a:r>
                      <a:r>
                        <a:rPr dirty="0" sz="1600" spc="-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loop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5D200"/>
                    </a:solidFill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  <a:tabLst>
                          <a:tab pos="501015" algn="l"/>
                        </a:tabLst>
                      </a:pPr>
                      <a:r>
                        <a:rPr dirty="0" sz="175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75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BNN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845"/>
                        </a:lnSpc>
                      </a:pPr>
                      <a:r>
                        <a:rPr dirty="0" sz="2500">
                          <a:latin typeface="Times New Roman"/>
                          <a:cs typeface="Times New Roman"/>
                        </a:rPr>
                        <a:t>n: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ts val="2845"/>
                        </a:lnSpc>
                      </a:pPr>
                      <a:r>
                        <a:rPr dirty="0" sz="2500" spc="-5">
                          <a:latin typeface="Times New Roman"/>
                          <a:cs typeface="Times New Roman"/>
                        </a:rPr>
                        <a:t>Branch if 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25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500" spc="-5">
                          <a:latin typeface="Times New Roman"/>
                          <a:cs typeface="Times New Roman"/>
                        </a:rPr>
                        <a:t>Negative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5D200"/>
                    </a:solidFill>
                  </a:tcPr>
                </a:tc>
              </a:tr>
              <a:tr h="382905">
                <a:tc>
                  <a:txBody>
                    <a:bodyPr/>
                    <a:lstStyle/>
                    <a:p>
                      <a:pPr marL="31750">
                        <a:lnSpc>
                          <a:spcPts val="2860"/>
                        </a:lnSpc>
                        <a:tabLst>
                          <a:tab pos="501015" algn="l"/>
                        </a:tabLst>
                      </a:pPr>
                      <a:r>
                        <a:rPr dirty="0" sz="175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75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BOV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860"/>
                        </a:lnSpc>
                      </a:pPr>
                      <a:r>
                        <a:rPr dirty="0" sz="2500">
                          <a:latin typeface="Times New Roman"/>
                          <a:cs typeface="Times New Roman"/>
                        </a:rPr>
                        <a:t>n: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ts val="2860"/>
                        </a:lnSpc>
                      </a:pPr>
                      <a:r>
                        <a:rPr dirty="0" sz="2500" spc="-5">
                          <a:latin typeface="Times New Roman"/>
                          <a:cs typeface="Times New Roman"/>
                        </a:rPr>
                        <a:t>Branch if</a:t>
                      </a:r>
                      <a:r>
                        <a:rPr dirty="0" sz="25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500" spc="-5">
                          <a:latin typeface="Times New Roman"/>
                          <a:cs typeface="Times New Roman"/>
                        </a:rPr>
                        <a:t>Overflow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ts val="2785"/>
                        </a:lnSpc>
                        <a:tabLst>
                          <a:tab pos="501015" algn="l"/>
                        </a:tabLst>
                      </a:pPr>
                      <a:r>
                        <a:rPr dirty="0" sz="175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175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BNOV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785"/>
                        </a:lnSpc>
                      </a:pPr>
                      <a:r>
                        <a:rPr dirty="0" sz="2500">
                          <a:latin typeface="Times New Roman"/>
                          <a:cs typeface="Times New Roman"/>
                        </a:rPr>
                        <a:t>n: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ts val="2785"/>
                        </a:lnSpc>
                      </a:pPr>
                      <a:r>
                        <a:rPr dirty="0" sz="2500" spc="-5">
                          <a:latin typeface="Times New Roman"/>
                          <a:cs typeface="Times New Roman"/>
                        </a:rPr>
                        <a:t>Branch if 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25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500" spc="-5">
                          <a:latin typeface="Times New Roman"/>
                          <a:cs typeface="Times New Roman"/>
                        </a:rPr>
                        <a:t>Overflow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734059"/>
            <a:ext cx="48355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0370" algn="l"/>
              </a:tabLst>
            </a:pP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Examples</a:t>
            </a:r>
            <a:r>
              <a:rPr dirty="0" sz="4400" spc="5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of	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Relative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394459"/>
            <a:ext cx="7195184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3425" algn="l"/>
              </a:tabLst>
            </a:pPr>
            <a:r>
              <a:rPr dirty="0" sz="4400" spc="-5">
                <a:solidFill>
                  <a:srgbClr val="420000"/>
                </a:solidFill>
                <a:latin typeface="Times New Roman"/>
                <a:cs typeface="Times New Roman"/>
              </a:rPr>
              <a:t>Conditional</a:t>
            </a:r>
            <a:r>
              <a:rPr dirty="0" sz="4400" spc="2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>
                <a:solidFill>
                  <a:srgbClr val="420000"/>
                </a:solidFill>
                <a:latin typeface="Times New Roman"/>
                <a:cs typeface="Times New Roman"/>
              </a:rPr>
              <a:t>Branch	Instructions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92569" y="2362200"/>
            <a:ext cx="3804677" cy="4148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72010" y="5562600"/>
            <a:ext cx="1257935" cy="0"/>
          </a:xfrm>
          <a:custGeom>
            <a:avLst/>
            <a:gdLst/>
            <a:ahLst/>
            <a:cxnLst/>
            <a:rect l="l" t="t" r="r" b="b"/>
            <a:pathLst>
              <a:path w="1257934" h="0">
                <a:moveTo>
                  <a:pt x="1257589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34200" y="5477026"/>
            <a:ext cx="171006" cy="171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29210" y="6400800"/>
            <a:ext cx="1257935" cy="0"/>
          </a:xfrm>
          <a:custGeom>
            <a:avLst/>
            <a:gdLst/>
            <a:ahLst/>
            <a:cxnLst/>
            <a:rect l="l" t="t" r="r" b="b"/>
            <a:pathLst>
              <a:path w="1257934" h="0">
                <a:moveTo>
                  <a:pt x="1257588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91400" y="6315226"/>
            <a:ext cx="171006" cy="1711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4523" y="2485517"/>
            <a:ext cx="3374961" cy="3237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35182" y="2510447"/>
            <a:ext cx="3200400" cy="31754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" y="2514600"/>
            <a:ext cx="3276600" cy="3140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400" y="2514600"/>
            <a:ext cx="3276600" cy="3140075"/>
          </a:xfrm>
          <a:custGeom>
            <a:avLst/>
            <a:gdLst/>
            <a:ahLst/>
            <a:cxnLst/>
            <a:rect l="l" t="t" r="r" b="b"/>
            <a:pathLst>
              <a:path w="3276600" h="3140075">
                <a:moveTo>
                  <a:pt x="0" y="0"/>
                </a:moveTo>
                <a:lnTo>
                  <a:pt x="3276597" y="0"/>
                </a:lnTo>
                <a:lnTo>
                  <a:pt x="3276597" y="3140067"/>
                </a:lnTo>
                <a:lnTo>
                  <a:pt x="0" y="314006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A99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05839" y="2547620"/>
            <a:ext cx="3073400" cy="304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Correction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to the the</a:t>
            </a:r>
            <a:r>
              <a:rPr dirty="0" sz="1800" spc="-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30" b="1">
                <a:solidFill>
                  <a:srgbClr val="FF0000"/>
                </a:solidFill>
                <a:latin typeface="Times New Roman"/>
                <a:cs typeface="Times New Roman"/>
              </a:rPr>
              <a:t>TEXT: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dirty="0" sz="1800" b="1">
                <a:latin typeface="Times New Roman"/>
                <a:cs typeface="Times New Roman"/>
              </a:rPr>
              <a:t>BC	0x6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>
              <a:lnSpc>
                <a:spcPts val="2130"/>
              </a:lnSpc>
            </a:pPr>
            <a:r>
              <a:rPr dirty="0" sz="1800" spc="-5" b="1">
                <a:latin typeface="Times New Roman"/>
                <a:cs typeface="Times New Roman"/>
              </a:rPr>
              <a:t>This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means:</a:t>
            </a:r>
            <a:endParaRPr sz="1800">
              <a:latin typeface="Times New Roman"/>
              <a:cs typeface="Times New Roman"/>
            </a:endParaRPr>
          </a:p>
          <a:p>
            <a:pPr marR="36830">
              <a:lnSpc>
                <a:spcPts val="2200"/>
              </a:lnSpc>
              <a:spcBef>
                <a:spcPts val="10"/>
              </a:spcBef>
            </a:pPr>
            <a:r>
              <a:rPr dirty="0" sz="1800" b="1">
                <a:latin typeface="Times New Roman"/>
                <a:cs typeface="Times New Roman"/>
              </a:rPr>
              <a:t>If </a:t>
            </a:r>
            <a:r>
              <a:rPr dirty="0" sz="1800" spc="-5" b="1">
                <a:latin typeface="Times New Roman"/>
                <a:cs typeface="Times New Roman"/>
              </a:rPr>
              <a:t>carry flag is set then </a:t>
            </a:r>
            <a:r>
              <a:rPr dirty="0" sz="1800" b="1">
                <a:latin typeface="Times New Roman"/>
                <a:cs typeface="Times New Roman"/>
              </a:rPr>
              <a:t>jump to  0x06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R="5080">
              <a:lnSpc>
                <a:spcPct val="101899"/>
              </a:lnSpc>
            </a:pPr>
            <a:r>
              <a:rPr dirty="0" sz="1800" b="1">
                <a:latin typeface="Times New Roman"/>
                <a:cs typeface="Times New Roman"/>
              </a:rPr>
              <a:t>The n </a:t>
            </a:r>
            <a:r>
              <a:rPr dirty="0" sz="1800" spc="-5" b="1">
                <a:latin typeface="Times New Roman"/>
                <a:cs typeface="Times New Roman"/>
              </a:rPr>
              <a:t>value is </a:t>
            </a:r>
            <a:r>
              <a:rPr dirty="0" sz="1800" spc="-10" b="1">
                <a:latin typeface="Times New Roman"/>
                <a:cs typeface="Times New Roman"/>
              </a:rPr>
              <a:t>where </a:t>
            </a:r>
            <a:r>
              <a:rPr dirty="0" sz="1800" b="1">
                <a:latin typeface="Times New Roman"/>
                <a:cs typeface="Times New Roman"/>
              </a:rPr>
              <a:t>the jump  </a:t>
            </a:r>
            <a:r>
              <a:rPr dirty="0" sz="1800" spc="-5" b="1">
                <a:latin typeface="Times New Roman"/>
                <a:cs typeface="Times New Roman"/>
              </a:rPr>
              <a:t>goes </a:t>
            </a:r>
            <a:r>
              <a:rPr dirty="0" sz="1800" b="1">
                <a:latin typeface="Times New Roman"/>
                <a:cs typeface="Times New Roman"/>
              </a:rPr>
              <a:t>to (what the </a:t>
            </a:r>
            <a:r>
              <a:rPr dirty="0" sz="1800" spc="-5" b="1">
                <a:latin typeface="Times New Roman"/>
                <a:cs typeface="Times New Roman"/>
              </a:rPr>
              <a:t>next PC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value  should be)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495800" y="2438400"/>
            <a:ext cx="4572000" cy="4144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977900"/>
            <a:ext cx="6996430" cy="1120140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dirty="0" sz="3600" spc="-5" b="0">
                <a:solidFill>
                  <a:srgbClr val="420000"/>
                </a:solidFill>
                <a:latin typeface="Times New Roman"/>
                <a:cs typeface="Times New Roman"/>
              </a:rPr>
              <a:t>Frequently Used Registers in ALU,  Memory, and I/O Ports for Data</a:t>
            </a:r>
            <a:r>
              <a:rPr dirty="0" sz="3600" b="0">
                <a:solidFill>
                  <a:srgbClr val="420000"/>
                </a:solidFill>
                <a:latin typeface="Times New Roman"/>
                <a:cs typeface="Times New Roman"/>
              </a:rPr>
              <a:t> Copy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226564"/>
            <a:ext cx="3148330" cy="440309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825"/>
              </a:spcBef>
              <a:buClr>
                <a:srgbClr val="660000"/>
              </a:buClr>
              <a:buSzPct val="70312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3200" spc="-5">
                <a:latin typeface="Times New Roman"/>
                <a:cs typeface="Times New Roman"/>
              </a:rPr>
              <a:t>Literal to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</a:t>
            </a:r>
            <a:endParaRPr sz="32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730"/>
              </a:spcBef>
              <a:buClr>
                <a:srgbClr val="660000"/>
              </a:buClr>
              <a:buSzPct val="70312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3200" spc="-1045">
                <a:latin typeface="Times New Roman"/>
                <a:cs typeface="Times New Roman"/>
              </a:rPr>
              <a:t>W</a:t>
            </a:r>
            <a:r>
              <a:rPr dirty="0" sz="3200" spc="-1045">
                <a:latin typeface="Wingdings"/>
                <a:cs typeface="Wingdings"/>
              </a:rPr>
              <a:t>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760"/>
              </a:spcBef>
              <a:buClr>
                <a:srgbClr val="660000"/>
              </a:buClr>
              <a:buSzPct val="70312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3200" spc="-1045">
                <a:latin typeface="Times New Roman"/>
                <a:cs typeface="Times New Roman"/>
              </a:rPr>
              <a:t>F</a:t>
            </a:r>
            <a:r>
              <a:rPr dirty="0" sz="3200" spc="-1045">
                <a:latin typeface="Wingdings"/>
                <a:cs typeface="Wingdings"/>
              </a:rPr>
              <a:t>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  <a:p>
            <a:pPr marL="482600" marR="532130" indent="-469900">
              <a:lnSpc>
                <a:spcPct val="100000"/>
              </a:lnSpc>
              <a:spcBef>
                <a:spcPts val="760"/>
              </a:spcBef>
              <a:buClr>
                <a:srgbClr val="660000"/>
              </a:buClr>
              <a:buSzPct val="70312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3200" spc="-1045">
                <a:latin typeface="Times New Roman"/>
                <a:cs typeface="Times New Roman"/>
              </a:rPr>
              <a:t>F</a:t>
            </a:r>
            <a:r>
              <a:rPr dirty="0" sz="3200" spc="-1045">
                <a:latin typeface="Wingdings"/>
                <a:cs typeface="Wingdings"/>
              </a:rPr>
              <a:t>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Program  memory</a:t>
            </a:r>
            <a:endParaRPr sz="3200">
              <a:latin typeface="Times New Roman"/>
              <a:cs typeface="Times New Roman"/>
            </a:endParaRPr>
          </a:p>
          <a:p>
            <a:pPr marL="482600" marR="5080" indent="-469900">
              <a:lnSpc>
                <a:spcPct val="99400"/>
              </a:lnSpc>
              <a:spcBef>
                <a:spcPts val="845"/>
              </a:spcBef>
              <a:buClr>
                <a:srgbClr val="660000"/>
              </a:buClr>
              <a:buSzPct val="70312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3200" spc="-5">
                <a:latin typeface="Times New Roman"/>
                <a:cs typeface="Times New Roman"/>
              </a:rPr>
              <a:t>Swapping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lower  order with the  </a:t>
            </a:r>
            <a:r>
              <a:rPr dirty="0" sz="3200" spc="-10">
                <a:latin typeface="Times New Roman"/>
                <a:cs typeface="Times New Roman"/>
              </a:rPr>
              <a:t>higher-order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734059"/>
            <a:ext cx="48355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0370" algn="l"/>
              </a:tabLst>
            </a:pP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Examples</a:t>
            </a:r>
            <a:r>
              <a:rPr dirty="0" sz="4400" spc="5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of	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Relative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394459"/>
            <a:ext cx="7195184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3425" algn="l"/>
              </a:tabLst>
            </a:pPr>
            <a:r>
              <a:rPr dirty="0" sz="4400" spc="-5">
                <a:solidFill>
                  <a:srgbClr val="420000"/>
                </a:solidFill>
                <a:latin typeface="Times New Roman"/>
                <a:cs typeface="Times New Roman"/>
              </a:rPr>
              <a:t>Conditional</a:t>
            </a:r>
            <a:r>
              <a:rPr dirty="0" sz="4400" spc="2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>
                <a:solidFill>
                  <a:srgbClr val="420000"/>
                </a:solidFill>
                <a:latin typeface="Times New Roman"/>
                <a:cs typeface="Times New Roman"/>
              </a:rPr>
              <a:t>Branch	Instructions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6369" y="2514600"/>
            <a:ext cx="3804677" cy="4148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10942" y="6675119"/>
            <a:ext cx="7036727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81592" y="6700057"/>
            <a:ext cx="5490552" cy="461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62200" y="6705600"/>
            <a:ext cx="6934200" cy="400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362200" y="6705600"/>
            <a:ext cx="6934200" cy="400050"/>
          </a:xfrm>
          <a:prstGeom prst="rect">
            <a:avLst/>
          </a:prstGeom>
          <a:ln w="9524">
            <a:solidFill>
              <a:srgbClr val="9A996C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dirty="0" sz="2000" b="1">
                <a:latin typeface="Times New Roman"/>
                <a:cs typeface="Times New Roman"/>
              </a:rPr>
              <a:t>BC n </a:t>
            </a:r>
            <a:r>
              <a:rPr dirty="0" sz="2000" spc="-10" b="1">
                <a:latin typeface="Times New Roman"/>
                <a:cs typeface="Times New Roman"/>
              </a:rPr>
              <a:t>refers </a:t>
            </a:r>
            <a:r>
              <a:rPr dirty="0" sz="2000" b="1">
                <a:latin typeface="Times New Roman"/>
                <a:cs typeface="Times New Roman"/>
              </a:rPr>
              <a:t>to the </a:t>
            </a:r>
            <a:r>
              <a:rPr dirty="0" sz="2000" spc="-5" b="1">
                <a:latin typeface="Times New Roman"/>
                <a:cs typeface="Times New Roman"/>
              </a:rPr>
              <a:t>next PC if </a:t>
            </a:r>
            <a:r>
              <a:rPr dirty="0" sz="2000" b="1">
                <a:latin typeface="Times New Roman"/>
                <a:cs typeface="Times New Roman"/>
              </a:rPr>
              <a:t>the </a:t>
            </a:r>
            <a:r>
              <a:rPr dirty="0" sz="2000" spc="-5" b="1">
                <a:latin typeface="Times New Roman"/>
                <a:cs typeface="Times New Roman"/>
              </a:rPr>
              <a:t>condition is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met!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12690" y="5334000"/>
            <a:ext cx="1183640" cy="370205"/>
          </a:xfrm>
          <a:custGeom>
            <a:avLst/>
            <a:gdLst/>
            <a:ahLst/>
            <a:cxnLst/>
            <a:rect l="l" t="t" r="r" b="b"/>
            <a:pathLst>
              <a:path w="1183639" h="370204">
                <a:moveTo>
                  <a:pt x="1183108" y="0"/>
                </a:moveTo>
                <a:lnTo>
                  <a:pt x="0" y="369722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6600" y="5586961"/>
            <a:ext cx="183838" cy="1650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95800" y="5181600"/>
            <a:ext cx="4635500" cy="142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48000" y="2209800"/>
            <a:ext cx="4914900" cy="269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51507" y="3200400"/>
            <a:ext cx="648970" cy="144780"/>
          </a:xfrm>
          <a:custGeom>
            <a:avLst/>
            <a:gdLst/>
            <a:ahLst/>
            <a:cxnLst/>
            <a:rect l="l" t="t" r="r" b="b"/>
            <a:pathLst>
              <a:path w="648969" h="144779">
                <a:moveTo>
                  <a:pt x="648892" y="0"/>
                </a:moveTo>
                <a:lnTo>
                  <a:pt x="0" y="144198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14600" y="3235679"/>
            <a:ext cx="181925" cy="1681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33402" y="6324600"/>
            <a:ext cx="3239135" cy="75565"/>
          </a:xfrm>
          <a:custGeom>
            <a:avLst/>
            <a:gdLst/>
            <a:ahLst/>
            <a:cxnLst/>
            <a:rect l="l" t="t" r="r" b="b"/>
            <a:pathLst>
              <a:path w="3239135" h="75564">
                <a:moveTo>
                  <a:pt x="3238797" y="0"/>
                </a:moveTo>
                <a:lnTo>
                  <a:pt x="0" y="75320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95600" y="6311766"/>
            <a:ext cx="172565" cy="1711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7337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6651625" algn="l"/>
                <a:tab pos="8394065" algn="l"/>
              </a:tabLst>
            </a:pPr>
            <a:r>
              <a:rPr dirty="0" u="heavy" sz="4400" spc="-380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400" spc="-5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Arithmetic</a:t>
            </a:r>
            <a:r>
              <a:rPr dirty="0" u="heavy" sz="4400" spc="15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400" spc="-5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Instructions</a:t>
            </a:r>
            <a:r>
              <a:rPr dirty="0" u="heavy" sz="4400" spc="25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400" spc="-5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	Skip	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344420"/>
            <a:ext cx="43961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4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spc="-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Compare File (Data) Register with W: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3989" y="2687037"/>
          <a:ext cx="5455920" cy="890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960"/>
                <a:gridCol w="647700"/>
                <a:gridCol w="3349625"/>
              </a:tblGrid>
              <a:tr h="292735">
                <a:tc>
                  <a:txBody>
                    <a:bodyPr/>
                    <a:lstStyle/>
                    <a:p>
                      <a:pPr marL="31750">
                        <a:lnSpc>
                          <a:spcPts val="2180"/>
                        </a:lnSpc>
                        <a:tabLst>
                          <a:tab pos="467995" algn="l"/>
                        </a:tabLst>
                      </a:pPr>
                      <a:r>
                        <a:rPr dirty="0" sz="1500" spc="-560">
                          <a:solidFill>
                            <a:srgbClr val="999966"/>
                          </a:solidFill>
                          <a:latin typeface="Wingdings"/>
                          <a:cs typeface="Wingdings"/>
                        </a:rPr>
                        <a:t></a:t>
                      </a:r>
                      <a:r>
                        <a:rPr dirty="0" sz="1500" spc="-56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CPFSEQ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18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F,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ts val="2180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;Skip next instruction if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 =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275"/>
                        </a:lnSpc>
                        <a:tabLst>
                          <a:tab pos="467995" algn="l"/>
                        </a:tabLst>
                      </a:pPr>
                      <a:r>
                        <a:rPr dirty="0" sz="1500" spc="-560">
                          <a:solidFill>
                            <a:srgbClr val="999966"/>
                          </a:solidFill>
                          <a:latin typeface="Wingdings"/>
                          <a:cs typeface="Wingdings"/>
                        </a:rPr>
                        <a:t></a:t>
                      </a:r>
                      <a:r>
                        <a:rPr dirty="0" sz="1500" spc="-56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CPFSGT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F,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ts val="2275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;Skip next instruction if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 &gt;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2735">
                <a:tc>
                  <a:txBody>
                    <a:bodyPr/>
                    <a:lstStyle/>
                    <a:p>
                      <a:pPr marL="31750">
                        <a:lnSpc>
                          <a:spcPts val="2205"/>
                        </a:lnSpc>
                        <a:tabLst>
                          <a:tab pos="467995" algn="l"/>
                        </a:tabLst>
                      </a:pPr>
                      <a:r>
                        <a:rPr dirty="0" sz="1500" spc="-560">
                          <a:solidFill>
                            <a:srgbClr val="999966"/>
                          </a:solidFill>
                          <a:latin typeface="Wingdings"/>
                          <a:cs typeface="Wingdings"/>
                        </a:rPr>
                        <a:t></a:t>
                      </a:r>
                      <a:r>
                        <a:rPr dirty="0" sz="1500" spc="-56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CPFSLT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220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F,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ts val="2205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;Skip next instruction if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 &gt;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93139" y="3865879"/>
            <a:ext cx="36760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4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spc="-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Increment File (Data)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Register: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3039" y="4170679"/>
            <a:ext cx="211328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945" algn="l"/>
              </a:tabLst>
            </a:pPr>
            <a:r>
              <a:rPr dirty="0" sz="1500" spc="-56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1500" spc="-56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INCFSZ  F, d,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8945" algn="l"/>
              </a:tabLst>
            </a:pPr>
            <a:r>
              <a:rPr dirty="0" sz="1500" spc="-56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1500" spc="-56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INFSNZ  F, d,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4752" y="4170679"/>
            <a:ext cx="309308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;Skip next instruction if </a:t>
            </a:r>
            <a:r>
              <a:rPr dirty="0" sz="2000">
                <a:latin typeface="Times New Roman"/>
                <a:cs typeface="Times New Roman"/>
              </a:rPr>
              <a:t>F 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; </a:t>
            </a:r>
            <a:r>
              <a:rPr dirty="0" sz="2000" spc="-5">
                <a:latin typeface="Times New Roman"/>
                <a:cs typeface="Times New Roman"/>
              </a:rPr>
              <a:t>Skip next instruction if </a:t>
            </a:r>
            <a:r>
              <a:rPr dirty="0" sz="2000">
                <a:latin typeface="Times New Roman"/>
                <a:cs typeface="Times New Roman"/>
              </a:rPr>
              <a:t>F ≠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5085079"/>
            <a:ext cx="583819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4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spc="-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Decrement File (Data) Register:</a:t>
            </a:r>
            <a:endParaRPr sz="20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tabLst>
                <a:tab pos="918844" algn="l"/>
                <a:tab pos="2753995" algn="l"/>
              </a:tabLst>
            </a:pPr>
            <a:r>
              <a:rPr dirty="0" sz="1500" spc="-56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1500" spc="-56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DECFSZ  </a:t>
            </a:r>
            <a:r>
              <a:rPr dirty="0" sz="2000">
                <a:latin typeface="Times New Roman"/>
                <a:cs typeface="Times New Roman"/>
              </a:rPr>
              <a:t>F,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	; </a:t>
            </a:r>
            <a:r>
              <a:rPr dirty="0" sz="2000" spc="-5">
                <a:latin typeface="Times New Roman"/>
                <a:cs typeface="Times New Roman"/>
              </a:rPr>
              <a:t>Skip next instruction if </a:t>
            </a:r>
            <a:r>
              <a:rPr dirty="0" sz="2000">
                <a:latin typeface="Times New Roman"/>
                <a:cs typeface="Times New Roman"/>
              </a:rPr>
              <a:t>F =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tabLst>
                <a:tab pos="918844" algn="l"/>
              </a:tabLst>
            </a:pPr>
            <a:r>
              <a:rPr dirty="0" sz="1500" spc="-56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1500" spc="-56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DCFSNZ  F, d, a  ; </a:t>
            </a:r>
            <a:r>
              <a:rPr dirty="0" sz="2000" spc="-5">
                <a:latin typeface="Times New Roman"/>
                <a:cs typeface="Times New Roman"/>
              </a:rPr>
              <a:t>Skip next instruction if </a:t>
            </a:r>
            <a:r>
              <a:rPr dirty="0" sz="2000">
                <a:latin typeface="Times New Roman"/>
                <a:cs typeface="Times New Roman"/>
              </a:rPr>
              <a:t>F ≠</a:t>
            </a:r>
            <a:r>
              <a:rPr dirty="0" sz="2000" spc="-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977900"/>
            <a:ext cx="4111625" cy="1120140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dirty="0" sz="3600" spc="-5" b="0">
                <a:solidFill>
                  <a:srgbClr val="420000"/>
                </a:solidFill>
                <a:latin typeface="Times New Roman"/>
                <a:cs typeface="Times New Roman"/>
              </a:rPr>
              <a:t>Creating some Delay:  Example </a:t>
            </a:r>
            <a:r>
              <a:rPr dirty="0" sz="3600" b="0">
                <a:solidFill>
                  <a:srgbClr val="420000"/>
                </a:solidFill>
                <a:latin typeface="Times New Roman"/>
                <a:cs typeface="Times New Roman"/>
              </a:rPr>
              <a:t>: </a:t>
            </a:r>
            <a:r>
              <a:rPr dirty="0" sz="1800" spc="-5" b="0">
                <a:solidFill>
                  <a:srgbClr val="420000"/>
                </a:solidFill>
                <a:latin typeface="Times New Roman"/>
                <a:cs typeface="Times New Roman"/>
              </a:rPr>
              <a:t>When W=0,</a:t>
            </a:r>
            <a:r>
              <a:rPr dirty="0" sz="1800" spc="-25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0">
                <a:solidFill>
                  <a:srgbClr val="420000"/>
                </a:solidFill>
                <a:latin typeface="Times New Roman"/>
                <a:cs typeface="Times New Roman"/>
              </a:rPr>
              <a:t>REG11=1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200" y="2362200"/>
            <a:ext cx="4181475" cy="4248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3580" y="2497241"/>
            <a:ext cx="2030185" cy="3633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33599" y="5715000"/>
            <a:ext cx="2209800" cy="6858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wrap="square" lIns="0" tIns="205740" rIns="0" bIns="0" rtlCol="0" vert="horz">
            <a:spAutoFit/>
          </a:bodyPr>
          <a:lstStyle/>
          <a:p>
            <a:pPr marL="205740">
              <a:lnSpc>
                <a:spcPct val="100000"/>
              </a:lnSpc>
              <a:spcBef>
                <a:spcPts val="1620"/>
              </a:spcBef>
            </a:pPr>
            <a:r>
              <a:rPr dirty="0" sz="1800" b="1">
                <a:latin typeface="Times New Roman"/>
                <a:cs typeface="Times New Roman"/>
              </a:rPr>
              <a:t>What </a:t>
            </a:r>
            <a:r>
              <a:rPr dirty="0" sz="1800" spc="-5" b="1">
                <a:latin typeface="Times New Roman"/>
                <a:cs typeface="Times New Roman"/>
              </a:rPr>
              <a:t>is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delay?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4339" y="3934460"/>
            <a:ext cx="17303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dirty="0" sz="1100" b="1">
                <a:latin typeface="Times New Roman"/>
                <a:cs typeface="Times New Roman"/>
              </a:rPr>
              <a:t>Skip </a:t>
            </a:r>
            <a:r>
              <a:rPr dirty="0" sz="1100" spc="-5" b="1">
                <a:latin typeface="Times New Roman"/>
                <a:cs typeface="Times New Roman"/>
              </a:rPr>
              <a:t>next instruction </a:t>
            </a:r>
            <a:r>
              <a:rPr dirty="0" sz="1100" b="1">
                <a:latin typeface="Times New Roman"/>
                <a:cs typeface="Times New Roman"/>
              </a:rPr>
              <a:t>if F =</a:t>
            </a:r>
            <a:r>
              <a:rPr dirty="0" sz="1100" spc="-8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0  Go to </a:t>
            </a:r>
            <a:r>
              <a:rPr dirty="0" sz="1100" spc="-5" b="1">
                <a:latin typeface="Times New Roman"/>
                <a:cs typeface="Times New Roman"/>
              </a:rPr>
              <a:t>location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0x24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977900"/>
            <a:ext cx="4111625" cy="1120140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dirty="0" sz="3600" spc="-5" b="0">
                <a:solidFill>
                  <a:srgbClr val="420000"/>
                </a:solidFill>
                <a:latin typeface="Times New Roman"/>
                <a:cs typeface="Times New Roman"/>
              </a:rPr>
              <a:t>Creating some Delay:  Example </a:t>
            </a:r>
            <a:r>
              <a:rPr dirty="0" sz="3600" b="0">
                <a:solidFill>
                  <a:srgbClr val="420000"/>
                </a:solidFill>
                <a:latin typeface="Times New Roman"/>
                <a:cs typeface="Times New Roman"/>
              </a:rPr>
              <a:t>: </a:t>
            </a:r>
            <a:r>
              <a:rPr dirty="0" sz="1800" spc="-5" b="0">
                <a:solidFill>
                  <a:srgbClr val="420000"/>
                </a:solidFill>
                <a:latin typeface="Times New Roman"/>
                <a:cs typeface="Times New Roman"/>
              </a:rPr>
              <a:t>When W=0,</a:t>
            </a:r>
            <a:r>
              <a:rPr dirty="0" sz="1800" spc="-25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0">
                <a:solidFill>
                  <a:srgbClr val="420000"/>
                </a:solidFill>
                <a:latin typeface="Times New Roman"/>
                <a:cs typeface="Times New Roman"/>
              </a:rPr>
              <a:t>REG11=1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200" y="2362200"/>
            <a:ext cx="4181475" cy="4248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3580" y="2497241"/>
            <a:ext cx="2030185" cy="3633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72199" y="5486400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0"/>
                </a:moveTo>
                <a:lnTo>
                  <a:pt x="2209798" y="0"/>
                </a:lnTo>
                <a:lnTo>
                  <a:pt x="2209798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74339" y="3934460"/>
            <a:ext cx="17303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dirty="0" sz="1100" b="1">
                <a:latin typeface="Times New Roman"/>
                <a:cs typeface="Times New Roman"/>
              </a:rPr>
              <a:t>Skip </a:t>
            </a:r>
            <a:r>
              <a:rPr dirty="0" sz="1100" spc="-5" b="1">
                <a:latin typeface="Times New Roman"/>
                <a:cs typeface="Times New Roman"/>
              </a:rPr>
              <a:t>next instruction </a:t>
            </a:r>
            <a:r>
              <a:rPr dirty="0" sz="1100" b="1">
                <a:latin typeface="Times New Roman"/>
                <a:cs typeface="Times New Roman"/>
              </a:rPr>
              <a:t>if F =</a:t>
            </a:r>
            <a:r>
              <a:rPr dirty="0" sz="1100" spc="-8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0  Go to </a:t>
            </a:r>
            <a:r>
              <a:rPr dirty="0" sz="1100" spc="-5" b="1">
                <a:latin typeface="Times New Roman"/>
                <a:cs typeface="Times New Roman"/>
              </a:rPr>
              <a:t>location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0x24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47511" y="2788920"/>
            <a:ext cx="2157158" cy="2685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01537" y="2813850"/>
            <a:ext cx="2036622" cy="26185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96000" y="2819400"/>
            <a:ext cx="2057400" cy="25860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95999" y="2819400"/>
            <a:ext cx="2057400" cy="2586355"/>
          </a:xfrm>
          <a:prstGeom prst="rect">
            <a:avLst/>
          </a:prstGeom>
          <a:ln w="9524">
            <a:solidFill>
              <a:srgbClr val="9A996C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marL="91440" marR="82550">
              <a:lnSpc>
                <a:spcPct val="98800"/>
              </a:lnSpc>
              <a:spcBef>
                <a:spcPts val="385"/>
              </a:spcBef>
            </a:pPr>
            <a:r>
              <a:rPr dirty="0" sz="1800" spc="-5" b="1">
                <a:latin typeface="Times New Roman"/>
                <a:cs typeface="Times New Roman"/>
              </a:rPr>
              <a:t>Operand </a:t>
            </a:r>
            <a:r>
              <a:rPr dirty="0" sz="1800" b="1">
                <a:latin typeface="Times New Roman"/>
                <a:cs typeface="Times New Roman"/>
              </a:rPr>
              <a:t>of BRA</a:t>
            </a:r>
            <a:r>
              <a:rPr dirty="0" sz="1800" spc="-16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is  </a:t>
            </a:r>
            <a:r>
              <a:rPr dirty="0" sz="1800" b="1">
                <a:latin typeface="Times New Roman"/>
                <a:cs typeface="Times New Roman"/>
              </a:rPr>
              <a:t>the </a:t>
            </a:r>
            <a:r>
              <a:rPr dirty="0" sz="1800" spc="-5" b="1">
                <a:latin typeface="Times New Roman"/>
                <a:cs typeface="Times New Roman"/>
              </a:rPr>
              <a:t>number </a:t>
            </a:r>
            <a:r>
              <a:rPr dirty="0" sz="1800" b="1">
                <a:latin typeface="Times New Roman"/>
                <a:cs typeface="Times New Roman"/>
              </a:rPr>
              <a:t>of  </a:t>
            </a:r>
            <a:r>
              <a:rPr dirty="0" sz="1800" spc="-5" b="1">
                <a:latin typeface="Times New Roman"/>
                <a:cs typeface="Times New Roman"/>
              </a:rPr>
              <a:t>words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program  </a:t>
            </a:r>
            <a:r>
              <a:rPr dirty="0" sz="1800" spc="-5" b="1">
                <a:latin typeface="Times New Roman"/>
                <a:cs typeface="Times New Roman"/>
              </a:rPr>
              <a:t>should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branch;</a:t>
            </a:r>
            <a:endParaRPr sz="1800">
              <a:latin typeface="Times New Roman"/>
              <a:cs typeface="Times New Roman"/>
            </a:endParaRPr>
          </a:p>
          <a:p>
            <a:pPr marL="91440" marR="128905">
              <a:lnSpc>
                <a:spcPts val="2100"/>
              </a:lnSpc>
              <a:spcBef>
                <a:spcPts val="160"/>
              </a:spcBef>
            </a:pPr>
            <a:r>
              <a:rPr dirty="0" sz="1800" b="1">
                <a:latin typeface="Times New Roman"/>
                <a:cs typeface="Times New Roman"/>
              </a:rPr>
              <a:t>In </a:t>
            </a:r>
            <a:r>
              <a:rPr dirty="0" sz="1800" spc="-5" b="1">
                <a:latin typeface="Times New Roman"/>
                <a:cs typeface="Times New Roman"/>
              </a:rPr>
              <a:t>this case </a:t>
            </a:r>
            <a:r>
              <a:rPr dirty="0" sz="1800" b="1">
                <a:latin typeface="Times New Roman"/>
                <a:cs typeface="Times New Roman"/>
              </a:rPr>
              <a:t>1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word  backward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885">
                <a:latin typeface="Wingdings"/>
                <a:cs typeface="Wingdings"/>
              </a:rPr>
              <a:t></a:t>
            </a:r>
            <a:endParaRPr sz="1800">
              <a:latin typeface="Wingdings"/>
              <a:cs typeface="Wingdings"/>
            </a:endParaRPr>
          </a:p>
          <a:p>
            <a:pPr marL="91440" marR="687705">
              <a:lnSpc>
                <a:spcPts val="2200"/>
              </a:lnSpc>
              <a:spcBef>
                <a:spcPts val="20"/>
              </a:spcBef>
            </a:pPr>
            <a:r>
              <a:rPr dirty="0" sz="1800" spc="-5" b="1">
                <a:latin typeface="Times New Roman"/>
                <a:cs typeface="Times New Roman"/>
              </a:rPr>
              <a:t>-2=FE;  NOTE: </a:t>
            </a:r>
            <a:r>
              <a:rPr dirty="0" sz="1800" b="1">
                <a:latin typeface="Times New Roman"/>
                <a:cs typeface="Times New Roman"/>
              </a:rPr>
              <a:t>D7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ts val="2020"/>
              </a:lnSpc>
            </a:pPr>
            <a:r>
              <a:rPr dirty="0" sz="1800" spc="-10" b="1">
                <a:latin typeface="Times New Roman"/>
                <a:cs typeface="Times New Roman"/>
              </a:rPr>
              <a:t>OPCODE for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BRA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56432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  <a:tab pos="3426460" algn="l"/>
              </a:tabLst>
            </a:pP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Branch	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(BRA)	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Examples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2590800"/>
            <a:ext cx="4168775" cy="815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3614420"/>
            <a:ext cx="3823335" cy="8458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FD </a:t>
            </a:r>
            <a:r>
              <a:rPr dirty="0" sz="1800" b="1">
                <a:latin typeface="Times New Roman"/>
                <a:cs typeface="Times New Roman"/>
              </a:rPr>
              <a:t>= -3; </a:t>
            </a:r>
            <a:r>
              <a:rPr dirty="0" sz="1800" spc="-5" b="1">
                <a:latin typeface="Times New Roman"/>
                <a:cs typeface="Times New Roman"/>
              </a:rPr>
              <a:t>Going back </a:t>
            </a:r>
            <a:r>
              <a:rPr dirty="0" sz="1800" b="1">
                <a:latin typeface="Times New Roman"/>
                <a:cs typeface="Times New Roman"/>
              </a:rPr>
              <a:t>3 </a:t>
            </a:r>
            <a:r>
              <a:rPr dirty="0" sz="1800" spc="-5" b="1">
                <a:latin typeface="Times New Roman"/>
                <a:cs typeface="Times New Roman"/>
              </a:rPr>
              <a:t>words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200"/>
              </a:lnSpc>
              <a:spcBef>
                <a:spcPts val="10"/>
              </a:spcBef>
            </a:pPr>
            <a:r>
              <a:rPr dirty="0" sz="1800" spc="-5" b="1">
                <a:latin typeface="Times New Roman"/>
                <a:cs typeface="Times New Roman"/>
              </a:rPr>
              <a:t>Starting with PC=0x28 going </a:t>
            </a:r>
            <a:r>
              <a:rPr dirty="0" sz="1800" b="1">
                <a:latin typeface="Times New Roman"/>
                <a:cs typeface="Times New Roman"/>
              </a:rPr>
              <a:t>to </a:t>
            </a:r>
            <a:r>
              <a:rPr dirty="0" sz="1800" spc="-5" b="1">
                <a:latin typeface="Times New Roman"/>
                <a:cs typeface="Times New Roman"/>
              </a:rPr>
              <a:t>PC=22  </a:t>
            </a:r>
            <a:r>
              <a:rPr dirty="0" sz="1800" b="1">
                <a:latin typeface="Times New Roman"/>
                <a:cs typeface="Times New Roman"/>
              </a:rPr>
              <a:t>That </a:t>
            </a:r>
            <a:r>
              <a:rPr dirty="0" sz="1800" spc="-5" b="1">
                <a:latin typeface="Times New Roman"/>
                <a:cs typeface="Times New Roman"/>
              </a:rPr>
              <a:t>is </a:t>
            </a:r>
            <a:r>
              <a:rPr dirty="0" sz="1800" b="1">
                <a:latin typeface="Times New Roman"/>
                <a:cs typeface="Times New Roman"/>
              </a:rPr>
              <a:t>(28-26) / 2 =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07000" y="2628900"/>
            <a:ext cx="37211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80000" y="4876800"/>
            <a:ext cx="3733800" cy="1168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9600" y="4953000"/>
            <a:ext cx="4394200" cy="1117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69339" y="6281420"/>
            <a:ext cx="2835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FB </a:t>
            </a:r>
            <a:r>
              <a:rPr dirty="0" sz="1800" b="1">
                <a:latin typeface="Times New Roman"/>
                <a:cs typeface="Times New Roman"/>
              </a:rPr>
              <a:t>= -5; </a:t>
            </a:r>
            <a:r>
              <a:rPr dirty="0" sz="1800" spc="-5" b="1">
                <a:latin typeface="Times New Roman"/>
                <a:cs typeface="Times New Roman"/>
              </a:rPr>
              <a:t>Going back </a:t>
            </a:r>
            <a:r>
              <a:rPr dirty="0" sz="1800" b="1">
                <a:latin typeface="Times New Roman"/>
                <a:cs typeface="Times New Roman"/>
              </a:rPr>
              <a:t>5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words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339" y="6548119"/>
            <a:ext cx="7980680" cy="5791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dirty="0" sz="1800" spc="-5" b="1">
                <a:latin typeface="Times New Roman"/>
                <a:cs typeface="Times New Roman"/>
              </a:rPr>
              <a:t>Starting with PC=0x2A going </a:t>
            </a:r>
            <a:r>
              <a:rPr dirty="0" sz="1800" b="1">
                <a:latin typeface="Times New Roman"/>
                <a:cs typeface="Times New Roman"/>
              </a:rPr>
              <a:t>to </a:t>
            </a:r>
            <a:r>
              <a:rPr dirty="0" sz="1800" spc="-5" b="1">
                <a:latin typeface="Times New Roman"/>
                <a:cs typeface="Times New Roman"/>
              </a:rPr>
              <a:t>PC=20; </a:t>
            </a:r>
            <a:r>
              <a:rPr dirty="0" sz="1800" spc="-10" b="1">
                <a:latin typeface="Times New Roman"/>
                <a:cs typeface="Times New Roman"/>
              </a:rPr>
              <a:t>before </a:t>
            </a:r>
            <a:r>
              <a:rPr dirty="0" sz="1800" b="1">
                <a:latin typeface="Times New Roman"/>
                <a:cs typeface="Times New Roman"/>
              </a:rPr>
              <a:t>the </a:t>
            </a:r>
            <a:r>
              <a:rPr dirty="0" sz="1800" spc="-5" b="1">
                <a:latin typeface="Times New Roman"/>
                <a:cs typeface="Times New Roman"/>
              </a:rPr>
              <a:t>branch is executed </a:t>
            </a:r>
            <a:r>
              <a:rPr dirty="0" sz="1800" b="1">
                <a:latin typeface="Times New Roman"/>
                <a:cs typeface="Times New Roman"/>
              </a:rPr>
              <a:t>the </a:t>
            </a:r>
            <a:r>
              <a:rPr dirty="0" sz="1800" spc="-5" b="1">
                <a:latin typeface="Times New Roman"/>
                <a:cs typeface="Times New Roman"/>
              </a:rPr>
              <a:t>PC=2A  </a:t>
            </a:r>
            <a:r>
              <a:rPr dirty="0" sz="1800" b="1">
                <a:latin typeface="Times New Roman"/>
                <a:cs typeface="Times New Roman"/>
              </a:rPr>
              <a:t>That </a:t>
            </a:r>
            <a:r>
              <a:rPr dirty="0" sz="1800" spc="-5" b="1">
                <a:latin typeface="Times New Roman"/>
                <a:cs typeface="Times New Roman"/>
              </a:rPr>
              <a:t>is </a:t>
            </a:r>
            <a:r>
              <a:rPr dirty="0" sz="1800" b="1">
                <a:latin typeface="Times New Roman"/>
                <a:cs typeface="Times New Roman"/>
              </a:rPr>
              <a:t>(2A-20) / 2 =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61911" y="5606934"/>
            <a:ext cx="2489657" cy="10266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32561" y="5631872"/>
            <a:ext cx="2323401" cy="9809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10400" y="5638800"/>
            <a:ext cx="2390775" cy="923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010400" y="5638800"/>
            <a:ext cx="2390775" cy="923925"/>
          </a:xfrm>
          <a:prstGeom prst="rect">
            <a:avLst/>
          </a:prstGeom>
          <a:ln w="9524">
            <a:solidFill>
              <a:srgbClr val="D5D2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91440">
              <a:lnSpc>
                <a:spcPts val="2130"/>
              </a:lnSpc>
              <a:spcBef>
                <a:spcPts val="360"/>
              </a:spcBef>
            </a:pPr>
            <a:r>
              <a:rPr dirty="0" sz="1800" spc="-5" b="1">
                <a:latin typeface="Times New Roman"/>
                <a:cs typeface="Times New Roman"/>
              </a:rPr>
              <a:t>PC+2 </a:t>
            </a:r>
            <a:r>
              <a:rPr dirty="0" sz="1800" b="1">
                <a:latin typeface="Times New Roman"/>
                <a:cs typeface="Times New Roman"/>
              </a:rPr>
              <a:t>+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2*n</a:t>
            </a: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ts val="2130"/>
              </a:lnSpc>
            </a:pPr>
            <a:r>
              <a:rPr dirty="0" sz="1800" spc="-5" b="1">
                <a:latin typeface="Times New Roman"/>
                <a:cs typeface="Times New Roman"/>
              </a:rPr>
              <a:t>28+2 </a:t>
            </a:r>
            <a:r>
              <a:rPr dirty="0" sz="1800" b="1">
                <a:latin typeface="Times New Roman"/>
                <a:cs typeface="Times New Roman"/>
              </a:rPr>
              <a:t>+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2(-5)=2A-A=20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048000" y="5791200"/>
            <a:ext cx="3657600" cy="1265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37649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Br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a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n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c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h	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E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x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am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p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l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2209800"/>
            <a:ext cx="7772400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68742" y="3171306"/>
            <a:ext cx="1550327" cy="469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39392" y="3196242"/>
            <a:ext cx="1388224" cy="432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00" y="3200400"/>
            <a:ext cx="1447800" cy="369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620000" y="3200400"/>
            <a:ext cx="1447800" cy="370205"/>
          </a:xfrm>
          <a:prstGeom prst="rect">
            <a:avLst/>
          </a:prstGeom>
          <a:ln w="9524">
            <a:solidFill>
              <a:srgbClr val="D5D200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dirty="0" sz="1800" b="1">
                <a:latin typeface="Times New Roman"/>
                <a:cs typeface="Times New Roman"/>
              </a:rPr>
              <a:t>BAD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JUMP!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511" y="4389122"/>
            <a:ext cx="1762302" cy="4696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18161" y="4414054"/>
            <a:ext cx="1600200" cy="4364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96000" y="4419600"/>
            <a:ext cx="1665287" cy="369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095999" y="4419600"/>
            <a:ext cx="1665605" cy="370205"/>
          </a:xfrm>
          <a:prstGeom prst="rect">
            <a:avLst/>
          </a:prstGeom>
          <a:ln w="9524">
            <a:solidFill>
              <a:srgbClr val="D5D2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dirty="0" sz="1800" spc="-5" b="1">
                <a:latin typeface="Times New Roman"/>
                <a:cs typeface="Times New Roman"/>
              </a:rPr>
              <a:t>GOOD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JUMP!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33311" y="5606934"/>
            <a:ext cx="1762302" cy="4738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03961" y="5631870"/>
            <a:ext cx="1600200" cy="4364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81800" y="5638800"/>
            <a:ext cx="1665287" cy="369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781800" y="5638800"/>
            <a:ext cx="1665605" cy="370205"/>
          </a:xfrm>
          <a:prstGeom prst="rect">
            <a:avLst/>
          </a:prstGeom>
          <a:ln w="9524">
            <a:solidFill>
              <a:srgbClr val="D5D2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dirty="0" sz="1800" spc="-5" b="1">
                <a:latin typeface="Times New Roman"/>
                <a:cs typeface="Times New Roman"/>
              </a:rPr>
              <a:t>GOOD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JUMP!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19800" y="5862637"/>
            <a:ext cx="538162" cy="5153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793740" y="4833620"/>
            <a:ext cx="3511550" cy="4419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Note that is the </a:t>
            </a:r>
            <a:r>
              <a:rPr dirty="0" sz="1400" spc="-5" b="1">
                <a:latin typeface="Times New Roman"/>
                <a:cs typeface="Times New Roman"/>
              </a:rPr>
              <a:t>program starts </a:t>
            </a:r>
            <a:r>
              <a:rPr dirty="0" sz="1400" b="1">
                <a:latin typeface="Times New Roman"/>
                <a:cs typeface="Times New Roman"/>
              </a:rPr>
              <a:t>at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0x20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dirty="0" sz="1400" b="1">
                <a:latin typeface="Times New Roman"/>
                <a:cs typeface="Times New Roman"/>
              </a:rPr>
              <a:t>And we use BZ 0x2 </a:t>
            </a:r>
            <a:r>
              <a:rPr dirty="0" sz="1400" spc="-690">
                <a:latin typeface="Wingdings"/>
                <a:cs typeface="Wingdings"/>
              </a:rPr>
              <a:t>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the jump will to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PC=20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172200" y="2514603"/>
            <a:ext cx="2822575" cy="3805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58756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8655" algn="l"/>
                <a:tab pos="4682490" algn="l"/>
              </a:tabLst>
            </a:pP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F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l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ow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c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h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a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rt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 fo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r	D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ela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y	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L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oop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3200" y="2667000"/>
            <a:ext cx="1295400" cy="4572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370840">
              <a:lnSpc>
                <a:spcPct val="100000"/>
              </a:lnSpc>
              <a:spcBef>
                <a:spcPts val="359"/>
              </a:spcBef>
            </a:pPr>
            <a:r>
              <a:rPr dirty="0" sz="1800" spc="-5" b="1">
                <a:latin typeface="Times New Roman"/>
                <a:cs typeface="Times New Roman"/>
              </a:rPr>
              <a:t>Delay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6400" y="3505200"/>
            <a:ext cx="1295400" cy="4572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347345">
              <a:lnSpc>
                <a:spcPct val="100000"/>
              </a:lnSpc>
              <a:spcBef>
                <a:spcPts val="359"/>
              </a:spcBef>
            </a:pPr>
            <a:r>
              <a:rPr dirty="0" sz="1800" spc="-10" b="1">
                <a:latin typeface="Times New Roman"/>
                <a:cs typeface="Times New Roman"/>
              </a:rPr>
              <a:t>Timer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2800" y="3505200"/>
            <a:ext cx="1295400" cy="4572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213995">
              <a:lnSpc>
                <a:spcPct val="100000"/>
              </a:lnSpc>
              <a:spcBef>
                <a:spcPts val="359"/>
              </a:spcBef>
            </a:pPr>
            <a:r>
              <a:rPr dirty="0" sz="1800" spc="-5" b="1">
                <a:latin typeface="Times New Roman"/>
                <a:cs typeface="Times New Roman"/>
              </a:rPr>
              <a:t>Software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0800" y="4267200"/>
            <a:ext cx="1295400" cy="4572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351155">
              <a:lnSpc>
                <a:spcPct val="100000"/>
              </a:lnSpc>
              <a:spcBef>
                <a:spcPts val="359"/>
              </a:spcBef>
            </a:pPr>
            <a:r>
              <a:rPr dirty="0" sz="1800" b="1">
                <a:latin typeface="Times New Roman"/>
                <a:cs typeface="Times New Roman"/>
              </a:rPr>
              <a:t>Loops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2400" y="4267200"/>
            <a:ext cx="1295400" cy="4572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417830" marR="380365" indent="-24765">
              <a:lnSpc>
                <a:spcPts val="1600"/>
              </a:lnSpc>
              <a:spcBef>
                <a:spcPts val="480"/>
              </a:spcBef>
            </a:pPr>
            <a:r>
              <a:rPr dirty="0" sz="1400" b="1">
                <a:latin typeface="Times New Roman"/>
                <a:cs typeface="Times New Roman"/>
              </a:rPr>
              <a:t>N</a:t>
            </a:r>
            <a:r>
              <a:rPr dirty="0" sz="1400" spc="-5" b="1">
                <a:latin typeface="Times New Roman"/>
                <a:cs typeface="Times New Roman"/>
              </a:rPr>
              <a:t>e</a:t>
            </a:r>
            <a:r>
              <a:rPr dirty="0" sz="1400" b="1">
                <a:latin typeface="Times New Roman"/>
                <a:cs typeface="Times New Roman"/>
              </a:rPr>
              <a:t>st</a:t>
            </a:r>
            <a:r>
              <a:rPr dirty="0" sz="1400" spc="-5" b="1">
                <a:latin typeface="Times New Roman"/>
                <a:cs typeface="Times New Roman"/>
              </a:rPr>
              <a:t>e</a:t>
            </a:r>
            <a:r>
              <a:rPr dirty="0" sz="1400" b="1">
                <a:latin typeface="Times New Roman"/>
                <a:cs typeface="Times New Roman"/>
              </a:rPr>
              <a:t>d  Loops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90900" y="3124200"/>
            <a:ext cx="588645" cy="367665"/>
          </a:xfrm>
          <a:custGeom>
            <a:avLst/>
            <a:gdLst/>
            <a:ahLst/>
            <a:cxnLst/>
            <a:rect l="l" t="t" r="r" b="b"/>
            <a:pathLst>
              <a:path w="588645" h="367664">
                <a:moveTo>
                  <a:pt x="0" y="0"/>
                </a:moveTo>
                <a:lnTo>
                  <a:pt x="588225" y="36764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78046" y="3399256"/>
            <a:ext cx="122453" cy="105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61902" y="3962400"/>
            <a:ext cx="739140" cy="295910"/>
          </a:xfrm>
          <a:custGeom>
            <a:avLst/>
            <a:gdLst/>
            <a:ahLst/>
            <a:cxnLst/>
            <a:rect l="l" t="t" r="r" b="b"/>
            <a:pathLst>
              <a:path w="739139" h="295910">
                <a:moveTo>
                  <a:pt x="738597" y="0"/>
                </a:moveTo>
                <a:lnTo>
                  <a:pt x="0" y="29543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38500" y="4173944"/>
            <a:ext cx="124256" cy="110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00500" y="3962400"/>
            <a:ext cx="587375" cy="294005"/>
          </a:xfrm>
          <a:custGeom>
            <a:avLst/>
            <a:gdLst/>
            <a:ahLst/>
            <a:cxnLst/>
            <a:rect l="l" t="t" r="r" b="b"/>
            <a:pathLst>
              <a:path w="587375" h="294004">
                <a:moveTo>
                  <a:pt x="0" y="0"/>
                </a:moveTo>
                <a:lnTo>
                  <a:pt x="587055" y="29352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86402" y="4167619"/>
            <a:ext cx="123698" cy="1071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47840" y="3124200"/>
            <a:ext cx="1043305" cy="372745"/>
          </a:xfrm>
          <a:custGeom>
            <a:avLst/>
            <a:gdLst/>
            <a:ahLst/>
            <a:cxnLst/>
            <a:rect l="l" t="t" r="r" b="b"/>
            <a:pathLst>
              <a:path w="1043304" h="372745">
                <a:moveTo>
                  <a:pt x="1043059" y="0"/>
                </a:moveTo>
                <a:lnTo>
                  <a:pt x="0" y="37252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24100" y="3415004"/>
            <a:ext cx="124218" cy="1117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391400" y="1905000"/>
            <a:ext cx="1635125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2684462"/>
            <a:ext cx="3082290" cy="2029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30"/>
              </a:spcBef>
              <a:tabLst>
                <a:tab pos="1485900" algn="l"/>
                <a:tab pos="1703705" algn="l"/>
              </a:tabLst>
            </a:pP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Flowchart</a:t>
            </a:r>
            <a:r>
              <a:rPr dirty="0" sz="4400" spc="-75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for  Delay	Using  Nested	Loop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855979"/>
            <a:ext cx="314388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000" spc="-5" b="0">
                <a:solidFill>
                  <a:srgbClr val="420000"/>
                </a:solidFill>
                <a:latin typeface="Times New Roman"/>
                <a:cs typeface="Times New Roman"/>
              </a:rPr>
              <a:t>Nested Loop  Delay</a:t>
            </a:r>
            <a:r>
              <a:rPr dirty="0" sz="4000" spc="-65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0">
                <a:solidFill>
                  <a:srgbClr val="420000"/>
                </a:solidFill>
                <a:latin typeface="Times New Roman"/>
                <a:cs typeface="Times New Roman"/>
              </a:rPr>
              <a:t>Analysis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357120"/>
            <a:ext cx="10477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540000"/>
            <a:ext cx="104775" cy="487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3039" y="2288540"/>
            <a:ext cx="1928495" cy="746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---------------------------------------------  PIC </a:t>
            </a:r>
            <a:r>
              <a:rPr dirty="0" sz="1000" spc="-5">
                <a:latin typeface="Times New Roman"/>
                <a:cs typeface="Times New Roman"/>
              </a:rPr>
              <a:t>ASSEMBLER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LISTING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Times New Roman"/>
                <a:cs typeface="Times New Roman"/>
              </a:rPr>
              <a:t>Line </a:t>
            </a:r>
            <a:r>
              <a:rPr dirty="0" sz="1000" spc="-5">
                <a:latin typeface="Times New Roman"/>
                <a:cs typeface="Times New Roman"/>
              </a:rPr>
              <a:t>Address Opcode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Instruction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Times New Roman"/>
                <a:cs typeface="Times New Roman"/>
              </a:rPr>
              <a:t>---------------------------------------------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3086100"/>
            <a:ext cx="104775" cy="309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2539" y="3022600"/>
            <a:ext cx="2388870" cy="5715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>
                <a:latin typeface="Times New Roman"/>
                <a:cs typeface="Times New Roman"/>
              </a:rPr>
              <a:t>;Line </a:t>
            </a:r>
            <a:r>
              <a:rPr dirty="0" sz="1000" spc="-5">
                <a:latin typeface="Times New Roman"/>
                <a:cs typeface="Times New Roman"/>
              </a:rPr>
              <a:t>removed </a:t>
            </a:r>
            <a:r>
              <a:rPr dirty="0" sz="1000">
                <a:latin typeface="Times New Roman"/>
                <a:cs typeface="Times New Roman"/>
              </a:rPr>
              <a:t>by MPASMWIN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preprocessor: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Times New Roman"/>
                <a:cs typeface="Times New Roman"/>
              </a:rPr>
              <a:t>;Line </a:t>
            </a:r>
            <a:r>
              <a:rPr dirty="0" sz="1000" spc="-5">
                <a:latin typeface="Times New Roman"/>
                <a:cs typeface="Times New Roman"/>
              </a:rPr>
              <a:t>removed </a:t>
            </a:r>
            <a:r>
              <a:rPr dirty="0" sz="1000">
                <a:latin typeface="Times New Roman"/>
                <a:cs typeface="Times New Roman"/>
              </a:rPr>
              <a:t>by MPASMWIN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preprocessor: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>
                <a:latin typeface="Times New Roman"/>
                <a:cs typeface="Times New Roman"/>
              </a:rPr>
              <a:t>;Line </a:t>
            </a:r>
            <a:r>
              <a:rPr dirty="0" sz="1000" spc="-5">
                <a:latin typeface="Times New Roman"/>
                <a:cs typeface="Times New Roman"/>
              </a:rPr>
              <a:t>removed </a:t>
            </a:r>
            <a:r>
              <a:rPr dirty="0" sz="1000">
                <a:latin typeface="Times New Roman"/>
                <a:cs typeface="Times New Roman"/>
              </a:rPr>
              <a:t>by MPASMWIN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preprocessor: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3454400"/>
            <a:ext cx="104775" cy="487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4000500"/>
            <a:ext cx="104775" cy="309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2539" y="3733800"/>
            <a:ext cx="526415" cy="5842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50"/>
              </a:spcBef>
            </a:pPr>
            <a:r>
              <a:rPr dirty="0" sz="1000">
                <a:latin typeface="Times New Roman"/>
                <a:cs typeface="Times New Roman"/>
              </a:rPr>
              <a:t>COUNT1  </a:t>
            </a:r>
            <a:r>
              <a:rPr dirty="0" sz="1000" spc="-5">
                <a:latin typeface="Times New Roman"/>
                <a:cs typeface="Times New Roman"/>
              </a:rPr>
              <a:t>REG10  REG11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6340" y="3733800"/>
            <a:ext cx="287020" cy="5842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12700" marR="5080">
              <a:lnSpc>
                <a:spcPct val="120800"/>
              </a:lnSpc>
              <a:spcBef>
                <a:spcPts val="150"/>
              </a:spcBef>
            </a:pPr>
            <a:r>
              <a:rPr dirty="0" sz="1000">
                <a:latin typeface="Times New Roman"/>
                <a:cs typeface="Times New Roman"/>
              </a:rPr>
              <a:t>EQU  EQU  EQU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65140" y="3022600"/>
            <a:ext cx="3490595" cy="1295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66520">
              <a:lnSpc>
                <a:spcPct val="1167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Title "Ex5-12 Delay Using Nested</a:t>
            </a:r>
            <a:r>
              <a:rPr dirty="0" sz="1000" spc="-10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Loop"  List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p=18F452,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1840864" algn="l"/>
              </a:tabLst>
            </a:pPr>
            <a:r>
              <a:rPr dirty="0" sz="1000" spc="-5">
                <a:latin typeface="Times New Roman"/>
                <a:cs typeface="Times New Roman"/>
              </a:rPr>
              <a:t>#include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&lt;p18F452.inc&gt;	;This </a:t>
            </a:r>
            <a:r>
              <a:rPr dirty="0" sz="1000">
                <a:latin typeface="Times New Roman"/>
                <a:cs typeface="Times New Roman"/>
              </a:rPr>
              <a:t>is a </a:t>
            </a:r>
            <a:r>
              <a:rPr dirty="0" sz="1000" spc="-5">
                <a:latin typeface="Times New Roman"/>
                <a:cs typeface="Times New Roman"/>
              </a:rPr>
              <a:t>header file </a:t>
            </a:r>
            <a:r>
              <a:rPr dirty="0" sz="1000">
                <a:latin typeface="Times New Roman"/>
                <a:cs typeface="Times New Roman"/>
              </a:rPr>
              <a:t>for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18F452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3141980">
              <a:lnSpc>
                <a:spcPct val="125000"/>
              </a:lnSpc>
              <a:spcBef>
                <a:spcPts val="5"/>
              </a:spcBef>
            </a:pPr>
            <a:r>
              <a:rPr dirty="0" sz="1000">
                <a:latin typeface="Times New Roman"/>
                <a:cs typeface="Times New Roman"/>
              </a:rPr>
              <a:t>D'250'  0x10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Times New Roman"/>
                <a:cs typeface="Times New Roman"/>
              </a:rPr>
              <a:t>0x11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3139" y="4368800"/>
            <a:ext cx="10477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3039" y="3022600"/>
            <a:ext cx="787400" cy="14859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>
                <a:latin typeface="Times New Roman"/>
                <a:cs typeface="Times New Roman"/>
              </a:rPr>
              <a:t>0001  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000000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Times New Roman"/>
                <a:cs typeface="Times New Roman"/>
              </a:rPr>
              <a:t>0002  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000000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>
                <a:latin typeface="Times New Roman"/>
                <a:cs typeface="Times New Roman"/>
              </a:rPr>
              <a:t>0003  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000000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Times New Roman"/>
                <a:cs typeface="Times New Roman"/>
              </a:rPr>
              <a:t>0004  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000000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Times New Roman"/>
                <a:cs typeface="Times New Roman"/>
              </a:rPr>
              <a:t>0005  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000000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>
                <a:latin typeface="Times New Roman"/>
                <a:cs typeface="Times New Roman"/>
              </a:rPr>
              <a:t>0006  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000000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Times New Roman"/>
                <a:cs typeface="Times New Roman"/>
              </a:rPr>
              <a:t>0007  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000000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>
                <a:latin typeface="Times New Roman"/>
                <a:cs typeface="Times New Roman"/>
              </a:rPr>
              <a:t>0008  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000000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974089" y="4535028"/>
          <a:ext cx="8051165" cy="1753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44"/>
                <a:gridCol w="480059"/>
                <a:gridCol w="370840"/>
                <a:gridCol w="802005"/>
                <a:gridCol w="998220"/>
                <a:gridCol w="918845"/>
                <a:gridCol w="3654425"/>
              </a:tblGrid>
              <a:tr h="158750">
                <a:tc>
                  <a:txBody>
                    <a:bodyPr/>
                    <a:lstStyle/>
                    <a:p>
                      <a:pPr marL="31750">
                        <a:lnSpc>
                          <a:spcPts val="1090"/>
                        </a:lnSpc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0009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9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6A11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CLRF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;Set up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REG11=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COUNT2 =0 for 256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execution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0EFA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LOOP2: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MOVLW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COUNT1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;Load decimal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count in W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6E10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MOVWF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;Set up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REG10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as a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counter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0013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0610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LOOP1: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DECF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REG10,1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;Decrement REG10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1W/1C/4CLK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E1FE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BNZ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111760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LOOP1	;Go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back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to LOOP1 if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10 =/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0611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DECF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REG11,1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;Decrement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33401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spcBef>
                          <a:spcPts val="8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0016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01650">
                        <a:lnSpc>
                          <a:spcPts val="118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again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00000C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E1FA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BNZ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111760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LOOP2	;Go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back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load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250 in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REG10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and start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LOOP1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115"/>
                        </a:lnSpc>
                        <a:spcBef>
                          <a:spcPts val="5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0017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ts val="1115"/>
                        </a:lnSpc>
                        <a:spcBef>
                          <a:spcPts val="5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1115"/>
                        </a:lnSpc>
                        <a:spcBef>
                          <a:spcPts val="5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END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993139" y="6337300"/>
            <a:ext cx="10477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3139" y="6527800"/>
            <a:ext cx="10477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63039" y="6261100"/>
            <a:ext cx="1928495" cy="4064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000">
                <a:latin typeface="Times New Roman"/>
                <a:cs typeface="Times New Roman"/>
              </a:rPr>
              <a:t>---------------------------------------------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5">
                <a:latin typeface="Times New Roman"/>
                <a:cs typeface="Times New Roman"/>
              </a:rPr>
              <a:t>Number </a:t>
            </a:r>
            <a:r>
              <a:rPr dirty="0" sz="1000">
                <a:latin typeface="Times New Roman"/>
                <a:cs typeface="Times New Roman"/>
              </a:rPr>
              <a:t>of errors =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4089" y="3074528"/>
          <a:ext cx="8100695" cy="3214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44"/>
                <a:gridCol w="3567429"/>
                <a:gridCol w="3703954"/>
              </a:tblGrid>
              <a:tr h="158750">
                <a:tc>
                  <a:txBody>
                    <a:bodyPr/>
                    <a:lstStyle/>
                    <a:p>
                      <a:pPr marL="31750">
                        <a:lnSpc>
                          <a:spcPts val="1090"/>
                        </a:lnSpc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0001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90"/>
                        </a:lnSpc>
                        <a:tabLst>
                          <a:tab pos="7505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	;Line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removed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by MPASMWIN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preprocessor: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109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Title "Ex5-12 Delay Using Nested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Loop"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0002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7505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	;Line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removed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by MPASMWIN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preprocessor: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p=18F452,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7505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	;Line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removed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by MPASMWIN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preprocessor: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2034539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#include</a:t>
                      </a:r>
                      <a:r>
                        <a:rPr dirty="0" sz="1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&lt;p18F452.inc&gt;	;This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is a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header file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18F452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0004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0005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750570" algn="l"/>
                          <a:tab pos="19443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	COUNT1	EQU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b="1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D'250'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0006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750570" algn="l"/>
                          <a:tab pos="19443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	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REG10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EQU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0x10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0007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750570" algn="l"/>
                          <a:tab pos="19443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	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REG11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EQU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0x11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0008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0009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44370" algn="l"/>
                          <a:tab pos="28587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  6A11	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CLRF	REG11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;Set up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REG11=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COUNT2 =0 for 256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execution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1944370" algn="l"/>
                          <a:tab pos="28587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000002 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0EFA   </a:t>
                      </a:r>
                      <a:r>
                        <a:rPr dirty="0" sz="10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LOOP2:	MOVLW	COUNT1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;Load decimal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count in W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44370" algn="l"/>
                          <a:tab pos="28587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000004 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6E10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MOVWF	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;Set up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REG10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as a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counter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0013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44370" algn="l"/>
                          <a:tab pos="2858770" algn="l"/>
                        </a:tabLst>
                      </a:pPr>
                      <a:r>
                        <a:rPr dirty="0" sz="1000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000006  0610    LOOP1:	DECF	</a:t>
                      </a:r>
                      <a:r>
                        <a:rPr dirty="0" sz="1000" spc="-5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REG10,1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spc="-5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;Decrement REG10 </a:t>
                      </a:r>
                      <a:r>
                        <a:rPr dirty="0" sz="1000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000" spc="5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1W/1C/4CLK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0014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1944370" algn="l"/>
                        </a:tabLst>
                      </a:pPr>
                      <a:r>
                        <a:rPr dirty="0" sz="1000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000008  E1FE	BNZ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1120140" algn="l"/>
                        </a:tabLst>
                      </a:pPr>
                      <a:r>
                        <a:rPr dirty="0" sz="1000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LOOP1	;Go </a:t>
                      </a:r>
                      <a:r>
                        <a:rPr dirty="0" sz="1000" spc="-5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back </a:t>
                      </a:r>
                      <a:r>
                        <a:rPr dirty="0" sz="1000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to LOOP1 if </a:t>
                      </a:r>
                      <a:r>
                        <a:rPr dirty="0" sz="1000" spc="-5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REG </a:t>
                      </a:r>
                      <a:r>
                        <a:rPr dirty="0" sz="1000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10 =/</a:t>
                      </a:r>
                      <a:r>
                        <a:rPr dirty="0" sz="1000" spc="-15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44370" algn="l"/>
                          <a:tab pos="28587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00000A  0611	DECF	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REG11,1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;Decrement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33401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spcBef>
                          <a:spcPts val="8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0016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01650">
                        <a:lnSpc>
                          <a:spcPts val="118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again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19443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00000C  E1FA	BNZ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112014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LOOP2	;Go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back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load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250 in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REG10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and start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LOOP1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115"/>
                        </a:lnSpc>
                        <a:spcBef>
                          <a:spcPts val="5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0017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15"/>
                        </a:lnSpc>
                        <a:spcBef>
                          <a:spcPts val="55"/>
                        </a:spcBef>
                        <a:tabLst>
                          <a:tab pos="19443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00000E	END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93139" y="6337300"/>
            <a:ext cx="10477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6527800"/>
            <a:ext cx="10477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3039" y="6261100"/>
            <a:ext cx="1928495" cy="4064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000">
                <a:latin typeface="Times New Roman"/>
                <a:cs typeface="Times New Roman"/>
              </a:rPr>
              <a:t>---------------------------------------------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5">
                <a:latin typeface="Times New Roman"/>
                <a:cs typeface="Times New Roman"/>
              </a:rPr>
              <a:t>Number </a:t>
            </a:r>
            <a:r>
              <a:rPr dirty="0" sz="1000">
                <a:latin typeface="Times New Roman"/>
                <a:cs typeface="Times New Roman"/>
              </a:rPr>
              <a:t>of errors =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09643" y="1062037"/>
          <a:ext cx="8549005" cy="1914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  <a:gridCol w="4495800"/>
              </a:tblGrid>
              <a:tr h="11430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60"/>
                        </a:spcBef>
                        <a:tabLst>
                          <a:tab pos="1569720" algn="l"/>
                        </a:tabLst>
                      </a:pPr>
                      <a:r>
                        <a:rPr dirty="0" sz="4400" spc="-5">
                          <a:solidFill>
                            <a:srgbClr val="420000"/>
                          </a:solidFill>
                          <a:latin typeface="Times New Roman"/>
                          <a:cs typeface="Times New Roman"/>
                        </a:rPr>
                        <a:t>Delay	Analysis</a:t>
                      </a: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052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5885">
                        <a:lnSpc>
                          <a:spcPts val="1910"/>
                        </a:lnSpc>
                        <a:spcBef>
                          <a:spcPts val="359"/>
                        </a:spcBef>
                      </a:pPr>
                      <a:r>
                        <a:rPr dirty="0" sz="1600" spc="-225" b="1">
                          <a:latin typeface="Times New Roman"/>
                          <a:cs typeface="Times New Roman"/>
                        </a:rPr>
                        <a:t>DECF</a:t>
                      </a:r>
                      <a:r>
                        <a:rPr dirty="0" sz="1600" spc="-225">
                          <a:latin typeface="Wingdings"/>
                          <a:cs typeface="Wingdings"/>
                        </a:rPr>
                        <a:t></a:t>
                      </a:r>
                      <a:r>
                        <a:rPr dirty="0" sz="1600" spc="-225" b="1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Cycle;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4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clock</a:t>
                      </a:r>
                      <a:r>
                        <a:rPr dirty="0" sz="1600" spc="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periods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ts val="1900"/>
                        </a:lnSpc>
                      </a:pPr>
                      <a:r>
                        <a:rPr dirty="0" sz="1600" spc="-315" b="1">
                          <a:latin typeface="Times New Roman"/>
                          <a:cs typeface="Times New Roman"/>
                        </a:rPr>
                        <a:t>BNZ</a:t>
                      </a:r>
                      <a:r>
                        <a:rPr dirty="0" sz="1600" spc="-315">
                          <a:latin typeface="Wingdings"/>
                          <a:cs typeface="Wingdings"/>
                        </a:rPr>
                        <a:t></a:t>
                      </a:r>
                      <a:r>
                        <a:rPr dirty="0" sz="1600" spc="-22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Cycles;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8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clock period</a:t>
                      </a: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(w/branch)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ts val="1900"/>
                        </a:lnSpc>
                      </a:pPr>
                      <a:r>
                        <a:rPr dirty="0" sz="1600" spc="-180">
                          <a:latin typeface="Wingdings"/>
                          <a:cs typeface="Wingdings"/>
                        </a:rPr>
                        <a:t></a:t>
                      </a:r>
                      <a:r>
                        <a:rPr dirty="0" sz="1600" spc="-180" b="1">
                          <a:latin typeface="Times New Roman"/>
                          <a:cs typeface="Times New Roman"/>
                        </a:rPr>
                        <a:t>Iclk=12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clock periods (instruction clock cycles)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ts val="1900"/>
                        </a:lnSpc>
                      </a:pPr>
                      <a:r>
                        <a:rPr dirty="0" sz="1600" spc="-105">
                          <a:latin typeface="Wingdings"/>
                          <a:cs typeface="Wingdings"/>
                        </a:rPr>
                        <a:t></a:t>
                      </a:r>
                      <a:r>
                        <a:rPr dirty="0" sz="1600" spc="-105" b="1">
                          <a:latin typeface="Times New Roman"/>
                          <a:cs typeface="Times New Roman"/>
                        </a:rPr>
                        <a:t>Tc=1/40MHz=25ns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ts val="1910"/>
                        </a:lnSpc>
                      </a:pPr>
                      <a:r>
                        <a:rPr dirty="0" sz="1600" spc="-225">
                          <a:latin typeface="Wingdings"/>
                          <a:cs typeface="Wingdings"/>
                        </a:rPr>
                        <a:t></a:t>
                      </a:r>
                      <a:r>
                        <a:rPr dirty="0" sz="1600" spc="-225" b="1">
                          <a:latin typeface="Times New Roman"/>
                          <a:cs typeface="Times New Roman"/>
                        </a:rPr>
                        <a:t>T(one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loop)=(1/F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) *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Iclk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= 12 . 25ns=300</a:t>
                      </a:r>
                      <a:r>
                        <a:rPr dirty="0" sz="16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ts val="1910"/>
                        </a:lnSpc>
                        <a:spcBef>
                          <a:spcPts val="80"/>
                        </a:spcBef>
                      </a:pPr>
                      <a:r>
                        <a:rPr dirty="0" sz="1600" spc="-250">
                          <a:latin typeface="Wingdings"/>
                          <a:cs typeface="Wingdings"/>
                        </a:rPr>
                        <a:t></a:t>
                      </a:r>
                      <a:r>
                        <a:rPr dirty="0" sz="1600" spc="-250" b="1">
                          <a:latin typeface="Times New Roman"/>
                          <a:cs typeface="Times New Roman"/>
                        </a:rPr>
                        <a:t>Total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Delay(N loop)=</a:t>
                      </a:r>
                      <a:r>
                        <a:rPr dirty="0" sz="1600" spc="-5" b="1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Count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*T=75</a:t>
                      </a:r>
                      <a:r>
                        <a:rPr dirty="0" sz="16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us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ts val="1910"/>
                        </a:lnSpc>
                      </a:pPr>
                      <a:r>
                        <a:rPr dirty="0" sz="1600" spc="-250">
                          <a:solidFill>
                            <a:srgbClr val="FF2121"/>
                          </a:solidFill>
                          <a:latin typeface="Wingdings"/>
                          <a:cs typeface="Wingdings"/>
                        </a:rPr>
                        <a:t></a:t>
                      </a:r>
                      <a:r>
                        <a:rPr dirty="0" sz="1600" spc="-250" b="1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Total </a:t>
                      </a:r>
                      <a:r>
                        <a:rPr dirty="0" sz="1600" spc="-5" b="1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Execution time:</a:t>
                      </a:r>
                      <a:r>
                        <a:rPr dirty="0" sz="1600" spc="-75" b="1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5" b="1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TL=Iclk*Tc*Nloop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5D200"/>
                    </a:solidFill>
                  </a:tcPr>
                </a:tc>
              </a:tr>
              <a:tr h="76136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60"/>
                        </a:spcBef>
                        <a:tabLst>
                          <a:tab pos="56578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---------------------------------------------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65785" indent="-469900">
                        <a:lnSpc>
                          <a:spcPct val="100000"/>
                        </a:lnSpc>
                        <a:spcBef>
                          <a:spcPts val="240"/>
                        </a:spcBef>
                        <a:buClr>
                          <a:srgbClr val="660000"/>
                        </a:buClr>
                        <a:buSzPct val="70000"/>
                        <a:buFont typeface="Wingdings"/>
                        <a:buChar char=""/>
                        <a:tabLst>
                          <a:tab pos="565785" algn="l"/>
                          <a:tab pos="56642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PIC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ASSEMBLER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LISTING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65785" indent="-469900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660000"/>
                        </a:buClr>
                        <a:buSzPct val="70000"/>
                        <a:buFont typeface="Wingdings"/>
                        <a:buChar char=""/>
                        <a:tabLst>
                          <a:tab pos="565785" algn="l"/>
                          <a:tab pos="56642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Line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Address Opcode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Instruction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ts val="700"/>
                        </a:lnSpc>
                        <a:spcBef>
                          <a:spcPts val="200"/>
                        </a:spcBef>
                        <a:tabLst>
                          <a:tab pos="56578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---------------------------------------------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92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1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5D20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810000" y="6705600"/>
            <a:ext cx="3429000" cy="457200"/>
          </a:xfrm>
          <a:custGeom>
            <a:avLst/>
            <a:gdLst/>
            <a:ahLst/>
            <a:cxnLst/>
            <a:rect l="l" t="t" r="r" b="b"/>
            <a:pathLst>
              <a:path w="3429000" h="457200">
                <a:moveTo>
                  <a:pt x="3352800" y="0"/>
                </a:moveTo>
                <a:lnTo>
                  <a:pt x="76200" y="0"/>
                </a:lnTo>
                <a:lnTo>
                  <a:pt x="46537" y="5988"/>
                </a:lnTo>
                <a:lnTo>
                  <a:pt x="22317" y="22319"/>
                </a:lnTo>
                <a:lnTo>
                  <a:pt x="5987" y="46541"/>
                </a:lnTo>
                <a:lnTo>
                  <a:pt x="0" y="76202"/>
                </a:lnTo>
                <a:lnTo>
                  <a:pt x="0" y="380997"/>
                </a:lnTo>
                <a:lnTo>
                  <a:pt x="5987" y="410658"/>
                </a:lnTo>
                <a:lnTo>
                  <a:pt x="22317" y="434880"/>
                </a:lnTo>
                <a:lnTo>
                  <a:pt x="46537" y="451211"/>
                </a:lnTo>
                <a:lnTo>
                  <a:pt x="76200" y="457200"/>
                </a:lnTo>
                <a:lnTo>
                  <a:pt x="3352800" y="457200"/>
                </a:lnTo>
                <a:lnTo>
                  <a:pt x="3382456" y="451211"/>
                </a:lnTo>
                <a:lnTo>
                  <a:pt x="3406678" y="434880"/>
                </a:lnTo>
                <a:lnTo>
                  <a:pt x="3423010" y="410658"/>
                </a:lnTo>
                <a:lnTo>
                  <a:pt x="3429000" y="380997"/>
                </a:lnTo>
                <a:lnTo>
                  <a:pt x="3429000" y="76202"/>
                </a:lnTo>
                <a:lnTo>
                  <a:pt x="3423010" y="46541"/>
                </a:lnTo>
                <a:lnTo>
                  <a:pt x="3406678" y="22319"/>
                </a:lnTo>
                <a:lnTo>
                  <a:pt x="3382456" y="5988"/>
                </a:lnTo>
                <a:lnTo>
                  <a:pt x="3352800" y="0"/>
                </a:lnTo>
                <a:close/>
              </a:path>
            </a:pathLst>
          </a:custGeom>
          <a:solidFill>
            <a:srgbClr val="D5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10000" y="6705600"/>
            <a:ext cx="3429000" cy="457200"/>
          </a:xfrm>
          <a:custGeom>
            <a:avLst/>
            <a:gdLst/>
            <a:ahLst/>
            <a:cxnLst/>
            <a:rect l="l" t="t" r="r" b="b"/>
            <a:pathLst>
              <a:path w="3429000" h="457200">
                <a:moveTo>
                  <a:pt x="0" y="76201"/>
                </a:moveTo>
                <a:lnTo>
                  <a:pt x="5988" y="46540"/>
                </a:lnTo>
                <a:lnTo>
                  <a:pt x="22319" y="22319"/>
                </a:lnTo>
                <a:lnTo>
                  <a:pt x="46540" y="5988"/>
                </a:lnTo>
                <a:lnTo>
                  <a:pt x="76201" y="0"/>
                </a:lnTo>
                <a:lnTo>
                  <a:pt x="3352797" y="0"/>
                </a:lnTo>
                <a:lnTo>
                  <a:pt x="3382456" y="5988"/>
                </a:lnTo>
                <a:lnTo>
                  <a:pt x="3406677" y="22319"/>
                </a:lnTo>
                <a:lnTo>
                  <a:pt x="3423008" y="46540"/>
                </a:lnTo>
                <a:lnTo>
                  <a:pt x="3428997" y="76201"/>
                </a:lnTo>
                <a:lnTo>
                  <a:pt x="3428997" y="380997"/>
                </a:lnTo>
                <a:lnTo>
                  <a:pt x="3423008" y="410658"/>
                </a:lnTo>
                <a:lnTo>
                  <a:pt x="3406677" y="434880"/>
                </a:lnTo>
                <a:lnTo>
                  <a:pt x="3382456" y="451211"/>
                </a:lnTo>
                <a:lnTo>
                  <a:pt x="3352797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11053" y="6760939"/>
            <a:ext cx="3105785" cy="3860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dirty="0" sz="1200" spc="-5" b="1">
                <a:latin typeface="Times New Roman"/>
                <a:cs typeface="Times New Roman"/>
              </a:rPr>
              <a:t>Remember: 1W/1C/4Clk </a:t>
            </a:r>
            <a:r>
              <a:rPr dirty="0" sz="1200" spc="-590">
                <a:latin typeface="Wingdings"/>
                <a:cs typeface="Wingdings"/>
              </a:rPr>
              <a:t>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 </a:t>
            </a:r>
            <a:r>
              <a:rPr dirty="0" sz="1200" spc="-20" b="1">
                <a:latin typeface="Times New Roman"/>
                <a:cs typeface="Times New Roman"/>
              </a:rPr>
              <a:t>Word </a:t>
            </a:r>
            <a:r>
              <a:rPr dirty="0" sz="1200" spc="-5" b="1">
                <a:latin typeface="Times New Roman"/>
                <a:cs typeface="Times New Roman"/>
              </a:rPr>
              <a:t>instruction  </a:t>
            </a:r>
            <a:r>
              <a:rPr dirty="0" sz="1200" b="1">
                <a:latin typeface="Times New Roman"/>
                <a:cs typeface="Times New Roman"/>
              </a:rPr>
              <a:t>with one </a:t>
            </a:r>
            <a:r>
              <a:rPr dirty="0" sz="1200" spc="-5" b="1">
                <a:latin typeface="Times New Roman"/>
                <a:cs typeface="Times New Roman"/>
              </a:rPr>
              <a:t>clock cycle </a:t>
            </a:r>
            <a:r>
              <a:rPr dirty="0" sz="1200" b="1">
                <a:latin typeface="Times New Roman"/>
                <a:cs typeface="Times New Roman"/>
              </a:rPr>
              <a:t>with 4 </a:t>
            </a:r>
            <a:r>
              <a:rPr dirty="0" sz="1200" spc="-5" b="1">
                <a:latin typeface="Times New Roman"/>
                <a:cs typeface="Times New Roman"/>
              </a:rPr>
              <a:t>clk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periods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42316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7480" algn="l"/>
              </a:tabLst>
            </a:pP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Addr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e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ss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i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ng	Mod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e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227289"/>
            <a:ext cx="7430770" cy="287083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819"/>
              </a:spcBef>
              <a:buClr>
                <a:srgbClr val="660000"/>
              </a:buClr>
              <a:buSzPct val="70312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3200">
                <a:latin typeface="Times New Roman"/>
                <a:cs typeface="Times New Roman"/>
              </a:rPr>
              <a:t>A </a:t>
            </a:r>
            <a:r>
              <a:rPr dirty="0" sz="3200" spc="-5">
                <a:latin typeface="Times New Roman"/>
                <a:cs typeface="Times New Roman"/>
              </a:rPr>
              <a:t>way </a:t>
            </a:r>
            <a:r>
              <a:rPr dirty="0" sz="3200">
                <a:latin typeface="Times New Roman"/>
                <a:cs typeface="Times New Roman"/>
              </a:rPr>
              <a:t>of </a:t>
            </a:r>
            <a:r>
              <a:rPr dirty="0" sz="3200" spc="-5">
                <a:latin typeface="Times New Roman"/>
                <a:cs typeface="Times New Roman"/>
              </a:rPr>
              <a:t>specifying </a:t>
            </a:r>
            <a:r>
              <a:rPr dirty="0" sz="3200">
                <a:latin typeface="Times New Roman"/>
                <a:cs typeface="Times New Roman"/>
              </a:rPr>
              <a:t>of </a:t>
            </a:r>
            <a:r>
              <a:rPr dirty="0" sz="3200" spc="-5">
                <a:latin typeface="Times New Roman"/>
                <a:cs typeface="Times New Roman"/>
              </a:rPr>
              <a:t>an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operand</a:t>
            </a:r>
            <a:endParaRPr sz="32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635"/>
              </a:spcBef>
              <a:tabLst>
                <a:tab pos="918844" algn="l"/>
              </a:tabLst>
            </a:pPr>
            <a:r>
              <a:rPr dirty="0" sz="2100" spc="-785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2100" spc="-785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Direct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addressing</a:t>
            </a:r>
            <a:endParaRPr sz="2800">
              <a:latin typeface="Times New Roman"/>
              <a:cs typeface="Times New Roman"/>
            </a:endParaRPr>
          </a:p>
          <a:p>
            <a:pPr lvl="1" marL="1384300" indent="-469900">
              <a:lnSpc>
                <a:spcPct val="100000"/>
              </a:lnSpc>
              <a:spcBef>
                <a:spcPts val="540"/>
              </a:spcBef>
              <a:buClr>
                <a:srgbClr val="660000"/>
              </a:buClr>
              <a:buSzPct val="64583"/>
              <a:buFont typeface="Wingdings"/>
              <a:buChar char=""/>
              <a:tabLst>
                <a:tab pos="1382395" algn="l"/>
                <a:tab pos="138303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 operand is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part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the instruction</a:t>
            </a:r>
            <a:endParaRPr sz="24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720"/>
              </a:spcBef>
              <a:tabLst>
                <a:tab pos="918844" algn="l"/>
              </a:tabLst>
            </a:pPr>
            <a:r>
              <a:rPr dirty="0" sz="2100" spc="-785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2100" spc="-785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Indirect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addressing</a:t>
            </a:r>
            <a:endParaRPr sz="2800">
              <a:latin typeface="Times New Roman"/>
              <a:cs typeface="Times New Roman"/>
            </a:endParaRPr>
          </a:p>
          <a:p>
            <a:pPr lvl="1" marL="1384300" marR="5080" indent="-469900">
              <a:lnSpc>
                <a:spcPct val="101499"/>
              </a:lnSpc>
              <a:spcBef>
                <a:spcPts val="500"/>
              </a:spcBef>
              <a:buClr>
                <a:srgbClr val="660000"/>
              </a:buClr>
              <a:buSzPct val="64583"/>
              <a:buFont typeface="Wingdings"/>
              <a:buChar char=""/>
              <a:tabLst>
                <a:tab pos="1382395" algn="l"/>
                <a:tab pos="1383030" algn="l"/>
              </a:tabLst>
            </a:pPr>
            <a:r>
              <a:rPr dirty="0" sz="2400">
                <a:latin typeface="Times New Roman"/>
                <a:cs typeface="Times New Roman"/>
              </a:rPr>
              <a:t>An </a:t>
            </a:r>
            <a:r>
              <a:rPr dirty="0" sz="2400" spc="-5">
                <a:latin typeface="Times New Roman"/>
                <a:cs typeface="Times New Roman"/>
              </a:rPr>
              <a:t>address is specified in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register and the </a:t>
            </a:r>
            <a:r>
              <a:rPr dirty="0" sz="2400">
                <a:latin typeface="Times New Roman"/>
                <a:cs typeface="Times New Roman"/>
              </a:rPr>
              <a:t>MPU  </a:t>
            </a:r>
            <a:r>
              <a:rPr dirty="0" sz="2400" spc="-5">
                <a:latin typeface="Times New Roman"/>
                <a:cs typeface="Times New Roman"/>
              </a:rPr>
              <a:t>looks </a:t>
            </a:r>
            <a:r>
              <a:rPr dirty="0" sz="2400">
                <a:latin typeface="Times New Roman"/>
                <a:cs typeface="Times New Roman"/>
              </a:rPr>
              <a:t>up </a:t>
            </a:r>
            <a:r>
              <a:rPr dirty="0" sz="2400" spc="-5">
                <a:latin typeface="Times New Roman"/>
                <a:cs typeface="Times New Roman"/>
              </a:rPr>
              <a:t>the address in that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register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4089" y="3074528"/>
          <a:ext cx="8100695" cy="3214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44"/>
                <a:gridCol w="3567429"/>
                <a:gridCol w="3703954"/>
              </a:tblGrid>
              <a:tr h="158750">
                <a:tc>
                  <a:txBody>
                    <a:bodyPr/>
                    <a:lstStyle/>
                    <a:p>
                      <a:pPr marL="31750">
                        <a:lnSpc>
                          <a:spcPts val="1090"/>
                        </a:lnSpc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0001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90"/>
                        </a:lnSpc>
                        <a:tabLst>
                          <a:tab pos="7505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	;Line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removed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by MPASMWIN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preprocessor: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109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Title "Ex5-12 Delay Using Nested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Loop"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0002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7505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	;Line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removed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by MPASMWIN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preprocessor: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p=18F452,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7505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	;Line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removed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by MPASMWIN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preprocessor: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2034539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#include</a:t>
                      </a:r>
                      <a:r>
                        <a:rPr dirty="0" sz="1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&lt;p18F452.inc&gt;	;This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is a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header file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18F452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0004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0005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750570" algn="l"/>
                          <a:tab pos="19443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	COUNT1	EQU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b="1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D'250'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0006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750570" algn="l"/>
                          <a:tab pos="19443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	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REG10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EQU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0x10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0007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750570" algn="l"/>
                          <a:tab pos="19443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	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REG11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EQU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0x11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0008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0009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44370" algn="l"/>
                          <a:tab pos="28587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  6A11	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CLRF	REG11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;Set up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REG11=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COUNT2 =0 for 256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execution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1944370" algn="l"/>
                          <a:tab pos="28587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000002 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0EFA   </a:t>
                      </a:r>
                      <a:r>
                        <a:rPr dirty="0" sz="10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LOOP2:	MOVLW	COUNT1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;Load decimal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count in W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44370" algn="l"/>
                          <a:tab pos="28587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000004 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6E10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MOVWF	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;Set up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REG10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as a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counter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0013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44370" algn="l"/>
                          <a:tab pos="2858770" algn="l"/>
                        </a:tabLst>
                      </a:pPr>
                      <a:r>
                        <a:rPr dirty="0" sz="1000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000006  0610    LOOP1:	DECF	</a:t>
                      </a:r>
                      <a:r>
                        <a:rPr dirty="0" sz="1000" spc="-5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REG10,1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spc="-5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;Decrement REG10 </a:t>
                      </a:r>
                      <a:r>
                        <a:rPr dirty="0" sz="1000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000" spc="5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1W/1C/4CLK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0014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1944370" algn="l"/>
                        </a:tabLst>
                      </a:pPr>
                      <a:r>
                        <a:rPr dirty="0" sz="1000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000008  E1FE	BNZ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1120140" algn="l"/>
                        </a:tabLst>
                      </a:pPr>
                      <a:r>
                        <a:rPr dirty="0" sz="1000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LOOP1	;Go </a:t>
                      </a:r>
                      <a:r>
                        <a:rPr dirty="0" sz="1000" spc="-5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back </a:t>
                      </a:r>
                      <a:r>
                        <a:rPr dirty="0" sz="1000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to LOOP1 if </a:t>
                      </a:r>
                      <a:r>
                        <a:rPr dirty="0" sz="1000" spc="-5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REG </a:t>
                      </a:r>
                      <a:r>
                        <a:rPr dirty="0" sz="1000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10 =/</a:t>
                      </a:r>
                      <a:r>
                        <a:rPr dirty="0" sz="1000" spc="-15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44370" algn="l"/>
                          <a:tab pos="28587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00000A  0611	DECF	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REG11,1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;Decrement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33401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spcBef>
                          <a:spcPts val="8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0016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01650">
                        <a:lnSpc>
                          <a:spcPts val="118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again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19443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00000C  E1FA	BNZ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112014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LOOP2	;Go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back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load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250 in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REG10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and start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LOOP1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115"/>
                        </a:lnSpc>
                        <a:spcBef>
                          <a:spcPts val="55"/>
                        </a:spcBef>
                        <a:tabLst>
                          <a:tab pos="5010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0017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15"/>
                        </a:lnSpc>
                        <a:spcBef>
                          <a:spcPts val="55"/>
                        </a:spcBef>
                        <a:tabLst>
                          <a:tab pos="194437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00000E	END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93139" y="6337300"/>
            <a:ext cx="10477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6527800"/>
            <a:ext cx="10477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3039" y="6261100"/>
            <a:ext cx="1928495" cy="4064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000">
                <a:latin typeface="Times New Roman"/>
                <a:cs typeface="Times New Roman"/>
              </a:rPr>
              <a:t>---------------------------------------------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5">
                <a:latin typeface="Times New Roman"/>
                <a:cs typeface="Times New Roman"/>
              </a:rPr>
              <a:t>Number </a:t>
            </a:r>
            <a:r>
              <a:rPr dirty="0" sz="1000">
                <a:latin typeface="Times New Roman"/>
                <a:cs typeface="Times New Roman"/>
              </a:rPr>
              <a:t>of errors =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09643" y="1062037"/>
          <a:ext cx="8549005" cy="1914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  <a:gridCol w="4495800"/>
              </a:tblGrid>
              <a:tr h="11430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60"/>
                        </a:spcBef>
                        <a:tabLst>
                          <a:tab pos="1569720" algn="l"/>
                        </a:tabLst>
                      </a:pPr>
                      <a:r>
                        <a:rPr dirty="0" sz="4400" spc="-5">
                          <a:solidFill>
                            <a:srgbClr val="420000"/>
                          </a:solidFill>
                          <a:latin typeface="Times New Roman"/>
                          <a:cs typeface="Times New Roman"/>
                        </a:rPr>
                        <a:t>Delay	Analysis</a:t>
                      </a: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052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5885">
                        <a:lnSpc>
                          <a:spcPts val="1910"/>
                        </a:lnSpc>
                        <a:spcBef>
                          <a:spcPts val="359"/>
                        </a:spcBef>
                      </a:pPr>
                      <a:r>
                        <a:rPr dirty="0" sz="1600" spc="-395">
                          <a:latin typeface="Wingdings"/>
                          <a:cs typeface="Wingdings"/>
                        </a:rPr>
                        <a:t></a:t>
                      </a:r>
                      <a:r>
                        <a:rPr dirty="0" sz="1600" spc="-395" b="1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reality,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 however: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ts val="1900"/>
                        </a:lnSpc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Last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loop branches, hence only 8clock</a:t>
                      </a:r>
                      <a:r>
                        <a:rPr dirty="0" sz="16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cycle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885" marR="1711325">
                        <a:lnSpc>
                          <a:spcPct val="99100"/>
                        </a:lnSpc>
                        <a:spcBef>
                          <a:spcPts val="5"/>
                        </a:spcBef>
                      </a:pPr>
                      <a:r>
                        <a:rPr dirty="0" sz="1600" spc="-250">
                          <a:solidFill>
                            <a:srgbClr val="FF2121"/>
                          </a:solidFill>
                          <a:latin typeface="Wingdings"/>
                          <a:cs typeface="Wingdings"/>
                        </a:rPr>
                        <a:t></a:t>
                      </a:r>
                      <a:r>
                        <a:rPr dirty="0" sz="1600" spc="-250" b="1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Total </a:t>
                      </a:r>
                      <a:r>
                        <a:rPr dirty="0" sz="1600" spc="-5" b="1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Actual Execution time:  </a:t>
                      </a:r>
                      <a:r>
                        <a:rPr dirty="0" sz="1600" spc="-10" b="1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TL=Iclk*Tc*(Nloop-1) </a:t>
                      </a:r>
                      <a:r>
                        <a:rPr dirty="0" sz="1600" b="1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600" spc="-35" b="1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5" b="1">
                          <a:solidFill>
                            <a:srgbClr val="FF2121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1800" spc="-45" b="1">
                          <a:solidFill>
                            <a:srgbClr val="FF3B2A"/>
                          </a:solidFill>
                          <a:latin typeface="Times New Roman"/>
                          <a:cs typeface="Times New Roman"/>
                        </a:rPr>
                        <a:t>*Tc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5D200"/>
                    </a:solidFill>
                  </a:tcPr>
                </a:tc>
              </a:tr>
              <a:tr h="76136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60"/>
                        </a:spcBef>
                        <a:tabLst>
                          <a:tab pos="56578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---------------------------------------------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65785" indent="-469900">
                        <a:lnSpc>
                          <a:spcPct val="100000"/>
                        </a:lnSpc>
                        <a:spcBef>
                          <a:spcPts val="240"/>
                        </a:spcBef>
                        <a:buClr>
                          <a:srgbClr val="660000"/>
                        </a:buClr>
                        <a:buSzPct val="70000"/>
                        <a:buFont typeface="Wingdings"/>
                        <a:buChar char=""/>
                        <a:tabLst>
                          <a:tab pos="565785" algn="l"/>
                          <a:tab pos="56642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PIC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ASSEMBLER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LISTING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65785" indent="-469900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660000"/>
                        </a:buClr>
                        <a:buSzPct val="70000"/>
                        <a:buFont typeface="Wingdings"/>
                        <a:buChar char=""/>
                        <a:tabLst>
                          <a:tab pos="565785" algn="l"/>
                          <a:tab pos="56642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Line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Address Opcode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Instruction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ts val="700"/>
                        </a:lnSpc>
                        <a:spcBef>
                          <a:spcPts val="200"/>
                        </a:spcBef>
                        <a:tabLst>
                          <a:tab pos="56578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---------------------------------------------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92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1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5D20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810000" y="6705600"/>
            <a:ext cx="3429000" cy="457200"/>
          </a:xfrm>
          <a:custGeom>
            <a:avLst/>
            <a:gdLst/>
            <a:ahLst/>
            <a:cxnLst/>
            <a:rect l="l" t="t" r="r" b="b"/>
            <a:pathLst>
              <a:path w="3429000" h="457200">
                <a:moveTo>
                  <a:pt x="3352800" y="0"/>
                </a:moveTo>
                <a:lnTo>
                  <a:pt x="76200" y="0"/>
                </a:lnTo>
                <a:lnTo>
                  <a:pt x="46537" y="5988"/>
                </a:lnTo>
                <a:lnTo>
                  <a:pt x="22317" y="22319"/>
                </a:lnTo>
                <a:lnTo>
                  <a:pt x="5987" y="46541"/>
                </a:lnTo>
                <a:lnTo>
                  <a:pt x="0" y="76202"/>
                </a:lnTo>
                <a:lnTo>
                  <a:pt x="0" y="380997"/>
                </a:lnTo>
                <a:lnTo>
                  <a:pt x="5987" y="410658"/>
                </a:lnTo>
                <a:lnTo>
                  <a:pt x="22317" y="434880"/>
                </a:lnTo>
                <a:lnTo>
                  <a:pt x="46537" y="451211"/>
                </a:lnTo>
                <a:lnTo>
                  <a:pt x="76200" y="457200"/>
                </a:lnTo>
                <a:lnTo>
                  <a:pt x="3352800" y="457200"/>
                </a:lnTo>
                <a:lnTo>
                  <a:pt x="3382456" y="451211"/>
                </a:lnTo>
                <a:lnTo>
                  <a:pt x="3406678" y="434880"/>
                </a:lnTo>
                <a:lnTo>
                  <a:pt x="3423010" y="410658"/>
                </a:lnTo>
                <a:lnTo>
                  <a:pt x="3429000" y="380997"/>
                </a:lnTo>
                <a:lnTo>
                  <a:pt x="3429000" y="76202"/>
                </a:lnTo>
                <a:lnTo>
                  <a:pt x="3423010" y="46541"/>
                </a:lnTo>
                <a:lnTo>
                  <a:pt x="3406678" y="22319"/>
                </a:lnTo>
                <a:lnTo>
                  <a:pt x="3382456" y="5988"/>
                </a:lnTo>
                <a:lnTo>
                  <a:pt x="3352800" y="0"/>
                </a:lnTo>
                <a:close/>
              </a:path>
            </a:pathLst>
          </a:custGeom>
          <a:solidFill>
            <a:srgbClr val="D5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10000" y="6705600"/>
            <a:ext cx="3429000" cy="457200"/>
          </a:xfrm>
          <a:custGeom>
            <a:avLst/>
            <a:gdLst/>
            <a:ahLst/>
            <a:cxnLst/>
            <a:rect l="l" t="t" r="r" b="b"/>
            <a:pathLst>
              <a:path w="3429000" h="457200">
                <a:moveTo>
                  <a:pt x="0" y="76201"/>
                </a:moveTo>
                <a:lnTo>
                  <a:pt x="5988" y="46540"/>
                </a:lnTo>
                <a:lnTo>
                  <a:pt x="22319" y="22319"/>
                </a:lnTo>
                <a:lnTo>
                  <a:pt x="46540" y="5988"/>
                </a:lnTo>
                <a:lnTo>
                  <a:pt x="76201" y="0"/>
                </a:lnTo>
                <a:lnTo>
                  <a:pt x="3352797" y="0"/>
                </a:lnTo>
                <a:lnTo>
                  <a:pt x="3382456" y="5988"/>
                </a:lnTo>
                <a:lnTo>
                  <a:pt x="3406677" y="22319"/>
                </a:lnTo>
                <a:lnTo>
                  <a:pt x="3423008" y="46540"/>
                </a:lnTo>
                <a:lnTo>
                  <a:pt x="3428997" y="76201"/>
                </a:lnTo>
                <a:lnTo>
                  <a:pt x="3428997" y="380997"/>
                </a:lnTo>
                <a:lnTo>
                  <a:pt x="3423008" y="410658"/>
                </a:lnTo>
                <a:lnTo>
                  <a:pt x="3406677" y="434880"/>
                </a:lnTo>
                <a:lnTo>
                  <a:pt x="3382456" y="451211"/>
                </a:lnTo>
                <a:lnTo>
                  <a:pt x="3352797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11053" y="6760939"/>
            <a:ext cx="3105785" cy="3860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dirty="0" sz="1200" spc="-5" b="1">
                <a:latin typeface="Times New Roman"/>
                <a:cs typeface="Times New Roman"/>
              </a:rPr>
              <a:t>Remember: 1W/1C/4Clk </a:t>
            </a:r>
            <a:r>
              <a:rPr dirty="0" sz="1200" spc="-590">
                <a:latin typeface="Wingdings"/>
                <a:cs typeface="Wingdings"/>
              </a:rPr>
              <a:t>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 </a:t>
            </a:r>
            <a:r>
              <a:rPr dirty="0" sz="1200" spc="-20" b="1">
                <a:latin typeface="Times New Roman"/>
                <a:cs typeface="Times New Roman"/>
              </a:rPr>
              <a:t>Word </a:t>
            </a:r>
            <a:r>
              <a:rPr dirty="0" sz="1200" spc="-5" b="1">
                <a:latin typeface="Times New Roman"/>
                <a:cs typeface="Times New Roman"/>
              </a:rPr>
              <a:t>instruction  </a:t>
            </a:r>
            <a:r>
              <a:rPr dirty="0" sz="1200" b="1">
                <a:latin typeface="Times New Roman"/>
                <a:cs typeface="Times New Roman"/>
              </a:rPr>
              <a:t>with one </a:t>
            </a:r>
            <a:r>
              <a:rPr dirty="0" sz="1200" spc="-5" b="1">
                <a:latin typeface="Times New Roman"/>
                <a:cs typeface="Times New Roman"/>
              </a:rPr>
              <a:t>clock cycle </a:t>
            </a:r>
            <a:r>
              <a:rPr dirty="0" sz="1200" b="1">
                <a:latin typeface="Times New Roman"/>
                <a:cs typeface="Times New Roman"/>
              </a:rPr>
              <a:t>with 4 </a:t>
            </a:r>
            <a:r>
              <a:rPr dirty="0" sz="1200" spc="-5" b="1">
                <a:latin typeface="Times New Roman"/>
                <a:cs typeface="Times New Roman"/>
              </a:rPr>
              <a:t>clk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periods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63039" y="2679700"/>
            <a:ext cx="18421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Line </a:t>
            </a:r>
            <a:r>
              <a:rPr dirty="0" sz="1000" spc="-5">
                <a:latin typeface="Times New Roman"/>
                <a:cs typeface="Times New Roman"/>
              </a:rPr>
              <a:t>Address Opcode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Instruction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717800"/>
            <a:ext cx="104775" cy="309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039" y="2857500"/>
            <a:ext cx="19284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---------------------------------------------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3086100"/>
            <a:ext cx="104775" cy="309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2539" y="3022600"/>
            <a:ext cx="2388870" cy="5715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>
                <a:latin typeface="Times New Roman"/>
                <a:cs typeface="Times New Roman"/>
              </a:rPr>
              <a:t>;Line </a:t>
            </a:r>
            <a:r>
              <a:rPr dirty="0" sz="1000" spc="-5">
                <a:latin typeface="Times New Roman"/>
                <a:cs typeface="Times New Roman"/>
              </a:rPr>
              <a:t>removed </a:t>
            </a:r>
            <a:r>
              <a:rPr dirty="0" sz="1000">
                <a:latin typeface="Times New Roman"/>
                <a:cs typeface="Times New Roman"/>
              </a:rPr>
              <a:t>by MPASMWIN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preprocessor: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Times New Roman"/>
                <a:cs typeface="Times New Roman"/>
              </a:rPr>
              <a:t>;Line </a:t>
            </a:r>
            <a:r>
              <a:rPr dirty="0" sz="1000" spc="-5">
                <a:latin typeface="Times New Roman"/>
                <a:cs typeface="Times New Roman"/>
              </a:rPr>
              <a:t>removed </a:t>
            </a:r>
            <a:r>
              <a:rPr dirty="0" sz="1000">
                <a:latin typeface="Times New Roman"/>
                <a:cs typeface="Times New Roman"/>
              </a:rPr>
              <a:t>by MPASMWIN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preprocessor: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>
                <a:latin typeface="Times New Roman"/>
                <a:cs typeface="Times New Roman"/>
              </a:rPr>
              <a:t>;Line </a:t>
            </a:r>
            <a:r>
              <a:rPr dirty="0" sz="1000" spc="-5">
                <a:latin typeface="Times New Roman"/>
                <a:cs typeface="Times New Roman"/>
              </a:rPr>
              <a:t>removed </a:t>
            </a:r>
            <a:r>
              <a:rPr dirty="0" sz="1000">
                <a:latin typeface="Times New Roman"/>
                <a:cs typeface="Times New Roman"/>
              </a:rPr>
              <a:t>by MPASMWIN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preprocessor: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3454400"/>
            <a:ext cx="104775" cy="487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4000500"/>
            <a:ext cx="104775" cy="309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2539" y="3733800"/>
            <a:ext cx="526415" cy="5842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50"/>
              </a:spcBef>
            </a:pPr>
            <a:r>
              <a:rPr dirty="0" sz="1000">
                <a:latin typeface="Times New Roman"/>
                <a:cs typeface="Times New Roman"/>
              </a:rPr>
              <a:t>COUNT1  </a:t>
            </a:r>
            <a:r>
              <a:rPr dirty="0" sz="1000" spc="-5">
                <a:latin typeface="Times New Roman"/>
                <a:cs typeface="Times New Roman"/>
              </a:rPr>
              <a:t>REG10  REG11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6340" y="3733800"/>
            <a:ext cx="287020" cy="5842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12700" marR="5080">
              <a:lnSpc>
                <a:spcPct val="120800"/>
              </a:lnSpc>
              <a:spcBef>
                <a:spcPts val="150"/>
              </a:spcBef>
            </a:pPr>
            <a:r>
              <a:rPr dirty="0" sz="1000">
                <a:latin typeface="Times New Roman"/>
                <a:cs typeface="Times New Roman"/>
              </a:rPr>
              <a:t>EQU  EQU  EQU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5140" y="3022600"/>
            <a:ext cx="3490595" cy="1295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66520">
              <a:lnSpc>
                <a:spcPct val="1167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Title "Ex5-12 Delay Using Nested</a:t>
            </a:r>
            <a:r>
              <a:rPr dirty="0" sz="1000" spc="-10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Loop"  List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p=18F452,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1840864" algn="l"/>
              </a:tabLst>
            </a:pPr>
            <a:r>
              <a:rPr dirty="0" sz="1000" spc="-5">
                <a:latin typeface="Times New Roman"/>
                <a:cs typeface="Times New Roman"/>
              </a:rPr>
              <a:t>#include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&lt;p18F452.inc&gt;	;This </a:t>
            </a:r>
            <a:r>
              <a:rPr dirty="0" sz="1000">
                <a:latin typeface="Times New Roman"/>
                <a:cs typeface="Times New Roman"/>
              </a:rPr>
              <a:t>is a </a:t>
            </a:r>
            <a:r>
              <a:rPr dirty="0" sz="1000" spc="-5">
                <a:latin typeface="Times New Roman"/>
                <a:cs typeface="Times New Roman"/>
              </a:rPr>
              <a:t>header file </a:t>
            </a:r>
            <a:r>
              <a:rPr dirty="0" sz="1000">
                <a:latin typeface="Times New Roman"/>
                <a:cs typeface="Times New Roman"/>
              </a:rPr>
              <a:t>for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18F452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3141980">
              <a:lnSpc>
                <a:spcPct val="125000"/>
              </a:lnSpc>
              <a:spcBef>
                <a:spcPts val="5"/>
              </a:spcBef>
            </a:pPr>
            <a:r>
              <a:rPr dirty="0" sz="1000">
                <a:latin typeface="Times New Roman"/>
                <a:cs typeface="Times New Roman"/>
              </a:rPr>
              <a:t>D'250'  0x10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Times New Roman"/>
                <a:cs typeface="Times New Roman"/>
              </a:rPr>
              <a:t>0x11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139" y="4368800"/>
            <a:ext cx="10477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3039" y="3022600"/>
            <a:ext cx="787400" cy="14859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>
                <a:latin typeface="Times New Roman"/>
                <a:cs typeface="Times New Roman"/>
              </a:rPr>
              <a:t>0001  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000000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Times New Roman"/>
                <a:cs typeface="Times New Roman"/>
              </a:rPr>
              <a:t>0002  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000000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>
                <a:latin typeface="Times New Roman"/>
                <a:cs typeface="Times New Roman"/>
              </a:rPr>
              <a:t>0003  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000000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Times New Roman"/>
                <a:cs typeface="Times New Roman"/>
              </a:rPr>
              <a:t>0004  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000000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Times New Roman"/>
                <a:cs typeface="Times New Roman"/>
              </a:rPr>
              <a:t>0005  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000000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>
                <a:latin typeface="Times New Roman"/>
                <a:cs typeface="Times New Roman"/>
              </a:rPr>
              <a:t>0006  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000000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Times New Roman"/>
                <a:cs typeface="Times New Roman"/>
              </a:rPr>
              <a:t>0007  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000000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>
                <a:latin typeface="Times New Roman"/>
                <a:cs typeface="Times New Roman"/>
              </a:rPr>
              <a:t>0008  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000000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3039" y="5422900"/>
            <a:ext cx="114046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0A0A"/>
                </a:solidFill>
                <a:latin typeface="Times New Roman"/>
                <a:cs typeface="Times New Roman"/>
              </a:rPr>
              <a:t>0014 000008</a:t>
            </a:r>
            <a:r>
              <a:rPr dirty="0" sz="1000" spc="155">
                <a:solidFill>
                  <a:srgbClr val="FF0A0A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0A0A"/>
                </a:solidFill>
                <a:latin typeface="Times New Roman"/>
                <a:cs typeface="Times New Roman"/>
              </a:rPr>
              <a:t>E1FE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6340" y="5422900"/>
            <a:ext cx="280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0A0A"/>
                </a:solidFill>
                <a:latin typeface="Times New Roman"/>
                <a:cs typeface="Times New Roman"/>
              </a:rPr>
              <a:t>BNZ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3139" y="5461000"/>
            <a:ext cx="104775" cy="309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50740" y="5600700"/>
            <a:ext cx="5016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66FF"/>
                </a:solidFill>
                <a:latin typeface="Times New Roman"/>
                <a:cs typeface="Times New Roman"/>
              </a:rPr>
              <a:t>REG11,1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3139" y="5829300"/>
            <a:ext cx="10477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36340" y="5562600"/>
            <a:ext cx="35052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000">
                <a:solidFill>
                  <a:srgbClr val="0066FF"/>
                </a:solidFill>
                <a:latin typeface="Times New Roman"/>
                <a:cs typeface="Times New Roman"/>
              </a:rPr>
              <a:t>DECF  BNZ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65140" y="5397500"/>
            <a:ext cx="3441065" cy="5715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926465" algn="l"/>
              </a:tabLst>
            </a:pPr>
            <a:r>
              <a:rPr dirty="0" sz="1000">
                <a:solidFill>
                  <a:srgbClr val="FF0A0A"/>
                </a:solidFill>
                <a:latin typeface="Times New Roman"/>
                <a:cs typeface="Times New Roman"/>
              </a:rPr>
              <a:t>LOOP1	;Go </a:t>
            </a:r>
            <a:r>
              <a:rPr dirty="0" sz="1000" spc="-5">
                <a:solidFill>
                  <a:srgbClr val="FF0A0A"/>
                </a:solidFill>
                <a:latin typeface="Times New Roman"/>
                <a:cs typeface="Times New Roman"/>
              </a:rPr>
              <a:t>back </a:t>
            </a:r>
            <a:r>
              <a:rPr dirty="0" sz="1000">
                <a:solidFill>
                  <a:srgbClr val="FF0A0A"/>
                </a:solidFill>
                <a:latin typeface="Times New Roman"/>
                <a:cs typeface="Times New Roman"/>
              </a:rPr>
              <a:t>to LOOP1 if </a:t>
            </a:r>
            <a:r>
              <a:rPr dirty="0" sz="1000" spc="-5">
                <a:solidFill>
                  <a:srgbClr val="FF0A0A"/>
                </a:solidFill>
                <a:latin typeface="Times New Roman"/>
                <a:cs typeface="Times New Roman"/>
              </a:rPr>
              <a:t>REG </a:t>
            </a:r>
            <a:r>
              <a:rPr dirty="0" sz="1000">
                <a:solidFill>
                  <a:srgbClr val="FF0A0A"/>
                </a:solidFill>
                <a:latin typeface="Times New Roman"/>
                <a:cs typeface="Times New Roman"/>
              </a:rPr>
              <a:t>10 =/</a:t>
            </a:r>
            <a:r>
              <a:rPr dirty="0" sz="1000" spc="-15">
                <a:solidFill>
                  <a:srgbClr val="FF0A0A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0A0A"/>
                </a:solidFill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 spc="-5">
                <a:solidFill>
                  <a:srgbClr val="0066FF"/>
                </a:solidFill>
                <a:latin typeface="Times New Roman"/>
                <a:cs typeface="Times New Roman"/>
              </a:rPr>
              <a:t>;Decrement</a:t>
            </a:r>
            <a:r>
              <a:rPr dirty="0" sz="1000" spc="-1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0066FF"/>
                </a:solidFill>
                <a:latin typeface="Times New Roman"/>
                <a:cs typeface="Times New Roman"/>
              </a:rPr>
              <a:t>REG11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926465" algn="l"/>
              </a:tabLst>
            </a:pPr>
            <a:r>
              <a:rPr dirty="0" sz="1000">
                <a:solidFill>
                  <a:srgbClr val="0066FF"/>
                </a:solidFill>
                <a:latin typeface="Times New Roman"/>
                <a:cs typeface="Times New Roman"/>
              </a:rPr>
              <a:t>LOOP2	</a:t>
            </a:r>
            <a:r>
              <a:rPr dirty="0" sz="1000">
                <a:latin typeface="Times New Roman"/>
                <a:cs typeface="Times New Roman"/>
              </a:rPr>
              <a:t>;Go </a:t>
            </a:r>
            <a:r>
              <a:rPr dirty="0" sz="1000" spc="-5">
                <a:latin typeface="Times New Roman"/>
                <a:cs typeface="Times New Roman"/>
              </a:rPr>
              <a:t>back </a:t>
            </a:r>
            <a:r>
              <a:rPr dirty="0" sz="1000">
                <a:latin typeface="Times New Roman"/>
                <a:cs typeface="Times New Roman"/>
              </a:rPr>
              <a:t>to </a:t>
            </a:r>
            <a:r>
              <a:rPr dirty="0" sz="1000" spc="-5">
                <a:latin typeface="Times New Roman"/>
                <a:cs typeface="Times New Roman"/>
              </a:rPr>
              <a:t>load </a:t>
            </a:r>
            <a:r>
              <a:rPr dirty="0" sz="1000">
                <a:latin typeface="Times New Roman"/>
                <a:cs typeface="Times New Roman"/>
              </a:rPr>
              <a:t>250 in </a:t>
            </a:r>
            <a:r>
              <a:rPr dirty="0" sz="1000" spc="-5">
                <a:latin typeface="Times New Roman"/>
                <a:cs typeface="Times New Roman"/>
              </a:rPr>
              <a:t>REG10 </a:t>
            </a:r>
            <a:r>
              <a:rPr dirty="0" sz="1000">
                <a:latin typeface="Times New Roman"/>
                <a:cs typeface="Times New Roman"/>
              </a:rPr>
              <a:t>and start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LOOP1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63039" y="5562600"/>
            <a:ext cx="1176020" cy="736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000">
                <a:solidFill>
                  <a:srgbClr val="0066FF"/>
                </a:solidFill>
                <a:latin typeface="Times New Roman"/>
                <a:cs typeface="Times New Roman"/>
              </a:rPr>
              <a:t>0015    00000A</a:t>
            </a:r>
            <a:r>
              <a:rPr dirty="0" sz="1000" spc="15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66FF"/>
                </a:solidFill>
                <a:latin typeface="Times New Roman"/>
                <a:cs typeface="Times New Roman"/>
              </a:rPr>
              <a:t>0611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80"/>
              </a:lnSpc>
              <a:spcBef>
                <a:spcPts val="300"/>
              </a:spcBef>
            </a:pPr>
            <a:r>
              <a:rPr dirty="0" sz="1000">
                <a:solidFill>
                  <a:srgbClr val="0066FF"/>
                </a:solidFill>
                <a:latin typeface="Times New Roman"/>
                <a:cs typeface="Times New Roman"/>
              </a:rPr>
              <a:t>0016    00000C</a:t>
            </a:r>
            <a:r>
              <a:rPr dirty="0" sz="1000" spc="15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66FF"/>
                </a:solidFill>
                <a:latin typeface="Times New Roman"/>
                <a:cs typeface="Times New Roman"/>
              </a:rPr>
              <a:t>E1FA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80"/>
              </a:lnSpc>
            </a:pPr>
            <a:r>
              <a:rPr dirty="0" sz="1000" spc="-5">
                <a:latin typeface="Times New Roman"/>
                <a:cs typeface="Times New Roman"/>
              </a:rPr>
              <a:t>again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00">
                <a:latin typeface="Times New Roman"/>
                <a:cs typeface="Times New Roman"/>
              </a:rPr>
              <a:t>0017</a:t>
            </a:r>
            <a:r>
              <a:rPr dirty="0" sz="1000" spc="2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00000E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36340" y="6121400"/>
            <a:ext cx="287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END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3139" y="6159500"/>
            <a:ext cx="104775" cy="309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3139" y="6527800"/>
            <a:ext cx="10477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63039" y="6261100"/>
            <a:ext cx="1928495" cy="4064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000">
                <a:latin typeface="Times New Roman"/>
                <a:cs typeface="Times New Roman"/>
              </a:rPr>
              <a:t>---------------------------------------------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5">
                <a:latin typeface="Times New Roman"/>
                <a:cs typeface="Times New Roman"/>
              </a:rPr>
              <a:t>Number </a:t>
            </a:r>
            <a:r>
              <a:rPr dirty="0" sz="1000">
                <a:latin typeface="Times New Roman"/>
                <a:cs typeface="Times New Roman"/>
              </a:rPr>
              <a:t>of errors =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909643" y="1062037"/>
          <a:ext cx="8549005" cy="168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  <a:gridCol w="4495800"/>
              </a:tblGrid>
              <a:tr h="1143000">
                <a:tc>
                  <a:txBody>
                    <a:bodyPr/>
                    <a:lstStyle/>
                    <a:p>
                      <a:pPr marL="95885">
                        <a:lnSpc>
                          <a:spcPts val="3710"/>
                        </a:lnSpc>
                      </a:pPr>
                      <a:r>
                        <a:rPr dirty="0" sz="3600" spc="-5">
                          <a:solidFill>
                            <a:srgbClr val="420000"/>
                          </a:solidFill>
                          <a:latin typeface="Times New Roman"/>
                          <a:cs typeface="Times New Roman"/>
                        </a:rPr>
                        <a:t>Nested Loop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ts val="4310"/>
                        </a:lnSpc>
                      </a:pPr>
                      <a:r>
                        <a:rPr dirty="0" sz="3600" spc="-5">
                          <a:solidFill>
                            <a:srgbClr val="420000"/>
                          </a:solidFill>
                          <a:latin typeface="Times New Roman"/>
                          <a:cs typeface="Times New Roman"/>
                        </a:rPr>
                        <a:t>Delay</a:t>
                      </a:r>
                      <a:r>
                        <a:rPr dirty="0" sz="3600" spc="-10">
                          <a:solidFill>
                            <a:srgbClr val="42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600" spc="-5">
                          <a:solidFill>
                            <a:srgbClr val="420000"/>
                          </a:solidFill>
                          <a:latin typeface="Times New Roman"/>
                          <a:cs typeface="Times New Roman"/>
                        </a:rPr>
                        <a:t>Analysis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5885">
                        <a:lnSpc>
                          <a:spcPts val="1910"/>
                        </a:lnSpc>
                        <a:spcBef>
                          <a:spcPts val="359"/>
                        </a:spcBef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Second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Loop: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(1/F=25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nsec)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885" marR="412115">
                        <a:lnSpc>
                          <a:spcPts val="1900"/>
                        </a:lnSpc>
                        <a:spcBef>
                          <a:spcPts val="70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4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Instructions: 4+4+4+8 clock periods=20 Iclk  T(loop2)=20*1/F=500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ns 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T(loop1+loop2)=75+0.5=75.5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 us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ts val="1839"/>
                        </a:lnSpc>
                      </a:pPr>
                      <a:r>
                        <a:rPr dirty="0" sz="1600" spc="-30" b="1">
                          <a:latin typeface="Times New Roman"/>
                          <a:cs typeface="Times New Roman"/>
                        </a:rPr>
                        <a:t>Total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Delay=256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*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75.5=19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.328</a:t>
                      </a:r>
                      <a:r>
                        <a:rPr dirty="0" sz="16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msec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(ignoring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last cycle in each</a:t>
                      </a:r>
                      <a:r>
                        <a:rPr dirty="0" sz="16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case)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5D200"/>
                    </a:solidFill>
                  </a:tcPr>
                </a:tc>
              </a:tr>
              <a:tr h="53276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60"/>
                        </a:spcBef>
                        <a:tabLst>
                          <a:tab pos="56578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---------------------------------------------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56578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PIC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ASSEMBLER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LISTING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92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1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5D200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1625142" y="5228710"/>
            <a:ext cx="4347552" cy="374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92577" y="5253649"/>
            <a:ext cx="1587728" cy="332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76400" y="5257800"/>
            <a:ext cx="4246562" cy="276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76400" y="5257800"/>
            <a:ext cx="4246880" cy="276225"/>
          </a:xfrm>
          <a:custGeom>
            <a:avLst/>
            <a:gdLst/>
            <a:ahLst/>
            <a:cxnLst/>
            <a:rect l="l" t="t" r="r" b="b"/>
            <a:pathLst>
              <a:path w="4246880" h="276225">
                <a:moveTo>
                  <a:pt x="0" y="0"/>
                </a:moveTo>
                <a:lnTo>
                  <a:pt x="4246556" y="0"/>
                </a:lnTo>
                <a:lnTo>
                  <a:pt x="4246556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5D2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974089" y="4535028"/>
          <a:ext cx="7103745" cy="864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/>
                <a:gridCol w="476250"/>
                <a:gridCol w="398780"/>
                <a:gridCol w="787400"/>
                <a:gridCol w="1176020"/>
                <a:gridCol w="739139"/>
                <a:gridCol w="2705735"/>
              </a:tblGrid>
              <a:tr h="158750">
                <a:tc>
                  <a:txBody>
                    <a:bodyPr/>
                    <a:lstStyle/>
                    <a:p>
                      <a:pPr algn="ctr" marR="24130">
                        <a:lnSpc>
                          <a:spcPts val="1090"/>
                        </a:lnSpc>
                        <a:tabLst>
                          <a:tab pos="46926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0009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09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4150">
                <a:tc>
                  <a:txBody>
                    <a:bodyPr/>
                    <a:lstStyle/>
                    <a:p>
                      <a:pPr algn="ctr" marR="2413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46926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0010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000000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6A11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CLRF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;Set up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REG11=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COUNT2 =0 for 256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execution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184150">
                <a:tc>
                  <a:txBody>
                    <a:bodyPr/>
                    <a:lstStyle/>
                    <a:p>
                      <a:pPr algn="ctr" marR="24130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46926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0011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000002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-5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0EFA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LOOP2: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MOVLW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COUNT1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-5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;Load decimal </a:t>
                      </a:r>
                      <a:r>
                        <a:rPr dirty="0" sz="10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count in W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77800">
                <a:tc>
                  <a:txBody>
                    <a:bodyPr/>
                    <a:lstStyle/>
                    <a:p>
                      <a:pPr algn="ctr" marR="2413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46926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0012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000004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spc="-5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6E10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MOVWF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spc="-5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REG10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;Set up </a:t>
                      </a:r>
                      <a:r>
                        <a:rPr dirty="0" sz="1000" spc="-5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REG10 </a:t>
                      </a:r>
                      <a:r>
                        <a:rPr dirty="0" sz="10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as a</a:t>
                      </a:r>
                      <a:r>
                        <a:rPr dirty="0" sz="1000" spc="-5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 counter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158750">
                <a:tc gridSpan="6">
                  <a:txBody>
                    <a:bodyPr/>
                    <a:lstStyle/>
                    <a:p>
                      <a:pPr marL="31750">
                        <a:lnSpc>
                          <a:spcPts val="1155"/>
                        </a:lnSpc>
                        <a:tabLst>
                          <a:tab pos="501015" algn="l"/>
                          <a:tab pos="3688715" algn="l"/>
                        </a:tabLst>
                      </a:pPr>
                      <a:r>
                        <a:rPr dirty="0" sz="700" spc="-5">
                          <a:solidFill>
                            <a:srgbClr val="66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700" spc="-5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solidFill>
                            <a:srgbClr val="FF0A0A"/>
                          </a:solidFill>
                          <a:latin typeface="Times New Roman"/>
                          <a:cs typeface="Times New Roman"/>
                        </a:rPr>
                        <a:t>0013    000006  0610    </a:t>
                      </a:r>
                      <a:r>
                        <a:rPr dirty="0" sz="1000" spc="-125">
                          <a:solidFill>
                            <a:srgbClr val="FF0A0A"/>
                          </a:solidFill>
                          <a:latin typeface="Times New Roman"/>
                          <a:cs typeface="Times New Roman"/>
                        </a:rPr>
                        <a:t>LOOP1</a:t>
                      </a:r>
                      <a:r>
                        <a:rPr dirty="0" baseline="-30092" sz="1800" spc="-187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000" spc="-125">
                          <a:solidFill>
                            <a:srgbClr val="FF0A0A"/>
                          </a:solidFill>
                          <a:latin typeface="Times New Roman"/>
                          <a:cs typeface="Times New Roman"/>
                        </a:rPr>
                        <a:t>:    </a:t>
                      </a:r>
                      <a:r>
                        <a:rPr dirty="0" baseline="-30092" sz="1800" spc="-7" b="1">
                          <a:latin typeface="Times New Roman"/>
                          <a:cs typeface="Times New Roman"/>
                        </a:rPr>
                        <a:t>elay </a:t>
                      </a:r>
                      <a:r>
                        <a:rPr dirty="0" baseline="-30092" sz="18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baseline="-30092" sz="1800" spc="7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0092" sz="1800" spc="-315" b="1">
                          <a:latin typeface="Times New Roman"/>
                          <a:cs typeface="Times New Roman"/>
                        </a:rPr>
                        <a:t>ab</a:t>
                      </a:r>
                      <a:r>
                        <a:rPr dirty="0" sz="1000" spc="-210">
                          <a:solidFill>
                            <a:srgbClr val="FF0A0A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baseline="-30092" sz="1800" spc="-315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000" spc="-210">
                          <a:solidFill>
                            <a:srgbClr val="FF0A0A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30092" sz="1800" spc="-315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000" spc="-210">
                          <a:solidFill>
                            <a:srgbClr val="FF0A0A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baseline="-30092" sz="1800" spc="-31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000" spc="-210">
                          <a:solidFill>
                            <a:srgbClr val="FF0A0A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30092" sz="1800" spc="-315" b="1">
                          <a:latin typeface="Times New Roman"/>
                          <a:cs typeface="Times New Roman"/>
                        </a:rPr>
                        <a:t>75  </a:t>
                      </a:r>
                      <a:r>
                        <a:rPr dirty="0" baseline="-30092" sz="1800" spc="-2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0092" sz="1800" b="1">
                          <a:latin typeface="Times New Roman"/>
                          <a:cs typeface="Times New Roman"/>
                        </a:rPr>
                        <a:t>usec	</a:t>
                      </a:r>
                      <a:r>
                        <a:rPr dirty="0" sz="1000" spc="-5">
                          <a:solidFill>
                            <a:srgbClr val="FF0A0A"/>
                          </a:solidFill>
                          <a:latin typeface="Times New Roman"/>
                          <a:cs typeface="Times New Roman"/>
                        </a:rPr>
                        <a:t>REG10,1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1115"/>
                        </a:lnSpc>
                        <a:spcBef>
                          <a:spcPts val="35"/>
                        </a:spcBef>
                      </a:pPr>
                      <a:r>
                        <a:rPr dirty="0" sz="1000" spc="-5">
                          <a:solidFill>
                            <a:srgbClr val="FF0A0A"/>
                          </a:solidFill>
                          <a:latin typeface="Times New Roman"/>
                          <a:cs typeface="Times New Roman"/>
                        </a:rPr>
                        <a:t>;Decrement REG10 </a:t>
                      </a:r>
                      <a:r>
                        <a:rPr dirty="0" sz="1000">
                          <a:solidFill>
                            <a:srgbClr val="FF0A0A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000" spc="5">
                          <a:solidFill>
                            <a:srgbClr val="FF0A0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solidFill>
                            <a:srgbClr val="FF0A0A"/>
                          </a:solidFill>
                          <a:latin typeface="Times New Roman"/>
                          <a:cs typeface="Times New Roman"/>
                        </a:rPr>
                        <a:t>1W/1C/4CLK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008062"/>
            <a:ext cx="4303395" cy="1120140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dirty="0" sz="3600" spc="-5" b="0">
                <a:solidFill>
                  <a:srgbClr val="420000"/>
                </a:solidFill>
                <a:latin typeface="Times New Roman"/>
                <a:cs typeface="Times New Roman"/>
              </a:rPr>
              <a:t>Calculations for  Generating</a:t>
            </a:r>
            <a:r>
              <a:rPr dirty="0" sz="3600" spc="-50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0">
                <a:solidFill>
                  <a:srgbClr val="420000"/>
                </a:solidFill>
                <a:latin typeface="Times New Roman"/>
                <a:cs typeface="Times New Roman"/>
              </a:rPr>
              <a:t>Waveforms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3614420"/>
            <a:ext cx="471995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800" spc="1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800" spc="1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To generate </a:t>
            </a:r>
            <a:r>
              <a:rPr dirty="0" sz="2600">
                <a:latin typeface="Times New Roman"/>
                <a:cs typeface="Times New Roman"/>
              </a:rPr>
              <a:t>50 µS </a:t>
            </a:r>
            <a:r>
              <a:rPr dirty="0" sz="2600" spc="-5">
                <a:latin typeface="Times New Roman"/>
                <a:cs typeface="Times New Roman"/>
              </a:rPr>
              <a:t>delay,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count: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4191000"/>
            <a:ext cx="57150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5800" y="2438400"/>
            <a:ext cx="8610600" cy="6858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90805" marR="282575">
              <a:lnSpc>
                <a:spcPts val="2100"/>
              </a:lnSpc>
              <a:spcBef>
                <a:spcPts val="480"/>
              </a:spcBef>
            </a:pPr>
            <a:r>
              <a:rPr dirty="0" sz="1800" spc="-10" b="1">
                <a:latin typeface="Times New Roman"/>
                <a:cs typeface="Times New Roman"/>
              </a:rPr>
              <a:t>Write </a:t>
            </a:r>
            <a:r>
              <a:rPr dirty="0" sz="1800" b="1">
                <a:latin typeface="Times New Roman"/>
                <a:cs typeface="Times New Roman"/>
              </a:rPr>
              <a:t>a </a:t>
            </a:r>
            <a:r>
              <a:rPr dirty="0" sz="1800" spc="-10" b="1">
                <a:latin typeface="Times New Roman"/>
                <a:cs typeface="Times New Roman"/>
              </a:rPr>
              <a:t>program </a:t>
            </a:r>
            <a:r>
              <a:rPr dirty="0" sz="1800" b="1">
                <a:latin typeface="Times New Roman"/>
                <a:cs typeface="Times New Roman"/>
              </a:rPr>
              <a:t>to </a:t>
            </a:r>
            <a:r>
              <a:rPr dirty="0" sz="1800" spc="-5" b="1">
                <a:latin typeface="Times New Roman"/>
                <a:cs typeface="Times New Roman"/>
              </a:rPr>
              <a:t>generate </a:t>
            </a:r>
            <a:r>
              <a:rPr dirty="0" sz="1800" b="1">
                <a:latin typeface="Times New Roman"/>
                <a:cs typeface="Times New Roman"/>
              </a:rPr>
              <a:t>a </a:t>
            </a:r>
            <a:r>
              <a:rPr dirty="0" sz="1800" spc="-10" b="1">
                <a:latin typeface="Times New Roman"/>
                <a:cs typeface="Times New Roman"/>
              </a:rPr>
              <a:t>square </a:t>
            </a:r>
            <a:r>
              <a:rPr dirty="0" sz="1800" b="1">
                <a:latin typeface="Times New Roman"/>
                <a:cs typeface="Times New Roman"/>
              </a:rPr>
              <a:t>wave of </a:t>
            </a:r>
            <a:r>
              <a:rPr dirty="0" sz="1800" spc="-5" b="1">
                <a:latin typeface="Times New Roman"/>
                <a:cs typeface="Times New Roman"/>
              </a:rPr>
              <a:t>10KHz </a:t>
            </a:r>
            <a:r>
              <a:rPr dirty="0" sz="1800" spc="-10" b="1">
                <a:latin typeface="Times New Roman"/>
                <a:cs typeface="Times New Roman"/>
              </a:rPr>
              <a:t>freq. </a:t>
            </a:r>
            <a:r>
              <a:rPr dirty="0" sz="1800" b="1">
                <a:latin typeface="Times New Roman"/>
                <a:cs typeface="Times New Roman"/>
              </a:rPr>
              <a:t>by </a:t>
            </a:r>
            <a:r>
              <a:rPr dirty="0" sz="1800" spc="-5" b="1">
                <a:latin typeface="Times New Roman"/>
                <a:cs typeface="Times New Roman"/>
              </a:rPr>
              <a:t>turning Bit0 </a:t>
            </a:r>
            <a:r>
              <a:rPr dirty="0" sz="1800" b="1">
                <a:latin typeface="Times New Roman"/>
                <a:cs typeface="Times New Roman"/>
              </a:rPr>
              <a:t>of </a:t>
            </a:r>
            <a:r>
              <a:rPr dirty="0" sz="1800" spc="-20" b="1">
                <a:latin typeface="Times New Roman"/>
                <a:cs typeface="Times New Roman"/>
              </a:rPr>
              <a:t>PORT  </a:t>
            </a:r>
            <a:r>
              <a:rPr dirty="0" sz="1800" b="1">
                <a:latin typeface="Times New Roman"/>
                <a:cs typeface="Times New Roman"/>
              </a:rPr>
              <a:t>C </a:t>
            </a:r>
            <a:r>
              <a:rPr dirty="0" sz="1800" spc="-5" b="1">
                <a:latin typeface="Times New Roman"/>
                <a:cs typeface="Times New Roman"/>
              </a:rPr>
              <a:t>ON </a:t>
            </a:r>
            <a:r>
              <a:rPr dirty="0" sz="1800" b="1">
                <a:latin typeface="Times New Roman"/>
                <a:cs typeface="Times New Roman"/>
              </a:rPr>
              <a:t>&amp; </a:t>
            </a:r>
            <a:r>
              <a:rPr dirty="0" sz="1800" spc="-5" b="1">
                <a:latin typeface="Times New Roman"/>
                <a:cs typeface="Times New Roman"/>
              </a:rPr>
              <a:t>OFF using </a:t>
            </a:r>
            <a:r>
              <a:rPr dirty="0" sz="1800" b="1">
                <a:latin typeface="Times New Roman"/>
                <a:cs typeface="Times New Roman"/>
              </a:rPr>
              <a:t>a 40 </a:t>
            </a:r>
            <a:r>
              <a:rPr dirty="0" sz="1800" spc="-5" b="1">
                <a:latin typeface="Times New Roman"/>
                <a:cs typeface="Times New Roman"/>
              </a:rPr>
              <a:t>MHz clk </a:t>
            </a:r>
            <a:r>
              <a:rPr dirty="0" sz="1800" b="1">
                <a:latin typeface="Times New Roman"/>
                <a:cs typeface="Times New Roman"/>
              </a:rPr>
              <a:t>(25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nsec)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5000" y="6629200"/>
            <a:ext cx="1524000" cy="1905"/>
          </a:xfrm>
          <a:custGeom>
            <a:avLst/>
            <a:gdLst/>
            <a:ahLst/>
            <a:cxnLst/>
            <a:rect l="l" t="t" r="r" b="b"/>
            <a:pathLst>
              <a:path w="1524000" h="1904">
                <a:moveTo>
                  <a:pt x="0" y="0"/>
                </a:moveTo>
                <a:lnTo>
                  <a:pt x="1523998" y="158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28200" y="5790456"/>
            <a:ext cx="1270" cy="840105"/>
          </a:xfrm>
          <a:custGeom>
            <a:avLst/>
            <a:gdLst/>
            <a:ahLst/>
            <a:cxnLst/>
            <a:rect l="l" t="t" r="r" b="b"/>
            <a:pathLst>
              <a:path w="1270" h="840104">
                <a:moveTo>
                  <a:pt x="0" y="839539"/>
                </a:moveTo>
                <a:lnTo>
                  <a:pt x="794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29000" y="5790450"/>
            <a:ext cx="1600200" cy="1905"/>
          </a:xfrm>
          <a:custGeom>
            <a:avLst/>
            <a:gdLst/>
            <a:ahLst/>
            <a:cxnLst/>
            <a:rect l="l" t="t" r="r" b="b"/>
            <a:pathLst>
              <a:path w="1600200" h="1904">
                <a:moveTo>
                  <a:pt x="0" y="0"/>
                </a:moveTo>
                <a:lnTo>
                  <a:pt x="1600198" y="158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28399" y="5791250"/>
            <a:ext cx="1905" cy="838835"/>
          </a:xfrm>
          <a:custGeom>
            <a:avLst/>
            <a:gdLst/>
            <a:ahLst/>
            <a:cxnLst/>
            <a:rect l="l" t="t" r="r" b="b"/>
            <a:pathLst>
              <a:path w="1904" h="838834">
                <a:moveTo>
                  <a:pt x="1587" y="0"/>
                </a:moveTo>
                <a:lnTo>
                  <a:pt x="0" y="83874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29200" y="6629200"/>
            <a:ext cx="1447800" cy="1905"/>
          </a:xfrm>
          <a:custGeom>
            <a:avLst/>
            <a:gdLst/>
            <a:ahLst/>
            <a:cxnLst/>
            <a:rect l="l" t="t" r="r" b="b"/>
            <a:pathLst>
              <a:path w="1447800" h="1904">
                <a:moveTo>
                  <a:pt x="0" y="0"/>
                </a:moveTo>
                <a:lnTo>
                  <a:pt x="1447798" y="158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76199" y="5714999"/>
            <a:ext cx="1905" cy="991869"/>
          </a:xfrm>
          <a:custGeom>
            <a:avLst/>
            <a:gdLst/>
            <a:ahLst/>
            <a:cxnLst/>
            <a:rect l="l" t="t" r="r" b="b"/>
            <a:pathLst>
              <a:path w="1904" h="991870">
                <a:moveTo>
                  <a:pt x="0" y="991244"/>
                </a:moveTo>
                <a:lnTo>
                  <a:pt x="158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76999" y="5790450"/>
            <a:ext cx="1371600" cy="1905"/>
          </a:xfrm>
          <a:custGeom>
            <a:avLst/>
            <a:gdLst/>
            <a:ahLst/>
            <a:cxnLst/>
            <a:rect l="l" t="t" r="r" b="b"/>
            <a:pathLst>
              <a:path w="1371600" h="1904">
                <a:moveTo>
                  <a:pt x="0" y="0"/>
                </a:moveTo>
                <a:lnTo>
                  <a:pt x="1371599" y="158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54212" y="6934213"/>
            <a:ext cx="2997835" cy="1905"/>
          </a:xfrm>
          <a:custGeom>
            <a:avLst/>
            <a:gdLst/>
            <a:ahLst/>
            <a:cxnLst/>
            <a:rect l="l" t="t" r="r" b="b"/>
            <a:pathLst>
              <a:path w="2997835" h="1904">
                <a:moveTo>
                  <a:pt x="2997387" y="1562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00774" y="689764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8" y="0"/>
                </a:moveTo>
                <a:lnTo>
                  <a:pt x="0" y="76200"/>
                </a:lnTo>
                <a:lnTo>
                  <a:pt x="76225" y="38140"/>
                </a:lnTo>
                <a:lnTo>
                  <a:pt x="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29000" y="6875297"/>
            <a:ext cx="115925" cy="117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33599" y="4114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699"/>
                </a:moveTo>
                <a:lnTo>
                  <a:pt x="4296" y="218760"/>
                </a:lnTo>
                <a:lnTo>
                  <a:pt x="16685" y="173639"/>
                </a:lnTo>
                <a:lnTo>
                  <a:pt x="36412" y="132091"/>
                </a:lnTo>
                <a:lnTo>
                  <a:pt x="62724" y="94868"/>
                </a:lnTo>
                <a:lnTo>
                  <a:pt x="94868" y="62724"/>
                </a:lnTo>
                <a:lnTo>
                  <a:pt x="132091" y="36412"/>
                </a:lnTo>
                <a:lnTo>
                  <a:pt x="173639" y="16685"/>
                </a:lnTo>
                <a:lnTo>
                  <a:pt x="218760" y="4296"/>
                </a:lnTo>
                <a:lnTo>
                  <a:pt x="266699" y="0"/>
                </a:lnTo>
                <a:lnTo>
                  <a:pt x="314639" y="4296"/>
                </a:lnTo>
                <a:lnTo>
                  <a:pt x="359759" y="16685"/>
                </a:lnTo>
                <a:lnTo>
                  <a:pt x="401308" y="36412"/>
                </a:lnTo>
                <a:lnTo>
                  <a:pt x="438531" y="62724"/>
                </a:lnTo>
                <a:lnTo>
                  <a:pt x="470675" y="94868"/>
                </a:lnTo>
                <a:lnTo>
                  <a:pt x="496987" y="132091"/>
                </a:lnTo>
                <a:lnTo>
                  <a:pt x="516714" y="173639"/>
                </a:lnTo>
                <a:lnTo>
                  <a:pt x="529102" y="218760"/>
                </a:lnTo>
                <a:lnTo>
                  <a:pt x="533399" y="266699"/>
                </a:lnTo>
                <a:lnTo>
                  <a:pt x="529102" y="314639"/>
                </a:lnTo>
                <a:lnTo>
                  <a:pt x="516714" y="359759"/>
                </a:lnTo>
                <a:lnTo>
                  <a:pt x="496987" y="401308"/>
                </a:lnTo>
                <a:lnTo>
                  <a:pt x="470675" y="438530"/>
                </a:lnTo>
                <a:lnTo>
                  <a:pt x="438531" y="470674"/>
                </a:lnTo>
                <a:lnTo>
                  <a:pt x="401308" y="496987"/>
                </a:lnTo>
                <a:lnTo>
                  <a:pt x="359759" y="516714"/>
                </a:lnTo>
                <a:lnTo>
                  <a:pt x="314639" y="529102"/>
                </a:lnTo>
                <a:lnTo>
                  <a:pt x="266699" y="533399"/>
                </a:lnTo>
                <a:lnTo>
                  <a:pt x="218760" y="529102"/>
                </a:lnTo>
                <a:lnTo>
                  <a:pt x="173639" y="516714"/>
                </a:lnTo>
                <a:lnTo>
                  <a:pt x="132091" y="496987"/>
                </a:lnTo>
                <a:lnTo>
                  <a:pt x="94868" y="470674"/>
                </a:lnTo>
                <a:lnTo>
                  <a:pt x="62724" y="438530"/>
                </a:lnTo>
                <a:lnTo>
                  <a:pt x="36412" y="401308"/>
                </a:lnTo>
                <a:lnTo>
                  <a:pt x="16685" y="359759"/>
                </a:lnTo>
                <a:lnTo>
                  <a:pt x="4296" y="314639"/>
                </a:lnTo>
                <a:lnTo>
                  <a:pt x="0" y="2666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88740" y="3233420"/>
            <a:ext cx="584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2121"/>
                </a:solidFill>
                <a:latin typeface="Times New Roman"/>
                <a:cs typeface="Times New Roman"/>
              </a:rPr>
              <a:t>L</a:t>
            </a:r>
            <a:r>
              <a:rPr dirty="0" sz="1200" spc="-5" b="1">
                <a:solidFill>
                  <a:srgbClr val="FF2121"/>
                </a:solidFill>
                <a:latin typeface="Times New Roman"/>
                <a:cs typeface="Times New Roman"/>
              </a:rPr>
              <a:t>O</a:t>
            </a:r>
            <a:r>
              <a:rPr dirty="0" sz="1200" b="1">
                <a:solidFill>
                  <a:srgbClr val="FF2121"/>
                </a:solidFill>
                <a:latin typeface="Times New Roman"/>
                <a:cs typeface="Times New Roman"/>
              </a:rPr>
              <a:t>OP1: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03140" y="3233420"/>
            <a:ext cx="440690" cy="3860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dirty="0" sz="1200" b="1">
                <a:solidFill>
                  <a:srgbClr val="FF2121"/>
                </a:solidFill>
                <a:latin typeface="Times New Roman"/>
                <a:cs typeface="Times New Roman"/>
              </a:rPr>
              <a:t>DECF  BNZ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17540" y="3233420"/>
            <a:ext cx="622935" cy="3860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dirty="0" sz="1200" b="1">
                <a:solidFill>
                  <a:srgbClr val="FF2121"/>
                </a:solidFill>
                <a:latin typeface="Times New Roman"/>
                <a:cs typeface="Times New Roman"/>
              </a:rPr>
              <a:t>RE</a:t>
            </a:r>
            <a:r>
              <a:rPr dirty="0" sz="1200" spc="-5" b="1">
                <a:solidFill>
                  <a:srgbClr val="FF2121"/>
                </a:solidFill>
                <a:latin typeface="Times New Roman"/>
                <a:cs typeface="Times New Roman"/>
              </a:rPr>
              <a:t>G</a:t>
            </a:r>
            <a:r>
              <a:rPr dirty="0" sz="1200" b="1">
                <a:solidFill>
                  <a:srgbClr val="FF2121"/>
                </a:solidFill>
                <a:latin typeface="Times New Roman"/>
                <a:cs typeface="Times New Roman"/>
              </a:rPr>
              <a:t>10,1  </a:t>
            </a:r>
            <a:r>
              <a:rPr dirty="0" sz="1200" spc="-5" b="1">
                <a:solidFill>
                  <a:srgbClr val="FF2121"/>
                </a:solidFill>
                <a:latin typeface="Times New Roman"/>
                <a:cs typeface="Times New Roman"/>
              </a:rPr>
              <a:t>LOOP1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31940" y="3233420"/>
            <a:ext cx="2338070" cy="386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2121"/>
                </a:solidFill>
                <a:latin typeface="Times New Roman"/>
                <a:cs typeface="Times New Roman"/>
              </a:rPr>
              <a:t>;Decrement REG10 </a:t>
            </a:r>
            <a:r>
              <a:rPr dirty="0" sz="1200" b="1">
                <a:solidFill>
                  <a:srgbClr val="FF2121"/>
                </a:solidFill>
                <a:latin typeface="Times New Roman"/>
                <a:cs typeface="Times New Roman"/>
              </a:rPr>
              <a:t>-</a:t>
            </a:r>
            <a:r>
              <a:rPr dirty="0" sz="1200" spc="-20" b="1">
                <a:solidFill>
                  <a:srgbClr val="FF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2121"/>
                </a:solidFill>
                <a:latin typeface="Times New Roman"/>
                <a:cs typeface="Times New Roman"/>
              </a:rPr>
              <a:t>1W/1C/4CLK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dirty="0" sz="1200" spc="-5" b="1">
                <a:solidFill>
                  <a:srgbClr val="FF2121"/>
                </a:solidFill>
                <a:latin typeface="Times New Roman"/>
                <a:cs typeface="Times New Roman"/>
              </a:rPr>
              <a:t>;Go back </a:t>
            </a:r>
            <a:r>
              <a:rPr dirty="0" sz="1200" b="1">
                <a:solidFill>
                  <a:srgbClr val="FF2121"/>
                </a:solidFill>
                <a:latin typeface="Times New Roman"/>
                <a:cs typeface="Times New Roman"/>
              </a:rPr>
              <a:t>to </a:t>
            </a:r>
            <a:r>
              <a:rPr dirty="0" sz="1200" spc="-5" b="1">
                <a:solidFill>
                  <a:srgbClr val="FF2121"/>
                </a:solidFill>
                <a:latin typeface="Times New Roman"/>
                <a:cs typeface="Times New Roman"/>
              </a:rPr>
              <a:t>LOOP1 </a:t>
            </a:r>
            <a:r>
              <a:rPr dirty="0" sz="1200" b="1">
                <a:solidFill>
                  <a:srgbClr val="FF2121"/>
                </a:solidFill>
                <a:latin typeface="Times New Roman"/>
                <a:cs typeface="Times New Roman"/>
              </a:rPr>
              <a:t>if REG 10 =/</a:t>
            </a:r>
            <a:r>
              <a:rPr dirty="0" sz="1200" spc="-40" b="1">
                <a:solidFill>
                  <a:srgbClr val="FF2121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2121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39000" y="4572000"/>
            <a:ext cx="1981200" cy="9906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91440" marR="248285">
              <a:lnSpc>
                <a:spcPct val="99500"/>
              </a:lnSpc>
              <a:spcBef>
                <a:spcPts val="370"/>
              </a:spcBef>
            </a:pPr>
            <a:r>
              <a:rPr dirty="0" sz="1800" spc="-5" b="1">
                <a:latin typeface="Times New Roman"/>
                <a:cs typeface="Times New Roman"/>
              </a:rPr>
              <a:t>Number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times  </a:t>
            </a:r>
            <a:r>
              <a:rPr dirty="0" sz="1800" b="1">
                <a:latin typeface="Times New Roman"/>
                <a:cs typeface="Times New Roman"/>
              </a:rPr>
              <a:t>the </a:t>
            </a:r>
            <a:r>
              <a:rPr dirty="0" sz="1800" spc="-10" b="1">
                <a:latin typeface="Times New Roman"/>
                <a:cs typeface="Times New Roman"/>
              </a:rPr>
              <a:t>program  </a:t>
            </a:r>
            <a:r>
              <a:rPr dirty="0" sz="1800" spc="-5" b="1">
                <a:latin typeface="Times New Roman"/>
                <a:cs typeface="Times New Roman"/>
              </a:rPr>
              <a:t>should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22140" y="6981507"/>
            <a:ext cx="844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100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usec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12540" y="5900420"/>
            <a:ext cx="730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50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usec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008062"/>
            <a:ext cx="4303395" cy="1120140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dirty="0" sz="3600" spc="-5" b="0">
                <a:solidFill>
                  <a:srgbClr val="420000"/>
                </a:solidFill>
                <a:latin typeface="Times New Roman"/>
                <a:cs typeface="Times New Roman"/>
              </a:rPr>
              <a:t>Calculations for  Generating</a:t>
            </a:r>
            <a:r>
              <a:rPr dirty="0" sz="3600" spc="-50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0">
                <a:solidFill>
                  <a:srgbClr val="420000"/>
                </a:solidFill>
                <a:latin typeface="Times New Roman"/>
                <a:cs typeface="Times New Roman"/>
              </a:rPr>
              <a:t>Waveforms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4191000"/>
            <a:ext cx="57150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5800" y="2209006"/>
            <a:ext cx="8610600" cy="68707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 marL="90805" marR="235585">
              <a:lnSpc>
                <a:spcPts val="2100"/>
              </a:lnSpc>
              <a:spcBef>
                <a:spcPts val="484"/>
              </a:spcBef>
            </a:pPr>
            <a:r>
              <a:rPr dirty="0" sz="1800" spc="-10" b="1">
                <a:latin typeface="Times New Roman"/>
                <a:cs typeface="Times New Roman"/>
              </a:rPr>
              <a:t>Write </a:t>
            </a:r>
            <a:r>
              <a:rPr dirty="0" sz="1800" b="1">
                <a:latin typeface="Times New Roman"/>
                <a:cs typeface="Times New Roman"/>
              </a:rPr>
              <a:t>a </a:t>
            </a:r>
            <a:r>
              <a:rPr dirty="0" sz="1800" spc="-10" b="1">
                <a:latin typeface="Times New Roman"/>
                <a:cs typeface="Times New Roman"/>
              </a:rPr>
              <a:t>program </a:t>
            </a:r>
            <a:r>
              <a:rPr dirty="0" sz="1800" b="1">
                <a:latin typeface="Times New Roman"/>
                <a:cs typeface="Times New Roman"/>
              </a:rPr>
              <a:t>to </a:t>
            </a:r>
            <a:r>
              <a:rPr dirty="0" sz="1800" spc="-5" b="1">
                <a:latin typeface="Times New Roman"/>
                <a:cs typeface="Times New Roman"/>
              </a:rPr>
              <a:t>generate </a:t>
            </a:r>
            <a:r>
              <a:rPr dirty="0" sz="1800" spc="-10" b="1">
                <a:latin typeface="Times New Roman"/>
                <a:cs typeface="Times New Roman"/>
              </a:rPr>
              <a:t>square </a:t>
            </a:r>
            <a:r>
              <a:rPr dirty="0" sz="1800" b="1">
                <a:latin typeface="Times New Roman"/>
                <a:cs typeface="Times New Roman"/>
              </a:rPr>
              <a:t>wave of </a:t>
            </a:r>
            <a:r>
              <a:rPr dirty="0" sz="1800" spc="-5" b="1">
                <a:latin typeface="Times New Roman"/>
                <a:cs typeface="Times New Roman"/>
              </a:rPr>
              <a:t>10KHz </a:t>
            </a:r>
            <a:r>
              <a:rPr dirty="0" sz="1800" spc="-10" b="1">
                <a:latin typeface="Times New Roman"/>
                <a:cs typeface="Times New Roman"/>
              </a:rPr>
              <a:t>freq. </a:t>
            </a:r>
            <a:r>
              <a:rPr dirty="0" sz="1800" b="1">
                <a:latin typeface="Times New Roman"/>
                <a:cs typeface="Times New Roman"/>
              </a:rPr>
              <a:t>by </a:t>
            </a:r>
            <a:r>
              <a:rPr dirty="0" sz="1800" spc="-5" b="1">
                <a:latin typeface="Times New Roman"/>
                <a:cs typeface="Times New Roman"/>
              </a:rPr>
              <a:t>turning Bit0 </a:t>
            </a:r>
            <a:r>
              <a:rPr dirty="0" sz="1800" b="1">
                <a:latin typeface="Times New Roman"/>
                <a:cs typeface="Times New Roman"/>
              </a:rPr>
              <a:t>of </a:t>
            </a:r>
            <a:r>
              <a:rPr dirty="0" sz="1800" spc="-20" b="1">
                <a:latin typeface="Times New Roman"/>
                <a:cs typeface="Times New Roman"/>
              </a:rPr>
              <a:t>PORT </a:t>
            </a:r>
            <a:r>
              <a:rPr dirty="0" sz="1800" b="1">
                <a:latin typeface="Times New Roman"/>
                <a:cs typeface="Times New Roman"/>
              </a:rPr>
              <a:t>C  </a:t>
            </a:r>
            <a:r>
              <a:rPr dirty="0" sz="1800" spc="-5" b="1">
                <a:latin typeface="Times New Roman"/>
                <a:cs typeface="Times New Roman"/>
              </a:rPr>
              <a:t>using </a:t>
            </a:r>
            <a:r>
              <a:rPr dirty="0" sz="1800" b="1">
                <a:latin typeface="Times New Roman"/>
                <a:cs typeface="Times New Roman"/>
              </a:rPr>
              <a:t>a 40 </a:t>
            </a:r>
            <a:r>
              <a:rPr dirty="0" sz="1800" spc="-5" b="1">
                <a:latin typeface="Times New Roman"/>
                <a:cs typeface="Times New Roman"/>
              </a:rPr>
              <a:t>MHz clk </a:t>
            </a:r>
            <a:r>
              <a:rPr dirty="0" sz="1800" b="1">
                <a:latin typeface="Times New Roman"/>
                <a:cs typeface="Times New Roman"/>
              </a:rPr>
              <a:t>(25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nsec)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0" y="6629200"/>
            <a:ext cx="1524000" cy="1905"/>
          </a:xfrm>
          <a:custGeom>
            <a:avLst/>
            <a:gdLst/>
            <a:ahLst/>
            <a:cxnLst/>
            <a:rect l="l" t="t" r="r" b="b"/>
            <a:pathLst>
              <a:path w="1524000" h="1904">
                <a:moveTo>
                  <a:pt x="0" y="0"/>
                </a:moveTo>
                <a:lnTo>
                  <a:pt x="1523998" y="158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28200" y="5790456"/>
            <a:ext cx="1270" cy="840105"/>
          </a:xfrm>
          <a:custGeom>
            <a:avLst/>
            <a:gdLst/>
            <a:ahLst/>
            <a:cxnLst/>
            <a:rect l="l" t="t" r="r" b="b"/>
            <a:pathLst>
              <a:path w="1270" h="840104">
                <a:moveTo>
                  <a:pt x="0" y="839539"/>
                </a:moveTo>
                <a:lnTo>
                  <a:pt x="794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29000" y="5790450"/>
            <a:ext cx="1600200" cy="1905"/>
          </a:xfrm>
          <a:custGeom>
            <a:avLst/>
            <a:gdLst/>
            <a:ahLst/>
            <a:cxnLst/>
            <a:rect l="l" t="t" r="r" b="b"/>
            <a:pathLst>
              <a:path w="1600200" h="1904">
                <a:moveTo>
                  <a:pt x="0" y="0"/>
                </a:moveTo>
                <a:lnTo>
                  <a:pt x="1600198" y="158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28399" y="5791250"/>
            <a:ext cx="1905" cy="838835"/>
          </a:xfrm>
          <a:custGeom>
            <a:avLst/>
            <a:gdLst/>
            <a:ahLst/>
            <a:cxnLst/>
            <a:rect l="l" t="t" r="r" b="b"/>
            <a:pathLst>
              <a:path w="1904" h="838834">
                <a:moveTo>
                  <a:pt x="1587" y="0"/>
                </a:moveTo>
                <a:lnTo>
                  <a:pt x="0" y="83874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29200" y="6629200"/>
            <a:ext cx="1447800" cy="1905"/>
          </a:xfrm>
          <a:custGeom>
            <a:avLst/>
            <a:gdLst/>
            <a:ahLst/>
            <a:cxnLst/>
            <a:rect l="l" t="t" r="r" b="b"/>
            <a:pathLst>
              <a:path w="1447800" h="1904">
                <a:moveTo>
                  <a:pt x="0" y="0"/>
                </a:moveTo>
                <a:lnTo>
                  <a:pt x="1447798" y="158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76199" y="5714999"/>
            <a:ext cx="1905" cy="991869"/>
          </a:xfrm>
          <a:custGeom>
            <a:avLst/>
            <a:gdLst/>
            <a:ahLst/>
            <a:cxnLst/>
            <a:rect l="l" t="t" r="r" b="b"/>
            <a:pathLst>
              <a:path w="1904" h="991870">
                <a:moveTo>
                  <a:pt x="0" y="991244"/>
                </a:moveTo>
                <a:lnTo>
                  <a:pt x="158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76999" y="5790450"/>
            <a:ext cx="1371600" cy="1905"/>
          </a:xfrm>
          <a:custGeom>
            <a:avLst/>
            <a:gdLst/>
            <a:ahLst/>
            <a:cxnLst/>
            <a:rect l="l" t="t" r="r" b="b"/>
            <a:pathLst>
              <a:path w="1371600" h="1904">
                <a:moveTo>
                  <a:pt x="0" y="0"/>
                </a:moveTo>
                <a:lnTo>
                  <a:pt x="1371599" y="158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54212" y="6934213"/>
            <a:ext cx="2997835" cy="1905"/>
          </a:xfrm>
          <a:custGeom>
            <a:avLst/>
            <a:gdLst/>
            <a:ahLst/>
            <a:cxnLst/>
            <a:rect l="l" t="t" r="r" b="b"/>
            <a:pathLst>
              <a:path w="2997835" h="1904">
                <a:moveTo>
                  <a:pt x="2997387" y="1562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00774" y="689764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8" y="0"/>
                </a:moveTo>
                <a:lnTo>
                  <a:pt x="0" y="76200"/>
                </a:lnTo>
                <a:lnTo>
                  <a:pt x="76225" y="38140"/>
                </a:lnTo>
                <a:lnTo>
                  <a:pt x="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29000" y="6875297"/>
            <a:ext cx="115925" cy="117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33599" y="4114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699"/>
                </a:moveTo>
                <a:lnTo>
                  <a:pt x="4296" y="218760"/>
                </a:lnTo>
                <a:lnTo>
                  <a:pt x="16685" y="173639"/>
                </a:lnTo>
                <a:lnTo>
                  <a:pt x="36412" y="132091"/>
                </a:lnTo>
                <a:lnTo>
                  <a:pt x="62724" y="94868"/>
                </a:lnTo>
                <a:lnTo>
                  <a:pt x="94868" y="62724"/>
                </a:lnTo>
                <a:lnTo>
                  <a:pt x="132091" y="36412"/>
                </a:lnTo>
                <a:lnTo>
                  <a:pt x="173639" y="16685"/>
                </a:lnTo>
                <a:lnTo>
                  <a:pt x="218760" y="4296"/>
                </a:lnTo>
                <a:lnTo>
                  <a:pt x="266699" y="0"/>
                </a:lnTo>
                <a:lnTo>
                  <a:pt x="314639" y="4296"/>
                </a:lnTo>
                <a:lnTo>
                  <a:pt x="359759" y="16685"/>
                </a:lnTo>
                <a:lnTo>
                  <a:pt x="401308" y="36412"/>
                </a:lnTo>
                <a:lnTo>
                  <a:pt x="438531" y="62724"/>
                </a:lnTo>
                <a:lnTo>
                  <a:pt x="470675" y="94868"/>
                </a:lnTo>
                <a:lnTo>
                  <a:pt x="496987" y="132091"/>
                </a:lnTo>
                <a:lnTo>
                  <a:pt x="516714" y="173639"/>
                </a:lnTo>
                <a:lnTo>
                  <a:pt x="529102" y="218760"/>
                </a:lnTo>
                <a:lnTo>
                  <a:pt x="533399" y="266699"/>
                </a:lnTo>
                <a:lnTo>
                  <a:pt x="529102" y="314639"/>
                </a:lnTo>
                <a:lnTo>
                  <a:pt x="516714" y="359759"/>
                </a:lnTo>
                <a:lnTo>
                  <a:pt x="496987" y="401308"/>
                </a:lnTo>
                <a:lnTo>
                  <a:pt x="470675" y="438530"/>
                </a:lnTo>
                <a:lnTo>
                  <a:pt x="438531" y="470674"/>
                </a:lnTo>
                <a:lnTo>
                  <a:pt x="401308" y="496987"/>
                </a:lnTo>
                <a:lnTo>
                  <a:pt x="359759" y="516714"/>
                </a:lnTo>
                <a:lnTo>
                  <a:pt x="314639" y="529102"/>
                </a:lnTo>
                <a:lnTo>
                  <a:pt x="266699" y="533399"/>
                </a:lnTo>
                <a:lnTo>
                  <a:pt x="218760" y="529102"/>
                </a:lnTo>
                <a:lnTo>
                  <a:pt x="173639" y="516714"/>
                </a:lnTo>
                <a:lnTo>
                  <a:pt x="132091" y="496987"/>
                </a:lnTo>
                <a:lnTo>
                  <a:pt x="94868" y="470674"/>
                </a:lnTo>
                <a:lnTo>
                  <a:pt x="62724" y="438530"/>
                </a:lnTo>
                <a:lnTo>
                  <a:pt x="36412" y="401308"/>
                </a:lnTo>
                <a:lnTo>
                  <a:pt x="16685" y="359759"/>
                </a:lnTo>
                <a:lnTo>
                  <a:pt x="4296" y="314639"/>
                </a:lnTo>
                <a:lnTo>
                  <a:pt x="0" y="2666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660140" y="3169920"/>
            <a:ext cx="584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2121"/>
                </a:solidFill>
                <a:latin typeface="Times New Roman"/>
                <a:cs typeface="Times New Roman"/>
              </a:rPr>
              <a:t>L</a:t>
            </a:r>
            <a:r>
              <a:rPr dirty="0" sz="1200" spc="-5" b="1">
                <a:solidFill>
                  <a:srgbClr val="FF2121"/>
                </a:solidFill>
                <a:latin typeface="Times New Roman"/>
                <a:cs typeface="Times New Roman"/>
              </a:rPr>
              <a:t>O</a:t>
            </a:r>
            <a:r>
              <a:rPr dirty="0" sz="1200" b="1">
                <a:solidFill>
                  <a:srgbClr val="FF2121"/>
                </a:solidFill>
                <a:latin typeface="Times New Roman"/>
                <a:cs typeface="Times New Roman"/>
              </a:rPr>
              <a:t>OP1: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4540" y="2928620"/>
            <a:ext cx="440690" cy="627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dirty="0" sz="1600" b="1">
                <a:solidFill>
                  <a:srgbClr val="009900"/>
                </a:solidFill>
                <a:latin typeface="Times New Roman"/>
                <a:cs typeface="Times New Roman"/>
              </a:rPr>
              <a:t>BSF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400"/>
              </a:lnSpc>
              <a:spcBef>
                <a:spcPts val="70"/>
              </a:spcBef>
            </a:pPr>
            <a:r>
              <a:rPr dirty="0" sz="1200" b="1">
                <a:solidFill>
                  <a:srgbClr val="FF2121"/>
                </a:solidFill>
                <a:latin typeface="Times New Roman"/>
                <a:cs typeface="Times New Roman"/>
              </a:rPr>
              <a:t>DECF  BNZ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88940" y="2928620"/>
            <a:ext cx="871219" cy="627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dirty="0" sz="1600" spc="-5" b="1">
                <a:solidFill>
                  <a:srgbClr val="009900"/>
                </a:solidFill>
                <a:latin typeface="Times New Roman"/>
                <a:cs typeface="Times New Roman"/>
              </a:rPr>
              <a:t>PO</a:t>
            </a:r>
            <a:r>
              <a:rPr dirty="0" sz="1600" spc="-60" b="1">
                <a:solidFill>
                  <a:srgbClr val="009900"/>
                </a:solidFill>
                <a:latin typeface="Times New Roman"/>
                <a:cs typeface="Times New Roman"/>
              </a:rPr>
              <a:t>R</a:t>
            </a:r>
            <a:r>
              <a:rPr dirty="0" sz="1600" b="1">
                <a:solidFill>
                  <a:srgbClr val="009900"/>
                </a:solidFill>
                <a:latin typeface="Times New Roman"/>
                <a:cs typeface="Times New Roman"/>
              </a:rPr>
              <a:t>TB,0</a:t>
            </a:r>
            <a:endParaRPr sz="1600">
              <a:latin typeface="Times New Roman"/>
              <a:cs typeface="Times New Roman"/>
            </a:endParaRPr>
          </a:p>
          <a:p>
            <a:pPr marL="12700" marR="253365">
              <a:lnSpc>
                <a:spcPts val="1400"/>
              </a:lnSpc>
              <a:spcBef>
                <a:spcPts val="70"/>
              </a:spcBef>
            </a:pPr>
            <a:r>
              <a:rPr dirty="0" sz="1200" b="1">
                <a:solidFill>
                  <a:srgbClr val="FF2121"/>
                </a:solidFill>
                <a:latin typeface="Times New Roman"/>
                <a:cs typeface="Times New Roman"/>
              </a:rPr>
              <a:t>RE</a:t>
            </a:r>
            <a:r>
              <a:rPr dirty="0" sz="1200" spc="-5" b="1">
                <a:solidFill>
                  <a:srgbClr val="FF2121"/>
                </a:solidFill>
                <a:latin typeface="Times New Roman"/>
                <a:cs typeface="Times New Roman"/>
              </a:rPr>
              <a:t>G</a:t>
            </a:r>
            <a:r>
              <a:rPr dirty="0" sz="1200" b="1">
                <a:solidFill>
                  <a:srgbClr val="FF2121"/>
                </a:solidFill>
                <a:latin typeface="Times New Roman"/>
                <a:cs typeface="Times New Roman"/>
              </a:rPr>
              <a:t>10,1  </a:t>
            </a:r>
            <a:r>
              <a:rPr dirty="0" sz="1200" spc="-5" b="1">
                <a:solidFill>
                  <a:srgbClr val="FF2121"/>
                </a:solidFill>
                <a:latin typeface="Times New Roman"/>
                <a:cs typeface="Times New Roman"/>
              </a:rPr>
              <a:t>LOOP1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03340" y="3169920"/>
            <a:ext cx="2338070" cy="386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2121"/>
                </a:solidFill>
                <a:latin typeface="Times New Roman"/>
                <a:cs typeface="Times New Roman"/>
              </a:rPr>
              <a:t>;Decrement REG10 </a:t>
            </a:r>
            <a:r>
              <a:rPr dirty="0" sz="1200" b="1">
                <a:solidFill>
                  <a:srgbClr val="FF2121"/>
                </a:solidFill>
                <a:latin typeface="Times New Roman"/>
                <a:cs typeface="Times New Roman"/>
              </a:rPr>
              <a:t>-</a:t>
            </a:r>
            <a:r>
              <a:rPr dirty="0" sz="1200" spc="-20" b="1">
                <a:solidFill>
                  <a:srgbClr val="FF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2121"/>
                </a:solidFill>
                <a:latin typeface="Times New Roman"/>
                <a:cs typeface="Times New Roman"/>
              </a:rPr>
              <a:t>1W/1C/4CLK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dirty="0" sz="1200" spc="-5" b="1">
                <a:solidFill>
                  <a:srgbClr val="FF2121"/>
                </a:solidFill>
                <a:latin typeface="Times New Roman"/>
                <a:cs typeface="Times New Roman"/>
              </a:rPr>
              <a:t>;Go back </a:t>
            </a:r>
            <a:r>
              <a:rPr dirty="0" sz="1200" b="1">
                <a:solidFill>
                  <a:srgbClr val="FF2121"/>
                </a:solidFill>
                <a:latin typeface="Times New Roman"/>
                <a:cs typeface="Times New Roman"/>
              </a:rPr>
              <a:t>to </a:t>
            </a:r>
            <a:r>
              <a:rPr dirty="0" sz="1200" spc="-5" b="1">
                <a:solidFill>
                  <a:srgbClr val="FF2121"/>
                </a:solidFill>
                <a:latin typeface="Times New Roman"/>
                <a:cs typeface="Times New Roman"/>
              </a:rPr>
              <a:t>LOOP1 </a:t>
            </a:r>
            <a:r>
              <a:rPr dirty="0" sz="1200" b="1">
                <a:solidFill>
                  <a:srgbClr val="FF2121"/>
                </a:solidFill>
                <a:latin typeface="Times New Roman"/>
                <a:cs typeface="Times New Roman"/>
              </a:rPr>
              <a:t>if REG 10 =/</a:t>
            </a:r>
            <a:r>
              <a:rPr dirty="0" sz="1200" spc="-40" b="1">
                <a:solidFill>
                  <a:srgbClr val="FF2121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2121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0739" y="3538220"/>
            <a:ext cx="5413375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140"/>
              </a:lnSpc>
              <a:spcBef>
                <a:spcPts val="100"/>
              </a:spcBef>
              <a:tabLst>
                <a:tab pos="913765" algn="l"/>
              </a:tabLst>
            </a:pPr>
            <a:r>
              <a:rPr dirty="0" sz="1400" b="1">
                <a:solidFill>
                  <a:srgbClr val="009900"/>
                </a:solidFill>
                <a:latin typeface="Times New Roman"/>
                <a:cs typeface="Times New Roman"/>
              </a:rPr>
              <a:t>BCF	</a:t>
            </a:r>
            <a:r>
              <a:rPr dirty="0" sz="1400" spc="-5" b="1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dirty="0" sz="1400" b="1">
                <a:solidFill>
                  <a:srgbClr val="009900"/>
                </a:solidFill>
                <a:latin typeface="Times New Roman"/>
                <a:cs typeface="Times New Roman"/>
              </a:rPr>
              <a:t>O</a:t>
            </a:r>
            <a:r>
              <a:rPr dirty="0" sz="1400" spc="-50" b="1">
                <a:solidFill>
                  <a:srgbClr val="009900"/>
                </a:solidFill>
                <a:latin typeface="Times New Roman"/>
                <a:cs typeface="Times New Roman"/>
              </a:rPr>
              <a:t>R</a:t>
            </a:r>
            <a:r>
              <a:rPr dirty="0" sz="1400" b="1">
                <a:solidFill>
                  <a:srgbClr val="009900"/>
                </a:solidFill>
                <a:latin typeface="Times New Roman"/>
                <a:cs typeface="Times New Roman"/>
              </a:rPr>
              <a:t>TB,0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2580"/>
              </a:lnSpc>
              <a:tabLst>
                <a:tab pos="481965" algn="l"/>
              </a:tabLst>
            </a:pPr>
            <a:r>
              <a:rPr dirty="0" sz="1800" spc="1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800" spc="1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To generate </a:t>
            </a:r>
            <a:r>
              <a:rPr dirty="0" sz="2600">
                <a:latin typeface="Times New Roman"/>
                <a:cs typeface="Times New Roman"/>
              </a:rPr>
              <a:t>50 µS </a:t>
            </a:r>
            <a:r>
              <a:rPr dirty="0" sz="2600" spc="-5">
                <a:latin typeface="Times New Roman"/>
                <a:cs typeface="Times New Roman"/>
              </a:rPr>
              <a:t>delay,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count: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39000" y="4572000"/>
            <a:ext cx="1981200" cy="9906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91440" marR="248285">
              <a:lnSpc>
                <a:spcPct val="99500"/>
              </a:lnSpc>
              <a:spcBef>
                <a:spcPts val="370"/>
              </a:spcBef>
            </a:pPr>
            <a:r>
              <a:rPr dirty="0" sz="1800" spc="-5" b="1">
                <a:latin typeface="Times New Roman"/>
                <a:cs typeface="Times New Roman"/>
              </a:rPr>
              <a:t>Number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times  </a:t>
            </a:r>
            <a:r>
              <a:rPr dirty="0" sz="1800" b="1">
                <a:latin typeface="Times New Roman"/>
                <a:cs typeface="Times New Roman"/>
              </a:rPr>
              <a:t>the </a:t>
            </a:r>
            <a:r>
              <a:rPr dirty="0" sz="1800" spc="-10" b="1">
                <a:latin typeface="Times New Roman"/>
                <a:cs typeface="Times New Roman"/>
              </a:rPr>
              <a:t>program  </a:t>
            </a:r>
            <a:r>
              <a:rPr dirty="0" sz="1800" spc="-5" b="1">
                <a:latin typeface="Times New Roman"/>
                <a:cs typeface="Times New Roman"/>
              </a:rPr>
              <a:t>should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22140" y="6981507"/>
            <a:ext cx="844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100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usec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12540" y="5900420"/>
            <a:ext cx="730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50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usec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52539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33980" algn="l"/>
              </a:tabLst>
            </a:pP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Generating	Waveforms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400300"/>
            <a:ext cx="756920" cy="381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G1	EQU  </a:t>
            </a:r>
            <a:r>
              <a:rPr dirty="0" sz="1000" spc="-5">
                <a:latin typeface="Times New Roman"/>
                <a:cs typeface="Times New Roman"/>
              </a:rPr>
              <a:t>REG10</a:t>
            </a:r>
            <a:r>
              <a:rPr dirty="0" sz="1000" spc="1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EQU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7139" y="2400300"/>
            <a:ext cx="279400" cy="3810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>
                <a:latin typeface="Times New Roman"/>
                <a:cs typeface="Times New Roman"/>
              </a:rPr>
              <a:t>0x01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Times New Roman"/>
                <a:cs typeface="Times New Roman"/>
              </a:rPr>
              <a:t>0x10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5940" y="2400300"/>
            <a:ext cx="1468120" cy="3810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5">
                <a:latin typeface="Times New Roman"/>
                <a:cs typeface="Times New Roman"/>
              </a:rPr>
              <a:t>;Address </a:t>
            </a:r>
            <a:r>
              <a:rPr dirty="0" sz="1000">
                <a:latin typeface="Times New Roman"/>
                <a:cs typeface="Times New Roman"/>
              </a:rPr>
              <a:t>of Data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Register1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 spc="-5">
                <a:latin typeface="Times New Roman"/>
                <a:cs typeface="Times New Roman"/>
              </a:rPr>
              <a:t>;Address </a:t>
            </a:r>
            <a:r>
              <a:rPr dirty="0" sz="1000">
                <a:latin typeface="Times New Roman"/>
                <a:cs typeface="Times New Roman"/>
              </a:rPr>
              <a:t>of Data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Register10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3149600"/>
            <a:ext cx="4629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STAR</a:t>
            </a:r>
            <a:r>
              <a:rPr dirty="0" sz="1000" spc="-5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2739" y="2946400"/>
            <a:ext cx="519430" cy="74930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65"/>
              </a:spcBef>
            </a:pPr>
            <a:r>
              <a:rPr dirty="0" sz="1000">
                <a:latin typeface="Times New Roman"/>
                <a:cs typeface="Times New Roman"/>
              </a:rPr>
              <a:t>ORG  MOVLW  MOVWF  MOVWF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7139" y="2946400"/>
            <a:ext cx="664210" cy="74930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65"/>
              </a:spcBef>
            </a:pPr>
            <a:r>
              <a:rPr dirty="0" sz="1000">
                <a:latin typeface="Times New Roman"/>
                <a:cs typeface="Times New Roman"/>
              </a:rPr>
              <a:t>0x20  B'11111110'  TRISC  </a:t>
            </a:r>
            <a:r>
              <a:rPr dirty="0" sz="1000" spc="-5">
                <a:latin typeface="Times New Roman"/>
                <a:cs typeface="Times New Roman"/>
              </a:rPr>
              <a:t>REG1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5940" y="3111500"/>
            <a:ext cx="2180590" cy="5842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000" spc="-5">
                <a:latin typeface="Times New Roman"/>
                <a:cs typeface="Times New Roman"/>
              </a:rPr>
              <a:t>;Load number </a:t>
            </a:r>
            <a:r>
              <a:rPr dirty="0" sz="1000">
                <a:latin typeface="Times New Roman"/>
                <a:cs typeface="Times New Roman"/>
              </a:rPr>
              <a:t>to set up </a:t>
            </a:r>
            <a:r>
              <a:rPr dirty="0" sz="1000" spc="-5">
                <a:latin typeface="Times New Roman"/>
                <a:cs typeface="Times New Roman"/>
              </a:rPr>
              <a:t>BIT0 </a:t>
            </a:r>
            <a:r>
              <a:rPr dirty="0" sz="1000">
                <a:latin typeface="Times New Roman"/>
                <a:cs typeface="Times New Roman"/>
              </a:rPr>
              <a:t>as an</a:t>
            </a:r>
            <a:r>
              <a:rPr dirty="0" sz="1000" spc="-5">
                <a:latin typeface="Times New Roman"/>
                <a:cs typeface="Times New Roman"/>
              </a:rPr>
              <a:t> output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5">
                <a:latin typeface="Times New Roman"/>
                <a:cs typeface="Times New Roman"/>
              </a:rPr>
              <a:t>;Initialize BIT0 </a:t>
            </a:r>
            <a:r>
              <a:rPr dirty="0" sz="1000">
                <a:latin typeface="Times New Roman"/>
                <a:cs typeface="Times New Roman"/>
              </a:rPr>
              <a:t>as an </a:t>
            </a:r>
            <a:r>
              <a:rPr dirty="0" sz="1000" spc="-5">
                <a:latin typeface="Times New Roman"/>
                <a:cs typeface="Times New Roman"/>
              </a:rPr>
              <a:t>output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pin</a:t>
            </a:r>
            <a:endParaRPr sz="10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Times New Roman"/>
                <a:cs typeface="Times New Roman"/>
              </a:rPr>
              <a:t>;Save </a:t>
            </a:r>
            <a:r>
              <a:rPr dirty="0" sz="1000" spc="-5">
                <a:latin typeface="Times New Roman"/>
                <a:cs typeface="Times New Roman"/>
              </a:rPr>
              <a:t>Bit pattern </a:t>
            </a:r>
            <a:r>
              <a:rPr dirty="0" sz="1000">
                <a:latin typeface="Times New Roman"/>
                <a:cs typeface="Times New Roman"/>
              </a:rPr>
              <a:t>in</a:t>
            </a:r>
            <a:r>
              <a:rPr dirty="0" sz="1000" spc="-5">
                <a:latin typeface="Times New Roman"/>
                <a:cs typeface="Times New Roman"/>
              </a:rPr>
              <a:t> REG1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40" y="3886200"/>
            <a:ext cx="477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ONOFF: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2739" y="3860800"/>
            <a:ext cx="519430" cy="5715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50"/>
              </a:spcBef>
            </a:pPr>
            <a:r>
              <a:rPr dirty="0" sz="1000">
                <a:latin typeface="Times New Roman"/>
                <a:cs typeface="Times New Roman"/>
              </a:rPr>
              <a:t>MOVFF  </a:t>
            </a:r>
            <a:r>
              <a:rPr dirty="0" sz="1000">
                <a:solidFill>
                  <a:srgbClr val="FF5C5C"/>
                </a:solidFill>
                <a:latin typeface="Times New Roman"/>
                <a:cs typeface="Times New Roman"/>
              </a:rPr>
              <a:t>MOVLW  </a:t>
            </a:r>
            <a:r>
              <a:rPr dirty="0" sz="1000">
                <a:latin typeface="Times New Roman"/>
                <a:cs typeface="Times New Roman"/>
              </a:rPr>
              <a:t>MOVWF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7139" y="3860800"/>
            <a:ext cx="784225" cy="57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G1,POR</a:t>
            </a:r>
            <a:r>
              <a:rPr dirty="0" sz="1000" spc="-5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C  </a:t>
            </a:r>
            <a:r>
              <a:rPr dirty="0" sz="1000">
                <a:solidFill>
                  <a:srgbClr val="FF5C5C"/>
                </a:solidFill>
                <a:latin typeface="Times New Roman"/>
                <a:cs typeface="Times New Roman"/>
              </a:rPr>
              <a:t>D'166'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5">
                <a:latin typeface="Times New Roman"/>
                <a:cs typeface="Times New Roman"/>
              </a:rPr>
              <a:t>REG10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7199" y="3810000"/>
            <a:ext cx="2133600" cy="685800"/>
          </a:xfrm>
          <a:prstGeom prst="rect">
            <a:avLst/>
          </a:prstGeom>
          <a:ln w="38099">
            <a:solidFill>
              <a:srgbClr val="FF40FF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dirty="0" sz="1000">
                <a:latin typeface="Times New Roman"/>
                <a:cs typeface="Times New Roman"/>
              </a:rPr>
              <a:t>;(8 </a:t>
            </a:r>
            <a:r>
              <a:rPr dirty="0" sz="1000" spc="-5">
                <a:latin typeface="Times New Roman"/>
                <a:cs typeface="Times New Roman"/>
              </a:rPr>
              <a:t>Clk)-Turn on/off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BIT0</a:t>
            </a:r>
            <a:endParaRPr sz="100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solidFill>
                  <a:srgbClr val="FF5C5C"/>
                </a:solidFill>
                <a:latin typeface="Times New Roman"/>
                <a:cs typeface="Times New Roman"/>
              </a:rPr>
              <a:t>;(4 </a:t>
            </a:r>
            <a:r>
              <a:rPr dirty="0" sz="1000" spc="-5">
                <a:solidFill>
                  <a:srgbClr val="FF5C5C"/>
                </a:solidFill>
                <a:latin typeface="Times New Roman"/>
                <a:cs typeface="Times New Roman"/>
              </a:rPr>
              <a:t>Clk) -Load decimal </a:t>
            </a:r>
            <a:r>
              <a:rPr dirty="0" sz="1000">
                <a:solidFill>
                  <a:srgbClr val="FF5C5C"/>
                </a:solidFill>
                <a:latin typeface="Times New Roman"/>
                <a:cs typeface="Times New Roman"/>
              </a:rPr>
              <a:t>count in</a:t>
            </a:r>
            <a:r>
              <a:rPr dirty="0" sz="1000" spc="-10">
                <a:solidFill>
                  <a:srgbClr val="FF5C5C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5C5C"/>
                </a:solidFill>
                <a:latin typeface="Times New Roman"/>
                <a:cs typeface="Times New Roman"/>
              </a:rPr>
              <a:t>W</a:t>
            </a:r>
            <a:endParaRPr sz="100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  <a:spcBef>
                <a:spcPts val="300"/>
              </a:spcBef>
            </a:pPr>
            <a:r>
              <a:rPr dirty="0" sz="1000">
                <a:latin typeface="Times New Roman"/>
                <a:cs typeface="Times New Roman"/>
              </a:rPr>
              <a:t>;(4 </a:t>
            </a:r>
            <a:r>
              <a:rPr dirty="0" sz="1000" spc="-5">
                <a:latin typeface="Times New Roman"/>
                <a:cs typeface="Times New Roman"/>
              </a:rPr>
              <a:t>Clk) </a:t>
            </a:r>
            <a:r>
              <a:rPr dirty="0" sz="1000">
                <a:latin typeface="Times New Roman"/>
                <a:cs typeface="Times New Roman"/>
              </a:rPr>
              <a:t>Set up </a:t>
            </a:r>
            <a:r>
              <a:rPr dirty="0" sz="1000" spc="-5">
                <a:latin typeface="Times New Roman"/>
                <a:cs typeface="Times New Roman"/>
              </a:rPr>
              <a:t>REG10 </a:t>
            </a:r>
            <a:r>
              <a:rPr dirty="0" sz="1000">
                <a:latin typeface="Times New Roman"/>
                <a:cs typeface="Times New Roman"/>
              </a:rPr>
              <a:t>as a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counter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340" y="4610100"/>
            <a:ext cx="4559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66FF"/>
                </a:solidFill>
                <a:latin typeface="Times New Roman"/>
                <a:cs typeface="Times New Roman"/>
              </a:rPr>
              <a:t>LOOP1: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2739" y="4572000"/>
            <a:ext cx="35052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000">
                <a:solidFill>
                  <a:srgbClr val="0066FF"/>
                </a:solidFill>
                <a:latin typeface="Times New Roman"/>
                <a:cs typeface="Times New Roman"/>
              </a:rPr>
              <a:t>DECF  BNZ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7139" y="4572000"/>
            <a:ext cx="53340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000" spc="-5">
                <a:solidFill>
                  <a:srgbClr val="0066FF"/>
                </a:solidFill>
                <a:latin typeface="Times New Roman"/>
                <a:cs typeface="Times New Roman"/>
              </a:rPr>
              <a:t>REG10,</a:t>
            </a:r>
            <a:r>
              <a:rPr dirty="0" sz="1000" spc="-75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66FF"/>
                </a:solidFill>
                <a:latin typeface="Times New Roman"/>
                <a:cs typeface="Times New Roman"/>
              </a:rPr>
              <a:t>1  LOOP1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33800" y="4572000"/>
            <a:ext cx="3352800" cy="457200"/>
          </a:xfrm>
          <a:prstGeom prst="rect">
            <a:avLst/>
          </a:prstGeom>
          <a:ln w="38099">
            <a:solidFill>
              <a:srgbClr val="0433FF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624840">
              <a:lnSpc>
                <a:spcPct val="100000"/>
              </a:lnSpc>
              <a:spcBef>
                <a:spcPts val="400"/>
              </a:spcBef>
            </a:pPr>
            <a:r>
              <a:rPr dirty="0" sz="1000">
                <a:solidFill>
                  <a:srgbClr val="0066FF"/>
                </a:solidFill>
                <a:latin typeface="Times New Roman"/>
                <a:cs typeface="Times New Roman"/>
              </a:rPr>
              <a:t>;(4 </a:t>
            </a:r>
            <a:r>
              <a:rPr dirty="0" sz="1000" spc="-5">
                <a:solidFill>
                  <a:srgbClr val="0066FF"/>
                </a:solidFill>
                <a:latin typeface="Times New Roman"/>
                <a:cs typeface="Times New Roman"/>
              </a:rPr>
              <a:t>Clk) </a:t>
            </a:r>
            <a:r>
              <a:rPr dirty="0" sz="1000">
                <a:solidFill>
                  <a:srgbClr val="0066FF"/>
                </a:solidFill>
                <a:latin typeface="Times New Roman"/>
                <a:cs typeface="Times New Roman"/>
              </a:rPr>
              <a:t>- </a:t>
            </a:r>
            <a:r>
              <a:rPr dirty="0" sz="1000" spc="-5">
                <a:solidFill>
                  <a:srgbClr val="0066FF"/>
                </a:solidFill>
                <a:latin typeface="Times New Roman"/>
                <a:cs typeface="Times New Roman"/>
              </a:rPr>
              <a:t>Decrement REG10</a:t>
            </a:r>
            <a:endParaRPr sz="1000">
              <a:latin typeface="Times New Roman"/>
              <a:cs typeface="Times New Roman"/>
            </a:endParaRPr>
          </a:p>
          <a:p>
            <a:pPr marL="624840">
              <a:lnSpc>
                <a:spcPct val="100000"/>
              </a:lnSpc>
              <a:spcBef>
                <a:spcPts val="300"/>
              </a:spcBef>
            </a:pPr>
            <a:r>
              <a:rPr dirty="0" sz="1000" spc="-5">
                <a:solidFill>
                  <a:srgbClr val="0066FF"/>
                </a:solidFill>
                <a:latin typeface="Times New Roman"/>
                <a:cs typeface="Times New Roman"/>
              </a:rPr>
              <a:t>;(8/4 Clk)-Go back </a:t>
            </a:r>
            <a:r>
              <a:rPr dirty="0" sz="1000">
                <a:solidFill>
                  <a:srgbClr val="0066FF"/>
                </a:solidFill>
                <a:latin typeface="Times New Roman"/>
                <a:cs typeface="Times New Roman"/>
              </a:rPr>
              <a:t>to LOOP1 if </a:t>
            </a:r>
            <a:r>
              <a:rPr dirty="0" sz="1000" spc="-5">
                <a:solidFill>
                  <a:srgbClr val="0066FF"/>
                </a:solidFill>
                <a:latin typeface="Times New Roman"/>
                <a:cs typeface="Times New Roman"/>
              </a:rPr>
              <a:t>REG </a:t>
            </a:r>
            <a:r>
              <a:rPr dirty="0" sz="1000">
                <a:solidFill>
                  <a:srgbClr val="0066FF"/>
                </a:solidFill>
                <a:latin typeface="Times New Roman"/>
                <a:cs typeface="Times New Roman"/>
              </a:rPr>
              <a:t>10 not </a:t>
            </a:r>
            <a:r>
              <a:rPr dirty="0" sz="1000" spc="-5">
                <a:solidFill>
                  <a:srgbClr val="0066FF"/>
                </a:solidFill>
                <a:latin typeface="Times New Roman"/>
                <a:cs typeface="Times New Roman"/>
              </a:rPr>
              <a:t>equal</a:t>
            </a:r>
            <a:r>
              <a:rPr dirty="0" sz="1000" spc="15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66FF"/>
                </a:solidFill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17139" y="5118100"/>
            <a:ext cx="441959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G1,1  ONOFF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67199" y="5105400"/>
            <a:ext cx="2133600" cy="685800"/>
          </a:xfrm>
          <a:prstGeom prst="rect">
            <a:avLst/>
          </a:prstGeom>
          <a:ln w="38099">
            <a:solidFill>
              <a:srgbClr val="FF40FF"/>
            </a:solidFill>
          </a:ln>
        </p:spPr>
        <p:txBody>
          <a:bodyPr wrap="square" lIns="0" tIns="6350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500"/>
              </a:spcBef>
            </a:pPr>
            <a:r>
              <a:rPr dirty="0" sz="1000">
                <a:latin typeface="Times New Roman"/>
                <a:cs typeface="Times New Roman"/>
              </a:rPr>
              <a:t>;(4 </a:t>
            </a:r>
            <a:r>
              <a:rPr dirty="0" sz="1000" spc="-5">
                <a:latin typeface="Times New Roman"/>
                <a:cs typeface="Times New Roman"/>
              </a:rPr>
              <a:t>Clk)-Complement Bit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Pattern</a:t>
            </a:r>
            <a:endParaRPr sz="100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  <a:spcBef>
                <a:spcPts val="300"/>
              </a:spcBef>
            </a:pPr>
            <a:r>
              <a:rPr dirty="0" sz="1000">
                <a:latin typeface="Times New Roman"/>
                <a:cs typeface="Times New Roman"/>
              </a:rPr>
              <a:t>;(8 </a:t>
            </a:r>
            <a:r>
              <a:rPr dirty="0" sz="1000" spc="-5">
                <a:latin typeface="Times New Roman"/>
                <a:cs typeface="Times New Roman"/>
              </a:rPr>
              <a:t>Clk)-Go back </a:t>
            </a:r>
            <a:r>
              <a:rPr dirty="0" sz="1000">
                <a:latin typeface="Times New Roman"/>
                <a:cs typeface="Times New Roman"/>
              </a:rPr>
              <a:t>to </a:t>
            </a:r>
            <a:r>
              <a:rPr dirty="0" sz="1000" spc="-5">
                <a:latin typeface="Times New Roman"/>
                <a:cs typeface="Times New Roman"/>
              </a:rPr>
              <a:t>change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LED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02739" y="5118100"/>
            <a:ext cx="385445" cy="5842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50"/>
              </a:spcBef>
            </a:pPr>
            <a:r>
              <a:rPr dirty="0" sz="1000">
                <a:latin typeface="Times New Roman"/>
                <a:cs typeface="Times New Roman"/>
              </a:rPr>
              <a:t>COMF  BRA  END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86600" y="1676400"/>
            <a:ext cx="2222500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343659"/>
            <a:ext cx="4723765" cy="746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dirty="0" sz="2400" spc="-5" b="0">
                <a:solidFill>
                  <a:srgbClr val="420000"/>
                </a:solidFill>
                <a:latin typeface="Times New Roman"/>
                <a:cs typeface="Times New Roman"/>
              </a:rPr>
              <a:t>Delay Recalculations to</a:t>
            </a:r>
            <a:r>
              <a:rPr dirty="0" sz="2400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0">
                <a:solidFill>
                  <a:srgbClr val="420000"/>
                </a:solidFill>
                <a:latin typeface="Times New Roman"/>
                <a:cs typeface="Times New Roman"/>
              </a:rPr>
              <a:t>Account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</a:pPr>
            <a:r>
              <a:rPr dirty="0" sz="2400" b="0">
                <a:solidFill>
                  <a:srgbClr val="420000"/>
                </a:solidFill>
                <a:latin typeface="Times New Roman"/>
                <a:cs typeface="Times New Roman"/>
              </a:rPr>
              <a:t>for </a:t>
            </a:r>
            <a:r>
              <a:rPr dirty="0" sz="2400" spc="-5" b="0">
                <a:solidFill>
                  <a:srgbClr val="420000"/>
                </a:solidFill>
                <a:latin typeface="Times New Roman"/>
                <a:cs typeface="Times New Roman"/>
              </a:rPr>
              <a:t>Outside Instructions </a:t>
            </a:r>
            <a:r>
              <a:rPr dirty="0" sz="2400" b="0">
                <a:solidFill>
                  <a:srgbClr val="420000"/>
                </a:solidFill>
                <a:latin typeface="Times New Roman"/>
                <a:cs typeface="Times New Roman"/>
              </a:rPr>
              <a:t>– </a:t>
            </a:r>
            <a:r>
              <a:rPr dirty="0" sz="2400" spc="-5" b="0">
                <a:solidFill>
                  <a:srgbClr val="420000"/>
                </a:solidFill>
                <a:latin typeface="Times New Roman"/>
                <a:cs typeface="Times New Roman"/>
              </a:rPr>
              <a:t>Single</a:t>
            </a:r>
            <a:r>
              <a:rPr dirty="0" sz="2400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0">
                <a:solidFill>
                  <a:srgbClr val="420000"/>
                </a:solidFill>
                <a:latin typeface="Times New Roman"/>
                <a:cs typeface="Times New Roman"/>
              </a:rPr>
              <a:t>Loop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2819400"/>
            <a:ext cx="7162800" cy="2578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72199" y="3505200"/>
            <a:ext cx="2133600" cy="457200"/>
          </a:xfrm>
          <a:custGeom>
            <a:avLst/>
            <a:gdLst/>
            <a:ahLst/>
            <a:cxnLst/>
            <a:rect l="l" t="t" r="r" b="b"/>
            <a:pathLst>
              <a:path w="2133600" h="457200">
                <a:moveTo>
                  <a:pt x="0" y="0"/>
                </a:moveTo>
                <a:lnTo>
                  <a:pt x="2133598" y="0"/>
                </a:lnTo>
                <a:lnTo>
                  <a:pt x="2133598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4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62400" y="3505200"/>
            <a:ext cx="2057400" cy="457200"/>
          </a:xfrm>
          <a:custGeom>
            <a:avLst/>
            <a:gdLst/>
            <a:ahLst/>
            <a:cxnLst/>
            <a:rect l="l" t="t" r="r" b="b"/>
            <a:pathLst>
              <a:path w="2057400" h="457200">
                <a:moveTo>
                  <a:pt x="0" y="0"/>
                </a:moveTo>
                <a:lnTo>
                  <a:pt x="2057398" y="0"/>
                </a:lnTo>
                <a:lnTo>
                  <a:pt x="2057398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391400" y="1447800"/>
            <a:ext cx="1884362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65608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8164" algn="l"/>
                <a:tab pos="3689985" algn="l"/>
                <a:tab pos="4295775" algn="l"/>
              </a:tabLst>
            </a:pP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Adding	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a 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Block	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of	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Data</a:t>
            </a:r>
            <a:r>
              <a:rPr dirty="0" sz="4400" spc="-80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420000"/>
                </a:solidFill>
                <a:latin typeface="Times New Roman"/>
                <a:cs typeface="Times New Roman"/>
              </a:rPr>
              <a:t>(P.163)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319020"/>
            <a:ext cx="5983605" cy="239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60000"/>
              </a:buClr>
              <a:buSzPct val="7000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Times New Roman"/>
                <a:cs typeface="Times New Roman"/>
              </a:rPr>
              <a:t>Add </a:t>
            </a:r>
            <a:r>
              <a:rPr dirty="0" sz="2000" spc="-5">
                <a:latin typeface="Times New Roman"/>
                <a:cs typeface="Times New Roman"/>
              </a:rPr>
              <a:t>five data bytes stored in data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registers</a:t>
            </a:r>
            <a:endParaRPr sz="2000">
              <a:latin typeface="Times New Roman"/>
              <a:cs typeface="Times New Roman"/>
            </a:endParaRPr>
          </a:p>
          <a:p>
            <a:pPr marL="4826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(0x10-0x14).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sum </a:t>
            </a:r>
            <a:r>
              <a:rPr dirty="0" sz="2000" spc="-5">
                <a:latin typeface="Times New Roman"/>
                <a:cs typeface="Times New Roman"/>
              </a:rPr>
              <a:t>should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displayed at PORTB  and PORTC.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60000"/>
              </a:buClr>
              <a:buSzPct val="7000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Times New Roman"/>
                <a:cs typeface="Times New Roman"/>
              </a:rPr>
              <a:t>Use FSR0 –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Pointer</a:t>
            </a:r>
            <a:endParaRPr sz="20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500"/>
              </a:spcBef>
              <a:buClr>
                <a:srgbClr val="660000"/>
              </a:buClr>
              <a:buSzPct val="7000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Times New Roman"/>
                <a:cs typeface="Times New Roman"/>
              </a:rPr>
              <a:t>Use a </a:t>
            </a:r>
            <a:r>
              <a:rPr dirty="0" sz="2000" spc="-5">
                <a:latin typeface="Times New Roman"/>
                <a:cs typeface="Times New Roman"/>
              </a:rPr>
              <a:t>carry register: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CYREG</a:t>
            </a:r>
            <a:endParaRPr sz="20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500"/>
              </a:spcBef>
              <a:buClr>
                <a:srgbClr val="660000"/>
              </a:buClr>
              <a:buSzPct val="7000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Times New Roman"/>
                <a:cs typeface="Times New Roman"/>
              </a:rPr>
              <a:t>Assume values are given: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1800" y="4800600"/>
            <a:ext cx="3238500" cy="1543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24199" y="52578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0"/>
                </a:moveTo>
                <a:lnTo>
                  <a:pt x="2057398" y="0"/>
                </a:lnTo>
                <a:lnTo>
                  <a:pt x="2057398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696200" y="2057400"/>
            <a:ext cx="1592262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61398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8164" algn="l"/>
                <a:tab pos="3597275" algn="l"/>
                <a:tab pos="4202430" algn="l"/>
              </a:tabLst>
            </a:pP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Add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i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ng	a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b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l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o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c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k	of	nu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m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b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e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rs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349500"/>
            <a:ext cx="88900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5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0740" y="2302256"/>
            <a:ext cx="251460" cy="30289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800">
                <a:latin typeface="Times New Roman"/>
                <a:cs typeface="Times New Roman"/>
              </a:rPr>
              <a:t>0x10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>
                <a:latin typeface="Times New Roman"/>
                <a:cs typeface="Times New Roman"/>
              </a:rPr>
              <a:t>0X01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9540" y="2302256"/>
            <a:ext cx="1765935" cy="30289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800" spc="-5">
                <a:latin typeface="Times New Roman"/>
                <a:cs typeface="Times New Roman"/>
              </a:rPr>
              <a:t>;Define </a:t>
            </a:r>
            <a:r>
              <a:rPr dirty="0" sz="800">
                <a:latin typeface="Times New Roman"/>
                <a:cs typeface="Times New Roman"/>
              </a:rPr>
              <a:t>the </a:t>
            </a:r>
            <a:r>
              <a:rPr dirty="0" sz="800" spc="-5">
                <a:latin typeface="Times New Roman"/>
                <a:cs typeface="Times New Roman"/>
              </a:rPr>
              <a:t>beginning data register</a:t>
            </a:r>
            <a:r>
              <a:rPr dirty="0" sz="800" spc="35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address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>
                <a:latin typeface="Times New Roman"/>
                <a:cs typeface="Times New Roman"/>
              </a:rPr>
              <a:t>;Set up </a:t>
            </a:r>
            <a:r>
              <a:rPr dirty="0" sz="800" spc="-5">
                <a:latin typeface="Times New Roman"/>
                <a:cs typeface="Times New Roman"/>
              </a:rPr>
              <a:t>register </a:t>
            </a:r>
            <a:r>
              <a:rPr dirty="0" sz="800">
                <a:latin typeface="Times New Roman"/>
                <a:cs typeface="Times New Roman"/>
              </a:rPr>
              <a:t>01 as a</a:t>
            </a:r>
            <a:r>
              <a:rPr dirty="0" sz="800" spc="-5">
                <a:latin typeface="Times New Roman"/>
                <a:cs typeface="Times New Roman"/>
              </a:rPr>
              <a:t> counter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6639" y="2302256"/>
            <a:ext cx="505459" cy="45529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45"/>
              </a:spcBef>
            </a:pPr>
            <a:r>
              <a:rPr dirty="0" sz="800">
                <a:latin typeface="Times New Roman"/>
                <a:cs typeface="Times New Roman"/>
              </a:rPr>
              <a:t>BUFFER  COUNTER  </a:t>
            </a:r>
            <a:r>
              <a:rPr dirty="0" sz="800" spc="-5">
                <a:latin typeface="Times New Roman"/>
                <a:cs typeface="Times New Roman"/>
              </a:rPr>
              <a:t>CYREG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6340" y="2302256"/>
            <a:ext cx="485775" cy="455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5904">
              <a:lnSpc>
                <a:spcPct val="1137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EQU  EQU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>
                <a:latin typeface="Times New Roman"/>
                <a:cs typeface="Times New Roman"/>
              </a:rPr>
              <a:t>EQU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0X02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3039" y="2302256"/>
            <a:ext cx="635000" cy="74739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800">
                <a:latin typeface="Times New Roman"/>
                <a:cs typeface="Times New Roman"/>
              </a:rPr>
              <a:t>0005  </a:t>
            </a:r>
            <a:r>
              <a:rPr dirty="0" sz="800" spc="10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000000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>
                <a:latin typeface="Times New Roman"/>
                <a:cs typeface="Times New Roman"/>
              </a:rPr>
              <a:t>0006  </a:t>
            </a:r>
            <a:r>
              <a:rPr dirty="0" sz="800" spc="10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000000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>
                <a:latin typeface="Times New Roman"/>
                <a:cs typeface="Times New Roman"/>
              </a:rPr>
              <a:t>0007  </a:t>
            </a:r>
            <a:r>
              <a:rPr dirty="0" sz="800" spc="10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000000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>
                <a:latin typeface="Times New Roman"/>
                <a:cs typeface="Times New Roman"/>
              </a:rPr>
              <a:t>0008  </a:t>
            </a:r>
            <a:r>
              <a:rPr dirty="0" sz="800" spc="10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000000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>
                <a:latin typeface="Times New Roman"/>
                <a:cs typeface="Times New Roman"/>
              </a:rPr>
              <a:t>0009  </a:t>
            </a:r>
            <a:r>
              <a:rPr dirty="0" sz="800" spc="10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000000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6340" y="2902203"/>
            <a:ext cx="240029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ORG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0740" y="2902203"/>
            <a:ext cx="2286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0x20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9540" y="2902203"/>
            <a:ext cx="11004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Times New Roman"/>
                <a:cs typeface="Times New Roman"/>
              </a:rPr>
              <a:t>;Begin assembly </a:t>
            </a:r>
            <a:r>
              <a:rPr dirty="0" sz="800">
                <a:latin typeface="Times New Roman"/>
                <a:cs typeface="Times New Roman"/>
              </a:rPr>
              <a:t>at</a:t>
            </a:r>
            <a:r>
              <a:rPr dirty="0" sz="800" spc="-3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0020H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443989" y="3065666"/>
          <a:ext cx="6685915" cy="26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"/>
                <a:gridCol w="671830"/>
                <a:gridCol w="874394"/>
                <a:gridCol w="1128395"/>
                <a:gridCol w="1318259"/>
                <a:gridCol w="2407920"/>
              </a:tblGrid>
              <a:tr h="132080">
                <a:tc>
                  <a:txBody>
                    <a:bodyPr/>
                    <a:lstStyle/>
                    <a:p>
                      <a:pPr algn="ctr" marR="11430">
                        <a:lnSpc>
                          <a:spcPts val="875"/>
                        </a:lnSpc>
                      </a:pPr>
                      <a:r>
                        <a:rPr dirty="0" sz="8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0010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75"/>
                        </a:lnSpc>
                      </a:pPr>
                      <a:r>
                        <a:rPr dirty="0" sz="8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000020</a:t>
                      </a:r>
                      <a:r>
                        <a:rPr dirty="0" sz="800" spc="155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5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0E00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875"/>
                        </a:lnSpc>
                      </a:pPr>
                      <a:r>
                        <a:rPr dirty="0" sz="800" spc="-5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START: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2095">
                        <a:lnSpc>
                          <a:spcPts val="875"/>
                        </a:lnSpc>
                      </a:pPr>
                      <a:r>
                        <a:rPr dirty="0" sz="8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MOVLW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ts val="875"/>
                        </a:lnSpc>
                      </a:pPr>
                      <a:r>
                        <a:rPr dirty="0" sz="8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0x00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875"/>
                        </a:lnSpc>
                      </a:pPr>
                      <a:r>
                        <a:rPr dirty="0" sz="800" spc="-5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;Byte </a:t>
                      </a:r>
                      <a:r>
                        <a:rPr dirty="0" sz="8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800" spc="-5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initialize </a:t>
                      </a:r>
                      <a:r>
                        <a:rPr dirty="0" sz="8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port as an </a:t>
                      </a:r>
                      <a:r>
                        <a:rPr dirty="0" sz="800" spc="-5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dirty="0" sz="800" spc="-1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port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2080">
                <a:tc>
                  <a:txBody>
                    <a:bodyPr/>
                    <a:lstStyle/>
                    <a:p>
                      <a:pPr algn="ctr" marR="11430">
                        <a:lnSpc>
                          <a:spcPts val="875"/>
                        </a:lnSpc>
                        <a:spcBef>
                          <a:spcPts val="70"/>
                        </a:spcBef>
                      </a:pPr>
                      <a:r>
                        <a:rPr dirty="0" sz="8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0011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75"/>
                        </a:lnSpc>
                        <a:spcBef>
                          <a:spcPts val="70"/>
                        </a:spcBef>
                      </a:pPr>
                      <a:r>
                        <a:rPr dirty="0" sz="8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000022</a:t>
                      </a:r>
                      <a:r>
                        <a:rPr dirty="0" sz="800" spc="155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5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6E93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7810">
                        <a:lnSpc>
                          <a:spcPts val="875"/>
                        </a:lnSpc>
                        <a:spcBef>
                          <a:spcPts val="70"/>
                        </a:spcBef>
                      </a:pPr>
                      <a:r>
                        <a:rPr dirty="0" sz="8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MOVWF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ts val="875"/>
                        </a:lnSpc>
                        <a:spcBef>
                          <a:spcPts val="70"/>
                        </a:spcBef>
                      </a:pPr>
                      <a:r>
                        <a:rPr dirty="0" sz="8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TRISB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875"/>
                        </a:lnSpc>
                        <a:spcBef>
                          <a:spcPts val="70"/>
                        </a:spcBef>
                      </a:pPr>
                      <a:r>
                        <a:rPr dirty="0" sz="800" spc="-5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Initialize Ports </a:t>
                      </a:r>
                      <a:r>
                        <a:rPr dirty="0" sz="8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B &amp;C as an </a:t>
                      </a:r>
                      <a:r>
                        <a:rPr dirty="0" sz="800" spc="-5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dirty="0" sz="800" spc="15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5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ports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/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993139" y="3364484"/>
            <a:ext cx="88900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55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139" y="3516884"/>
            <a:ext cx="88900" cy="2508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5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55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3139" y="3808984"/>
            <a:ext cx="88900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55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36340" y="3303523"/>
            <a:ext cx="421005" cy="7620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50"/>
              </a:spcBef>
            </a:pP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MOVWF  </a:t>
            </a: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MOVLW  MOVWF  </a:t>
            </a:r>
            <a:r>
              <a:rPr dirty="0" sz="800" spc="-5">
                <a:solidFill>
                  <a:srgbClr val="FF0A0A"/>
                </a:solidFill>
                <a:latin typeface="Times New Roman"/>
                <a:cs typeface="Times New Roman"/>
              </a:rPr>
              <a:t>CLRF  </a:t>
            </a: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LFSR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0740" y="3303523"/>
            <a:ext cx="666750" cy="762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165735">
              <a:lnSpc>
                <a:spcPct val="121500"/>
              </a:lnSpc>
              <a:spcBef>
                <a:spcPts val="130"/>
              </a:spcBef>
            </a:pP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TRISC  </a:t>
            </a: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0X05  COUNTER  </a:t>
            </a:r>
            <a:r>
              <a:rPr dirty="0" sz="800" spc="-5">
                <a:solidFill>
                  <a:srgbClr val="FF0A0A"/>
                </a:solidFill>
                <a:latin typeface="Times New Roman"/>
                <a:cs typeface="Times New Roman"/>
              </a:rPr>
              <a:t>CYREG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FSR0,BUFFER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79540" y="3468623"/>
            <a:ext cx="1698625" cy="59690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;Count for </a:t>
            </a:r>
            <a:r>
              <a:rPr dirty="0" sz="800" spc="-5">
                <a:solidFill>
                  <a:srgbClr val="FF0A0A"/>
                </a:solidFill>
                <a:latin typeface="Times New Roman"/>
                <a:cs typeface="Times New Roman"/>
              </a:rPr>
              <a:t>five</a:t>
            </a:r>
            <a:r>
              <a:rPr dirty="0" sz="800" spc="-20">
                <a:solidFill>
                  <a:srgbClr val="FF0A0A"/>
                </a:solidFill>
                <a:latin typeface="Times New Roman"/>
                <a:cs typeface="Times New Roman"/>
              </a:rPr>
              <a:t> </a:t>
            </a:r>
            <a:r>
              <a:rPr dirty="0" sz="800" spc="-5">
                <a:solidFill>
                  <a:srgbClr val="FF0A0A"/>
                </a:solidFill>
                <a:latin typeface="Times New Roman"/>
                <a:cs typeface="Times New Roman"/>
              </a:rPr>
              <a:t>bytes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;Set up</a:t>
            </a:r>
            <a:r>
              <a:rPr dirty="0" sz="800" spc="-5">
                <a:solidFill>
                  <a:srgbClr val="FF0A0A"/>
                </a:solidFill>
                <a:latin typeface="Times New Roman"/>
                <a:cs typeface="Times New Roman"/>
              </a:rPr>
              <a:t> counter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 spc="-5">
                <a:solidFill>
                  <a:srgbClr val="FF0A0A"/>
                </a:solidFill>
                <a:latin typeface="Times New Roman"/>
                <a:cs typeface="Times New Roman"/>
              </a:rPr>
              <a:t>;Clear </a:t>
            </a: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carry </a:t>
            </a:r>
            <a:r>
              <a:rPr dirty="0" sz="800" spc="-5">
                <a:solidFill>
                  <a:srgbClr val="FF0A0A"/>
                </a:solidFill>
                <a:latin typeface="Times New Roman"/>
                <a:cs typeface="Times New Roman"/>
              </a:rPr>
              <a:t>register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;Set up FSR0 as </a:t>
            </a:r>
            <a:r>
              <a:rPr dirty="0" sz="800" spc="-5">
                <a:solidFill>
                  <a:srgbClr val="FF0A0A"/>
                </a:solidFill>
                <a:latin typeface="Times New Roman"/>
                <a:cs typeface="Times New Roman"/>
              </a:rPr>
              <a:t>pointer </a:t>
            </a: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for </a:t>
            </a:r>
            <a:r>
              <a:rPr dirty="0" sz="800" spc="-5">
                <a:solidFill>
                  <a:srgbClr val="FF0A0A"/>
                </a:solidFill>
                <a:latin typeface="Times New Roman"/>
                <a:cs typeface="Times New Roman"/>
              </a:rPr>
              <a:t>data</a:t>
            </a:r>
            <a:r>
              <a:rPr dirty="0" sz="800" spc="-20">
                <a:solidFill>
                  <a:srgbClr val="FF0A0A"/>
                </a:solidFill>
                <a:latin typeface="Times New Roman"/>
                <a:cs typeface="Times New Roman"/>
              </a:rPr>
              <a:t> </a:t>
            </a:r>
            <a:r>
              <a:rPr dirty="0" sz="800" spc="-5">
                <a:solidFill>
                  <a:srgbClr val="FF0A0A"/>
                </a:solidFill>
                <a:latin typeface="Times New Roman"/>
                <a:cs typeface="Times New Roman"/>
              </a:rPr>
              <a:t>registers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3139" y="4101084"/>
            <a:ext cx="88900" cy="2508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5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550">
              <a:latin typeface="Wingdings"/>
              <a:cs typeface="Wingding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63039" y="3303523"/>
            <a:ext cx="934719" cy="10541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0012    000024</a:t>
            </a:r>
            <a:r>
              <a:rPr dirty="0" sz="800" spc="114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800" spc="-5">
                <a:solidFill>
                  <a:srgbClr val="0066FF"/>
                </a:solidFill>
                <a:latin typeface="Times New Roman"/>
                <a:cs typeface="Times New Roman"/>
              </a:rPr>
              <a:t>6E94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0013    000026</a:t>
            </a:r>
            <a:r>
              <a:rPr dirty="0" sz="800" spc="114">
                <a:solidFill>
                  <a:srgbClr val="FF0A0A"/>
                </a:solidFill>
                <a:latin typeface="Times New Roman"/>
                <a:cs typeface="Times New Roman"/>
              </a:rPr>
              <a:t> </a:t>
            </a:r>
            <a:r>
              <a:rPr dirty="0" sz="800" spc="-5">
                <a:solidFill>
                  <a:srgbClr val="FF0A0A"/>
                </a:solidFill>
                <a:latin typeface="Times New Roman"/>
                <a:cs typeface="Times New Roman"/>
              </a:rPr>
              <a:t>0E05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0014    000028</a:t>
            </a:r>
            <a:r>
              <a:rPr dirty="0" sz="800" spc="114">
                <a:solidFill>
                  <a:srgbClr val="FF0A0A"/>
                </a:solidFill>
                <a:latin typeface="Times New Roman"/>
                <a:cs typeface="Times New Roman"/>
              </a:rPr>
              <a:t> </a:t>
            </a:r>
            <a:r>
              <a:rPr dirty="0" sz="800" spc="-5">
                <a:solidFill>
                  <a:srgbClr val="FF0A0A"/>
                </a:solidFill>
                <a:latin typeface="Times New Roman"/>
                <a:cs typeface="Times New Roman"/>
              </a:rPr>
              <a:t>6E01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0015    00002A</a:t>
            </a:r>
            <a:r>
              <a:rPr dirty="0" sz="800" spc="100">
                <a:solidFill>
                  <a:srgbClr val="FF0A0A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6A02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140"/>
              </a:spcBef>
            </a:pP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00002C</a:t>
            </a:r>
            <a:r>
              <a:rPr dirty="0" sz="800" spc="100">
                <a:solidFill>
                  <a:srgbClr val="FF0A0A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EE00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0016    00002E</a:t>
            </a:r>
            <a:r>
              <a:rPr dirty="0" sz="800" spc="95">
                <a:solidFill>
                  <a:srgbClr val="FF0A0A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F010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0017    000030</a:t>
            </a:r>
            <a:r>
              <a:rPr dirty="0" sz="800" spc="114">
                <a:solidFill>
                  <a:srgbClr val="FF0A0A"/>
                </a:solidFill>
                <a:latin typeface="Times New Roman"/>
                <a:cs typeface="Times New Roman"/>
              </a:rPr>
              <a:t> </a:t>
            </a:r>
            <a:r>
              <a:rPr dirty="0" sz="800" spc="-5">
                <a:solidFill>
                  <a:srgbClr val="FF0A0A"/>
                </a:solidFill>
                <a:latin typeface="Times New Roman"/>
                <a:cs typeface="Times New Roman"/>
              </a:rPr>
              <a:t>0E00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0738" y="4362703"/>
            <a:ext cx="544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NEXTADD: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3139" y="4532884"/>
            <a:ext cx="88900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550">
              <a:latin typeface="Wingdings"/>
              <a:cs typeface="Wingding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63039" y="4344923"/>
            <a:ext cx="911860" cy="30480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240"/>
              </a:spcBef>
            </a:pP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000032</a:t>
            </a:r>
            <a:r>
              <a:rPr dirty="0" sz="800" spc="114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800" spc="-5">
                <a:solidFill>
                  <a:srgbClr val="0066FF"/>
                </a:solidFill>
                <a:latin typeface="Times New Roman"/>
                <a:cs typeface="Times New Roman"/>
              </a:rPr>
              <a:t>24EE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0019    000034</a:t>
            </a:r>
            <a:r>
              <a:rPr dirty="0" sz="800" spc="10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E301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36340" y="4179823"/>
            <a:ext cx="421005" cy="120650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ct val="120500"/>
              </a:lnSpc>
              <a:spcBef>
                <a:spcPts val="140"/>
              </a:spcBef>
            </a:pP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MOVLW  </a:t>
            </a: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ADDWF  BNC  INCF  DECF  BNZ  </a:t>
            </a:r>
            <a:r>
              <a:rPr dirty="0" sz="800">
                <a:latin typeface="Times New Roman"/>
                <a:cs typeface="Times New Roman"/>
              </a:rPr>
              <a:t>MOVWF  MOVFF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50740" y="4179823"/>
            <a:ext cx="748030" cy="12065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132080">
              <a:lnSpc>
                <a:spcPct val="119800"/>
              </a:lnSpc>
              <a:spcBef>
                <a:spcPts val="150"/>
              </a:spcBef>
            </a:pP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0x00  </a:t>
            </a: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POSTINC0,W  SKIP</a:t>
            </a:r>
            <a:endParaRPr sz="800">
              <a:latin typeface="Times New Roman"/>
              <a:cs typeface="Times New Roman"/>
            </a:endParaRPr>
          </a:p>
          <a:p>
            <a:pPr marL="12700" marR="95250">
              <a:lnSpc>
                <a:spcPct val="118100"/>
              </a:lnSpc>
              <a:spcBef>
                <a:spcPts val="65"/>
              </a:spcBef>
            </a:pPr>
            <a:r>
              <a:rPr dirty="0" sz="800" spc="-5">
                <a:solidFill>
                  <a:srgbClr val="0066FF"/>
                </a:solidFill>
                <a:latin typeface="Times New Roman"/>
                <a:cs typeface="Times New Roman"/>
              </a:rPr>
              <a:t>CYREG  </a:t>
            </a: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COUNTER,1,0  NEXTADD  </a:t>
            </a:r>
            <a:r>
              <a:rPr dirty="0" sz="800" spc="-5">
                <a:latin typeface="Times New Roman"/>
                <a:cs typeface="Times New Roman"/>
              </a:rPr>
              <a:t>PORTC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 spc="-5">
                <a:latin typeface="Times New Roman"/>
                <a:cs typeface="Times New Roman"/>
              </a:rPr>
              <a:t>CYREG,</a:t>
            </a:r>
            <a:r>
              <a:rPr dirty="0" sz="800" spc="-40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PORTB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79540" y="4179823"/>
            <a:ext cx="2416175" cy="12065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800" spc="-5">
                <a:solidFill>
                  <a:srgbClr val="FF0A0A"/>
                </a:solidFill>
                <a:latin typeface="Times New Roman"/>
                <a:cs typeface="Times New Roman"/>
              </a:rPr>
              <a:t>;Clear </a:t>
            </a: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W </a:t>
            </a:r>
            <a:r>
              <a:rPr dirty="0" sz="800" spc="-5">
                <a:solidFill>
                  <a:srgbClr val="FF0A0A"/>
                </a:solidFill>
                <a:latin typeface="Times New Roman"/>
                <a:cs typeface="Times New Roman"/>
              </a:rPr>
              <a:t>register </a:t>
            </a: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to save sum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;Add </a:t>
            </a:r>
            <a:r>
              <a:rPr dirty="0" sz="800" spc="-5">
                <a:solidFill>
                  <a:srgbClr val="0066FF"/>
                </a:solidFill>
                <a:latin typeface="Times New Roman"/>
                <a:cs typeface="Times New Roman"/>
              </a:rPr>
              <a:t>byte </a:t>
            </a: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and </a:t>
            </a:r>
            <a:r>
              <a:rPr dirty="0" sz="800" spc="-5">
                <a:solidFill>
                  <a:srgbClr val="0066FF"/>
                </a:solidFill>
                <a:latin typeface="Times New Roman"/>
                <a:cs typeface="Times New Roman"/>
              </a:rPr>
              <a:t>increment </a:t>
            </a: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FSR0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-5">
                <a:solidFill>
                  <a:srgbClr val="0066FF"/>
                </a:solidFill>
                <a:latin typeface="Times New Roman"/>
                <a:cs typeface="Times New Roman"/>
              </a:rPr>
              <a:t>;Check </a:t>
            </a: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for </a:t>
            </a:r>
            <a:r>
              <a:rPr dirty="0" sz="800" spc="-5">
                <a:solidFill>
                  <a:srgbClr val="0066FF"/>
                </a:solidFill>
                <a:latin typeface="Times New Roman"/>
                <a:cs typeface="Times New Roman"/>
              </a:rPr>
              <a:t>carry-if </a:t>
            </a: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no carry </a:t>
            </a:r>
            <a:r>
              <a:rPr dirty="0" sz="800" spc="-5">
                <a:solidFill>
                  <a:srgbClr val="0066FF"/>
                </a:solidFill>
                <a:latin typeface="Times New Roman"/>
                <a:cs typeface="Times New Roman"/>
              </a:rPr>
              <a:t>jump </a:t>
            </a: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to SKIP </a:t>
            </a:r>
            <a:r>
              <a:rPr dirty="0" sz="800" spc="-5">
                <a:solidFill>
                  <a:srgbClr val="0066FF"/>
                </a:solidFill>
                <a:latin typeface="Times New Roman"/>
                <a:cs typeface="Times New Roman"/>
              </a:rPr>
              <a:t>(branch </a:t>
            </a: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if</a:t>
            </a:r>
            <a:r>
              <a:rPr dirty="0" sz="800" spc="2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C=0)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;If </a:t>
            </a:r>
            <a:r>
              <a:rPr dirty="0" sz="800" spc="-5">
                <a:solidFill>
                  <a:srgbClr val="0066FF"/>
                </a:solidFill>
                <a:latin typeface="Times New Roman"/>
                <a:cs typeface="Times New Roman"/>
              </a:rPr>
              <a:t>there </a:t>
            </a: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is carry, </a:t>
            </a:r>
            <a:r>
              <a:rPr dirty="0" sz="800" spc="-5">
                <a:solidFill>
                  <a:srgbClr val="0066FF"/>
                </a:solidFill>
                <a:latin typeface="Times New Roman"/>
                <a:cs typeface="Times New Roman"/>
              </a:rPr>
              <a:t>increment</a:t>
            </a:r>
            <a:r>
              <a:rPr dirty="0" sz="800" spc="-1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800" spc="-5">
                <a:solidFill>
                  <a:srgbClr val="0066FF"/>
                </a:solidFill>
                <a:latin typeface="Times New Roman"/>
                <a:cs typeface="Times New Roman"/>
              </a:rPr>
              <a:t>CYREG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;Next count and save count in</a:t>
            </a:r>
            <a:r>
              <a:rPr dirty="0" sz="800" spc="-35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800" spc="-5">
                <a:solidFill>
                  <a:srgbClr val="0066FF"/>
                </a:solidFill>
                <a:latin typeface="Times New Roman"/>
                <a:cs typeface="Times New Roman"/>
              </a:rPr>
              <a:t>register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>
                <a:latin typeface="Times New Roman"/>
                <a:cs typeface="Times New Roman"/>
              </a:rPr>
              <a:t>;If COUNT =/ 0, go </a:t>
            </a:r>
            <a:r>
              <a:rPr dirty="0" sz="800" spc="-5">
                <a:latin typeface="Times New Roman"/>
                <a:cs typeface="Times New Roman"/>
              </a:rPr>
              <a:t>back </a:t>
            </a:r>
            <a:r>
              <a:rPr dirty="0" sz="800">
                <a:latin typeface="Times New Roman"/>
                <a:cs typeface="Times New Roman"/>
              </a:rPr>
              <a:t>to add </a:t>
            </a:r>
            <a:r>
              <a:rPr dirty="0" sz="800" spc="-5">
                <a:latin typeface="Times New Roman"/>
                <a:cs typeface="Times New Roman"/>
              </a:rPr>
              <a:t>next</a:t>
            </a:r>
            <a:r>
              <a:rPr dirty="0" sz="800" spc="-60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byte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-5">
                <a:latin typeface="Times New Roman"/>
                <a:cs typeface="Times New Roman"/>
              </a:rPr>
              <a:t>;Display low-order byte </a:t>
            </a:r>
            <a:r>
              <a:rPr dirty="0" sz="800">
                <a:latin typeface="Times New Roman"/>
                <a:cs typeface="Times New Roman"/>
              </a:rPr>
              <a:t>of sum at</a:t>
            </a:r>
            <a:r>
              <a:rPr dirty="0" sz="800" spc="20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PORTC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 spc="-5">
                <a:latin typeface="Times New Roman"/>
                <a:cs typeface="Times New Roman"/>
              </a:rPr>
              <a:t>;Display high-order byte </a:t>
            </a:r>
            <a:r>
              <a:rPr dirty="0" sz="800">
                <a:latin typeface="Times New Roman"/>
                <a:cs typeface="Times New Roman"/>
              </a:rPr>
              <a:t>of sum at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PORTB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63039" y="4637023"/>
            <a:ext cx="1239520" cy="119380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0020 000036</a:t>
            </a:r>
            <a:r>
              <a:rPr dirty="0" sz="800" spc="165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2A02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0021 000038 0601</a:t>
            </a:r>
            <a:r>
              <a:rPr dirty="0" sz="800" spc="10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SKIP: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0022    00003A</a:t>
            </a:r>
            <a:r>
              <a:rPr dirty="0" sz="800" spc="10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66FF"/>
                </a:solidFill>
                <a:latin typeface="Times New Roman"/>
                <a:cs typeface="Times New Roman"/>
              </a:rPr>
              <a:t>E1FB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>
                <a:latin typeface="Times New Roman"/>
                <a:cs typeface="Times New Roman"/>
              </a:rPr>
              <a:t>0023    00003C</a:t>
            </a:r>
            <a:r>
              <a:rPr dirty="0" sz="800" spc="114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6E82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>
                <a:latin typeface="Times New Roman"/>
                <a:cs typeface="Times New Roman"/>
              </a:rPr>
              <a:t>0024    00003E</a:t>
            </a:r>
            <a:r>
              <a:rPr dirty="0" sz="800" spc="9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C002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>
                <a:latin typeface="Times New Roman"/>
                <a:cs typeface="Times New Roman"/>
              </a:rPr>
              <a:t>0024    000040</a:t>
            </a:r>
            <a:r>
              <a:rPr dirty="0" sz="800" spc="10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FF81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>
                <a:latin typeface="Times New Roman"/>
                <a:cs typeface="Times New Roman"/>
              </a:rPr>
              <a:t>0025    000042</a:t>
            </a:r>
            <a:r>
              <a:rPr dirty="0" sz="800" spc="10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0003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>
                <a:latin typeface="Times New Roman"/>
                <a:cs typeface="Times New Roman"/>
              </a:rPr>
              <a:t>0026</a:t>
            </a:r>
            <a:r>
              <a:rPr dirty="0" sz="800" spc="18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000044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36340" y="5500623"/>
            <a:ext cx="3251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800" spc="-5">
                <a:latin typeface="Times New Roman"/>
                <a:cs typeface="Times New Roman"/>
              </a:rPr>
              <a:t>SLEEP  </a:t>
            </a:r>
            <a:r>
              <a:rPr dirty="0" sz="800">
                <a:latin typeface="Times New Roman"/>
                <a:cs typeface="Times New Roman"/>
              </a:rPr>
              <a:t>END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3139" y="4685284"/>
            <a:ext cx="88900" cy="1431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5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5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5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5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5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5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5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5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5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550">
              <a:latin typeface="Wingdings"/>
              <a:cs typeface="Wingding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63039" y="5792723"/>
            <a:ext cx="1548130" cy="3302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800">
                <a:latin typeface="Times New Roman"/>
                <a:cs typeface="Times New Roman"/>
              </a:rPr>
              <a:t>---------------------------------------------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 spc="-5">
                <a:latin typeface="Times New Roman"/>
                <a:cs typeface="Times New Roman"/>
              </a:rPr>
              <a:t>Number </a:t>
            </a:r>
            <a:r>
              <a:rPr dirty="0" sz="800">
                <a:latin typeface="Times New Roman"/>
                <a:cs typeface="Times New Roman"/>
              </a:rPr>
              <a:t>of errors =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34000" y="5791200"/>
            <a:ext cx="2667000" cy="914400"/>
          </a:xfrm>
          <a:custGeom>
            <a:avLst/>
            <a:gdLst/>
            <a:ahLst/>
            <a:cxnLst/>
            <a:rect l="l" t="t" r="r" b="b"/>
            <a:pathLst>
              <a:path w="2667000" h="914400">
                <a:moveTo>
                  <a:pt x="1333500" y="0"/>
                </a:moveTo>
                <a:lnTo>
                  <a:pt x="1264878" y="594"/>
                </a:lnTo>
                <a:lnTo>
                  <a:pt x="1197157" y="2360"/>
                </a:lnTo>
                <a:lnTo>
                  <a:pt x="1130420" y="5268"/>
                </a:lnTo>
                <a:lnTo>
                  <a:pt x="1064752" y="9288"/>
                </a:lnTo>
                <a:lnTo>
                  <a:pt x="1000237" y="14394"/>
                </a:lnTo>
                <a:lnTo>
                  <a:pt x="936957" y="20555"/>
                </a:lnTo>
                <a:lnTo>
                  <a:pt x="874997" y="27743"/>
                </a:lnTo>
                <a:lnTo>
                  <a:pt x="814441" y="35929"/>
                </a:lnTo>
                <a:lnTo>
                  <a:pt x="755372" y="45085"/>
                </a:lnTo>
                <a:lnTo>
                  <a:pt x="697874" y="55182"/>
                </a:lnTo>
                <a:lnTo>
                  <a:pt x="642031" y="66191"/>
                </a:lnTo>
                <a:lnTo>
                  <a:pt x="587926" y="78083"/>
                </a:lnTo>
                <a:lnTo>
                  <a:pt x="535645" y="90830"/>
                </a:lnTo>
                <a:lnTo>
                  <a:pt x="485269" y="104403"/>
                </a:lnTo>
                <a:lnTo>
                  <a:pt x="436884" y="118773"/>
                </a:lnTo>
                <a:lnTo>
                  <a:pt x="390572" y="133911"/>
                </a:lnTo>
                <a:lnTo>
                  <a:pt x="346418" y="149790"/>
                </a:lnTo>
                <a:lnTo>
                  <a:pt x="304506" y="166379"/>
                </a:lnTo>
                <a:lnTo>
                  <a:pt x="264918" y="183651"/>
                </a:lnTo>
                <a:lnTo>
                  <a:pt x="227740" y="201576"/>
                </a:lnTo>
                <a:lnTo>
                  <a:pt x="193054" y="220126"/>
                </a:lnTo>
                <a:lnTo>
                  <a:pt x="131497" y="258986"/>
                </a:lnTo>
                <a:lnTo>
                  <a:pt x="80916" y="300000"/>
                </a:lnTo>
                <a:lnTo>
                  <a:pt x="41982" y="342939"/>
                </a:lnTo>
                <a:lnTo>
                  <a:pt x="15364" y="387573"/>
                </a:lnTo>
                <a:lnTo>
                  <a:pt x="1735" y="433672"/>
                </a:lnTo>
                <a:lnTo>
                  <a:pt x="0" y="457200"/>
                </a:lnTo>
                <a:lnTo>
                  <a:pt x="1735" y="480727"/>
                </a:lnTo>
                <a:lnTo>
                  <a:pt x="15364" y="526826"/>
                </a:lnTo>
                <a:lnTo>
                  <a:pt x="41982" y="571460"/>
                </a:lnTo>
                <a:lnTo>
                  <a:pt x="80916" y="614399"/>
                </a:lnTo>
                <a:lnTo>
                  <a:pt x="131497" y="655413"/>
                </a:lnTo>
                <a:lnTo>
                  <a:pt x="193054" y="694273"/>
                </a:lnTo>
                <a:lnTo>
                  <a:pt x="227740" y="712823"/>
                </a:lnTo>
                <a:lnTo>
                  <a:pt x="264918" y="730748"/>
                </a:lnTo>
                <a:lnTo>
                  <a:pt x="304506" y="748020"/>
                </a:lnTo>
                <a:lnTo>
                  <a:pt x="346418" y="764609"/>
                </a:lnTo>
                <a:lnTo>
                  <a:pt x="390572" y="780488"/>
                </a:lnTo>
                <a:lnTo>
                  <a:pt x="436884" y="795626"/>
                </a:lnTo>
                <a:lnTo>
                  <a:pt x="485269" y="809996"/>
                </a:lnTo>
                <a:lnTo>
                  <a:pt x="535645" y="823569"/>
                </a:lnTo>
                <a:lnTo>
                  <a:pt x="587926" y="836316"/>
                </a:lnTo>
                <a:lnTo>
                  <a:pt x="642031" y="848208"/>
                </a:lnTo>
                <a:lnTo>
                  <a:pt x="697874" y="859217"/>
                </a:lnTo>
                <a:lnTo>
                  <a:pt x="755372" y="869314"/>
                </a:lnTo>
                <a:lnTo>
                  <a:pt x="814441" y="878470"/>
                </a:lnTo>
                <a:lnTo>
                  <a:pt x="874997" y="886656"/>
                </a:lnTo>
                <a:lnTo>
                  <a:pt x="936957" y="893844"/>
                </a:lnTo>
                <a:lnTo>
                  <a:pt x="1000237" y="900005"/>
                </a:lnTo>
                <a:lnTo>
                  <a:pt x="1064752" y="905111"/>
                </a:lnTo>
                <a:lnTo>
                  <a:pt x="1130420" y="909131"/>
                </a:lnTo>
                <a:lnTo>
                  <a:pt x="1197157" y="912039"/>
                </a:lnTo>
                <a:lnTo>
                  <a:pt x="1264878" y="913805"/>
                </a:lnTo>
                <a:lnTo>
                  <a:pt x="1333500" y="914400"/>
                </a:lnTo>
                <a:lnTo>
                  <a:pt x="1402121" y="913805"/>
                </a:lnTo>
                <a:lnTo>
                  <a:pt x="1469842" y="912039"/>
                </a:lnTo>
                <a:lnTo>
                  <a:pt x="1536579" y="909131"/>
                </a:lnTo>
                <a:lnTo>
                  <a:pt x="1602247" y="905111"/>
                </a:lnTo>
                <a:lnTo>
                  <a:pt x="1666762" y="900005"/>
                </a:lnTo>
                <a:lnTo>
                  <a:pt x="1730042" y="893844"/>
                </a:lnTo>
                <a:lnTo>
                  <a:pt x="1792002" y="886656"/>
                </a:lnTo>
                <a:lnTo>
                  <a:pt x="1852558" y="878470"/>
                </a:lnTo>
                <a:lnTo>
                  <a:pt x="1911627" y="869314"/>
                </a:lnTo>
                <a:lnTo>
                  <a:pt x="1969125" y="859217"/>
                </a:lnTo>
                <a:lnTo>
                  <a:pt x="2024968" y="848208"/>
                </a:lnTo>
                <a:lnTo>
                  <a:pt x="2079073" y="836316"/>
                </a:lnTo>
                <a:lnTo>
                  <a:pt x="2131354" y="823569"/>
                </a:lnTo>
                <a:lnTo>
                  <a:pt x="2181730" y="809996"/>
                </a:lnTo>
                <a:lnTo>
                  <a:pt x="2230115" y="795626"/>
                </a:lnTo>
                <a:lnTo>
                  <a:pt x="2276427" y="780488"/>
                </a:lnTo>
                <a:lnTo>
                  <a:pt x="2320581" y="764609"/>
                </a:lnTo>
                <a:lnTo>
                  <a:pt x="2362493" y="748020"/>
                </a:lnTo>
                <a:lnTo>
                  <a:pt x="2402081" y="730748"/>
                </a:lnTo>
                <a:lnTo>
                  <a:pt x="2439259" y="712823"/>
                </a:lnTo>
                <a:lnTo>
                  <a:pt x="2473945" y="694273"/>
                </a:lnTo>
                <a:lnTo>
                  <a:pt x="2535502" y="655413"/>
                </a:lnTo>
                <a:lnTo>
                  <a:pt x="2586083" y="614399"/>
                </a:lnTo>
                <a:lnTo>
                  <a:pt x="2625017" y="571460"/>
                </a:lnTo>
                <a:lnTo>
                  <a:pt x="2651635" y="526826"/>
                </a:lnTo>
                <a:lnTo>
                  <a:pt x="2665264" y="480727"/>
                </a:lnTo>
                <a:lnTo>
                  <a:pt x="2667000" y="457200"/>
                </a:lnTo>
                <a:lnTo>
                  <a:pt x="2665264" y="433672"/>
                </a:lnTo>
                <a:lnTo>
                  <a:pt x="2651635" y="387573"/>
                </a:lnTo>
                <a:lnTo>
                  <a:pt x="2625017" y="342939"/>
                </a:lnTo>
                <a:lnTo>
                  <a:pt x="2586083" y="300000"/>
                </a:lnTo>
                <a:lnTo>
                  <a:pt x="2535502" y="258986"/>
                </a:lnTo>
                <a:lnTo>
                  <a:pt x="2473945" y="220126"/>
                </a:lnTo>
                <a:lnTo>
                  <a:pt x="2439259" y="201576"/>
                </a:lnTo>
                <a:lnTo>
                  <a:pt x="2402081" y="183651"/>
                </a:lnTo>
                <a:lnTo>
                  <a:pt x="2362493" y="166379"/>
                </a:lnTo>
                <a:lnTo>
                  <a:pt x="2320581" y="149790"/>
                </a:lnTo>
                <a:lnTo>
                  <a:pt x="2276427" y="133911"/>
                </a:lnTo>
                <a:lnTo>
                  <a:pt x="2230115" y="118773"/>
                </a:lnTo>
                <a:lnTo>
                  <a:pt x="2181730" y="104403"/>
                </a:lnTo>
                <a:lnTo>
                  <a:pt x="2131354" y="90830"/>
                </a:lnTo>
                <a:lnTo>
                  <a:pt x="2079073" y="78083"/>
                </a:lnTo>
                <a:lnTo>
                  <a:pt x="2024968" y="66191"/>
                </a:lnTo>
                <a:lnTo>
                  <a:pt x="1969125" y="55182"/>
                </a:lnTo>
                <a:lnTo>
                  <a:pt x="1911627" y="45085"/>
                </a:lnTo>
                <a:lnTo>
                  <a:pt x="1852558" y="35929"/>
                </a:lnTo>
                <a:lnTo>
                  <a:pt x="1792002" y="27743"/>
                </a:lnTo>
                <a:lnTo>
                  <a:pt x="1730042" y="20555"/>
                </a:lnTo>
                <a:lnTo>
                  <a:pt x="1666762" y="14394"/>
                </a:lnTo>
                <a:lnTo>
                  <a:pt x="1602247" y="9288"/>
                </a:lnTo>
                <a:lnTo>
                  <a:pt x="1536579" y="5268"/>
                </a:lnTo>
                <a:lnTo>
                  <a:pt x="1469842" y="2360"/>
                </a:lnTo>
                <a:lnTo>
                  <a:pt x="1402121" y="594"/>
                </a:lnTo>
                <a:lnTo>
                  <a:pt x="1333500" y="0"/>
                </a:lnTo>
                <a:close/>
              </a:path>
            </a:pathLst>
          </a:custGeom>
          <a:solidFill>
            <a:srgbClr val="D5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34000" y="5791200"/>
            <a:ext cx="2667000" cy="914400"/>
          </a:xfrm>
          <a:custGeom>
            <a:avLst/>
            <a:gdLst/>
            <a:ahLst/>
            <a:cxnLst/>
            <a:rect l="l" t="t" r="r" b="b"/>
            <a:pathLst>
              <a:path w="2667000" h="914400">
                <a:moveTo>
                  <a:pt x="0" y="457199"/>
                </a:moveTo>
                <a:lnTo>
                  <a:pt x="6884" y="410453"/>
                </a:lnTo>
                <a:lnTo>
                  <a:pt x="27091" y="365057"/>
                </a:lnTo>
                <a:lnTo>
                  <a:pt x="59951" y="321242"/>
                </a:lnTo>
                <a:lnTo>
                  <a:pt x="104792" y="279236"/>
                </a:lnTo>
                <a:lnTo>
                  <a:pt x="160946" y="239270"/>
                </a:lnTo>
                <a:lnTo>
                  <a:pt x="227740" y="201574"/>
                </a:lnTo>
                <a:lnTo>
                  <a:pt x="264918" y="183649"/>
                </a:lnTo>
                <a:lnTo>
                  <a:pt x="304506" y="166378"/>
                </a:lnTo>
                <a:lnTo>
                  <a:pt x="346418" y="149788"/>
                </a:lnTo>
                <a:lnTo>
                  <a:pt x="390572" y="133910"/>
                </a:lnTo>
                <a:lnTo>
                  <a:pt x="436884" y="118772"/>
                </a:lnTo>
                <a:lnTo>
                  <a:pt x="485269" y="104402"/>
                </a:lnTo>
                <a:lnTo>
                  <a:pt x="535645" y="90829"/>
                </a:lnTo>
                <a:lnTo>
                  <a:pt x="587926" y="78082"/>
                </a:lnTo>
                <a:lnTo>
                  <a:pt x="642031" y="66190"/>
                </a:lnTo>
                <a:lnTo>
                  <a:pt x="697874" y="55181"/>
                </a:lnTo>
                <a:lnTo>
                  <a:pt x="755371" y="45084"/>
                </a:lnTo>
                <a:lnTo>
                  <a:pt x="814440" y="35928"/>
                </a:lnTo>
                <a:lnTo>
                  <a:pt x="874997" y="27742"/>
                </a:lnTo>
                <a:lnTo>
                  <a:pt x="936957" y="20554"/>
                </a:lnTo>
                <a:lnTo>
                  <a:pt x="1000236" y="14393"/>
                </a:lnTo>
                <a:lnTo>
                  <a:pt x="1064752" y="9288"/>
                </a:lnTo>
                <a:lnTo>
                  <a:pt x="1130420" y="5267"/>
                </a:lnTo>
                <a:lnTo>
                  <a:pt x="1197156" y="2360"/>
                </a:lnTo>
                <a:lnTo>
                  <a:pt x="1264877" y="594"/>
                </a:lnTo>
                <a:lnTo>
                  <a:pt x="1333499" y="0"/>
                </a:lnTo>
                <a:lnTo>
                  <a:pt x="1402120" y="594"/>
                </a:lnTo>
                <a:lnTo>
                  <a:pt x="1469841" y="2360"/>
                </a:lnTo>
                <a:lnTo>
                  <a:pt x="1536577" y="5267"/>
                </a:lnTo>
                <a:lnTo>
                  <a:pt x="1602245" y="9288"/>
                </a:lnTo>
                <a:lnTo>
                  <a:pt x="1666760" y="14393"/>
                </a:lnTo>
                <a:lnTo>
                  <a:pt x="1730040" y="20554"/>
                </a:lnTo>
                <a:lnTo>
                  <a:pt x="1792000" y="27742"/>
                </a:lnTo>
                <a:lnTo>
                  <a:pt x="1852556" y="35928"/>
                </a:lnTo>
                <a:lnTo>
                  <a:pt x="1911625" y="45084"/>
                </a:lnTo>
                <a:lnTo>
                  <a:pt x="1969123" y="55181"/>
                </a:lnTo>
                <a:lnTo>
                  <a:pt x="2024966" y="66190"/>
                </a:lnTo>
                <a:lnTo>
                  <a:pt x="2079070" y="78082"/>
                </a:lnTo>
                <a:lnTo>
                  <a:pt x="2131352" y="90829"/>
                </a:lnTo>
                <a:lnTo>
                  <a:pt x="2181727" y="104402"/>
                </a:lnTo>
                <a:lnTo>
                  <a:pt x="2230113" y="118772"/>
                </a:lnTo>
                <a:lnTo>
                  <a:pt x="2276424" y="133910"/>
                </a:lnTo>
                <a:lnTo>
                  <a:pt x="2320578" y="149788"/>
                </a:lnTo>
                <a:lnTo>
                  <a:pt x="2362491" y="166378"/>
                </a:lnTo>
                <a:lnTo>
                  <a:pt x="2402078" y="183649"/>
                </a:lnTo>
                <a:lnTo>
                  <a:pt x="2439256" y="201574"/>
                </a:lnTo>
                <a:lnTo>
                  <a:pt x="2473942" y="220124"/>
                </a:lnTo>
                <a:lnTo>
                  <a:pt x="2535500" y="258984"/>
                </a:lnTo>
                <a:lnTo>
                  <a:pt x="2586081" y="299998"/>
                </a:lnTo>
                <a:lnTo>
                  <a:pt x="2625015" y="342938"/>
                </a:lnTo>
                <a:lnTo>
                  <a:pt x="2651633" y="387572"/>
                </a:lnTo>
                <a:lnTo>
                  <a:pt x="2665262" y="433672"/>
                </a:lnTo>
                <a:lnTo>
                  <a:pt x="2666998" y="457199"/>
                </a:lnTo>
                <a:lnTo>
                  <a:pt x="2665262" y="480727"/>
                </a:lnTo>
                <a:lnTo>
                  <a:pt x="2651633" y="526826"/>
                </a:lnTo>
                <a:lnTo>
                  <a:pt x="2625015" y="571461"/>
                </a:lnTo>
                <a:lnTo>
                  <a:pt x="2586081" y="614400"/>
                </a:lnTo>
                <a:lnTo>
                  <a:pt x="2535500" y="655414"/>
                </a:lnTo>
                <a:lnTo>
                  <a:pt x="2473942" y="694274"/>
                </a:lnTo>
                <a:lnTo>
                  <a:pt x="2439256" y="712824"/>
                </a:lnTo>
                <a:lnTo>
                  <a:pt x="2402078" y="730749"/>
                </a:lnTo>
                <a:lnTo>
                  <a:pt x="2362491" y="748021"/>
                </a:lnTo>
                <a:lnTo>
                  <a:pt x="2320578" y="764610"/>
                </a:lnTo>
                <a:lnTo>
                  <a:pt x="2276424" y="780488"/>
                </a:lnTo>
                <a:lnTo>
                  <a:pt x="2230113" y="795627"/>
                </a:lnTo>
                <a:lnTo>
                  <a:pt x="2181727" y="809997"/>
                </a:lnTo>
                <a:lnTo>
                  <a:pt x="2131352" y="823570"/>
                </a:lnTo>
                <a:lnTo>
                  <a:pt x="2079070" y="836316"/>
                </a:lnTo>
                <a:lnTo>
                  <a:pt x="2024966" y="848209"/>
                </a:lnTo>
                <a:lnTo>
                  <a:pt x="1969123" y="859217"/>
                </a:lnTo>
                <a:lnTo>
                  <a:pt x="1911625" y="869314"/>
                </a:lnTo>
                <a:lnTo>
                  <a:pt x="1852556" y="878470"/>
                </a:lnTo>
                <a:lnTo>
                  <a:pt x="1792000" y="886656"/>
                </a:lnTo>
                <a:lnTo>
                  <a:pt x="1730040" y="893844"/>
                </a:lnTo>
                <a:lnTo>
                  <a:pt x="1666760" y="900005"/>
                </a:lnTo>
                <a:lnTo>
                  <a:pt x="1602245" y="905110"/>
                </a:lnTo>
                <a:lnTo>
                  <a:pt x="1536577" y="909131"/>
                </a:lnTo>
                <a:lnTo>
                  <a:pt x="1469841" y="912038"/>
                </a:lnTo>
                <a:lnTo>
                  <a:pt x="1402120" y="913804"/>
                </a:lnTo>
                <a:lnTo>
                  <a:pt x="1333499" y="914399"/>
                </a:lnTo>
                <a:lnTo>
                  <a:pt x="1264877" y="913804"/>
                </a:lnTo>
                <a:lnTo>
                  <a:pt x="1197156" y="912038"/>
                </a:lnTo>
                <a:lnTo>
                  <a:pt x="1130420" y="909131"/>
                </a:lnTo>
                <a:lnTo>
                  <a:pt x="1064752" y="905110"/>
                </a:lnTo>
                <a:lnTo>
                  <a:pt x="1000236" y="900005"/>
                </a:lnTo>
                <a:lnTo>
                  <a:pt x="936957" y="893844"/>
                </a:lnTo>
                <a:lnTo>
                  <a:pt x="874997" y="886656"/>
                </a:lnTo>
                <a:lnTo>
                  <a:pt x="814440" y="878470"/>
                </a:lnTo>
                <a:lnTo>
                  <a:pt x="755371" y="869314"/>
                </a:lnTo>
                <a:lnTo>
                  <a:pt x="697874" y="859217"/>
                </a:lnTo>
                <a:lnTo>
                  <a:pt x="642031" y="848209"/>
                </a:lnTo>
                <a:lnTo>
                  <a:pt x="587926" y="836316"/>
                </a:lnTo>
                <a:lnTo>
                  <a:pt x="535645" y="823570"/>
                </a:lnTo>
                <a:lnTo>
                  <a:pt x="485269" y="809997"/>
                </a:lnTo>
                <a:lnTo>
                  <a:pt x="436884" y="795627"/>
                </a:lnTo>
                <a:lnTo>
                  <a:pt x="390572" y="780488"/>
                </a:lnTo>
                <a:lnTo>
                  <a:pt x="346418" y="764610"/>
                </a:lnTo>
                <a:lnTo>
                  <a:pt x="304506" y="748021"/>
                </a:lnTo>
                <a:lnTo>
                  <a:pt x="264918" y="730749"/>
                </a:lnTo>
                <a:lnTo>
                  <a:pt x="227740" y="712824"/>
                </a:lnTo>
                <a:lnTo>
                  <a:pt x="193055" y="694274"/>
                </a:lnTo>
                <a:lnTo>
                  <a:pt x="131497" y="655414"/>
                </a:lnTo>
                <a:lnTo>
                  <a:pt x="80916" y="614400"/>
                </a:lnTo>
                <a:lnTo>
                  <a:pt x="41982" y="571461"/>
                </a:lnTo>
                <a:lnTo>
                  <a:pt x="15364" y="526826"/>
                </a:lnTo>
                <a:lnTo>
                  <a:pt x="1735" y="480727"/>
                </a:lnTo>
                <a:lnTo>
                  <a:pt x="0" y="457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803315" y="5915659"/>
            <a:ext cx="1704975" cy="6578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2065" marR="5080">
              <a:lnSpc>
                <a:spcPct val="98200"/>
              </a:lnSpc>
              <a:spcBef>
                <a:spcPts val="130"/>
              </a:spcBef>
            </a:pPr>
            <a:r>
              <a:rPr dirty="0" sz="1400" b="1">
                <a:latin typeface="Times New Roman"/>
                <a:cs typeface="Times New Roman"/>
              </a:rPr>
              <a:t>How do you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modify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to  make the </a:t>
            </a:r>
            <a:r>
              <a:rPr dirty="0" sz="1400" spc="-5" b="1">
                <a:latin typeface="Times New Roman"/>
                <a:cs typeface="Times New Roman"/>
              </a:rPr>
              <a:t>BUFFER  size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variable?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8340" y="6205220"/>
            <a:ext cx="377126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009900"/>
                </a:solidFill>
                <a:latin typeface="Times New Roman"/>
                <a:cs typeface="Times New Roman"/>
              </a:rPr>
              <a:t>Lab: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b="1">
                <a:solidFill>
                  <a:srgbClr val="009900"/>
                </a:solidFill>
                <a:latin typeface="Times New Roman"/>
                <a:cs typeface="Times New Roman"/>
              </a:rPr>
              <a:t>Assume the total is less than </a:t>
            </a:r>
            <a:r>
              <a:rPr dirty="0" sz="1000" spc="-5" b="1">
                <a:solidFill>
                  <a:srgbClr val="009900"/>
                </a:solidFill>
                <a:latin typeface="Times New Roman"/>
                <a:cs typeface="Times New Roman"/>
              </a:rPr>
              <a:t>2FFFF </a:t>
            </a:r>
            <a:r>
              <a:rPr dirty="0" sz="1000" b="1">
                <a:solidFill>
                  <a:srgbClr val="009900"/>
                </a:solidFill>
                <a:latin typeface="Times New Roman"/>
                <a:cs typeface="Times New Roman"/>
              </a:rPr>
              <a:t>and we can only display two</a:t>
            </a:r>
            <a:r>
              <a:rPr dirty="0" sz="1000" spc="-110" b="1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000" spc="-5" b="1">
                <a:solidFill>
                  <a:srgbClr val="009900"/>
                </a:solidFill>
                <a:latin typeface="Times New Roman"/>
                <a:cs typeface="Times New Roman"/>
              </a:rPr>
              <a:t>byes  </a:t>
            </a:r>
            <a:r>
              <a:rPr dirty="0" sz="1000" b="1">
                <a:solidFill>
                  <a:srgbClr val="009900"/>
                </a:solidFill>
                <a:latin typeface="Times New Roman"/>
                <a:cs typeface="Times New Roman"/>
              </a:rPr>
              <a:t>Using </a:t>
            </a:r>
            <a:r>
              <a:rPr dirty="0" sz="1000" spc="-10" b="1">
                <a:solidFill>
                  <a:srgbClr val="009900"/>
                </a:solidFill>
                <a:latin typeface="Times New Roman"/>
                <a:cs typeface="Times New Roman"/>
              </a:rPr>
              <a:t>PORT </a:t>
            </a:r>
            <a:r>
              <a:rPr dirty="0" sz="1000" b="1">
                <a:solidFill>
                  <a:srgbClr val="009900"/>
                </a:solidFill>
                <a:latin typeface="Times New Roman"/>
                <a:cs typeface="Times New Roman"/>
              </a:rPr>
              <a:t>B and</a:t>
            </a:r>
            <a:r>
              <a:rPr dirty="0" sz="1000" spc="-15" b="1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009900"/>
                </a:solidFill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  <a:p>
            <a:pPr marL="12700" marR="577215">
              <a:lnSpc>
                <a:spcPct val="100000"/>
              </a:lnSpc>
            </a:pPr>
            <a:r>
              <a:rPr dirty="0" sz="1000" b="1">
                <a:solidFill>
                  <a:srgbClr val="009900"/>
                </a:solidFill>
                <a:latin typeface="Times New Roman"/>
                <a:cs typeface="Times New Roman"/>
              </a:rPr>
              <a:t>Modify the </a:t>
            </a:r>
            <a:r>
              <a:rPr dirty="0" sz="1000" spc="-5" b="1">
                <a:solidFill>
                  <a:srgbClr val="009900"/>
                </a:solidFill>
                <a:latin typeface="Times New Roman"/>
                <a:cs typeface="Times New Roman"/>
              </a:rPr>
              <a:t>program </a:t>
            </a:r>
            <a:r>
              <a:rPr dirty="0" sz="1000" b="1">
                <a:solidFill>
                  <a:srgbClr val="009900"/>
                </a:solidFill>
                <a:latin typeface="Times New Roman"/>
                <a:cs typeface="Times New Roman"/>
              </a:rPr>
              <a:t>to </a:t>
            </a:r>
            <a:r>
              <a:rPr dirty="0" sz="1000" spc="-5" b="1">
                <a:solidFill>
                  <a:srgbClr val="009900"/>
                </a:solidFill>
                <a:latin typeface="Times New Roman"/>
                <a:cs typeface="Times New Roman"/>
              </a:rPr>
              <a:t>calculate </a:t>
            </a:r>
            <a:r>
              <a:rPr dirty="0" sz="1000" b="1">
                <a:solidFill>
                  <a:srgbClr val="009900"/>
                </a:solidFill>
                <a:latin typeface="Times New Roman"/>
                <a:cs typeface="Times New Roman"/>
              </a:rPr>
              <a:t>the sum of </a:t>
            </a:r>
            <a:r>
              <a:rPr dirty="0" sz="1000" spc="-5" b="1">
                <a:solidFill>
                  <a:srgbClr val="009900"/>
                </a:solidFill>
                <a:latin typeface="Times New Roman"/>
                <a:cs typeface="Times New Roman"/>
              </a:rPr>
              <a:t>registers </a:t>
            </a:r>
            <a:r>
              <a:rPr dirty="0" sz="1000" b="1">
                <a:solidFill>
                  <a:srgbClr val="009900"/>
                </a:solidFill>
                <a:latin typeface="Times New Roman"/>
                <a:cs typeface="Times New Roman"/>
              </a:rPr>
              <a:t>10-19  If the sum is </a:t>
            </a:r>
            <a:r>
              <a:rPr dirty="0" sz="1000" spc="-5" b="1">
                <a:solidFill>
                  <a:srgbClr val="009900"/>
                </a:solidFill>
                <a:latin typeface="Times New Roman"/>
                <a:cs typeface="Times New Roman"/>
              </a:rPr>
              <a:t>zero </a:t>
            </a:r>
            <a:r>
              <a:rPr dirty="0" sz="1000" b="1">
                <a:solidFill>
                  <a:srgbClr val="009900"/>
                </a:solidFill>
                <a:latin typeface="Times New Roman"/>
                <a:cs typeface="Times New Roman"/>
              </a:rPr>
              <a:t>set bit 0 of</a:t>
            </a:r>
            <a:r>
              <a:rPr dirty="0" sz="1000" spc="-15" b="1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000" spc="-25" b="1">
                <a:solidFill>
                  <a:srgbClr val="009900"/>
                </a:solidFill>
                <a:latin typeface="Times New Roman"/>
                <a:cs typeface="Times New Roman"/>
              </a:rPr>
              <a:t>PORTA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b="1">
                <a:solidFill>
                  <a:srgbClr val="009900"/>
                </a:solidFill>
                <a:latin typeface="Times New Roman"/>
                <a:cs typeface="Times New Roman"/>
              </a:rPr>
              <a:t>If the </a:t>
            </a:r>
            <a:r>
              <a:rPr dirty="0" sz="1000" spc="-5" b="1">
                <a:solidFill>
                  <a:srgbClr val="009900"/>
                </a:solidFill>
                <a:latin typeface="Times New Roman"/>
                <a:cs typeface="Times New Roman"/>
              </a:rPr>
              <a:t>sum&gt;50H </a:t>
            </a:r>
            <a:r>
              <a:rPr dirty="0" sz="1000" b="1">
                <a:solidFill>
                  <a:srgbClr val="009900"/>
                </a:solidFill>
                <a:latin typeface="Times New Roman"/>
                <a:cs typeface="Times New Roman"/>
              </a:rPr>
              <a:t>set bit 1 of </a:t>
            </a:r>
            <a:r>
              <a:rPr dirty="0" sz="1000" spc="-10" b="1">
                <a:solidFill>
                  <a:srgbClr val="009900"/>
                </a:solidFill>
                <a:latin typeface="Times New Roman"/>
                <a:cs typeface="Times New Roman"/>
              </a:rPr>
              <a:t>PORT</a:t>
            </a:r>
            <a:r>
              <a:rPr dirty="0" sz="1000" spc="-85" b="1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009900"/>
                </a:solidFill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61108" y="2485508"/>
            <a:ext cx="964276" cy="407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1767" y="2510443"/>
            <a:ext cx="814646" cy="369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9600" y="2514600"/>
            <a:ext cx="863600" cy="307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09600" y="2514600"/>
            <a:ext cx="863600" cy="307975"/>
          </a:xfrm>
          <a:custGeom>
            <a:avLst/>
            <a:gdLst/>
            <a:ahLst/>
            <a:cxnLst/>
            <a:rect l="l" t="t" r="r" b="b"/>
            <a:pathLst>
              <a:path w="863600" h="307975">
                <a:moveTo>
                  <a:pt x="0" y="0"/>
                </a:moveTo>
                <a:lnTo>
                  <a:pt x="863599" y="0"/>
                </a:lnTo>
                <a:lnTo>
                  <a:pt x="863599" y="307974"/>
                </a:lnTo>
                <a:lnTo>
                  <a:pt x="0" y="3079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5D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88340" y="2488183"/>
            <a:ext cx="697230" cy="403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70">
              <a:lnSpc>
                <a:spcPts val="560"/>
              </a:lnSpc>
              <a:spcBef>
                <a:spcPts val="110"/>
              </a:spcBef>
            </a:pPr>
            <a:r>
              <a:rPr dirty="0" sz="5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550">
              <a:latin typeface="Wingdings"/>
              <a:cs typeface="Wingdings"/>
            </a:endParaRPr>
          </a:p>
          <a:p>
            <a:pPr algn="ctr">
              <a:lnSpc>
                <a:spcPts val="1580"/>
              </a:lnSpc>
            </a:pPr>
            <a:r>
              <a:rPr dirty="0" sz="1400" b="1">
                <a:latin typeface="Times New Roman"/>
                <a:cs typeface="Times New Roman"/>
              </a:rPr>
              <a:t>Init</a:t>
            </a:r>
            <a:r>
              <a:rPr dirty="0" sz="1400" spc="-170" b="1">
                <a:latin typeface="Times New Roman"/>
                <a:cs typeface="Times New Roman"/>
              </a:rPr>
              <a:t>i</a:t>
            </a:r>
            <a:r>
              <a:rPr dirty="0" baseline="10101" sz="825" spc="-494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b="1">
                <a:latin typeface="Times New Roman"/>
                <a:cs typeface="Times New Roman"/>
              </a:rPr>
              <a:t>a</a:t>
            </a:r>
            <a:r>
              <a:rPr dirty="0" sz="1400" spc="-5" b="1">
                <a:latin typeface="Times New Roman"/>
                <a:cs typeface="Times New Roman"/>
              </a:rPr>
              <a:t>l</a:t>
            </a:r>
            <a:r>
              <a:rPr dirty="0" sz="1400" b="1">
                <a:latin typeface="Times New Roman"/>
                <a:cs typeface="Times New Roman"/>
              </a:rPr>
              <a:t>i</a:t>
            </a:r>
            <a:r>
              <a:rPr dirty="0" sz="1400" spc="-5" b="1">
                <a:latin typeface="Times New Roman"/>
                <a:cs typeface="Times New Roman"/>
              </a:rPr>
              <a:t>z</a:t>
            </a:r>
            <a:r>
              <a:rPr dirty="0" sz="1400" b="1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160"/>
              </a:spcBef>
            </a:pPr>
            <a:r>
              <a:rPr dirty="0" sz="5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550">
              <a:latin typeface="Wingdings"/>
              <a:cs typeface="Wingding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61108" y="2942705"/>
            <a:ext cx="964276" cy="6234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1767" y="2967639"/>
            <a:ext cx="814646" cy="573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9600" y="2971800"/>
            <a:ext cx="863600" cy="5238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09600" y="2971800"/>
            <a:ext cx="863600" cy="523875"/>
          </a:xfrm>
          <a:custGeom>
            <a:avLst/>
            <a:gdLst/>
            <a:ahLst/>
            <a:cxnLst/>
            <a:rect l="l" t="t" r="r" b="b"/>
            <a:pathLst>
              <a:path w="863600" h="523875">
                <a:moveTo>
                  <a:pt x="0" y="0"/>
                </a:moveTo>
                <a:lnTo>
                  <a:pt x="863599" y="0"/>
                </a:lnTo>
                <a:lnTo>
                  <a:pt x="863599" y="523874"/>
                </a:lnTo>
                <a:lnTo>
                  <a:pt x="0" y="5238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5D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88340" y="2932683"/>
            <a:ext cx="697230" cy="3111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70">
              <a:lnSpc>
                <a:spcPts val="610"/>
              </a:lnSpc>
              <a:spcBef>
                <a:spcPts val="110"/>
              </a:spcBef>
            </a:pPr>
            <a:r>
              <a:rPr dirty="0" sz="550" spc="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550">
              <a:latin typeface="Wingdings"/>
              <a:cs typeface="Wingdings"/>
            </a:endParaRPr>
          </a:p>
          <a:p>
            <a:pPr algn="ctr">
              <a:lnSpc>
                <a:spcPts val="1630"/>
              </a:lnSpc>
            </a:pPr>
            <a:r>
              <a:rPr dirty="0" sz="1400" b="1">
                <a:latin typeface="Times New Roman"/>
                <a:cs typeface="Times New Roman"/>
              </a:rPr>
              <a:t>Init</a:t>
            </a:r>
            <a:r>
              <a:rPr dirty="0" sz="1400" spc="-170" b="1">
                <a:latin typeface="Times New Roman"/>
                <a:cs typeface="Times New Roman"/>
              </a:rPr>
              <a:t>i</a:t>
            </a:r>
            <a:r>
              <a:rPr dirty="0" baseline="30303" sz="825" spc="-494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b="1">
                <a:latin typeface="Times New Roman"/>
                <a:cs typeface="Times New Roman"/>
              </a:rPr>
              <a:t>a</a:t>
            </a:r>
            <a:r>
              <a:rPr dirty="0" sz="1400" spc="-5" b="1">
                <a:latin typeface="Times New Roman"/>
                <a:cs typeface="Times New Roman"/>
              </a:rPr>
              <a:t>l</a:t>
            </a:r>
            <a:r>
              <a:rPr dirty="0" sz="1400" b="1">
                <a:latin typeface="Times New Roman"/>
                <a:cs typeface="Times New Roman"/>
              </a:rPr>
              <a:t>i</a:t>
            </a:r>
            <a:r>
              <a:rPr dirty="0" sz="1400" spc="-5" b="1">
                <a:latin typeface="Times New Roman"/>
                <a:cs typeface="Times New Roman"/>
              </a:rPr>
              <a:t>z</a:t>
            </a:r>
            <a:r>
              <a:rPr dirty="0" sz="1400" b="1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8340" y="3208020"/>
            <a:ext cx="4305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P</a:t>
            </a:r>
            <a:r>
              <a:rPr dirty="0" sz="1400" b="1">
                <a:latin typeface="Times New Roman"/>
                <a:cs typeface="Times New Roman"/>
              </a:rPr>
              <a:t>o</a:t>
            </a:r>
            <a:r>
              <a:rPr dirty="0" sz="1400" spc="-5" b="1">
                <a:latin typeface="Times New Roman"/>
                <a:cs typeface="Times New Roman"/>
              </a:rPr>
              <a:t>r</a:t>
            </a:r>
            <a:r>
              <a:rPr dirty="0" sz="1400" spc="-245" b="1">
                <a:latin typeface="Times New Roman"/>
                <a:cs typeface="Times New Roman"/>
              </a:rPr>
              <a:t>t</a:t>
            </a:r>
            <a:r>
              <a:rPr dirty="0" baseline="70707" sz="825" spc="-382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b="1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61108" y="3778139"/>
            <a:ext cx="1105592" cy="4073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31767" y="3803074"/>
            <a:ext cx="951807" cy="3699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09600" y="3806825"/>
            <a:ext cx="1004887" cy="3079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09600" y="3806825"/>
            <a:ext cx="1005205" cy="307975"/>
          </a:xfrm>
          <a:custGeom>
            <a:avLst/>
            <a:gdLst/>
            <a:ahLst/>
            <a:cxnLst/>
            <a:rect l="l" t="t" r="r" b="b"/>
            <a:pathLst>
              <a:path w="1005205" h="307975">
                <a:moveTo>
                  <a:pt x="0" y="0"/>
                </a:moveTo>
                <a:lnTo>
                  <a:pt x="1004889" y="0"/>
                </a:lnTo>
                <a:lnTo>
                  <a:pt x="1004889" y="307974"/>
                </a:lnTo>
                <a:lnTo>
                  <a:pt x="0" y="3079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5D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88340" y="3842003"/>
            <a:ext cx="1003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S</a:t>
            </a:r>
            <a:r>
              <a:rPr dirty="0" sz="1400" spc="-5" b="1">
                <a:latin typeface="Times New Roman"/>
                <a:cs typeface="Times New Roman"/>
              </a:rPr>
              <a:t>e</a:t>
            </a:r>
            <a:r>
              <a:rPr dirty="0" sz="1400" b="1">
                <a:latin typeface="Times New Roman"/>
                <a:cs typeface="Times New Roman"/>
              </a:rPr>
              <a:t>t </a:t>
            </a:r>
            <a:r>
              <a:rPr dirty="0" sz="1400" spc="-285" b="1">
                <a:latin typeface="Times New Roman"/>
                <a:cs typeface="Times New Roman"/>
              </a:rPr>
              <a:t>t</a:t>
            </a:r>
            <a:r>
              <a:rPr dirty="0" sz="550" spc="-21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b="1">
                <a:latin typeface="Times New Roman"/>
                <a:cs typeface="Times New Roman"/>
              </a:rPr>
              <a:t>he</a:t>
            </a:r>
            <a:r>
              <a:rPr dirty="0" sz="1400" spc="-5" b="1">
                <a:latin typeface="Times New Roman"/>
                <a:cs typeface="Times New Roman"/>
              </a:rPr>
              <a:t> P</a:t>
            </a:r>
            <a:r>
              <a:rPr dirty="0" sz="1400" b="1">
                <a:latin typeface="Times New Roman"/>
                <a:cs typeface="Times New Roman"/>
              </a:rPr>
              <a:t>t</a:t>
            </a:r>
            <a:r>
              <a:rPr dirty="0" sz="1400" spc="-280" b="1">
                <a:latin typeface="Times New Roman"/>
                <a:cs typeface="Times New Roman"/>
              </a:rPr>
              <a:t>r</a:t>
            </a:r>
            <a:r>
              <a:rPr dirty="0" sz="800">
                <a:solidFill>
                  <a:srgbClr val="FF0A0A"/>
                </a:solidFill>
                <a:latin typeface="Times New Roman"/>
                <a:cs typeface="Times New Roman"/>
              </a:rPr>
              <a:t>0016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61108" y="4310155"/>
            <a:ext cx="1288478" cy="4073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1767" y="4335090"/>
            <a:ext cx="1130531" cy="3699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09600" y="4340225"/>
            <a:ext cx="1189037" cy="3079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09600" y="4340225"/>
            <a:ext cx="1189355" cy="307975"/>
          </a:xfrm>
          <a:custGeom>
            <a:avLst/>
            <a:gdLst/>
            <a:ahLst/>
            <a:cxnLst/>
            <a:rect l="l" t="t" r="r" b="b"/>
            <a:pathLst>
              <a:path w="1189355" h="307975">
                <a:moveTo>
                  <a:pt x="0" y="0"/>
                </a:moveTo>
                <a:lnTo>
                  <a:pt x="1189039" y="0"/>
                </a:lnTo>
                <a:lnTo>
                  <a:pt x="1189039" y="307974"/>
                </a:lnTo>
                <a:lnTo>
                  <a:pt x="0" y="3079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5D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688340" y="4373245"/>
            <a:ext cx="1003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M</a:t>
            </a:r>
            <a:r>
              <a:rPr dirty="0" sz="1400" b="1">
                <a:latin typeface="Times New Roman"/>
                <a:cs typeface="Times New Roman"/>
              </a:rPr>
              <a:t>o</a:t>
            </a:r>
            <a:r>
              <a:rPr dirty="0" sz="1400" spc="-325" b="1">
                <a:latin typeface="Times New Roman"/>
                <a:cs typeface="Times New Roman"/>
              </a:rPr>
              <a:t>v</a:t>
            </a:r>
            <a:r>
              <a:rPr dirty="0" baseline="70707" sz="825" spc="-262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b="1">
                <a:latin typeface="Times New Roman"/>
                <a:cs typeface="Times New Roman"/>
              </a:rPr>
              <a:t>e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the </a:t>
            </a:r>
            <a:r>
              <a:rPr dirty="0" sz="1400" spc="-665" b="1">
                <a:latin typeface="Times New Roman"/>
                <a:cs typeface="Times New Roman"/>
              </a:rPr>
              <a:t>P</a:t>
            </a:r>
            <a:r>
              <a:rPr dirty="0" baseline="48611" sz="1200">
                <a:solidFill>
                  <a:srgbClr val="0066FF"/>
                </a:solidFill>
                <a:latin typeface="Times New Roman"/>
                <a:cs typeface="Times New Roman"/>
              </a:rPr>
              <a:t>0</a:t>
            </a:r>
            <a:r>
              <a:rPr dirty="0" baseline="48611" sz="1200" spc="-209">
                <a:solidFill>
                  <a:srgbClr val="0066FF"/>
                </a:solidFill>
                <a:latin typeface="Times New Roman"/>
                <a:cs typeface="Times New Roman"/>
              </a:rPr>
              <a:t>0</a:t>
            </a:r>
            <a:r>
              <a:rPr dirty="0" sz="1400" spc="-335" b="1">
                <a:latin typeface="Times New Roman"/>
                <a:cs typeface="Times New Roman"/>
              </a:rPr>
              <a:t>t</a:t>
            </a:r>
            <a:r>
              <a:rPr dirty="0" baseline="48611" sz="1200" spc="-104">
                <a:solidFill>
                  <a:srgbClr val="0066FF"/>
                </a:solidFill>
                <a:latin typeface="Times New Roman"/>
                <a:cs typeface="Times New Roman"/>
              </a:rPr>
              <a:t>1</a:t>
            </a:r>
            <a:r>
              <a:rPr dirty="0" sz="1400" spc="-555" b="1">
                <a:latin typeface="Times New Roman"/>
                <a:cs typeface="Times New Roman"/>
              </a:rPr>
              <a:t>r</a:t>
            </a:r>
            <a:r>
              <a:rPr dirty="0" baseline="48611" sz="1200">
                <a:solidFill>
                  <a:srgbClr val="0066FF"/>
                </a:solidFill>
                <a:latin typeface="Times New Roman"/>
                <a:cs typeface="Times New Roman"/>
              </a:rPr>
              <a:t>8</a:t>
            </a:r>
            <a:endParaRPr baseline="48611"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295400" y="2386012"/>
            <a:ext cx="7239000" cy="4536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9" y="1404620"/>
            <a:ext cx="531749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4135" algn="l"/>
              </a:tabLst>
            </a:pPr>
            <a:r>
              <a:rPr dirty="0" sz="4400" spc="-5">
                <a:solidFill>
                  <a:srgbClr val="420000"/>
                </a:solidFill>
                <a:latin typeface="Times New Roman"/>
                <a:cs typeface="Times New Roman"/>
              </a:rPr>
              <a:t>Displaying	Breakpoints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67137" y="1219200"/>
            <a:ext cx="5201285" cy="1475105"/>
          </a:xfrm>
          <a:custGeom>
            <a:avLst/>
            <a:gdLst/>
            <a:ahLst/>
            <a:cxnLst/>
            <a:rect l="l" t="t" r="r" b="b"/>
            <a:pathLst>
              <a:path w="5201284" h="1475105">
                <a:moveTo>
                  <a:pt x="3689362" y="609600"/>
                </a:moveTo>
                <a:lnTo>
                  <a:pt x="3041662" y="609600"/>
                </a:lnTo>
                <a:lnTo>
                  <a:pt x="0" y="1474787"/>
                </a:lnTo>
                <a:lnTo>
                  <a:pt x="3689362" y="609600"/>
                </a:lnTo>
                <a:close/>
              </a:path>
              <a:path w="5201284" h="1475105">
                <a:moveTo>
                  <a:pt x="5200662" y="0"/>
                </a:moveTo>
                <a:lnTo>
                  <a:pt x="2609862" y="0"/>
                </a:lnTo>
                <a:lnTo>
                  <a:pt x="2609862" y="609600"/>
                </a:lnTo>
                <a:lnTo>
                  <a:pt x="5200662" y="609600"/>
                </a:lnTo>
                <a:lnTo>
                  <a:pt x="5200662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67131" y="1219200"/>
            <a:ext cx="5201285" cy="1475105"/>
          </a:xfrm>
          <a:custGeom>
            <a:avLst/>
            <a:gdLst/>
            <a:ahLst/>
            <a:cxnLst/>
            <a:rect l="l" t="t" r="r" b="b"/>
            <a:pathLst>
              <a:path w="5201284" h="1475105">
                <a:moveTo>
                  <a:pt x="2609867" y="0"/>
                </a:moveTo>
                <a:lnTo>
                  <a:pt x="3041667" y="0"/>
                </a:lnTo>
                <a:lnTo>
                  <a:pt x="3689367" y="0"/>
                </a:lnTo>
                <a:lnTo>
                  <a:pt x="5200666" y="0"/>
                </a:lnTo>
                <a:lnTo>
                  <a:pt x="5200666" y="355599"/>
                </a:lnTo>
                <a:lnTo>
                  <a:pt x="5200666" y="507999"/>
                </a:lnTo>
                <a:lnTo>
                  <a:pt x="5200666" y="609599"/>
                </a:lnTo>
                <a:lnTo>
                  <a:pt x="3689367" y="609599"/>
                </a:lnTo>
                <a:lnTo>
                  <a:pt x="0" y="1474778"/>
                </a:lnTo>
                <a:lnTo>
                  <a:pt x="3041667" y="609599"/>
                </a:lnTo>
                <a:lnTo>
                  <a:pt x="2609867" y="609599"/>
                </a:lnTo>
                <a:lnTo>
                  <a:pt x="2609867" y="507999"/>
                </a:lnTo>
                <a:lnTo>
                  <a:pt x="2609867" y="355599"/>
                </a:lnTo>
                <a:lnTo>
                  <a:pt x="260986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897" rIns="0" bIns="0" rtlCol="0" vert="horz">
            <a:spAutoFit/>
          </a:bodyPr>
          <a:lstStyle/>
          <a:p>
            <a:pPr marL="6149975" marR="5080" indent="-336550">
              <a:lnSpc>
                <a:spcPts val="1900"/>
              </a:lnSpc>
              <a:spcBef>
                <a:spcPts val="180"/>
              </a:spcBef>
            </a:pPr>
            <a:r>
              <a:rPr dirty="0" spc="-5"/>
              <a:t>Heading </a:t>
            </a:r>
            <a:r>
              <a:rPr dirty="0"/>
              <a:t>and </a:t>
            </a:r>
            <a:r>
              <a:rPr dirty="0" spc="-5"/>
              <a:t>Include files  </a:t>
            </a:r>
            <a:r>
              <a:rPr dirty="0"/>
              <a:t>must be</a:t>
            </a:r>
            <a:r>
              <a:rPr dirty="0" spc="-25"/>
              <a:t> </a:t>
            </a:r>
            <a:r>
              <a:rPr dirty="0" spc="-5"/>
              <a:t>included: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977900"/>
            <a:ext cx="5813425" cy="1112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240"/>
              </a:lnSpc>
              <a:spcBef>
                <a:spcPts val="100"/>
              </a:spcBef>
              <a:tabLst>
                <a:tab pos="1487170" algn="l"/>
              </a:tabLst>
            </a:pP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Using	the Logic</a:t>
            </a:r>
            <a:r>
              <a:rPr dirty="0" sz="4400" spc="-60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Analyzer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ts val="3320"/>
              </a:lnSpc>
            </a:pPr>
            <a:r>
              <a:rPr dirty="0" sz="2800" spc="-5" b="0">
                <a:solidFill>
                  <a:srgbClr val="420000"/>
                </a:solidFill>
                <a:latin typeface="Times New Roman"/>
                <a:cs typeface="Times New Roman"/>
              </a:rPr>
              <a:t>Problem: </a:t>
            </a:r>
            <a:r>
              <a:rPr dirty="0" sz="2800" spc="-459" b="0">
                <a:solidFill>
                  <a:srgbClr val="420000"/>
                </a:solidFill>
                <a:latin typeface="Times New Roman"/>
                <a:cs typeface="Times New Roman"/>
              </a:rPr>
              <a:t>5-2</a:t>
            </a:r>
            <a:r>
              <a:rPr dirty="0" sz="2800" spc="-459" b="0">
                <a:solidFill>
                  <a:srgbClr val="550600"/>
                </a:solidFill>
                <a:latin typeface="Wingdings"/>
                <a:cs typeface="Wingdings"/>
              </a:rPr>
              <a:t></a:t>
            </a:r>
            <a:r>
              <a:rPr dirty="0" sz="2800" spc="-459" b="0">
                <a:solidFill>
                  <a:srgbClr val="550600"/>
                </a:solidFill>
                <a:latin typeface="Times New Roman"/>
                <a:cs typeface="Times New Roman"/>
              </a:rPr>
              <a:t>3 </a:t>
            </a:r>
            <a:r>
              <a:rPr dirty="0" sz="2800" spc="-5" b="0">
                <a:solidFill>
                  <a:srgbClr val="550600"/>
                </a:solidFill>
                <a:latin typeface="Times New Roman"/>
                <a:cs typeface="Times New Roman"/>
              </a:rPr>
              <a:t>going to</a:t>
            </a:r>
            <a:r>
              <a:rPr dirty="0" sz="2800" spc="-20" b="0">
                <a:solidFill>
                  <a:srgbClr val="5506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550600"/>
                </a:solidFill>
                <a:latin typeface="Times New Roman"/>
                <a:cs typeface="Times New Roman"/>
              </a:rPr>
              <a:t>REG3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2286000"/>
            <a:ext cx="7907337" cy="382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57600" y="3886200"/>
            <a:ext cx="5549900" cy="3292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10000" y="5105400"/>
            <a:ext cx="1219200" cy="2057400"/>
          </a:xfrm>
          <a:custGeom>
            <a:avLst/>
            <a:gdLst/>
            <a:ahLst/>
            <a:cxnLst/>
            <a:rect l="l" t="t" r="r" b="b"/>
            <a:pathLst>
              <a:path w="1219200" h="2057400">
                <a:moveTo>
                  <a:pt x="0" y="0"/>
                </a:moveTo>
                <a:lnTo>
                  <a:pt x="1219199" y="0"/>
                </a:lnTo>
                <a:lnTo>
                  <a:pt x="1219199" y="2057398"/>
                </a:lnTo>
                <a:lnTo>
                  <a:pt x="0" y="205739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D53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86200" y="5257800"/>
            <a:ext cx="304800" cy="12192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wrap="square" lIns="0" tIns="0" rIns="0" bIns="0" rtlCol="0" vert="vert">
            <a:spAutoFit/>
          </a:bodyPr>
          <a:lstStyle/>
          <a:p>
            <a:pPr marL="167005">
              <a:lnSpc>
                <a:spcPts val="1170"/>
              </a:lnSpc>
            </a:pPr>
            <a:r>
              <a:rPr dirty="0" sz="1000" b="1">
                <a:latin typeface="Times New Roman"/>
                <a:cs typeface="Times New Roman"/>
              </a:rPr>
              <a:t>Results</a:t>
            </a:r>
            <a:endParaRPr sz="1000">
              <a:latin typeface="Times New Roman"/>
              <a:cs typeface="Times New Roman"/>
            </a:endParaRPr>
          </a:p>
          <a:p>
            <a:pPr marL="167005">
              <a:lnSpc>
                <a:spcPct val="100000"/>
              </a:lnSpc>
            </a:pPr>
            <a:r>
              <a:rPr dirty="0" sz="1000" spc="-5" b="1">
                <a:latin typeface="Times New Roman"/>
                <a:cs typeface="Times New Roman"/>
              </a:rPr>
              <a:t>Directed </a:t>
            </a:r>
            <a:r>
              <a:rPr dirty="0" sz="1000" b="1">
                <a:latin typeface="Times New Roman"/>
                <a:cs typeface="Times New Roman"/>
              </a:rPr>
              <a:t>to</a:t>
            </a:r>
            <a:r>
              <a:rPr dirty="0" sz="1000" spc="-25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PortB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0740" y="5374957"/>
            <a:ext cx="313690" cy="11226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500"/>
              </a:lnSpc>
              <a:spcBef>
                <a:spcPts val="105"/>
              </a:spcBef>
            </a:pPr>
            <a:r>
              <a:rPr dirty="0" sz="1200" b="1">
                <a:latin typeface="Times New Roman"/>
                <a:cs typeface="Times New Roman"/>
              </a:rPr>
              <a:t>RB0  RB1  RB2  RB3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ts val="1400"/>
              </a:lnSpc>
            </a:pPr>
            <a:r>
              <a:rPr dirty="0" sz="1200" b="1">
                <a:latin typeface="Times New Roman"/>
                <a:cs typeface="Times New Roman"/>
              </a:rPr>
              <a:t>….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0"/>
              </a:spcBef>
            </a:pPr>
            <a:r>
              <a:rPr dirty="0" sz="1200" b="1">
                <a:latin typeface="Times New Roman"/>
                <a:cs typeface="Times New Roman"/>
              </a:rPr>
              <a:t>….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56438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8810" algn="l"/>
              </a:tabLst>
            </a:pP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MOV 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(Copy)	Operations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265679"/>
            <a:ext cx="1532890" cy="663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10"/>
              </a:lnSpc>
              <a:spcBef>
                <a:spcPts val="100"/>
              </a:spcBef>
            </a:pPr>
            <a:r>
              <a:rPr dirty="0" sz="2100" spc="-5">
                <a:latin typeface="Times New Roman"/>
                <a:cs typeface="Times New Roman"/>
              </a:rPr>
              <a:t>Instructions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  <a:tabLst>
                <a:tab pos="481965" algn="l"/>
              </a:tabLst>
            </a:pPr>
            <a:r>
              <a:rPr dirty="0" sz="1450" spc="1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50" spc="1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100" spc="15">
                <a:latin typeface="Times New Roman"/>
                <a:cs typeface="Times New Roman"/>
              </a:rPr>
              <a:t>MOV</a:t>
            </a:r>
            <a:r>
              <a:rPr dirty="0" sz="2100" spc="-5">
                <a:latin typeface="Times New Roman"/>
                <a:cs typeface="Times New Roman"/>
              </a:rPr>
              <a:t>L</a:t>
            </a:r>
            <a:r>
              <a:rPr dirty="0" sz="2100">
                <a:latin typeface="Times New Roman"/>
                <a:cs typeface="Times New Roman"/>
              </a:rPr>
              <a:t>W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1939" y="2583688"/>
            <a:ext cx="52959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Times New Roman"/>
                <a:cs typeface="Times New Roman"/>
              </a:rPr>
              <a:t>8-b</a:t>
            </a:r>
            <a:r>
              <a:rPr dirty="0" sz="2100" spc="-5">
                <a:latin typeface="Times New Roman"/>
                <a:cs typeface="Times New Roman"/>
              </a:rPr>
              <a:t>i</a:t>
            </a:r>
            <a:r>
              <a:rPr dirty="0" sz="2100"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3218688"/>
            <a:ext cx="225488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1840864" algn="l"/>
              </a:tabLst>
            </a:pPr>
            <a:r>
              <a:rPr dirty="0" sz="1450" spc="1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50" spc="1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100" spc="-5">
                <a:latin typeface="Times New Roman"/>
                <a:cs typeface="Times New Roman"/>
              </a:rPr>
              <a:t>MOVWF	</a:t>
            </a:r>
            <a:r>
              <a:rPr dirty="0" sz="2100">
                <a:latin typeface="Times New Roman"/>
                <a:cs typeface="Times New Roman"/>
              </a:rPr>
              <a:t>F,</a:t>
            </a:r>
            <a:r>
              <a:rPr dirty="0" sz="2100" spc="-8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4183888"/>
            <a:ext cx="126619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450" spc="1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50" spc="1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100" spc="15">
                <a:latin typeface="Times New Roman"/>
                <a:cs typeface="Times New Roman"/>
              </a:rPr>
              <a:t>MOVF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0474" y="4183888"/>
            <a:ext cx="62611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Times New Roman"/>
                <a:cs typeface="Times New Roman"/>
              </a:rPr>
              <a:t>F,d,</a:t>
            </a:r>
            <a:r>
              <a:rPr dirty="0" sz="2100" spc="-8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5453888"/>
            <a:ext cx="141478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450" spc="1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50" spc="1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100" spc="15">
                <a:latin typeface="Times New Roman"/>
                <a:cs typeface="Times New Roman"/>
              </a:rPr>
              <a:t>MOVFF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1939" y="5453888"/>
            <a:ext cx="69278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Times New Roman"/>
                <a:cs typeface="Times New Roman"/>
              </a:rPr>
              <a:t>Fs,</a:t>
            </a:r>
            <a:r>
              <a:rPr dirty="0" sz="2100" spc="-8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Fd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4140" y="2496820"/>
            <a:ext cx="10274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Examples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0" y="2799079"/>
            <a:ext cx="23768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1840864" algn="l"/>
              </a:tabLst>
            </a:pPr>
            <a:r>
              <a:rPr dirty="0" sz="14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spc="-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MOVLW	0xF2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54040" y="3103879"/>
            <a:ext cx="2134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Load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F2H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WREG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4140" y="3446779"/>
            <a:ext cx="281686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marR="5080" indent="-4699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1840864" algn="l"/>
              </a:tabLst>
            </a:pPr>
            <a:r>
              <a:rPr dirty="0" sz="14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spc="-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MOVWF	</a:t>
            </a:r>
            <a:r>
              <a:rPr dirty="0" sz="2000" spc="-5">
                <a:latin typeface="Times New Roman"/>
                <a:cs typeface="Times New Roman"/>
              </a:rPr>
              <a:t>REG1, </a:t>
            </a:r>
            <a:r>
              <a:rPr dirty="0" sz="2000">
                <a:latin typeface="Times New Roman"/>
                <a:cs typeface="Times New Roman"/>
              </a:rPr>
              <a:t>0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Copy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WREG in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4140" y="4107179"/>
            <a:ext cx="380365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1840864" algn="l"/>
              </a:tabLst>
            </a:pPr>
            <a:r>
              <a:rPr dirty="0" sz="1400" spc="-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400" spc="-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MOVF	</a:t>
            </a:r>
            <a:r>
              <a:rPr dirty="0" sz="2000" spc="-5">
                <a:latin typeface="Times New Roman"/>
                <a:cs typeface="Times New Roman"/>
              </a:rPr>
              <a:t>REG1, </a:t>
            </a: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482600" marR="5080">
              <a:lnSpc>
                <a:spcPts val="1920"/>
              </a:lnSpc>
              <a:spcBef>
                <a:spcPts val="459"/>
              </a:spcBef>
            </a:pPr>
            <a:r>
              <a:rPr dirty="0" sz="2000">
                <a:latin typeface="Times New Roman"/>
                <a:cs typeface="Times New Roman"/>
              </a:rPr>
              <a:t>Copy </a:t>
            </a:r>
            <a:r>
              <a:rPr dirty="0" sz="2000" spc="-5">
                <a:latin typeface="Times New Roman"/>
                <a:cs typeface="Times New Roman"/>
              </a:rPr>
              <a:t>REG1 in REG1 </a:t>
            </a:r>
            <a:r>
              <a:rPr dirty="0" sz="2000" spc="-5">
                <a:solidFill>
                  <a:srgbClr val="009900"/>
                </a:solidFill>
                <a:latin typeface="Times New Roman"/>
                <a:cs typeface="Times New Roman"/>
              </a:rPr>
              <a:t>(check</a:t>
            </a:r>
            <a:r>
              <a:rPr dirty="0" sz="2000" spc="-3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9900"/>
                </a:solidFill>
                <a:latin typeface="Times New Roman"/>
                <a:cs typeface="Times New Roman"/>
              </a:rPr>
              <a:t>for  </a:t>
            </a:r>
            <a:r>
              <a:rPr dirty="0" sz="2000" spc="-5">
                <a:solidFill>
                  <a:srgbClr val="009900"/>
                </a:solidFill>
                <a:latin typeface="Times New Roman"/>
                <a:cs typeface="Times New Roman"/>
              </a:rPr>
              <a:t>flag)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4140" y="5008879"/>
            <a:ext cx="3187700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marR="178435" indent="-469900">
              <a:lnSpc>
                <a:spcPct val="100000"/>
              </a:lnSpc>
              <a:spcBef>
                <a:spcPts val="100"/>
              </a:spcBef>
              <a:buClr>
                <a:srgbClr val="660000"/>
              </a:buClr>
              <a:buSzPct val="70000"/>
              <a:buFont typeface="Wingdings"/>
              <a:buChar char=""/>
              <a:tabLst>
                <a:tab pos="481965" algn="l"/>
                <a:tab pos="482600" algn="l"/>
                <a:tab pos="1840864" algn="l"/>
              </a:tabLst>
            </a:pPr>
            <a:r>
              <a:rPr dirty="0" sz="2000">
                <a:latin typeface="Times New Roman"/>
                <a:cs typeface="Times New Roman"/>
              </a:rPr>
              <a:t>MOVF	</a:t>
            </a:r>
            <a:r>
              <a:rPr dirty="0" sz="2000" spc="-5">
                <a:latin typeface="Times New Roman"/>
                <a:cs typeface="Times New Roman"/>
              </a:rPr>
              <a:t>REG1, </a:t>
            </a:r>
            <a:r>
              <a:rPr dirty="0" sz="2000">
                <a:latin typeface="Times New Roman"/>
                <a:cs typeface="Times New Roman"/>
              </a:rPr>
              <a:t>0  Copy </a:t>
            </a:r>
            <a:r>
              <a:rPr dirty="0" sz="2000" spc="-5">
                <a:latin typeface="Times New Roman"/>
                <a:cs typeface="Times New Roman"/>
              </a:rPr>
              <a:t>REG1 into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WREG</a:t>
            </a:r>
            <a:endParaRPr sz="2000">
              <a:latin typeface="Times New Roman"/>
              <a:cs typeface="Times New Roman"/>
            </a:endParaRPr>
          </a:p>
          <a:p>
            <a:pPr marL="482600" marR="5080" indent="-469900">
              <a:lnSpc>
                <a:spcPct val="100000"/>
              </a:lnSpc>
              <a:spcBef>
                <a:spcPts val="300"/>
              </a:spcBef>
              <a:buClr>
                <a:srgbClr val="660000"/>
              </a:buClr>
              <a:buSzPct val="70000"/>
              <a:buFont typeface="Wingdings"/>
              <a:buChar char=""/>
              <a:tabLst>
                <a:tab pos="481965" algn="l"/>
                <a:tab pos="482600" algn="l"/>
                <a:tab pos="1840864" algn="l"/>
              </a:tabLst>
            </a:pPr>
            <a:r>
              <a:rPr dirty="0" sz="2000">
                <a:latin typeface="Times New Roman"/>
                <a:cs typeface="Times New Roman"/>
              </a:rPr>
              <a:t>MOVFF	R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G1,R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G2  Copy </a:t>
            </a:r>
            <a:r>
              <a:rPr dirty="0" sz="2000" spc="-5">
                <a:latin typeface="Times New Roman"/>
                <a:cs typeface="Times New Roman"/>
              </a:rPr>
              <a:t>REG1 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9600" y="6400800"/>
            <a:ext cx="6096000" cy="609600"/>
          </a:xfrm>
          <a:custGeom>
            <a:avLst/>
            <a:gdLst/>
            <a:ahLst/>
            <a:cxnLst/>
            <a:rect l="l" t="t" r="r" b="b"/>
            <a:pathLst>
              <a:path w="6096000" h="609600">
                <a:moveTo>
                  <a:pt x="5994400" y="0"/>
                </a:moveTo>
                <a:lnTo>
                  <a:pt x="101602" y="0"/>
                </a:lnTo>
                <a:lnTo>
                  <a:pt x="62054" y="7984"/>
                </a:lnTo>
                <a:lnTo>
                  <a:pt x="29758" y="29759"/>
                </a:lnTo>
                <a:lnTo>
                  <a:pt x="7984" y="62054"/>
                </a:lnTo>
                <a:lnTo>
                  <a:pt x="0" y="101601"/>
                </a:lnTo>
                <a:lnTo>
                  <a:pt x="0" y="507997"/>
                </a:lnTo>
                <a:lnTo>
                  <a:pt x="7984" y="547545"/>
                </a:lnTo>
                <a:lnTo>
                  <a:pt x="29758" y="579841"/>
                </a:lnTo>
                <a:lnTo>
                  <a:pt x="62054" y="601615"/>
                </a:lnTo>
                <a:lnTo>
                  <a:pt x="101602" y="609600"/>
                </a:lnTo>
                <a:lnTo>
                  <a:pt x="5994400" y="609600"/>
                </a:lnTo>
                <a:lnTo>
                  <a:pt x="6033945" y="601615"/>
                </a:lnTo>
                <a:lnTo>
                  <a:pt x="6066240" y="579841"/>
                </a:lnTo>
                <a:lnTo>
                  <a:pt x="6088015" y="547545"/>
                </a:lnTo>
                <a:lnTo>
                  <a:pt x="6096000" y="507997"/>
                </a:lnTo>
                <a:lnTo>
                  <a:pt x="6096000" y="101601"/>
                </a:lnTo>
                <a:lnTo>
                  <a:pt x="6088015" y="62054"/>
                </a:lnTo>
                <a:lnTo>
                  <a:pt x="6066240" y="29759"/>
                </a:lnTo>
                <a:lnTo>
                  <a:pt x="6033945" y="7984"/>
                </a:lnTo>
                <a:lnTo>
                  <a:pt x="5994400" y="0"/>
                </a:lnTo>
                <a:close/>
              </a:path>
            </a:pathLst>
          </a:custGeom>
          <a:solidFill>
            <a:srgbClr val="D5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9600" y="6400800"/>
            <a:ext cx="6096000" cy="609600"/>
          </a:xfrm>
          <a:custGeom>
            <a:avLst/>
            <a:gdLst/>
            <a:ahLst/>
            <a:cxnLst/>
            <a:rect l="l" t="t" r="r" b="b"/>
            <a:pathLst>
              <a:path w="6096000" h="609600">
                <a:moveTo>
                  <a:pt x="0" y="101601"/>
                </a:moveTo>
                <a:lnTo>
                  <a:pt x="7984" y="62053"/>
                </a:lnTo>
                <a:lnTo>
                  <a:pt x="29758" y="29758"/>
                </a:lnTo>
                <a:lnTo>
                  <a:pt x="62053" y="7984"/>
                </a:lnTo>
                <a:lnTo>
                  <a:pt x="101601" y="0"/>
                </a:lnTo>
                <a:lnTo>
                  <a:pt x="5994395" y="0"/>
                </a:lnTo>
                <a:lnTo>
                  <a:pt x="6033942" y="7984"/>
                </a:lnTo>
                <a:lnTo>
                  <a:pt x="6066236" y="29758"/>
                </a:lnTo>
                <a:lnTo>
                  <a:pt x="6088011" y="62053"/>
                </a:lnTo>
                <a:lnTo>
                  <a:pt x="6095995" y="101601"/>
                </a:lnTo>
                <a:lnTo>
                  <a:pt x="6095995" y="507997"/>
                </a:lnTo>
                <a:lnTo>
                  <a:pt x="6088011" y="547545"/>
                </a:lnTo>
                <a:lnTo>
                  <a:pt x="6066236" y="579840"/>
                </a:lnTo>
                <a:lnTo>
                  <a:pt x="6033942" y="601615"/>
                </a:lnTo>
                <a:lnTo>
                  <a:pt x="5994395" y="609599"/>
                </a:lnTo>
                <a:lnTo>
                  <a:pt x="101601" y="609599"/>
                </a:lnTo>
                <a:lnTo>
                  <a:pt x="62053" y="601615"/>
                </a:lnTo>
                <a:lnTo>
                  <a:pt x="29758" y="579840"/>
                </a:lnTo>
                <a:lnTo>
                  <a:pt x="7984" y="547545"/>
                </a:lnTo>
                <a:lnTo>
                  <a:pt x="0" y="507997"/>
                </a:lnTo>
                <a:lnTo>
                  <a:pt x="0" y="1016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18097" y="6463576"/>
            <a:ext cx="5104130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d=0 or </a:t>
            </a:r>
            <a:r>
              <a:rPr dirty="0" sz="1800" spc="-5" b="1">
                <a:latin typeface="Times New Roman"/>
                <a:cs typeface="Times New Roman"/>
              </a:rPr>
              <a:t>omitted then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885">
                <a:latin typeface="Wingdings"/>
                <a:cs typeface="Wingdings"/>
              </a:rPr>
              <a:t>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WREG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dirty="0" sz="1800" spc="-5" b="1">
                <a:latin typeface="Times New Roman"/>
                <a:cs typeface="Times New Roman"/>
              </a:rPr>
              <a:t>a=0 </a:t>
            </a:r>
            <a:r>
              <a:rPr dirty="0" sz="1800" b="1">
                <a:latin typeface="Times New Roman"/>
                <a:cs typeface="Times New Roman"/>
              </a:rPr>
              <a:t>or </a:t>
            </a:r>
            <a:r>
              <a:rPr dirty="0" sz="1800" spc="-5" b="1">
                <a:latin typeface="Times New Roman"/>
                <a:cs typeface="Times New Roman"/>
              </a:rPr>
              <a:t>omitted then </a:t>
            </a:r>
            <a:r>
              <a:rPr dirty="0" sz="1800" spc="-885">
                <a:latin typeface="Wingdings"/>
                <a:cs typeface="Wingdings"/>
              </a:rPr>
              <a:t>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data </a:t>
            </a:r>
            <a:r>
              <a:rPr dirty="0" sz="1800" spc="-15" b="1">
                <a:latin typeface="Times New Roman"/>
                <a:cs typeface="Times New Roman"/>
              </a:rPr>
              <a:t>reg </a:t>
            </a:r>
            <a:r>
              <a:rPr dirty="0" sz="1800" spc="-5" b="1">
                <a:latin typeface="Times New Roman"/>
                <a:cs typeface="Times New Roman"/>
              </a:rPr>
              <a:t>is </a:t>
            </a:r>
            <a:r>
              <a:rPr dirty="0" sz="1800" spc="-10" b="1">
                <a:latin typeface="Times New Roman"/>
                <a:cs typeface="Times New Roman"/>
              </a:rPr>
              <a:t>from </a:t>
            </a:r>
            <a:r>
              <a:rPr dirty="0" sz="1800" spc="-5" b="1">
                <a:latin typeface="Times New Roman"/>
                <a:cs typeface="Times New Roman"/>
              </a:rPr>
              <a:t>Access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Bank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6" y="2209800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 h="0">
                <a:moveTo>
                  <a:pt x="8305793" y="0"/>
                </a:moveTo>
                <a:lnTo>
                  <a:pt x="0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94800" y="609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B0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94800" y="609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599" y="0"/>
                </a:lnTo>
                <a:lnTo>
                  <a:pt x="228599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6600" y="609600"/>
            <a:ext cx="8455025" cy="228600"/>
          </a:xfrm>
          <a:custGeom>
            <a:avLst/>
            <a:gdLst/>
            <a:ahLst/>
            <a:cxnLst/>
            <a:rect l="l" t="t" r="r" b="b"/>
            <a:pathLst>
              <a:path w="8455025" h="228600">
                <a:moveTo>
                  <a:pt x="0" y="228600"/>
                </a:moveTo>
                <a:lnTo>
                  <a:pt x="8455025" y="228600"/>
                </a:lnTo>
                <a:lnTo>
                  <a:pt x="845502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9A8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6600" y="609600"/>
            <a:ext cx="8455025" cy="228600"/>
          </a:xfrm>
          <a:custGeom>
            <a:avLst/>
            <a:gdLst/>
            <a:ahLst/>
            <a:cxnLst/>
            <a:rect l="l" t="t" r="r" b="b"/>
            <a:pathLst>
              <a:path w="8455025" h="228600">
                <a:moveTo>
                  <a:pt x="0" y="0"/>
                </a:moveTo>
                <a:lnTo>
                  <a:pt x="8455013" y="0"/>
                </a:lnTo>
                <a:lnTo>
                  <a:pt x="8455013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6600" y="838200"/>
            <a:ext cx="8455025" cy="139700"/>
          </a:xfrm>
          <a:custGeom>
            <a:avLst/>
            <a:gdLst/>
            <a:ahLst/>
            <a:cxnLst/>
            <a:rect l="l" t="t" r="r" b="b"/>
            <a:pathLst>
              <a:path w="8455025" h="139700">
                <a:moveTo>
                  <a:pt x="0" y="139700"/>
                </a:moveTo>
                <a:lnTo>
                  <a:pt x="8455025" y="139700"/>
                </a:lnTo>
                <a:lnTo>
                  <a:pt x="8455025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7B0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6600" y="838200"/>
            <a:ext cx="8455025" cy="139700"/>
          </a:xfrm>
          <a:custGeom>
            <a:avLst/>
            <a:gdLst/>
            <a:ahLst/>
            <a:cxnLst/>
            <a:rect l="l" t="t" r="r" b="b"/>
            <a:pathLst>
              <a:path w="8455025" h="139700">
                <a:moveTo>
                  <a:pt x="0" y="0"/>
                </a:moveTo>
                <a:lnTo>
                  <a:pt x="8455013" y="0"/>
                </a:lnTo>
                <a:lnTo>
                  <a:pt x="8455013" y="139699"/>
                </a:lnTo>
                <a:lnTo>
                  <a:pt x="0" y="1396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94800" y="839787"/>
            <a:ext cx="228600" cy="136525"/>
          </a:xfrm>
          <a:custGeom>
            <a:avLst/>
            <a:gdLst/>
            <a:ahLst/>
            <a:cxnLst/>
            <a:rect l="l" t="t" r="r" b="b"/>
            <a:pathLst>
              <a:path w="228600" h="136525">
                <a:moveTo>
                  <a:pt x="0" y="136525"/>
                </a:moveTo>
                <a:lnTo>
                  <a:pt x="228600" y="136525"/>
                </a:lnTo>
                <a:lnTo>
                  <a:pt x="228600" y="0"/>
                </a:lnTo>
                <a:lnTo>
                  <a:pt x="0" y="0"/>
                </a:lnTo>
                <a:lnTo>
                  <a:pt x="0" y="136525"/>
                </a:lnTo>
                <a:close/>
              </a:path>
            </a:pathLst>
          </a:custGeom>
          <a:solidFill>
            <a:srgbClr val="A9A8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94800" y="839787"/>
            <a:ext cx="228600" cy="136525"/>
          </a:xfrm>
          <a:custGeom>
            <a:avLst/>
            <a:gdLst/>
            <a:ahLst/>
            <a:cxnLst/>
            <a:rect l="l" t="t" r="r" b="b"/>
            <a:pathLst>
              <a:path w="228600" h="136525">
                <a:moveTo>
                  <a:pt x="0" y="0"/>
                </a:moveTo>
                <a:lnTo>
                  <a:pt x="228599" y="0"/>
                </a:lnTo>
                <a:lnTo>
                  <a:pt x="228599" y="136524"/>
                </a:lnTo>
                <a:lnTo>
                  <a:pt x="0" y="136524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58578" y="457198"/>
            <a:ext cx="6442621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40455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3825" algn="l"/>
              </a:tabLst>
            </a:pP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Good	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Programing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2209800"/>
            <a:ext cx="5442851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69773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6545" algn="l"/>
                <a:tab pos="5008245" algn="l"/>
                <a:tab pos="5427345" algn="l"/>
              </a:tabLst>
            </a:pP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Example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 on	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page</a:t>
            </a:r>
            <a:r>
              <a:rPr dirty="0" sz="4400" b="0">
                <a:solidFill>
                  <a:srgbClr val="420000"/>
                </a:solidFill>
                <a:latin typeface="Times New Roman"/>
                <a:cs typeface="Times New Roman"/>
              </a:rPr>
              <a:t> 164	–	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Hide</a:t>
            </a:r>
            <a:r>
              <a:rPr dirty="0" sz="4400" spc="-75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it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2362200"/>
            <a:ext cx="5562600" cy="4171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50393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7600" algn="l"/>
              </a:tabLst>
            </a:pPr>
            <a:r>
              <a:rPr dirty="0" sz="4400" spc="-5" b="0">
                <a:solidFill>
                  <a:srgbClr val="420000"/>
                </a:solidFill>
                <a:latin typeface="Times New Roman"/>
                <a:cs typeface="Times New Roman"/>
              </a:rPr>
              <a:t>SET/CLR	Instructions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242312"/>
            <a:ext cx="2267585" cy="97155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600" spc="-5">
                <a:latin typeface="Times New Roman"/>
                <a:cs typeface="Times New Roman"/>
              </a:rPr>
              <a:t>Instructions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481965" algn="l"/>
                <a:tab pos="1840864" algn="l"/>
              </a:tabLst>
            </a:pPr>
            <a:r>
              <a:rPr dirty="0" sz="1800" spc="1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800" spc="1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600" spc="1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RF	F,a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744467"/>
            <a:ext cx="235013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1840864" algn="l"/>
              </a:tabLst>
            </a:pPr>
            <a:r>
              <a:rPr dirty="0" sz="1800" spc="1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800" spc="1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SETF	F,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4684267"/>
            <a:ext cx="141287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800" spc="15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dirty="0" sz="1800" spc="15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dirty="0" sz="2600" spc="15">
                <a:latin typeface="Times New Roman"/>
                <a:cs typeface="Times New Roman"/>
              </a:rPr>
              <a:t>SWAP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1939" y="4684267"/>
            <a:ext cx="68643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F,d,a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4140" y="2242312"/>
            <a:ext cx="3787775" cy="45370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600" spc="-5">
                <a:solidFill>
                  <a:srgbClr val="FF0000"/>
                </a:solidFill>
                <a:latin typeface="Times New Roman"/>
                <a:cs typeface="Times New Roman"/>
              </a:rPr>
              <a:t>Examples</a:t>
            </a:r>
            <a:endParaRPr sz="2600">
              <a:latin typeface="Times New Roman"/>
              <a:cs typeface="Times New Roman"/>
            </a:endParaRPr>
          </a:p>
          <a:p>
            <a:pPr marL="482600" marR="298450" indent="-469900">
              <a:lnSpc>
                <a:spcPct val="110200"/>
              </a:lnSpc>
              <a:spcBef>
                <a:spcPts val="290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481965" algn="l"/>
                <a:tab pos="482600" algn="l"/>
                <a:tab pos="1840864" algn="l"/>
              </a:tabLst>
            </a:pPr>
            <a:r>
              <a:rPr dirty="0" sz="2600" spc="-5">
                <a:latin typeface="Times New Roman"/>
                <a:cs typeface="Times New Roman"/>
              </a:rPr>
              <a:t>CLRF	REG1,0  Clear REG1 </a:t>
            </a:r>
            <a:r>
              <a:rPr dirty="0" sz="2600" spc="-5">
                <a:solidFill>
                  <a:srgbClr val="009900"/>
                </a:solidFill>
                <a:latin typeface="Times New Roman"/>
                <a:cs typeface="Times New Roman"/>
              </a:rPr>
              <a:t>located in  access bank</a:t>
            </a:r>
            <a:endParaRPr sz="2600">
              <a:latin typeface="Times New Roman"/>
              <a:cs typeface="Times New Roman"/>
            </a:endParaRPr>
          </a:p>
          <a:p>
            <a:pPr marL="482600" marR="655320" indent="-469900">
              <a:lnSpc>
                <a:spcPct val="118600"/>
              </a:lnSpc>
              <a:spcBef>
                <a:spcPts val="20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481965" algn="l"/>
                <a:tab pos="482600" algn="l"/>
                <a:tab pos="1840864" algn="l"/>
              </a:tabLst>
            </a:pPr>
            <a:r>
              <a:rPr dirty="0" sz="2600">
                <a:latin typeface="Times New Roman"/>
                <a:cs typeface="Times New Roman"/>
              </a:rPr>
              <a:t>SETF	</a:t>
            </a:r>
            <a:r>
              <a:rPr dirty="0" sz="2600" spc="-5">
                <a:latin typeface="Times New Roman"/>
                <a:cs typeface="Times New Roman"/>
              </a:rPr>
              <a:t>REG1,0  Set all bits in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REG1</a:t>
            </a:r>
            <a:endParaRPr sz="2600">
              <a:latin typeface="Times New Roman"/>
              <a:cs typeface="Times New Roman"/>
            </a:endParaRPr>
          </a:p>
          <a:p>
            <a:pPr marL="482600" marR="5080" indent="-469900">
              <a:lnSpc>
                <a:spcPct val="118600"/>
              </a:lnSpc>
              <a:spcBef>
                <a:spcPts val="100"/>
              </a:spcBef>
              <a:buClr>
                <a:srgbClr val="660000"/>
              </a:buClr>
              <a:buSzPct val="69230"/>
              <a:buFont typeface="Wingdings"/>
              <a:buChar char=""/>
              <a:tabLst>
                <a:tab pos="481965" algn="l"/>
                <a:tab pos="482600" algn="l"/>
                <a:tab pos="1840864" algn="l"/>
              </a:tabLst>
            </a:pPr>
            <a:r>
              <a:rPr dirty="0" sz="2600">
                <a:latin typeface="Times New Roman"/>
                <a:cs typeface="Times New Roman"/>
              </a:rPr>
              <a:t>SWAP	</a:t>
            </a:r>
            <a:r>
              <a:rPr dirty="0" sz="2600" spc="-5">
                <a:latin typeface="Times New Roman"/>
                <a:cs typeface="Times New Roman"/>
              </a:rPr>
              <a:t>REG1,1,0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Exchange</a:t>
            </a:r>
            <a:r>
              <a:rPr dirty="0" sz="2600" spc="-5">
                <a:latin typeface="Times New Roman"/>
                <a:cs typeface="Times New Roman"/>
              </a:rPr>
              <a:t> low and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high</a:t>
            </a:r>
            <a:endParaRPr sz="2600">
              <a:latin typeface="Times New Roman"/>
              <a:cs typeface="Times New Roman"/>
            </a:endParaRPr>
          </a:p>
          <a:p>
            <a:pPr marL="482600" marR="5080">
              <a:lnSpc>
                <a:spcPts val="3100"/>
              </a:lnSpc>
              <a:spcBef>
                <a:spcPts val="180"/>
              </a:spcBef>
            </a:pPr>
            <a:r>
              <a:rPr dirty="0" sz="2600" spc="-5">
                <a:latin typeface="Times New Roman"/>
                <a:cs typeface="Times New Roman"/>
              </a:rPr>
              <a:t>nibbles in REG1, save in  REG1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94800" y="609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B0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94800" y="609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599" y="0"/>
                </a:lnTo>
                <a:lnTo>
                  <a:pt x="228599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600" y="609600"/>
            <a:ext cx="8455025" cy="228600"/>
          </a:xfrm>
          <a:custGeom>
            <a:avLst/>
            <a:gdLst/>
            <a:ahLst/>
            <a:cxnLst/>
            <a:rect l="l" t="t" r="r" b="b"/>
            <a:pathLst>
              <a:path w="8455025" h="228600">
                <a:moveTo>
                  <a:pt x="0" y="228600"/>
                </a:moveTo>
                <a:lnTo>
                  <a:pt x="8455025" y="228600"/>
                </a:lnTo>
                <a:lnTo>
                  <a:pt x="845502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9A8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6600" y="609600"/>
            <a:ext cx="8455025" cy="228600"/>
          </a:xfrm>
          <a:custGeom>
            <a:avLst/>
            <a:gdLst/>
            <a:ahLst/>
            <a:cxnLst/>
            <a:rect l="l" t="t" r="r" b="b"/>
            <a:pathLst>
              <a:path w="8455025" h="228600">
                <a:moveTo>
                  <a:pt x="0" y="0"/>
                </a:moveTo>
                <a:lnTo>
                  <a:pt x="8455013" y="0"/>
                </a:lnTo>
                <a:lnTo>
                  <a:pt x="8455013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6600" y="838200"/>
            <a:ext cx="8455025" cy="139700"/>
          </a:xfrm>
          <a:custGeom>
            <a:avLst/>
            <a:gdLst/>
            <a:ahLst/>
            <a:cxnLst/>
            <a:rect l="l" t="t" r="r" b="b"/>
            <a:pathLst>
              <a:path w="8455025" h="139700">
                <a:moveTo>
                  <a:pt x="0" y="139700"/>
                </a:moveTo>
                <a:lnTo>
                  <a:pt x="8455025" y="139700"/>
                </a:lnTo>
                <a:lnTo>
                  <a:pt x="8455025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7B0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6600" y="838200"/>
            <a:ext cx="8455025" cy="139700"/>
          </a:xfrm>
          <a:custGeom>
            <a:avLst/>
            <a:gdLst/>
            <a:ahLst/>
            <a:cxnLst/>
            <a:rect l="l" t="t" r="r" b="b"/>
            <a:pathLst>
              <a:path w="8455025" h="139700">
                <a:moveTo>
                  <a:pt x="0" y="0"/>
                </a:moveTo>
                <a:lnTo>
                  <a:pt x="8455013" y="0"/>
                </a:lnTo>
                <a:lnTo>
                  <a:pt x="8455013" y="139699"/>
                </a:lnTo>
                <a:lnTo>
                  <a:pt x="0" y="1396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94800" y="839787"/>
            <a:ext cx="228600" cy="136525"/>
          </a:xfrm>
          <a:custGeom>
            <a:avLst/>
            <a:gdLst/>
            <a:ahLst/>
            <a:cxnLst/>
            <a:rect l="l" t="t" r="r" b="b"/>
            <a:pathLst>
              <a:path w="228600" h="136525">
                <a:moveTo>
                  <a:pt x="0" y="136525"/>
                </a:moveTo>
                <a:lnTo>
                  <a:pt x="228600" y="136525"/>
                </a:lnTo>
                <a:lnTo>
                  <a:pt x="228600" y="0"/>
                </a:lnTo>
                <a:lnTo>
                  <a:pt x="0" y="0"/>
                </a:lnTo>
                <a:lnTo>
                  <a:pt x="0" y="136525"/>
                </a:lnTo>
                <a:close/>
              </a:path>
            </a:pathLst>
          </a:custGeom>
          <a:solidFill>
            <a:srgbClr val="A9A8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94800" y="839787"/>
            <a:ext cx="228600" cy="136525"/>
          </a:xfrm>
          <a:custGeom>
            <a:avLst/>
            <a:gdLst/>
            <a:ahLst/>
            <a:cxnLst/>
            <a:rect l="l" t="t" r="r" b="b"/>
            <a:pathLst>
              <a:path w="228600" h="136525">
                <a:moveTo>
                  <a:pt x="0" y="0"/>
                </a:moveTo>
                <a:lnTo>
                  <a:pt x="228599" y="0"/>
                </a:lnTo>
                <a:lnTo>
                  <a:pt x="228599" y="136524"/>
                </a:lnTo>
                <a:lnTo>
                  <a:pt x="0" y="136524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93139" y="1221740"/>
            <a:ext cx="6623684" cy="871219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dirty="0" sz="2800" spc="-5" b="0">
                <a:solidFill>
                  <a:srgbClr val="420000"/>
                </a:solidFill>
                <a:latin typeface="Times New Roman"/>
                <a:cs typeface="Times New Roman"/>
              </a:rPr>
              <a:t>Using File Select Registers </a:t>
            </a:r>
            <a:r>
              <a:rPr dirty="0" sz="2800" b="0">
                <a:solidFill>
                  <a:srgbClr val="420000"/>
                </a:solidFill>
                <a:latin typeface="Times New Roman"/>
                <a:cs typeface="Times New Roman"/>
              </a:rPr>
              <a:t>(FSRs) </a:t>
            </a:r>
            <a:r>
              <a:rPr dirty="0" sz="2800" spc="-5" b="0">
                <a:solidFill>
                  <a:srgbClr val="420000"/>
                </a:solidFill>
                <a:latin typeface="Times New Roman"/>
                <a:cs typeface="Times New Roman"/>
              </a:rPr>
              <a:t>as Pointers  to Data Registers </a:t>
            </a:r>
            <a:r>
              <a:rPr dirty="0" sz="2800" b="0">
                <a:solidFill>
                  <a:srgbClr val="420000"/>
                </a:solidFill>
                <a:latin typeface="Times New Roman"/>
                <a:cs typeface="Times New Roman"/>
              </a:rPr>
              <a:t>– </a:t>
            </a:r>
            <a:r>
              <a:rPr dirty="0" sz="2800" spc="-5" b="0">
                <a:solidFill>
                  <a:srgbClr val="420000"/>
                </a:solidFill>
                <a:latin typeface="Times New Roman"/>
                <a:cs typeface="Times New Roman"/>
              </a:rPr>
              <a:t>Indirect</a:t>
            </a:r>
            <a:r>
              <a:rPr dirty="0" sz="2800" spc="5" b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420000"/>
                </a:solidFill>
                <a:latin typeface="Times New Roman"/>
                <a:cs typeface="Times New Roman"/>
              </a:rPr>
              <a:t>addressing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40" y="2263140"/>
            <a:ext cx="8098790" cy="2244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ts val="2630"/>
              </a:lnSpc>
              <a:spcBef>
                <a:spcPts val="100"/>
              </a:spcBef>
              <a:buClr>
                <a:srgbClr val="660000"/>
              </a:buClr>
              <a:buSzPct val="70454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Times New Roman"/>
                <a:cs typeface="Times New Roman"/>
              </a:rPr>
              <a:t>Memory pointer is </a:t>
            </a: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-5">
                <a:latin typeface="Times New Roman"/>
                <a:cs typeface="Times New Roman"/>
              </a:rPr>
              <a:t>register that holds the address </a:t>
            </a:r>
            <a:r>
              <a:rPr dirty="0" sz="2200">
                <a:latin typeface="Times New Roman"/>
                <a:cs typeface="Times New Roman"/>
              </a:rPr>
              <a:t>of a </a:t>
            </a:r>
            <a:r>
              <a:rPr dirty="0" sz="2200" spc="-5">
                <a:latin typeface="Times New Roman"/>
                <a:cs typeface="Times New Roman"/>
              </a:rPr>
              <a:t>data</a:t>
            </a:r>
            <a:r>
              <a:rPr dirty="0" sz="2200" spc="7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register</a:t>
            </a:r>
            <a:endParaRPr sz="2200">
              <a:latin typeface="Times New Roman"/>
              <a:cs typeface="Times New Roman"/>
            </a:endParaRPr>
          </a:p>
          <a:p>
            <a:pPr marL="482600">
              <a:lnSpc>
                <a:spcPts val="2390"/>
              </a:lnSpc>
              <a:tabLst>
                <a:tab pos="918844" algn="l"/>
              </a:tabLst>
            </a:pPr>
            <a:r>
              <a:rPr dirty="0" sz="1500" spc="-56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1500" spc="-56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This is called indirect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addressing</a:t>
            </a:r>
            <a:endParaRPr sz="20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tabLst>
                <a:tab pos="918844" algn="l"/>
              </a:tabLst>
            </a:pPr>
            <a:r>
              <a:rPr dirty="0" sz="1500" spc="-56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1500" spc="-56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Easy to move/copy an entire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block</a:t>
            </a:r>
            <a:endParaRPr sz="2000">
              <a:latin typeface="Times New Roman"/>
              <a:cs typeface="Times New Roman"/>
            </a:endParaRPr>
          </a:p>
          <a:p>
            <a:pPr marL="482600" indent="-469900">
              <a:lnSpc>
                <a:spcPts val="2615"/>
              </a:lnSpc>
              <a:spcBef>
                <a:spcPts val="5"/>
              </a:spcBef>
              <a:buClr>
                <a:srgbClr val="660000"/>
              </a:buClr>
              <a:buSzPct val="70454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Times New Roman"/>
                <a:cs typeface="Times New Roman"/>
              </a:rPr>
              <a:t>Three registers: </a:t>
            </a:r>
            <a:r>
              <a:rPr dirty="0" sz="2200">
                <a:latin typeface="Times New Roman"/>
                <a:cs typeface="Times New Roman"/>
              </a:rPr>
              <a:t>FSR0, FSR1, </a:t>
            </a:r>
            <a:r>
              <a:rPr dirty="0" sz="2200" spc="-5">
                <a:latin typeface="Times New Roman"/>
                <a:cs typeface="Times New Roman"/>
              </a:rPr>
              <a:t>and </a:t>
            </a:r>
            <a:r>
              <a:rPr dirty="0" sz="2200">
                <a:latin typeface="Times New Roman"/>
                <a:cs typeface="Times New Roman"/>
              </a:rPr>
              <a:t>FSR2</a:t>
            </a:r>
            <a:endParaRPr sz="2200">
              <a:latin typeface="Times New Roman"/>
              <a:cs typeface="Times New Roman"/>
            </a:endParaRPr>
          </a:p>
          <a:p>
            <a:pPr marL="482600">
              <a:lnSpc>
                <a:spcPts val="2375"/>
              </a:lnSpc>
              <a:tabLst>
                <a:tab pos="918844" algn="l"/>
              </a:tabLst>
            </a:pPr>
            <a:r>
              <a:rPr dirty="0" sz="1500" spc="-56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1500" spc="-56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Each </a:t>
            </a:r>
            <a:r>
              <a:rPr dirty="0" sz="2000">
                <a:latin typeface="Times New Roman"/>
                <a:cs typeface="Times New Roman"/>
              </a:rPr>
              <a:t>FSR </a:t>
            </a:r>
            <a:r>
              <a:rPr dirty="0" sz="2000" spc="-5">
                <a:latin typeface="Times New Roman"/>
                <a:cs typeface="Times New Roman"/>
              </a:rPr>
              <a:t>has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High and Low byte associated with an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index</a:t>
            </a:r>
            <a:endParaRPr sz="20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tabLst>
                <a:tab pos="918844" algn="l"/>
              </a:tabLst>
            </a:pPr>
            <a:r>
              <a:rPr dirty="0" sz="1500" spc="-56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1500" spc="-56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Used as memory pointers to data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registers</a:t>
            </a:r>
            <a:endParaRPr sz="20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10"/>
              </a:spcBef>
              <a:buClr>
                <a:srgbClr val="660000"/>
              </a:buClr>
              <a:buSzPct val="70454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Times New Roman"/>
                <a:cs typeface="Times New Roman"/>
              </a:rPr>
              <a:t>Each can </a:t>
            </a:r>
            <a:r>
              <a:rPr dirty="0" sz="2200">
                <a:latin typeface="Times New Roman"/>
                <a:cs typeface="Times New Roman"/>
              </a:rPr>
              <a:t>be </a:t>
            </a:r>
            <a:r>
              <a:rPr dirty="0" sz="2200" spc="-5">
                <a:latin typeface="Times New Roman"/>
                <a:cs typeface="Times New Roman"/>
              </a:rPr>
              <a:t>used in five different formats (operands)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8239" y="4475479"/>
            <a:ext cx="1788795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945" algn="l"/>
              </a:tabLst>
            </a:pPr>
            <a:r>
              <a:rPr dirty="0" sz="1500" spc="-56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1500" spc="-56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INDF0: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8945" algn="l"/>
              </a:tabLst>
            </a:pPr>
            <a:r>
              <a:rPr dirty="0" sz="1500" spc="-56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1500" spc="-56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POSTINC0: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8945" algn="l"/>
              </a:tabLst>
            </a:pPr>
            <a:r>
              <a:rPr dirty="0" sz="1500" spc="-56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1500" spc="-56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POSTDEC0: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8945" algn="l"/>
              </a:tabLst>
            </a:pPr>
            <a:r>
              <a:rPr dirty="0" sz="1500" spc="-56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1500" spc="-56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PREINC0: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8945" algn="l"/>
              </a:tabLst>
            </a:pPr>
            <a:r>
              <a:rPr dirty="0" sz="1500" spc="-56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dirty="0" sz="1500" spc="-56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PLUSW0: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9952" y="4475479"/>
            <a:ext cx="4272915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Use FSR0 </a:t>
            </a:r>
            <a:r>
              <a:rPr dirty="0" sz="2000" spc="-5">
                <a:latin typeface="Times New Roman"/>
                <a:cs typeface="Times New Roman"/>
              </a:rPr>
              <a:t>as pointer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(index)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Use FSR0 </a:t>
            </a:r>
            <a:r>
              <a:rPr dirty="0" sz="2000" spc="-5">
                <a:latin typeface="Times New Roman"/>
                <a:cs typeface="Times New Roman"/>
              </a:rPr>
              <a:t>as pointer and increment </a:t>
            </a:r>
            <a:r>
              <a:rPr dirty="0" sz="2000">
                <a:latin typeface="Times New Roman"/>
                <a:cs typeface="Times New Roman"/>
              </a:rPr>
              <a:t>FSR0  Use FSR0 </a:t>
            </a:r>
            <a:r>
              <a:rPr dirty="0" sz="2000" spc="-5">
                <a:latin typeface="Times New Roman"/>
                <a:cs typeface="Times New Roman"/>
              </a:rPr>
              <a:t>as pointer and decrement </a:t>
            </a:r>
            <a:r>
              <a:rPr dirty="0" sz="2000">
                <a:latin typeface="Times New Roman"/>
                <a:cs typeface="Times New Roman"/>
              </a:rPr>
              <a:t>SR0  </a:t>
            </a:r>
            <a:r>
              <a:rPr dirty="0" sz="2000" spc="-5">
                <a:latin typeface="Times New Roman"/>
                <a:cs typeface="Times New Roman"/>
              </a:rPr>
              <a:t>Increment </a:t>
            </a:r>
            <a:r>
              <a:rPr dirty="0" sz="2000">
                <a:latin typeface="Times New Roman"/>
                <a:cs typeface="Times New Roman"/>
              </a:rPr>
              <a:t>FSR0 </a:t>
            </a:r>
            <a:r>
              <a:rPr dirty="0" sz="2000" spc="-5">
                <a:latin typeface="Times New Roman"/>
                <a:cs typeface="Times New Roman"/>
              </a:rPr>
              <a:t>first and </a:t>
            </a:r>
            <a:r>
              <a:rPr dirty="0" sz="2000">
                <a:latin typeface="Times New Roman"/>
                <a:cs typeface="Times New Roman"/>
              </a:rPr>
              <a:t>use </a:t>
            </a:r>
            <a:r>
              <a:rPr dirty="0" sz="2000" spc="-5">
                <a:latin typeface="Times New Roman"/>
                <a:cs typeface="Times New Roman"/>
              </a:rPr>
              <a:t>as pointer  </a:t>
            </a:r>
            <a:r>
              <a:rPr dirty="0" sz="2000">
                <a:latin typeface="Times New Roman"/>
                <a:cs typeface="Times New Roman"/>
              </a:rPr>
              <a:t>Add W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FSR0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use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pointer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72400" y="609600"/>
            <a:ext cx="1752600" cy="1589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801381" y="2286000"/>
            <a:ext cx="3275804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7337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4742180" algn="l"/>
                <a:tab pos="5067935" algn="l"/>
                <a:tab pos="8394065" algn="l"/>
              </a:tabLst>
            </a:pPr>
            <a:r>
              <a:rPr dirty="0" u="heavy" sz="4400" spc="-380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400" spc="-5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Indirect</a:t>
            </a:r>
            <a:r>
              <a:rPr dirty="0" u="heavy" sz="4400" spc="25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400" spc="-5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Addressing	</a:t>
            </a:r>
            <a:r>
              <a:rPr dirty="0" u="heavy" sz="4400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	</a:t>
            </a:r>
            <a:r>
              <a:rPr dirty="0" u="heavy" sz="4400" spc="-5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	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1143000"/>
            <a:ext cx="7772400" cy="304800"/>
          </a:xfrm>
          <a:custGeom>
            <a:avLst/>
            <a:gdLst/>
            <a:ahLst/>
            <a:cxnLst/>
            <a:rect l="l" t="t" r="r" b="b"/>
            <a:pathLst>
              <a:path w="7772400" h="304800">
                <a:moveTo>
                  <a:pt x="7721600" y="0"/>
                </a:moveTo>
                <a:lnTo>
                  <a:pt x="50801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1" y="304800"/>
                </a:lnTo>
                <a:lnTo>
                  <a:pt x="7721600" y="304800"/>
                </a:lnTo>
                <a:lnTo>
                  <a:pt x="7741372" y="300807"/>
                </a:lnTo>
                <a:lnTo>
                  <a:pt x="7757520" y="289920"/>
                </a:lnTo>
                <a:lnTo>
                  <a:pt x="7768407" y="273772"/>
                </a:lnTo>
                <a:lnTo>
                  <a:pt x="7772400" y="254000"/>
                </a:lnTo>
                <a:lnTo>
                  <a:pt x="7772400" y="50800"/>
                </a:lnTo>
                <a:lnTo>
                  <a:pt x="7768407" y="31027"/>
                </a:lnTo>
                <a:lnTo>
                  <a:pt x="7757520" y="14879"/>
                </a:lnTo>
                <a:lnTo>
                  <a:pt x="7741372" y="3992"/>
                </a:lnTo>
                <a:lnTo>
                  <a:pt x="7721600" y="0"/>
                </a:lnTo>
                <a:close/>
              </a:path>
            </a:pathLst>
          </a:custGeom>
          <a:solidFill>
            <a:srgbClr val="D5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3000" y="1143000"/>
            <a:ext cx="7772400" cy="304800"/>
          </a:xfrm>
          <a:custGeom>
            <a:avLst/>
            <a:gdLst/>
            <a:ahLst/>
            <a:cxnLst/>
            <a:rect l="l" t="t" r="r" b="b"/>
            <a:pathLst>
              <a:path w="7772400" h="304800">
                <a:moveTo>
                  <a:pt x="0" y="50800"/>
                </a:moveTo>
                <a:lnTo>
                  <a:pt x="3992" y="31026"/>
                </a:lnTo>
                <a:lnTo>
                  <a:pt x="14879" y="14879"/>
                </a:lnTo>
                <a:lnTo>
                  <a:pt x="31026" y="3992"/>
                </a:lnTo>
                <a:lnTo>
                  <a:pt x="50800" y="0"/>
                </a:lnTo>
                <a:lnTo>
                  <a:pt x="7721594" y="0"/>
                </a:lnTo>
                <a:lnTo>
                  <a:pt x="7741369" y="3992"/>
                </a:lnTo>
                <a:lnTo>
                  <a:pt x="7757516" y="14879"/>
                </a:lnTo>
                <a:lnTo>
                  <a:pt x="7768402" y="31026"/>
                </a:lnTo>
                <a:lnTo>
                  <a:pt x="7772394" y="50800"/>
                </a:lnTo>
                <a:lnTo>
                  <a:pt x="7772394" y="253998"/>
                </a:lnTo>
                <a:lnTo>
                  <a:pt x="7768402" y="273772"/>
                </a:lnTo>
                <a:lnTo>
                  <a:pt x="7757516" y="289920"/>
                </a:lnTo>
                <a:lnTo>
                  <a:pt x="7741369" y="300807"/>
                </a:lnTo>
                <a:lnTo>
                  <a:pt x="7721594" y="304799"/>
                </a:lnTo>
                <a:lnTo>
                  <a:pt x="50800" y="304799"/>
                </a:lnTo>
                <a:lnTo>
                  <a:pt x="31026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3998"/>
                </a:lnTo>
                <a:lnTo>
                  <a:pt x="0" y="508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36619" y="1190904"/>
            <a:ext cx="54730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  <a:tab pos="2755265" algn="l"/>
              </a:tabLst>
            </a:pPr>
            <a:r>
              <a:rPr dirty="0" sz="1100" spc="-5" b="1">
                <a:latin typeface="Times New Roman"/>
                <a:cs typeface="Times New Roman"/>
              </a:rPr>
              <a:t>LFSR	</a:t>
            </a:r>
            <a:r>
              <a:rPr dirty="0" sz="1100" b="1">
                <a:latin typeface="Times New Roman"/>
                <a:cs typeface="Times New Roman"/>
              </a:rPr>
              <a:t>FSR1,120	; </a:t>
            </a:r>
            <a:r>
              <a:rPr dirty="0" sz="1100" spc="-5" b="1">
                <a:latin typeface="Times New Roman"/>
                <a:cs typeface="Times New Roman"/>
              </a:rPr>
              <a:t>LOAD </a:t>
            </a:r>
            <a:r>
              <a:rPr dirty="0" sz="1100" b="1">
                <a:latin typeface="Times New Roman"/>
                <a:cs typeface="Times New Roman"/>
              </a:rPr>
              <a:t>12-BIT ADDRESS 120h </a:t>
            </a:r>
            <a:r>
              <a:rPr dirty="0" sz="1100" spc="-5" b="1">
                <a:latin typeface="Times New Roman"/>
                <a:cs typeface="Times New Roman"/>
              </a:rPr>
              <a:t>INTO</a:t>
            </a:r>
            <a:r>
              <a:rPr dirty="0" sz="1100" spc="-16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FSR1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29381" y="2286000"/>
            <a:ext cx="3275804" cy="472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52600" y="2971800"/>
            <a:ext cx="838200" cy="152400"/>
          </a:xfrm>
          <a:custGeom>
            <a:avLst/>
            <a:gdLst/>
            <a:ahLst/>
            <a:cxnLst/>
            <a:rect l="l" t="t" r="r" b="b"/>
            <a:pathLst>
              <a:path w="838200" h="152400">
                <a:moveTo>
                  <a:pt x="0" y="152400"/>
                </a:moveTo>
                <a:lnTo>
                  <a:pt x="838200" y="152400"/>
                </a:lnTo>
                <a:lnTo>
                  <a:pt x="838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52600" y="2971800"/>
            <a:ext cx="838200" cy="152400"/>
          </a:xfrm>
          <a:custGeom>
            <a:avLst/>
            <a:gdLst/>
            <a:ahLst/>
            <a:cxnLst/>
            <a:rect l="l" t="t" r="r" b="b"/>
            <a:pathLst>
              <a:path w="838200" h="152400">
                <a:moveTo>
                  <a:pt x="0" y="0"/>
                </a:moveTo>
                <a:lnTo>
                  <a:pt x="838199" y="0"/>
                </a:lnTo>
                <a:lnTo>
                  <a:pt x="838199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52600" y="3352800"/>
            <a:ext cx="838200" cy="152400"/>
          </a:xfrm>
          <a:custGeom>
            <a:avLst/>
            <a:gdLst/>
            <a:ahLst/>
            <a:cxnLst/>
            <a:rect l="l" t="t" r="r" b="b"/>
            <a:pathLst>
              <a:path w="838200" h="152400">
                <a:moveTo>
                  <a:pt x="0" y="152400"/>
                </a:moveTo>
                <a:lnTo>
                  <a:pt x="838200" y="152400"/>
                </a:lnTo>
                <a:lnTo>
                  <a:pt x="838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52600" y="3352800"/>
            <a:ext cx="838200" cy="152400"/>
          </a:xfrm>
          <a:custGeom>
            <a:avLst/>
            <a:gdLst/>
            <a:ahLst/>
            <a:cxnLst/>
            <a:rect l="l" t="t" r="r" b="b"/>
            <a:pathLst>
              <a:path w="838200" h="152400">
                <a:moveTo>
                  <a:pt x="0" y="0"/>
                </a:moveTo>
                <a:lnTo>
                  <a:pt x="838199" y="0"/>
                </a:lnTo>
                <a:lnTo>
                  <a:pt x="838199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19400" y="29718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380999" y="0"/>
                </a:lnTo>
                <a:lnTo>
                  <a:pt x="380999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19400" y="33528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380999" y="0"/>
                </a:lnTo>
                <a:lnTo>
                  <a:pt x="380999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19400" y="41910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0" y="76200"/>
                </a:moveTo>
                <a:lnTo>
                  <a:pt x="381000" y="76200"/>
                </a:lnTo>
                <a:lnTo>
                  <a:pt x="3810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19400" y="41148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380999" y="0"/>
                </a:lnTo>
                <a:lnTo>
                  <a:pt x="380999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19400" y="2895600"/>
            <a:ext cx="381000" cy="1295400"/>
          </a:xfrm>
          <a:custGeom>
            <a:avLst/>
            <a:gdLst/>
            <a:ahLst/>
            <a:cxnLst/>
            <a:rect l="l" t="t" r="r" b="b"/>
            <a:pathLst>
              <a:path w="381000" h="1295400">
                <a:moveTo>
                  <a:pt x="0" y="1295400"/>
                </a:moveTo>
                <a:lnTo>
                  <a:pt x="381000" y="1295400"/>
                </a:lnTo>
                <a:lnTo>
                  <a:pt x="3810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19400" y="2895600"/>
            <a:ext cx="381000" cy="1295400"/>
          </a:xfrm>
          <a:custGeom>
            <a:avLst/>
            <a:gdLst/>
            <a:ahLst/>
            <a:cxnLst/>
            <a:rect l="l" t="t" r="r" b="b"/>
            <a:pathLst>
              <a:path w="381000" h="1295400">
                <a:moveTo>
                  <a:pt x="0" y="0"/>
                </a:moveTo>
                <a:lnTo>
                  <a:pt x="380999" y="0"/>
                </a:lnTo>
                <a:lnTo>
                  <a:pt x="380999" y="1295399"/>
                </a:lnTo>
                <a:lnTo>
                  <a:pt x="0" y="1295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14400" y="4648200"/>
            <a:ext cx="3657600" cy="1828800"/>
          </a:xfrm>
          <a:custGeom>
            <a:avLst/>
            <a:gdLst/>
            <a:ahLst/>
            <a:cxnLst/>
            <a:rect l="l" t="t" r="r" b="b"/>
            <a:pathLst>
              <a:path w="3657600" h="1828800">
                <a:moveTo>
                  <a:pt x="0" y="1828800"/>
                </a:moveTo>
                <a:lnTo>
                  <a:pt x="3657600" y="1828800"/>
                </a:lnTo>
                <a:lnTo>
                  <a:pt x="36576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14400" y="4648200"/>
            <a:ext cx="3657600" cy="2057400"/>
          </a:xfrm>
          <a:custGeom>
            <a:avLst/>
            <a:gdLst/>
            <a:ahLst/>
            <a:cxnLst/>
            <a:rect l="l" t="t" r="r" b="b"/>
            <a:pathLst>
              <a:path w="3657600" h="2057400">
                <a:moveTo>
                  <a:pt x="0" y="0"/>
                </a:moveTo>
                <a:lnTo>
                  <a:pt x="3657597" y="0"/>
                </a:lnTo>
                <a:lnTo>
                  <a:pt x="3657597" y="2057398"/>
                </a:lnTo>
                <a:lnTo>
                  <a:pt x="0" y="20573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93139" y="4841240"/>
            <a:ext cx="3003550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99500"/>
              </a:lnSpc>
              <a:spcBef>
                <a:spcPts val="110"/>
              </a:spcBef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Initially FSR values </a:t>
            </a:r>
            <a:r>
              <a:rPr dirty="0" sz="1800" spc="-15" b="1">
                <a:latin typeface="Times New Roman"/>
                <a:cs typeface="Times New Roman"/>
              </a:rPr>
              <a:t>are </a:t>
            </a:r>
            <a:r>
              <a:rPr dirty="0" sz="1800" b="1">
                <a:latin typeface="Times New Roman"/>
                <a:cs typeface="Times New Roman"/>
              </a:rPr>
              <a:t>0 and  status of </a:t>
            </a:r>
            <a:r>
              <a:rPr dirty="0" sz="1800" spc="-10" b="1">
                <a:latin typeface="Times New Roman"/>
                <a:cs typeface="Times New Roman"/>
              </a:rPr>
              <a:t>registers </a:t>
            </a:r>
            <a:r>
              <a:rPr dirty="0" sz="1800" spc="-15" b="1">
                <a:latin typeface="Times New Roman"/>
                <a:cs typeface="Times New Roman"/>
              </a:rPr>
              <a:t>are </a:t>
            </a:r>
            <a:r>
              <a:rPr dirty="0" sz="1800" spc="-5" b="1">
                <a:latin typeface="Times New Roman"/>
                <a:cs typeface="Times New Roman"/>
              </a:rPr>
              <a:t>given </a:t>
            </a:r>
            <a:r>
              <a:rPr dirty="0" sz="1800" b="1">
                <a:latin typeface="Times New Roman"/>
                <a:cs typeface="Times New Roman"/>
              </a:rPr>
              <a:t>as  above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3139" y="5654040"/>
            <a:ext cx="690245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345" indent="-80645">
              <a:lnSpc>
                <a:spcPct val="100000"/>
              </a:lnSpc>
              <a:spcBef>
                <a:spcPts val="100"/>
              </a:spcBef>
              <a:buClr>
                <a:srgbClr val="800000"/>
              </a:buClr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dirty="0" sz="1800" b="1">
                <a:solidFill>
                  <a:srgbClr val="941100"/>
                </a:solidFill>
                <a:latin typeface="Times New Roman"/>
                <a:cs typeface="Times New Roman"/>
              </a:rPr>
              <a:t>L</a:t>
            </a:r>
            <a:r>
              <a:rPr dirty="0" sz="1800" spc="-5" b="1">
                <a:solidFill>
                  <a:srgbClr val="941100"/>
                </a:solidFill>
                <a:latin typeface="Times New Roman"/>
                <a:cs typeface="Times New Roman"/>
              </a:rPr>
              <a:t>F</a:t>
            </a:r>
            <a:r>
              <a:rPr dirty="0" sz="1800" b="1">
                <a:solidFill>
                  <a:srgbClr val="941100"/>
                </a:solidFill>
                <a:latin typeface="Times New Roman"/>
                <a:cs typeface="Times New Roman"/>
              </a:rPr>
              <a:t>SR</a:t>
            </a:r>
            <a:endParaRPr sz="1800">
              <a:latin typeface="Times New Roman"/>
              <a:cs typeface="Times New Roman"/>
            </a:endParaRPr>
          </a:p>
          <a:p>
            <a:pPr marL="93345" indent="-80645">
              <a:lnSpc>
                <a:spcPct val="100000"/>
              </a:lnSpc>
              <a:spcBef>
                <a:spcPts val="40"/>
              </a:spcBef>
              <a:buClr>
                <a:srgbClr val="800000"/>
              </a:buClr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dirty="0" sz="1800" b="1">
                <a:solidFill>
                  <a:srgbClr val="941100"/>
                </a:solidFill>
                <a:latin typeface="Times New Roman"/>
                <a:cs typeface="Times New Roman"/>
              </a:rPr>
              <a:t>L</a:t>
            </a:r>
            <a:r>
              <a:rPr dirty="0" sz="1800" spc="-5" b="1">
                <a:solidFill>
                  <a:srgbClr val="941100"/>
                </a:solidFill>
                <a:latin typeface="Times New Roman"/>
                <a:cs typeface="Times New Roman"/>
              </a:rPr>
              <a:t>F</a:t>
            </a:r>
            <a:r>
              <a:rPr dirty="0" sz="1800" b="1">
                <a:solidFill>
                  <a:srgbClr val="941100"/>
                </a:solidFill>
                <a:latin typeface="Times New Roman"/>
                <a:cs typeface="Times New Roman"/>
              </a:rPr>
              <a:t>SR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28958" y="5654040"/>
            <a:ext cx="2286635" cy="5791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dirty="0" sz="1800" spc="-5" b="1">
                <a:latin typeface="Times New Roman"/>
                <a:cs typeface="Times New Roman"/>
              </a:rPr>
              <a:t>FSR1,0x0120 </a:t>
            </a:r>
            <a:r>
              <a:rPr dirty="0" sz="1800" b="1">
                <a:latin typeface="Times New Roman"/>
                <a:cs typeface="Times New Roman"/>
              </a:rPr>
              <a:t>; </a:t>
            </a:r>
            <a:r>
              <a:rPr dirty="0" sz="1800" spc="-5" b="1">
                <a:latin typeface="Times New Roman"/>
                <a:cs typeface="Times New Roman"/>
              </a:rPr>
              <a:t>load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  </a:t>
            </a:r>
            <a:r>
              <a:rPr dirty="0" sz="1800" spc="-5" b="1">
                <a:latin typeface="Times New Roman"/>
                <a:cs typeface="Times New Roman"/>
              </a:rPr>
              <a:t>FSR2,0x0150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3139" y="6200140"/>
            <a:ext cx="34251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345" indent="-80645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MOVFF POSTINC1,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POSTINC2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95799" y="6248400"/>
            <a:ext cx="3150235" cy="300355"/>
          </a:xfrm>
          <a:custGeom>
            <a:avLst/>
            <a:gdLst/>
            <a:ahLst/>
            <a:cxnLst/>
            <a:rect l="l" t="t" r="r" b="b"/>
            <a:pathLst>
              <a:path w="3150234" h="300354">
                <a:moveTo>
                  <a:pt x="0" y="0"/>
                </a:moveTo>
                <a:lnTo>
                  <a:pt x="3149827" y="299983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37259" y="6462890"/>
            <a:ext cx="159385" cy="151765"/>
          </a:xfrm>
          <a:custGeom>
            <a:avLst/>
            <a:gdLst/>
            <a:ahLst/>
            <a:cxnLst/>
            <a:rect l="l" t="t" r="r" b="b"/>
            <a:pathLst>
              <a:path w="159384" h="151765">
                <a:moveTo>
                  <a:pt x="14452" y="0"/>
                </a:moveTo>
                <a:lnTo>
                  <a:pt x="0" y="151718"/>
                </a:lnTo>
                <a:lnTo>
                  <a:pt x="158940" y="90309"/>
                </a:lnTo>
                <a:lnTo>
                  <a:pt x="1445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14800" y="3842031"/>
            <a:ext cx="2399030" cy="1949450"/>
          </a:xfrm>
          <a:custGeom>
            <a:avLst/>
            <a:gdLst/>
            <a:ahLst/>
            <a:cxnLst/>
            <a:rect l="l" t="t" r="r" b="b"/>
            <a:pathLst>
              <a:path w="2399029" h="1949450">
                <a:moveTo>
                  <a:pt x="0" y="1949168"/>
                </a:moveTo>
                <a:lnTo>
                  <a:pt x="2398968" y="0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86868" y="3810000"/>
            <a:ext cx="166370" cy="155575"/>
          </a:xfrm>
          <a:custGeom>
            <a:avLst/>
            <a:gdLst/>
            <a:ahLst/>
            <a:cxnLst/>
            <a:rect l="l" t="t" r="r" b="b"/>
            <a:pathLst>
              <a:path w="166370" h="155575">
                <a:moveTo>
                  <a:pt x="166331" y="0"/>
                </a:moveTo>
                <a:lnTo>
                  <a:pt x="0" y="36969"/>
                </a:lnTo>
                <a:lnTo>
                  <a:pt x="96100" y="155244"/>
                </a:lnTo>
                <a:lnTo>
                  <a:pt x="1663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945639" y="2753360"/>
            <a:ext cx="36830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0x0  0x0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3400" y="6477000"/>
            <a:ext cx="4953000" cy="646430"/>
          </a:xfrm>
          <a:custGeom>
            <a:avLst/>
            <a:gdLst/>
            <a:ahLst/>
            <a:cxnLst/>
            <a:rect l="l" t="t" r="r" b="b"/>
            <a:pathLst>
              <a:path w="4953000" h="646429">
                <a:moveTo>
                  <a:pt x="0" y="646112"/>
                </a:moveTo>
                <a:lnTo>
                  <a:pt x="4953000" y="646112"/>
                </a:lnTo>
                <a:lnTo>
                  <a:pt x="49530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33399" y="6477000"/>
            <a:ext cx="4953000" cy="646430"/>
          </a:xfrm>
          <a:custGeom>
            <a:avLst/>
            <a:gdLst/>
            <a:ahLst/>
            <a:cxnLst/>
            <a:rect l="l" t="t" r="r" b="b"/>
            <a:pathLst>
              <a:path w="4953000" h="646429">
                <a:moveTo>
                  <a:pt x="0" y="0"/>
                </a:moveTo>
                <a:lnTo>
                  <a:pt x="4952996" y="0"/>
                </a:lnTo>
                <a:lnTo>
                  <a:pt x="4952996" y="646112"/>
                </a:lnTo>
                <a:lnTo>
                  <a:pt x="0" y="64611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518921" y="6510019"/>
            <a:ext cx="38944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; </a:t>
            </a:r>
            <a:r>
              <a:rPr dirty="0" sz="1200" spc="-45" b="1">
                <a:latin typeface="Times New Roman"/>
                <a:cs typeface="Times New Roman"/>
              </a:rPr>
              <a:t>Load </a:t>
            </a:r>
            <a:r>
              <a:rPr dirty="0" sz="1200" spc="-40" b="1">
                <a:latin typeface="Times New Roman"/>
                <a:cs typeface="Times New Roman"/>
              </a:rPr>
              <a:t>the </a:t>
            </a:r>
            <a:r>
              <a:rPr dirty="0" sz="1200" spc="-55" b="1">
                <a:latin typeface="Times New Roman"/>
                <a:cs typeface="Times New Roman"/>
              </a:rPr>
              <a:t>content </a:t>
            </a:r>
            <a:r>
              <a:rPr dirty="0" sz="1200" spc="-30" b="1">
                <a:latin typeface="Times New Roman"/>
                <a:cs typeface="Times New Roman"/>
              </a:rPr>
              <a:t>of </a:t>
            </a:r>
            <a:r>
              <a:rPr dirty="0" sz="1200" spc="-170" b="1">
                <a:latin typeface="Times New Roman"/>
                <a:cs typeface="Times New Roman"/>
              </a:rPr>
              <a:t>FSR1</a:t>
            </a:r>
            <a:r>
              <a:rPr dirty="0" sz="1200" spc="-170">
                <a:latin typeface="Wingdings"/>
                <a:cs typeface="Wingdings"/>
              </a:rPr>
              <a:t></a:t>
            </a:r>
            <a:r>
              <a:rPr dirty="0" sz="1200" spc="-170" b="1">
                <a:latin typeface="Times New Roman"/>
                <a:cs typeface="Times New Roman"/>
              </a:rPr>
              <a:t>FSR2 </a:t>
            </a:r>
            <a:r>
              <a:rPr dirty="0" sz="1200" spc="-40" b="1">
                <a:latin typeface="Times New Roman"/>
                <a:cs typeface="Times New Roman"/>
              </a:rPr>
              <a:t>and </a:t>
            </a:r>
            <a:r>
              <a:rPr dirty="0" sz="1200" spc="-60" b="1">
                <a:latin typeface="Times New Roman"/>
                <a:cs typeface="Times New Roman"/>
              </a:rPr>
              <a:t>increment </a:t>
            </a:r>
            <a:r>
              <a:rPr dirty="0" sz="1200" spc="-45" b="1">
                <a:latin typeface="Times New Roman"/>
                <a:cs typeface="Times New Roman"/>
              </a:rPr>
              <a:t>FSR1 </a:t>
            </a:r>
            <a:r>
              <a:rPr dirty="0" sz="1200" b="1">
                <a:latin typeface="Times New Roman"/>
                <a:cs typeface="Times New Roman"/>
              </a:rPr>
              <a:t>&amp;</a:t>
            </a:r>
            <a:r>
              <a:rPr dirty="0" sz="1200" spc="-125" b="1">
                <a:latin typeface="Times New Roman"/>
                <a:cs typeface="Times New Roman"/>
              </a:rPr>
              <a:t> </a:t>
            </a:r>
            <a:r>
              <a:rPr dirty="0" sz="1200" spc="-45" b="1">
                <a:latin typeface="Times New Roman"/>
                <a:cs typeface="Times New Roman"/>
              </a:rPr>
              <a:t>FSR2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7058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/>
                <a:gridCol w="22987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96900" y="2286000"/>
            <a:ext cx="8991600" cy="1447800"/>
          </a:xfrm>
          <a:custGeom>
            <a:avLst/>
            <a:gdLst/>
            <a:ahLst/>
            <a:cxnLst/>
            <a:rect l="l" t="t" r="r" b="b"/>
            <a:pathLst>
              <a:path w="8991600" h="1447800">
                <a:moveTo>
                  <a:pt x="8750300" y="0"/>
                </a:moveTo>
                <a:lnTo>
                  <a:pt x="241305" y="0"/>
                </a:lnTo>
                <a:lnTo>
                  <a:pt x="192673" y="4902"/>
                </a:lnTo>
                <a:lnTo>
                  <a:pt x="147378" y="18963"/>
                </a:lnTo>
                <a:lnTo>
                  <a:pt x="106389" y="41211"/>
                </a:lnTo>
                <a:lnTo>
                  <a:pt x="70676" y="70677"/>
                </a:lnTo>
                <a:lnTo>
                  <a:pt x="41211" y="106389"/>
                </a:lnTo>
                <a:lnTo>
                  <a:pt x="18963" y="147377"/>
                </a:lnTo>
                <a:lnTo>
                  <a:pt x="4902" y="192671"/>
                </a:lnTo>
                <a:lnTo>
                  <a:pt x="0" y="241300"/>
                </a:lnTo>
                <a:lnTo>
                  <a:pt x="0" y="1206500"/>
                </a:lnTo>
                <a:lnTo>
                  <a:pt x="4902" y="1255128"/>
                </a:lnTo>
                <a:lnTo>
                  <a:pt x="18963" y="1300422"/>
                </a:lnTo>
                <a:lnTo>
                  <a:pt x="41211" y="1341410"/>
                </a:lnTo>
                <a:lnTo>
                  <a:pt x="70676" y="1377122"/>
                </a:lnTo>
                <a:lnTo>
                  <a:pt x="106389" y="1406588"/>
                </a:lnTo>
                <a:lnTo>
                  <a:pt x="147378" y="1428836"/>
                </a:lnTo>
                <a:lnTo>
                  <a:pt x="192673" y="1442897"/>
                </a:lnTo>
                <a:lnTo>
                  <a:pt x="241305" y="1447800"/>
                </a:lnTo>
                <a:lnTo>
                  <a:pt x="8750300" y="1447800"/>
                </a:lnTo>
                <a:lnTo>
                  <a:pt x="8798928" y="1442897"/>
                </a:lnTo>
                <a:lnTo>
                  <a:pt x="8844222" y="1428836"/>
                </a:lnTo>
                <a:lnTo>
                  <a:pt x="8885210" y="1406588"/>
                </a:lnTo>
                <a:lnTo>
                  <a:pt x="8920922" y="1377122"/>
                </a:lnTo>
                <a:lnTo>
                  <a:pt x="8950388" y="1341410"/>
                </a:lnTo>
                <a:lnTo>
                  <a:pt x="8972636" y="1300422"/>
                </a:lnTo>
                <a:lnTo>
                  <a:pt x="8986697" y="1255128"/>
                </a:lnTo>
                <a:lnTo>
                  <a:pt x="8991600" y="1206500"/>
                </a:lnTo>
                <a:lnTo>
                  <a:pt x="8991600" y="241300"/>
                </a:lnTo>
                <a:lnTo>
                  <a:pt x="8986697" y="192671"/>
                </a:lnTo>
                <a:lnTo>
                  <a:pt x="8972636" y="147377"/>
                </a:lnTo>
                <a:lnTo>
                  <a:pt x="8950388" y="106389"/>
                </a:lnTo>
                <a:lnTo>
                  <a:pt x="8920922" y="70677"/>
                </a:lnTo>
                <a:lnTo>
                  <a:pt x="8885210" y="41211"/>
                </a:lnTo>
                <a:lnTo>
                  <a:pt x="8844222" y="18963"/>
                </a:lnTo>
                <a:lnTo>
                  <a:pt x="8798928" y="4902"/>
                </a:lnTo>
                <a:lnTo>
                  <a:pt x="8750300" y="0"/>
                </a:lnTo>
                <a:close/>
              </a:path>
            </a:pathLst>
          </a:custGeom>
          <a:solidFill>
            <a:srgbClr val="D5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7337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4742180" algn="l"/>
                <a:tab pos="5161280" algn="l"/>
                <a:tab pos="8394065" algn="l"/>
              </a:tabLst>
            </a:pPr>
            <a:r>
              <a:rPr dirty="0" u="heavy" sz="4400" spc="-380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400" spc="-5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Indirect</a:t>
            </a:r>
            <a:r>
              <a:rPr dirty="0" u="heavy" sz="4400" spc="25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400" spc="-5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Addressing	</a:t>
            </a:r>
            <a:r>
              <a:rPr dirty="0" u="heavy" sz="4400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	</a:t>
            </a:r>
            <a:r>
              <a:rPr dirty="0" u="heavy" sz="4400" spc="-5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u="heavy" sz="4400" spc="-85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400" spc="-5" b="0">
                <a:solidFill>
                  <a:srgbClr val="42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(1)	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6900" y="2286000"/>
            <a:ext cx="8991600" cy="1447800"/>
          </a:xfrm>
          <a:custGeom>
            <a:avLst/>
            <a:gdLst/>
            <a:ahLst/>
            <a:cxnLst/>
            <a:rect l="l" t="t" r="r" b="b"/>
            <a:pathLst>
              <a:path w="8991600" h="1447800">
                <a:moveTo>
                  <a:pt x="0" y="241304"/>
                </a:moveTo>
                <a:lnTo>
                  <a:pt x="4902" y="192673"/>
                </a:lnTo>
                <a:lnTo>
                  <a:pt x="18962" y="147378"/>
                </a:lnTo>
                <a:lnTo>
                  <a:pt x="41211" y="106389"/>
                </a:lnTo>
                <a:lnTo>
                  <a:pt x="70676" y="70676"/>
                </a:lnTo>
                <a:lnTo>
                  <a:pt x="106389" y="41211"/>
                </a:lnTo>
                <a:lnTo>
                  <a:pt x="147378" y="18962"/>
                </a:lnTo>
                <a:lnTo>
                  <a:pt x="192673" y="4902"/>
                </a:lnTo>
                <a:lnTo>
                  <a:pt x="241304" y="0"/>
                </a:lnTo>
                <a:lnTo>
                  <a:pt x="8750283" y="0"/>
                </a:lnTo>
                <a:lnTo>
                  <a:pt x="8798915" y="4902"/>
                </a:lnTo>
                <a:lnTo>
                  <a:pt x="8844211" y="18962"/>
                </a:lnTo>
                <a:lnTo>
                  <a:pt x="8885201" y="41211"/>
                </a:lnTo>
                <a:lnTo>
                  <a:pt x="8920914" y="70676"/>
                </a:lnTo>
                <a:lnTo>
                  <a:pt x="8950381" y="106389"/>
                </a:lnTo>
                <a:lnTo>
                  <a:pt x="8972629" y="147378"/>
                </a:lnTo>
                <a:lnTo>
                  <a:pt x="8986690" y="192673"/>
                </a:lnTo>
                <a:lnTo>
                  <a:pt x="8991593" y="241304"/>
                </a:lnTo>
                <a:lnTo>
                  <a:pt x="8991593" y="1206499"/>
                </a:lnTo>
                <a:lnTo>
                  <a:pt x="8986690" y="1255127"/>
                </a:lnTo>
                <a:lnTo>
                  <a:pt x="8972629" y="1300421"/>
                </a:lnTo>
                <a:lnTo>
                  <a:pt x="8950381" y="1341409"/>
                </a:lnTo>
                <a:lnTo>
                  <a:pt x="8920914" y="1377121"/>
                </a:lnTo>
                <a:lnTo>
                  <a:pt x="8885201" y="1406587"/>
                </a:lnTo>
                <a:lnTo>
                  <a:pt x="8844211" y="1428835"/>
                </a:lnTo>
                <a:lnTo>
                  <a:pt x="8798915" y="1442896"/>
                </a:lnTo>
                <a:lnTo>
                  <a:pt x="8750283" y="1447798"/>
                </a:lnTo>
                <a:lnTo>
                  <a:pt x="241304" y="1447798"/>
                </a:lnTo>
                <a:lnTo>
                  <a:pt x="192673" y="1442896"/>
                </a:lnTo>
                <a:lnTo>
                  <a:pt x="147378" y="1428835"/>
                </a:lnTo>
                <a:lnTo>
                  <a:pt x="106389" y="1406587"/>
                </a:lnTo>
                <a:lnTo>
                  <a:pt x="70676" y="1377121"/>
                </a:lnTo>
                <a:lnTo>
                  <a:pt x="41211" y="1341409"/>
                </a:lnTo>
                <a:lnTo>
                  <a:pt x="18962" y="1300421"/>
                </a:lnTo>
                <a:lnTo>
                  <a:pt x="4902" y="1255127"/>
                </a:lnTo>
                <a:lnTo>
                  <a:pt x="0" y="1206499"/>
                </a:lnTo>
                <a:lnTo>
                  <a:pt x="0" y="24130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46315" y="2389695"/>
            <a:ext cx="76898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solidFill>
                  <a:srgbClr val="FF0000"/>
                </a:solidFill>
                <a:latin typeface="Times New Roman"/>
                <a:cs typeface="Times New Roman"/>
              </a:rPr>
              <a:t>Examples: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2590800"/>
            <a:ext cx="2971800" cy="2286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15"/>
              </a:spcBef>
              <a:tabLst>
                <a:tab pos="1901825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MOVFF	INDF0,INDF1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315" y="2973895"/>
            <a:ext cx="279463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 sz="1300" b="1">
                <a:latin typeface="Times New Roman"/>
                <a:cs typeface="Times New Roman"/>
              </a:rPr>
              <a:t>ADDWF	</a:t>
            </a:r>
            <a:r>
              <a:rPr dirty="0" sz="1300" spc="-5" b="1">
                <a:latin typeface="Times New Roman"/>
                <a:cs typeface="Times New Roman"/>
              </a:rPr>
              <a:t>POSTINC0,1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3915" y="2580195"/>
            <a:ext cx="4701540" cy="10109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latin typeface="Times New Roman"/>
                <a:cs typeface="Times New Roman"/>
              </a:rPr>
              <a:t>; </a:t>
            </a:r>
            <a:r>
              <a:rPr dirty="0" sz="1300" spc="-5" b="1">
                <a:latin typeface="Times New Roman"/>
                <a:cs typeface="Times New Roman"/>
              </a:rPr>
              <a:t>COPY </a:t>
            </a:r>
            <a:r>
              <a:rPr dirty="0" sz="1300" b="1">
                <a:latin typeface="Times New Roman"/>
                <a:cs typeface="Times New Roman"/>
              </a:rPr>
              <a:t>BYTE </a:t>
            </a:r>
            <a:r>
              <a:rPr dirty="0" sz="1300" spc="-5" b="1">
                <a:latin typeface="Times New Roman"/>
                <a:cs typeface="Times New Roman"/>
              </a:rPr>
              <a:t>FROM REGISTERS </a:t>
            </a:r>
            <a:r>
              <a:rPr dirty="0" sz="1300" b="1">
                <a:latin typeface="Times New Roman"/>
                <a:cs typeface="Times New Roman"/>
              </a:rPr>
              <a:t>SHOWN</a:t>
            </a:r>
            <a:r>
              <a:rPr dirty="0" sz="1300" spc="-50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BY</a:t>
            </a:r>
            <a:endParaRPr sz="1300">
              <a:latin typeface="Times New Roman"/>
              <a:cs typeface="Times New Roman"/>
            </a:endParaRPr>
          </a:p>
          <a:p>
            <a:pPr marL="1841500">
              <a:lnSpc>
                <a:spcPts val="1530"/>
              </a:lnSpc>
              <a:spcBef>
                <a:spcPts val="40"/>
              </a:spcBef>
            </a:pPr>
            <a:r>
              <a:rPr dirty="0" sz="1300" spc="-5" b="1">
                <a:latin typeface="Times New Roman"/>
                <a:cs typeface="Times New Roman"/>
              </a:rPr>
              <a:t>;FSR0 </a:t>
            </a:r>
            <a:r>
              <a:rPr dirty="0" sz="1300" spc="-15" b="1">
                <a:latin typeface="Times New Roman"/>
                <a:cs typeface="Times New Roman"/>
              </a:rPr>
              <a:t>TO </a:t>
            </a:r>
            <a:r>
              <a:rPr dirty="0" sz="1300" spc="-5" b="1">
                <a:latin typeface="Times New Roman"/>
                <a:cs typeface="Times New Roman"/>
              </a:rPr>
              <a:t>FSR1- </a:t>
            </a:r>
            <a:r>
              <a:rPr dirty="0" sz="1300" b="1">
                <a:latin typeface="Times New Roman"/>
                <a:cs typeface="Times New Roman"/>
              </a:rPr>
              <a:t>NO CHANGE IN</a:t>
            </a:r>
            <a:r>
              <a:rPr dirty="0" sz="1300" spc="-4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FSR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</a:pPr>
            <a:r>
              <a:rPr dirty="0" sz="1300" b="1">
                <a:latin typeface="Times New Roman"/>
                <a:cs typeface="Times New Roman"/>
              </a:rPr>
              <a:t>; ADD BYTE </a:t>
            </a:r>
            <a:r>
              <a:rPr dirty="0" sz="1300" spc="-5" b="1">
                <a:latin typeface="Times New Roman"/>
                <a:cs typeface="Times New Roman"/>
              </a:rPr>
              <a:t>FROM REGISTERS </a:t>
            </a:r>
            <a:r>
              <a:rPr dirty="0" sz="1300" b="1">
                <a:latin typeface="Times New Roman"/>
                <a:cs typeface="Times New Roman"/>
              </a:rPr>
              <a:t>SHOWN</a:t>
            </a:r>
            <a:r>
              <a:rPr dirty="0" sz="1300" spc="-80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BY</a:t>
            </a:r>
            <a:endParaRPr sz="1300">
              <a:latin typeface="Times New Roman"/>
              <a:cs typeface="Times New Roman"/>
            </a:endParaRPr>
          </a:p>
          <a:p>
            <a:pPr marL="1841500">
              <a:lnSpc>
                <a:spcPts val="1530"/>
              </a:lnSpc>
              <a:spcBef>
                <a:spcPts val="40"/>
              </a:spcBef>
            </a:pPr>
            <a:r>
              <a:rPr dirty="0" sz="1300" spc="-5" b="1">
                <a:latin typeface="Times New Roman"/>
                <a:cs typeface="Times New Roman"/>
              </a:rPr>
              <a:t>;FSR0 </a:t>
            </a:r>
            <a:r>
              <a:rPr dirty="0" sz="1300" b="1">
                <a:latin typeface="Times New Roman"/>
                <a:cs typeface="Times New Roman"/>
              </a:rPr>
              <a:t>AND </a:t>
            </a:r>
            <a:r>
              <a:rPr dirty="0" sz="1300" spc="-215" b="1">
                <a:latin typeface="Times New Roman"/>
                <a:cs typeface="Times New Roman"/>
              </a:rPr>
              <a:t>W</a:t>
            </a:r>
            <a:r>
              <a:rPr dirty="0" sz="1300" spc="-215">
                <a:latin typeface="Wingdings"/>
                <a:cs typeface="Wingdings"/>
              </a:rPr>
              <a:t></a:t>
            </a:r>
            <a:r>
              <a:rPr dirty="0" sz="1300" spc="-215" b="1">
                <a:latin typeface="Times New Roman"/>
                <a:cs typeface="Times New Roman"/>
              </a:rPr>
              <a:t>REG </a:t>
            </a:r>
            <a:r>
              <a:rPr dirty="0" sz="1300" b="1">
                <a:latin typeface="Times New Roman"/>
                <a:cs typeface="Times New Roman"/>
              </a:rPr>
              <a:t>;</a:t>
            </a:r>
            <a:endParaRPr sz="1300">
              <a:latin typeface="Times New Roman"/>
              <a:cs typeface="Times New Roman"/>
            </a:endParaRPr>
          </a:p>
          <a:p>
            <a:pPr marL="1841500">
              <a:lnSpc>
                <a:spcPts val="1530"/>
              </a:lnSpc>
            </a:pPr>
            <a:r>
              <a:rPr dirty="0" sz="1300" spc="-5" b="1">
                <a:latin typeface="Times New Roman"/>
                <a:cs typeface="Times New Roman"/>
              </a:rPr>
              <a:t>;FSR0 </a:t>
            </a:r>
            <a:r>
              <a:rPr dirty="0" sz="1300" b="1">
                <a:latin typeface="Times New Roman"/>
                <a:cs typeface="Times New Roman"/>
              </a:rPr>
              <a:t>IS </a:t>
            </a:r>
            <a:r>
              <a:rPr dirty="0" sz="1300" spc="-5" b="1">
                <a:latin typeface="Times New Roman"/>
                <a:cs typeface="Times New Roman"/>
              </a:rPr>
              <a:t>INCREMENTED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00650" y="4191000"/>
            <a:ext cx="3905250" cy="2800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77264" y="4338320"/>
            <a:ext cx="3718560" cy="11125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231775">
              <a:lnSpc>
                <a:spcPts val="2100"/>
              </a:lnSpc>
              <a:spcBef>
                <a:spcPts val="219"/>
              </a:spcBef>
              <a:buChar char="-"/>
              <a:tabLst>
                <a:tab pos="146050" algn="l"/>
              </a:tabLst>
            </a:pP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Hence,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we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will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have A3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register 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0x151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after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MOVFF</a:t>
            </a:r>
            <a:r>
              <a:rPr dirty="0" sz="1800" spc="-1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instruction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100"/>
              </a:lnSpc>
              <a:spcBef>
                <a:spcPts val="100"/>
              </a:spcBef>
              <a:buChar char="-"/>
              <a:tabLst>
                <a:tab pos="146050" algn="l"/>
              </a:tabLst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Note that the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pointer indexes </a:t>
            </a:r>
            <a:r>
              <a:rPr dirty="0" sz="1800" spc="-15" b="1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dirty="0" sz="1800" spc="-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not 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changing!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4540" y="651764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A3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76800" y="4800600"/>
            <a:ext cx="736600" cy="370205"/>
          </a:xfrm>
          <a:custGeom>
            <a:avLst/>
            <a:gdLst/>
            <a:ahLst/>
            <a:cxnLst/>
            <a:rect l="l" t="t" r="r" b="b"/>
            <a:pathLst>
              <a:path w="736600" h="370204">
                <a:moveTo>
                  <a:pt x="0" y="369887"/>
                </a:moveTo>
                <a:lnTo>
                  <a:pt x="736600" y="369887"/>
                </a:lnTo>
                <a:lnTo>
                  <a:pt x="736600" y="0"/>
                </a:lnTo>
                <a:lnTo>
                  <a:pt x="0" y="0"/>
                </a:lnTo>
                <a:lnTo>
                  <a:pt x="0" y="369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76800" y="4800600"/>
            <a:ext cx="736600" cy="370205"/>
          </a:xfrm>
          <a:custGeom>
            <a:avLst/>
            <a:gdLst/>
            <a:ahLst/>
            <a:cxnLst/>
            <a:rect l="l" t="t" r="r" b="b"/>
            <a:pathLst>
              <a:path w="736600" h="370204">
                <a:moveTo>
                  <a:pt x="0" y="0"/>
                </a:moveTo>
                <a:lnTo>
                  <a:pt x="736599" y="0"/>
                </a:lnTo>
                <a:lnTo>
                  <a:pt x="736599" y="369887"/>
                </a:lnTo>
                <a:lnTo>
                  <a:pt x="0" y="36988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955540" y="4833620"/>
            <a:ext cx="572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F</a:t>
            </a:r>
            <a:r>
              <a:rPr dirty="0" sz="1800" b="1">
                <a:latin typeface="Times New Roman"/>
                <a:cs typeface="Times New Roman"/>
              </a:rPr>
              <a:t>SR0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53000" y="5257800"/>
            <a:ext cx="736600" cy="370205"/>
          </a:xfrm>
          <a:custGeom>
            <a:avLst/>
            <a:gdLst/>
            <a:ahLst/>
            <a:cxnLst/>
            <a:rect l="l" t="t" r="r" b="b"/>
            <a:pathLst>
              <a:path w="736600" h="370204">
                <a:moveTo>
                  <a:pt x="0" y="369887"/>
                </a:moveTo>
                <a:lnTo>
                  <a:pt x="736600" y="369887"/>
                </a:lnTo>
                <a:lnTo>
                  <a:pt x="736600" y="0"/>
                </a:lnTo>
                <a:lnTo>
                  <a:pt x="0" y="0"/>
                </a:lnTo>
                <a:lnTo>
                  <a:pt x="0" y="369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000" y="5257800"/>
            <a:ext cx="736600" cy="370205"/>
          </a:xfrm>
          <a:custGeom>
            <a:avLst/>
            <a:gdLst/>
            <a:ahLst/>
            <a:cxnLst/>
            <a:rect l="l" t="t" r="r" b="b"/>
            <a:pathLst>
              <a:path w="736600" h="370204">
                <a:moveTo>
                  <a:pt x="0" y="0"/>
                </a:moveTo>
                <a:lnTo>
                  <a:pt x="736599" y="0"/>
                </a:lnTo>
                <a:lnTo>
                  <a:pt x="736599" y="369887"/>
                </a:lnTo>
                <a:lnTo>
                  <a:pt x="0" y="36988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031740" y="5290820"/>
            <a:ext cx="572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F</a:t>
            </a:r>
            <a:r>
              <a:rPr dirty="0" sz="1800" b="1">
                <a:latin typeface="Times New Roman"/>
                <a:cs typeface="Times New Roman"/>
              </a:rPr>
              <a:t>SR1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2019-11-14T12:31:20Z</dcterms:created>
  <dcterms:modified xsi:type="dcterms:W3CDTF">2019-11-14T12:31:20Z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2019-11-14T00:00:00Z</vt:filetime>
  </property>
</Properties>
</file>