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797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00" y="457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797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475297"/>
            <a:ext cx="8072120" cy="1356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13966"/>
            <a:ext cx="8069580" cy="303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1.microchip.com/downloads/en/" TargetMode="External"/><Relationship Id="rId3" Type="http://schemas.openxmlformats.org/officeDocument/2006/relationships/image" Target="../media/image37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8051projects.net/lcd-interfacing/commands.php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outube.com/watch?v=tTym5apZwCE" TargetMode="External"/><Relationship Id="rId3" Type="http://schemas.openxmlformats.org/officeDocument/2006/relationships/hyperlink" Target="http://video.google.com/videoplay?docid=7437543675646211278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Organic_LED" TargetMode="Externa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.iae.nl/users/pouweha/lcd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5026" y="3035300"/>
            <a:ext cx="255016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6945" algn="l"/>
              </a:tabLst>
            </a:pPr>
            <a:r>
              <a:rPr dirty="0" sz="5200" spc="-165"/>
              <a:t>C</a:t>
            </a:r>
            <a:r>
              <a:rPr dirty="0" sz="5200" spc="50"/>
              <a:t>h</a:t>
            </a:r>
            <a:r>
              <a:rPr dirty="0" sz="5200" spc="-200"/>
              <a:t>a</a:t>
            </a:r>
            <a:r>
              <a:rPr dirty="0" sz="5200" spc="50"/>
              <a:t>p</a:t>
            </a:r>
            <a:r>
              <a:rPr dirty="0" sz="5200" spc="70"/>
              <a:t>t</a:t>
            </a:r>
            <a:r>
              <a:rPr dirty="0" sz="5200" spc="-145"/>
              <a:t>e</a:t>
            </a:r>
            <a:r>
              <a:rPr dirty="0" sz="5200"/>
              <a:t>r</a:t>
            </a:r>
            <a:r>
              <a:rPr dirty="0" sz="5200"/>
              <a:t>	</a:t>
            </a:r>
            <a:r>
              <a:rPr dirty="0" sz="5200" spc="-165"/>
              <a:t>9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1297939" y="4130357"/>
            <a:ext cx="7470140" cy="1537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Verdana"/>
                <a:cs typeface="Verdana"/>
              </a:rPr>
              <a:t>Input/Output </a:t>
            </a:r>
            <a:r>
              <a:rPr dirty="0" sz="4000">
                <a:latin typeface="Verdana"/>
                <a:cs typeface="Verdana"/>
              </a:rPr>
              <a:t>(I/O) </a:t>
            </a:r>
            <a:r>
              <a:rPr dirty="0" sz="4000" spc="-5">
                <a:latin typeface="Verdana"/>
                <a:cs typeface="Verdana"/>
              </a:rPr>
              <a:t>Ports and  Interfacing</a:t>
            </a: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Verdana"/>
                <a:cs typeface="Verdana"/>
              </a:rPr>
              <a:t>Updated: 3/13/12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475297"/>
            <a:ext cx="5850255" cy="135636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dirty="0" spc="-60"/>
              <a:t>Interfacing </a:t>
            </a:r>
            <a:r>
              <a:rPr dirty="0" spc="-120"/>
              <a:t>Seven-Segment  </a:t>
            </a:r>
            <a:r>
              <a:rPr dirty="0" spc="30"/>
              <a:t>LEDs </a:t>
            </a:r>
            <a:r>
              <a:rPr dirty="0" spc="-140"/>
              <a:t>as </a:t>
            </a:r>
            <a:r>
              <a:rPr dirty="0" spc="-65"/>
              <a:t>an </a:t>
            </a:r>
            <a:r>
              <a:rPr dirty="0" spc="50"/>
              <a:t>Output </a:t>
            </a:r>
            <a:r>
              <a:rPr dirty="0" sz="3200" spc="-120">
                <a:solidFill>
                  <a:srgbClr val="A9A700"/>
                </a:solidFill>
              </a:rPr>
              <a:t>(1 </a:t>
            </a:r>
            <a:r>
              <a:rPr dirty="0" sz="3200">
                <a:solidFill>
                  <a:srgbClr val="A9A700"/>
                </a:solidFill>
              </a:rPr>
              <a:t>of</a:t>
            </a:r>
            <a:r>
              <a:rPr dirty="0" sz="3200" spc="204">
                <a:solidFill>
                  <a:srgbClr val="A9A700"/>
                </a:solidFill>
              </a:rPr>
              <a:t> </a:t>
            </a:r>
            <a:r>
              <a:rPr dirty="0" sz="3200" spc="-120">
                <a:solidFill>
                  <a:srgbClr val="A9A700"/>
                </a:solidFill>
              </a:rPr>
              <a:t>4)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93139" y="2013966"/>
            <a:ext cx="7992745" cy="33000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Seven-segment LEDs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Often used to display BCD numbers </a:t>
            </a:r>
            <a:r>
              <a:rPr dirty="0" sz="2400">
                <a:latin typeface="Verdana"/>
                <a:cs typeface="Verdana"/>
              </a:rPr>
              <a:t>(1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through</a:t>
            </a:r>
            <a:endParaRPr sz="2400">
              <a:latin typeface="Verdana"/>
              <a:cs typeface="Verdana"/>
            </a:endParaRPr>
          </a:p>
          <a:p>
            <a:pPr marL="748665">
              <a:lnSpc>
                <a:spcPct val="100000"/>
              </a:lnSpc>
              <a:spcBef>
                <a:spcPts val="45"/>
              </a:spcBef>
            </a:pPr>
            <a:r>
              <a:rPr dirty="0" sz="2400" spc="-5">
                <a:latin typeface="Verdana"/>
                <a:cs typeface="Verdana"/>
              </a:rPr>
              <a:t>9) </a:t>
            </a:r>
            <a:r>
              <a:rPr dirty="0" sz="2400">
                <a:latin typeface="Verdana"/>
                <a:cs typeface="Verdana"/>
              </a:rPr>
              <a:t>and a few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alphabets</a:t>
            </a:r>
            <a:endParaRPr sz="2400">
              <a:latin typeface="Verdana"/>
              <a:cs typeface="Verdana"/>
            </a:endParaRPr>
          </a:p>
          <a:p>
            <a:pPr marL="748665" marR="253365" indent="-279400">
              <a:lnSpc>
                <a:spcPct val="101099"/>
              </a:lnSpc>
              <a:spcBef>
                <a:spcPts val="46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group of eight LEDs physically mounted </a:t>
            </a:r>
            <a:r>
              <a:rPr dirty="0" sz="2400">
                <a:latin typeface="Verdana"/>
                <a:cs typeface="Verdana"/>
              </a:rPr>
              <a:t>in  </a:t>
            </a:r>
            <a:r>
              <a:rPr dirty="0" sz="2400" spc="-5">
                <a:latin typeface="Verdana"/>
                <a:cs typeface="Verdana"/>
              </a:rPr>
              <a:t>the shape of the number eight plus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decimal  point </a:t>
            </a:r>
            <a:r>
              <a:rPr dirty="0" sz="2400">
                <a:latin typeface="Verdana"/>
                <a:cs typeface="Verdana"/>
              </a:rPr>
              <a:t>as </a:t>
            </a:r>
            <a:r>
              <a:rPr dirty="0" sz="2400" spc="-5">
                <a:latin typeface="Verdana"/>
                <a:cs typeface="Verdana"/>
              </a:rPr>
              <a:t>shown </a:t>
            </a:r>
            <a:r>
              <a:rPr dirty="0" sz="2400">
                <a:latin typeface="Verdana"/>
                <a:cs typeface="Verdana"/>
              </a:rPr>
              <a:t>in </a:t>
            </a:r>
            <a:r>
              <a:rPr dirty="0" sz="2400" spc="-5">
                <a:latin typeface="Verdana"/>
                <a:cs typeface="Verdana"/>
              </a:rPr>
              <a:t>Figure 9-5</a:t>
            </a:r>
            <a:r>
              <a:rPr dirty="0" sz="2400">
                <a:latin typeface="Verdana"/>
                <a:cs typeface="Verdana"/>
              </a:rPr>
              <a:t> (a)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ts val="2850"/>
              </a:lnSpc>
              <a:spcBef>
                <a:spcPts val="59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Each LED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called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segment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labeled</a:t>
            </a:r>
            <a:r>
              <a:rPr dirty="0" sz="2400">
                <a:latin typeface="Verdana"/>
                <a:cs typeface="Verdana"/>
              </a:rPr>
              <a:t> as</a:t>
            </a:r>
            <a:endParaRPr sz="2400">
              <a:latin typeface="Verdana"/>
              <a:cs typeface="Verdana"/>
            </a:endParaRPr>
          </a:p>
          <a:p>
            <a:pPr marL="748665">
              <a:lnSpc>
                <a:spcPts val="2850"/>
              </a:lnSpc>
            </a:pPr>
            <a:r>
              <a:rPr dirty="0" sz="2400" spc="290">
                <a:latin typeface="DejaVu Sans"/>
                <a:cs typeface="DejaVu Sans"/>
              </a:rPr>
              <a:t>ʻ</a:t>
            </a:r>
            <a:r>
              <a:rPr dirty="0" sz="2400" spc="290">
                <a:latin typeface="Verdana"/>
                <a:cs typeface="Verdana"/>
              </a:rPr>
              <a:t>a</a:t>
            </a:r>
            <a:r>
              <a:rPr dirty="0" sz="2400" spc="290">
                <a:latin typeface="DejaVu Sans"/>
                <a:cs typeface="DejaVu Sans"/>
              </a:rPr>
              <a:t>ʼ </a:t>
            </a:r>
            <a:r>
              <a:rPr dirty="0" sz="2400" spc="-5">
                <a:latin typeface="Verdana"/>
                <a:cs typeface="Verdana"/>
              </a:rPr>
              <a:t>through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5">
                <a:latin typeface="DejaVu Sans"/>
                <a:cs typeface="DejaVu Sans"/>
              </a:rPr>
              <a:t>ʻ</a:t>
            </a:r>
            <a:r>
              <a:rPr dirty="0" sz="2400" spc="215">
                <a:latin typeface="Verdana"/>
                <a:cs typeface="Verdana"/>
              </a:rPr>
              <a:t>g</a:t>
            </a:r>
            <a:r>
              <a:rPr dirty="0" sz="2400" spc="215">
                <a:latin typeface="DejaVu Sans"/>
                <a:cs typeface="DejaVu Sans"/>
              </a:rPr>
              <a:t>ʼ</a:t>
            </a:r>
            <a:r>
              <a:rPr dirty="0" sz="2400" spc="21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400" y="2590800"/>
            <a:ext cx="2457192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475297"/>
            <a:ext cx="5850255" cy="135636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dirty="0" spc="-60"/>
              <a:t>Interfacing </a:t>
            </a:r>
            <a:r>
              <a:rPr dirty="0" spc="-120"/>
              <a:t>Seven-Segment  </a:t>
            </a:r>
            <a:r>
              <a:rPr dirty="0" spc="30"/>
              <a:t>LEDs </a:t>
            </a:r>
            <a:r>
              <a:rPr dirty="0" spc="-140"/>
              <a:t>as </a:t>
            </a:r>
            <a:r>
              <a:rPr dirty="0" spc="-65"/>
              <a:t>an </a:t>
            </a:r>
            <a:r>
              <a:rPr dirty="0" spc="50"/>
              <a:t>Output </a:t>
            </a:r>
            <a:r>
              <a:rPr dirty="0" sz="3200" spc="-120">
                <a:solidFill>
                  <a:srgbClr val="A9A700"/>
                </a:solidFill>
              </a:rPr>
              <a:t>(2 </a:t>
            </a:r>
            <a:r>
              <a:rPr dirty="0" sz="3200">
                <a:solidFill>
                  <a:srgbClr val="A9A700"/>
                </a:solidFill>
              </a:rPr>
              <a:t>of</a:t>
            </a:r>
            <a:r>
              <a:rPr dirty="0" sz="3200" spc="105">
                <a:solidFill>
                  <a:srgbClr val="A9A700"/>
                </a:solidFill>
              </a:rPr>
              <a:t> </a:t>
            </a:r>
            <a:r>
              <a:rPr dirty="0" sz="3200" spc="-120">
                <a:solidFill>
                  <a:srgbClr val="A9A700"/>
                </a:solidFill>
              </a:rPr>
              <a:t>4)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184140" y="2355532"/>
            <a:ext cx="3468370" cy="1483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5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Two </a:t>
            </a:r>
            <a:r>
              <a:rPr dirty="0" sz="2400" spc="-5">
                <a:latin typeface="Verdana"/>
                <a:cs typeface="Verdana"/>
              </a:rPr>
              <a:t>types of seven-  segment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LEDs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59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Common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anode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5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Common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cathode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5940" y="6052820"/>
            <a:ext cx="2120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decimal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point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2458" y="5578684"/>
            <a:ext cx="819150" cy="669925"/>
          </a:xfrm>
          <a:custGeom>
            <a:avLst/>
            <a:gdLst/>
            <a:ahLst/>
            <a:cxnLst/>
            <a:rect l="l" t="t" r="r" b="b"/>
            <a:pathLst>
              <a:path w="819150" h="669925">
                <a:moveTo>
                  <a:pt x="818541" y="66971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2800" y="5562600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0" y="0"/>
                </a:moveTo>
                <a:lnTo>
                  <a:pt x="34848" y="77736"/>
                </a:lnTo>
                <a:lnTo>
                  <a:pt x="83096" y="187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0600" y="2895600"/>
            <a:ext cx="3886200" cy="2899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459422"/>
            <a:ext cx="5850255" cy="135636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dirty="0" spc="-60"/>
              <a:t>Interfacing </a:t>
            </a:r>
            <a:r>
              <a:rPr dirty="0" spc="-120"/>
              <a:t>Seven-Segment  </a:t>
            </a:r>
            <a:r>
              <a:rPr dirty="0" spc="30"/>
              <a:t>LEDs </a:t>
            </a:r>
            <a:r>
              <a:rPr dirty="0" spc="-140"/>
              <a:t>as </a:t>
            </a:r>
            <a:r>
              <a:rPr dirty="0" spc="-65"/>
              <a:t>an </a:t>
            </a:r>
            <a:r>
              <a:rPr dirty="0" spc="50"/>
              <a:t>Output </a:t>
            </a:r>
            <a:r>
              <a:rPr dirty="0" sz="3200" spc="-120">
                <a:solidFill>
                  <a:srgbClr val="A9A700"/>
                </a:solidFill>
              </a:rPr>
              <a:t>(3 </a:t>
            </a:r>
            <a:r>
              <a:rPr dirty="0" sz="3200">
                <a:solidFill>
                  <a:srgbClr val="A9A700"/>
                </a:solidFill>
              </a:rPr>
              <a:t>of</a:t>
            </a:r>
            <a:r>
              <a:rPr dirty="0" sz="3200" spc="105">
                <a:solidFill>
                  <a:srgbClr val="A9A700"/>
                </a:solidFill>
              </a:rPr>
              <a:t> </a:t>
            </a:r>
            <a:r>
              <a:rPr dirty="0" sz="3200" spc="-120">
                <a:solidFill>
                  <a:srgbClr val="A9A700"/>
                </a:solidFill>
              </a:rPr>
              <a:t>4)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184140" y="2827020"/>
            <a:ext cx="3879850" cy="37465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5080" indent="-342900">
              <a:lnSpc>
                <a:spcPts val="2100"/>
              </a:lnSpc>
              <a:spcBef>
                <a:spcPts val="42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In a </a:t>
            </a:r>
            <a:r>
              <a:rPr dirty="0" sz="2000" spc="-5">
                <a:latin typeface="Verdana"/>
                <a:cs typeface="Verdana"/>
              </a:rPr>
              <a:t>common anode seven-  segment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LED</a:t>
            </a:r>
            <a:endParaRPr sz="2000">
              <a:latin typeface="Verdana"/>
              <a:cs typeface="Verdana"/>
            </a:endParaRPr>
          </a:p>
          <a:p>
            <a:pPr marL="749300" marR="10160" indent="-279400">
              <a:lnSpc>
                <a:spcPct val="89000"/>
              </a:lnSpc>
              <a:spcBef>
                <a:spcPts val="47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All </a:t>
            </a:r>
            <a:r>
              <a:rPr dirty="0" sz="1800" spc="-5">
                <a:latin typeface="Verdana"/>
                <a:cs typeface="Verdana"/>
              </a:rPr>
              <a:t>anodes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connected  together to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power supply 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cathodes </a:t>
            </a:r>
            <a:r>
              <a:rPr dirty="0" sz="1800">
                <a:latin typeface="Verdana"/>
                <a:cs typeface="Verdana"/>
              </a:rPr>
              <a:t>are  </a:t>
            </a:r>
            <a:r>
              <a:rPr dirty="0" sz="1800" spc="-5">
                <a:latin typeface="Verdana"/>
                <a:cs typeface="Verdana"/>
              </a:rPr>
              <a:t>connected to 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lines</a:t>
            </a:r>
            <a:endParaRPr sz="1800">
              <a:latin typeface="Verdana"/>
              <a:cs typeface="Verdana"/>
            </a:endParaRPr>
          </a:p>
          <a:p>
            <a:pPr marL="355600" marR="1211580" indent="-342900">
              <a:lnSpc>
                <a:spcPts val="2120"/>
              </a:lnSpc>
              <a:spcBef>
                <a:spcPts val="6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Logic </a:t>
            </a:r>
            <a:r>
              <a:rPr dirty="0" sz="2000">
                <a:latin typeface="Verdana"/>
                <a:cs typeface="Verdana"/>
              </a:rPr>
              <a:t>0 </a:t>
            </a:r>
            <a:r>
              <a:rPr dirty="0" sz="2000" spc="-5">
                <a:latin typeface="Verdana"/>
                <a:cs typeface="Verdana"/>
              </a:rPr>
              <a:t>turns on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  </a:t>
            </a:r>
            <a:r>
              <a:rPr dirty="0" sz="2000" spc="-5">
                <a:latin typeface="Verdana"/>
                <a:cs typeface="Verdana"/>
              </a:rPr>
              <a:t>segment.</a:t>
            </a:r>
            <a:endParaRPr sz="2000">
              <a:latin typeface="Verdana"/>
              <a:cs typeface="Verdana"/>
            </a:endParaRPr>
          </a:p>
          <a:p>
            <a:pPr marL="355600" marR="284480" indent="-342900">
              <a:lnSpc>
                <a:spcPct val="90000"/>
              </a:lnSpc>
              <a:spcBef>
                <a:spcPts val="5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Example: </a:t>
            </a:r>
            <a:r>
              <a:rPr dirty="0" sz="2000">
                <a:latin typeface="Verdana"/>
                <a:cs typeface="Verdana"/>
              </a:rPr>
              <a:t>To </a:t>
            </a:r>
            <a:r>
              <a:rPr dirty="0" sz="2000" spc="-5">
                <a:latin typeface="Verdana"/>
                <a:cs typeface="Verdana"/>
              </a:rPr>
              <a:t>display digit  1, </a:t>
            </a:r>
            <a:r>
              <a:rPr dirty="0" sz="2000">
                <a:latin typeface="Verdana"/>
                <a:cs typeface="Verdana"/>
              </a:rPr>
              <a:t>all </a:t>
            </a:r>
            <a:r>
              <a:rPr dirty="0" sz="2000" spc="-5">
                <a:latin typeface="Verdana"/>
                <a:cs typeface="Verdana"/>
              </a:rPr>
              <a:t>segments except </a:t>
            </a:r>
            <a:r>
              <a:rPr dirty="0" sz="2000">
                <a:latin typeface="Verdana"/>
                <a:cs typeface="Verdana"/>
              </a:rPr>
              <a:t>b  and c </a:t>
            </a:r>
            <a:r>
              <a:rPr dirty="0" sz="2000" spc="-5">
                <a:latin typeface="Verdana"/>
                <a:cs typeface="Verdana"/>
              </a:rPr>
              <a:t>should be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off.</a:t>
            </a:r>
            <a:endParaRPr sz="2000">
              <a:latin typeface="Verdana"/>
              <a:cs typeface="Verdana"/>
            </a:endParaRPr>
          </a:p>
          <a:p>
            <a:pPr marL="355600" marR="168275" indent="-342900">
              <a:lnSpc>
                <a:spcPts val="2220"/>
              </a:lnSpc>
              <a:spcBef>
                <a:spcPts val="4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Byte 11111001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F9H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will  </a:t>
            </a:r>
            <a:r>
              <a:rPr dirty="0" sz="2000" spc="-5">
                <a:latin typeface="Verdana"/>
                <a:cs typeface="Verdana"/>
              </a:rPr>
              <a:t>display digit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1.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199" y="2819400"/>
            <a:ext cx="2623185" cy="36957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800" spc="-5">
                <a:latin typeface="Verdana"/>
                <a:cs typeface="Verdana"/>
              </a:rPr>
              <a:t>5V (Common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Anode)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9200" y="3171940"/>
            <a:ext cx="3581400" cy="272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475297"/>
            <a:ext cx="5850255" cy="135636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dirty="0" spc="-60"/>
              <a:t>Interfacing </a:t>
            </a:r>
            <a:r>
              <a:rPr dirty="0" spc="-120"/>
              <a:t>Seven-Segment  </a:t>
            </a:r>
            <a:r>
              <a:rPr dirty="0" spc="30"/>
              <a:t>LEDs </a:t>
            </a:r>
            <a:r>
              <a:rPr dirty="0" spc="-140"/>
              <a:t>as </a:t>
            </a:r>
            <a:r>
              <a:rPr dirty="0" spc="-65"/>
              <a:t>an </a:t>
            </a:r>
            <a:r>
              <a:rPr dirty="0" spc="50"/>
              <a:t>Output </a:t>
            </a:r>
            <a:r>
              <a:rPr dirty="0" sz="3200" spc="-120">
                <a:solidFill>
                  <a:srgbClr val="A9A700"/>
                </a:solidFill>
              </a:rPr>
              <a:t>(4 </a:t>
            </a:r>
            <a:r>
              <a:rPr dirty="0" sz="3200">
                <a:solidFill>
                  <a:srgbClr val="A9A700"/>
                </a:solidFill>
              </a:rPr>
              <a:t>of</a:t>
            </a:r>
            <a:r>
              <a:rPr dirty="0" sz="3200" spc="105">
                <a:solidFill>
                  <a:srgbClr val="A9A700"/>
                </a:solidFill>
              </a:rPr>
              <a:t> </a:t>
            </a:r>
            <a:r>
              <a:rPr dirty="0" sz="3200" spc="-120">
                <a:solidFill>
                  <a:srgbClr val="A9A700"/>
                </a:solidFill>
              </a:rPr>
              <a:t>4)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184140" y="2065020"/>
            <a:ext cx="3860800" cy="37465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704215" indent="-342900">
              <a:lnSpc>
                <a:spcPts val="2100"/>
              </a:lnSpc>
              <a:spcBef>
                <a:spcPts val="42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In a </a:t>
            </a:r>
            <a:r>
              <a:rPr dirty="0" sz="2000" spc="-5">
                <a:latin typeface="Verdana"/>
                <a:cs typeface="Verdana"/>
              </a:rPr>
              <a:t>common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cathode  seven-segment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LED</a:t>
            </a:r>
            <a:endParaRPr sz="2000">
              <a:latin typeface="Verdana"/>
              <a:cs typeface="Verdana"/>
            </a:endParaRPr>
          </a:p>
          <a:p>
            <a:pPr marL="749300" marR="5080" indent="-279400">
              <a:lnSpc>
                <a:spcPct val="89000"/>
              </a:lnSpc>
              <a:spcBef>
                <a:spcPts val="47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All </a:t>
            </a:r>
            <a:r>
              <a:rPr dirty="0" sz="1800" spc="-5">
                <a:latin typeface="Verdana"/>
                <a:cs typeface="Verdana"/>
              </a:rPr>
              <a:t>cathodes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connected  together to ground </a:t>
            </a:r>
            <a:r>
              <a:rPr dirty="0" sz="1800">
                <a:latin typeface="Verdana"/>
                <a:cs typeface="Verdana"/>
              </a:rPr>
              <a:t>and  </a:t>
            </a:r>
            <a:r>
              <a:rPr dirty="0" sz="1800" spc="-5">
                <a:latin typeface="Verdana"/>
                <a:cs typeface="Verdana"/>
              </a:rPr>
              <a:t>the anodes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connected  to data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lines</a:t>
            </a:r>
            <a:endParaRPr sz="1800">
              <a:latin typeface="Verdana"/>
              <a:cs typeface="Verdana"/>
            </a:endParaRPr>
          </a:p>
          <a:p>
            <a:pPr marL="355600" marR="1192530" indent="-342900">
              <a:lnSpc>
                <a:spcPts val="2120"/>
              </a:lnSpc>
              <a:spcBef>
                <a:spcPts val="6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Logic </a:t>
            </a:r>
            <a:r>
              <a:rPr dirty="0" sz="2000">
                <a:latin typeface="Verdana"/>
                <a:cs typeface="Verdana"/>
              </a:rPr>
              <a:t>1 </a:t>
            </a:r>
            <a:r>
              <a:rPr dirty="0" sz="2000" spc="-5">
                <a:latin typeface="Verdana"/>
                <a:cs typeface="Verdana"/>
              </a:rPr>
              <a:t>turns on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  </a:t>
            </a:r>
            <a:r>
              <a:rPr dirty="0" sz="2000" spc="-5">
                <a:latin typeface="Verdana"/>
                <a:cs typeface="Verdana"/>
              </a:rPr>
              <a:t>segment.</a:t>
            </a:r>
            <a:endParaRPr sz="2000">
              <a:latin typeface="Verdana"/>
              <a:cs typeface="Verdana"/>
            </a:endParaRPr>
          </a:p>
          <a:p>
            <a:pPr marL="355600" marR="266065" indent="-342900">
              <a:lnSpc>
                <a:spcPct val="90000"/>
              </a:lnSpc>
              <a:spcBef>
                <a:spcPts val="5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Example: </a:t>
            </a:r>
            <a:r>
              <a:rPr dirty="0" sz="2000">
                <a:latin typeface="Verdana"/>
                <a:cs typeface="Verdana"/>
              </a:rPr>
              <a:t>To </a:t>
            </a:r>
            <a:r>
              <a:rPr dirty="0" sz="2000" spc="-5">
                <a:latin typeface="Verdana"/>
                <a:cs typeface="Verdana"/>
              </a:rPr>
              <a:t>display digit  1, </a:t>
            </a:r>
            <a:r>
              <a:rPr dirty="0" sz="2000">
                <a:latin typeface="Verdana"/>
                <a:cs typeface="Verdana"/>
              </a:rPr>
              <a:t>all </a:t>
            </a:r>
            <a:r>
              <a:rPr dirty="0" sz="2000" spc="-5">
                <a:latin typeface="Verdana"/>
                <a:cs typeface="Verdana"/>
              </a:rPr>
              <a:t>segments except </a:t>
            </a:r>
            <a:r>
              <a:rPr dirty="0" sz="2000">
                <a:latin typeface="Verdana"/>
                <a:cs typeface="Verdana"/>
              </a:rPr>
              <a:t>b  and c </a:t>
            </a:r>
            <a:r>
              <a:rPr dirty="0" sz="2000" spc="-5">
                <a:latin typeface="Verdana"/>
                <a:cs typeface="Verdana"/>
              </a:rPr>
              <a:t>should be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off.</a:t>
            </a:r>
            <a:endParaRPr sz="2000">
              <a:latin typeface="Verdana"/>
              <a:cs typeface="Verdana"/>
            </a:endParaRPr>
          </a:p>
          <a:p>
            <a:pPr marL="355600" marR="133985" indent="-342900">
              <a:lnSpc>
                <a:spcPts val="2220"/>
              </a:lnSpc>
              <a:spcBef>
                <a:spcPts val="4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Byte 00000110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06H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will  </a:t>
            </a:r>
            <a:r>
              <a:rPr dirty="0" sz="2000" spc="-5">
                <a:latin typeface="Verdana"/>
                <a:cs typeface="Verdana"/>
              </a:rPr>
              <a:t>display digit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1.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5715000"/>
            <a:ext cx="3081020" cy="36957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latin typeface="Verdana"/>
                <a:cs typeface="Verdana"/>
              </a:rPr>
              <a:t>GND (Common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Cathode)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2600" y="2286000"/>
            <a:ext cx="6781800" cy="304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465137"/>
            <a:ext cx="8102600" cy="1369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  <a:tabLst>
                <a:tab pos="2105025" algn="l"/>
                <a:tab pos="3630295" algn="l"/>
              </a:tabLst>
            </a:pPr>
            <a:r>
              <a:rPr dirty="0" spc="-110"/>
              <a:t>Segment	</a:t>
            </a:r>
            <a:r>
              <a:rPr dirty="0" spc="-25"/>
              <a:t>LEDS	</a:t>
            </a:r>
            <a:r>
              <a:rPr dirty="0" spc="50"/>
              <a:t>to </a:t>
            </a:r>
            <a:r>
              <a:rPr dirty="0" spc="-25"/>
              <a:t>PORTB</a:t>
            </a:r>
            <a:r>
              <a:rPr dirty="0" spc="-70"/>
              <a:t> </a:t>
            </a:r>
            <a:r>
              <a:rPr dirty="0" spc="-45"/>
              <a:t>and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A9A700"/>
                  </a:solidFill>
                </a:uFill>
              </a:rPr>
              <a:t>PORTC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9810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20">
                <a:uFill>
                  <a:solidFill>
                    <a:srgbClr val="A9A700"/>
                  </a:solidFill>
                </a:uFill>
              </a:rPr>
              <a:t>Seven-Segment	</a:t>
            </a:r>
            <a:r>
              <a:rPr dirty="0" u="heavy" spc="-75">
                <a:uFill>
                  <a:solidFill>
                    <a:srgbClr val="A9A700"/>
                  </a:solidFill>
                </a:uFill>
              </a:rPr>
              <a:t>Chips	</a:t>
            </a:r>
          </a:p>
        </p:txBody>
      </p:sp>
      <p:sp>
        <p:nvSpPr>
          <p:cNvPr id="5" name="object 5"/>
          <p:cNvSpPr/>
          <p:nvPr/>
        </p:nvSpPr>
        <p:spPr>
          <a:xfrm>
            <a:off x="3810000" y="5029200"/>
            <a:ext cx="1981200" cy="158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5539" y="5840095"/>
            <a:ext cx="182562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 b="1">
                <a:latin typeface="Verdana"/>
                <a:cs typeface="Verdana"/>
              </a:rPr>
              <a:t>ALPHA/  NUMERIC</a:t>
            </a:r>
            <a:r>
              <a:rPr dirty="0" sz="1800" spc="-6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C/A  </a:t>
            </a:r>
            <a:r>
              <a:rPr dirty="0" sz="1800" b="1">
                <a:latin typeface="Verdana"/>
                <a:cs typeface="Verdana"/>
              </a:rPr>
              <a:t>DISPLAY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2362200"/>
            <a:ext cx="1658937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000" y="2209800"/>
            <a:ext cx="2547937" cy="2187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40">
                <a:uFill>
                  <a:solidFill>
                    <a:srgbClr val="A9A700"/>
                  </a:solidFill>
                </a:uFill>
              </a:rPr>
              <a:t>Sample</a:t>
            </a:r>
            <a:r>
              <a:rPr dirty="0" u="heavy" spc="-9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50">
                <a:uFill>
                  <a:solidFill>
                    <a:srgbClr val="A9A700"/>
                  </a:solidFill>
                </a:uFill>
              </a:rPr>
              <a:t>Program	</a:t>
            </a:r>
          </a:p>
        </p:txBody>
      </p:sp>
      <p:sp>
        <p:nvSpPr>
          <p:cNvPr id="5" name="object 5"/>
          <p:cNvSpPr/>
          <p:nvPr/>
        </p:nvSpPr>
        <p:spPr>
          <a:xfrm>
            <a:off x="1143000" y="2057400"/>
            <a:ext cx="7183437" cy="454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 </a:t>
            </a:r>
            <a:r>
              <a:rPr dirty="0" u="heavy" spc="50">
                <a:uFill>
                  <a:solidFill>
                    <a:srgbClr val="A9A700"/>
                  </a:solidFill>
                </a:uFill>
              </a:rPr>
              <a:t>to </a:t>
            </a:r>
            <a:r>
              <a:rPr dirty="0" u="heavy" spc="-120">
                <a:uFill>
                  <a:solidFill>
                    <a:srgbClr val="A9A700"/>
                  </a:solidFill>
                </a:uFill>
              </a:rPr>
              <a:t>Multiple</a:t>
            </a:r>
            <a:r>
              <a:rPr dirty="0" u="heavy" spc="-7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10">
                <a:uFill>
                  <a:solidFill>
                    <a:srgbClr val="A9A700"/>
                  </a:solidFill>
                </a:uFill>
              </a:rPr>
              <a:t>7-Segments	</a:t>
            </a:r>
          </a:p>
        </p:txBody>
      </p:sp>
      <p:sp>
        <p:nvSpPr>
          <p:cNvPr id="5" name="object 5"/>
          <p:cNvSpPr/>
          <p:nvPr/>
        </p:nvSpPr>
        <p:spPr>
          <a:xfrm>
            <a:off x="2133600" y="1981200"/>
            <a:ext cx="5715000" cy="379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600" y="5800725"/>
            <a:ext cx="3243262" cy="151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7275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14">
                <a:uFill>
                  <a:solidFill>
                    <a:srgbClr val="A9A700"/>
                  </a:solidFill>
                </a:uFill>
              </a:rPr>
              <a:t>Using</a:t>
            </a:r>
            <a:r>
              <a:rPr dirty="0" u="heavy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A9A700"/>
                  </a:solidFill>
                </a:uFill>
              </a:rPr>
              <a:t>the	</a:t>
            </a:r>
            <a:r>
              <a:rPr dirty="0" u="heavy" spc="-105">
                <a:uFill>
                  <a:solidFill>
                    <a:srgbClr val="A9A700"/>
                  </a:solidFill>
                </a:uFill>
              </a:rPr>
              <a:t>Simulator	</a:t>
            </a:r>
          </a:p>
        </p:txBody>
      </p:sp>
      <p:sp>
        <p:nvSpPr>
          <p:cNvPr id="5" name="object 5"/>
          <p:cNvSpPr/>
          <p:nvPr/>
        </p:nvSpPr>
        <p:spPr>
          <a:xfrm>
            <a:off x="990600" y="2133600"/>
            <a:ext cx="45720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15000" y="2667000"/>
            <a:ext cx="3009900" cy="3552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43399" y="51054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495299"/>
                </a:moveTo>
                <a:lnTo>
                  <a:pt x="2147" y="454677"/>
                </a:lnTo>
                <a:lnTo>
                  <a:pt x="8477" y="414959"/>
                </a:lnTo>
                <a:lnTo>
                  <a:pt x="18823" y="376273"/>
                </a:lnTo>
                <a:lnTo>
                  <a:pt x="33020" y="338746"/>
                </a:lnTo>
                <a:lnTo>
                  <a:pt x="50899" y="302506"/>
                </a:lnTo>
                <a:lnTo>
                  <a:pt x="72295" y="267680"/>
                </a:lnTo>
                <a:lnTo>
                  <a:pt x="97040" y="234396"/>
                </a:lnTo>
                <a:lnTo>
                  <a:pt x="124968" y="202781"/>
                </a:lnTo>
                <a:lnTo>
                  <a:pt x="155912" y="172963"/>
                </a:lnTo>
                <a:lnTo>
                  <a:pt x="189706" y="145069"/>
                </a:lnTo>
                <a:lnTo>
                  <a:pt x="226183" y="119227"/>
                </a:lnTo>
                <a:lnTo>
                  <a:pt x="265176" y="95564"/>
                </a:lnTo>
                <a:lnTo>
                  <a:pt x="306519" y="74207"/>
                </a:lnTo>
                <a:lnTo>
                  <a:pt x="350044" y="55284"/>
                </a:lnTo>
                <a:lnTo>
                  <a:pt x="395585" y="38923"/>
                </a:lnTo>
                <a:lnTo>
                  <a:pt x="442976" y="25250"/>
                </a:lnTo>
                <a:lnTo>
                  <a:pt x="492049" y="14394"/>
                </a:lnTo>
                <a:lnTo>
                  <a:pt x="542639" y="6482"/>
                </a:lnTo>
                <a:lnTo>
                  <a:pt x="594578" y="1641"/>
                </a:lnTo>
                <a:lnTo>
                  <a:pt x="647699" y="0"/>
                </a:lnTo>
                <a:lnTo>
                  <a:pt x="700820" y="1641"/>
                </a:lnTo>
                <a:lnTo>
                  <a:pt x="752758" y="6482"/>
                </a:lnTo>
                <a:lnTo>
                  <a:pt x="803347" y="14394"/>
                </a:lnTo>
                <a:lnTo>
                  <a:pt x="852421" y="25250"/>
                </a:lnTo>
                <a:lnTo>
                  <a:pt x="899811" y="38923"/>
                </a:lnTo>
                <a:lnTo>
                  <a:pt x="945352" y="55284"/>
                </a:lnTo>
                <a:lnTo>
                  <a:pt x="988878" y="74207"/>
                </a:lnTo>
                <a:lnTo>
                  <a:pt x="1030220" y="95564"/>
                </a:lnTo>
                <a:lnTo>
                  <a:pt x="1069213" y="119227"/>
                </a:lnTo>
                <a:lnTo>
                  <a:pt x="1105690" y="145069"/>
                </a:lnTo>
                <a:lnTo>
                  <a:pt x="1139484" y="172963"/>
                </a:lnTo>
                <a:lnTo>
                  <a:pt x="1170429" y="202781"/>
                </a:lnTo>
                <a:lnTo>
                  <a:pt x="1198357" y="234396"/>
                </a:lnTo>
                <a:lnTo>
                  <a:pt x="1223103" y="267680"/>
                </a:lnTo>
                <a:lnTo>
                  <a:pt x="1244499" y="302506"/>
                </a:lnTo>
                <a:lnTo>
                  <a:pt x="1262378" y="338746"/>
                </a:lnTo>
                <a:lnTo>
                  <a:pt x="1276575" y="376273"/>
                </a:lnTo>
                <a:lnTo>
                  <a:pt x="1286921" y="414959"/>
                </a:lnTo>
                <a:lnTo>
                  <a:pt x="1293252" y="454677"/>
                </a:lnTo>
                <a:lnTo>
                  <a:pt x="1295399" y="495299"/>
                </a:lnTo>
                <a:lnTo>
                  <a:pt x="1293252" y="535921"/>
                </a:lnTo>
                <a:lnTo>
                  <a:pt x="1286921" y="575639"/>
                </a:lnTo>
                <a:lnTo>
                  <a:pt x="1276575" y="614326"/>
                </a:lnTo>
                <a:lnTo>
                  <a:pt x="1262378" y="651852"/>
                </a:lnTo>
                <a:lnTo>
                  <a:pt x="1244499" y="688092"/>
                </a:lnTo>
                <a:lnTo>
                  <a:pt x="1223103" y="722918"/>
                </a:lnTo>
                <a:lnTo>
                  <a:pt x="1198357" y="756202"/>
                </a:lnTo>
                <a:lnTo>
                  <a:pt x="1170429" y="787817"/>
                </a:lnTo>
                <a:lnTo>
                  <a:pt x="1139484" y="817635"/>
                </a:lnTo>
                <a:lnTo>
                  <a:pt x="1105690" y="845529"/>
                </a:lnTo>
                <a:lnTo>
                  <a:pt x="1069213" y="871371"/>
                </a:lnTo>
                <a:lnTo>
                  <a:pt x="1030220" y="895035"/>
                </a:lnTo>
                <a:lnTo>
                  <a:pt x="988878" y="916392"/>
                </a:lnTo>
                <a:lnTo>
                  <a:pt x="945352" y="935314"/>
                </a:lnTo>
                <a:lnTo>
                  <a:pt x="899811" y="951676"/>
                </a:lnTo>
                <a:lnTo>
                  <a:pt x="852421" y="965348"/>
                </a:lnTo>
                <a:lnTo>
                  <a:pt x="803347" y="976204"/>
                </a:lnTo>
                <a:lnTo>
                  <a:pt x="752758" y="984116"/>
                </a:lnTo>
                <a:lnTo>
                  <a:pt x="700820" y="988957"/>
                </a:lnTo>
                <a:lnTo>
                  <a:pt x="647699" y="990599"/>
                </a:lnTo>
                <a:lnTo>
                  <a:pt x="594578" y="988957"/>
                </a:lnTo>
                <a:lnTo>
                  <a:pt x="542639" y="984116"/>
                </a:lnTo>
                <a:lnTo>
                  <a:pt x="492049" y="976204"/>
                </a:lnTo>
                <a:lnTo>
                  <a:pt x="442976" y="965348"/>
                </a:lnTo>
                <a:lnTo>
                  <a:pt x="395585" y="951676"/>
                </a:lnTo>
                <a:lnTo>
                  <a:pt x="350044" y="935314"/>
                </a:lnTo>
                <a:lnTo>
                  <a:pt x="306519" y="916392"/>
                </a:lnTo>
                <a:lnTo>
                  <a:pt x="265176" y="895035"/>
                </a:lnTo>
                <a:lnTo>
                  <a:pt x="226183" y="871371"/>
                </a:lnTo>
                <a:lnTo>
                  <a:pt x="189706" y="845529"/>
                </a:lnTo>
                <a:lnTo>
                  <a:pt x="155912" y="817635"/>
                </a:lnTo>
                <a:lnTo>
                  <a:pt x="124968" y="787817"/>
                </a:lnTo>
                <a:lnTo>
                  <a:pt x="97040" y="756202"/>
                </a:lnTo>
                <a:lnTo>
                  <a:pt x="72295" y="722918"/>
                </a:lnTo>
                <a:lnTo>
                  <a:pt x="50899" y="688092"/>
                </a:lnTo>
                <a:lnTo>
                  <a:pt x="33020" y="651852"/>
                </a:lnTo>
                <a:lnTo>
                  <a:pt x="18823" y="614326"/>
                </a:lnTo>
                <a:lnTo>
                  <a:pt x="8477" y="575639"/>
                </a:lnTo>
                <a:lnTo>
                  <a:pt x="2147" y="535921"/>
                </a:lnTo>
                <a:lnTo>
                  <a:pt x="0" y="495299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81600" y="3902891"/>
            <a:ext cx="2938145" cy="1431290"/>
          </a:xfrm>
          <a:custGeom>
            <a:avLst/>
            <a:gdLst/>
            <a:ahLst/>
            <a:cxnLst/>
            <a:rect l="l" t="t" r="r" b="b"/>
            <a:pathLst>
              <a:path w="2938145" h="1431289">
                <a:moveTo>
                  <a:pt x="0" y="1431109"/>
                </a:moveTo>
                <a:lnTo>
                  <a:pt x="2937547" y="0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25612" y="3884879"/>
            <a:ext cx="128270" cy="102870"/>
          </a:xfrm>
          <a:custGeom>
            <a:avLst/>
            <a:gdLst/>
            <a:ahLst/>
            <a:cxnLst/>
            <a:rect l="l" t="t" r="r" b="b"/>
            <a:pathLst>
              <a:path w="128270" h="102870">
                <a:moveTo>
                  <a:pt x="0" y="0"/>
                </a:moveTo>
                <a:lnTo>
                  <a:pt x="50063" y="102755"/>
                </a:lnTo>
                <a:lnTo>
                  <a:pt x="127787" y="132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6685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</a:t>
            </a:r>
            <a:r>
              <a:rPr dirty="0" u="heavy" spc="1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35">
                <a:uFill>
                  <a:solidFill>
                    <a:srgbClr val="A9A700"/>
                  </a:solidFill>
                </a:uFill>
              </a:rPr>
              <a:t>Input	</a:t>
            </a:r>
            <a:r>
              <a:rPr dirty="0" u="heavy" spc="-75">
                <a:uFill>
                  <a:solidFill>
                    <a:srgbClr val="A9A700"/>
                  </a:solidFill>
                </a:uFill>
              </a:rPr>
              <a:t>Peripherals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252345"/>
            <a:ext cx="8009890" cy="41249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393065" indent="-342900">
              <a:lnSpc>
                <a:spcPts val="2800"/>
              </a:lnSpc>
              <a:spcBef>
                <a:spcPts val="260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7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Commonly used input peripherals </a:t>
            </a:r>
            <a:r>
              <a:rPr dirty="0" sz="2400">
                <a:latin typeface="Verdana"/>
                <a:cs typeface="Verdana"/>
              </a:rPr>
              <a:t>in </a:t>
            </a:r>
            <a:r>
              <a:rPr dirty="0" sz="2400" spc="-5">
                <a:latin typeface="Verdana"/>
                <a:cs typeface="Verdana"/>
              </a:rPr>
              <a:t>embedded  systems </a:t>
            </a:r>
            <a:r>
              <a:rPr dirty="0" sz="2400">
                <a:latin typeface="Verdana"/>
                <a:cs typeface="Verdana"/>
              </a:rPr>
              <a:t>are:</a:t>
            </a:r>
            <a:endParaRPr sz="2400">
              <a:latin typeface="Verdana"/>
              <a:cs typeface="Verdana"/>
            </a:endParaRPr>
          </a:p>
          <a:p>
            <a:pPr marL="748665" marR="473075" indent="-279400">
              <a:lnSpc>
                <a:spcPct val="100800"/>
              </a:lnSpc>
              <a:spcBef>
                <a:spcPts val="40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DIP </a:t>
            </a:r>
            <a:r>
              <a:rPr dirty="0" sz="2000" spc="-5">
                <a:latin typeface="Verdana"/>
                <a:cs typeface="Verdana"/>
              </a:rPr>
              <a:t>switches, push-button </a:t>
            </a:r>
            <a:r>
              <a:rPr dirty="0" sz="2000">
                <a:latin typeface="Verdana"/>
                <a:cs typeface="Verdana"/>
              </a:rPr>
              <a:t>keys, </a:t>
            </a:r>
            <a:r>
              <a:rPr dirty="0" sz="2000" spc="-5">
                <a:latin typeface="Verdana"/>
                <a:cs typeface="Verdana"/>
              </a:rPr>
              <a:t>keyboards, </a:t>
            </a:r>
            <a:r>
              <a:rPr dirty="0" sz="2000">
                <a:latin typeface="Verdana"/>
                <a:cs typeface="Verdana"/>
              </a:rPr>
              <a:t>and A/D  </a:t>
            </a:r>
            <a:r>
              <a:rPr dirty="0" sz="2000" spc="-5">
                <a:latin typeface="Verdana"/>
                <a:cs typeface="Verdana"/>
              </a:rPr>
              <a:t>converters.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ct val="99800"/>
              </a:lnSpc>
              <a:spcBef>
                <a:spcPts val="580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7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DIP </a:t>
            </a:r>
            <a:r>
              <a:rPr dirty="0" sz="2400" spc="-5">
                <a:latin typeface="Verdana"/>
                <a:cs typeface="Verdana"/>
              </a:rPr>
              <a:t>switch: </a:t>
            </a:r>
            <a:r>
              <a:rPr dirty="0" sz="2400">
                <a:latin typeface="Verdana"/>
                <a:cs typeface="Verdana"/>
              </a:rPr>
              <a:t>One </a:t>
            </a:r>
            <a:r>
              <a:rPr dirty="0" sz="2400" spc="-5">
                <a:latin typeface="Verdana"/>
                <a:cs typeface="Verdana"/>
              </a:rPr>
              <a:t>side of the switch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tied high (to 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power supply through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resistor called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pull-up  resistor),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the other side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grounded. </a:t>
            </a:r>
            <a:r>
              <a:rPr dirty="0" sz="2400">
                <a:latin typeface="Verdana"/>
                <a:cs typeface="Verdana"/>
              </a:rPr>
              <a:t>The  </a:t>
            </a:r>
            <a:r>
              <a:rPr dirty="0" sz="2400" spc="-5">
                <a:latin typeface="Verdana"/>
                <a:cs typeface="Verdana"/>
              </a:rPr>
              <a:t>logic </a:t>
            </a:r>
            <a:r>
              <a:rPr dirty="0" sz="2400">
                <a:latin typeface="Verdana"/>
                <a:cs typeface="Verdana"/>
              </a:rPr>
              <a:t>level </a:t>
            </a:r>
            <a:r>
              <a:rPr dirty="0" sz="2400" spc="-5">
                <a:latin typeface="Verdana"/>
                <a:cs typeface="Verdana"/>
              </a:rPr>
              <a:t>changes </a:t>
            </a:r>
            <a:r>
              <a:rPr dirty="0" sz="2400">
                <a:latin typeface="Verdana"/>
                <a:cs typeface="Verdana"/>
              </a:rPr>
              <a:t>when </a:t>
            </a:r>
            <a:r>
              <a:rPr dirty="0" sz="2400" spc="-5">
                <a:latin typeface="Verdana"/>
                <a:cs typeface="Verdana"/>
              </a:rPr>
              <a:t>the position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switched.</a:t>
            </a:r>
            <a:endParaRPr sz="2400">
              <a:latin typeface="Verdana"/>
              <a:cs typeface="Verdana"/>
            </a:endParaRPr>
          </a:p>
          <a:p>
            <a:pPr marL="355600" marR="235585" indent="-342900">
              <a:lnSpc>
                <a:spcPct val="99400"/>
              </a:lnSpc>
              <a:spcBef>
                <a:spcPts val="615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6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Push-button </a:t>
            </a:r>
            <a:r>
              <a:rPr dirty="0" sz="2400">
                <a:latin typeface="Verdana"/>
                <a:cs typeface="Verdana"/>
              </a:rPr>
              <a:t>key: The </a:t>
            </a:r>
            <a:r>
              <a:rPr dirty="0" sz="2400" spc="-5">
                <a:latin typeface="Verdana"/>
                <a:cs typeface="Verdana"/>
              </a:rPr>
              <a:t>connection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the same </a:t>
            </a:r>
            <a:r>
              <a:rPr dirty="0" sz="2400">
                <a:latin typeface="Verdana"/>
                <a:cs typeface="Verdana"/>
              </a:rPr>
              <a:t>as  in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DIP </a:t>
            </a:r>
            <a:r>
              <a:rPr dirty="0" sz="2400" spc="-5">
                <a:latin typeface="Verdana"/>
                <a:cs typeface="Verdana"/>
              </a:rPr>
              <a:t>switch except that contact </a:t>
            </a:r>
            <a:r>
              <a:rPr dirty="0" sz="2400">
                <a:latin typeface="Verdana"/>
                <a:cs typeface="Verdana"/>
              </a:rPr>
              <a:t>is  </a:t>
            </a:r>
            <a:r>
              <a:rPr dirty="0" sz="2400" spc="-5">
                <a:latin typeface="Verdana"/>
                <a:cs typeface="Verdana"/>
              </a:rPr>
              <a:t>momentary.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459422"/>
            <a:ext cx="7458075" cy="135636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  <a:tabLst>
                <a:tab pos="943610" algn="l"/>
              </a:tabLst>
            </a:pPr>
            <a:r>
              <a:rPr dirty="0" spc="-170"/>
              <a:t>Basic </a:t>
            </a:r>
            <a:r>
              <a:rPr dirty="0" spc="-40"/>
              <a:t>Concepts </a:t>
            </a:r>
            <a:r>
              <a:rPr dirty="0" spc="-85"/>
              <a:t>in </a:t>
            </a:r>
            <a:r>
              <a:rPr dirty="0" spc="440"/>
              <a:t>I/O</a:t>
            </a:r>
            <a:r>
              <a:rPr dirty="0" spc="229"/>
              <a:t> </a:t>
            </a:r>
            <a:r>
              <a:rPr dirty="0" spc="-60"/>
              <a:t>Interfacing  </a:t>
            </a:r>
            <a:r>
              <a:rPr dirty="0" spc="-45"/>
              <a:t>and	</a:t>
            </a:r>
            <a:r>
              <a:rPr dirty="0" spc="-60"/>
              <a:t>PIC18 </a:t>
            </a:r>
            <a:r>
              <a:rPr dirty="0" spc="440"/>
              <a:t>I/O </a:t>
            </a:r>
            <a:r>
              <a:rPr dirty="0" spc="5"/>
              <a:t>Ports </a:t>
            </a:r>
            <a:r>
              <a:rPr dirty="0" sz="2900" spc="-110">
                <a:solidFill>
                  <a:srgbClr val="A9A700"/>
                </a:solidFill>
              </a:rPr>
              <a:t>(1 </a:t>
            </a:r>
            <a:r>
              <a:rPr dirty="0" sz="2900">
                <a:solidFill>
                  <a:srgbClr val="A9A700"/>
                </a:solidFill>
              </a:rPr>
              <a:t>of</a:t>
            </a:r>
            <a:r>
              <a:rPr dirty="0" sz="2900" spc="-409">
                <a:solidFill>
                  <a:srgbClr val="A9A700"/>
                </a:solidFill>
              </a:rPr>
              <a:t> </a:t>
            </a:r>
            <a:r>
              <a:rPr dirty="0" sz="2900" spc="-110">
                <a:solidFill>
                  <a:srgbClr val="A9A700"/>
                </a:solidFill>
              </a:rPr>
              <a:t>2)</a:t>
            </a:r>
            <a:endParaRPr sz="2900"/>
          </a:p>
        </p:txBody>
      </p:sp>
      <p:sp>
        <p:nvSpPr>
          <p:cNvPr id="6" name="object 6"/>
          <p:cNvSpPr txBox="1"/>
          <p:nvPr/>
        </p:nvSpPr>
        <p:spPr>
          <a:xfrm>
            <a:off x="993139" y="2090420"/>
            <a:ext cx="7814309" cy="2893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Verdana"/>
                <a:cs typeface="Verdana"/>
              </a:rPr>
              <a:t>I/O </a:t>
            </a:r>
            <a:r>
              <a:rPr dirty="0" sz="2800" spc="-5">
                <a:latin typeface="Verdana"/>
                <a:cs typeface="Verdana"/>
              </a:rPr>
              <a:t>devices (or peripherals) such </a:t>
            </a:r>
            <a:r>
              <a:rPr dirty="0" sz="2800">
                <a:latin typeface="Verdana"/>
                <a:cs typeface="Verdana"/>
              </a:rPr>
              <a:t>as </a:t>
            </a:r>
            <a:r>
              <a:rPr dirty="0" sz="2800" spc="-5">
                <a:latin typeface="Verdana"/>
                <a:cs typeface="Verdana"/>
              </a:rPr>
              <a:t>LEDs  </a:t>
            </a:r>
            <a:r>
              <a:rPr dirty="0" sz="2800">
                <a:latin typeface="Verdana"/>
                <a:cs typeface="Verdana"/>
              </a:rPr>
              <a:t>and </a:t>
            </a:r>
            <a:r>
              <a:rPr dirty="0" sz="2800" spc="-5">
                <a:latin typeface="Verdana"/>
                <a:cs typeface="Verdana"/>
              </a:rPr>
              <a:t>keyboards </a:t>
            </a:r>
            <a:r>
              <a:rPr dirty="0" sz="2800">
                <a:latin typeface="Verdana"/>
                <a:cs typeface="Verdana"/>
              </a:rPr>
              <a:t>are </a:t>
            </a:r>
            <a:r>
              <a:rPr dirty="0" sz="2800" spc="-5">
                <a:latin typeface="Verdana"/>
                <a:cs typeface="Verdana"/>
              </a:rPr>
              <a:t>essential components  of the microprocessor-based or  microcontroller-based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systems.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Classified into two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groups</a:t>
            </a:r>
            <a:endParaRPr sz="24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425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input devices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output devices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9800" y="3124200"/>
            <a:ext cx="5715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</a:pPr>
            <a:r>
              <a:rPr dirty="0" spc="-60"/>
              <a:t>Interfacing </a:t>
            </a:r>
            <a:r>
              <a:rPr dirty="0" spc="15"/>
              <a:t>Dip </a:t>
            </a:r>
            <a:r>
              <a:rPr dirty="0" spc="-135"/>
              <a:t>Switches </a:t>
            </a:r>
            <a:r>
              <a:rPr dirty="0" spc="-45"/>
              <a:t>and  </a:t>
            </a:r>
            <a:r>
              <a:rPr dirty="0" spc="-60"/>
              <a:t>Interfacing</a:t>
            </a:r>
            <a:r>
              <a:rPr dirty="0" spc="-5"/>
              <a:t> </a:t>
            </a:r>
            <a:r>
              <a:rPr dirty="0" spc="30"/>
              <a:t>LEDs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Driving 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an</a:t>
            </a:r>
            <a:r>
              <a:rPr dirty="0" u="heavy" spc="1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80">
                <a:uFill>
                  <a:solidFill>
                    <a:srgbClr val="A9A700"/>
                  </a:solidFill>
                </a:uFill>
              </a:rPr>
              <a:t>LED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43176"/>
            <a:ext cx="7062470" cy="9988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Transistor inverter </a:t>
            </a:r>
            <a:r>
              <a:rPr dirty="0" sz="1800">
                <a:latin typeface="Verdana"/>
                <a:cs typeface="Verdana"/>
              </a:rPr>
              <a:t>acting as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driver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Assume LED requires 3.5 Volts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20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2N2222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Current Amplifier </a:t>
            </a:r>
            <a:r>
              <a:rPr dirty="0" sz="1800" spc="-885">
                <a:latin typeface="Wingdings"/>
                <a:cs typeface="Wingdings"/>
              </a:rPr>
              <a:t>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generates collector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current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957576"/>
            <a:ext cx="4495800" cy="101155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 sz="1800" spc="-5">
                <a:latin typeface="Verdana"/>
                <a:cs typeface="Verdana"/>
              </a:rPr>
              <a:t>(multiplies base-current)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this case the current gain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100!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Note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Vbe=0.7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0739" y="5062699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62"/>
                </a:lnTo>
              </a:path>
            </a:pathLst>
          </a:custGeom>
          <a:ln w="11828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39622" y="5657534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 h="0">
                <a:moveTo>
                  <a:pt x="712846" y="0"/>
                </a:moveTo>
                <a:lnTo>
                  <a:pt x="0" y="0"/>
                </a:lnTo>
              </a:path>
            </a:pathLst>
          </a:custGeom>
          <a:ln w="11586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0739" y="4230122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903"/>
                </a:lnTo>
              </a:path>
            </a:pathLst>
          </a:custGeom>
          <a:ln w="11828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22102" y="5538250"/>
            <a:ext cx="118745" cy="83820"/>
          </a:xfrm>
          <a:custGeom>
            <a:avLst/>
            <a:gdLst/>
            <a:ahLst/>
            <a:cxnLst/>
            <a:rect l="l" t="t" r="r" b="b"/>
            <a:pathLst>
              <a:path w="118745" h="83820">
                <a:moveTo>
                  <a:pt x="118636" y="0"/>
                </a:moveTo>
                <a:lnTo>
                  <a:pt x="0" y="83343"/>
                </a:lnTo>
              </a:path>
            </a:pathLst>
          </a:custGeom>
          <a:ln w="11666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22102" y="5693078"/>
            <a:ext cx="118745" cy="83820"/>
          </a:xfrm>
          <a:custGeom>
            <a:avLst/>
            <a:gdLst/>
            <a:ahLst/>
            <a:cxnLst/>
            <a:rect l="l" t="t" r="r" b="b"/>
            <a:pathLst>
              <a:path w="118745" h="83820">
                <a:moveTo>
                  <a:pt x="0" y="0"/>
                </a:moveTo>
                <a:lnTo>
                  <a:pt x="118636" y="83343"/>
                </a:lnTo>
              </a:path>
            </a:pathLst>
          </a:custGeom>
          <a:ln w="11666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2102" y="5538250"/>
            <a:ext cx="0" cy="238760"/>
          </a:xfrm>
          <a:custGeom>
            <a:avLst/>
            <a:gdLst/>
            <a:ahLst/>
            <a:cxnLst/>
            <a:rect l="l" t="t" r="r" b="b"/>
            <a:pathLst>
              <a:path w="0" h="238760">
                <a:moveTo>
                  <a:pt x="0" y="0"/>
                </a:moveTo>
                <a:lnTo>
                  <a:pt x="0" y="238171"/>
                </a:lnTo>
              </a:path>
            </a:pathLst>
          </a:custGeom>
          <a:ln w="11828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69363" y="5716779"/>
            <a:ext cx="71755" cy="59690"/>
          </a:xfrm>
          <a:custGeom>
            <a:avLst/>
            <a:gdLst/>
            <a:ahLst/>
            <a:cxnLst/>
            <a:rect l="l" t="t" r="r" b="b"/>
            <a:pathLst>
              <a:path w="71754" h="59689">
                <a:moveTo>
                  <a:pt x="23791" y="0"/>
                </a:moveTo>
                <a:lnTo>
                  <a:pt x="0" y="35544"/>
                </a:lnTo>
                <a:lnTo>
                  <a:pt x="71375" y="59641"/>
                </a:lnTo>
                <a:lnTo>
                  <a:pt x="237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02981" y="5657534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 h="0">
                <a:moveTo>
                  <a:pt x="119121" y="0"/>
                </a:moveTo>
                <a:lnTo>
                  <a:pt x="0" y="0"/>
                </a:lnTo>
              </a:path>
            </a:pathLst>
          </a:custGeom>
          <a:ln w="11586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69363" y="5716779"/>
            <a:ext cx="71755" cy="59690"/>
          </a:xfrm>
          <a:custGeom>
            <a:avLst/>
            <a:gdLst/>
            <a:ahLst/>
            <a:cxnLst/>
            <a:rect l="l" t="t" r="r" b="b"/>
            <a:pathLst>
              <a:path w="71754" h="59689">
                <a:moveTo>
                  <a:pt x="71375" y="59641"/>
                </a:moveTo>
                <a:lnTo>
                  <a:pt x="23791" y="0"/>
                </a:lnTo>
                <a:lnTo>
                  <a:pt x="0" y="35544"/>
                </a:lnTo>
                <a:lnTo>
                  <a:pt x="71375" y="59641"/>
                </a:lnTo>
                <a:close/>
              </a:path>
            </a:pathLst>
          </a:custGeom>
          <a:ln w="1168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46837" y="5516076"/>
            <a:ext cx="406400" cy="2698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50"/>
              </a:lnSpc>
              <a:spcBef>
                <a:spcPts val="125"/>
              </a:spcBef>
            </a:pPr>
            <a:r>
              <a:rPr dirty="0" sz="800" spc="25">
                <a:solidFill>
                  <a:srgbClr val="040404"/>
                </a:solidFill>
                <a:latin typeface="Arial"/>
                <a:cs typeface="Arial"/>
              </a:rPr>
              <a:t>Q1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dirty="0" sz="800" spc="25">
                <a:solidFill>
                  <a:srgbClr val="040404"/>
                </a:solidFill>
                <a:latin typeface="Arial"/>
                <a:cs typeface="Arial"/>
              </a:rPr>
              <a:t>2N2222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40739" y="5419362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887"/>
                </a:lnTo>
              </a:path>
            </a:pathLst>
          </a:custGeom>
          <a:ln w="11828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40739" y="5776421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8887"/>
                </a:moveTo>
                <a:lnTo>
                  <a:pt x="0" y="0"/>
                </a:lnTo>
              </a:path>
            </a:pathLst>
          </a:custGeom>
          <a:ln w="11828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84377" y="5657534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03" y="0"/>
                </a:lnTo>
              </a:path>
            </a:pathLst>
          </a:custGeom>
          <a:ln w="11586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40739" y="3754508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0" y="0"/>
                </a:moveTo>
                <a:lnTo>
                  <a:pt x="35607" y="35512"/>
                </a:lnTo>
              </a:path>
            </a:pathLst>
          </a:custGeom>
          <a:ln w="11706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05294" y="3790020"/>
            <a:ext cx="71120" cy="71755"/>
          </a:xfrm>
          <a:custGeom>
            <a:avLst/>
            <a:gdLst/>
            <a:ahLst/>
            <a:cxnLst/>
            <a:rect l="l" t="t" r="r" b="b"/>
            <a:pathLst>
              <a:path w="71120" h="71754">
                <a:moveTo>
                  <a:pt x="71052" y="0"/>
                </a:moveTo>
                <a:lnTo>
                  <a:pt x="0" y="7150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05294" y="3861521"/>
            <a:ext cx="71120" cy="71755"/>
          </a:xfrm>
          <a:custGeom>
            <a:avLst/>
            <a:gdLst/>
            <a:ahLst/>
            <a:cxnLst/>
            <a:rect l="l" t="t" r="r" b="b"/>
            <a:pathLst>
              <a:path w="71120" h="71754">
                <a:moveTo>
                  <a:pt x="0" y="0"/>
                </a:moveTo>
                <a:lnTo>
                  <a:pt x="71052" y="7150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05294" y="3933022"/>
            <a:ext cx="71120" cy="71755"/>
          </a:xfrm>
          <a:custGeom>
            <a:avLst/>
            <a:gdLst/>
            <a:ahLst/>
            <a:cxnLst/>
            <a:rect l="l" t="t" r="r" b="b"/>
            <a:pathLst>
              <a:path w="71120" h="71754">
                <a:moveTo>
                  <a:pt x="71052" y="0"/>
                </a:moveTo>
                <a:lnTo>
                  <a:pt x="0" y="71183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05294" y="4004205"/>
            <a:ext cx="71120" cy="71755"/>
          </a:xfrm>
          <a:custGeom>
            <a:avLst/>
            <a:gdLst/>
            <a:ahLst/>
            <a:cxnLst/>
            <a:rect l="l" t="t" r="r" b="b"/>
            <a:pathLst>
              <a:path w="71120" h="71754">
                <a:moveTo>
                  <a:pt x="0" y="0"/>
                </a:moveTo>
                <a:lnTo>
                  <a:pt x="71052" y="7150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40739" y="4075706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35607" y="0"/>
                </a:moveTo>
                <a:lnTo>
                  <a:pt x="0" y="35512"/>
                </a:lnTo>
              </a:path>
            </a:pathLst>
          </a:custGeom>
          <a:ln w="11706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490281" y="3851174"/>
            <a:ext cx="5607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8935" algn="l"/>
              </a:tabLst>
            </a:pPr>
            <a:r>
              <a:rPr dirty="0" sz="800" spc="70">
                <a:solidFill>
                  <a:srgbClr val="040404"/>
                </a:solidFill>
                <a:latin typeface="Arial"/>
                <a:cs typeface="Arial"/>
              </a:rPr>
              <a:t>R</a:t>
            </a:r>
            <a:r>
              <a:rPr dirty="0" sz="800" spc="20">
                <a:solidFill>
                  <a:srgbClr val="040404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040404"/>
                </a:solidFill>
                <a:latin typeface="Arial"/>
                <a:cs typeface="Arial"/>
              </a:rPr>
              <a:t>	</a:t>
            </a:r>
            <a:r>
              <a:rPr dirty="0" sz="800" spc="15">
                <a:solidFill>
                  <a:srgbClr val="040404"/>
                </a:solidFill>
                <a:latin typeface="Arial"/>
                <a:cs typeface="Arial"/>
              </a:rPr>
              <a:t>430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40739" y="3635605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903"/>
                </a:lnTo>
              </a:path>
            </a:pathLst>
          </a:custGeom>
          <a:ln w="11828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40739" y="4111218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8903"/>
                </a:moveTo>
                <a:lnTo>
                  <a:pt x="0" y="0"/>
                </a:lnTo>
              </a:path>
            </a:pathLst>
          </a:custGeom>
          <a:ln w="11828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71136" y="562159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0" y="35940"/>
                </a:moveTo>
                <a:lnTo>
                  <a:pt x="35882" y="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07019" y="562159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71359" y="71484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78378" y="562159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484"/>
                </a:moveTo>
                <a:lnTo>
                  <a:pt x="71359" y="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49738" y="5621593"/>
            <a:ext cx="71120" cy="71755"/>
          </a:xfrm>
          <a:custGeom>
            <a:avLst/>
            <a:gdLst/>
            <a:ahLst/>
            <a:cxnLst/>
            <a:rect l="l" t="t" r="r" b="b"/>
            <a:pathLst>
              <a:path w="71120" h="71754">
                <a:moveTo>
                  <a:pt x="0" y="0"/>
                </a:moveTo>
                <a:lnTo>
                  <a:pt x="70971" y="71484"/>
                </a:lnTo>
              </a:path>
            </a:pathLst>
          </a:custGeom>
          <a:ln w="11708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20709" y="562159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484"/>
                </a:moveTo>
                <a:lnTo>
                  <a:pt x="71359" y="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92069" y="562159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0" y="0"/>
                </a:moveTo>
                <a:lnTo>
                  <a:pt x="35882" y="3594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777510" y="5753851"/>
            <a:ext cx="2159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solidFill>
                  <a:srgbClr val="040404"/>
                </a:solidFill>
                <a:latin typeface="Arial"/>
                <a:cs typeface="Arial"/>
              </a:rPr>
              <a:t>18K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52468" y="5657534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68" y="0"/>
                </a:lnTo>
              </a:path>
            </a:pathLst>
          </a:custGeom>
          <a:ln w="11586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27951" y="5657534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118684" y="0"/>
                </a:moveTo>
                <a:lnTo>
                  <a:pt x="0" y="0"/>
                </a:lnTo>
              </a:path>
            </a:pathLst>
          </a:custGeom>
          <a:ln w="11586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40739" y="3397798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237806"/>
                </a:moveTo>
                <a:lnTo>
                  <a:pt x="0" y="0"/>
                </a:lnTo>
              </a:path>
            </a:pathLst>
          </a:custGeom>
          <a:ln w="11828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46635" y="565753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237741" y="0"/>
                </a:moveTo>
                <a:lnTo>
                  <a:pt x="0" y="0"/>
                </a:lnTo>
              </a:path>
            </a:pathLst>
          </a:custGeom>
          <a:ln w="11586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740739" y="5895309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62"/>
                </a:lnTo>
              </a:path>
            </a:pathLst>
          </a:custGeom>
          <a:ln w="11828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22102" y="6251972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 h="0">
                <a:moveTo>
                  <a:pt x="0" y="0"/>
                </a:moveTo>
                <a:lnTo>
                  <a:pt x="237434" y="0"/>
                </a:lnTo>
              </a:path>
            </a:pathLst>
          </a:custGeom>
          <a:ln w="11586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693155" y="63234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95329" y="0"/>
                </a:moveTo>
                <a:lnTo>
                  <a:pt x="0" y="0"/>
                </a:lnTo>
              </a:path>
            </a:pathLst>
          </a:custGeom>
          <a:ln w="11586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728924" y="635901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30" y="0"/>
                </a:lnTo>
              </a:path>
            </a:pathLst>
          </a:custGeom>
          <a:ln w="11586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657548" y="47060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 h="0">
                <a:moveTo>
                  <a:pt x="166381" y="0"/>
                </a:moveTo>
                <a:lnTo>
                  <a:pt x="0" y="0"/>
                </a:lnTo>
              </a:path>
            </a:pathLst>
          </a:custGeom>
          <a:ln w="11586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40739" y="4468246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903"/>
                </a:lnTo>
              </a:path>
            </a:pathLst>
          </a:custGeom>
          <a:ln w="11828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57548" y="4587149"/>
            <a:ext cx="167005" cy="119380"/>
          </a:xfrm>
          <a:custGeom>
            <a:avLst/>
            <a:gdLst/>
            <a:ahLst/>
            <a:cxnLst/>
            <a:rect l="l" t="t" r="r" b="b"/>
            <a:pathLst>
              <a:path w="167004" h="119379">
                <a:moveTo>
                  <a:pt x="166381" y="0"/>
                </a:moveTo>
                <a:lnTo>
                  <a:pt x="0" y="0"/>
                </a:lnTo>
                <a:lnTo>
                  <a:pt x="83190" y="118903"/>
                </a:lnTo>
                <a:lnTo>
                  <a:pt x="16638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40739" y="4706053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11828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57548" y="4587149"/>
            <a:ext cx="167005" cy="119380"/>
          </a:xfrm>
          <a:custGeom>
            <a:avLst/>
            <a:gdLst/>
            <a:ahLst/>
            <a:cxnLst/>
            <a:rect l="l" t="t" r="r" b="b"/>
            <a:pathLst>
              <a:path w="167004" h="119379">
                <a:moveTo>
                  <a:pt x="83190" y="118903"/>
                </a:moveTo>
                <a:lnTo>
                  <a:pt x="0" y="0"/>
                </a:lnTo>
                <a:lnTo>
                  <a:pt x="166381" y="0"/>
                </a:lnTo>
                <a:lnTo>
                  <a:pt x="83190" y="118903"/>
                </a:lnTo>
                <a:close/>
              </a:path>
            </a:pathLst>
          </a:custGeom>
          <a:ln w="1166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12115" y="4848610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23630" y="0"/>
                </a:moveTo>
                <a:lnTo>
                  <a:pt x="0" y="23701"/>
                </a:lnTo>
                <a:lnTo>
                  <a:pt x="47422" y="47799"/>
                </a:lnTo>
                <a:lnTo>
                  <a:pt x="2363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12115" y="4848610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23630" y="0"/>
                </a:moveTo>
                <a:lnTo>
                  <a:pt x="47422" y="47799"/>
                </a:lnTo>
                <a:lnTo>
                  <a:pt x="0" y="23701"/>
                </a:lnTo>
                <a:lnTo>
                  <a:pt x="23630" y="0"/>
                </a:lnTo>
                <a:close/>
              </a:path>
            </a:pathLst>
          </a:custGeom>
          <a:ln w="11708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12115" y="4777078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23630" y="0"/>
                </a:moveTo>
                <a:lnTo>
                  <a:pt x="0" y="24097"/>
                </a:lnTo>
                <a:lnTo>
                  <a:pt x="47422" y="47878"/>
                </a:lnTo>
                <a:lnTo>
                  <a:pt x="2363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12115" y="4777078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23630" y="0"/>
                </a:moveTo>
                <a:lnTo>
                  <a:pt x="47422" y="47878"/>
                </a:lnTo>
                <a:lnTo>
                  <a:pt x="0" y="24097"/>
                </a:lnTo>
                <a:lnTo>
                  <a:pt x="23630" y="0"/>
                </a:lnTo>
                <a:close/>
              </a:path>
            </a:pathLst>
          </a:custGeom>
          <a:ln w="11708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76346" y="474156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375" y="71500"/>
                </a:moveTo>
                <a:lnTo>
                  <a:pt x="0" y="0"/>
                </a:lnTo>
              </a:path>
            </a:pathLst>
          </a:custGeom>
          <a:ln w="1170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76346" y="4813066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375" y="71088"/>
                </a:moveTo>
                <a:lnTo>
                  <a:pt x="0" y="0"/>
                </a:lnTo>
              </a:path>
            </a:pathLst>
          </a:custGeom>
          <a:ln w="11706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40739" y="4349025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220"/>
                </a:lnTo>
              </a:path>
            </a:pathLst>
          </a:custGeom>
          <a:ln w="11828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40739" y="4943796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8903"/>
                </a:moveTo>
                <a:lnTo>
                  <a:pt x="0" y="0"/>
                </a:lnTo>
              </a:path>
            </a:pathLst>
          </a:custGeom>
          <a:ln w="11828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699439" y="3273039"/>
            <a:ext cx="70946" cy="12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609402" y="3137436"/>
            <a:ext cx="27559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010101"/>
                </a:solidFill>
                <a:latin typeface="Arial"/>
                <a:cs typeface="Arial"/>
              </a:rPr>
              <a:t>+</a:t>
            </a:r>
            <a:r>
              <a:rPr dirty="0" sz="800" spc="15">
                <a:solidFill>
                  <a:srgbClr val="010101"/>
                </a:solidFill>
                <a:latin typeface="Arial"/>
                <a:cs typeface="Arial"/>
              </a:rPr>
              <a:t>12V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158162" y="4237037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0"/>
                </a:moveTo>
                <a:lnTo>
                  <a:pt x="0" y="77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20062" y="49577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927340" y="5062220"/>
            <a:ext cx="339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20</a:t>
            </a:r>
            <a:r>
              <a:rPr dirty="0" sz="900" spc="-7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mA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96867" y="6062662"/>
            <a:ext cx="772795" cy="244475"/>
          </a:xfrm>
          <a:custGeom>
            <a:avLst/>
            <a:gdLst/>
            <a:ahLst/>
            <a:cxnLst/>
            <a:rect l="l" t="t" r="r" b="b"/>
            <a:pathLst>
              <a:path w="772795" h="244475">
                <a:moveTo>
                  <a:pt x="0" y="0"/>
                </a:moveTo>
                <a:lnTo>
                  <a:pt x="165099" y="15081"/>
                </a:lnTo>
                <a:lnTo>
                  <a:pt x="315118" y="36512"/>
                </a:lnTo>
                <a:lnTo>
                  <a:pt x="384175" y="50006"/>
                </a:lnTo>
                <a:lnTo>
                  <a:pt x="448469" y="64293"/>
                </a:lnTo>
                <a:lnTo>
                  <a:pt x="507205" y="80168"/>
                </a:lnTo>
                <a:lnTo>
                  <a:pt x="561974" y="97631"/>
                </a:lnTo>
                <a:lnTo>
                  <a:pt x="611187" y="115887"/>
                </a:lnTo>
                <a:lnTo>
                  <a:pt x="654049" y="134937"/>
                </a:lnTo>
                <a:lnTo>
                  <a:pt x="691355" y="155574"/>
                </a:lnTo>
                <a:lnTo>
                  <a:pt x="723105" y="177005"/>
                </a:lnTo>
                <a:lnTo>
                  <a:pt x="765173" y="221455"/>
                </a:lnTo>
                <a:lnTo>
                  <a:pt x="772473" y="24410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17498" y="6246736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4">
                <a:moveTo>
                  <a:pt x="72529" y="0"/>
                </a:moveTo>
                <a:lnTo>
                  <a:pt x="0" y="23355"/>
                </a:lnTo>
                <a:lnTo>
                  <a:pt x="59626" y="84213"/>
                </a:lnTo>
                <a:lnTo>
                  <a:pt x="72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790690" y="614013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0.2</a:t>
            </a:r>
            <a:r>
              <a:rPr dirty="0" sz="900" spc="-7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mA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156575" y="3503612"/>
            <a:ext cx="554355" cy="541655"/>
          </a:xfrm>
          <a:custGeom>
            <a:avLst/>
            <a:gdLst/>
            <a:ahLst/>
            <a:cxnLst/>
            <a:rect l="l" t="t" r="r" b="b"/>
            <a:pathLst>
              <a:path w="554354" h="541654">
                <a:moveTo>
                  <a:pt x="0" y="270668"/>
                </a:moveTo>
                <a:lnTo>
                  <a:pt x="4463" y="222015"/>
                </a:lnTo>
                <a:lnTo>
                  <a:pt x="17331" y="176223"/>
                </a:lnTo>
                <a:lnTo>
                  <a:pt x="37821" y="134056"/>
                </a:lnTo>
                <a:lnTo>
                  <a:pt x="65151" y="96280"/>
                </a:lnTo>
                <a:lnTo>
                  <a:pt x="98539" y="63657"/>
                </a:lnTo>
                <a:lnTo>
                  <a:pt x="137202" y="36954"/>
                </a:lnTo>
                <a:lnTo>
                  <a:pt x="180358" y="16933"/>
                </a:lnTo>
                <a:lnTo>
                  <a:pt x="227224" y="4360"/>
                </a:lnTo>
                <a:lnTo>
                  <a:pt x="277018" y="0"/>
                </a:lnTo>
                <a:lnTo>
                  <a:pt x="326813" y="4360"/>
                </a:lnTo>
                <a:lnTo>
                  <a:pt x="373679" y="16933"/>
                </a:lnTo>
                <a:lnTo>
                  <a:pt x="416835" y="36954"/>
                </a:lnTo>
                <a:lnTo>
                  <a:pt x="455498" y="63657"/>
                </a:lnTo>
                <a:lnTo>
                  <a:pt x="488886" y="96280"/>
                </a:lnTo>
                <a:lnTo>
                  <a:pt x="516216" y="134056"/>
                </a:lnTo>
                <a:lnTo>
                  <a:pt x="536706" y="176223"/>
                </a:lnTo>
                <a:lnTo>
                  <a:pt x="549574" y="222015"/>
                </a:lnTo>
                <a:lnTo>
                  <a:pt x="554037" y="270668"/>
                </a:lnTo>
                <a:lnTo>
                  <a:pt x="549574" y="319321"/>
                </a:lnTo>
                <a:lnTo>
                  <a:pt x="536706" y="365113"/>
                </a:lnTo>
                <a:lnTo>
                  <a:pt x="516216" y="407280"/>
                </a:lnTo>
                <a:lnTo>
                  <a:pt x="488886" y="445057"/>
                </a:lnTo>
                <a:lnTo>
                  <a:pt x="455498" y="477679"/>
                </a:lnTo>
                <a:lnTo>
                  <a:pt x="416835" y="504383"/>
                </a:lnTo>
                <a:lnTo>
                  <a:pt x="373679" y="524403"/>
                </a:lnTo>
                <a:lnTo>
                  <a:pt x="326813" y="536976"/>
                </a:lnTo>
                <a:lnTo>
                  <a:pt x="277018" y="541337"/>
                </a:lnTo>
                <a:lnTo>
                  <a:pt x="227224" y="536976"/>
                </a:lnTo>
                <a:lnTo>
                  <a:pt x="180358" y="524403"/>
                </a:lnTo>
                <a:lnTo>
                  <a:pt x="137202" y="504383"/>
                </a:lnTo>
                <a:lnTo>
                  <a:pt x="98539" y="477679"/>
                </a:lnTo>
                <a:lnTo>
                  <a:pt x="65151" y="445057"/>
                </a:lnTo>
                <a:lnTo>
                  <a:pt x="37821" y="407280"/>
                </a:lnTo>
                <a:lnTo>
                  <a:pt x="17331" y="365113"/>
                </a:lnTo>
                <a:lnTo>
                  <a:pt x="4463" y="319321"/>
                </a:lnTo>
                <a:lnTo>
                  <a:pt x="0" y="270668"/>
                </a:lnTo>
                <a:close/>
              </a:path>
            </a:pathLst>
          </a:custGeom>
          <a:ln w="9524">
            <a:solidFill>
              <a:srgbClr val="A8D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644848" y="6140132"/>
            <a:ext cx="192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435" algn="l"/>
              </a:tabLst>
            </a:pPr>
            <a:r>
              <a:rPr dirty="0" u="sng" sz="900">
                <a:uFill>
                  <a:solidFill>
                    <a:srgbClr val="0B0B0B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29400" y="6494462"/>
            <a:ext cx="554355" cy="541655"/>
          </a:xfrm>
          <a:custGeom>
            <a:avLst/>
            <a:gdLst/>
            <a:ahLst/>
            <a:cxnLst/>
            <a:rect l="l" t="t" r="r" b="b"/>
            <a:pathLst>
              <a:path w="554354" h="541654">
                <a:moveTo>
                  <a:pt x="0" y="270668"/>
                </a:moveTo>
                <a:lnTo>
                  <a:pt x="4463" y="222015"/>
                </a:lnTo>
                <a:lnTo>
                  <a:pt x="17331" y="176223"/>
                </a:lnTo>
                <a:lnTo>
                  <a:pt x="37821" y="134057"/>
                </a:lnTo>
                <a:lnTo>
                  <a:pt x="65151" y="96280"/>
                </a:lnTo>
                <a:lnTo>
                  <a:pt x="98539" y="63658"/>
                </a:lnTo>
                <a:lnTo>
                  <a:pt x="137202" y="36954"/>
                </a:lnTo>
                <a:lnTo>
                  <a:pt x="180357" y="16933"/>
                </a:lnTo>
                <a:lnTo>
                  <a:pt x="227223" y="4360"/>
                </a:lnTo>
                <a:lnTo>
                  <a:pt x="277018" y="0"/>
                </a:lnTo>
                <a:lnTo>
                  <a:pt x="326812" y="4360"/>
                </a:lnTo>
                <a:lnTo>
                  <a:pt x="373679" y="16933"/>
                </a:lnTo>
                <a:lnTo>
                  <a:pt x="416835" y="36954"/>
                </a:lnTo>
                <a:lnTo>
                  <a:pt x="455498" y="63658"/>
                </a:lnTo>
                <a:lnTo>
                  <a:pt x="488886" y="96280"/>
                </a:lnTo>
                <a:lnTo>
                  <a:pt x="516216" y="134057"/>
                </a:lnTo>
                <a:lnTo>
                  <a:pt x="536706" y="176223"/>
                </a:lnTo>
                <a:lnTo>
                  <a:pt x="549574" y="222015"/>
                </a:lnTo>
                <a:lnTo>
                  <a:pt x="554037" y="270668"/>
                </a:lnTo>
                <a:lnTo>
                  <a:pt x="549574" y="319321"/>
                </a:lnTo>
                <a:lnTo>
                  <a:pt x="536706" y="365113"/>
                </a:lnTo>
                <a:lnTo>
                  <a:pt x="516216" y="407280"/>
                </a:lnTo>
                <a:lnTo>
                  <a:pt x="488886" y="445057"/>
                </a:lnTo>
                <a:lnTo>
                  <a:pt x="455498" y="477679"/>
                </a:lnTo>
                <a:lnTo>
                  <a:pt x="416835" y="504383"/>
                </a:lnTo>
                <a:lnTo>
                  <a:pt x="373679" y="524403"/>
                </a:lnTo>
                <a:lnTo>
                  <a:pt x="326812" y="536976"/>
                </a:lnTo>
                <a:lnTo>
                  <a:pt x="277018" y="541337"/>
                </a:lnTo>
                <a:lnTo>
                  <a:pt x="227223" y="536976"/>
                </a:lnTo>
                <a:lnTo>
                  <a:pt x="180357" y="524403"/>
                </a:lnTo>
                <a:lnTo>
                  <a:pt x="137202" y="504383"/>
                </a:lnTo>
                <a:lnTo>
                  <a:pt x="98539" y="477679"/>
                </a:lnTo>
                <a:lnTo>
                  <a:pt x="65151" y="445057"/>
                </a:lnTo>
                <a:lnTo>
                  <a:pt x="37821" y="407280"/>
                </a:lnTo>
                <a:lnTo>
                  <a:pt x="17331" y="365113"/>
                </a:lnTo>
                <a:lnTo>
                  <a:pt x="4463" y="319321"/>
                </a:lnTo>
                <a:lnTo>
                  <a:pt x="0" y="270668"/>
                </a:lnTo>
                <a:close/>
              </a:path>
            </a:pathLst>
          </a:custGeom>
          <a:ln w="9524">
            <a:solidFill>
              <a:srgbClr val="A8D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85050" y="4459287"/>
            <a:ext cx="44450" cy="520700"/>
          </a:xfrm>
          <a:custGeom>
            <a:avLst/>
            <a:gdLst/>
            <a:ahLst/>
            <a:cxnLst/>
            <a:rect l="l" t="t" r="r" b="b"/>
            <a:pathLst>
              <a:path w="44450" h="520700">
                <a:moveTo>
                  <a:pt x="44450" y="520699"/>
                </a:moveTo>
                <a:lnTo>
                  <a:pt x="35799" y="517289"/>
                </a:lnTo>
                <a:lnTo>
                  <a:pt x="28734" y="507990"/>
                </a:lnTo>
                <a:lnTo>
                  <a:pt x="23971" y="494197"/>
                </a:lnTo>
                <a:lnTo>
                  <a:pt x="22225" y="477307"/>
                </a:lnTo>
                <a:lnTo>
                  <a:pt x="22225" y="303741"/>
                </a:lnTo>
                <a:lnTo>
                  <a:pt x="20478" y="286851"/>
                </a:lnTo>
                <a:lnTo>
                  <a:pt x="15715" y="273058"/>
                </a:lnTo>
                <a:lnTo>
                  <a:pt x="8650" y="263759"/>
                </a:lnTo>
                <a:lnTo>
                  <a:pt x="0" y="260349"/>
                </a:lnTo>
                <a:lnTo>
                  <a:pt x="8650" y="256939"/>
                </a:lnTo>
                <a:lnTo>
                  <a:pt x="15715" y="247640"/>
                </a:lnTo>
                <a:lnTo>
                  <a:pt x="20478" y="233848"/>
                </a:lnTo>
                <a:lnTo>
                  <a:pt x="22225" y="216957"/>
                </a:lnTo>
                <a:lnTo>
                  <a:pt x="22225" y="43391"/>
                </a:lnTo>
                <a:lnTo>
                  <a:pt x="23971" y="26501"/>
                </a:lnTo>
                <a:lnTo>
                  <a:pt x="28734" y="12709"/>
                </a:lnTo>
                <a:lnTo>
                  <a:pt x="35799" y="3409"/>
                </a:lnTo>
                <a:lnTo>
                  <a:pt x="4445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53300" y="3740150"/>
            <a:ext cx="90805" cy="520700"/>
          </a:xfrm>
          <a:custGeom>
            <a:avLst/>
            <a:gdLst/>
            <a:ahLst/>
            <a:cxnLst/>
            <a:rect l="l" t="t" r="r" b="b"/>
            <a:pathLst>
              <a:path w="90804" h="520700">
                <a:moveTo>
                  <a:pt x="90488" y="520699"/>
                </a:moveTo>
                <a:lnTo>
                  <a:pt x="72877" y="517289"/>
                </a:lnTo>
                <a:lnTo>
                  <a:pt x="58495" y="507990"/>
                </a:lnTo>
                <a:lnTo>
                  <a:pt x="48799" y="494197"/>
                </a:lnTo>
                <a:lnTo>
                  <a:pt x="45243" y="477307"/>
                </a:lnTo>
                <a:lnTo>
                  <a:pt x="45243" y="303741"/>
                </a:lnTo>
                <a:lnTo>
                  <a:pt x="41688" y="286851"/>
                </a:lnTo>
                <a:lnTo>
                  <a:pt x="31992" y="273058"/>
                </a:lnTo>
                <a:lnTo>
                  <a:pt x="17610" y="263759"/>
                </a:lnTo>
                <a:lnTo>
                  <a:pt x="0" y="260349"/>
                </a:lnTo>
                <a:lnTo>
                  <a:pt x="17610" y="256939"/>
                </a:lnTo>
                <a:lnTo>
                  <a:pt x="31992" y="247640"/>
                </a:lnTo>
                <a:lnTo>
                  <a:pt x="41688" y="233848"/>
                </a:lnTo>
                <a:lnTo>
                  <a:pt x="45243" y="216957"/>
                </a:lnTo>
                <a:lnTo>
                  <a:pt x="45243" y="43391"/>
                </a:lnTo>
                <a:lnTo>
                  <a:pt x="48799" y="26501"/>
                </a:lnTo>
                <a:lnTo>
                  <a:pt x="58495" y="12709"/>
                </a:lnTo>
                <a:lnTo>
                  <a:pt x="72877" y="3409"/>
                </a:lnTo>
                <a:lnTo>
                  <a:pt x="904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012940" y="3919220"/>
            <a:ext cx="2774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8.5</a:t>
            </a:r>
            <a:r>
              <a:rPr dirty="0" sz="900" spc="-9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V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57390" y="4395649"/>
            <a:ext cx="1022985" cy="41465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15"/>
              </a:spcBef>
            </a:pPr>
            <a:r>
              <a:rPr dirty="0" sz="800" spc="70">
                <a:solidFill>
                  <a:srgbClr val="040404"/>
                </a:solidFill>
                <a:latin typeface="Arial"/>
                <a:cs typeface="Arial"/>
              </a:rPr>
              <a:t>D1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>
                <a:latin typeface="Times New Roman"/>
                <a:cs typeface="Times New Roman"/>
              </a:rPr>
              <a:t>3.5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21450" y="5318125"/>
            <a:ext cx="612775" cy="180975"/>
          </a:xfrm>
          <a:custGeom>
            <a:avLst/>
            <a:gdLst/>
            <a:ahLst/>
            <a:cxnLst/>
            <a:rect l="l" t="t" r="r" b="b"/>
            <a:pathLst>
              <a:path w="612775" h="180975">
                <a:moveTo>
                  <a:pt x="0" y="180974"/>
                </a:moveTo>
                <a:lnTo>
                  <a:pt x="4012" y="145752"/>
                </a:lnTo>
                <a:lnTo>
                  <a:pt x="14956" y="116990"/>
                </a:lnTo>
                <a:lnTo>
                  <a:pt x="31187" y="97597"/>
                </a:lnTo>
                <a:lnTo>
                  <a:pt x="51063" y="90486"/>
                </a:lnTo>
                <a:lnTo>
                  <a:pt x="264398" y="90488"/>
                </a:lnTo>
                <a:lnTo>
                  <a:pt x="284275" y="83377"/>
                </a:lnTo>
                <a:lnTo>
                  <a:pt x="300506" y="63984"/>
                </a:lnTo>
                <a:lnTo>
                  <a:pt x="311449" y="35221"/>
                </a:lnTo>
                <a:lnTo>
                  <a:pt x="315462" y="0"/>
                </a:lnTo>
                <a:lnTo>
                  <a:pt x="319475" y="35221"/>
                </a:lnTo>
                <a:lnTo>
                  <a:pt x="330419" y="63984"/>
                </a:lnTo>
                <a:lnTo>
                  <a:pt x="346650" y="83377"/>
                </a:lnTo>
                <a:lnTo>
                  <a:pt x="366526" y="90488"/>
                </a:lnTo>
                <a:lnTo>
                  <a:pt x="561710" y="90488"/>
                </a:lnTo>
                <a:lnTo>
                  <a:pt x="581586" y="97599"/>
                </a:lnTo>
                <a:lnTo>
                  <a:pt x="597818" y="116991"/>
                </a:lnTo>
                <a:lnTo>
                  <a:pt x="608761" y="145753"/>
                </a:lnTo>
                <a:lnTo>
                  <a:pt x="612774" y="18097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745037" y="5364162"/>
            <a:ext cx="1062355" cy="6477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1440">
              <a:lnSpc>
                <a:spcPts val="1040"/>
              </a:lnSpc>
            </a:pPr>
            <a:r>
              <a:rPr dirty="0" sz="900">
                <a:latin typeface="Times New Roman"/>
                <a:cs typeface="Times New Roman"/>
              </a:rPr>
              <a:t>4.3 V</a:t>
            </a:r>
            <a:r>
              <a:rPr dirty="0" sz="900" spc="-5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minimum</a:t>
            </a:r>
            <a:endParaRPr sz="900">
              <a:latin typeface="Times New Roman"/>
              <a:cs typeface="Times New Roman"/>
            </a:endParaRPr>
          </a:p>
          <a:p>
            <a:pPr marL="91440">
              <a:lnSpc>
                <a:spcPts val="1040"/>
              </a:lnSpc>
            </a:pPr>
            <a:r>
              <a:rPr dirty="0" sz="900">
                <a:latin typeface="Times New Roman"/>
                <a:cs typeface="Times New Roman"/>
              </a:rPr>
              <a:t>3.0 mA</a:t>
            </a:r>
            <a:r>
              <a:rPr dirty="0" sz="900" spc="-7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maximum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84115" y="6087745"/>
            <a:ext cx="5213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CC00"/>
                </a:solidFill>
                <a:latin typeface="Times New Roman"/>
                <a:cs typeface="Times New Roman"/>
              </a:rPr>
              <a:t>Port</a:t>
            </a:r>
            <a:r>
              <a:rPr dirty="0" sz="1200" spc="-8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99CC00"/>
                </a:solidFill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306752" y="3620770"/>
            <a:ext cx="2330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8.5</a:t>
            </a:r>
            <a:r>
              <a:rPr dirty="0" sz="700" spc="-7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306752" y="3783329"/>
            <a:ext cx="3194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mA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228012" y="3778250"/>
            <a:ext cx="363855" cy="6350"/>
          </a:xfrm>
          <a:custGeom>
            <a:avLst/>
            <a:gdLst/>
            <a:ahLst/>
            <a:cxnLst/>
            <a:rect l="l" t="t" r="r" b="b"/>
            <a:pathLst>
              <a:path w="363854" h="6350">
                <a:moveTo>
                  <a:pt x="0" y="0"/>
                </a:moveTo>
                <a:lnTo>
                  <a:pt x="363536" y="63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776402" y="6569075"/>
            <a:ext cx="347345" cy="3587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700">
                <a:latin typeface="Arial"/>
                <a:cs typeface="Arial"/>
              </a:rPr>
              <a:t>3.6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800">
                <a:latin typeface="Arial"/>
                <a:cs typeface="Arial"/>
              </a:rPr>
              <a:t>0.2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mA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18300" y="6770687"/>
            <a:ext cx="363855" cy="6350"/>
          </a:xfrm>
          <a:custGeom>
            <a:avLst/>
            <a:gdLst/>
            <a:ahLst/>
            <a:cxnLst/>
            <a:rect l="l" t="t" r="r" b="b"/>
            <a:pathLst>
              <a:path w="363854" h="6350">
                <a:moveTo>
                  <a:pt x="0" y="0"/>
                </a:moveTo>
                <a:lnTo>
                  <a:pt x="363537" y="63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022340" y="4909820"/>
            <a:ext cx="978535" cy="63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6045">
              <a:lnSpc>
                <a:spcPts val="1995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4.3-0.7</a:t>
            </a:r>
            <a:endParaRPr sz="1800">
              <a:latin typeface="Verdana"/>
              <a:cs typeface="Verdana"/>
            </a:endParaRPr>
          </a:p>
          <a:p>
            <a:pPr algn="r" marR="5080">
              <a:lnSpc>
                <a:spcPts val="1030"/>
              </a:lnSpc>
            </a:pPr>
            <a:r>
              <a:rPr dirty="0" sz="1000">
                <a:latin typeface="Times New Roman"/>
                <a:cs typeface="Times New Roman"/>
              </a:rPr>
              <a:t>3.6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  <a:p>
            <a:pPr algn="r" marR="53975">
              <a:lnSpc>
                <a:spcPct val="100000"/>
              </a:lnSpc>
              <a:spcBef>
                <a:spcPts val="835"/>
              </a:spcBef>
            </a:pPr>
            <a:r>
              <a:rPr dirty="0" sz="800" spc="70">
                <a:solidFill>
                  <a:srgbClr val="040404"/>
                </a:solidFill>
                <a:latin typeface="Arial"/>
                <a:cs typeface="Arial"/>
              </a:rPr>
              <a:t>R2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93940" y="6433820"/>
            <a:ext cx="1230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3.6/18000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165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Driving </a:t>
            </a:r>
            <a:r>
              <a:rPr dirty="0" u="heavy" spc="-170">
                <a:uFill>
                  <a:solidFill>
                    <a:srgbClr val="A9A700"/>
                  </a:solidFill>
                </a:uFill>
              </a:rPr>
              <a:t>a</a:t>
            </a:r>
            <a:r>
              <a:rPr dirty="0" u="heavy" spc="9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30">
                <a:uFill>
                  <a:solidFill>
                    <a:srgbClr val="A9A700"/>
                  </a:solidFill>
                </a:uFill>
              </a:rPr>
              <a:t>RELAY</a:t>
            </a:r>
            <a:r>
              <a:rPr dirty="0" u="heavy" spc="1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215">
                <a:uFill>
                  <a:solidFill>
                    <a:srgbClr val="A9A700"/>
                  </a:solidFill>
                </a:uFill>
              </a:rPr>
              <a:t>&amp;	</a:t>
            </a:r>
            <a:r>
              <a:rPr dirty="0" u="heavy" spc="90">
                <a:uFill>
                  <a:solidFill>
                    <a:srgbClr val="A9A700"/>
                  </a:solidFill>
                </a:uFill>
              </a:rPr>
              <a:t>SOLENOID	</a:t>
            </a:r>
          </a:p>
        </p:txBody>
      </p:sp>
      <p:sp>
        <p:nvSpPr>
          <p:cNvPr id="5" name="object 5"/>
          <p:cNvSpPr/>
          <p:nvPr/>
        </p:nvSpPr>
        <p:spPr>
          <a:xfrm>
            <a:off x="4318072" y="424673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732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8352" y="4427470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 h="0">
                <a:moveTo>
                  <a:pt x="209720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08352" y="424673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180732"/>
                </a:moveTo>
                <a:lnTo>
                  <a:pt x="0" y="0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65691" y="4284659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10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1124" y="4284659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10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5691" y="4236971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47586" y="0"/>
                </a:moveTo>
                <a:lnTo>
                  <a:pt x="28138" y="3456"/>
                </a:lnTo>
                <a:lnTo>
                  <a:pt x="13115" y="13190"/>
                </a:lnTo>
                <a:lnTo>
                  <a:pt x="3431" y="28251"/>
                </a:lnTo>
                <a:lnTo>
                  <a:pt x="0" y="47688"/>
                </a:lnTo>
              </a:path>
            </a:pathLst>
          </a:custGeom>
          <a:ln w="93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13277" y="423697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846" y="47688"/>
                </a:moveTo>
                <a:lnTo>
                  <a:pt x="44375" y="28251"/>
                </a:lnTo>
                <a:lnTo>
                  <a:pt x="34601" y="13190"/>
                </a:lnTo>
                <a:lnTo>
                  <a:pt x="19488" y="3456"/>
                </a:lnTo>
                <a:lnTo>
                  <a:pt x="0" y="0"/>
                </a:lnTo>
              </a:path>
            </a:pathLst>
          </a:custGeom>
          <a:ln w="9384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8352" y="4141849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25" y="0"/>
                </a:moveTo>
                <a:lnTo>
                  <a:pt x="64450" y="8345"/>
                </a:lnTo>
                <a:lnTo>
                  <a:pt x="31058" y="30994"/>
                </a:lnTo>
                <a:lnTo>
                  <a:pt x="8367" y="64368"/>
                </a:lnTo>
                <a:lnTo>
                  <a:pt x="0" y="104888"/>
                </a:lnTo>
              </a:path>
            </a:pathLst>
          </a:custGeom>
          <a:ln w="93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3277" y="4141849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795" y="104888"/>
                </a:moveTo>
                <a:lnTo>
                  <a:pt x="96484" y="64368"/>
                </a:lnTo>
                <a:lnTo>
                  <a:pt x="73899" y="30994"/>
                </a:lnTo>
                <a:lnTo>
                  <a:pt x="40563" y="8345"/>
                </a:lnTo>
                <a:lnTo>
                  <a:pt x="0" y="0"/>
                </a:lnTo>
              </a:path>
            </a:pathLst>
          </a:custGeom>
          <a:ln w="93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52991" y="3931020"/>
            <a:ext cx="19748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dirty="0" sz="650" spc="15">
                <a:solidFill>
                  <a:srgbClr val="202020"/>
                </a:solidFill>
                <a:latin typeface="Arial"/>
                <a:cs typeface="Arial"/>
              </a:rPr>
              <a:t>S1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8772" y="4216894"/>
            <a:ext cx="58674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10">
                <a:solidFill>
                  <a:srgbClr val="202020"/>
                </a:solidFill>
                <a:latin typeface="Arial"/>
                <a:cs typeface="Arial"/>
              </a:rPr>
              <a:t>25 </a:t>
            </a:r>
            <a:r>
              <a:rPr dirty="0" sz="650" spc="25">
                <a:solidFill>
                  <a:srgbClr val="202020"/>
                </a:solidFill>
                <a:latin typeface="Arial"/>
                <a:cs typeface="Arial"/>
              </a:rPr>
              <a:t>Watt</a:t>
            </a:r>
            <a:r>
              <a:rPr dirty="0" sz="650" spc="4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202020"/>
                </a:solidFill>
                <a:latin typeface="Arial"/>
                <a:cs typeface="Arial"/>
              </a:rPr>
              <a:t>Lamp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5691" y="4427470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376"/>
                </a:moveTo>
                <a:lnTo>
                  <a:pt x="0" y="0"/>
                </a:lnTo>
              </a:path>
            </a:pathLst>
          </a:custGeom>
          <a:ln w="9501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1124" y="4427470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376"/>
                </a:moveTo>
                <a:lnTo>
                  <a:pt x="0" y="0"/>
                </a:lnTo>
              </a:path>
            </a:pathLst>
          </a:custGeom>
          <a:ln w="9501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56305" y="4549241"/>
            <a:ext cx="216535" cy="7239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ts val="765"/>
              </a:lnSpc>
              <a:spcBef>
                <a:spcPts val="60"/>
              </a:spcBef>
            </a:pPr>
            <a:r>
              <a:rPr dirty="0" sz="650">
                <a:solidFill>
                  <a:srgbClr val="010101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65"/>
              </a:lnSpc>
            </a:pPr>
            <a:r>
              <a:rPr dirty="0" sz="650">
                <a:solidFill>
                  <a:srgbClr val="010101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65287" y="438954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922"/>
                </a:lnTo>
              </a:path>
            </a:pathLst>
          </a:custGeom>
          <a:ln w="9501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36773" y="4332347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0" y="18897"/>
                </a:moveTo>
                <a:lnTo>
                  <a:pt x="1633" y="31422"/>
                </a:lnTo>
                <a:lnTo>
                  <a:pt x="5940" y="40427"/>
                </a:lnTo>
                <a:lnTo>
                  <a:pt x="12028" y="45864"/>
                </a:lnTo>
                <a:lnTo>
                  <a:pt x="19008" y="47688"/>
                </a:lnTo>
                <a:lnTo>
                  <a:pt x="31481" y="47238"/>
                </a:lnTo>
                <a:lnTo>
                  <a:pt x="40387" y="44089"/>
                </a:lnTo>
                <a:lnTo>
                  <a:pt x="45728" y="35542"/>
                </a:lnTo>
                <a:lnTo>
                  <a:pt x="47508" y="18897"/>
                </a:lnTo>
                <a:lnTo>
                  <a:pt x="47063" y="7972"/>
                </a:lnTo>
                <a:lnTo>
                  <a:pt x="43946" y="2362"/>
                </a:lnTo>
                <a:lnTo>
                  <a:pt x="35485" y="295"/>
                </a:lnTo>
                <a:lnTo>
                  <a:pt x="19008" y="0"/>
                </a:lnTo>
                <a:lnTo>
                  <a:pt x="8019" y="1632"/>
                </a:lnTo>
                <a:lnTo>
                  <a:pt x="2376" y="5929"/>
                </a:lnTo>
                <a:lnTo>
                  <a:pt x="297" y="11985"/>
                </a:lnTo>
                <a:lnTo>
                  <a:pt x="0" y="18897"/>
                </a:lnTo>
                <a:close/>
              </a:path>
            </a:pathLst>
          </a:custGeom>
          <a:ln w="9385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57569" y="4216894"/>
            <a:ext cx="17843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10">
                <a:solidFill>
                  <a:srgbClr val="010101"/>
                </a:solidFill>
                <a:latin typeface="Arial"/>
                <a:cs typeface="Arial"/>
              </a:rPr>
              <a:t>+</a:t>
            </a:r>
            <a:r>
              <a:rPr dirty="0" sz="650" spc="10">
                <a:solidFill>
                  <a:srgbClr val="010101"/>
                </a:solidFill>
                <a:latin typeface="Arial"/>
                <a:cs typeface="Arial"/>
              </a:rPr>
              <a:t>5V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27491" y="445626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7965" y="0"/>
                </a:moveTo>
                <a:lnTo>
                  <a:pt x="0" y="37922"/>
                </a:lnTo>
                <a:lnTo>
                  <a:pt x="76060" y="37922"/>
                </a:lnTo>
                <a:lnTo>
                  <a:pt x="37965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27491" y="445626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7965" y="0"/>
                </a:moveTo>
                <a:lnTo>
                  <a:pt x="76060" y="37922"/>
                </a:lnTo>
                <a:lnTo>
                  <a:pt x="0" y="37922"/>
                </a:lnTo>
                <a:lnTo>
                  <a:pt x="37965" y="0"/>
                </a:lnTo>
                <a:close/>
              </a:path>
            </a:pathLst>
          </a:custGeom>
          <a:ln w="931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22695" y="4327713"/>
            <a:ext cx="190347" cy="104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65456" y="4494183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663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65456" y="45228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586" y="0"/>
                </a:lnTo>
              </a:path>
            </a:pathLst>
          </a:custGeom>
          <a:ln w="926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18037" y="4565646"/>
            <a:ext cx="142622" cy="199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22695" y="4236971"/>
            <a:ext cx="190500" cy="572135"/>
          </a:xfrm>
          <a:custGeom>
            <a:avLst/>
            <a:gdLst/>
            <a:ahLst/>
            <a:cxnLst/>
            <a:rect l="l" t="t" r="r" b="b"/>
            <a:pathLst>
              <a:path w="190500" h="572135">
                <a:moveTo>
                  <a:pt x="0" y="0"/>
                </a:moveTo>
                <a:lnTo>
                  <a:pt x="190347" y="0"/>
                </a:lnTo>
                <a:lnTo>
                  <a:pt x="190347" y="571559"/>
                </a:lnTo>
                <a:lnTo>
                  <a:pt x="0" y="571559"/>
                </a:lnTo>
                <a:lnTo>
                  <a:pt x="0" y="0"/>
                </a:lnTo>
              </a:path>
            </a:pathLst>
          </a:custGeom>
          <a:ln w="947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009995" y="4026396"/>
            <a:ext cx="50165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10">
                <a:solidFill>
                  <a:srgbClr val="202020"/>
                </a:solidFill>
                <a:latin typeface="Arial"/>
                <a:cs typeface="Arial"/>
              </a:rPr>
              <a:t>LS1</a:t>
            </a:r>
            <a:r>
              <a:rPr dirty="0" sz="650" spc="55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202020"/>
                </a:solidFill>
                <a:latin typeface="Arial"/>
                <a:cs typeface="Arial"/>
              </a:rPr>
              <a:t>RELAY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6562" y="4047027"/>
            <a:ext cx="233679" cy="93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25"/>
              </a:lnSpc>
            </a:pPr>
            <a:r>
              <a:rPr dirty="0" sz="650" spc="15">
                <a:solidFill>
                  <a:srgbClr val="202020"/>
                </a:solidFill>
                <a:latin typeface="Arial"/>
                <a:cs typeface="Arial"/>
              </a:rPr>
              <a:t>S</a:t>
            </a:r>
            <a:r>
              <a:rPr dirty="0" sz="650" spc="10">
                <a:solidFill>
                  <a:srgbClr val="202020"/>
                </a:solidFill>
                <a:latin typeface="Arial"/>
                <a:cs typeface="Arial"/>
              </a:rPr>
              <a:t>P</a:t>
            </a:r>
            <a:r>
              <a:rPr dirty="0" sz="650" spc="5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dirty="0" sz="650" spc="15">
                <a:solidFill>
                  <a:srgbClr val="202020"/>
                </a:solidFill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65617" y="4399060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18982" y="0"/>
                </a:moveTo>
                <a:lnTo>
                  <a:pt x="8008" y="1615"/>
                </a:lnTo>
                <a:lnTo>
                  <a:pt x="2372" y="5881"/>
                </a:lnTo>
                <a:lnTo>
                  <a:pt x="296" y="11931"/>
                </a:lnTo>
                <a:lnTo>
                  <a:pt x="0" y="18897"/>
                </a:lnTo>
                <a:lnTo>
                  <a:pt x="1631" y="31422"/>
                </a:lnTo>
                <a:lnTo>
                  <a:pt x="5932" y="40427"/>
                </a:lnTo>
                <a:lnTo>
                  <a:pt x="12012" y="45864"/>
                </a:lnTo>
                <a:lnTo>
                  <a:pt x="18982" y="47688"/>
                </a:lnTo>
                <a:lnTo>
                  <a:pt x="31515" y="47238"/>
                </a:lnTo>
                <a:lnTo>
                  <a:pt x="40452" y="44089"/>
                </a:lnTo>
                <a:lnTo>
                  <a:pt x="45805" y="35542"/>
                </a:lnTo>
                <a:lnTo>
                  <a:pt x="47586" y="18897"/>
                </a:lnTo>
                <a:lnTo>
                  <a:pt x="47139" y="7972"/>
                </a:lnTo>
                <a:lnTo>
                  <a:pt x="44011" y="2362"/>
                </a:lnTo>
                <a:lnTo>
                  <a:pt x="35519" y="295"/>
                </a:lnTo>
                <a:lnTo>
                  <a:pt x="18982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65617" y="4399060"/>
            <a:ext cx="47625" cy="48260"/>
          </a:xfrm>
          <a:custGeom>
            <a:avLst/>
            <a:gdLst/>
            <a:ahLst/>
            <a:cxnLst/>
            <a:rect l="l" t="t" r="r" b="b"/>
            <a:pathLst>
              <a:path w="47625" h="48260">
                <a:moveTo>
                  <a:pt x="0" y="18897"/>
                </a:moveTo>
                <a:lnTo>
                  <a:pt x="1631" y="31422"/>
                </a:lnTo>
                <a:lnTo>
                  <a:pt x="5932" y="40427"/>
                </a:lnTo>
                <a:lnTo>
                  <a:pt x="12012" y="45864"/>
                </a:lnTo>
                <a:lnTo>
                  <a:pt x="18982" y="47688"/>
                </a:lnTo>
                <a:lnTo>
                  <a:pt x="31515" y="47238"/>
                </a:lnTo>
                <a:lnTo>
                  <a:pt x="40452" y="44089"/>
                </a:lnTo>
                <a:lnTo>
                  <a:pt x="45805" y="35542"/>
                </a:lnTo>
                <a:lnTo>
                  <a:pt x="47586" y="18897"/>
                </a:lnTo>
                <a:lnTo>
                  <a:pt x="47139" y="7972"/>
                </a:lnTo>
                <a:lnTo>
                  <a:pt x="44011" y="2362"/>
                </a:lnTo>
                <a:lnTo>
                  <a:pt x="35519" y="295"/>
                </a:lnTo>
                <a:lnTo>
                  <a:pt x="18982" y="0"/>
                </a:lnTo>
                <a:lnTo>
                  <a:pt x="8008" y="1615"/>
                </a:lnTo>
                <a:lnTo>
                  <a:pt x="2372" y="5881"/>
                </a:lnTo>
                <a:lnTo>
                  <a:pt x="296" y="11931"/>
                </a:lnTo>
                <a:lnTo>
                  <a:pt x="0" y="18897"/>
                </a:lnTo>
                <a:close/>
              </a:path>
            </a:pathLst>
          </a:custGeom>
          <a:ln w="9385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36914" y="4427470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8703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95579" y="4312017"/>
            <a:ext cx="7366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10">
                <a:solidFill>
                  <a:srgbClr val="010101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13043" y="4332347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 h="0">
                <a:moveTo>
                  <a:pt x="286041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267173" y="4216894"/>
            <a:ext cx="7366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10">
                <a:solidFill>
                  <a:srgbClr val="010101"/>
                </a:solidFill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13043" y="4522846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 h="0">
                <a:moveTo>
                  <a:pt x="286041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36914" y="4617994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 h="0">
                <a:moveTo>
                  <a:pt x="0" y="0"/>
                </a:moveTo>
                <a:lnTo>
                  <a:pt x="285781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36914" y="4713421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 h="0">
                <a:moveTo>
                  <a:pt x="0" y="0"/>
                </a:moveTo>
                <a:lnTo>
                  <a:pt x="285781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895579" y="4407139"/>
            <a:ext cx="445134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765"/>
              </a:lnSpc>
              <a:spcBef>
                <a:spcPts val="110"/>
              </a:spcBef>
            </a:pPr>
            <a:r>
              <a:rPr dirty="0" sz="650" spc="10">
                <a:solidFill>
                  <a:srgbClr val="010101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50"/>
              </a:lnSpc>
            </a:pPr>
            <a:r>
              <a:rPr dirty="0" sz="650" spc="10">
                <a:solidFill>
                  <a:srgbClr val="010101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65"/>
              </a:lnSpc>
            </a:pPr>
            <a:r>
              <a:rPr dirty="0" sz="650" spc="10">
                <a:solidFill>
                  <a:srgbClr val="010101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70220" y="430353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713"/>
                </a:moveTo>
                <a:lnTo>
                  <a:pt x="47826" y="47713"/>
                </a:lnTo>
                <a:lnTo>
                  <a:pt x="47826" y="0"/>
                </a:lnTo>
                <a:lnTo>
                  <a:pt x="0" y="0"/>
                </a:lnTo>
                <a:lnTo>
                  <a:pt x="0" y="477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70220" y="430353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713"/>
                </a:moveTo>
                <a:lnTo>
                  <a:pt x="47826" y="47713"/>
                </a:lnTo>
                <a:lnTo>
                  <a:pt x="47826" y="0"/>
                </a:lnTo>
                <a:lnTo>
                  <a:pt x="0" y="0"/>
                </a:lnTo>
                <a:lnTo>
                  <a:pt x="0" y="47713"/>
                </a:lnTo>
                <a:close/>
              </a:path>
            </a:pathLst>
          </a:custGeom>
          <a:ln w="9385">
            <a:solidFill>
              <a:srgbClr val="7C7C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70269" y="52562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435"/>
                </a:moveTo>
                <a:lnTo>
                  <a:pt x="28500" y="0"/>
                </a:lnTo>
              </a:path>
            </a:pathLst>
          </a:custGeom>
          <a:ln w="93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98769" y="525627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57013" y="56870"/>
                </a:lnTo>
              </a:path>
            </a:pathLst>
          </a:custGeom>
          <a:ln w="93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55782" y="5256279"/>
            <a:ext cx="57785" cy="57150"/>
          </a:xfrm>
          <a:custGeom>
            <a:avLst/>
            <a:gdLst/>
            <a:ahLst/>
            <a:cxnLst/>
            <a:rect l="l" t="t" r="r" b="b"/>
            <a:pathLst>
              <a:path w="57785" h="57150">
                <a:moveTo>
                  <a:pt x="0" y="56870"/>
                </a:moveTo>
                <a:lnTo>
                  <a:pt x="57325" y="0"/>
                </a:lnTo>
              </a:path>
            </a:pathLst>
          </a:custGeom>
          <a:ln w="9384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13107" y="525627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57013" y="56870"/>
                </a:lnTo>
              </a:path>
            </a:pathLst>
          </a:custGeom>
          <a:ln w="93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70121" y="5256279"/>
            <a:ext cx="57785" cy="57150"/>
          </a:xfrm>
          <a:custGeom>
            <a:avLst/>
            <a:gdLst/>
            <a:ahLst/>
            <a:cxnLst/>
            <a:rect l="l" t="t" r="r" b="b"/>
            <a:pathLst>
              <a:path w="57785" h="57150">
                <a:moveTo>
                  <a:pt x="0" y="56870"/>
                </a:moveTo>
                <a:lnTo>
                  <a:pt x="57325" y="0"/>
                </a:lnTo>
              </a:path>
            </a:pathLst>
          </a:custGeom>
          <a:ln w="9384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27446" y="52562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28513" y="28435"/>
                </a:lnTo>
              </a:path>
            </a:pathLst>
          </a:custGeom>
          <a:ln w="938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152587" y="5073898"/>
            <a:ext cx="1447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0">
                <a:solidFill>
                  <a:srgbClr val="202020"/>
                </a:solidFill>
                <a:latin typeface="Arial"/>
                <a:cs typeface="Arial"/>
              </a:rPr>
              <a:t>R1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2587" y="5359862"/>
            <a:ext cx="20637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202020"/>
                </a:solidFill>
                <a:latin typeface="Arial"/>
                <a:cs typeface="Arial"/>
              </a:rPr>
              <a:t>5</a:t>
            </a:r>
            <a:r>
              <a:rPr dirty="0" sz="650" spc="35">
                <a:solidFill>
                  <a:srgbClr val="202020"/>
                </a:solidFill>
                <a:latin typeface="Arial"/>
                <a:cs typeface="Arial"/>
              </a:rPr>
              <a:t>.</a:t>
            </a:r>
            <a:r>
              <a:rPr dirty="0" sz="650" spc="10">
                <a:solidFill>
                  <a:srgbClr val="202020"/>
                </a:solidFill>
                <a:latin typeface="Arial"/>
                <a:cs typeface="Arial"/>
              </a:rPr>
              <a:t>6K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74926" y="5284714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 h="0">
                <a:moveTo>
                  <a:pt x="0" y="0"/>
                </a:moveTo>
                <a:lnTo>
                  <a:pt x="95342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55959" y="5284714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 h="0">
                <a:moveTo>
                  <a:pt x="95329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36914" y="3856100"/>
            <a:ext cx="2477135" cy="0"/>
          </a:xfrm>
          <a:custGeom>
            <a:avLst/>
            <a:gdLst/>
            <a:ahLst/>
            <a:cxnLst/>
            <a:rect l="l" t="t" r="r" b="b"/>
            <a:pathLst>
              <a:path w="2477135" h="0">
                <a:moveTo>
                  <a:pt x="0" y="0"/>
                </a:moveTo>
                <a:lnTo>
                  <a:pt x="2476597" y="0"/>
                </a:lnTo>
              </a:path>
            </a:pathLst>
          </a:custGeom>
          <a:ln w="9268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36914" y="5570361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0"/>
                </a:moveTo>
                <a:lnTo>
                  <a:pt x="0" y="95426"/>
                </a:lnTo>
              </a:path>
            </a:pathLst>
          </a:custGeom>
          <a:ln w="9501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65287" y="4427470"/>
            <a:ext cx="0" cy="191135"/>
          </a:xfrm>
          <a:custGeom>
            <a:avLst/>
            <a:gdLst/>
            <a:ahLst/>
            <a:cxnLst/>
            <a:rect l="l" t="t" r="r" b="b"/>
            <a:pathLst>
              <a:path w="0" h="191135">
                <a:moveTo>
                  <a:pt x="0" y="190524"/>
                </a:moveTo>
                <a:lnTo>
                  <a:pt x="0" y="0"/>
                </a:lnTo>
              </a:path>
            </a:pathLst>
          </a:custGeom>
          <a:ln w="9501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36914" y="5570361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 h="0">
                <a:moveTo>
                  <a:pt x="762170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36914" y="471342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380756"/>
                </a:moveTo>
                <a:lnTo>
                  <a:pt x="0" y="0"/>
                </a:lnTo>
              </a:path>
            </a:pathLst>
          </a:custGeom>
          <a:ln w="9501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717931" y="5075216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604" y="0"/>
                </a:moveTo>
                <a:lnTo>
                  <a:pt x="0" y="0"/>
                </a:lnTo>
                <a:lnTo>
                  <a:pt x="0" y="28447"/>
                </a:lnTo>
                <a:lnTo>
                  <a:pt x="9491" y="28447"/>
                </a:lnTo>
                <a:lnTo>
                  <a:pt x="16481" y="28151"/>
                </a:lnTo>
                <a:lnTo>
                  <a:pt x="22607" y="26077"/>
                </a:lnTo>
                <a:lnTo>
                  <a:pt x="26952" y="20448"/>
                </a:lnTo>
                <a:lnTo>
                  <a:pt x="28604" y="9486"/>
                </a:lnTo>
                <a:lnTo>
                  <a:pt x="28604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17931" y="5075216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0" y="9486"/>
                </a:moveTo>
                <a:lnTo>
                  <a:pt x="0" y="18961"/>
                </a:lnTo>
                <a:lnTo>
                  <a:pt x="0" y="28447"/>
                </a:lnTo>
                <a:lnTo>
                  <a:pt x="9491" y="28447"/>
                </a:lnTo>
                <a:lnTo>
                  <a:pt x="16481" y="28151"/>
                </a:lnTo>
                <a:lnTo>
                  <a:pt x="22607" y="26077"/>
                </a:lnTo>
                <a:lnTo>
                  <a:pt x="26952" y="20448"/>
                </a:lnTo>
                <a:lnTo>
                  <a:pt x="28604" y="9486"/>
                </a:lnTo>
                <a:lnTo>
                  <a:pt x="28604" y="0"/>
                </a:lnTo>
                <a:lnTo>
                  <a:pt x="9491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ln w="938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36914" y="50941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 h="0">
                <a:moveTo>
                  <a:pt x="762170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32255" y="5284714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269" y="0"/>
                </a:lnTo>
              </a:path>
            </a:pathLst>
          </a:custGeom>
          <a:ln w="926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99084" y="5379824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426"/>
                </a:moveTo>
                <a:lnTo>
                  <a:pt x="0" y="0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32254" y="5284714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66829" y="0"/>
                </a:moveTo>
                <a:lnTo>
                  <a:pt x="0" y="95109"/>
                </a:lnTo>
                <a:lnTo>
                  <a:pt x="133269" y="95109"/>
                </a:lnTo>
                <a:lnTo>
                  <a:pt x="66829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99084" y="518960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109"/>
                </a:moveTo>
                <a:lnTo>
                  <a:pt x="0" y="0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32255" y="5284714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66829" y="0"/>
                </a:moveTo>
                <a:lnTo>
                  <a:pt x="133269" y="95109"/>
                </a:lnTo>
                <a:lnTo>
                  <a:pt x="0" y="95109"/>
                </a:lnTo>
                <a:lnTo>
                  <a:pt x="66829" y="0"/>
                </a:lnTo>
                <a:close/>
              </a:path>
            </a:pathLst>
          </a:custGeom>
          <a:ln w="9347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629145" y="5169325"/>
            <a:ext cx="1447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0">
                <a:solidFill>
                  <a:srgbClr val="202020"/>
                </a:solidFill>
                <a:latin typeface="Arial"/>
                <a:cs typeface="Arial"/>
              </a:rPr>
              <a:t>D1</a:t>
            </a:r>
            <a:endParaRPr sz="6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99084" y="5475251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109"/>
                </a:moveTo>
                <a:lnTo>
                  <a:pt x="0" y="0"/>
                </a:lnTo>
              </a:path>
            </a:pathLst>
          </a:custGeom>
          <a:ln w="9501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99084" y="5094177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0"/>
                </a:moveTo>
                <a:lnTo>
                  <a:pt x="0" y="95426"/>
                </a:lnTo>
              </a:path>
            </a:pathLst>
          </a:custGeom>
          <a:ln w="9501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03233" y="5284714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 h="0">
                <a:moveTo>
                  <a:pt x="571692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36914" y="5475251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109"/>
                </a:lnTo>
              </a:path>
            </a:pathLst>
          </a:custGeom>
          <a:ln w="9501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17931" y="5551413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604" y="0"/>
                </a:moveTo>
                <a:lnTo>
                  <a:pt x="0" y="0"/>
                </a:lnTo>
                <a:lnTo>
                  <a:pt x="0" y="28435"/>
                </a:lnTo>
                <a:lnTo>
                  <a:pt x="9491" y="28435"/>
                </a:lnTo>
                <a:lnTo>
                  <a:pt x="16481" y="28139"/>
                </a:lnTo>
                <a:lnTo>
                  <a:pt x="22607" y="26065"/>
                </a:lnTo>
                <a:lnTo>
                  <a:pt x="26952" y="20436"/>
                </a:lnTo>
                <a:lnTo>
                  <a:pt x="28604" y="9474"/>
                </a:lnTo>
                <a:lnTo>
                  <a:pt x="28604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17931" y="5551413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0" y="9474"/>
                </a:moveTo>
                <a:lnTo>
                  <a:pt x="0" y="18948"/>
                </a:lnTo>
                <a:lnTo>
                  <a:pt x="0" y="28435"/>
                </a:lnTo>
                <a:lnTo>
                  <a:pt x="9491" y="28435"/>
                </a:lnTo>
                <a:lnTo>
                  <a:pt x="16481" y="28139"/>
                </a:lnTo>
                <a:lnTo>
                  <a:pt x="22607" y="26065"/>
                </a:lnTo>
                <a:lnTo>
                  <a:pt x="26952" y="20436"/>
                </a:lnTo>
                <a:lnTo>
                  <a:pt x="28604" y="9474"/>
                </a:lnTo>
                <a:lnTo>
                  <a:pt x="28604" y="0"/>
                </a:lnTo>
                <a:lnTo>
                  <a:pt x="9491" y="0"/>
                </a:lnTo>
                <a:lnTo>
                  <a:pt x="0" y="0"/>
                </a:lnTo>
                <a:lnTo>
                  <a:pt x="0" y="9474"/>
                </a:lnTo>
                <a:close/>
              </a:path>
            </a:pathLst>
          </a:custGeom>
          <a:ln w="938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41649" y="5189604"/>
            <a:ext cx="95885" cy="66675"/>
          </a:xfrm>
          <a:custGeom>
            <a:avLst/>
            <a:gdLst/>
            <a:ahLst/>
            <a:cxnLst/>
            <a:rect l="l" t="t" r="r" b="b"/>
            <a:pathLst>
              <a:path w="95885" h="66675">
                <a:moveTo>
                  <a:pt x="95264" y="0"/>
                </a:moveTo>
                <a:lnTo>
                  <a:pt x="0" y="66674"/>
                </a:lnTo>
              </a:path>
            </a:pathLst>
          </a:custGeom>
          <a:ln w="934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41649" y="5313150"/>
            <a:ext cx="95885" cy="66675"/>
          </a:xfrm>
          <a:custGeom>
            <a:avLst/>
            <a:gdLst/>
            <a:ahLst/>
            <a:cxnLst/>
            <a:rect l="l" t="t" r="r" b="b"/>
            <a:pathLst>
              <a:path w="95885" h="66675">
                <a:moveTo>
                  <a:pt x="0" y="0"/>
                </a:moveTo>
                <a:lnTo>
                  <a:pt x="95264" y="66674"/>
                </a:lnTo>
              </a:path>
            </a:pathLst>
          </a:custGeom>
          <a:ln w="934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41649" y="518960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219"/>
                </a:lnTo>
              </a:path>
            </a:pathLst>
          </a:custGeom>
          <a:ln w="9501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79706" y="5332428"/>
            <a:ext cx="57785" cy="47625"/>
          </a:xfrm>
          <a:custGeom>
            <a:avLst/>
            <a:gdLst/>
            <a:ahLst/>
            <a:cxnLst/>
            <a:rect l="l" t="t" r="r" b="b"/>
            <a:pathLst>
              <a:path w="57785" h="47625">
                <a:moveTo>
                  <a:pt x="18982" y="0"/>
                </a:moveTo>
                <a:lnTo>
                  <a:pt x="0" y="28435"/>
                </a:lnTo>
                <a:lnTo>
                  <a:pt x="57208" y="47396"/>
                </a:lnTo>
                <a:lnTo>
                  <a:pt x="18982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46306" y="5284714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 h="0">
                <a:moveTo>
                  <a:pt x="95342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79706" y="5332428"/>
            <a:ext cx="57785" cy="47625"/>
          </a:xfrm>
          <a:custGeom>
            <a:avLst/>
            <a:gdLst/>
            <a:ahLst/>
            <a:cxnLst/>
            <a:rect l="l" t="t" r="r" b="b"/>
            <a:pathLst>
              <a:path w="57785" h="47625">
                <a:moveTo>
                  <a:pt x="57208" y="47396"/>
                </a:moveTo>
                <a:lnTo>
                  <a:pt x="18982" y="0"/>
                </a:lnTo>
                <a:lnTo>
                  <a:pt x="0" y="28435"/>
                </a:lnTo>
                <a:lnTo>
                  <a:pt x="57208" y="47396"/>
                </a:lnTo>
                <a:close/>
              </a:path>
            </a:pathLst>
          </a:custGeom>
          <a:ln w="9363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819258" y="5169325"/>
            <a:ext cx="387350" cy="22097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750"/>
              </a:lnSpc>
              <a:spcBef>
                <a:spcPts val="160"/>
              </a:spcBef>
            </a:pPr>
            <a:r>
              <a:rPr dirty="0" sz="650" spc="15">
                <a:solidFill>
                  <a:srgbClr val="202020"/>
                </a:solidFill>
                <a:latin typeface="Arial"/>
                <a:cs typeface="Arial"/>
              </a:rPr>
              <a:t>Q1  </a:t>
            </a:r>
            <a:r>
              <a:rPr dirty="0" sz="650" spc="5">
                <a:solidFill>
                  <a:srgbClr val="202020"/>
                </a:solidFill>
                <a:latin typeface="Arial"/>
                <a:cs typeface="Arial"/>
              </a:rPr>
              <a:t>2</a:t>
            </a:r>
            <a:r>
              <a:rPr dirty="0" sz="650" spc="50">
                <a:solidFill>
                  <a:srgbClr val="202020"/>
                </a:solidFill>
                <a:latin typeface="Arial"/>
                <a:cs typeface="Arial"/>
              </a:rPr>
              <a:t>N</a:t>
            </a:r>
            <a:r>
              <a:rPr dirty="0" sz="650" spc="5">
                <a:solidFill>
                  <a:srgbClr val="202020"/>
                </a:solidFill>
                <a:latin typeface="Arial"/>
                <a:cs typeface="Arial"/>
              </a:rPr>
              <a:t>2222</a:t>
            </a:r>
            <a:r>
              <a:rPr dirty="0" sz="650" spc="15">
                <a:solidFill>
                  <a:srgbClr val="202020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736914" y="5094177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0"/>
                </a:moveTo>
                <a:lnTo>
                  <a:pt x="0" y="95426"/>
                </a:lnTo>
              </a:path>
            </a:pathLst>
          </a:custGeom>
          <a:ln w="9501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36914" y="5379824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426"/>
                </a:moveTo>
                <a:lnTo>
                  <a:pt x="0" y="0"/>
                </a:lnTo>
              </a:path>
            </a:pathLst>
          </a:custGeom>
          <a:ln w="9501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51289" y="5284714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017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65287" y="4617994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 h="0">
                <a:moveTo>
                  <a:pt x="571627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736914" y="3856100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571369"/>
                </a:moveTo>
                <a:lnTo>
                  <a:pt x="0" y="0"/>
                </a:lnTo>
              </a:path>
            </a:pathLst>
          </a:custGeom>
          <a:ln w="9501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41649" y="566578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308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70084" y="569423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 h="0">
                <a:moveTo>
                  <a:pt x="0" y="0"/>
                </a:moveTo>
                <a:lnTo>
                  <a:pt x="133399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698688" y="5722984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 h="0">
                <a:moveTo>
                  <a:pt x="76321" y="0"/>
                </a:moveTo>
                <a:lnTo>
                  <a:pt x="0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27423" y="5751423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112" y="0"/>
                </a:lnTo>
              </a:path>
            </a:pathLst>
          </a:custGeom>
          <a:ln w="9268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61124" y="4522846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 h="0">
                <a:moveTo>
                  <a:pt x="0" y="0"/>
                </a:moveTo>
                <a:lnTo>
                  <a:pt x="952387" y="0"/>
                </a:lnTo>
              </a:path>
            </a:pathLst>
          </a:custGeom>
          <a:ln w="9268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99084" y="4522846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606" y="0"/>
                </a:lnTo>
              </a:path>
            </a:pathLst>
          </a:custGeom>
          <a:ln w="9268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132839" y="5187632"/>
            <a:ext cx="235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RB0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505200" y="3962400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0" y="228600"/>
                </a:moveTo>
                <a:lnTo>
                  <a:pt x="342900" y="228600"/>
                </a:lnTo>
                <a:lnTo>
                  <a:pt x="3429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07215" y="516459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 h="0">
                <a:moveTo>
                  <a:pt x="0" y="0"/>
                </a:moveTo>
                <a:lnTo>
                  <a:pt x="177605" y="0"/>
                </a:lnTo>
              </a:path>
            </a:pathLst>
          </a:custGeom>
          <a:ln w="12340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96018" y="5291638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126625"/>
                </a:moveTo>
                <a:lnTo>
                  <a:pt x="0" y="0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07215" y="5164590"/>
            <a:ext cx="177800" cy="127635"/>
          </a:xfrm>
          <a:custGeom>
            <a:avLst/>
            <a:gdLst/>
            <a:ahLst/>
            <a:cxnLst/>
            <a:rect l="l" t="t" r="r" b="b"/>
            <a:pathLst>
              <a:path w="177800" h="127635">
                <a:moveTo>
                  <a:pt x="88802" y="0"/>
                </a:moveTo>
                <a:lnTo>
                  <a:pt x="0" y="127047"/>
                </a:lnTo>
                <a:lnTo>
                  <a:pt x="177605" y="127047"/>
                </a:lnTo>
                <a:lnTo>
                  <a:pt x="8880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896018" y="5037964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126625"/>
                </a:moveTo>
                <a:lnTo>
                  <a:pt x="0" y="0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807215" y="5164590"/>
            <a:ext cx="177800" cy="127635"/>
          </a:xfrm>
          <a:custGeom>
            <a:avLst/>
            <a:gdLst/>
            <a:ahLst/>
            <a:cxnLst/>
            <a:rect l="l" t="t" r="r" b="b"/>
            <a:pathLst>
              <a:path w="177800" h="127635">
                <a:moveTo>
                  <a:pt x="88802" y="0"/>
                </a:moveTo>
                <a:lnTo>
                  <a:pt x="177605" y="127047"/>
                </a:lnTo>
                <a:lnTo>
                  <a:pt x="0" y="127047"/>
                </a:lnTo>
                <a:lnTo>
                  <a:pt x="88802" y="0"/>
                </a:lnTo>
                <a:close/>
              </a:path>
            </a:pathLst>
          </a:custGeom>
          <a:ln w="1243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9073536" y="5015174"/>
            <a:ext cx="18415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80">
                <a:solidFill>
                  <a:srgbClr val="161616"/>
                </a:solidFill>
                <a:latin typeface="Arial"/>
                <a:cs typeface="Arial"/>
              </a:rPr>
              <a:t>D1</a:t>
            </a:r>
            <a:endParaRPr sz="8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8896018" y="5418263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126625"/>
                </a:moveTo>
                <a:lnTo>
                  <a:pt x="0" y="0"/>
                </a:lnTo>
              </a:path>
            </a:pathLst>
          </a:custGeom>
          <a:ln w="12626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96018" y="491133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625"/>
                </a:lnTo>
              </a:path>
            </a:pathLst>
          </a:custGeom>
          <a:ln w="12626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755402" y="5671515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625"/>
                </a:lnTo>
              </a:path>
            </a:pathLst>
          </a:custGeom>
          <a:ln w="12626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628763" y="6051813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3278" y="0"/>
                </a:lnTo>
              </a:path>
            </a:pathLst>
          </a:custGeom>
          <a:ln w="1234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666599" y="6089681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 h="0">
                <a:moveTo>
                  <a:pt x="0" y="0"/>
                </a:moveTo>
                <a:lnTo>
                  <a:pt x="177605" y="0"/>
                </a:lnTo>
              </a:path>
            </a:pathLst>
          </a:custGeom>
          <a:ln w="1234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704953" y="612796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100896" y="0"/>
                </a:moveTo>
                <a:lnTo>
                  <a:pt x="0" y="0"/>
                </a:lnTo>
              </a:path>
            </a:pathLst>
          </a:custGeom>
          <a:ln w="1234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742790" y="616582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224" y="0"/>
                </a:lnTo>
              </a:path>
            </a:pathLst>
          </a:custGeom>
          <a:ln w="1234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755402" y="4024082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63578" y="63490"/>
                </a:moveTo>
                <a:lnTo>
                  <a:pt x="58965" y="37470"/>
                </a:lnTo>
                <a:lnTo>
                  <a:pt x="45977" y="17434"/>
                </a:lnTo>
                <a:lnTo>
                  <a:pt x="25896" y="4553"/>
                </a:lnTo>
                <a:lnTo>
                  <a:pt x="0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755402" y="4087572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0" y="63152"/>
                </a:moveTo>
                <a:lnTo>
                  <a:pt x="25896" y="58627"/>
                </a:lnTo>
                <a:lnTo>
                  <a:pt x="45977" y="45823"/>
                </a:lnTo>
                <a:lnTo>
                  <a:pt x="58965" y="25895"/>
                </a:lnTo>
                <a:lnTo>
                  <a:pt x="63578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755402" y="4150724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63578" y="63490"/>
                </a:moveTo>
                <a:lnTo>
                  <a:pt x="58965" y="37612"/>
                </a:lnTo>
                <a:lnTo>
                  <a:pt x="45977" y="17561"/>
                </a:lnTo>
                <a:lnTo>
                  <a:pt x="25896" y="4601"/>
                </a:lnTo>
                <a:lnTo>
                  <a:pt x="0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755402" y="4214214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0" y="63490"/>
                </a:moveTo>
                <a:lnTo>
                  <a:pt x="25896" y="58888"/>
                </a:lnTo>
                <a:lnTo>
                  <a:pt x="45977" y="45929"/>
                </a:lnTo>
                <a:lnTo>
                  <a:pt x="58965" y="25877"/>
                </a:lnTo>
                <a:lnTo>
                  <a:pt x="63578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755402" y="4277704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63578" y="63152"/>
                </a:moveTo>
                <a:lnTo>
                  <a:pt x="58965" y="37327"/>
                </a:lnTo>
                <a:lnTo>
                  <a:pt x="45977" y="17392"/>
                </a:lnTo>
                <a:lnTo>
                  <a:pt x="25896" y="4548"/>
                </a:lnTo>
                <a:lnTo>
                  <a:pt x="0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755402" y="4340857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0" y="63490"/>
                </a:moveTo>
                <a:lnTo>
                  <a:pt x="25896" y="58959"/>
                </a:lnTo>
                <a:lnTo>
                  <a:pt x="45977" y="46118"/>
                </a:lnTo>
                <a:lnTo>
                  <a:pt x="58965" y="26090"/>
                </a:lnTo>
                <a:lnTo>
                  <a:pt x="63578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55402" y="4404347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63578" y="63152"/>
                </a:moveTo>
                <a:lnTo>
                  <a:pt x="58965" y="37327"/>
                </a:lnTo>
                <a:lnTo>
                  <a:pt x="45977" y="17392"/>
                </a:lnTo>
                <a:lnTo>
                  <a:pt x="25896" y="4548"/>
                </a:lnTo>
                <a:lnTo>
                  <a:pt x="0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755402" y="4467499"/>
            <a:ext cx="64135" cy="63500"/>
          </a:xfrm>
          <a:custGeom>
            <a:avLst/>
            <a:gdLst/>
            <a:ahLst/>
            <a:cxnLst/>
            <a:rect l="l" t="t" r="r" b="b"/>
            <a:pathLst>
              <a:path w="64134" h="63500">
                <a:moveTo>
                  <a:pt x="0" y="63490"/>
                </a:moveTo>
                <a:lnTo>
                  <a:pt x="25896" y="58959"/>
                </a:lnTo>
                <a:lnTo>
                  <a:pt x="45977" y="46118"/>
                </a:lnTo>
                <a:lnTo>
                  <a:pt x="58965" y="26090"/>
                </a:lnTo>
                <a:lnTo>
                  <a:pt x="63578" y="0"/>
                </a:lnTo>
              </a:path>
            </a:pathLst>
          </a:custGeom>
          <a:ln w="1248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945620" y="4024082"/>
            <a:ext cx="0" cy="507365"/>
          </a:xfrm>
          <a:custGeom>
            <a:avLst/>
            <a:gdLst/>
            <a:ahLst/>
            <a:cxnLst/>
            <a:rect l="l" t="t" r="r" b="b"/>
            <a:pathLst>
              <a:path w="0" h="507364">
                <a:moveTo>
                  <a:pt x="0" y="506907"/>
                </a:moveTo>
                <a:lnTo>
                  <a:pt x="0" y="0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882041" y="4024082"/>
            <a:ext cx="0" cy="507365"/>
          </a:xfrm>
          <a:custGeom>
            <a:avLst/>
            <a:gdLst/>
            <a:ahLst/>
            <a:cxnLst/>
            <a:rect l="l" t="t" r="r" b="b"/>
            <a:pathLst>
              <a:path w="0" h="507364">
                <a:moveTo>
                  <a:pt x="0" y="0"/>
                </a:moveTo>
                <a:lnTo>
                  <a:pt x="0" y="506907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8122792" y="4255015"/>
            <a:ext cx="46990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0">
                <a:solidFill>
                  <a:srgbClr val="161616"/>
                </a:solidFill>
                <a:latin typeface="Arial"/>
                <a:cs typeface="Arial"/>
              </a:rPr>
              <a:t>Solen</a:t>
            </a:r>
            <a:r>
              <a:rPr dirty="0" sz="850" spc="15">
                <a:solidFill>
                  <a:srgbClr val="161616"/>
                </a:solidFill>
                <a:latin typeface="Arial"/>
                <a:cs typeface="Arial"/>
              </a:rPr>
              <a:t>oid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755402" y="389743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642"/>
                </a:lnTo>
              </a:path>
            </a:pathLst>
          </a:custGeom>
          <a:ln w="12626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755402" y="453098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126676"/>
                </a:moveTo>
                <a:lnTo>
                  <a:pt x="0" y="0"/>
                </a:lnTo>
              </a:path>
            </a:pathLst>
          </a:custGeom>
          <a:ln w="12626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755402" y="4911339"/>
            <a:ext cx="1141095" cy="0"/>
          </a:xfrm>
          <a:custGeom>
            <a:avLst/>
            <a:gdLst/>
            <a:ahLst/>
            <a:cxnLst/>
            <a:rect l="l" t="t" r="r" b="b"/>
            <a:pathLst>
              <a:path w="1141095" h="0">
                <a:moveTo>
                  <a:pt x="0" y="0"/>
                </a:moveTo>
                <a:lnTo>
                  <a:pt x="1140616" y="0"/>
                </a:lnTo>
              </a:path>
            </a:pathLst>
          </a:custGeom>
          <a:ln w="12340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730178" y="48860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2612" y="0"/>
                </a:moveTo>
                <a:lnTo>
                  <a:pt x="0" y="0"/>
                </a:lnTo>
                <a:lnTo>
                  <a:pt x="0" y="12613"/>
                </a:lnTo>
                <a:lnTo>
                  <a:pt x="197" y="21886"/>
                </a:lnTo>
                <a:lnTo>
                  <a:pt x="1576" y="29972"/>
                </a:lnTo>
                <a:lnTo>
                  <a:pt x="5320" y="35689"/>
                </a:lnTo>
                <a:lnTo>
                  <a:pt x="12612" y="37857"/>
                </a:lnTo>
                <a:lnTo>
                  <a:pt x="21874" y="37463"/>
                </a:lnTo>
                <a:lnTo>
                  <a:pt x="29953" y="34702"/>
                </a:lnTo>
                <a:lnTo>
                  <a:pt x="35668" y="27207"/>
                </a:lnTo>
                <a:lnTo>
                  <a:pt x="37836" y="12613"/>
                </a:lnTo>
                <a:lnTo>
                  <a:pt x="37442" y="5321"/>
                </a:lnTo>
                <a:lnTo>
                  <a:pt x="34683" y="1576"/>
                </a:lnTo>
                <a:lnTo>
                  <a:pt x="27194" y="197"/>
                </a:lnTo>
                <a:lnTo>
                  <a:pt x="12612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730178" y="48860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2613"/>
                </a:moveTo>
                <a:lnTo>
                  <a:pt x="197" y="21886"/>
                </a:lnTo>
                <a:lnTo>
                  <a:pt x="1576" y="29972"/>
                </a:lnTo>
                <a:lnTo>
                  <a:pt x="5320" y="35689"/>
                </a:lnTo>
                <a:lnTo>
                  <a:pt x="12612" y="37857"/>
                </a:lnTo>
                <a:lnTo>
                  <a:pt x="21874" y="37463"/>
                </a:lnTo>
                <a:lnTo>
                  <a:pt x="29953" y="34702"/>
                </a:lnTo>
                <a:lnTo>
                  <a:pt x="35668" y="27207"/>
                </a:lnTo>
                <a:lnTo>
                  <a:pt x="37836" y="12613"/>
                </a:lnTo>
                <a:lnTo>
                  <a:pt x="37442" y="5321"/>
                </a:lnTo>
                <a:lnTo>
                  <a:pt x="34683" y="1576"/>
                </a:lnTo>
                <a:lnTo>
                  <a:pt x="27194" y="197"/>
                </a:lnTo>
                <a:lnTo>
                  <a:pt x="12612" y="0"/>
                </a:lnTo>
                <a:lnTo>
                  <a:pt x="0" y="0"/>
                </a:lnTo>
                <a:lnTo>
                  <a:pt x="0" y="12613"/>
                </a:lnTo>
                <a:close/>
              </a:path>
            </a:pathLst>
          </a:custGeom>
          <a:ln w="12483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8164" y="5253358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0" y="38279"/>
                </a:moveTo>
                <a:lnTo>
                  <a:pt x="37870" y="0"/>
                </a:lnTo>
              </a:path>
            </a:pathLst>
          </a:custGeom>
          <a:ln w="12484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26034" y="525335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173" y="76137"/>
                </a:lnTo>
              </a:path>
            </a:pathLst>
          </a:custGeom>
          <a:ln w="12483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02208" y="525335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37"/>
                </a:moveTo>
                <a:lnTo>
                  <a:pt x="76173" y="0"/>
                </a:lnTo>
              </a:path>
            </a:pathLst>
          </a:custGeom>
          <a:ln w="12483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678382" y="525335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5758" y="76137"/>
                </a:lnTo>
              </a:path>
            </a:pathLst>
          </a:custGeom>
          <a:ln w="12483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754141" y="525335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37"/>
                </a:moveTo>
                <a:lnTo>
                  <a:pt x="76173" y="0"/>
                </a:lnTo>
              </a:path>
            </a:pathLst>
          </a:custGeom>
          <a:ln w="12483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30314" y="5253358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0" y="0"/>
                </a:moveTo>
                <a:lnTo>
                  <a:pt x="37888" y="38279"/>
                </a:lnTo>
              </a:path>
            </a:pathLst>
          </a:custGeom>
          <a:ln w="12484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6602138" y="5015174"/>
            <a:ext cx="18415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80">
                <a:solidFill>
                  <a:srgbClr val="161616"/>
                </a:solidFill>
                <a:latin typeface="Arial"/>
                <a:cs typeface="Arial"/>
              </a:rPr>
              <a:t>R1</a:t>
            </a:r>
            <a:endParaRPr sz="8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602138" y="5395472"/>
            <a:ext cx="26670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0">
                <a:solidFill>
                  <a:srgbClr val="161616"/>
                </a:solidFill>
                <a:latin typeface="Arial"/>
                <a:cs typeface="Arial"/>
              </a:rPr>
              <a:t>5</a:t>
            </a:r>
            <a:r>
              <a:rPr dirty="0" sz="850" spc="55">
                <a:solidFill>
                  <a:srgbClr val="161616"/>
                </a:solidFill>
                <a:latin typeface="Arial"/>
                <a:cs typeface="Arial"/>
              </a:rPr>
              <a:t>.</a:t>
            </a:r>
            <a:r>
              <a:rPr dirty="0" sz="850" spc="20">
                <a:solidFill>
                  <a:srgbClr val="161616"/>
                </a:solidFill>
                <a:latin typeface="Arial"/>
                <a:cs typeface="Arial"/>
              </a:rPr>
              <a:t>6K</a:t>
            </a:r>
            <a:endParaRPr sz="85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361473" y="529163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690" y="0"/>
                </a:lnTo>
              </a:path>
            </a:pathLst>
          </a:custGeom>
          <a:ln w="1234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68202" y="529163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126673" y="0"/>
                </a:moveTo>
                <a:lnTo>
                  <a:pt x="0" y="0"/>
                </a:lnTo>
              </a:path>
            </a:pathLst>
          </a:custGeom>
          <a:ln w="1234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755402" y="5798140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3673"/>
                </a:lnTo>
              </a:path>
            </a:pathLst>
          </a:custGeom>
          <a:ln w="12626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711323" y="3384288"/>
            <a:ext cx="75547" cy="132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993139" y="2012696"/>
            <a:ext cx="6915150" cy="138811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Controlling appliances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Verdana"/>
                <a:cs typeface="Verdana"/>
              </a:rPr>
              <a:t>Driving</a:t>
            </a:r>
            <a:r>
              <a:rPr dirty="0" sz="2800" spc="-5">
                <a:latin typeface="Verdana"/>
                <a:cs typeface="Verdana"/>
              </a:rPr>
              <a:t> solenoid</a:t>
            </a:r>
            <a:endParaRPr sz="28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755"/>
              </a:spcBef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+</a:t>
            </a:r>
            <a:r>
              <a:rPr dirty="0" sz="850" spc="20">
                <a:solidFill>
                  <a:srgbClr val="010101"/>
                </a:solidFill>
                <a:latin typeface="Arial"/>
                <a:cs typeface="Arial"/>
              </a:rPr>
              <a:t>12V</a:t>
            </a:r>
            <a:endParaRPr sz="8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994876" y="5291638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3796" y="0"/>
                </a:lnTo>
              </a:path>
            </a:pathLst>
          </a:custGeom>
          <a:ln w="12340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222999" y="526597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13044" y="0"/>
                </a:moveTo>
                <a:lnTo>
                  <a:pt x="0" y="0"/>
                </a:lnTo>
                <a:lnTo>
                  <a:pt x="0" y="12630"/>
                </a:lnTo>
                <a:lnTo>
                  <a:pt x="203" y="22137"/>
                </a:lnTo>
                <a:lnTo>
                  <a:pt x="1630" y="30343"/>
                </a:lnTo>
                <a:lnTo>
                  <a:pt x="5502" y="36105"/>
                </a:lnTo>
                <a:lnTo>
                  <a:pt x="13044" y="38279"/>
                </a:lnTo>
                <a:lnTo>
                  <a:pt x="22315" y="37879"/>
                </a:lnTo>
                <a:lnTo>
                  <a:pt x="30400" y="35073"/>
                </a:lnTo>
                <a:lnTo>
                  <a:pt x="36117" y="27458"/>
                </a:lnTo>
                <a:lnTo>
                  <a:pt x="38285" y="12630"/>
                </a:lnTo>
                <a:lnTo>
                  <a:pt x="37891" y="5328"/>
                </a:lnTo>
                <a:lnTo>
                  <a:pt x="35130" y="1578"/>
                </a:lnTo>
                <a:lnTo>
                  <a:pt x="27636" y="197"/>
                </a:lnTo>
                <a:lnTo>
                  <a:pt x="13044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222999" y="526597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2630"/>
                </a:moveTo>
                <a:lnTo>
                  <a:pt x="203" y="22137"/>
                </a:lnTo>
                <a:lnTo>
                  <a:pt x="1630" y="30343"/>
                </a:lnTo>
                <a:lnTo>
                  <a:pt x="5502" y="36105"/>
                </a:lnTo>
                <a:lnTo>
                  <a:pt x="13044" y="38279"/>
                </a:lnTo>
                <a:lnTo>
                  <a:pt x="22315" y="37879"/>
                </a:lnTo>
                <a:lnTo>
                  <a:pt x="30400" y="35073"/>
                </a:lnTo>
                <a:lnTo>
                  <a:pt x="36117" y="27458"/>
                </a:lnTo>
                <a:lnTo>
                  <a:pt x="38285" y="12630"/>
                </a:lnTo>
                <a:lnTo>
                  <a:pt x="37891" y="5328"/>
                </a:lnTo>
                <a:lnTo>
                  <a:pt x="35130" y="1578"/>
                </a:lnTo>
                <a:lnTo>
                  <a:pt x="27636" y="197"/>
                </a:lnTo>
                <a:lnTo>
                  <a:pt x="13044" y="0"/>
                </a:lnTo>
                <a:lnTo>
                  <a:pt x="0" y="0"/>
                </a:lnTo>
                <a:lnTo>
                  <a:pt x="0" y="12630"/>
                </a:lnTo>
                <a:close/>
              </a:path>
            </a:pathLst>
          </a:custGeom>
          <a:ln w="12483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755402" y="4657666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3673"/>
                </a:lnTo>
              </a:path>
            </a:pathLst>
          </a:custGeom>
          <a:ln w="12626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755402" y="5798140"/>
            <a:ext cx="1141095" cy="0"/>
          </a:xfrm>
          <a:custGeom>
            <a:avLst/>
            <a:gdLst/>
            <a:ahLst/>
            <a:cxnLst/>
            <a:rect l="l" t="t" r="r" b="b"/>
            <a:pathLst>
              <a:path w="1141095" h="0">
                <a:moveTo>
                  <a:pt x="0" y="0"/>
                </a:moveTo>
                <a:lnTo>
                  <a:pt x="1140616" y="0"/>
                </a:lnTo>
              </a:path>
            </a:pathLst>
          </a:custGeom>
          <a:ln w="12340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730178" y="5772896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2612" y="0"/>
                </a:moveTo>
                <a:lnTo>
                  <a:pt x="0" y="0"/>
                </a:lnTo>
                <a:lnTo>
                  <a:pt x="0" y="12630"/>
                </a:lnTo>
                <a:lnTo>
                  <a:pt x="197" y="21962"/>
                </a:lnTo>
                <a:lnTo>
                  <a:pt x="1576" y="30193"/>
                </a:lnTo>
                <a:lnTo>
                  <a:pt x="5320" y="36060"/>
                </a:lnTo>
                <a:lnTo>
                  <a:pt x="12612" y="38296"/>
                </a:lnTo>
                <a:lnTo>
                  <a:pt x="21874" y="37895"/>
                </a:lnTo>
                <a:lnTo>
                  <a:pt x="29953" y="35088"/>
                </a:lnTo>
                <a:lnTo>
                  <a:pt x="35668" y="27468"/>
                </a:lnTo>
                <a:lnTo>
                  <a:pt x="37836" y="12630"/>
                </a:lnTo>
                <a:lnTo>
                  <a:pt x="37442" y="5328"/>
                </a:lnTo>
                <a:lnTo>
                  <a:pt x="34683" y="1578"/>
                </a:lnTo>
                <a:lnTo>
                  <a:pt x="27194" y="197"/>
                </a:lnTo>
                <a:lnTo>
                  <a:pt x="12612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730178" y="5772896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0" y="12630"/>
                </a:moveTo>
                <a:lnTo>
                  <a:pt x="197" y="21962"/>
                </a:lnTo>
                <a:lnTo>
                  <a:pt x="1576" y="30193"/>
                </a:lnTo>
                <a:lnTo>
                  <a:pt x="5320" y="36060"/>
                </a:lnTo>
                <a:lnTo>
                  <a:pt x="12612" y="38296"/>
                </a:lnTo>
                <a:lnTo>
                  <a:pt x="21874" y="37895"/>
                </a:lnTo>
                <a:lnTo>
                  <a:pt x="29953" y="35088"/>
                </a:lnTo>
                <a:lnTo>
                  <a:pt x="35668" y="27468"/>
                </a:lnTo>
                <a:lnTo>
                  <a:pt x="37836" y="12630"/>
                </a:lnTo>
                <a:lnTo>
                  <a:pt x="37442" y="5328"/>
                </a:lnTo>
                <a:lnTo>
                  <a:pt x="34683" y="1578"/>
                </a:lnTo>
                <a:lnTo>
                  <a:pt x="27194" y="197"/>
                </a:lnTo>
                <a:lnTo>
                  <a:pt x="12612" y="0"/>
                </a:lnTo>
                <a:lnTo>
                  <a:pt x="0" y="0"/>
                </a:lnTo>
                <a:lnTo>
                  <a:pt x="0" y="12630"/>
                </a:lnTo>
                <a:close/>
              </a:path>
            </a:pathLst>
          </a:custGeom>
          <a:ln w="12484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896018" y="5544889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3251"/>
                </a:lnTo>
              </a:path>
            </a:pathLst>
          </a:custGeom>
          <a:ln w="12626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854750" y="5291638"/>
            <a:ext cx="506730" cy="0"/>
          </a:xfrm>
          <a:custGeom>
            <a:avLst/>
            <a:gdLst/>
            <a:ahLst/>
            <a:cxnLst/>
            <a:rect l="l" t="t" r="r" b="b"/>
            <a:pathLst>
              <a:path w="506729" h="0">
                <a:moveTo>
                  <a:pt x="0" y="0"/>
                </a:moveTo>
                <a:lnTo>
                  <a:pt x="506722" y="0"/>
                </a:lnTo>
              </a:path>
            </a:pathLst>
          </a:custGeom>
          <a:ln w="12340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425846" y="5354740"/>
            <a:ext cx="76200" cy="64135"/>
          </a:xfrm>
          <a:custGeom>
            <a:avLst/>
            <a:gdLst/>
            <a:ahLst/>
            <a:cxnLst/>
            <a:rect l="l" t="t" r="r" b="b"/>
            <a:pathLst>
              <a:path w="76200" h="64135">
                <a:moveTo>
                  <a:pt x="25258" y="0"/>
                </a:moveTo>
                <a:lnTo>
                  <a:pt x="0" y="38279"/>
                </a:lnTo>
                <a:lnTo>
                  <a:pt x="76173" y="63523"/>
                </a:lnTo>
                <a:lnTo>
                  <a:pt x="25258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375346" y="5164590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3673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425846" y="5354740"/>
            <a:ext cx="76200" cy="64135"/>
          </a:xfrm>
          <a:custGeom>
            <a:avLst/>
            <a:gdLst/>
            <a:ahLst/>
            <a:cxnLst/>
            <a:rect l="l" t="t" r="r" b="b"/>
            <a:pathLst>
              <a:path w="76200" h="64135">
                <a:moveTo>
                  <a:pt x="76173" y="63523"/>
                </a:moveTo>
                <a:lnTo>
                  <a:pt x="25258" y="0"/>
                </a:lnTo>
                <a:lnTo>
                  <a:pt x="0" y="38279"/>
                </a:lnTo>
                <a:lnTo>
                  <a:pt x="76173" y="63523"/>
                </a:lnTo>
                <a:close/>
              </a:path>
            </a:pathLst>
          </a:custGeom>
          <a:ln w="12457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75346" y="5329496"/>
            <a:ext cx="127000" cy="88900"/>
          </a:xfrm>
          <a:custGeom>
            <a:avLst/>
            <a:gdLst/>
            <a:ahLst/>
            <a:cxnLst/>
            <a:rect l="l" t="t" r="r" b="b"/>
            <a:pathLst>
              <a:path w="127000" h="88900">
                <a:moveTo>
                  <a:pt x="126673" y="88767"/>
                </a:moveTo>
                <a:lnTo>
                  <a:pt x="0" y="0"/>
                </a:lnTo>
              </a:path>
            </a:pathLst>
          </a:custGeom>
          <a:ln w="12434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375346" y="5164590"/>
            <a:ext cx="127000" cy="88900"/>
          </a:xfrm>
          <a:custGeom>
            <a:avLst/>
            <a:gdLst/>
            <a:ahLst/>
            <a:cxnLst/>
            <a:rect l="l" t="t" r="r" b="b"/>
            <a:pathLst>
              <a:path w="127000" h="88900">
                <a:moveTo>
                  <a:pt x="126673" y="0"/>
                </a:moveTo>
                <a:lnTo>
                  <a:pt x="0" y="88767"/>
                </a:lnTo>
              </a:path>
            </a:pathLst>
          </a:custGeom>
          <a:ln w="12434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628763" y="5291638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3251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628763" y="5291638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6639" y="0"/>
                </a:moveTo>
                <a:lnTo>
                  <a:pt x="0" y="75715"/>
                </a:lnTo>
              </a:path>
            </a:pathLst>
          </a:custGeom>
          <a:ln w="12415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649743" y="5481365"/>
            <a:ext cx="106045" cy="64135"/>
          </a:xfrm>
          <a:custGeom>
            <a:avLst/>
            <a:gdLst/>
            <a:ahLst/>
            <a:cxnLst/>
            <a:rect l="l" t="t" r="r" b="b"/>
            <a:pathLst>
              <a:path w="106045" h="64135">
                <a:moveTo>
                  <a:pt x="39315" y="23636"/>
                </a:moveTo>
                <a:lnTo>
                  <a:pt x="29468" y="38279"/>
                </a:lnTo>
                <a:lnTo>
                  <a:pt x="105659" y="63523"/>
                </a:lnTo>
                <a:lnTo>
                  <a:pt x="39315" y="23636"/>
                </a:lnTo>
                <a:close/>
              </a:path>
              <a:path w="106045" h="64135">
                <a:moveTo>
                  <a:pt x="55210" y="0"/>
                </a:moveTo>
                <a:lnTo>
                  <a:pt x="0" y="0"/>
                </a:lnTo>
                <a:lnTo>
                  <a:pt x="39315" y="23636"/>
                </a:lnTo>
                <a:lnTo>
                  <a:pt x="5521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628763" y="5468752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6639" y="76137"/>
                </a:moveTo>
                <a:lnTo>
                  <a:pt x="0" y="0"/>
                </a:lnTo>
              </a:path>
            </a:pathLst>
          </a:custGeom>
          <a:ln w="1241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679211" y="5481365"/>
            <a:ext cx="76200" cy="64135"/>
          </a:xfrm>
          <a:custGeom>
            <a:avLst/>
            <a:gdLst/>
            <a:ahLst/>
            <a:cxnLst/>
            <a:rect l="l" t="t" r="r" b="b"/>
            <a:pathLst>
              <a:path w="76200" h="64135">
                <a:moveTo>
                  <a:pt x="76190" y="63523"/>
                </a:moveTo>
                <a:lnTo>
                  <a:pt x="25742" y="0"/>
                </a:lnTo>
                <a:lnTo>
                  <a:pt x="0" y="38279"/>
                </a:lnTo>
                <a:lnTo>
                  <a:pt x="76190" y="63523"/>
                </a:lnTo>
                <a:close/>
              </a:path>
            </a:pathLst>
          </a:custGeom>
          <a:ln w="12457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502020" y="541826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742" y="0"/>
                </a:lnTo>
              </a:path>
            </a:pathLst>
          </a:custGeom>
          <a:ln w="12340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502020" y="516459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3381" y="0"/>
                </a:lnTo>
              </a:path>
            </a:pathLst>
          </a:custGeom>
          <a:ln w="12340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755402" y="5164590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127047"/>
                </a:moveTo>
                <a:lnTo>
                  <a:pt x="0" y="0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755402" y="5037964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126625"/>
                </a:moveTo>
                <a:lnTo>
                  <a:pt x="0" y="0"/>
                </a:lnTo>
              </a:path>
            </a:pathLst>
          </a:custGeom>
          <a:ln w="12626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730178" y="51393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2612" y="0"/>
                </a:moveTo>
                <a:lnTo>
                  <a:pt x="0" y="0"/>
                </a:lnTo>
                <a:lnTo>
                  <a:pt x="0" y="12630"/>
                </a:lnTo>
                <a:lnTo>
                  <a:pt x="197" y="21893"/>
                </a:lnTo>
                <a:lnTo>
                  <a:pt x="1576" y="29974"/>
                </a:lnTo>
                <a:lnTo>
                  <a:pt x="5320" y="35689"/>
                </a:lnTo>
                <a:lnTo>
                  <a:pt x="12612" y="37857"/>
                </a:lnTo>
                <a:lnTo>
                  <a:pt x="21874" y="37463"/>
                </a:lnTo>
                <a:lnTo>
                  <a:pt x="29953" y="34704"/>
                </a:lnTo>
                <a:lnTo>
                  <a:pt x="35668" y="27214"/>
                </a:lnTo>
                <a:lnTo>
                  <a:pt x="37836" y="12630"/>
                </a:lnTo>
                <a:lnTo>
                  <a:pt x="37442" y="5328"/>
                </a:lnTo>
                <a:lnTo>
                  <a:pt x="34683" y="1578"/>
                </a:lnTo>
                <a:lnTo>
                  <a:pt x="27194" y="197"/>
                </a:lnTo>
                <a:lnTo>
                  <a:pt x="126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730178" y="51393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2630"/>
                </a:moveTo>
                <a:lnTo>
                  <a:pt x="197" y="21893"/>
                </a:lnTo>
                <a:lnTo>
                  <a:pt x="1576" y="29974"/>
                </a:lnTo>
                <a:lnTo>
                  <a:pt x="5320" y="35689"/>
                </a:lnTo>
                <a:lnTo>
                  <a:pt x="12612" y="37857"/>
                </a:lnTo>
                <a:lnTo>
                  <a:pt x="21874" y="37463"/>
                </a:lnTo>
                <a:lnTo>
                  <a:pt x="29953" y="34704"/>
                </a:lnTo>
                <a:lnTo>
                  <a:pt x="35668" y="27214"/>
                </a:lnTo>
                <a:lnTo>
                  <a:pt x="37836" y="12630"/>
                </a:lnTo>
                <a:lnTo>
                  <a:pt x="37442" y="5328"/>
                </a:lnTo>
                <a:lnTo>
                  <a:pt x="34683" y="1578"/>
                </a:lnTo>
                <a:lnTo>
                  <a:pt x="27194" y="197"/>
                </a:lnTo>
                <a:lnTo>
                  <a:pt x="12612" y="0"/>
                </a:lnTo>
                <a:lnTo>
                  <a:pt x="0" y="0"/>
                </a:lnTo>
                <a:lnTo>
                  <a:pt x="0" y="12630"/>
                </a:lnTo>
                <a:close/>
              </a:path>
            </a:pathLst>
          </a:custGeom>
          <a:ln w="12483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7869341" y="5141799"/>
            <a:ext cx="469900" cy="2863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75"/>
              </a:spcBef>
            </a:pPr>
            <a:r>
              <a:rPr dirty="0" sz="850" spc="30">
                <a:solidFill>
                  <a:srgbClr val="161616"/>
                </a:solidFill>
                <a:latin typeface="Arial"/>
                <a:cs typeface="Arial"/>
              </a:rPr>
              <a:t>Q1  </a:t>
            </a:r>
            <a:r>
              <a:rPr dirty="0" sz="850" spc="-1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dirty="0" sz="850" spc="25">
                <a:solidFill>
                  <a:srgbClr val="161616"/>
                </a:solidFill>
                <a:latin typeface="Arial"/>
                <a:cs typeface="Arial"/>
              </a:rPr>
              <a:t>PSA13</a:t>
            </a:r>
            <a:endParaRPr sz="8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7755402" y="491133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625"/>
                </a:lnTo>
              </a:path>
            </a:pathLst>
          </a:custGeom>
          <a:ln w="12626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755402" y="554488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126625"/>
                </a:moveTo>
                <a:lnTo>
                  <a:pt x="0" y="0"/>
                </a:lnTo>
              </a:path>
            </a:pathLst>
          </a:custGeom>
          <a:ln w="12626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248673" y="5285468"/>
            <a:ext cx="127000" cy="12700"/>
          </a:xfrm>
          <a:custGeom>
            <a:avLst/>
            <a:gdLst/>
            <a:ahLst/>
            <a:cxnLst/>
            <a:rect l="l" t="t" r="r" b="b"/>
            <a:pathLst>
              <a:path w="127000" h="12700">
                <a:moveTo>
                  <a:pt x="0" y="12340"/>
                </a:moveTo>
                <a:lnTo>
                  <a:pt x="126673" y="12340"/>
                </a:lnTo>
                <a:lnTo>
                  <a:pt x="126673" y="0"/>
                </a:lnTo>
                <a:lnTo>
                  <a:pt x="0" y="0"/>
                </a:lnTo>
                <a:lnTo>
                  <a:pt x="0" y="1234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755402" y="3517174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380265"/>
                </a:moveTo>
                <a:lnTo>
                  <a:pt x="0" y="0"/>
                </a:lnTo>
              </a:path>
            </a:pathLst>
          </a:custGeom>
          <a:ln w="12626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248673" y="5285468"/>
            <a:ext cx="127000" cy="12700"/>
          </a:xfrm>
          <a:custGeom>
            <a:avLst/>
            <a:gdLst/>
            <a:ahLst/>
            <a:cxnLst/>
            <a:rect l="l" t="t" r="r" b="b"/>
            <a:pathLst>
              <a:path w="127000" h="12700">
                <a:moveTo>
                  <a:pt x="0" y="12340"/>
                </a:moveTo>
                <a:lnTo>
                  <a:pt x="126673" y="12340"/>
                </a:lnTo>
                <a:lnTo>
                  <a:pt x="126673" y="0"/>
                </a:lnTo>
                <a:lnTo>
                  <a:pt x="0" y="0"/>
                </a:lnTo>
                <a:lnTo>
                  <a:pt x="0" y="1234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5536565" y="5195570"/>
            <a:ext cx="235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RB0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0733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575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95">
                <a:uFill>
                  <a:solidFill>
                    <a:srgbClr val="A9A700"/>
                  </a:solidFill>
                </a:uFill>
              </a:rPr>
              <a:t>Example:</a:t>
            </a:r>
            <a:r>
              <a:rPr dirty="0" u="heavy" spc="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25">
                <a:uFill>
                  <a:solidFill>
                    <a:srgbClr val="A9A700"/>
                  </a:solidFill>
                </a:uFill>
              </a:rPr>
              <a:t>Reading</a:t>
            </a:r>
            <a:r>
              <a:rPr dirty="0" u="heavy" spc="1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0">
                <a:uFill>
                  <a:solidFill>
                    <a:srgbClr val="A9A700"/>
                  </a:solidFill>
                </a:uFill>
              </a:rPr>
              <a:t>from	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an </a:t>
            </a:r>
            <a:r>
              <a:rPr dirty="0" u="heavy" spc="440">
                <a:uFill>
                  <a:solidFill>
                    <a:srgbClr val="A9A700"/>
                  </a:solidFill>
                </a:uFill>
              </a:rPr>
              <a:t>I/O</a:t>
            </a:r>
            <a:r>
              <a:rPr dirty="0" u="heavy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30">
                <a:uFill>
                  <a:solidFill>
                    <a:srgbClr val="A9A700"/>
                  </a:solidFill>
                </a:uFill>
              </a:rPr>
              <a:t>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486659"/>
            <a:ext cx="7934959" cy="36525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614680" indent="-342900">
              <a:lnSpc>
                <a:spcPct val="79900"/>
              </a:lnSpc>
              <a:spcBef>
                <a:spcPts val="675"/>
              </a:spcBef>
              <a:tabLst>
                <a:tab pos="3983990" algn="l"/>
              </a:tabLst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8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instruction: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MOVF	</a:t>
            </a: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PORTB, 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W </a:t>
            </a:r>
            <a:r>
              <a:rPr dirty="0" sz="2400" spc="-5">
                <a:latin typeface="Verdana"/>
                <a:cs typeface="Verdana"/>
              </a:rPr>
              <a:t>reads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from  PORTB.</a:t>
            </a:r>
            <a:endParaRPr sz="2400">
              <a:latin typeface="Verdana"/>
              <a:cs typeface="Verdana"/>
            </a:endParaRPr>
          </a:p>
          <a:p>
            <a:pPr marL="355600" marR="660400" indent="-342900">
              <a:lnSpc>
                <a:spcPct val="77200"/>
              </a:lnSpc>
              <a:spcBef>
                <a:spcPts val="655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7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To </a:t>
            </a:r>
            <a:r>
              <a:rPr dirty="0" sz="2400" spc="-5">
                <a:latin typeface="Verdana"/>
                <a:cs typeface="Verdana"/>
              </a:rPr>
              <a:t>execute the instruction, the MPU does the  following: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ts val="2380"/>
              </a:lnSpc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Reads the instruction from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memory</a:t>
            </a:r>
            <a:endParaRPr sz="2000">
              <a:latin typeface="Verdana"/>
              <a:cs typeface="Verdana"/>
            </a:endParaRPr>
          </a:p>
          <a:p>
            <a:pPr marL="748665" marR="5080" indent="-279400">
              <a:lnSpc>
                <a:spcPts val="1920"/>
              </a:lnSpc>
              <a:spcBef>
                <a:spcPts val="46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Places the address of PORTB (F81H) on the address bus  of data memory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Selects </a:t>
            </a:r>
            <a:r>
              <a:rPr dirty="0" sz="2000" spc="-5">
                <a:latin typeface="Verdana"/>
                <a:cs typeface="Verdana"/>
              </a:rPr>
              <a:t>PORTB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Asserts the </a:t>
            </a:r>
            <a:r>
              <a:rPr dirty="0" sz="2000">
                <a:latin typeface="Verdana"/>
                <a:cs typeface="Verdana"/>
              </a:rPr>
              <a:t>RD </a:t>
            </a:r>
            <a:r>
              <a:rPr dirty="0" sz="2000" spc="-5">
                <a:latin typeface="Verdana"/>
                <a:cs typeface="Verdana"/>
              </a:rPr>
              <a:t>signal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enables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PORTB</a:t>
            </a:r>
            <a:endParaRPr sz="2000">
              <a:latin typeface="Verdana"/>
              <a:cs typeface="Verdana"/>
            </a:endParaRPr>
          </a:p>
          <a:p>
            <a:pPr marL="748665" marR="293370" indent="-279400">
              <a:lnSpc>
                <a:spcPts val="1920"/>
              </a:lnSpc>
              <a:spcBef>
                <a:spcPts val="46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Reads logic </a:t>
            </a:r>
            <a:r>
              <a:rPr dirty="0" sz="2000">
                <a:latin typeface="Verdana"/>
                <a:cs typeface="Verdana"/>
              </a:rPr>
              <a:t>levels </a:t>
            </a:r>
            <a:r>
              <a:rPr dirty="0" sz="2000" spc="-5">
                <a:latin typeface="Verdana"/>
                <a:cs typeface="Verdana"/>
              </a:rPr>
              <a:t>(1/0) of the switches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places on  the data bus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ts val="2395"/>
              </a:lnSpc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Saves </a:t>
            </a:r>
            <a:r>
              <a:rPr dirty="0" sz="2000" spc="-5">
                <a:latin typeface="Verdana"/>
                <a:cs typeface="Verdana"/>
              </a:rPr>
              <a:t>the reading </a:t>
            </a:r>
            <a:r>
              <a:rPr dirty="0" sz="200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>
                <a:latin typeface="Verdana"/>
                <a:cs typeface="Verdana"/>
              </a:rPr>
              <a:t> WREG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Internal	</a:t>
            </a:r>
            <a:r>
              <a:rPr dirty="0" u="heavy" spc="-85">
                <a:uFill>
                  <a:solidFill>
                    <a:srgbClr val="A9A700"/>
                  </a:solidFill>
                </a:uFill>
              </a:rPr>
              <a:t>Pull-Up Resistor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(1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26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2)	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139" y="2252345"/>
            <a:ext cx="3881754" cy="281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8735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pull-up resistors </a:t>
            </a:r>
            <a:r>
              <a:rPr dirty="0" sz="2000">
                <a:latin typeface="Verdana"/>
                <a:cs typeface="Verdana"/>
              </a:rPr>
              <a:t>are  </a:t>
            </a:r>
            <a:r>
              <a:rPr dirty="0" sz="2000" spc="-5">
                <a:latin typeface="Verdana"/>
                <a:cs typeface="Verdana"/>
              </a:rPr>
              <a:t>connected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externally.</a:t>
            </a:r>
            <a:endParaRPr sz="2000">
              <a:latin typeface="Verdana"/>
              <a:cs typeface="Verdana"/>
            </a:endParaRPr>
          </a:p>
          <a:p>
            <a:pPr marL="355600" marR="5397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However, PORTB can  provide equivalent  resistors internally through  initialization.</a:t>
            </a:r>
            <a:endParaRPr sz="2000">
              <a:latin typeface="Verdana"/>
              <a:cs typeface="Verdana"/>
            </a:endParaRPr>
          </a:p>
          <a:p>
            <a:pPr algn="just" marL="355600" marR="5080" indent="-342900">
              <a:lnSpc>
                <a:spcPct val="98300"/>
              </a:lnSpc>
              <a:spcBef>
                <a:spcPts val="520"/>
              </a:spcBef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63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Turning </a:t>
            </a:r>
            <a:r>
              <a:rPr dirty="0" sz="2000" spc="-5">
                <a:latin typeface="Verdana"/>
                <a:cs typeface="Verdana"/>
              </a:rPr>
              <a:t>off the internal </a:t>
            </a:r>
            <a:r>
              <a:rPr dirty="0" sz="2000">
                <a:latin typeface="Verdana"/>
                <a:cs typeface="Verdana"/>
              </a:rPr>
              <a:t>FET  is </a:t>
            </a:r>
            <a:r>
              <a:rPr dirty="0" sz="2000" spc="-5">
                <a:latin typeface="Verdana"/>
                <a:cs typeface="Verdana"/>
              </a:rPr>
              <a:t>equivalent to providing </a:t>
            </a:r>
            <a:r>
              <a:rPr dirty="0" sz="2000">
                <a:latin typeface="Verdana"/>
                <a:cs typeface="Verdana"/>
              </a:rPr>
              <a:t>a  </a:t>
            </a:r>
            <a:r>
              <a:rPr dirty="0" sz="2000" spc="-5">
                <a:latin typeface="Verdana"/>
                <a:cs typeface="Verdana"/>
              </a:rPr>
              <a:t>pull-up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resistor.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895600"/>
            <a:ext cx="3316287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7000" y="4419600"/>
            <a:ext cx="4876800" cy="1495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Internal	</a:t>
            </a:r>
            <a:r>
              <a:rPr dirty="0" u="heavy" spc="-85">
                <a:uFill>
                  <a:solidFill>
                    <a:srgbClr val="A9A700"/>
                  </a:solidFill>
                </a:uFill>
              </a:rPr>
              <a:t>Pull-Up Resistor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(2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26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2)	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93139" y="2090420"/>
            <a:ext cx="7788909" cy="20078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tabLst>
                <a:tab pos="462280" algn="l"/>
              </a:tabLst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-805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dirty="0" sz="2400" spc="-5">
                <a:latin typeface="Verdana"/>
                <a:cs typeface="Verdana"/>
              </a:rPr>
              <a:t>Bit7 (RBPU) </a:t>
            </a:r>
            <a:r>
              <a:rPr dirty="0" sz="2400">
                <a:latin typeface="Verdana"/>
                <a:cs typeface="Verdana"/>
              </a:rPr>
              <a:t>in </a:t>
            </a:r>
            <a:r>
              <a:rPr dirty="0" sz="2400" spc="-5">
                <a:latin typeface="Verdana"/>
                <a:cs typeface="Verdana"/>
              </a:rPr>
              <a:t>the INTCON2 register enables or  disables the pull-up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resistor</a:t>
            </a:r>
            <a:endParaRPr sz="2400">
              <a:latin typeface="Verdana"/>
              <a:cs typeface="Verdana"/>
            </a:endParaRPr>
          </a:p>
          <a:p>
            <a:pPr marL="748665" marR="3016885" indent="-279400">
              <a:lnSpc>
                <a:spcPct val="100000"/>
              </a:lnSpc>
              <a:spcBef>
                <a:spcPts val="320"/>
              </a:spcBef>
              <a:tabLst>
                <a:tab pos="755015" algn="l"/>
                <a:tab pos="1289685" algn="l"/>
                <a:tab pos="237807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dirty="0" sz="1600" spc="-5">
                <a:latin typeface="Verdana"/>
                <a:cs typeface="Verdana"/>
              </a:rPr>
              <a:t>Instruction to Enable Pull Up Resistors:  BCF	INTCON2	7, </a:t>
            </a:r>
            <a:r>
              <a:rPr dirty="0" sz="1600"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58190">
              <a:lnSpc>
                <a:spcPct val="100000"/>
              </a:lnSpc>
              <a:spcBef>
                <a:spcPts val="1345"/>
              </a:spcBef>
            </a:pP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C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Code: INTCON2bit.RBPU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= 0 //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pull-ups</a:t>
            </a:r>
            <a:r>
              <a:rPr dirty="0" sz="18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 </a:t>
            </a:r>
            <a:r>
              <a:rPr dirty="0" u="heavy" spc="-25">
                <a:uFill>
                  <a:solidFill>
                    <a:srgbClr val="A9A700"/>
                  </a:solidFill>
                </a:uFill>
              </a:rPr>
              <a:t>Push-Button </a:t>
            </a:r>
            <a:r>
              <a:rPr dirty="0" u="heavy" spc="-135">
                <a:uFill>
                  <a:solidFill>
                    <a:srgbClr val="A9A700"/>
                  </a:solidFill>
                </a:uFill>
              </a:rPr>
              <a:t>Keys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(1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285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2)	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139" y="2059940"/>
            <a:ext cx="8006715" cy="253238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5600" marR="5080" indent="-342900">
              <a:lnSpc>
                <a:spcPct val="88500"/>
              </a:lnSpc>
              <a:spcBef>
                <a:spcPts val="430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7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Electrical connection of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push-button </a:t>
            </a:r>
            <a:r>
              <a:rPr dirty="0" sz="2400">
                <a:latin typeface="Verdana"/>
                <a:cs typeface="Verdana"/>
              </a:rPr>
              <a:t>key is  </a:t>
            </a:r>
            <a:r>
              <a:rPr dirty="0" sz="2400" spc="-5">
                <a:latin typeface="Verdana"/>
                <a:cs typeface="Verdana"/>
              </a:rPr>
              <a:t>same </a:t>
            </a:r>
            <a:r>
              <a:rPr dirty="0" sz="2400">
                <a:latin typeface="Verdana"/>
                <a:cs typeface="Verdana"/>
              </a:rPr>
              <a:t>as </a:t>
            </a:r>
            <a:r>
              <a:rPr dirty="0" sz="2400" spc="-5">
                <a:latin typeface="Verdana"/>
                <a:cs typeface="Verdana"/>
              </a:rPr>
              <a:t>that of </a:t>
            </a:r>
            <a:r>
              <a:rPr dirty="0" sz="2400">
                <a:latin typeface="Verdana"/>
                <a:cs typeface="Verdana"/>
              </a:rPr>
              <a:t>a DIP </a:t>
            </a:r>
            <a:r>
              <a:rPr dirty="0" sz="2400" spc="-5">
                <a:latin typeface="Verdana"/>
                <a:cs typeface="Verdana"/>
              </a:rPr>
              <a:t>switch except that the  connection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temporary </a:t>
            </a:r>
            <a:r>
              <a:rPr dirty="0" sz="2400">
                <a:latin typeface="Verdana"/>
                <a:cs typeface="Verdana"/>
              </a:rPr>
              <a:t>when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key is </a:t>
            </a:r>
            <a:r>
              <a:rPr dirty="0" sz="2400" spc="-5">
                <a:latin typeface="Verdana"/>
                <a:cs typeface="Verdana"/>
              </a:rPr>
              <a:t>pressed.</a:t>
            </a:r>
            <a:endParaRPr sz="2400">
              <a:latin typeface="Verdana"/>
              <a:cs typeface="Verdana"/>
            </a:endParaRPr>
          </a:p>
          <a:p>
            <a:pPr marL="748665" marR="195580" indent="-279400">
              <a:lnSpc>
                <a:spcPts val="2220"/>
              </a:lnSpc>
              <a:spcBef>
                <a:spcPts val="46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When a key is </a:t>
            </a:r>
            <a:r>
              <a:rPr dirty="0" sz="2000" spc="-5">
                <a:latin typeface="Verdana"/>
                <a:cs typeface="Verdana"/>
              </a:rPr>
              <a:t>pressed (or released), mechanical metal  contact bounces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can be </a:t>
            </a:r>
            <a:r>
              <a:rPr dirty="0" sz="2000">
                <a:latin typeface="Verdana"/>
                <a:cs typeface="Verdana"/>
              </a:rPr>
              <a:t>read as </a:t>
            </a:r>
            <a:r>
              <a:rPr dirty="0" sz="2000" spc="-5">
                <a:latin typeface="Verdana"/>
                <a:cs typeface="Verdana"/>
              </a:rPr>
              <a:t>multiple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inputs.</a:t>
            </a:r>
            <a:endParaRPr sz="2000">
              <a:latin typeface="Verdana"/>
              <a:cs typeface="Verdana"/>
            </a:endParaRPr>
          </a:p>
          <a:p>
            <a:pPr marL="748665" marR="367030" indent="-279400">
              <a:lnSpc>
                <a:spcPct val="90000"/>
              </a:lnSpc>
              <a:spcBef>
                <a:spcPts val="37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reading of one contact </a:t>
            </a:r>
            <a:r>
              <a:rPr dirty="0" sz="2000">
                <a:latin typeface="Verdana"/>
                <a:cs typeface="Verdana"/>
              </a:rPr>
              <a:t>as </a:t>
            </a:r>
            <a:r>
              <a:rPr dirty="0" sz="2000" spc="-5">
                <a:latin typeface="Verdana"/>
                <a:cs typeface="Verdana"/>
              </a:rPr>
              <a:t>multiple inputs can be  eliminated by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key-debounce technique, </a:t>
            </a:r>
            <a:r>
              <a:rPr dirty="0" sz="2000">
                <a:latin typeface="Verdana"/>
                <a:cs typeface="Verdana"/>
              </a:rPr>
              <a:t>using </a:t>
            </a:r>
            <a:r>
              <a:rPr dirty="0" sz="2000" spc="-5">
                <a:latin typeface="Verdana"/>
                <a:cs typeface="Verdana"/>
              </a:rPr>
              <a:t>either  hardware or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software.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2800" y="2627598"/>
            <a:ext cx="3759200" cy="2207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0" y="5029200"/>
            <a:ext cx="5715000" cy="161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 </a:t>
            </a:r>
            <a:r>
              <a:rPr dirty="0" u="heavy" spc="-25">
                <a:uFill>
                  <a:solidFill>
                    <a:srgbClr val="A9A700"/>
                  </a:solidFill>
                </a:uFill>
              </a:rPr>
              <a:t>Push-Button </a:t>
            </a:r>
            <a:r>
              <a:rPr dirty="0" u="heavy" spc="-135">
                <a:uFill>
                  <a:solidFill>
                    <a:srgbClr val="A9A700"/>
                  </a:solidFill>
                </a:uFill>
              </a:rPr>
              <a:t>Keys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(2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285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2)	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593339" y="3606482"/>
            <a:ext cx="460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(a)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39" y="5748020"/>
            <a:ext cx="460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(b)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00">
                <a:uFill>
                  <a:solidFill>
                    <a:srgbClr val="A9A700"/>
                  </a:solidFill>
                </a:uFill>
              </a:rPr>
              <a:t>Various</a:t>
            </a:r>
            <a:r>
              <a:rPr dirty="0" u="heavy" spc="-7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35">
                <a:uFill>
                  <a:solidFill>
                    <a:srgbClr val="A9A700"/>
                  </a:solidFill>
                </a:uFill>
              </a:rPr>
              <a:t>Switches	</a:t>
            </a:r>
          </a:p>
        </p:txBody>
      </p:sp>
      <p:sp>
        <p:nvSpPr>
          <p:cNvPr id="5" name="object 5"/>
          <p:cNvSpPr/>
          <p:nvPr/>
        </p:nvSpPr>
        <p:spPr>
          <a:xfrm>
            <a:off x="4800600" y="2133600"/>
            <a:ext cx="3775075" cy="4391025"/>
          </a:xfrm>
          <a:custGeom>
            <a:avLst/>
            <a:gdLst/>
            <a:ahLst/>
            <a:cxnLst/>
            <a:rect l="l" t="t" r="r" b="b"/>
            <a:pathLst>
              <a:path w="3775075" h="4391025">
                <a:moveTo>
                  <a:pt x="0" y="4391025"/>
                </a:moveTo>
                <a:lnTo>
                  <a:pt x="3775075" y="4391025"/>
                </a:lnTo>
                <a:lnTo>
                  <a:pt x="3775075" y="0"/>
                </a:lnTo>
                <a:lnTo>
                  <a:pt x="0" y="0"/>
                </a:lnTo>
                <a:lnTo>
                  <a:pt x="0" y="4391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94573" y="286535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128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94573" y="4252203"/>
            <a:ext cx="0" cy="385445"/>
          </a:xfrm>
          <a:custGeom>
            <a:avLst/>
            <a:gdLst/>
            <a:ahLst/>
            <a:cxnLst/>
            <a:rect l="l" t="t" r="r" b="b"/>
            <a:pathLst>
              <a:path w="0" h="385445">
                <a:moveTo>
                  <a:pt x="0" y="0"/>
                </a:moveTo>
                <a:lnTo>
                  <a:pt x="0" y="385013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9213" y="4621783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0"/>
                </a:lnTo>
                <a:lnTo>
                  <a:pt x="0" y="23150"/>
                </a:lnTo>
                <a:lnTo>
                  <a:pt x="23145" y="23150"/>
                </a:lnTo>
                <a:lnTo>
                  <a:pt x="231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79213" y="4621783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716"/>
                </a:moveTo>
                <a:lnTo>
                  <a:pt x="0" y="15433"/>
                </a:lnTo>
                <a:lnTo>
                  <a:pt x="0" y="23150"/>
                </a:lnTo>
                <a:lnTo>
                  <a:pt x="7679" y="23150"/>
                </a:lnTo>
                <a:lnTo>
                  <a:pt x="15359" y="23150"/>
                </a:lnTo>
                <a:lnTo>
                  <a:pt x="23145" y="23150"/>
                </a:lnTo>
                <a:lnTo>
                  <a:pt x="23145" y="7716"/>
                </a:lnTo>
                <a:lnTo>
                  <a:pt x="23145" y="0"/>
                </a:lnTo>
                <a:lnTo>
                  <a:pt x="7679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51699" y="5715881"/>
            <a:ext cx="0" cy="308610"/>
          </a:xfrm>
          <a:custGeom>
            <a:avLst/>
            <a:gdLst/>
            <a:ahLst/>
            <a:cxnLst/>
            <a:rect l="l" t="t" r="r" b="b"/>
            <a:pathLst>
              <a:path w="0" h="308610">
                <a:moveTo>
                  <a:pt x="0" y="0"/>
                </a:moveTo>
                <a:lnTo>
                  <a:pt x="0" y="308113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06035" y="610089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0925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64474" y="608552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85"/>
                </a:moveTo>
                <a:lnTo>
                  <a:pt x="0" y="15371"/>
                </a:lnTo>
                <a:lnTo>
                  <a:pt x="0" y="23067"/>
                </a:lnTo>
                <a:lnTo>
                  <a:pt x="7679" y="23067"/>
                </a:lnTo>
                <a:lnTo>
                  <a:pt x="15359" y="23067"/>
                </a:lnTo>
                <a:lnTo>
                  <a:pt x="23250" y="23067"/>
                </a:lnTo>
                <a:lnTo>
                  <a:pt x="23250" y="7685"/>
                </a:lnTo>
                <a:lnTo>
                  <a:pt x="23250" y="0"/>
                </a:lnTo>
                <a:lnTo>
                  <a:pt x="7679" y="0"/>
                </a:lnTo>
                <a:lnTo>
                  <a:pt x="0" y="0"/>
                </a:lnTo>
                <a:lnTo>
                  <a:pt x="0" y="7685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51699" y="533059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 h="0">
                <a:moveTo>
                  <a:pt x="0" y="0"/>
                </a:moveTo>
                <a:lnTo>
                  <a:pt x="154335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94573" y="2295344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71533" y="224914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433"/>
                </a:moveTo>
                <a:lnTo>
                  <a:pt x="1319" y="25502"/>
                </a:lnTo>
                <a:lnTo>
                  <a:pt x="4799" y="32706"/>
                </a:lnTo>
                <a:lnTo>
                  <a:pt x="9719" y="37035"/>
                </a:lnTo>
                <a:lnTo>
                  <a:pt x="15359" y="38480"/>
                </a:lnTo>
                <a:lnTo>
                  <a:pt x="25533" y="38120"/>
                </a:lnTo>
                <a:lnTo>
                  <a:pt x="32837" y="35599"/>
                </a:lnTo>
                <a:lnTo>
                  <a:pt x="37240" y="28757"/>
                </a:lnTo>
                <a:lnTo>
                  <a:pt x="38715" y="15433"/>
                </a:lnTo>
                <a:lnTo>
                  <a:pt x="38350" y="6510"/>
                </a:lnTo>
                <a:lnTo>
                  <a:pt x="35796" y="1929"/>
                </a:lnTo>
                <a:lnTo>
                  <a:pt x="28862" y="241"/>
                </a:lnTo>
                <a:lnTo>
                  <a:pt x="15359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17773" y="2153442"/>
            <a:ext cx="16256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5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dirty="0" sz="500" spc="55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dirty="0" sz="500" spc="30">
                <a:solidFill>
                  <a:srgbClr val="010101"/>
                </a:solidFill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94573" y="3682091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71533" y="363568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433"/>
                </a:moveTo>
                <a:lnTo>
                  <a:pt x="1319" y="25664"/>
                </a:lnTo>
                <a:lnTo>
                  <a:pt x="4799" y="32924"/>
                </a:lnTo>
                <a:lnTo>
                  <a:pt x="9719" y="37252"/>
                </a:lnTo>
                <a:lnTo>
                  <a:pt x="15359" y="38686"/>
                </a:lnTo>
                <a:lnTo>
                  <a:pt x="25533" y="38323"/>
                </a:lnTo>
                <a:lnTo>
                  <a:pt x="32837" y="35779"/>
                </a:lnTo>
                <a:lnTo>
                  <a:pt x="37240" y="28876"/>
                </a:lnTo>
                <a:lnTo>
                  <a:pt x="38715" y="15433"/>
                </a:lnTo>
                <a:lnTo>
                  <a:pt x="38350" y="6510"/>
                </a:lnTo>
                <a:lnTo>
                  <a:pt x="35796" y="1929"/>
                </a:lnTo>
                <a:lnTo>
                  <a:pt x="28862" y="241"/>
                </a:lnTo>
                <a:lnTo>
                  <a:pt x="15359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917773" y="3539983"/>
            <a:ext cx="16256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5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dirty="0" sz="500" spc="55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dirty="0" sz="500" spc="30">
                <a:solidFill>
                  <a:srgbClr val="010101"/>
                </a:solidFill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9834" y="533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250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6794" y="53536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290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56794" y="540004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29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6794" y="5446238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290" y="0"/>
                </a:moveTo>
                <a:lnTo>
                  <a:pt x="0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56794" y="5492332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0" y="0"/>
                </a:moveTo>
                <a:lnTo>
                  <a:pt x="46290" y="4641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79834" y="553874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250" y="0"/>
                </a:moveTo>
                <a:lnTo>
                  <a:pt x="0" y="2306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79834" y="525373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6858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73346" y="301948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23113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81387" y="452959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12522" y="4521877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3844" y="3858"/>
                </a:moveTo>
                <a:lnTo>
                  <a:pt x="3844" y="3858"/>
                </a:lnTo>
              </a:path>
            </a:pathLst>
          </a:custGeom>
          <a:ln w="771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20047" y="452187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47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20047" y="4498521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3355"/>
                </a:moveTo>
                <a:lnTo>
                  <a:pt x="0" y="0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73863" y="4498521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618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73863" y="4498521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355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81387" y="452187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47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81387" y="4521877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3844" y="3858"/>
                </a:moveTo>
                <a:lnTo>
                  <a:pt x="3844" y="3858"/>
                </a:lnTo>
              </a:path>
            </a:pathLst>
          </a:custGeom>
          <a:ln w="771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81387" y="453720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433"/>
                </a:moveTo>
                <a:lnTo>
                  <a:pt x="1319" y="25502"/>
                </a:lnTo>
                <a:lnTo>
                  <a:pt x="4799" y="32706"/>
                </a:lnTo>
                <a:lnTo>
                  <a:pt x="9719" y="37035"/>
                </a:lnTo>
                <a:lnTo>
                  <a:pt x="15359" y="38480"/>
                </a:lnTo>
                <a:lnTo>
                  <a:pt x="25622" y="38120"/>
                </a:lnTo>
                <a:lnTo>
                  <a:pt x="32916" y="35599"/>
                </a:lnTo>
                <a:lnTo>
                  <a:pt x="37270" y="28757"/>
                </a:lnTo>
                <a:lnTo>
                  <a:pt x="38715" y="15433"/>
                </a:lnTo>
                <a:lnTo>
                  <a:pt x="38350" y="6510"/>
                </a:lnTo>
                <a:lnTo>
                  <a:pt x="35796" y="1929"/>
                </a:lnTo>
                <a:lnTo>
                  <a:pt x="28862" y="241"/>
                </a:lnTo>
                <a:lnTo>
                  <a:pt x="15359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66443" y="453720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433"/>
                </a:moveTo>
                <a:lnTo>
                  <a:pt x="1319" y="25502"/>
                </a:lnTo>
                <a:lnTo>
                  <a:pt x="4799" y="32706"/>
                </a:lnTo>
                <a:lnTo>
                  <a:pt x="9719" y="37035"/>
                </a:lnTo>
                <a:lnTo>
                  <a:pt x="15359" y="38480"/>
                </a:lnTo>
                <a:lnTo>
                  <a:pt x="25439" y="38120"/>
                </a:lnTo>
                <a:lnTo>
                  <a:pt x="32639" y="35599"/>
                </a:lnTo>
                <a:lnTo>
                  <a:pt x="36959" y="28757"/>
                </a:lnTo>
                <a:lnTo>
                  <a:pt x="38399" y="15433"/>
                </a:lnTo>
                <a:lnTo>
                  <a:pt x="38039" y="6510"/>
                </a:lnTo>
                <a:lnTo>
                  <a:pt x="35519" y="1929"/>
                </a:lnTo>
                <a:lnTo>
                  <a:pt x="28679" y="241"/>
                </a:lnTo>
                <a:lnTo>
                  <a:pt x="15359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66443" y="446004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433"/>
                </a:moveTo>
                <a:lnTo>
                  <a:pt x="1319" y="25502"/>
                </a:lnTo>
                <a:lnTo>
                  <a:pt x="4799" y="32706"/>
                </a:lnTo>
                <a:lnTo>
                  <a:pt x="9719" y="37035"/>
                </a:lnTo>
                <a:lnTo>
                  <a:pt x="15359" y="38480"/>
                </a:lnTo>
                <a:lnTo>
                  <a:pt x="25439" y="38120"/>
                </a:lnTo>
                <a:lnTo>
                  <a:pt x="32639" y="35599"/>
                </a:lnTo>
                <a:lnTo>
                  <a:pt x="36959" y="28757"/>
                </a:lnTo>
                <a:lnTo>
                  <a:pt x="38399" y="15433"/>
                </a:lnTo>
                <a:lnTo>
                  <a:pt x="38039" y="6510"/>
                </a:lnTo>
                <a:lnTo>
                  <a:pt x="35519" y="1929"/>
                </a:lnTo>
                <a:lnTo>
                  <a:pt x="28679" y="241"/>
                </a:lnTo>
                <a:lnTo>
                  <a:pt x="15359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381387" y="4714648"/>
            <a:ext cx="799465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0"/>
              </a:lnSpc>
            </a:pPr>
            <a:r>
              <a:rPr dirty="0" sz="500" spc="35">
                <a:solidFill>
                  <a:srgbClr val="DBDBDB"/>
                </a:solidFill>
                <a:latin typeface="Arial"/>
                <a:cs typeface="Arial"/>
              </a:rPr>
              <a:t>SPDT </a:t>
            </a:r>
            <a:r>
              <a:rPr dirty="0" sz="500" spc="25">
                <a:solidFill>
                  <a:srgbClr val="DBDBDB"/>
                </a:solidFill>
                <a:latin typeface="Arial"/>
                <a:cs typeface="Arial"/>
              </a:rPr>
              <a:t>Pushbutton</a:t>
            </a:r>
            <a:r>
              <a:rPr dirty="0" sz="500" spc="-2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Switch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04482" y="4560255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6904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40595" y="386688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78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73346" y="471438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96386" y="4737431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3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19426" y="4760478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 h="0">
                <a:moveTo>
                  <a:pt x="6175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42466" y="478352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67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40595" y="4252203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0987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25214" y="446775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71" y="0"/>
                </a:moveTo>
                <a:lnTo>
                  <a:pt x="0" y="0"/>
                </a:lnTo>
                <a:lnTo>
                  <a:pt x="0" y="23047"/>
                </a:lnTo>
                <a:lnTo>
                  <a:pt x="23071" y="23047"/>
                </a:lnTo>
                <a:lnTo>
                  <a:pt x="23071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25214" y="446775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716"/>
                </a:moveTo>
                <a:lnTo>
                  <a:pt x="0" y="15433"/>
                </a:lnTo>
                <a:lnTo>
                  <a:pt x="0" y="23047"/>
                </a:lnTo>
                <a:lnTo>
                  <a:pt x="7690" y="23047"/>
                </a:lnTo>
                <a:lnTo>
                  <a:pt x="15380" y="23047"/>
                </a:lnTo>
                <a:lnTo>
                  <a:pt x="23071" y="23047"/>
                </a:lnTo>
                <a:lnTo>
                  <a:pt x="23071" y="7716"/>
                </a:lnTo>
                <a:lnTo>
                  <a:pt x="23071" y="0"/>
                </a:lnTo>
                <a:lnTo>
                  <a:pt x="7690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01376" y="4483190"/>
            <a:ext cx="154305" cy="77470"/>
          </a:xfrm>
          <a:custGeom>
            <a:avLst/>
            <a:gdLst/>
            <a:ahLst/>
            <a:cxnLst/>
            <a:rect l="l" t="t" r="r" b="b"/>
            <a:pathLst>
              <a:path w="154304" h="77470">
                <a:moveTo>
                  <a:pt x="0" y="77064"/>
                </a:moveTo>
                <a:lnTo>
                  <a:pt x="154020" y="0"/>
                </a:lnTo>
              </a:path>
            </a:pathLst>
          </a:custGeom>
          <a:ln w="755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301376" y="4791816"/>
            <a:ext cx="645795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0"/>
              </a:lnSpc>
            </a:pPr>
            <a:r>
              <a:rPr dirty="0" sz="500" spc="35">
                <a:solidFill>
                  <a:srgbClr val="DBDBDB"/>
                </a:solidFill>
                <a:latin typeface="Arial"/>
                <a:cs typeface="Arial"/>
              </a:rPr>
              <a:t>SPDT </a:t>
            </a:r>
            <a:r>
              <a:rPr dirty="0" sz="500" spc="10">
                <a:solidFill>
                  <a:srgbClr val="DBDBDB"/>
                </a:solidFill>
                <a:latin typeface="Arial"/>
                <a:cs typeface="Arial"/>
              </a:rPr>
              <a:t>Toggle</a:t>
            </a:r>
            <a:r>
              <a:rPr dirty="0" sz="500" spc="-25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Switch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55243" y="453720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380" y="0"/>
                </a:moveTo>
                <a:lnTo>
                  <a:pt x="0" y="0"/>
                </a:lnTo>
                <a:lnTo>
                  <a:pt x="0" y="15433"/>
                </a:lnTo>
                <a:lnTo>
                  <a:pt x="1321" y="25502"/>
                </a:lnTo>
                <a:lnTo>
                  <a:pt x="4806" y="32706"/>
                </a:lnTo>
                <a:lnTo>
                  <a:pt x="9733" y="37035"/>
                </a:lnTo>
                <a:lnTo>
                  <a:pt x="15380" y="38480"/>
                </a:lnTo>
                <a:lnTo>
                  <a:pt x="25468" y="38120"/>
                </a:lnTo>
                <a:lnTo>
                  <a:pt x="32675" y="35599"/>
                </a:lnTo>
                <a:lnTo>
                  <a:pt x="37000" y="28757"/>
                </a:lnTo>
                <a:lnTo>
                  <a:pt x="38441" y="15433"/>
                </a:lnTo>
                <a:lnTo>
                  <a:pt x="38081" y="6510"/>
                </a:lnTo>
                <a:lnTo>
                  <a:pt x="35559" y="1929"/>
                </a:lnTo>
                <a:lnTo>
                  <a:pt x="28713" y="241"/>
                </a:lnTo>
                <a:lnTo>
                  <a:pt x="1538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55243" y="453720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433"/>
                </a:moveTo>
                <a:lnTo>
                  <a:pt x="1321" y="25502"/>
                </a:lnTo>
                <a:lnTo>
                  <a:pt x="4806" y="32706"/>
                </a:lnTo>
                <a:lnTo>
                  <a:pt x="9733" y="37035"/>
                </a:lnTo>
                <a:lnTo>
                  <a:pt x="15380" y="38480"/>
                </a:lnTo>
                <a:lnTo>
                  <a:pt x="25468" y="38120"/>
                </a:lnTo>
                <a:lnTo>
                  <a:pt x="32675" y="35599"/>
                </a:lnTo>
                <a:lnTo>
                  <a:pt x="37000" y="28757"/>
                </a:lnTo>
                <a:lnTo>
                  <a:pt x="38441" y="15433"/>
                </a:lnTo>
                <a:lnTo>
                  <a:pt x="38081" y="6510"/>
                </a:lnTo>
                <a:lnTo>
                  <a:pt x="35559" y="1929"/>
                </a:lnTo>
                <a:lnTo>
                  <a:pt x="28713" y="241"/>
                </a:lnTo>
                <a:lnTo>
                  <a:pt x="15380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70209" y="456025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 h="0">
                <a:moveTo>
                  <a:pt x="0" y="0"/>
                </a:moveTo>
                <a:lnTo>
                  <a:pt x="185034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55396" y="446004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380" y="0"/>
                </a:moveTo>
                <a:lnTo>
                  <a:pt x="0" y="0"/>
                </a:lnTo>
                <a:lnTo>
                  <a:pt x="0" y="15433"/>
                </a:lnTo>
                <a:lnTo>
                  <a:pt x="1321" y="25502"/>
                </a:lnTo>
                <a:lnTo>
                  <a:pt x="4806" y="32706"/>
                </a:lnTo>
                <a:lnTo>
                  <a:pt x="9733" y="37035"/>
                </a:lnTo>
                <a:lnTo>
                  <a:pt x="15380" y="38480"/>
                </a:lnTo>
                <a:lnTo>
                  <a:pt x="25473" y="38120"/>
                </a:lnTo>
                <a:lnTo>
                  <a:pt x="32679" y="35599"/>
                </a:lnTo>
                <a:lnTo>
                  <a:pt x="37001" y="28757"/>
                </a:lnTo>
                <a:lnTo>
                  <a:pt x="38441" y="15433"/>
                </a:lnTo>
                <a:lnTo>
                  <a:pt x="38081" y="6510"/>
                </a:lnTo>
                <a:lnTo>
                  <a:pt x="35559" y="1929"/>
                </a:lnTo>
                <a:lnTo>
                  <a:pt x="28713" y="241"/>
                </a:lnTo>
                <a:lnTo>
                  <a:pt x="1538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55396" y="446004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433"/>
                </a:moveTo>
                <a:lnTo>
                  <a:pt x="1321" y="25502"/>
                </a:lnTo>
                <a:lnTo>
                  <a:pt x="4806" y="32706"/>
                </a:lnTo>
                <a:lnTo>
                  <a:pt x="9733" y="37035"/>
                </a:lnTo>
                <a:lnTo>
                  <a:pt x="15380" y="38480"/>
                </a:lnTo>
                <a:lnTo>
                  <a:pt x="25473" y="38120"/>
                </a:lnTo>
                <a:lnTo>
                  <a:pt x="32679" y="35599"/>
                </a:lnTo>
                <a:lnTo>
                  <a:pt x="37001" y="28757"/>
                </a:lnTo>
                <a:lnTo>
                  <a:pt x="38441" y="15433"/>
                </a:lnTo>
                <a:lnTo>
                  <a:pt x="38081" y="6510"/>
                </a:lnTo>
                <a:lnTo>
                  <a:pt x="35559" y="1929"/>
                </a:lnTo>
                <a:lnTo>
                  <a:pt x="28713" y="241"/>
                </a:lnTo>
                <a:lnTo>
                  <a:pt x="15380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01792" y="4483190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184771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55396" y="461416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380" y="0"/>
                </a:moveTo>
                <a:lnTo>
                  <a:pt x="0" y="0"/>
                </a:lnTo>
                <a:lnTo>
                  <a:pt x="0" y="15330"/>
                </a:lnTo>
                <a:lnTo>
                  <a:pt x="1321" y="25442"/>
                </a:lnTo>
                <a:lnTo>
                  <a:pt x="4806" y="32641"/>
                </a:lnTo>
                <a:lnTo>
                  <a:pt x="9733" y="36947"/>
                </a:lnTo>
                <a:lnTo>
                  <a:pt x="15380" y="38377"/>
                </a:lnTo>
                <a:lnTo>
                  <a:pt x="25473" y="38017"/>
                </a:lnTo>
                <a:lnTo>
                  <a:pt x="32679" y="35496"/>
                </a:lnTo>
                <a:lnTo>
                  <a:pt x="37001" y="28654"/>
                </a:lnTo>
                <a:lnTo>
                  <a:pt x="38441" y="15330"/>
                </a:lnTo>
                <a:lnTo>
                  <a:pt x="38081" y="6467"/>
                </a:lnTo>
                <a:lnTo>
                  <a:pt x="35559" y="1916"/>
                </a:lnTo>
                <a:lnTo>
                  <a:pt x="28713" y="239"/>
                </a:lnTo>
                <a:lnTo>
                  <a:pt x="1538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55396" y="461416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30"/>
                </a:moveTo>
                <a:lnTo>
                  <a:pt x="1321" y="25442"/>
                </a:lnTo>
                <a:lnTo>
                  <a:pt x="4806" y="32641"/>
                </a:lnTo>
                <a:lnTo>
                  <a:pt x="9733" y="36947"/>
                </a:lnTo>
                <a:lnTo>
                  <a:pt x="15380" y="38377"/>
                </a:lnTo>
                <a:lnTo>
                  <a:pt x="25473" y="38017"/>
                </a:lnTo>
                <a:lnTo>
                  <a:pt x="32679" y="35496"/>
                </a:lnTo>
                <a:lnTo>
                  <a:pt x="37001" y="28654"/>
                </a:lnTo>
                <a:lnTo>
                  <a:pt x="38441" y="15330"/>
                </a:lnTo>
                <a:lnTo>
                  <a:pt x="38081" y="6467"/>
                </a:lnTo>
                <a:lnTo>
                  <a:pt x="35559" y="1916"/>
                </a:lnTo>
                <a:lnTo>
                  <a:pt x="28713" y="239"/>
                </a:lnTo>
                <a:lnTo>
                  <a:pt x="15380" y="0"/>
                </a:lnTo>
                <a:lnTo>
                  <a:pt x="0" y="0"/>
                </a:lnTo>
                <a:lnTo>
                  <a:pt x="0" y="7613"/>
                </a:lnTo>
                <a:lnTo>
                  <a:pt x="0" y="15330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01792" y="46372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184771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94573" y="394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355" y="23047"/>
                </a:lnTo>
              </a:path>
            </a:pathLst>
          </a:custGeom>
          <a:ln w="760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71533" y="3967096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89" h="46354">
                <a:moveTo>
                  <a:pt x="4639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71533" y="4013293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89" h="46354">
                <a:moveTo>
                  <a:pt x="0" y="0"/>
                </a:moveTo>
                <a:lnTo>
                  <a:pt x="46395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71533" y="4059388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395" y="0"/>
                </a:moveTo>
                <a:lnTo>
                  <a:pt x="0" y="46403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71533" y="4105791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89" h="46354">
                <a:moveTo>
                  <a:pt x="0" y="0"/>
                </a:moveTo>
                <a:lnTo>
                  <a:pt x="46395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94573" y="415198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355" y="0"/>
                </a:moveTo>
                <a:lnTo>
                  <a:pt x="0" y="23047"/>
                </a:lnTo>
              </a:path>
            </a:pathLst>
          </a:custGeom>
          <a:ln w="760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071793" y="4002164"/>
            <a:ext cx="1358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10K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994573" y="386688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94573" y="4175036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77167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43659" y="2326108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25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40595" y="394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103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17523" y="3967096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174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17523" y="4013293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74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17523" y="4059388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174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17523" y="410579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74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40595" y="415198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03" y="0"/>
                </a:moveTo>
                <a:lnTo>
                  <a:pt x="0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40595" y="386688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40595" y="4175036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77167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93325" y="586993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0">
                <a:moveTo>
                  <a:pt x="23090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73346" y="5946837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154020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94573" y="4637216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 h="0">
                <a:moveTo>
                  <a:pt x="0" y="0"/>
                </a:moveTo>
                <a:lnTo>
                  <a:pt x="308356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97679" y="533059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136339" y="531525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0"/>
                </a:lnTo>
                <a:lnTo>
                  <a:pt x="0" y="23047"/>
                </a:lnTo>
                <a:lnTo>
                  <a:pt x="23145" y="23047"/>
                </a:lnTo>
                <a:lnTo>
                  <a:pt x="231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36339" y="531525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13"/>
                </a:moveTo>
                <a:lnTo>
                  <a:pt x="0" y="15330"/>
                </a:lnTo>
                <a:lnTo>
                  <a:pt x="0" y="23047"/>
                </a:lnTo>
                <a:lnTo>
                  <a:pt x="7679" y="23047"/>
                </a:lnTo>
                <a:lnTo>
                  <a:pt x="15359" y="23047"/>
                </a:lnTo>
                <a:lnTo>
                  <a:pt x="23145" y="23047"/>
                </a:lnTo>
                <a:lnTo>
                  <a:pt x="23145" y="7613"/>
                </a:lnTo>
                <a:lnTo>
                  <a:pt x="23145" y="0"/>
                </a:lnTo>
                <a:lnTo>
                  <a:pt x="7679" y="0"/>
                </a:lnTo>
                <a:lnTo>
                  <a:pt x="0" y="0"/>
                </a:lnTo>
                <a:lnTo>
                  <a:pt x="0" y="7613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96126" y="3173508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 h="0">
                <a:moveTo>
                  <a:pt x="0" y="0"/>
                </a:moveTo>
                <a:lnTo>
                  <a:pt x="15433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19481" y="3196555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624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42522" y="3219911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 h="0">
                <a:moveTo>
                  <a:pt x="6154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65667" y="3242958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359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04482" y="5916073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35618" y="5908387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3844" y="3842"/>
                </a:moveTo>
                <a:lnTo>
                  <a:pt x="3844" y="3842"/>
                </a:lnTo>
              </a:path>
            </a:pathLst>
          </a:custGeom>
          <a:ln w="768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443143" y="590838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47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43143" y="5885319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3067"/>
                </a:moveTo>
                <a:lnTo>
                  <a:pt x="0" y="0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96747" y="588531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39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96747" y="5885319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67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04482" y="590838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26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04482" y="5908387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3844" y="3842"/>
                </a:moveTo>
                <a:lnTo>
                  <a:pt x="3844" y="3842"/>
                </a:lnTo>
              </a:path>
            </a:pathLst>
          </a:custGeom>
          <a:ln w="768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4482" y="592376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82"/>
                </a:moveTo>
                <a:lnTo>
                  <a:pt x="1319" y="25475"/>
                </a:lnTo>
                <a:lnTo>
                  <a:pt x="4799" y="32684"/>
                </a:lnTo>
                <a:lnTo>
                  <a:pt x="9719" y="37008"/>
                </a:lnTo>
                <a:lnTo>
                  <a:pt x="15359" y="38449"/>
                </a:lnTo>
                <a:lnTo>
                  <a:pt x="25439" y="38089"/>
                </a:lnTo>
                <a:lnTo>
                  <a:pt x="32639" y="35566"/>
                </a:lnTo>
                <a:lnTo>
                  <a:pt x="36959" y="28718"/>
                </a:lnTo>
                <a:lnTo>
                  <a:pt x="38399" y="15382"/>
                </a:lnTo>
                <a:lnTo>
                  <a:pt x="38039" y="6489"/>
                </a:lnTo>
                <a:lnTo>
                  <a:pt x="35519" y="1922"/>
                </a:lnTo>
                <a:lnTo>
                  <a:pt x="28679" y="240"/>
                </a:lnTo>
                <a:lnTo>
                  <a:pt x="15359" y="0"/>
                </a:lnTo>
                <a:lnTo>
                  <a:pt x="0" y="0"/>
                </a:lnTo>
                <a:lnTo>
                  <a:pt x="0" y="7685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4482" y="607782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82"/>
                </a:moveTo>
                <a:lnTo>
                  <a:pt x="1319" y="25515"/>
                </a:lnTo>
                <a:lnTo>
                  <a:pt x="4799" y="32812"/>
                </a:lnTo>
                <a:lnTo>
                  <a:pt x="9719" y="37225"/>
                </a:lnTo>
                <a:lnTo>
                  <a:pt x="15359" y="38707"/>
                </a:lnTo>
                <a:lnTo>
                  <a:pt x="25439" y="38342"/>
                </a:lnTo>
                <a:lnTo>
                  <a:pt x="32639" y="35791"/>
                </a:lnTo>
                <a:lnTo>
                  <a:pt x="36959" y="28866"/>
                </a:lnTo>
                <a:lnTo>
                  <a:pt x="38399" y="15382"/>
                </a:lnTo>
                <a:lnTo>
                  <a:pt x="38039" y="6489"/>
                </a:lnTo>
                <a:lnTo>
                  <a:pt x="35519" y="1922"/>
                </a:lnTo>
                <a:lnTo>
                  <a:pt x="28679" y="240"/>
                </a:lnTo>
                <a:lnTo>
                  <a:pt x="15359" y="0"/>
                </a:lnTo>
                <a:lnTo>
                  <a:pt x="0" y="0"/>
                </a:lnTo>
                <a:lnTo>
                  <a:pt x="0" y="7696"/>
                </a:lnTo>
                <a:lnTo>
                  <a:pt x="0" y="15382"/>
                </a:lnTo>
                <a:close/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89222" y="607782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82"/>
                </a:moveTo>
                <a:lnTo>
                  <a:pt x="1319" y="25515"/>
                </a:lnTo>
                <a:lnTo>
                  <a:pt x="4799" y="32812"/>
                </a:lnTo>
                <a:lnTo>
                  <a:pt x="9719" y="37225"/>
                </a:lnTo>
                <a:lnTo>
                  <a:pt x="15359" y="38707"/>
                </a:lnTo>
                <a:lnTo>
                  <a:pt x="25533" y="38342"/>
                </a:lnTo>
                <a:lnTo>
                  <a:pt x="32837" y="35791"/>
                </a:lnTo>
                <a:lnTo>
                  <a:pt x="37240" y="28866"/>
                </a:lnTo>
                <a:lnTo>
                  <a:pt x="38715" y="15382"/>
                </a:lnTo>
                <a:lnTo>
                  <a:pt x="38350" y="6489"/>
                </a:lnTo>
                <a:lnTo>
                  <a:pt x="35796" y="1922"/>
                </a:lnTo>
                <a:lnTo>
                  <a:pt x="28862" y="240"/>
                </a:lnTo>
                <a:lnTo>
                  <a:pt x="15359" y="0"/>
                </a:lnTo>
                <a:lnTo>
                  <a:pt x="0" y="0"/>
                </a:lnTo>
                <a:lnTo>
                  <a:pt x="0" y="7696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20102" y="5916073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302"/>
                </a:lnTo>
              </a:path>
            </a:pathLst>
          </a:custGeom>
          <a:ln w="7688">
            <a:solidFill>
              <a:srgbClr val="D9D9D9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96747" y="6039376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67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96747" y="603937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39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4482" y="6062444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3844" y="3848"/>
                </a:moveTo>
                <a:lnTo>
                  <a:pt x="3844" y="3848"/>
                </a:lnTo>
              </a:path>
            </a:pathLst>
          </a:custGeom>
          <a:ln w="769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443143" y="6039376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3067"/>
                </a:moveTo>
                <a:lnTo>
                  <a:pt x="0" y="0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04482" y="6062444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26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43143" y="6062444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47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35618" y="6062444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3844" y="3848"/>
                </a:moveTo>
                <a:lnTo>
                  <a:pt x="3844" y="3848"/>
                </a:lnTo>
              </a:path>
            </a:pathLst>
          </a:custGeom>
          <a:ln w="769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04482" y="6070140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89222" y="600092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82"/>
                </a:moveTo>
                <a:lnTo>
                  <a:pt x="1319" y="25475"/>
                </a:lnTo>
                <a:lnTo>
                  <a:pt x="4799" y="32684"/>
                </a:lnTo>
                <a:lnTo>
                  <a:pt x="9719" y="37008"/>
                </a:lnTo>
                <a:lnTo>
                  <a:pt x="15359" y="38449"/>
                </a:lnTo>
                <a:lnTo>
                  <a:pt x="25533" y="38089"/>
                </a:lnTo>
                <a:lnTo>
                  <a:pt x="32837" y="35566"/>
                </a:lnTo>
                <a:lnTo>
                  <a:pt x="37240" y="28718"/>
                </a:lnTo>
                <a:lnTo>
                  <a:pt x="38715" y="15382"/>
                </a:lnTo>
                <a:lnTo>
                  <a:pt x="38350" y="6489"/>
                </a:lnTo>
                <a:lnTo>
                  <a:pt x="35796" y="1922"/>
                </a:lnTo>
                <a:lnTo>
                  <a:pt x="28862" y="240"/>
                </a:lnTo>
                <a:lnTo>
                  <a:pt x="15359" y="0"/>
                </a:lnTo>
                <a:lnTo>
                  <a:pt x="0" y="0"/>
                </a:lnTo>
                <a:lnTo>
                  <a:pt x="0" y="7685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489222" y="592376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82"/>
                </a:moveTo>
                <a:lnTo>
                  <a:pt x="1319" y="25475"/>
                </a:lnTo>
                <a:lnTo>
                  <a:pt x="4799" y="32684"/>
                </a:lnTo>
                <a:lnTo>
                  <a:pt x="9719" y="37008"/>
                </a:lnTo>
                <a:lnTo>
                  <a:pt x="15359" y="38449"/>
                </a:lnTo>
                <a:lnTo>
                  <a:pt x="25533" y="38089"/>
                </a:lnTo>
                <a:lnTo>
                  <a:pt x="32837" y="35566"/>
                </a:lnTo>
                <a:lnTo>
                  <a:pt x="37240" y="28718"/>
                </a:lnTo>
                <a:lnTo>
                  <a:pt x="38715" y="15382"/>
                </a:lnTo>
                <a:lnTo>
                  <a:pt x="38350" y="6489"/>
                </a:lnTo>
                <a:lnTo>
                  <a:pt x="35796" y="1922"/>
                </a:lnTo>
                <a:lnTo>
                  <a:pt x="28862" y="240"/>
                </a:lnTo>
                <a:lnTo>
                  <a:pt x="15359" y="0"/>
                </a:lnTo>
                <a:lnTo>
                  <a:pt x="0" y="0"/>
                </a:lnTo>
                <a:lnTo>
                  <a:pt x="0" y="7685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89222" y="584687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82"/>
                </a:moveTo>
                <a:lnTo>
                  <a:pt x="1319" y="25471"/>
                </a:lnTo>
                <a:lnTo>
                  <a:pt x="4799" y="32680"/>
                </a:lnTo>
                <a:lnTo>
                  <a:pt x="9719" y="37007"/>
                </a:lnTo>
                <a:lnTo>
                  <a:pt x="15359" y="38449"/>
                </a:lnTo>
                <a:lnTo>
                  <a:pt x="25533" y="38089"/>
                </a:lnTo>
                <a:lnTo>
                  <a:pt x="32837" y="35566"/>
                </a:lnTo>
                <a:lnTo>
                  <a:pt x="37240" y="28718"/>
                </a:lnTo>
                <a:lnTo>
                  <a:pt x="38715" y="15382"/>
                </a:lnTo>
                <a:lnTo>
                  <a:pt x="38350" y="6489"/>
                </a:lnTo>
                <a:lnTo>
                  <a:pt x="35796" y="1922"/>
                </a:lnTo>
                <a:lnTo>
                  <a:pt x="28862" y="240"/>
                </a:lnTo>
                <a:lnTo>
                  <a:pt x="15359" y="0"/>
                </a:lnTo>
                <a:lnTo>
                  <a:pt x="0" y="0"/>
                </a:lnTo>
                <a:lnTo>
                  <a:pt x="0" y="7685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7304482" y="6255473"/>
            <a:ext cx="807085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0"/>
              </a:lnSpc>
            </a:pPr>
            <a:r>
              <a:rPr dirty="0" sz="500" spc="40">
                <a:solidFill>
                  <a:srgbClr val="DBDBDB"/>
                </a:solidFill>
                <a:latin typeface="Arial"/>
                <a:cs typeface="Arial"/>
              </a:rPr>
              <a:t>DPDT </a:t>
            </a:r>
            <a:r>
              <a:rPr dirty="0" sz="500" spc="25">
                <a:solidFill>
                  <a:srgbClr val="DBDBDB"/>
                </a:solidFill>
                <a:latin typeface="Arial"/>
                <a:cs typeface="Arial"/>
              </a:rPr>
              <a:t>Pushbutton</a:t>
            </a:r>
            <a:r>
              <a:rPr dirty="0" sz="500" spc="-15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Switch</a:t>
            </a:r>
            <a:endParaRPr sz="5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227367" y="5946837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11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35618" y="5869937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690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227367" y="6100894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11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35618" y="5946837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690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535618" y="6023994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690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35618" y="6100894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690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843659" y="5869937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301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997679" y="540775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145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974639" y="5430804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18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74639" y="547700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0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974639" y="552310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185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974639" y="556951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35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997679" y="561564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23078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997679" y="5330590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997679" y="563872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77156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455396" y="2942520"/>
            <a:ext cx="154305" cy="77470"/>
          </a:xfrm>
          <a:custGeom>
            <a:avLst/>
            <a:gdLst/>
            <a:ahLst/>
            <a:cxnLst/>
            <a:rect l="l" t="t" r="r" b="b"/>
            <a:pathLst>
              <a:path w="154304" h="77469">
                <a:moveTo>
                  <a:pt x="0" y="76961"/>
                </a:moveTo>
                <a:lnTo>
                  <a:pt x="154030" y="0"/>
                </a:lnTo>
              </a:path>
            </a:pathLst>
          </a:custGeom>
          <a:ln w="755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5301376" y="3174081"/>
            <a:ext cx="638175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0"/>
              </a:lnSpc>
            </a:pPr>
            <a:r>
              <a:rPr dirty="0" sz="500" spc="25">
                <a:solidFill>
                  <a:srgbClr val="DBDBDB"/>
                </a:solidFill>
                <a:latin typeface="Arial"/>
                <a:cs typeface="Arial"/>
              </a:rPr>
              <a:t>SPST </a:t>
            </a:r>
            <a:r>
              <a:rPr dirty="0" sz="500" spc="10">
                <a:solidFill>
                  <a:srgbClr val="DBDBDB"/>
                </a:solidFill>
                <a:latin typeface="Arial"/>
                <a:cs typeface="Arial"/>
              </a:rPr>
              <a:t>Toggle</a:t>
            </a:r>
            <a:r>
              <a:rPr dirty="0" sz="500" spc="-5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Switch</a:t>
            </a:r>
            <a:endParaRPr sz="5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409274" y="29964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370" y="0"/>
                </a:moveTo>
                <a:lnTo>
                  <a:pt x="0" y="0"/>
                </a:lnTo>
                <a:lnTo>
                  <a:pt x="0" y="15330"/>
                </a:lnTo>
                <a:lnTo>
                  <a:pt x="1320" y="25442"/>
                </a:lnTo>
                <a:lnTo>
                  <a:pt x="4801" y="32641"/>
                </a:lnTo>
                <a:lnTo>
                  <a:pt x="9724" y="36947"/>
                </a:lnTo>
                <a:lnTo>
                  <a:pt x="15370" y="38377"/>
                </a:lnTo>
                <a:lnTo>
                  <a:pt x="25464" y="38017"/>
                </a:lnTo>
                <a:lnTo>
                  <a:pt x="32674" y="35496"/>
                </a:lnTo>
                <a:lnTo>
                  <a:pt x="36999" y="28654"/>
                </a:lnTo>
                <a:lnTo>
                  <a:pt x="38441" y="15330"/>
                </a:lnTo>
                <a:lnTo>
                  <a:pt x="38081" y="6467"/>
                </a:lnTo>
                <a:lnTo>
                  <a:pt x="35558" y="1916"/>
                </a:lnTo>
                <a:lnTo>
                  <a:pt x="28708" y="239"/>
                </a:lnTo>
                <a:lnTo>
                  <a:pt x="1537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409274" y="29964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30"/>
                </a:moveTo>
                <a:lnTo>
                  <a:pt x="1320" y="25442"/>
                </a:lnTo>
                <a:lnTo>
                  <a:pt x="4801" y="32641"/>
                </a:lnTo>
                <a:lnTo>
                  <a:pt x="9724" y="36947"/>
                </a:lnTo>
                <a:lnTo>
                  <a:pt x="15370" y="38377"/>
                </a:lnTo>
                <a:lnTo>
                  <a:pt x="25464" y="38017"/>
                </a:lnTo>
                <a:lnTo>
                  <a:pt x="32674" y="35496"/>
                </a:lnTo>
                <a:lnTo>
                  <a:pt x="36999" y="28654"/>
                </a:lnTo>
                <a:lnTo>
                  <a:pt x="38441" y="15330"/>
                </a:lnTo>
                <a:lnTo>
                  <a:pt x="38081" y="6467"/>
                </a:lnTo>
                <a:lnTo>
                  <a:pt x="35558" y="1916"/>
                </a:lnTo>
                <a:lnTo>
                  <a:pt x="28708" y="239"/>
                </a:lnTo>
                <a:lnTo>
                  <a:pt x="15370" y="0"/>
                </a:lnTo>
                <a:lnTo>
                  <a:pt x="0" y="0"/>
                </a:lnTo>
                <a:lnTo>
                  <a:pt x="0" y="7613"/>
                </a:lnTo>
                <a:lnTo>
                  <a:pt x="0" y="15330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09427" y="29964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633" y="0"/>
                </a:moveTo>
                <a:lnTo>
                  <a:pt x="0" y="0"/>
                </a:lnTo>
                <a:lnTo>
                  <a:pt x="0" y="15330"/>
                </a:lnTo>
                <a:lnTo>
                  <a:pt x="1325" y="25442"/>
                </a:lnTo>
                <a:lnTo>
                  <a:pt x="4838" y="32641"/>
                </a:lnTo>
                <a:lnTo>
                  <a:pt x="9839" y="36947"/>
                </a:lnTo>
                <a:lnTo>
                  <a:pt x="15633" y="38377"/>
                </a:lnTo>
                <a:lnTo>
                  <a:pt x="25721" y="38017"/>
                </a:lnTo>
                <a:lnTo>
                  <a:pt x="32927" y="35496"/>
                </a:lnTo>
                <a:lnTo>
                  <a:pt x="37252" y="28654"/>
                </a:lnTo>
                <a:lnTo>
                  <a:pt x="38694" y="15330"/>
                </a:lnTo>
                <a:lnTo>
                  <a:pt x="38334" y="6467"/>
                </a:lnTo>
                <a:lnTo>
                  <a:pt x="35811" y="1916"/>
                </a:lnTo>
                <a:lnTo>
                  <a:pt x="28965" y="239"/>
                </a:lnTo>
                <a:lnTo>
                  <a:pt x="15633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09427" y="29964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30"/>
                </a:moveTo>
                <a:lnTo>
                  <a:pt x="1325" y="25442"/>
                </a:lnTo>
                <a:lnTo>
                  <a:pt x="4838" y="32641"/>
                </a:lnTo>
                <a:lnTo>
                  <a:pt x="9839" y="36947"/>
                </a:lnTo>
                <a:lnTo>
                  <a:pt x="15633" y="38377"/>
                </a:lnTo>
                <a:lnTo>
                  <a:pt x="25721" y="38017"/>
                </a:lnTo>
                <a:lnTo>
                  <a:pt x="32927" y="35496"/>
                </a:lnTo>
                <a:lnTo>
                  <a:pt x="37252" y="28654"/>
                </a:lnTo>
                <a:lnTo>
                  <a:pt x="38694" y="15330"/>
                </a:lnTo>
                <a:lnTo>
                  <a:pt x="38334" y="6467"/>
                </a:lnTo>
                <a:lnTo>
                  <a:pt x="35811" y="1916"/>
                </a:lnTo>
                <a:lnTo>
                  <a:pt x="28965" y="239"/>
                </a:lnTo>
                <a:lnTo>
                  <a:pt x="15633" y="0"/>
                </a:lnTo>
                <a:lnTo>
                  <a:pt x="0" y="0"/>
                </a:lnTo>
                <a:lnTo>
                  <a:pt x="0" y="7613"/>
                </a:lnTo>
                <a:lnTo>
                  <a:pt x="0" y="15330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55812" y="3019482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184782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5224229" y="2923675"/>
            <a:ext cx="490855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438784" algn="l"/>
              </a:tabLst>
            </a:pPr>
            <a:r>
              <a:rPr dirty="0" u="sng" sz="500" spc="10">
                <a:solidFill>
                  <a:srgbClr val="010101"/>
                </a:solidFill>
                <a:uFill>
                  <a:solidFill>
                    <a:srgbClr val="EAEAE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00" spc="10">
                <a:solidFill>
                  <a:srgbClr val="010101"/>
                </a:solidFill>
                <a:uFill>
                  <a:solidFill>
                    <a:srgbClr val="EAEAEA"/>
                  </a:solidFill>
                </a:uFill>
                <a:latin typeface="Arial"/>
                <a:cs typeface="Arial"/>
              </a:rPr>
              <a:t>      </a:t>
            </a:r>
            <a:r>
              <a:rPr dirty="0" u="sng" sz="500" spc="-35">
                <a:solidFill>
                  <a:srgbClr val="010101"/>
                </a:solidFill>
                <a:uFill>
                  <a:solidFill>
                    <a:srgbClr val="EAEAE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00" spc="20">
                <a:solidFill>
                  <a:srgbClr val="010101"/>
                </a:solidFill>
                <a:uFill>
                  <a:solidFill>
                    <a:srgbClr val="EAEAEA"/>
                  </a:solidFill>
                </a:uFill>
                <a:latin typeface="Arial"/>
                <a:cs typeface="Arial"/>
              </a:rPr>
              <a:t>1</a:t>
            </a:r>
            <a:r>
              <a:rPr dirty="0" sz="50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dirty="0" sz="500" spc="20">
                <a:solidFill>
                  <a:srgbClr val="010101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840595" y="4483190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4" h="0">
                <a:moveTo>
                  <a:pt x="0" y="0"/>
                </a:moveTo>
                <a:lnTo>
                  <a:pt x="462334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306035" y="5145800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282680" y="509939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639"/>
                </a:moveTo>
                <a:lnTo>
                  <a:pt x="1369" y="25707"/>
                </a:lnTo>
                <a:lnTo>
                  <a:pt x="4957" y="32911"/>
                </a:lnTo>
                <a:lnTo>
                  <a:pt x="9986" y="37241"/>
                </a:lnTo>
                <a:lnTo>
                  <a:pt x="15675" y="38686"/>
                </a:lnTo>
                <a:lnTo>
                  <a:pt x="25755" y="38326"/>
                </a:lnTo>
                <a:lnTo>
                  <a:pt x="32955" y="35805"/>
                </a:lnTo>
                <a:lnTo>
                  <a:pt x="37275" y="28963"/>
                </a:lnTo>
                <a:lnTo>
                  <a:pt x="38715" y="15639"/>
                </a:lnTo>
                <a:lnTo>
                  <a:pt x="38355" y="6597"/>
                </a:lnTo>
                <a:lnTo>
                  <a:pt x="35835" y="1954"/>
                </a:lnTo>
                <a:lnTo>
                  <a:pt x="28995" y="244"/>
                </a:lnTo>
                <a:lnTo>
                  <a:pt x="15675" y="0"/>
                </a:lnTo>
                <a:lnTo>
                  <a:pt x="0" y="0"/>
                </a:lnTo>
                <a:lnTo>
                  <a:pt x="0" y="7922"/>
                </a:lnTo>
                <a:lnTo>
                  <a:pt x="0" y="15639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8228920" y="5003589"/>
            <a:ext cx="16256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5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dirty="0" sz="500" spc="55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dirty="0" sz="500" spc="30">
                <a:solidFill>
                  <a:srgbClr val="010101"/>
                </a:solidFill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534065" y="5099397"/>
            <a:ext cx="0" cy="154940"/>
          </a:xfrm>
          <a:custGeom>
            <a:avLst/>
            <a:gdLst/>
            <a:ahLst/>
            <a:cxnLst/>
            <a:rect l="l" t="t" r="r" b="b"/>
            <a:pathLst>
              <a:path w="0" h="154939">
                <a:moveTo>
                  <a:pt x="0" y="154334"/>
                </a:moveTo>
                <a:lnTo>
                  <a:pt x="0" y="0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828298" y="446775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716"/>
                </a:moveTo>
                <a:lnTo>
                  <a:pt x="0" y="15433"/>
                </a:lnTo>
                <a:lnTo>
                  <a:pt x="0" y="23047"/>
                </a:lnTo>
                <a:lnTo>
                  <a:pt x="7679" y="23047"/>
                </a:lnTo>
                <a:lnTo>
                  <a:pt x="15359" y="23047"/>
                </a:lnTo>
                <a:lnTo>
                  <a:pt x="23039" y="23047"/>
                </a:lnTo>
                <a:lnTo>
                  <a:pt x="23039" y="7716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843659" y="540775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145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820618" y="5430804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18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820618" y="547700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0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820618" y="552310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185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820618" y="556951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35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843659" y="561564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23078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843659" y="5330590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843659" y="563872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77156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97679" y="594683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281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379834" y="525373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23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18705" y="523809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253"/>
                </a:lnTo>
                <a:lnTo>
                  <a:pt x="23039" y="23253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18705" y="523809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922"/>
                </a:moveTo>
                <a:lnTo>
                  <a:pt x="0" y="15639"/>
                </a:lnTo>
                <a:lnTo>
                  <a:pt x="0" y="23253"/>
                </a:lnTo>
                <a:lnTo>
                  <a:pt x="7679" y="23253"/>
                </a:lnTo>
                <a:lnTo>
                  <a:pt x="15359" y="23253"/>
                </a:lnTo>
                <a:lnTo>
                  <a:pt x="23039" y="23253"/>
                </a:lnTo>
                <a:lnTo>
                  <a:pt x="23039" y="7922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922"/>
                </a:lnTo>
                <a:close/>
              </a:path>
            </a:pathLst>
          </a:custGeom>
          <a:ln w="760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151699" y="540775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355" y="23047"/>
                </a:lnTo>
              </a:path>
            </a:pathLst>
          </a:custGeom>
          <a:ln w="760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128659" y="5430804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4639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128659" y="5477002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0" y="0"/>
                </a:moveTo>
                <a:lnTo>
                  <a:pt x="46395" y="4610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128659" y="552310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395" y="0"/>
                </a:moveTo>
                <a:lnTo>
                  <a:pt x="0" y="46403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128659" y="5569510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0" y="0"/>
                </a:moveTo>
                <a:lnTo>
                  <a:pt x="46395" y="46135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151699" y="561564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355" y="0"/>
                </a:moveTo>
                <a:lnTo>
                  <a:pt x="0" y="23078"/>
                </a:lnTo>
              </a:path>
            </a:pathLst>
          </a:custGeom>
          <a:ln w="760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151699" y="5330590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151699" y="563872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77156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225814" y="525373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364474" y="523809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250" y="0"/>
                </a:moveTo>
                <a:lnTo>
                  <a:pt x="0" y="0"/>
                </a:lnTo>
                <a:lnTo>
                  <a:pt x="0" y="23253"/>
                </a:lnTo>
                <a:lnTo>
                  <a:pt x="23250" y="23253"/>
                </a:lnTo>
                <a:lnTo>
                  <a:pt x="232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364474" y="523809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922"/>
                </a:moveTo>
                <a:lnTo>
                  <a:pt x="0" y="15639"/>
                </a:lnTo>
                <a:lnTo>
                  <a:pt x="0" y="23253"/>
                </a:lnTo>
                <a:lnTo>
                  <a:pt x="7679" y="23253"/>
                </a:lnTo>
                <a:lnTo>
                  <a:pt x="15359" y="23253"/>
                </a:lnTo>
                <a:lnTo>
                  <a:pt x="23250" y="23253"/>
                </a:lnTo>
                <a:lnTo>
                  <a:pt x="23250" y="7922"/>
                </a:lnTo>
                <a:lnTo>
                  <a:pt x="23250" y="0"/>
                </a:lnTo>
                <a:lnTo>
                  <a:pt x="7679" y="0"/>
                </a:lnTo>
                <a:lnTo>
                  <a:pt x="0" y="0"/>
                </a:lnTo>
                <a:lnTo>
                  <a:pt x="0" y="7922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689638" y="301948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828298" y="300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039" y="0"/>
                </a:moveTo>
                <a:lnTo>
                  <a:pt x="0" y="0"/>
                </a:lnTo>
                <a:lnTo>
                  <a:pt x="0" y="23150"/>
                </a:lnTo>
                <a:lnTo>
                  <a:pt x="23039" y="23150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828298" y="300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0" y="7716"/>
                </a:moveTo>
                <a:lnTo>
                  <a:pt x="0" y="15433"/>
                </a:lnTo>
                <a:lnTo>
                  <a:pt x="0" y="23150"/>
                </a:lnTo>
                <a:lnTo>
                  <a:pt x="7679" y="23150"/>
                </a:lnTo>
                <a:lnTo>
                  <a:pt x="15359" y="23150"/>
                </a:lnTo>
                <a:lnTo>
                  <a:pt x="23039" y="23150"/>
                </a:lnTo>
                <a:lnTo>
                  <a:pt x="23039" y="7716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150461" y="4560255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0"/>
                </a:moveTo>
                <a:lnTo>
                  <a:pt x="0" y="154128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25814" y="533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039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202669" y="53536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185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202669" y="540004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202669" y="5446238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185" y="0"/>
                </a:moveTo>
                <a:lnTo>
                  <a:pt x="0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202669" y="5492332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0" y="0"/>
                </a:moveTo>
                <a:lnTo>
                  <a:pt x="46185" y="4641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25814" y="553874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2306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25814" y="525373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6858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843659" y="286535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128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839041" y="471438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283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862107" y="4737431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93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885428" y="4760478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 h="0">
                <a:moveTo>
                  <a:pt x="61511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908498" y="478352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37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994573" y="2557301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0" y="0"/>
                </a:moveTo>
                <a:lnTo>
                  <a:pt x="23355" y="23047"/>
                </a:lnTo>
              </a:path>
            </a:pathLst>
          </a:custGeom>
          <a:ln w="760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971533" y="2580349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89" h="46355">
                <a:moveTo>
                  <a:pt x="46395" y="0"/>
                </a:moveTo>
                <a:lnTo>
                  <a:pt x="0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971533" y="2626443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0" y="0"/>
                </a:moveTo>
                <a:lnTo>
                  <a:pt x="46395" y="46403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971533" y="2672846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89" h="46355">
                <a:moveTo>
                  <a:pt x="4639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971533" y="2719044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89" h="46355">
                <a:moveTo>
                  <a:pt x="0" y="0"/>
                </a:moveTo>
                <a:lnTo>
                  <a:pt x="46395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994573" y="276513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355" y="0"/>
                </a:moveTo>
                <a:lnTo>
                  <a:pt x="0" y="23355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 txBox="1"/>
          <p:nvPr/>
        </p:nvSpPr>
        <p:spPr>
          <a:xfrm>
            <a:off x="6071793" y="2615623"/>
            <a:ext cx="1358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10K</a:t>
            </a:r>
            <a:endParaRPr sz="5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994573" y="248013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994573" y="278849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76858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93325" y="5869937"/>
            <a:ext cx="0" cy="308610"/>
          </a:xfrm>
          <a:custGeom>
            <a:avLst/>
            <a:gdLst/>
            <a:ahLst/>
            <a:cxnLst/>
            <a:rect l="l" t="t" r="r" b="b"/>
            <a:pathLst>
              <a:path w="0" h="308610">
                <a:moveTo>
                  <a:pt x="0" y="0"/>
                </a:moveTo>
                <a:lnTo>
                  <a:pt x="0" y="308113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77691" y="616267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323" y="0"/>
                </a:moveTo>
                <a:lnTo>
                  <a:pt x="0" y="0"/>
                </a:lnTo>
                <a:lnTo>
                  <a:pt x="0" y="23067"/>
                </a:lnTo>
                <a:lnTo>
                  <a:pt x="23323" y="23067"/>
                </a:lnTo>
                <a:lnTo>
                  <a:pt x="2332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77691" y="616267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85"/>
                </a:moveTo>
                <a:lnTo>
                  <a:pt x="0" y="15371"/>
                </a:lnTo>
                <a:lnTo>
                  <a:pt x="0" y="23067"/>
                </a:lnTo>
                <a:lnTo>
                  <a:pt x="7690" y="23067"/>
                </a:lnTo>
                <a:lnTo>
                  <a:pt x="15633" y="23067"/>
                </a:lnTo>
                <a:lnTo>
                  <a:pt x="23323" y="23067"/>
                </a:lnTo>
                <a:lnTo>
                  <a:pt x="23323" y="7685"/>
                </a:lnTo>
                <a:lnTo>
                  <a:pt x="23323" y="0"/>
                </a:lnTo>
                <a:lnTo>
                  <a:pt x="7690" y="0"/>
                </a:lnTo>
                <a:lnTo>
                  <a:pt x="0" y="0"/>
                </a:lnTo>
                <a:lnTo>
                  <a:pt x="0" y="7685"/>
                </a:lnTo>
                <a:close/>
              </a:path>
            </a:pathLst>
          </a:custGeom>
          <a:ln w="7602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071793" y="525373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210454" y="523809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253"/>
                </a:lnTo>
                <a:lnTo>
                  <a:pt x="23039" y="23253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10454" y="523809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922"/>
                </a:moveTo>
                <a:lnTo>
                  <a:pt x="0" y="15639"/>
                </a:lnTo>
                <a:lnTo>
                  <a:pt x="0" y="23253"/>
                </a:lnTo>
                <a:lnTo>
                  <a:pt x="7679" y="23253"/>
                </a:lnTo>
                <a:lnTo>
                  <a:pt x="15359" y="23253"/>
                </a:lnTo>
                <a:lnTo>
                  <a:pt x="23039" y="23253"/>
                </a:lnTo>
                <a:lnTo>
                  <a:pt x="23039" y="7922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922"/>
                </a:lnTo>
                <a:close/>
              </a:path>
            </a:pathLst>
          </a:custGeom>
          <a:ln w="760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686564" y="448319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3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997679" y="3682091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974639" y="363568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433"/>
                </a:moveTo>
                <a:lnTo>
                  <a:pt x="1319" y="25664"/>
                </a:lnTo>
                <a:lnTo>
                  <a:pt x="4799" y="32924"/>
                </a:lnTo>
                <a:lnTo>
                  <a:pt x="9719" y="37252"/>
                </a:lnTo>
                <a:lnTo>
                  <a:pt x="15359" y="38686"/>
                </a:lnTo>
                <a:lnTo>
                  <a:pt x="25456" y="38323"/>
                </a:lnTo>
                <a:lnTo>
                  <a:pt x="32692" y="35779"/>
                </a:lnTo>
                <a:lnTo>
                  <a:pt x="37048" y="28876"/>
                </a:lnTo>
                <a:lnTo>
                  <a:pt x="38505" y="15433"/>
                </a:lnTo>
                <a:lnTo>
                  <a:pt x="38143" y="6510"/>
                </a:lnTo>
                <a:lnTo>
                  <a:pt x="35611" y="1929"/>
                </a:lnTo>
                <a:lnTo>
                  <a:pt x="28740" y="241"/>
                </a:lnTo>
                <a:lnTo>
                  <a:pt x="15359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4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7920879" y="3539983"/>
            <a:ext cx="16256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5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dirty="0" sz="500" spc="55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dirty="0" sz="500" spc="30">
                <a:solidFill>
                  <a:srgbClr val="010101"/>
                </a:solidFill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073346" y="6100894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223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071793" y="533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039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048648" y="53536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185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048648" y="540004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048648" y="5446238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185" y="0"/>
                </a:moveTo>
                <a:lnTo>
                  <a:pt x="0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048648" y="5492332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0" y="0"/>
                </a:moveTo>
                <a:lnTo>
                  <a:pt x="46185" y="4641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071793" y="553874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2306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071793" y="525373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6858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843659" y="301948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 h="0">
                <a:moveTo>
                  <a:pt x="0" y="0"/>
                </a:moveTo>
                <a:lnTo>
                  <a:pt x="30804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93325" y="6178051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0">
                <a:moveTo>
                  <a:pt x="230904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612522" y="6100894"/>
            <a:ext cx="694055" cy="0"/>
          </a:xfrm>
          <a:custGeom>
            <a:avLst/>
            <a:gdLst/>
            <a:ahLst/>
            <a:cxnLst/>
            <a:rect l="l" t="t" r="r" b="b"/>
            <a:pathLst>
              <a:path w="694054" h="0">
                <a:moveTo>
                  <a:pt x="0" y="0"/>
                </a:moveTo>
                <a:lnTo>
                  <a:pt x="693512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982319" y="454492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716"/>
                </a:moveTo>
                <a:lnTo>
                  <a:pt x="0" y="15330"/>
                </a:lnTo>
                <a:lnTo>
                  <a:pt x="0" y="23047"/>
                </a:lnTo>
                <a:lnTo>
                  <a:pt x="7679" y="23047"/>
                </a:lnTo>
                <a:lnTo>
                  <a:pt x="15359" y="23047"/>
                </a:lnTo>
                <a:lnTo>
                  <a:pt x="23039" y="23047"/>
                </a:lnTo>
                <a:lnTo>
                  <a:pt x="23039" y="7716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843659" y="386688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82319" y="385155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047"/>
                </a:lnTo>
                <a:lnTo>
                  <a:pt x="23039" y="23047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982319" y="385155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716"/>
                </a:moveTo>
                <a:lnTo>
                  <a:pt x="0" y="15330"/>
                </a:lnTo>
                <a:lnTo>
                  <a:pt x="0" y="23047"/>
                </a:lnTo>
                <a:lnTo>
                  <a:pt x="7679" y="23047"/>
                </a:lnTo>
                <a:lnTo>
                  <a:pt x="15359" y="23047"/>
                </a:lnTo>
                <a:lnTo>
                  <a:pt x="23039" y="23047"/>
                </a:lnTo>
                <a:lnTo>
                  <a:pt x="23039" y="7716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070209" y="301948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154020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916178" y="456025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154030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056433" y="577739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85"/>
                </a:moveTo>
                <a:lnTo>
                  <a:pt x="0" y="15382"/>
                </a:lnTo>
                <a:lnTo>
                  <a:pt x="0" y="23067"/>
                </a:lnTo>
                <a:lnTo>
                  <a:pt x="7679" y="23067"/>
                </a:lnTo>
                <a:lnTo>
                  <a:pt x="15359" y="23067"/>
                </a:lnTo>
                <a:lnTo>
                  <a:pt x="23039" y="23067"/>
                </a:lnTo>
                <a:lnTo>
                  <a:pt x="23039" y="7685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85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843659" y="2295344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820618" y="224914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433"/>
                </a:moveTo>
                <a:lnTo>
                  <a:pt x="1319" y="25502"/>
                </a:lnTo>
                <a:lnTo>
                  <a:pt x="4799" y="32706"/>
                </a:lnTo>
                <a:lnTo>
                  <a:pt x="9719" y="37035"/>
                </a:lnTo>
                <a:lnTo>
                  <a:pt x="15359" y="38480"/>
                </a:lnTo>
                <a:lnTo>
                  <a:pt x="25456" y="38120"/>
                </a:lnTo>
                <a:lnTo>
                  <a:pt x="32692" y="35599"/>
                </a:lnTo>
                <a:lnTo>
                  <a:pt x="37048" y="28757"/>
                </a:lnTo>
                <a:lnTo>
                  <a:pt x="38505" y="15433"/>
                </a:lnTo>
                <a:lnTo>
                  <a:pt x="38143" y="6510"/>
                </a:lnTo>
                <a:lnTo>
                  <a:pt x="35611" y="1929"/>
                </a:lnTo>
                <a:lnTo>
                  <a:pt x="28740" y="241"/>
                </a:lnTo>
                <a:lnTo>
                  <a:pt x="15359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/>
          <p:nvPr/>
        </p:nvSpPr>
        <p:spPr>
          <a:xfrm>
            <a:off x="7766543" y="2153442"/>
            <a:ext cx="16256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5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dirty="0" sz="500" spc="55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dirty="0" sz="500" spc="30">
                <a:solidFill>
                  <a:srgbClr val="010101"/>
                </a:solidFill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7612522" y="602399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176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136339" y="600861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0"/>
                </a:lnTo>
                <a:lnTo>
                  <a:pt x="0" y="23078"/>
                </a:lnTo>
                <a:lnTo>
                  <a:pt x="23145" y="23078"/>
                </a:lnTo>
                <a:lnTo>
                  <a:pt x="231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136339" y="600861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96"/>
                </a:moveTo>
                <a:lnTo>
                  <a:pt x="0" y="15382"/>
                </a:lnTo>
                <a:lnTo>
                  <a:pt x="0" y="23078"/>
                </a:lnTo>
                <a:lnTo>
                  <a:pt x="7679" y="23078"/>
                </a:lnTo>
                <a:lnTo>
                  <a:pt x="15359" y="23078"/>
                </a:lnTo>
                <a:lnTo>
                  <a:pt x="23145" y="23078"/>
                </a:lnTo>
                <a:lnTo>
                  <a:pt x="23145" y="7696"/>
                </a:lnTo>
                <a:lnTo>
                  <a:pt x="23145" y="0"/>
                </a:lnTo>
                <a:lnTo>
                  <a:pt x="7679" y="0"/>
                </a:lnTo>
                <a:lnTo>
                  <a:pt x="0" y="0"/>
                </a:lnTo>
                <a:lnTo>
                  <a:pt x="0" y="769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994573" y="2326108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25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518705" y="623957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85"/>
                </a:moveTo>
                <a:lnTo>
                  <a:pt x="0" y="15382"/>
                </a:lnTo>
                <a:lnTo>
                  <a:pt x="0" y="23325"/>
                </a:lnTo>
                <a:lnTo>
                  <a:pt x="7679" y="23325"/>
                </a:lnTo>
                <a:lnTo>
                  <a:pt x="15359" y="23325"/>
                </a:lnTo>
                <a:lnTo>
                  <a:pt x="23039" y="23325"/>
                </a:lnTo>
                <a:lnTo>
                  <a:pt x="23039" y="7685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85"/>
                </a:lnTo>
                <a:close/>
              </a:path>
            </a:pathLst>
          </a:custGeom>
          <a:ln w="760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612522" y="586993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828298" y="585455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067"/>
                </a:lnTo>
                <a:lnTo>
                  <a:pt x="23039" y="23067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828298" y="585455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96"/>
                </a:moveTo>
                <a:lnTo>
                  <a:pt x="0" y="15382"/>
                </a:lnTo>
                <a:lnTo>
                  <a:pt x="0" y="23067"/>
                </a:lnTo>
                <a:lnTo>
                  <a:pt x="7679" y="23067"/>
                </a:lnTo>
                <a:lnTo>
                  <a:pt x="15359" y="23067"/>
                </a:lnTo>
                <a:lnTo>
                  <a:pt x="23039" y="23067"/>
                </a:lnTo>
                <a:lnTo>
                  <a:pt x="23039" y="7696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9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993325" y="6178051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223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86564" y="4637216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 h="0">
                <a:moveTo>
                  <a:pt x="0" y="0"/>
                </a:moveTo>
                <a:lnTo>
                  <a:pt x="308009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993325" y="3173508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016386" y="3196555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98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039456" y="3219911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 h="0">
                <a:moveTo>
                  <a:pt x="61503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062518" y="3242958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38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534065" y="533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145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510814" y="535363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395" y="0"/>
                </a:moveTo>
                <a:lnTo>
                  <a:pt x="0" y="46403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510814" y="5400040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0" y="0"/>
                </a:moveTo>
                <a:lnTo>
                  <a:pt x="46395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510814" y="5446238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46395" y="0"/>
                </a:moveTo>
                <a:lnTo>
                  <a:pt x="0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510814" y="5492332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0"/>
                </a:moveTo>
                <a:lnTo>
                  <a:pt x="46395" y="46413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534065" y="553874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2306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 txBox="1"/>
          <p:nvPr/>
        </p:nvSpPr>
        <p:spPr>
          <a:xfrm>
            <a:off x="6610970" y="5388911"/>
            <a:ext cx="1358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10K</a:t>
            </a:r>
            <a:endParaRPr sz="500">
              <a:latin typeface="Arial"/>
              <a:cs typeface="Arial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6534065" y="525373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6858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997679" y="3712855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0"/>
                </a:moveTo>
                <a:lnTo>
                  <a:pt x="0" y="154025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455396" y="5792780"/>
            <a:ext cx="154305" cy="77470"/>
          </a:xfrm>
          <a:custGeom>
            <a:avLst/>
            <a:gdLst/>
            <a:ahLst/>
            <a:cxnLst/>
            <a:rect l="l" t="t" r="r" b="b"/>
            <a:pathLst>
              <a:path w="154304" h="77470">
                <a:moveTo>
                  <a:pt x="0" y="77156"/>
                </a:moveTo>
                <a:lnTo>
                  <a:pt x="154030" y="0"/>
                </a:lnTo>
              </a:path>
            </a:pathLst>
          </a:custGeom>
          <a:ln w="755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455396" y="6100894"/>
            <a:ext cx="154305" cy="77470"/>
          </a:xfrm>
          <a:custGeom>
            <a:avLst/>
            <a:gdLst/>
            <a:ahLst/>
            <a:cxnLst/>
            <a:rect l="l" t="t" r="r" b="b"/>
            <a:pathLst>
              <a:path w="154304" h="77470">
                <a:moveTo>
                  <a:pt x="0" y="77156"/>
                </a:moveTo>
                <a:lnTo>
                  <a:pt x="154030" y="0"/>
                </a:lnTo>
              </a:path>
            </a:pathLst>
          </a:custGeom>
          <a:ln w="755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532543" y="5831488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532543" y="5885319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53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532543" y="5939151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1010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532543" y="5993240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53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532543" y="6047062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532543" y="6100894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1021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 txBox="1"/>
          <p:nvPr/>
        </p:nvSpPr>
        <p:spPr>
          <a:xfrm>
            <a:off x="5455396" y="6409530"/>
            <a:ext cx="653415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0"/>
              </a:lnSpc>
            </a:pPr>
            <a:r>
              <a:rPr dirty="0" sz="500" spc="40">
                <a:solidFill>
                  <a:srgbClr val="DBDBDB"/>
                </a:solidFill>
                <a:latin typeface="Arial"/>
                <a:cs typeface="Arial"/>
              </a:rPr>
              <a:t>DPDT </a:t>
            </a:r>
            <a:r>
              <a:rPr dirty="0" sz="500" spc="10">
                <a:solidFill>
                  <a:srgbClr val="DBDBDB"/>
                </a:solidFill>
                <a:latin typeface="Arial"/>
                <a:cs typeface="Arial"/>
              </a:rPr>
              <a:t>Toggle</a:t>
            </a:r>
            <a:r>
              <a:rPr dirty="0" sz="500" spc="-25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Swtich</a:t>
            </a:r>
            <a:endParaRPr sz="500">
              <a:latin typeface="Arial"/>
              <a:cs typeface="Arial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5409274" y="584687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370" y="0"/>
                </a:moveTo>
                <a:lnTo>
                  <a:pt x="0" y="0"/>
                </a:lnTo>
                <a:lnTo>
                  <a:pt x="0" y="15382"/>
                </a:lnTo>
                <a:lnTo>
                  <a:pt x="1320" y="25471"/>
                </a:lnTo>
                <a:lnTo>
                  <a:pt x="4801" y="32680"/>
                </a:lnTo>
                <a:lnTo>
                  <a:pt x="9724" y="37007"/>
                </a:lnTo>
                <a:lnTo>
                  <a:pt x="15370" y="38449"/>
                </a:lnTo>
                <a:lnTo>
                  <a:pt x="25464" y="38089"/>
                </a:lnTo>
                <a:lnTo>
                  <a:pt x="32674" y="35566"/>
                </a:lnTo>
                <a:lnTo>
                  <a:pt x="36999" y="28718"/>
                </a:lnTo>
                <a:lnTo>
                  <a:pt x="38441" y="15382"/>
                </a:lnTo>
                <a:lnTo>
                  <a:pt x="38081" y="6489"/>
                </a:lnTo>
                <a:lnTo>
                  <a:pt x="35558" y="1922"/>
                </a:lnTo>
                <a:lnTo>
                  <a:pt x="28708" y="240"/>
                </a:lnTo>
                <a:lnTo>
                  <a:pt x="1537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409274" y="584687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82"/>
                </a:moveTo>
                <a:lnTo>
                  <a:pt x="1320" y="25471"/>
                </a:lnTo>
                <a:lnTo>
                  <a:pt x="4801" y="32680"/>
                </a:lnTo>
                <a:lnTo>
                  <a:pt x="9724" y="37007"/>
                </a:lnTo>
                <a:lnTo>
                  <a:pt x="15370" y="38449"/>
                </a:lnTo>
                <a:lnTo>
                  <a:pt x="25464" y="38089"/>
                </a:lnTo>
                <a:lnTo>
                  <a:pt x="32674" y="35566"/>
                </a:lnTo>
                <a:lnTo>
                  <a:pt x="36999" y="28718"/>
                </a:lnTo>
                <a:lnTo>
                  <a:pt x="38441" y="15382"/>
                </a:lnTo>
                <a:lnTo>
                  <a:pt x="38081" y="6489"/>
                </a:lnTo>
                <a:lnTo>
                  <a:pt x="35558" y="1922"/>
                </a:lnTo>
                <a:lnTo>
                  <a:pt x="28708" y="240"/>
                </a:lnTo>
                <a:lnTo>
                  <a:pt x="15370" y="0"/>
                </a:lnTo>
                <a:lnTo>
                  <a:pt x="0" y="0"/>
                </a:lnTo>
                <a:lnTo>
                  <a:pt x="0" y="7685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224229" y="58699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 h="0">
                <a:moveTo>
                  <a:pt x="0" y="0"/>
                </a:moveTo>
                <a:lnTo>
                  <a:pt x="18504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609427" y="576971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633" y="0"/>
                </a:moveTo>
                <a:lnTo>
                  <a:pt x="0" y="0"/>
                </a:lnTo>
                <a:lnTo>
                  <a:pt x="0" y="15371"/>
                </a:lnTo>
                <a:lnTo>
                  <a:pt x="1325" y="25466"/>
                </a:lnTo>
                <a:lnTo>
                  <a:pt x="4838" y="32679"/>
                </a:lnTo>
                <a:lnTo>
                  <a:pt x="9839" y="37007"/>
                </a:lnTo>
                <a:lnTo>
                  <a:pt x="15633" y="38449"/>
                </a:lnTo>
                <a:lnTo>
                  <a:pt x="25721" y="38089"/>
                </a:lnTo>
                <a:lnTo>
                  <a:pt x="32927" y="35565"/>
                </a:lnTo>
                <a:lnTo>
                  <a:pt x="37252" y="28713"/>
                </a:lnTo>
                <a:lnTo>
                  <a:pt x="38694" y="15371"/>
                </a:lnTo>
                <a:lnTo>
                  <a:pt x="38334" y="6484"/>
                </a:lnTo>
                <a:lnTo>
                  <a:pt x="35811" y="1921"/>
                </a:lnTo>
                <a:lnTo>
                  <a:pt x="28965" y="240"/>
                </a:lnTo>
                <a:lnTo>
                  <a:pt x="15633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609427" y="576971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71"/>
                </a:moveTo>
                <a:lnTo>
                  <a:pt x="1325" y="25466"/>
                </a:lnTo>
                <a:lnTo>
                  <a:pt x="4838" y="32679"/>
                </a:lnTo>
                <a:lnTo>
                  <a:pt x="9839" y="37007"/>
                </a:lnTo>
                <a:lnTo>
                  <a:pt x="15633" y="38449"/>
                </a:lnTo>
                <a:lnTo>
                  <a:pt x="25721" y="38089"/>
                </a:lnTo>
                <a:lnTo>
                  <a:pt x="32927" y="35565"/>
                </a:lnTo>
                <a:lnTo>
                  <a:pt x="37252" y="28713"/>
                </a:lnTo>
                <a:lnTo>
                  <a:pt x="38694" y="15371"/>
                </a:lnTo>
                <a:lnTo>
                  <a:pt x="38334" y="6484"/>
                </a:lnTo>
                <a:lnTo>
                  <a:pt x="35811" y="1921"/>
                </a:lnTo>
                <a:lnTo>
                  <a:pt x="28965" y="240"/>
                </a:lnTo>
                <a:lnTo>
                  <a:pt x="15633" y="0"/>
                </a:lnTo>
                <a:lnTo>
                  <a:pt x="0" y="0"/>
                </a:lnTo>
                <a:lnTo>
                  <a:pt x="0" y="7685"/>
                </a:lnTo>
                <a:lnTo>
                  <a:pt x="0" y="15371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609427" y="592376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633" y="0"/>
                </a:moveTo>
                <a:lnTo>
                  <a:pt x="0" y="0"/>
                </a:lnTo>
                <a:lnTo>
                  <a:pt x="0" y="15382"/>
                </a:lnTo>
                <a:lnTo>
                  <a:pt x="1325" y="25475"/>
                </a:lnTo>
                <a:lnTo>
                  <a:pt x="4838" y="32684"/>
                </a:lnTo>
                <a:lnTo>
                  <a:pt x="9839" y="37008"/>
                </a:lnTo>
                <a:lnTo>
                  <a:pt x="15633" y="38449"/>
                </a:lnTo>
                <a:lnTo>
                  <a:pt x="25721" y="38089"/>
                </a:lnTo>
                <a:lnTo>
                  <a:pt x="32927" y="35566"/>
                </a:lnTo>
                <a:lnTo>
                  <a:pt x="37252" y="28718"/>
                </a:lnTo>
                <a:lnTo>
                  <a:pt x="38694" y="15382"/>
                </a:lnTo>
                <a:lnTo>
                  <a:pt x="38334" y="6489"/>
                </a:lnTo>
                <a:lnTo>
                  <a:pt x="35811" y="1922"/>
                </a:lnTo>
                <a:lnTo>
                  <a:pt x="28965" y="240"/>
                </a:lnTo>
                <a:lnTo>
                  <a:pt x="15633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609427" y="592376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82"/>
                </a:moveTo>
                <a:lnTo>
                  <a:pt x="1325" y="25475"/>
                </a:lnTo>
                <a:lnTo>
                  <a:pt x="4838" y="32684"/>
                </a:lnTo>
                <a:lnTo>
                  <a:pt x="9839" y="37008"/>
                </a:lnTo>
                <a:lnTo>
                  <a:pt x="15633" y="38449"/>
                </a:lnTo>
                <a:lnTo>
                  <a:pt x="25721" y="38089"/>
                </a:lnTo>
                <a:lnTo>
                  <a:pt x="32927" y="35566"/>
                </a:lnTo>
                <a:lnTo>
                  <a:pt x="37252" y="28718"/>
                </a:lnTo>
                <a:lnTo>
                  <a:pt x="38694" y="15382"/>
                </a:lnTo>
                <a:lnTo>
                  <a:pt x="38334" y="6489"/>
                </a:lnTo>
                <a:lnTo>
                  <a:pt x="35811" y="1922"/>
                </a:lnTo>
                <a:lnTo>
                  <a:pt x="28965" y="240"/>
                </a:lnTo>
                <a:lnTo>
                  <a:pt x="15633" y="0"/>
                </a:lnTo>
                <a:lnTo>
                  <a:pt x="0" y="0"/>
                </a:lnTo>
                <a:lnTo>
                  <a:pt x="0" y="7685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409274" y="615498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370" y="0"/>
                </a:moveTo>
                <a:lnTo>
                  <a:pt x="0" y="0"/>
                </a:lnTo>
                <a:lnTo>
                  <a:pt x="0" y="15382"/>
                </a:lnTo>
                <a:lnTo>
                  <a:pt x="1320" y="25475"/>
                </a:lnTo>
                <a:lnTo>
                  <a:pt x="4801" y="32684"/>
                </a:lnTo>
                <a:lnTo>
                  <a:pt x="9724" y="37008"/>
                </a:lnTo>
                <a:lnTo>
                  <a:pt x="15370" y="38449"/>
                </a:lnTo>
                <a:lnTo>
                  <a:pt x="25464" y="38089"/>
                </a:lnTo>
                <a:lnTo>
                  <a:pt x="32674" y="35566"/>
                </a:lnTo>
                <a:lnTo>
                  <a:pt x="36999" y="28718"/>
                </a:lnTo>
                <a:lnTo>
                  <a:pt x="38441" y="15382"/>
                </a:lnTo>
                <a:lnTo>
                  <a:pt x="38081" y="6489"/>
                </a:lnTo>
                <a:lnTo>
                  <a:pt x="35558" y="1922"/>
                </a:lnTo>
                <a:lnTo>
                  <a:pt x="28708" y="240"/>
                </a:lnTo>
                <a:lnTo>
                  <a:pt x="1537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409274" y="615498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82"/>
                </a:moveTo>
                <a:lnTo>
                  <a:pt x="1320" y="25475"/>
                </a:lnTo>
                <a:lnTo>
                  <a:pt x="4801" y="32684"/>
                </a:lnTo>
                <a:lnTo>
                  <a:pt x="9724" y="37008"/>
                </a:lnTo>
                <a:lnTo>
                  <a:pt x="15370" y="38449"/>
                </a:lnTo>
                <a:lnTo>
                  <a:pt x="25464" y="38089"/>
                </a:lnTo>
                <a:lnTo>
                  <a:pt x="32674" y="35566"/>
                </a:lnTo>
                <a:lnTo>
                  <a:pt x="36999" y="28718"/>
                </a:lnTo>
                <a:lnTo>
                  <a:pt x="38441" y="15382"/>
                </a:lnTo>
                <a:lnTo>
                  <a:pt x="38081" y="6489"/>
                </a:lnTo>
                <a:lnTo>
                  <a:pt x="35558" y="1922"/>
                </a:lnTo>
                <a:lnTo>
                  <a:pt x="28708" y="240"/>
                </a:lnTo>
                <a:lnTo>
                  <a:pt x="15370" y="0"/>
                </a:lnTo>
                <a:lnTo>
                  <a:pt x="0" y="0"/>
                </a:lnTo>
                <a:lnTo>
                  <a:pt x="0" y="7696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224229" y="61780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 h="0">
                <a:moveTo>
                  <a:pt x="0" y="0"/>
                </a:moveTo>
                <a:lnTo>
                  <a:pt x="18504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609427" y="607782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633" y="0"/>
                </a:moveTo>
                <a:lnTo>
                  <a:pt x="0" y="0"/>
                </a:lnTo>
                <a:lnTo>
                  <a:pt x="0" y="15382"/>
                </a:lnTo>
                <a:lnTo>
                  <a:pt x="1325" y="25515"/>
                </a:lnTo>
                <a:lnTo>
                  <a:pt x="4838" y="32812"/>
                </a:lnTo>
                <a:lnTo>
                  <a:pt x="9839" y="37225"/>
                </a:lnTo>
                <a:lnTo>
                  <a:pt x="15633" y="38707"/>
                </a:lnTo>
                <a:lnTo>
                  <a:pt x="25721" y="38342"/>
                </a:lnTo>
                <a:lnTo>
                  <a:pt x="32927" y="35791"/>
                </a:lnTo>
                <a:lnTo>
                  <a:pt x="37252" y="28866"/>
                </a:lnTo>
                <a:lnTo>
                  <a:pt x="38694" y="15382"/>
                </a:lnTo>
                <a:lnTo>
                  <a:pt x="38334" y="6489"/>
                </a:lnTo>
                <a:lnTo>
                  <a:pt x="35811" y="1922"/>
                </a:lnTo>
                <a:lnTo>
                  <a:pt x="28965" y="240"/>
                </a:lnTo>
                <a:lnTo>
                  <a:pt x="15633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609427" y="607782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82"/>
                </a:moveTo>
                <a:lnTo>
                  <a:pt x="1325" y="25515"/>
                </a:lnTo>
                <a:lnTo>
                  <a:pt x="4838" y="32812"/>
                </a:lnTo>
                <a:lnTo>
                  <a:pt x="9839" y="37225"/>
                </a:lnTo>
                <a:lnTo>
                  <a:pt x="15633" y="38707"/>
                </a:lnTo>
                <a:lnTo>
                  <a:pt x="25721" y="38342"/>
                </a:lnTo>
                <a:lnTo>
                  <a:pt x="32927" y="35791"/>
                </a:lnTo>
                <a:lnTo>
                  <a:pt x="37252" y="28866"/>
                </a:lnTo>
                <a:lnTo>
                  <a:pt x="38694" y="15382"/>
                </a:lnTo>
                <a:lnTo>
                  <a:pt x="38334" y="6489"/>
                </a:lnTo>
                <a:lnTo>
                  <a:pt x="35811" y="1922"/>
                </a:lnTo>
                <a:lnTo>
                  <a:pt x="28965" y="240"/>
                </a:lnTo>
                <a:lnTo>
                  <a:pt x="15633" y="0"/>
                </a:lnTo>
                <a:lnTo>
                  <a:pt x="0" y="0"/>
                </a:lnTo>
                <a:lnTo>
                  <a:pt x="0" y="7696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609427" y="623188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15633" y="0"/>
                </a:moveTo>
                <a:lnTo>
                  <a:pt x="0" y="0"/>
                </a:lnTo>
                <a:lnTo>
                  <a:pt x="0" y="15382"/>
                </a:lnTo>
                <a:lnTo>
                  <a:pt x="1325" y="25624"/>
                </a:lnTo>
                <a:lnTo>
                  <a:pt x="4838" y="32909"/>
                </a:lnTo>
                <a:lnTo>
                  <a:pt x="9839" y="37261"/>
                </a:lnTo>
                <a:lnTo>
                  <a:pt x="15633" y="38707"/>
                </a:lnTo>
                <a:lnTo>
                  <a:pt x="25721" y="38342"/>
                </a:lnTo>
                <a:lnTo>
                  <a:pt x="32927" y="35791"/>
                </a:lnTo>
                <a:lnTo>
                  <a:pt x="37252" y="28866"/>
                </a:lnTo>
                <a:lnTo>
                  <a:pt x="38694" y="15382"/>
                </a:lnTo>
                <a:lnTo>
                  <a:pt x="38334" y="6489"/>
                </a:lnTo>
                <a:lnTo>
                  <a:pt x="35811" y="1922"/>
                </a:lnTo>
                <a:lnTo>
                  <a:pt x="28965" y="240"/>
                </a:lnTo>
                <a:lnTo>
                  <a:pt x="15633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609427" y="623188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15382"/>
                </a:moveTo>
                <a:lnTo>
                  <a:pt x="1325" y="25624"/>
                </a:lnTo>
                <a:lnTo>
                  <a:pt x="4838" y="32909"/>
                </a:lnTo>
                <a:lnTo>
                  <a:pt x="9839" y="37261"/>
                </a:lnTo>
                <a:lnTo>
                  <a:pt x="15633" y="38707"/>
                </a:lnTo>
                <a:lnTo>
                  <a:pt x="25721" y="38342"/>
                </a:lnTo>
                <a:lnTo>
                  <a:pt x="32927" y="35791"/>
                </a:lnTo>
                <a:lnTo>
                  <a:pt x="37252" y="28866"/>
                </a:lnTo>
                <a:lnTo>
                  <a:pt x="38694" y="15382"/>
                </a:lnTo>
                <a:lnTo>
                  <a:pt x="38334" y="6489"/>
                </a:lnTo>
                <a:lnTo>
                  <a:pt x="35811" y="1922"/>
                </a:lnTo>
                <a:lnTo>
                  <a:pt x="28965" y="240"/>
                </a:lnTo>
                <a:lnTo>
                  <a:pt x="15633" y="0"/>
                </a:lnTo>
                <a:lnTo>
                  <a:pt x="0" y="0"/>
                </a:lnTo>
                <a:lnTo>
                  <a:pt x="0" y="7696"/>
                </a:lnTo>
                <a:lnTo>
                  <a:pt x="0" y="15382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996126" y="6332118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 h="0">
                <a:moveTo>
                  <a:pt x="0" y="0"/>
                </a:moveTo>
                <a:lnTo>
                  <a:pt x="154335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019481" y="6355186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624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065667" y="64013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359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073346" y="610089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154020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8306035" y="5176564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154025"/>
                </a:moveTo>
                <a:lnTo>
                  <a:pt x="0" y="0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290676" y="531525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047"/>
                </a:lnTo>
                <a:lnTo>
                  <a:pt x="23039" y="23047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8290675" y="531525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13"/>
                </a:moveTo>
                <a:lnTo>
                  <a:pt x="0" y="15330"/>
                </a:lnTo>
                <a:lnTo>
                  <a:pt x="0" y="23047"/>
                </a:lnTo>
                <a:lnTo>
                  <a:pt x="7679" y="23047"/>
                </a:lnTo>
                <a:lnTo>
                  <a:pt x="15359" y="23047"/>
                </a:lnTo>
                <a:lnTo>
                  <a:pt x="23039" y="23047"/>
                </a:lnTo>
                <a:lnTo>
                  <a:pt x="23039" y="7613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13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843659" y="394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145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820618" y="3967096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18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820618" y="4013293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820618" y="4059388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185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820618" y="410579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843659" y="415198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843659" y="386688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843659" y="2557301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0" y="0"/>
                </a:moveTo>
                <a:lnTo>
                  <a:pt x="23145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820618" y="2580349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46185" y="0"/>
                </a:moveTo>
                <a:lnTo>
                  <a:pt x="0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820618" y="2626443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0" y="0"/>
                </a:moveTo>
                <a:lnTo>
                  <a:pt x="46185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820618" y="2672846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4618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820618" y="2719044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0"/>
                </a:moveTo>
                <a:lnTo>
                  <a:pt x="46185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843659" y="276513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145" y="0"/>
                </a:moveTo>
                <a:lnTo>
                  <a:pt x="0" y="23355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7920879" y="2615623"/>
            <a:ext cx="1358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10K</a:t>
            </a:r>
            <a:endParaRPr sz="500">
              <a:latin typeface="Arial"/>
              <a:cs typeface="Arial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7843659" y="248013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843659" y="278849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76858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843659" y="571588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0"/>
                </a:moveTo>
                <a:lnTo>
                  <a:pt x="0" y="154056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994573" y="301948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 h="0">
                <a:moveTo>
                  <a:pt x="0" y="0"/>
                </a:moveTo>
                <a:lnTo>
                  <a:pt x="308356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8306035" y="540775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039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8282680" y="5430804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4639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282680" y="5477002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0" y="0"/>
                </a:moveTo>
                <a:lnTo>
                  <a:pt x="46395" y="4610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8282680" y="552310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395" y="0"/>
                </a:moveTo>
                <a:lnTo>
                  <a:pt x="0" y="46403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282680" y="5569510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90" h="46354">
                <a:moveTo>
                  <a:pt x="0" y="0"/>
                </a:moveTo>
                <a:lnTo>
                  <a:pt x="46395" y="46135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8306035" y="561564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23078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 txBox="1"/>
          <p:nvPr/>
        </p:nvSpPr>
        <p:spPr>
          <a:xfrm>
            <a:off x="8382940" y="5466068"/>
            <a:ext cx="1358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10K</a:t>
            </a:r>
            <a:endParaRPr sz="500">
              <a:latin typeface="Arial"/>
              <a:cs typeface="Arial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8306035" y="5330590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8306035" y="563872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77156"/>
                </a:moveTo>
                <a:lnTo>
                  <a:pt x="0" y="0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840595" y="301948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78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979213" y="300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145" y="0"/>
                </a:moveTo>
                <a:lnTo>
                  <a:pt x="0" y="0"/>
                </a:lnTo>
                <a:lnTo>
                  <a:pt x="0" y="23150"/>
                </a:lnTo>
                <a:lnTo>
                  <a:pt x="23145" y="23150"/>
                </a:lnTo>
                <a:lnTo>
                  <a:pt x="231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979213" y="300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0" y="7716"/>
                </a:moveTo>
                <a:lnTo>
                  <a:pt x="0" y="15433"/>
                </a:lnTo>
                <a:lnTo>
                  <a:pt x="0" y="23150"/>
                </a:lnTo>
                <a:lnTo>
                  <a:pt x="7679" y="23150"/>
                </a:lnTo>
                <a:lnTo>
                  <a:pt x="15359" y="23150"/>
                </a:lnTo>
                <a:lnTo>
                  <a:pt x="23145" y="23150"/>
                </a:lnTo>
                <a:lnTo>
                  <a:pt x="23145" y="7716"/>
                </a:lnTo>
                <a:lnTo>
                  <a:pt x="23145" y="0"/>
                </a:lnTo>
                <a:lnTo>
                  <a:pt x="7679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7381387" y="2981001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7612522" y="2965670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3844" y="7665"/>
                </a:moveTo>
                <a:lnTo>
                  <a:pt x="3844" y="7665"/>
                </a:lnTo>
              </a:path>
            </a:pathLst>
          </a:custGeom>
          <a:ln w="1533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7520047" y="2965670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47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520047" y="2942520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23150"/>
                </a:moveTo>
                <a:lnTo>
                  <a:pt x="0" y="0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473863" y="2942520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618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7473863" y="2942520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0"/>
                </a:moveTo>
                <a:lnTo>
                  <a:pt x="0" y="23150"/>
                </a:lnTo>
              </a:path>
            </a:pathLst>
          </a:custGeom>
          <a:ln w="768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7381387" y="2965670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9247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381387" y="29964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30"/>
                </a:moveTo>
                <a:lnTo>
                  <a:pt x="1319" y="25442"/>
                </a:lnTo>
                <a:lnTo>
                  <a:pt x="4799" y="32641"/>
                </a:lnTo>
                <a:lnTo>
                  <a:pt x="9719" y="36947"/>
                </a:lnTo>
                <a:lnTo>
                  <a:pt x="15359" y="38377"/>
                </a:lnTo>
                <a:lnTo>
                  <a:pt x="25622" y="38017"/>
                </a:lnTo>
                <a:lnTo>
                  <a:pt x="32916" y="35496"/>
                </a:lnTo>
                <a:lnTo>
                  <a:pt x="37270" y="28654"/>
                </a:lnTo>
                <a:lnTo>
                  <a:pt x="38715" y="15330"/>
                </a:lnTo>
                <a:lnTo>
                  <a:pt x="38350" y="6467"/>
                </a:lnTo>
                <a:lnTo>
                  <a:pt x="35796" y="1916"/>
                </a:lnTo>
                <a:lnTo>
                  <a:pt x="28862" y="239"/>
                </a:lnTo>
                <a:lnTo>
                  <a:pt x="15359" y="0"/>
                </a:lnTo>
                <a:lnTo>
                  <a:pt x="0" y="0"/>
                </a:lnTo>
                <a:lnTo>
                  <a:pt x="0" y="7613"/>
                </a:lnTo>
                <a:lnTo>
                  <a:pt x="0" y="15330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566443" y="29964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330"/>
                </a:moveTo>
                <a:lnTo>
                  <a:pt x="1319" y="25442"/>
                </a:lnTo>
                <a:lnTo>
                  <a:pt x="4799" y="32641"/>
                </a:lnTo>
                <a:lnTo>
                  <a:pt x="9719" y="36947"/>
                </a:lnTo>
                <a:lnTo>
                  <a:pt x="15359" y="38377"/>
                </a:lnTo>
                <a:lnTo>
                  <a:pt x="25439" y="38017"/>
                </a:lnTo>
                <a:lnTo>
                  <a:pt x="32639" y="35496"/>
                </a:lnTo>
                <a:lnTo>
                  <a:pt x="36959" y="28654"/>
                </a:lnTo>
                <a:lnTo>
                  <a:pt x="38399" y="15330"/>
                </a:lnTo>
                <a:lnTo>
                  <a:pt x="38039" y="6467"/>
                </a:lnTo>
                <a:lnTo>
                  <a:pt x="35519" y="1916"/>
                </a:lnTo>
                <a:lnTo>
                  <a:pt x="28679" y="239"/>
                </a:lnTo>
                <a:lnTo>
                  <a:pt x="15359" y="0"/>
                </a:lnTo>
                <a:lnTo>
                  <a:pt x="0" y="0"/>
                </a:lnTo>
                <a:lnTo>
                  <a:pt x="0" y="7613"/>
                </a:lnTo>
                <a:lnTo>
                  <a:pt x="0" y="15330"/>
                </a:lnTo>
                <a:close/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381387" y="2965670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3844" y="7665"/>
                </a:moveTo>
                <a:lnTo>
                  <a:pt x="3844" y="7665"/>
                </a:lnTo>
              </a:path>
            </a:pathLst>
          </a:custGeom>
          <a:ln w="1533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 txBox="1"/>
          <p:nvPr/>
        </p:nvSpPr>
        <p:spPr>
          <a:xfrm>
            <a:off x="7381387" y="3174081"/>
            <a:ext cx="791845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0"/>
              </a:lnSpc>
            </a:pPr>
            <a:r>
              <a:rPr dirty="0" sz="500" spc="25">
                <a:solidFill>
                  <a:srgbClr val="DBDBDB"/>
                </a:solidFill>
                <a:latin typeface="Arial"/>
                <a:cs typeface="Arial"/>
              </a:rPr>
              <a:t>SPST Pushbutton</a:t>
            </a:r>
            <a:r>
              <a:rPr dirty="0" sz="500">
                <a:solidFill>
                  <a:srgbClr val="DBDBDB"/>
                </a:solidFill>
                <a:latin typeface="Arial"/>
                <a:cs typeface="Arial"/>
              </a:rPr>
              <a:t> </a:t>
            </a: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Switch</a:t>
            </a:r>
            <a:endParaRPr sz="5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7304482" y="3019482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6904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612522" y="3019482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7115" y="0"/>
                </a:moveTo>
                <a:lnTo>
                  <a:pt x="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070209" y="3019482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25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073346" y="3019482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25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994573" y="3712855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154025"/>
                </a:moveTo>
                <a:lnTo>
                  <a:pt x="0" y="0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979213" y="385155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0"/>
                </a:lnTo>
                <a:lnTo>
                  <a:pt x="0" y="23047"/>
                </a:lnTo>
                <a:lnTo>
                  <a:pt x="23145" y="23047"/>
                </a:lnTo>
                <a:lnTo>
                  <a:pt x="231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979213" y="385155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716"/>
                </a:moveTo>
                <a:lnTo>
                  <a:pt x="0" y="15330"/>
                </a:lnTo>
                <a:lnTo>
                  <a:pt x="0" y="23047"/>
                </a:lnTo>
                <a:lnTo>
                  <a:pt x="7679" y="23047"/>
                </a:lnTo>
                <a:lnTo>
                  <a:pt x="15359" y="23047"/>
                </a:lnTo>
                <a:lnTo>
                  <a:pt x="23145" y="23047"/>
                </a:lnTo>
                <a:lnTo>
                  <a:pt x="23145" y="7716"/>
                </a:lnTo>
                <a:lnTo>
                  <a:pt x="23145" y="0"/>
                </a:lnTo>
                <a:lnTo>
                  <a:pt x="7679" y="0"/>
                </a:lnTo>
                <a:lnTo>
                  <a:pt x="0" y="0"/>
                </a:lnTo>
                <a:lnTo>
                  <a:pt x="0" y="7716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8151699" y="6023994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 h="0">
                <a:moveTo>
                  <a:pt x="0" y="0"/>
                </a:moveTo>
                <a:lnTo>
                  <a:pt x="385261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7997679" y="394404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0"/>
                </a:moveTo>
                <a:lnTo>
                  <a:pt x="23145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7974639" y="3967096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6185" y="0"/>
                </a:moveTo>
                <a:lnTo>
                  <a:pt x="0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7974639" y="4013293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094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7974639" y="4059388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89">
                <a:moveTo>
                  <a:pt x="46185" y="0"/>
                </a:moveTo>
                <a:lnTo>
                  <a:pt x="0" y="46403"/>
                </a:lnTo>
              </a:path>
            </a:pathLst>
          </a:custGeom>
          <a:ln w="760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7974639" y="4105791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0" y="0"/>
                </a:moveTo>
                <a:lnTo>
                  <a:pt x="46185" y="4619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7997679" y="415198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23047"/>
                </a:lnTo>
              </a:path>
            </a:pathLst>
          </a:custGeom>
          <a:ln w="760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 txBox="1"/>
          <p:nvPr/>
        </p:nvSpPr>
        <p:spPr>
          <a:xfrm>
            <a:off x="8074900" y="4002164"/>
            <a:ext cx="1358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0">
                <a:solidFill>
                  <a:srgbClr val="DBDBDB"/>
                </a:solidFill>
                <a:latin typeface="Arial"/>
                <a:cs typeface="Arial"/>
              </a:rPr>
              <a:t>10K</a:t>
            </a:r>
            <a:endParaRPr sz="50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7997679" y="386688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167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30" name="object 330"/>
          <p:cNvGraphicFramePr>
            <a:graphicFrameLocks noGrp="1"/>
          </p:cNvGraphicFramePr>
          <p:nvPr/>
        </p:nvGraphicFramePr>
        <p:xfrm>
          <a:off x="7608763" y="4175036"/>
          <a:ext cx="704850" cy="38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/>
                <a:gridCol w="154305"/>
                <a:gridCol w="308610"/>
              </a:tblGrid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EAEAEA"/>
                      </a:solidFill>
                      <a:prstDash val="solid"/>
                    </a:lnR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EAEAEA"/>
                      </a:solidFill>
                      <a:prstDash val="solid"/>
                    </a:lnR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AEAEA"/>
                      </a:solidFill>
                      <a:prstDash val="solid"/>
                    </a:lnL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E7E7E7"/>
                      </a:solidFill>
                      <a:prstDash val="solid"/>
                    </a:lnR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7E7E7"/>
                      </a:solidFill>
                      <a:prstDash val="solid"/>
                    </a:lnL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1" name="object 331"/>
          <p:cNvSpPr/>
          <p:nvPr/>
        </p:nvSpPr>
        <p:spPr>
          <a:xfrm>
            <a:off x="6534065" y="5068633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64"/>
                </a:lnTo>
              </a:path>
            </a:pathLst>
          </a:custGeom>
          <a:ln w="7688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510814" y="502243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0" y="15433"/>
                </a:moveTo>
                <a:lnTo>
                  <a:pt x="1352" y="25502"/>
                </a:lnTo>
                <a:lnTo>
                  <a:pt x="4905" y="32706"/>
                </a:lnTo>
                <a:lnTo>
                  <a:pt x="9897" y="37035"/>
                </a:lnTo>
                <a:lnTo>
                  <a:pt x="15570" y="38480"/>
                </a:lnTo>
                <a:lnTo>
                  <a:pt x="25650" y="38120"/>
                </a:lnTo>
                <a:lnTo>
                  <a:pt x="32850" y="35599"/>
                </a:lnTo>
                <a:lnTo>
                  <a:pt x="37170" y="28757"/>
                </a:lnTo>
                <a:lnTo>
                  <a:pt x="38610" y="15433"/>
                </a:lnTo>
                <a:lnTo>
                  <a:pt x="38250" y="6510"/>
                </a:lnTo>
                <a:lnTo>
                  <a:pt x="35730" y="1929"/>
                </a:lnTo>
                <a:lnTo>
                  <a:pt x="28890" y="241"/>
                </a:lnTo>
                <a:lnTo>
                  <a:pt x="15570" y="0"/>
                </a:lnTo>
                <a:lnTo>
                  <a:pt x="0" y="0"/>
                </a:lnTo>
                <a:lnTo>
                  <a:pt x="0" y="7716"/>
                </a:lnTo>
                <a:lnTo>
                  <a:pt x="0" y="15433"/>
                </a:lnTo>
                <a:close/>
              </a:path>
            </a:pathLst>
          </a:custGeom>
          <a:ln w="760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6456949" y="4926731"/>
            <a:ext cx="16256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25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dirty="0" sz="500" spc="55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dirty="0" sz="500" spc="30">
                <a:solidFill>
                  <a:srgbClr val="010101"/>
                </a:solidFill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4916178" y="640927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30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939249" y="643234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98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985382" y="647848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633" y="0"/>
                </a:lnTo>
              </a:path>
            </a:pathLst>
          </a:custGeom>
          <a:ln w="7519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7997679" y="5715881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0956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8306035" y="5715881"/>
            <a:ext cx="0" cy="385445"/>
          </a:xfrm>
          <a:custGeom>
            <a:avLst/>
            <a:gdLst/>
            <a:ahLst/>
            <a:cxnLst/>
            <a:rect l="l" t="t" r="r" b="b"/>
            <a:pathLst>
              <a:path w="0" h="385445">
                <a:moveTo>
                  <a:pt x="0" y="0"/>
                </a:moveTo>
                <a:lnTo>
                  <a:pt x="0" y="385013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8290676" y="608552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067"/>
                </a:lnTo>
                <a:lnTo>
                  <a:pt x="23039" y="23067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8290675" y="608552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85"/>
                </a:moveTo>
                <a:lnTo>
                  <a:pt x="0" y="15371"/>
                </a:lnTo>
                <a:lnTo>
                  <a:pt x="0" y="23067"/>
                </a:lnTo>
                <a:lnTo>
                  <a:pt x="7679" y="23067"/>
                </a:lnTo>
                <a:lnTo>
                  <a:pt x="15359" y="23067"/>
                </a:lnTo>
                <a:lnTo>
                  <a:pt x="23039" y="23067"/>
                </a:lnTo>
                <a:lnTo>
                  <a:pt x="23039" y="7685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85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916178" y="4560255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0"/>
                </a:moveTo>
                <a:lnTo>
                  <a:pt x="0" y="154128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7150461" y="456025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7612522" y="5946837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 h="0">
                <a:moveTo>
                  <a:pt x="0" y="0"/>
                </a:moveTo>
                <a:lnTo>
                  <a:pt x="385156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982319" y="593145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078"/>
                </a:lnTo>
                <a:lnTo>
                  <a:pt x="23039" y="23078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982319" y="593145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96"/>
                </a:moveTo>
                <a:lnTo>
                  <a:pt x="0" y="15382"/>
                </a:lnTo>
                <a:lnTo>
                  <a:pt x="0" y="23078"/>
                </a:lnTo>
                <a:lnTo>
                  <a:pt x="7679" y="23078"/>
                </a:lnTo>
                <a:lnTo>
                  <a:pt x="15359" y="23078"/>
                </a:lnTo>
                <a:lnTo>
                  <a:pt x="23039" y="23078"/>
                </a:lnTo>
                <a:lnTo>
                  <a:pt x="23039" y="7696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96"/>
                </a:lnTo>
                <a:close/>
              </a:path>
            </a:pathLst>
          </a:custGeom>
          <a:ln w="760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073346" y="594683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0"/>
                </a:moveTo>
                <a:lnTo>
                  <a:pt x="0" y="154056"/>
                </a:lnTo>
              </a:path>
            </a:pathLst>
          </a:custGeom>
          <a:ln w="7688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057881" y="608552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145" y="0"/>
                </a:moveTo>
                <a:lnTo>
                  <a:pt x="0" y="0"/>
                </a:lnTo>
                <a:lnTo>
                  <a:pt x="0" y="23067"/>
                </a:lnTo>
                <a:lnTo>
                  <a:pt x="23145" y="23067"/>
                </a:lnTo>
                <a:lnTo>
                  <a:pt x="2314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057881" y="608552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85"/>
                </a:moveTo>
                <a:lnTo>
                  <a:pt x="0" y="15371"/>
                </a:lnTo>
                <a:lnTo>
                  <a:pt x="0" y="23067"/>
                </a:lnTo>
                <a:lnTo>
                  <a:pt x="7785" y="23067"/>
                </a:lnTo>
                <a:lnTo>
                  <a:pt x="15465" y="23067"/>
                </a:lnTo>
                <a:lnTo>
                  <a:pt x="23145" y="23067"/>
                </a:lnTo>
                <a:lnTo>
                  <a:pt x="23145" y="7685"/>
                </a:lnTo>
                <a:lnTo>
                  <a:pt x="23145" y="0"/>
                </a:lnTo>
                <a:lnTo>
                  <a:pt x="7785" y="0"/>
                </a:lnTo>
                <a:lnTo>
                  <a:pt x="0" y="0"/>
                </a:lnTo>
                <a:lnTo>
                  <a:pt x="0" y="7685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9" name="object 349"/>
          <p:cNvGraphicFramePr>
            <a:graphicFrameLocks noGrp="1"/>
          </p:cNvGraphicFramePr>
          <p:nvPr/>
        </p:nvGraphicFramePr>
        <p:xfrm>
          <a:off x="5652053" y="5561814"/>
          <a:ext cx="1120775" cy="69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/>
                <a:gridCol w="153670"/>
                <a:gridCol w="153670"/>
                <a:gridCol w="153669"/>
                <a:gridCol w="230504"/>
              </a:tblGrid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EAEAEA"/>
                      </a:solidFill>
                      <a:prstDash val="solid"/>
                    </a:lnR>
                    <a:lnB w="9525">
                      <a:solidFill>
                        <a:srgbClr val="EAEA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EAEAEA"/>
                      </a:solidFill>
                      <a:prstDash val="solid"/>
                    </a:lnR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EAEAEA"/>
                      </a:solidFill>
                      <a:prstDash val="solid"/>
                    </a:lnR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EAEAEA"/>
                      </a:solidFill>
                      <a:prstDash val="solid"/>
                    </a:lnR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AEAEA"/>
                      </a:solidFill>
                      <a:prstDash val="solid"/>
                    </a:lnL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536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E7E7E7"/>
                      </a:solidFill>
                      <a:prstDash val="solid"/>
                    </a:lnR>
                    <a:lnT w="2857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7E7E7"/>
                      </a:solidFill>
                      <a:prstDash val="solid"/>
                    </a:lnL>
                    <a:lnR w="9525">
                      <a:solidFill>
                        <a:srgbClr val="E7E7E7"/>
                      </a:solidFill>
                      <a:prstDash val="solid"/>
                    </a:lnR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7E7E7"/>
                      </a:solidFill>
                      <a:prstDash val="solid"/>
                    </a:lnL>
                    <a:lnR w="9525">
                      <a:solidFill>
                        <a:srgbClr val="E7E7E7"/>
                      </a:solidFill>
                      <a:prstDash val="solid"/>
                    </a:lnR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7E7E7"/>
                      </a:solidFill>
                      <a:prstDash val="solid"/>
                    </a:lnL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536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E7E7E7"/>
                      </a:solidFill>
                      <a:prstDash val="solid"/>
                    </a:lnR>
                    <a:lnT w="2857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AEA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7E7E7"/>
                      </a:solidFill>
                      <a:prstDash val="solid"/>
                    </a:lnL>
                    <a:lnR w="9525">
                      <a:solidFill>
                        <a:srgbClr val="E7E7E7"/>
                      </a:solidFill>
                      <a:prstDash val="solid"/>
                    </a:lnR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7E7E7"/>
                      </a:solidFill>
                      <a:prstDash val="solid"/>
                    </a:lnL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5367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E7E7E7"/>
                      </a:solidFill>
                      <a:prstDash val="solid"/>
                    </a:lnR>
                    <a:lnT w="2857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AEA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7E7E7"/>
                      </a:solidFill>
                      <a:prstDash val="solid"/>
                    </a:lnL>
                    <a:lnT w="9525">
                      <a:solidFill>
                        <a:srgbClr val="E7E7E7"/>
                      </a:solidFill>
                      <a:prstDash val="solid"/>
                    </a:lnT>
                    <a:lnB w="9525">
                      <a:solidFill>
                        <a:srgbClr val="E7E7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0" name="object 350"/>
          <p:cNvSpPr/>
          <p:nvPr/>
        </p:nvSpPr>
        <p:spPr>
          <a:xfrm>
            <a:off x="6210454" y="5931455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96"/>
                </a:moveTo>
                <a:lnTo>
                  <a:pt x="0" y="15382"/>
                </a:lnTo>
                <a:lnTo>
                  <a:pt x="0" y="23078"/>
                </a:lnTo>
                <a:lnTo>
                  <a:pt x="7679" y="23078"/>
                </a:lnTo>
                <a:lnTo>
                  <a:pt x="15359" y="23078"/>
                </a:lnTo>
                <a:lnTo>
                  <a:pt x="23039" y="23078"/>
                </a:lnTo>
                <a:lnTo>
                  <a:pt x="23039" y="7696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96"/>
                </a:lnTo>
                <a:close/>
              </a:path>
            </a:pathLst>
          </a:custGeom>
          <a:ln w="760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843659" y="533059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020" y="0"/>
                </a:lnTo>
              </a:path>
            </a:pathLst>
          </a:custGeom>
          <a:ln w="7519">
            <a:solidFill>
              <a:srgbClr val="E7E7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982319" y="531525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23039" y="0"/>
                </a:moveTo>
                <a:lnTo>
                  <a:pt x="0" y="0"/>
                </a:lnTo>
                <a:lnTo>
                  <a:pt x="0" y="23047"/>
                </a:lnTo>
                <a:lnTo>
                  <a:pt x="23039" y="23047"/>
                </a:lnTo>
                <a:lnTo>
                  <a:pt x="2303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982319" y="531525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7613"/>
                </a:moveTo>
                <a:lnTo>
                  <a:pt x="0" y="15330"/>
                </a:lnTo>
                <a:lnTo>
                  <a:pt x="0" y="23047"/>
                </a:lnTo>
                <a:lnTo>
                  <a:pt x="7679" y="23047"/>
                </a:lnTo>
                <a:lnTo>
                  <a:pt x="15359" y="23047"/>
                </a:lnTo>
                <a:lnTo>
                  <a:pt x="23039" y="23047"/>
                </a:lnTo>
                <a:lnTo>
                  <a:pt x="23039" y="7613"/>
                </a:lnTo>
                <a:lnTo>
                  <a:pt x="23039" y="0"/>
                </a:lnTo>
                <a:lnTo>
                  <a:pt x="7679" y="0"/>
                </a:lnTo>
                <a:lnTo>
                  <a:pt x="0" y="0"/>
                </a:lnTo>
                <a:lnTo>
                  <a:pt x="0" y="7613"/>
                </a:lnTo>
                <a:close/>
              </a:path>
            </a:pathLst>
          </a:custGeom>
          <a:ln w="760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 txBox="1"/>
          <p:nvPr/>
        </p:nvSpPr>
        <p:spPr>
          <a:xfrm>
            <a:off x="5257800" y="3124200"/>
            <a:ext cx="1295400" cy="198755"/>
          </a:xfrm>
          <a:prstGeom prst="rect">
            <a:avLst/>
          </a:prstGeom>
          <a:solidFill>
            <a:srgbClr val="FFFDA9"/>
          </a:solidFill>
        </p:spPr>
        <p:txBody>
          <a:bodyPr wrap="square" lIns="0" tIns="457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700" spc="-5" b="1">
                <a:latin typeface="Verdana"/>
                <a:cs typeface="Verdana"/>
              </a:rPr>
              <a:t>SPST Toggle</a:t>
            </a:r>
            <a:r>
              <a:rPr dirty="0" sz="700" spc="-20" b="1">
                <a:latin typeface="Verdana"/>
                <a:cs typeface="Verdana"/>
              </a:rPr>
              <a:t> </a:t>
            </a:r>
            <a:r>
              <a:rPr dirty="0" sz="700" spc="-5" b="1">
                <a:latin typeface="Verdana"/>
                <a:cs typeface="Verdana"/>
              </a:rPr>
              <a:t>Switch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7239000" y="3124200"/>
            <a:ext cx="1295400" cy="304800"/>
          </a:xfrm>
          <a:prstGeom prst="rect">
            <a:avLst/>
          </a:prstGeom>
          <a:solidFill>
            <a:srgbClr val="FFFDA9"/>
          </a:solidFill>
        </p:spPr>
        <p:txBody>
          <a:bodyPr wrap="square" lIns="0" tIns="53340" rIns="0" bIns="0" rtlCol="0" vert="horz">
            <a:spAutoFit/>
          </a:bodyPr>
          <a:lstStyle/>
          <a:p>
            <a:pPr marL="91440" marR="338455">
              <a:lnSpc>
                <a:spcPts val="800"/>
              </a:lnSpc>
              <a:spcBef>
                <a:spcPts val="420"/>
              </a:spcBef>
            </a:pPr>
            <a:r>
              <a:rPr dirty="0" sz="700" spc="-5" b="1">
                <a:latin typeface="Verdana"/>
                <a:cs typeface="Verdana"/>
              </a:rPr>
              <a:t>SPST</a:t>
            </a:r>
            <a:r>
              <a:rPr dirty="0" sz="700" spc="-55" b="1">
                <a:latin typeface="Verdana"/>
                <a:cs typeface="Verdana"/>
              </a:rPr>
              <a:t> </a:t>
            </a:r>
            <a:r>
              <a:rPr dirty="0" sz="700" spc="-5" b="1">
                <a:latin typeface="Verdana"/>
                <a:cs typeface="Verdana"/>
              </a:rPr>
              <a:t>Pushbutton  Switch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5029200" y="4714383"/>
            <a:ext cx="1295400" cy="208915"/>
          </a:xfrm>
          <a:prstGeom prst="rect">
            <a:avLst/>
          </a:prstGeom>
          <a:solidFill>
            <a:srgbClr val="FFFDA9"/>
          </a:solidFill>
        </p:spPr>
        <p:txBody>
          <a:bodyPr wrap="square" lIns="0" tIns="5524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34"/>
              </a:spcBef>
            </a:pPr>
            <a:r>
              <a:rPr dirty="0" sz="700" spc="-5" b="1">
                <a:latin typeface="Verdana"/>
                <a:cs typeface="Verdana"/>
              </a:rPr>
              <a:t>SPDT Toggle</a:t>
            </a:r>
            <a:r>
              <a:rPr dirty="0" sz="700" spc="-20" b="1">
                <a:latin typeface="Verdana"/>
                <a:cs typeface="Verdana"/>
              </a:rPr>
              <a:t> </a:t>
            </a:r>
            <a:r>
              <a:rPr dirty="0" sz="700" spc="-5" b="1">
                <a:latin typeface="Verdana"/>
                <a:cs typeface="Verdana"/>
              </a:rPr>
              <a:t>Switch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4949610" y="6357620"/>
            <a:ext cx="876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700" b="1">
                <a:uFill>
                  <a:solidFill>
                    <a:srgbClr val="EAEAEA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700" spc="5" b="1">
                <a:uFill>
                  <a:solidFill>
                    <a:srgbClr val="EAEAEA"/>
                  </a:solidFill>
                </a:uFill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5334000" y="6324600"/>
            <a:ext cx="1295400" cy="198755"/>
          </a:xfrm>
          <a:prstGeom prst="rect">
            <a:avLst/>
          </a:prstGeom>
          <a:solidFill>
            <a:srgbClr val="FFFDA9"/>
          </a:solidFill>
        </p:spPr>
        <p:txBody>
          <a:bodyPr wrap="square" lIns="0" tIns="4571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dirty="0" sz="700" b="1">
                <a:latin typeface="Verdana"/>
                <a:cs typeface="Verdana"/>
              </a:rPr>
              <a:t>DPDT </a:t>
            </a:r>
            <a:r>
              <a:rPr dirty="0" sz="700" spc="-5" b="1">
                <a:latin typeface="Verdana"/>
                <a:cs typeface="Verdana"/>
              </a:rPr>
              <a:t>Toggle</a:t>
            </a:r>
            <a:r>
              <a:rPr dirty="0" sz="700" spc="-30" b="1">
                <a:latin typeface="Verdana"/>
                <a:cs typeface="Verdana"/>
              </a:rPr>
              <a:t> </a:t>
            </a:r>
            <a:r>
              <a:rPr dirty="0" sz="700" spc="-5" b="1">
                <a:latin typeface="Verdana"/>
                <a:cs typeface="Verdana"/>
              </a:rPr>
              <a:t>Switch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7239000" y="4648200"/>
            <a:ext cx="1295400" cy="304800"/>
          </a:xfrm>
          <a:prstGeom prst="rect">
            <a:avLst/>
          </a:prstGeom>
          <a:solidFill>
            <a:srgbClr val="FFFDA9"/>
          </a:solidFill>
        </p:spPr>
        <p:txBody>
          <a:bodyPr wrap="square" lIns="0" tIns="53340" rIns="0" bIns="0" rtlCol="0" vert="horz">
            <a:spAutoFit/>
          </a:bodyPr>
          <a:lstStyle/>
          <a:p>
            <a:pPr marL="91440" marR="327660">
              <a:lnSpc>
                <a:spcPts val="800"/>
              </a:lnSpc>
              <a:spcBef>
                <a:spcPts val="420"/>
              </a:spcBef>
            </a:pPr>
            <a:r>
              <a:rPr dirty="0" sz="700" spc="-5" b="1">
                <a:latin typeface="Verdana"/>
                <a:cs typeface="Verdana"/>
              </a:rPr>
              <a:t>SPDT</a:t>
            </a:r>
            <a:r>
              <a:rPr dirty="0" sz="700" spc="-55" b="1">
                <a:latin typeface="Verdana"/>
                <a:cs typeface="Verdana"/>
              </a:rPr>
              <a:t> </a:t>
            </a:r>
            <a:r>
              <a:rPr dirty="0" sz="700" spc="-5" b="1">
                <a:latin typeface="Verdana"/>
                <a:cs typeface="Verdana"/>
              </a:rPr>
              <a:t>Pushbutton  Switch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7315200" y="62484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 txBox="1"/>
          <p:nvPr/>
        </p:nvSpPr>
        <p:spPr>
          <a:xfrm>
            <a:off x="7029822" y="6281420"/>
            <a:ext cx="869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700" b="1">
                <a:uFill>
                  <a:solidFill>
                    <a:srgbClr val="EAEAEA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700" spc="5" b="1">
                <a:uFill>
                  <a:solidFill>
                    <a:srgbClr val="EAEAEA"/>
                  </a:solidFill>
                </a:uFill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7315200" y="6281420"/>
            <a:ext cx="1295400" cy="23367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91440" marR="316865">
              <a:lnSpc>
                <a:spcPts val="800"/>
              </a:lnSpc>
              <a:spcBef>
                <a:spcPts val="160"/>
              </a:spcBef>
            </a:pPr>
            <a:r>
              <a:rPr dirty="0" sz="700" b="1">
                <a:latin typeface="Verdana"/>
                <a:cs typeface="Verdana"/>
              </a:rPr>
              <a:t>DPDT</a:t>
            </a:r>
            <a:r>
              <a:rPr dirty="0" sz="700" spc="-65" b="1">
                <a:latin typeface="Verdana"/>
                <a:cs typeface="Verdana"/>
              </a:rPr>
              <a:t> </a:t>
            </a:r>
            <a:r>
              <a:rPr dirty="0" sz="700" spc="-5" b="1">
                <a:latin typeface="Verdana"/>
                <a:cs typeface="Verdana"/>
              </a:rPr>
              <a:t>Pushbutton  Switch</a:t>
            </a:r>
            <a:endParaRPr sz="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045" algn="l"/>
                <a:tab pos="3519804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40">
                <a:uFill>
                  <a:solidFill>
                    <a:srgbClr val="A9A700"/>
                  </a:solidFill>
                </a:uFill>
              </a:rPr>
              <a:t>Key	</a:t>
            </a:r>
            <a:r>
              <a:rPr dirty="0" u="heavy" spc="-10">
                <a:uFill>
                  <a:solidFill>
                    <a:srgbClr val="A9A700"/>
                  </a:solidFill>
                </a:uFill>
              </a:rPr>
              <a:t>Debounce	</a:t>
            </a:r>
            <a:r>
              <a:rPr dirty="0" u="heavy" spc="-70">
                <a:uFill>
                  <a:solidFill>
                    <a:srgbClr val="A9A700"/>
                  </a:solidFill>
                </a:uFill>
              </a:rPr>
              <a:t>Techniques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38604"/>
            <a:ext cx="7975600" cy="27825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6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Hardware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technique</a:t>
            </a:r>
            <a:endParaRPr sz="2400">
              <a:latin typeface="Verdana"/>
              <a:cs typeface="Verdana"/>
            </a:endParaRPr>
          </a:p>
          <a:p>
            <a:pPr marL="748665" marR="5080" indent="-279400">
              <a:lnSpc>
                <a:spcPct val="90000"/>
              </a:lnSpc>
              <a:spcBef>
                <a:spcPts val="38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Two </a:t>
            </a:r>
            <a:r>
              <a:rPr dirty="0" sz="2000" spc="-5">
                <a:latin typeface="Verdana"/>
                <a:cs typeface="Verdana"/>
              </a:rPr>
              <a:t>circuits, based on the principles of generating </a:t>
            </a:r>
            <a:r>
              <a:rPr dirty="0" sz="2000">
                <a:latin typeface="Verdana"/>
                <a:cs typeface="Verdana"/>
              </a:rPr>
              <a:t>a  </a:t>
            </a:r>
            <a:r>
              <a:rPr dirty="0" sz="2000" spc="-5">
                <a:latin typeface="Verdana"/>
                <a:cs typeface="Verdana"/>
              </a:rPr>
              <a:t>delay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switching the logic </a:t>
            </a:r>
            <a:r>
              <a:rPr dirty="0" sz="2000">
                <a:latin typeface="Verdana"/>
                <a:cs typeface="Verdana"/>
              </a:rPr>
              <a:t>level at a </a:t>
            </a:r>
            <a:r>
              <a:rPr dirty="0" sz="2000" spc="-5">
                <a:latin typeface="Verdana"/>
                <a:cs typeface="Verdana"/>
              </a:rPr>
              <a:t>certain threshold  level.</a:t>
            </a:r>
            <a:endParaRPr sz="2000">
              <a:latin typeface="Verdana"/>
              <a:cs typeface="Verdana"/>
            </a:endParaRPr>
          </a:p>
          <a:p>
            <a:pPr marL="748665" marR="132715" indent="-279400">
              <a:lnSpc>
                <a:spcPct val="90000"/>
              </a:lnSpc>
              <a:spcBef>
                <a:spcPts val="52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Two </a:t>
            </a:r>
            <a:r>
              <a:rPr dirty="0" sz="2000" spc="-5">
                <a:latin typeface="Verdana"/>
                <a:cs typeface="Verdana"/>
              </a:rPr>
              <a:t>NAND gates connected back to back, equivalent of  </a:t>
            </a:r>
            <a:r>
              <a:rPr dirty="0" sz="2000">
                <a:latin typeface="Verdana"/>
                <a:cs typeface="Verdana"/>
              </a:rPr>
              <a:t>a S-R </a:t>
            </a:r>
            <a:r>
              <a:rPr dirty="0" sz="2000" spc="-5">
                <a:latin typeface="Verdana"/>
                <a:cs typeface="Verdana"/>
              </a:rPr>
              <a:t>latch.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output of the </a:t>
            </a:r>
            <a:r>
              <a:rPr dirty="0" sz="2000">
                <a:latin typeface="Verdana"/>
                <a:cs typeface="Verdana"/>
              </a:rPr>
              <a:t>S-R </a:t>
            </a:r>
            <a:r>
              <a:rPr dirty="0" sz="2000" spc="-5">
                <a:latin typeface="Verdana"/>
                <a:cs typeface="Verdana"/>
              </a:rPr>
              <a:t>latch </a:t>
            </a:r>
            <a:r>
              <a:rPr dirty="0" sz="2000">
                <a:latin typeface="Verdana"/>
                <a:cs typeface="Verdana"/>
              </a:rPr>
              <a:t>is a </a:t>
            </a:r>
            <a:r>
              <a:rPr dirty="0" sz="2000" spc="-5">
                <a:latin typeface="Verdana"/>
                <a:cs typeface="Verdana"/>
              </a:rPr>
              <a:t>pulse  without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5">
                <a:latin typeface="Verdana"/>
                <a:cs typeface="Verdana"/>
              </a:rPr>
              <a:t> bounce.</a:t>
            </a:r>
            <a:endParaRPr sz="2000">
              <a:latin typeface="Verdana"/>
              <a:cs typeface="Verdana"/>
            </a:endParaRPr>
          </a:p>
          <a:p>
            <a:pPr marL="748665" marR="213995" indent="-279400">
              <a:lnSpc>
                <a:spcPts val="2120"/>
              </a:lnSpc>
              <a:spcBef>
                <a:spcPts val="58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integrated circuit </a:t>
            </a:r>
            <a:r>
              <a:rPr dirty="0" sz="2000">
                <a:latin typeface="Verdana"/>
                <a:cs typeface="Verdana"/>
              </a:rPr>
              <a:t>(MAX </a:t>
            </a:r>
            <a:r>
              <a:rPr dirty="0" sz="2000" spc="-5">
                <a:latin typeface="Verdana"/>
                <a:cs typeface="Verdana"/>
              </a:rPr>
              <a:t>6816) that bounces the </a:t>
            </a:r>
            <a:r>
              <a:rPr dirty="0" sz="2000">
                <a:latin typeface="Verdana"/>
                <a:cs typeface="Verdana"/>
              </a:rPr>
              <a:t>key  </a:t>
            </a:r>
            <a:r>
              <a:rPr dirty="0" sz="2000" spc="-5">
                <a:latin typeface="Verdana"/>
                <a:cs typeface="Verdana"/>
              </a:rPr>
              <a:t>internally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provides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steady output.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4876800"/>
            <a:ext cx="3505200" cy="2103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7000" y="2362200"/>
            <a:ext cx="5334000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4725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35">
                <a:uFill>
                  <a:solidFill>
                    <a:srgbClr val="A9A700"/>
                  </a:solidFill>
                </a:uFill>
              </a:rPr>
              <a:t>Block</a:t>
            </a:r>
            <a:r>
              <a:rPr dirty="0" u="heavy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85">
                <a:uFill>
                  <a:solidFill>
                    <a:srgbClr val="A9A700"/>
                  </a:solidFill>
                </a:uFill>
              </a:rPr>
              <a:t>Diagram	</a:t>
            </a:r>
            <a:r>
              <a:rPr dirty="0" u="heavy">
                <a:uFill>
                  <a:solidFill>
                    <a:srgbClr val="A9A700"/>
                  </a:solidFill>
                </a:uFill>
              </a:rPr>
              <a:t>of </a:t>
            </a:r>
            <a:r>
              <a:rPr dirty="0" u="heavy" spc="440">
                <a:uFill>
                  <a:solidFill>
                    <a:srgbClr val="A9A700"/>
                  </a:solidFill>
                </a:uFill>
              </a:rPr>
              <a:t>I/O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739" y="5443220"/>
            <a:ext cx="4640580" cy="13919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1684655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Verdana"/>
                <a:cs typeface="Verdana"/>
              </a:rPr>
              <a:t>Access one port </a:t>
            </a:r>
            <a:r>
              <a:rPr dirty="0" sz="1800">
                <a:latin typeface="Verdana"/>
                <a:cs typeface="Verdana"/>
              </a:rPr>
              <a:t>at a </a:t>
            </a:r>
            <a:r>
              <a:rPr dirty="0" sz="1800" spc="-5">
                <a:latin typeface="Verdana"/>
                <a:cs typeface="Verdana"/>
              </a:rPr>
              <a:t>time  8-bit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registers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1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I/O </a:t>
            </a:r>
            <a:r>
              <a:rPr dirty="0" sz="1800" spc="-5">
                <a:latin typeface="Verdana"/>
                <a:cs typeface="Verdana"/>
              </a:rPr>
              <a:t>ports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associated with </a:t>
            </a:r>
            <a:r>
              <a:rPr dirty="0" sz="1800">
                <a:latin typeface="Verdana"/>
                <a:cs typeface="Verdana"/>
              </a:rPr>
              <a:t>a SFR  Each </a:t>
            </a:r>
            <a:r>
              <a:rPr dirty="0" sz="1800" spc="-5">
                <a:latin typeface="Verdana"/>
                <a:cs typeface="Verdana"/>
              </a:rPr>
              <a:t>port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associated with </a:t>
            </a:r>
            <a:r>
              <a:rPr dirty="0" sz="1800">
                <a:latin typeface="Verdana"/>
                <a:cs typeface="Verdana"/>
              </a:rPr>
              <a:t>3</a:t>
            </a:r>
            <a:r>
              <a:rPr dirty="0" sz="1800" spc="-5">
                <a:latin typeface="Verdana"/>
                <a:cs typeface="Verdana"/>
              </a:rPr>
              <a:t> registers: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ts val="2140"/>
              </a:lnSpc>
            </a:pPr>
            <a:r>
              <a:rPr dirty="0" sz="1800" spc="-15">
                <a:latin typeface="Verdana"/>
                <a:cs typeface="Verdana"/>
              </a:rPr>
              <a:t>PORT </a:t>
            </a:r>
            <a:r>
              <a:rPr dirty="0" sz="1800">
                <a:latin typeface="Verdana"/>
                <a:cs typeface="Verdana"/>
              </a:rPr>
              <a:t>/ </a:t>
            </a:r>
            <a:r>
              <a:rPr dirty="0" sz="1800" spc="-40">
                <a:latin typeface="Verdana"/>
                <a:cs typeface="Verdana"/>
              </a:rPr>
              <a:t>LAT </a:t>
            </a:r>
            <a:r>
              <a:rPr dirty="0" sz="1800">
                <a:latin typeface="Verdana"/>
                <a:cs typeface="Verdana"/>
              </a:rPr>
              <a:t>/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800" y="3962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190499"/>
                </a:moveTo>
                <a:lnTo>
                  <a:pt x="19069" y="124028"/>
                </a:lnTo>
                <a:lnTo>
                  <a:pt x="71685" y="67763"/>
                </a:lnTo>
                <a:lnTo>
                  <a:pt x="108421" y="44803"/>
                </a:lnTo>
                <a:lnTo>
                  <a:pt x="150961" y="26008"/>
                </a:lnTo>
                <a:lnTo>
                  <a:pt x="198445" y="11918"/>
                </a:lnTo>
                <a:lnTo>
                  <a:pt x="250011" y="3069"/>
                </a:lnTo>
                <a:lnTo>
                  <a:pt x="304799" y="0"/>
                </a:lnTo>
                <a:lnTo>
                  <a:pt x="359587" y="3069"/>
                </a:lnTo>
                <a:lnTo>
                  <a:pt x="411154" y="11918"/>
                </a:lnTo>
                <a:lnTo>
                  <a:pt x="458637" y="26008"/>
                </a:lnTo>
                <a:lnTo>
                  <a:pt x="501178" y="44803"/>
                </a:lnTo>
                <a:lnTo>
                  <a:pt x="537914" y="67763"/>
                </a:lnTo>
                <a:lnTo>
                  <a:pt x="567985" y="94350"/>
                </a:lnTo>
                <a:lnTo>
                  <a:pt x="604688" y="156257"/>
                </a:lnTo>
                <a:lnTo>
                  <a:pt x="609599" y="190499"/>
                </a:lnTo>
                <a:lnTo>
                  <a:pt x="604688" y="224742"/>
                </a:lnTo>
                <a:lnTo>
                  <a:pt x="567985" y="286648"/>
                </a:lnTo>
                <a:lnTo>
                  <a:pt x="537914" y="313236"/>
                </a:lnTo>
                <a:lnTo>
                  <a:pt x="501178" y="336196"/>
                </a:lnTo>
                <a:lnTo>
                  <a:pt x="458637" y="354990"/>
                </a:lnTo>
                <a:lnTo>
                  <a:pt x="411154" y="369081"/>
                </a:lnTo>
                <a:lnTo>
                  <a:pt x="359587" y="377930"/>
                </a:lnTo>
                <a:lnTo>
                  <a:pt x="304799" y="380999"/>
                </a:lnTo>
                <a:lnTo>
                  <a:pt x="250011" y="377930"/>
                </a:lnTo>
                <a:lnTo>
                  <a:pt x="198445" y="369081"/>
                </a:lnTo>
                <a:lnTo>
                  <a:pt x="150961" y="354990"/>
                </a:lnTo>
                <a:lnTo>
                  <a:pt x="108421" y="336196"/>
                </a:lnTo>
                <a:lnTo>
                  <a:pt x="71685" y="313236"/>
                </a:lnTo>
                <a:lnTo>
                  <a:pt x="41614" y="286648"/>
                </a:lnTo>
                <a:lnTo>
                  <a:pt x="4910" y="224742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FF4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62600" y="57150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190499"/>
                </a:moveTo>
                <a:lnTo>
                  <a:pt x="19069" y="124028"/>
                </a:lnTo>
                <a:lnTo>
                  <a:pt x="71685" y="67763"/>
                </a:lnTo>
                <a:lnTo>
                  <a:pt x="108421" y="44803"/>
                </a:lnTo>
                <a:lnTo>
                  <a:pt x="150961" y="26008"/>
                </a:lnTo>
                <a:lnTo>
                  <a:pt x="198445" y="11918"/>
                </a:lnTo>
                <a:lnTo>
                  <a:pt x="250011" y="3069"/>
                </a:lnTo>
                <a:lnTo>
                  <a:pt x="304799" y="0"/>
                </a:lnTo>
                <a:lnTo>
                  <a:pt x="359587" y="3069"/>
                </a:lnTo>
                <a:lnTo>
                  <a:pt x="411154" y="11918"/>
                </a:lnTo>
                <a:lnTo>
                  <a:pt x="458637" y="26008"/>
                </a:lnTo>
                <a:lnTo>
                  <a:pt x="501178" y="44803"/>
                </a:lnTo>
                <a:lnTo>
                  <a:pt x="537914" y="67763"/>
                </a:lnTo>
                <a:lnTo>
                  <a:pt x="567985" y="94350"/>
                </a:lnTo>
                <a:lnTo>
                  <a:pt x="604688" y="156257"/>
                </a:lnTo>
                <a:lnTo>
                  <a:pt x="609599" y="190499"/>
                </a:lnTo>
                <a:lnTo>
                  <a:pt x="604688" y="224742"/>
                </a:lnTo>
                <a:lnTo>
                  <a:pt x="567985" y="286648"/>
                </a:lnTo>
                <a:lnTo>
                  <a:pt x="537914" y="313236"/>
                </a:lnTo>
                <a:lnTo>
                  <a:pt x="501178" y="336196"/>
                </a:lnTo>
                <a:lnTo>
                  <a:pt x="458637" y="354990"/>
                </a:lnTo>
                <a:lnTo>
                  <a:pt x="411154" y="369081"/>
                </a:lnTo>
                <a:lnTo>
                  <a:pt x="359587" y="377930"/>
                </a:lnTo>
                <a:lnTo>
                  <a:pt x="304799" y="380999"/>
                </a:lnTo>
                <a:lnTo>
                  <a:pt x="250011" y="377930"/>
                </a:lnTo>
                <a:lnTo>
                  <a:pt x="198445" y="369081"/>
                </a:lnTo>
                <a:lnTo>
                  <a:pt x="150961" y="354990"/>
                </a:lnTo>
                <a:lnTo>
                  <a:pt x="108421" y="336196"/>
                </a:lnTo>
                <a:lnTo>
                  <a:pt x="71685" y="313236"/>
                </a:lnTo>
                <a:lnTo>
                  <a:pt x="41614" y="286648"/>
                </a:lnTo>
                <a:lnTo>
                  <a:pt x="4910" y="224742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FF4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74740" y="3868420"/>
            <a:ext cx="4679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66FF"/>
                </a:solidFill>
                <a:latin typeface="Verdana"/>
                <a:cs typeface="Verdana"/>
              </a:rPr>
              <a:t>Buff</a:t>
            </a:r>
            <a:r>
              <a:rPr dirty="0" sz="1000" spc="-5" b="1">
                <a:solidFill>
                  <a:srgbClr val="0066FF"/>
                </a:solidFill>
                <a:latin typeface="Verdana"/>
                <a:cs typeface="Verdana"/>
              </a:rPr>
              <a:t>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4740" y="6129020"/>
            <a:ext cx="4146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66FF"/>
                </a:solidFill>
                <a:latin typeface="Verdana"/>
                <a:cs typeface="Verdana"/>
              </a:rPr>
              <a:t>La</a:t>
            </a:r>
            <a:r>
              <a:rPr dirty="0" sz="1000" spc="-5" b="1">
                <a:solidFill>
                  <a:srgbClr val="0066FF"/>
                </a:solidFill>
                <a:latin typeface="Verdana"/>
                <a:cs typeface="Verdana"/>
              </a:rPr>
              <a:t>t</a:t>
            </a:r>
            <a:r>
              <a:rPr dirty="0" sz="1000" b="1">
                <a:solidFill>
                  <a:srgbClr val="0066FF"/>
                </a:solidFill>
                <a:latin typeface="Verdana"/>
                <a:cs typeface="Verdana"/>
              </a:rPr>
              <a:t>ch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475297"/>
            <a:ext cx="7807325" cy="1356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240"/>
              </a:lnSpc>
              <a:spcBef>
                <a:spcPts val="100"/>
              </a:spcBef>
            </a:pPr>
            <a:r>
              <a:rPr dirty="0" spc="-75"/>
              <a:t>Illustration:</a:t>
            </a:r>
          </a:p>
          <a:p>
            <a:pPr marL="12700">
              <a:lnSpc>
                <a:spcPts val="5240"/>
              </a:lnSpc>
            </a:pPr>
            <a:r>
              <a:rPr dirty="0" spc="-60"/>
              <a:t>Interfacing </a:t>
            </a:r>
            <a:r>
              <a:rPr dirty="0" spc="-25"/>
              <a:t>Push-Button </a:t>
            </a:r>
            <a:r>
              <a:rPr dirty="0" spc="-135"/>
              <a:t>Keys </a:t>
            </a:r>
            <a:r>
              <a:rPr dirty="0" sz="3200" spc="-120">
                <a:solidFill>
                  <a:srgbClr val="A9A700"/>
                </a:solidFill>
              </a:rPr>
              <a:t>(1 </a:t>
            </a:r>
            <a:r>
              <a:rPr dirty="0" sz="3200">
                <a:solidFill>
                  <a:srgbClr val="A9A700"/>
                </a:solidFill>
              </a:rPr>
              <a:t>of</a:t>
            </a:r>
            <a:r>
              <a:rPr dirty="0" sz="3200" spc="185">
                <a:solidFill>
                  <a:srgbClr val="A9A700"/>
                </a:solidFill>
              </a:rPr>
              <a:t> </a:t>
            </a:r>
            <a:r>
              <a:rPr dirty="0" sz="3200" spc="-120">
                <a:solidFill>
                  <a:srgbClr val="A9A700"/>
                </a:solidFill>
              </a:rPr>
              <a:t>6)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93139" y="2016929"/>
            <a:ext cx="4573905" cy="43205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Problem statement</a:t>
            </a:r>
            <a:endParaRPr sz="2800">
              <a:latin typeface="Verdana"/>
              <a:cs typeface="Verdana"/>
            </a:endParaRPr>
          </a:p>
          <a:p>
            <a:pPr algn="just" marL="748665" marR="368300" indent="-279400">
              <a:lnSpc>
                <a:spcPct val="89000"/>
              </a:lnSpc>
              <a:spcBef>
                <a:spcPts val="57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1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bank of push-button  </a:t>
            </a:r>
            <a:r>
              <a:rPr dirty="0" sz="2400">
                <a:latin typeface="Verdana"/>
                <a:cs typeface="Verdana"/>
              </a:rPr>
              <a:t>keys are </a:t>
            </a:r>
            <a:r>
              <a:rPr dirty="0" sz="2400" spc="-5">
                <a:latin typeface="Verdana"/>
                <a:cs typeface="Verdana"/>
              </a:rPr>
              <a:t>connected </a:t>
            </a:r>
            <a:r>
              <a:rPr dirty="0" sz="2400">
                <a:latin typeface="Verdana"/>
                <a:cs typeface="Verdana"/>
              </a:rPr>
              <a:t>as  </a:t>
            </a:r>
            <a:r>
              <a:rPr dirty="0" sz="2400" spc="-5">
                <a:latin typeface="Verdana"/>
                <a:cs typeface="Verdana"/>
              </a:rPr>
              <a:t>inputs to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PORTB.</a:t>
            </a:r>
            <a:endParaRPr sz="2400">
              <a:latin typeface="Verdana"/>
              <a:cs typeface="Verdana"/>
            </a:endParaRPr>
          </a:p>
          <a:p>
            <a:pPr marL="748665" marR="53340" indent="-279400">
              <a:lnSpc>
                <a:spcPts val="2620"/>
              </a:lnSpc>
              <a:spcBef>
                <a:spcPts val="60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1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The </a:t>
            </a:r>
            <a:r>
              <a:rPr dirty="0" sz="2400" spc="-5">
                <a:latin typeface="Verdana"/>
                <a:cs typeface="Verdana"/>
              </a:rPr>
              <a:t>pull-up resistors </a:t>
            </a:r>
            <a:r>
              <a:rPr dirty="0" sz="2400">
                <a:latin typeface="Verdana"/>
                <a:cs typeface="Verdana"/>
              </a:rPr>
              <a:t>are  </a:t>
            </a:r>
            <a:r>
              <a:rPr dirty="0" sz="2400" spc="-5">
                <a:latin typeface="Verdana"/>
                <a:cs typeface="Verdana"/>
              </a:rPr>
              <a:t>internal to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PORTB.</a:t>
            </a:r>
            <a:endParaRPr sz="2400">
              <a:latin typeface="Verdana"/>
              <a:cs typeface="Verdana"/>
            </a:endParaRPr>
          </a:p>
          <a:p>
            <a:pPr marL="748665" marR="5080" indent="-279400">
              <a:lnSpc>
                <a:spcPct val="89700"/>
              </a:lnSpc>
              <a:spcBef>
                <a:spcPts val="55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Write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program to  recognize </a:t>
            </a:r>
            <a:r>
              <a:rPr dirty="0" sz="2400">
                <a:latin typeface="Verdana"/>
                <a:cs typeface="Verdana"/>
              </a:rPr>
              <a:t>a key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pressed,  debounce the </a:t>
            </a:r>
            <a:r>
              <a:rPr dirty="0" sz="2400">
                <a:latin typeface="Verdana"/>
                <a:cs typeface="Verdana"/>
              </a:rPr>
              <a:t>key, and  </a:t>
            </a:r>
            <a:r>
              <a:rPr dirty="0" sz="2400" spc="-5">
                <a:latin typeface="Verdana"/>
                <a:cs typeface="Verdana"/>
              </a:rPr>
              <a:t>identify its location </a:t>
            </a:r>
            <a:r>
              <a:rPr dirty="0" sz="2400">
                <a:latin typeface="Verdana"/>
                <a:cs typeface="Verdana"/>
              </a:rPr>
              <a:t>in 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key </a:t>
            </a:r>
            <a:r>
              <a:rPr dirty="0" sz="2400" spc="-5">
                <a:latin typeface="Verdana"/>
                <a:cs typeface="Verdana"/>
              </a:rPr>
              <a:t>bank with  numbers from </a:t>
            </a:r>
            <a:r>
              <a:rPr dirty="0" sz="2400">
                <a:latin typeface="Verdana"/>
                <a:cs typeface="Verdana"/>
              </a:rPr>
              <a:t>0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7.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327867"/>
            <a:ext cx="3339547" cy="309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 </a:t>
            </a:r>
            <a:r>
              <a:rPr dirty="0" u="heavy" spc="-25">
                <a:uFill>
                  <a:solidFill>
                    <a:srgbClr val="A9A700"/>
                  </a:solidFill>
                </a:uFill>
              </a:rPr>
              <a:t>Push-Button </a:t>
            </a:r>
            <a:r>
              <a:rPr dirty="0" u="heavy" spc="-135">
                <a:uFill>
                  <a:solidFill>
                    <a:srgbClr val="A9A700"/>
                  </a:solidFill>
                </a:uFill>
              </a:rPr>
              <a:t>Keys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(3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285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6)	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139" y="2029460"/>
            <a:ext cx="6355080" cy="11760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6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Hardware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PORTB should be set </a:t>
            </a:r>
            <a:r>
              <a:rPr dirty="0" sz="2000">
                <a:latin typeface="Verdana"/>
                <a:cs typeface="Verdana"/>
              </a:rPr>
              <a:t>up as </a:t>
            </a:r>
            <a:r>
              <a:rPr dirty="0" sz="2000" spc="-5">
                <a:latin typeface="Verdana"/>
                <a:cs typeface="Verdana"/>
              </a:rPr>
              <a:t>input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port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Internal pull-up resistors should be</a:t>
            </a:r>
            <a:r>
              <a:rPr dirty="0" sz="2000" spc="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enabled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687571"/>
            <a:ext cx="173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2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Software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4056379"/>
            <a:ext cx="5887085" cy="7620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Checking </a:t>
            </a:r>
            <a:r>
              <a:rPr dirty="0" sz="2000">
                <a:latin typeface="Verdana"/>
                <a:cs typeface="Verdana"/>
              </a:rPr>
              <a:t>a key </a:t>
            </a:r>
            <a:r>
              <a:rPr dirty="0" sz="2000" spc="-5">
                <a:latin typeface="Verdana"/>
                <a:cs typeface="Verdana"/>
              </a:rPr>
              <a:t>closure Debouncing the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Encoding the</a:t>
            </a:r>
            <a:r>
              <a:rPr dirty="0" sz="2000">
                <a:latin typeface="Verdana"/>
                <a:cs typeface="Verdana"/>
              </a:rPr>
              <a:t> key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4800" y="2133600"/>
            <a:ext cx="1385887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62031" y="2348705"/>
            <a:ext cx="1058545" cy="2393315"/>
          </a:xfrm>
          <a:custGeom>
            <a:avLst/>
            <a:gdLst/>
            <a:ahLst/>
            <a:cxnLst/>
            <a:rect l="l" t="t" r="r" b="b"/>
            <a:pathLst>
              <a:path w="1058545" h="2393315">
                <a:moveTo>
                  <a:pt x="791368" y="2375692"/>
                </a:moveTo>
                <a:lnTo>
                  <a:pt x="684212" y="2386802"/>
                </a:lnTo>
                <a:lnTo>
                  <a:pt x="579437" y="2393152"/>
                </a:lnTo>
                <a:lnTo>
                  <a:pt x="478630" y="2389982"/>
                </a:lnTo>
                <a:lnTo>
                  <a:pt x="384174" y="2373312"/>
                </a:lnTo>
                <a:lnTo>
                  <a:pt x="339724" y="2358232"/>
                </a:lnTo>
                <a:lnTo>
                  <a:pt x="297655" y="2337592"/>
                </a:lnTo>
                <a:lnTo>
                  <a:pt x="257968" y="2311402"/>
                </a:lnTo>
                <a:lnTo>
                  <a:pt x="220662" y="2278062"/>
                </a:lnTo>
                <a:lnTo>
                  <a:pt x="186530" y="2238372"/>
                </a:lnTo>
                <a:lnTo>
                  <a:pt x="156368" y="2190752"/>
                </a:lnTo>
                <a:lnTo>
                  <a:pt x="128587" y="2135182"/>
                </a:lnTo>
                <a:lnTo>
                  <a:pt x="105568" y="2070892"/>
                </a:lnTo>
                <a:lnTo>
                  <a:pt x="95249" y="2033582"/>
                </a:lnTo>
                <a:lnTo>
                  <a:pt x="84930" y="1992312"/>
                </a:lnTo>
                <a:lnTo>
                  <a:pt x="65880" y="1897062"/>
                </a:lnTo>
                <a:lnTo>
                  <a:pt x="49212" y="1786732"/>
                </a:lnTo>
                <a:lnTo>
                  <a:pt x="34131" y="1664492"/>
                </a:lnTo>
                <a:lnTo>
                  <a:pt x="21431" y="1532732"/>
                </a:lnTo>
                <a:lnTo>
                  <a:pt x="11906" y="1393032"/>
                </a:lnTo>
                <a:lnTo>
                  <a:pt x="793" y="1104103"/>
                </a:lnTo>
                <a:lnTo>
                  <a:pt x="0" y="958853"/>
                </a:lnTo>
                <a:lnTo>
                  <a:pt x="3174" y="816768"/>
                </a:lnTo>
                <a:lnTo>
                  <a:pt x="9524" y="680243"/>
                </a:lnTo>
                <a:lnTo>
                  <a:pt x="19843" y="550862"/>
                </a:lnTo>
                <a:lnTo>
                  <a:pt x="34131" y="432593"/>
                </a:lnTo>
                <a:lnTo>
                  <a:pt x="53180" y="327818"/>
                </a:lnTo>
                <a:lnTo>
                  <a:pt x="76993" y="237331"/>
                </a:lnTo>
                <a:lnTo>
                  <a:pt x="90487" y="199231"/>
                </a:lnTo>
                <a:lnTo>
                  <a:pt x="142080" y="111124"/>
                </a:lnTo>
                <a:lnTo>
                  <a:pt x="188912" y="68262"/>
                </a:lnTo>
                <a:lnTo>
                  <a:pt x="244474" y="37306"/>
                </a:lnTo>
                <a:lnTo>
                  <a:pt x="307180" y="16668"/>
                </a:lnTo>
                <a:lnTo>
                  <a:pt x="375443" y="4762"/>
                </a:lnTo>
                <a:lnTo>
                  <a:pt x="447674" y="0"/>
                </a:lnTo>
                <a:lnTo>
                  <a:pt x="523874" y="1587"/>
                </a:lnTo>
                <a:lnTo>
                  <a:pt x="600868" y="8731"/>
                </a:lnTo>
                <a:lnTo>
                  <a:pt x="754062" y="32543"/>
                </a:lnTo>
                <a:lnTo>
                  <a:pt x="826293" y="46831"/>
                </a:lnTo>
                <a:lnTo>
                  <a:pt x="895349" y="60324"/>
                </a:lnTo>
                <a:lnTo>
                  <a:pt x="957258" y="73024"/>
                </a:lnTo>
                <a:lnTo>
                  <a:pt x="1012828" y="83343"/>
                </a:lnTo>
                <a:lnTo>
                  <a:pt x="1058178" y="8679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39887" y="2372728"/>
            <a:ext cx="118745" cy="114300"/>
          </a:xfrm>
          <a:custGeom>
            <a:avLst/>
            <a:gdLst/>
            <a:ahLst/>
            <a:cxnLst/>
            <a:rect l="l" t="t" r="r" b="b"/>
            <a:pathLst>
              <a:path w="118745" h="114300">
                <a:moveTo>
                  <a:pt x="8686" y="0"/>
                </a:moveTo>
                <a:lnTo>
                  <a:pt x="0" y="113969"/>
                </a:lnTo>
                <a:lnTo>
                  <a:pt x="118313" y="65671"/>
                </a:lnTo>
                <a:lnTo>
                  <a:pt x="86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12940" y="3614420"/>
            <a:ext cx="147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Alternatively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97217"/>
            <a:ext cx="81026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dirty="0" sz="4000" spc="-55"/>
              <a:t>Interfacing </a:t>
            </a:r>
            <a:r>
              <a:rPr dirty="0" sz="4000" spc="-25"/>
              <a:t>Push-Button</a:t>
            </a:r>
            <a:r>
              <a:rPr dirty="0" sz="4000" spc="50"/>
              <a:t> </a:t>
            </a:r>
            <a:r>
              <a:rPr dirty="0" sz="4000" spc="-120"/>
              <a:t>Keys</a:t>
            </a:r>
            <a:endParaRPr sz="4000"/>
          </a:p>
          <a:p>
            <a:pPr marL="12700">
              <a:lnSpc>
                <a:spcPct val="100000"/>
              </a:lnSpc>
              <a:tabLst>
                <a:tab pos="8089265" algn="l"/>
              </a:tabLst>
            </a:pPr>
            <a:r>
              <a:rPr dirty="0" u="heavy" sz="4000" spc="-2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4000" spc="-85">
                <a:uFill>
                  <a:solidFill>
                    <a:srgbClr val="A9A700"/>
                  </a:solidFill>
                </a:uFill>
              </a:rPr>
              <a:t>- </a:t>
            </a:r>
            <a:r>
              <a:rPr dirty="0" u="heavy" sz="4000" spc="-95">
                <a:uFill>
                  <a:solidFill>
                    <a:srgbClr val="A9A700"/>
                  </a:solidFill>
                </a:uFill>
              </a:rPr>
              <a:t>Software</a:t>
            </a:r>
            <a:r>
              <a:rPr dirty="0" u="heavy" sz="4000" spc="5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4000" spc="-25">
                <a:uFill>
                  <a:solidFill>
                    <a:srgbClr val="A9A700"/>
                  </a:solidFill>
                </a:uFill>
              </a:rPr>
              <a:t>Debounding	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993139" y="2043571"/>
            <a:ext cx="7937500" cy="45275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Checking </a:t>
            </a:r>
            <a:r>
              <a:rPr dirty="0" sz="2000">
                <a:latin typeface="Verdana"/>
                <a:cs typeface="Verdana"/>
              </a:rPr>
              <a:t>a key</a:t>
            </a:r>
            <a:r>
              <a:rPr dirty="0" sz="2000" spc="-5">
                <a:latin typeface="Verdana"/>
                <a:cs typeface="Verdana"/>
              </a:rPr>
              <a:t> closure</a:t>
            </a:r>
            <a:endParaRPr sz="2000">
              <a:latin typeface="Verdana"/>
              <a:cs typeface="Verdana"/>
            </a:endParaRPr>
          </a:p>
          <a:p>
            <a:pPr marL="748665" marR="117475" indent="-279400">
              <a:lnSpc>
                <a:spcPts val="1970"/>
              </a:lnSpc>
              <a:spcBef>
                <a:spcPts val="38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When a key is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open</a:t>
            </a:r>
            <a:r>
              <a:rPr dirty="0" sz="1800" spc="-5">
                <a:latin typeface="Verdana"/>
                <a:cs typeface="Verdana"/>
              </a:rPr>
              <a:t>, the logic </a:t>
            </a:r>
            <a:r>
              <a:rPr dirty="0" sz="1800">
                <a:latin typeface="Verdana"/>
                <a:cs typeface="Verdana"/>
              </a:rPr>
              <a:t>level is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one </a:t>
            </a:r>
            <a:r>
              <a:rPr dirty="0" sz="1800" spc="-5">
                <a:latin typeface="Verdana"/>
                <a:cs typeface="Verdana"/>
              </a:rPr>
              <a:t>(assuming pull-ups 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enabled) </a:t>
            </a:r>
            <a:r>
              <a:rPr dirty="0" sz="1800">
                <a:latin typeface="Verdana"/>
                <a:cs typeface="Verdana"/>
              </a:rPr>
              <a:t>and when it is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closed</a:t>
            </a:r>
            <a:r>
              <a:rPr dirty="0" sz="1800" spc="-5">
                <a:latin typeface="Verdana"/>
                <a:cs typeface="Verdana"/>
              </a:rPr>
              <a:t>, the logic </a:t>
            </a:r>
            <a:r>
              <a:rPr dirty="0" sz="1800">
                <a:latin typeface="Verdana"/>
                <a:cs typeface="Verdana"/>
              </a:rPr>
              <a:t>level 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zero</a:t>
            </a:r>
            <a:r>
              <a:rPr dirty="0" sz="1800" spc="-5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48665" marR="64135" indent="-279400">
              <a:lnSpc>
                <a:spcPts val="1970"/>
              </a:lnSpc>
              <a:spcBef>
                <a:spcPts val="359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When all keys are </a:t>
            </a:r>
            <a:r>
              <a:rPr dirty="0" sz="1800" spc="-5">
                <a:latin typeface="Verdana"/>
                <a:cs typeface="Verdana"/>
              </a:rPr>
              <a:t>open, the reading </a:t>
            </a:r>
            <a:r>
              <a:rPr dirty="0" sz="1800">
                <a:latin typeface="Verdana"/>
                <a:cs typeface="Verdana"/>
              </a:rPr>
              <a:t>will </a:t>
            </a:r>
            <a:r>
              <a:rPr dirty="0" sz="1800" spc="-5">
                <a:latin typeface="Verdana"/>
                <a:cs typeface="Verdana"/>
              </a:rPr>
              <a:t>be 0xFF, </a:t>
            </a:r>
            <a:r>
              <a:rPr dirty="0" sz="1800">
                <a:latin typeface="Verdana"/>
                <a:cs typeface="Verdana"/>
              </a:rPr>
              <a:t>and when a  key is </a:t>
            </a:r>
            <a:r>
              <a:rPr dirty="0" sz="1800" spc="-5">
                <a:latin typeface="Verdana"/>
                <a:cs typeface="Verdana"/>
              </a:rPr>
              <a:t>closed, the reading </a:t>
            </a:r>
            <a:r>
              <a:rPr dirty="0" sz="1800">
                <a:latin typeface="Verdana"/>
                <a:cs typeface="Verdana"/>
              </a:rPr>
              <a:t>will </a:t>
            </a:r>
            <a:r>
              <a:rPr dirty="0" sz="1800" spc="-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less </a:t>
            </a:r>
            <a:r>
              <a:rPr dirty="0" sz="1800" spc="-5">
                <a:latin typeface="Verdana"/>
                <a:cs typeface="Verdana"/>
              </a:rPr>
              <a:t>than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0xFF.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Verdana"/>
                <a:cs typeface="Verdana"/>
              </a:rPr>
              <a:t>Therefore, </a:t>
            </a:r>
            <a:r>
              <a:rPr dirty="0" sz="1600">
                <a:latin typeface="Verdana"/>
                <a:cs typeface="Verdana"/>
              </a:rPr>
              <a:t>any </a:t>
            </a:r>
            <a:r>
              <a:rPr dirty="0" sz="1600" spc="-5">
                <a:latin typeface="Verdana"/>
                <a:cs typeface="Verdana"/>
              </a:rPr>
              <a:t>reading </a:t>
            </a:r>
            <a:r>
              <a:rPr dirty="0" sz="1600">
                <a:latin typeface="Verdana"/>
                <a:cs typeface="Verdana"/>
              </a:rPr>
              <a:t>less </a:t>
            </a:r>
            <a:r>
              <a:rPr dirty="0" sz="1600" spc="-5">
                <a:latin typeface="Verdana"/>
                <a:cs typeface="Verdana"/>
              </a:rPr>
              <a:t>than </a:t>
            </a:r>
            <a:r>
              <a:rPr dirty="0" sz="1600">
                <a:latin typeface="Verdana"/>
                <a:cs typeface="Verdana"/>
              </a:rPr>
              <a:t>FFH </a:t>
            </a:r>
            <a:r>
              <a:rPr dirty="0" sz="1600" spc="-5">
                <a:latin typeface="Verdana"/>
                <a:cs typeface="Verdana"/>
              </a:rPr>
              <a:t>indicates </a:t>
            </a:r>
            <a:r>
              <a:rPr dirty="0" sz="1600">
                <a:latin typeface="Verdana"/>
                <a:cs typeface="Verdana"/>
              </a:rPr>
              <a:t>a key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closure.</a:t>
            </a:r>
            <a:endParaRPr sz="16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180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This will </a:t>
            </a:r>
            <a:r>
              <a:rPr dirty="0" sz="1600" spc="-5">
                <a:latin typeface="Verdana"/>
                <a:cs typeface="Verdana"/>
              </a:rPr>
              <a:t>be the </a:t>
            </a:r>
            <a:r>
              <a:rPr dirty="0" sz="1600">
                <a:latin typeface="Verdana"/>
                <a:cs typeface="Verdana"/>
              </a:rPr>
              <a:t>first </a:t>
            </a:r>
            <a:r>
              <a:rPr dirty="0" sz="1600" spc="-5">
                <a:latin typeface="Verdana"/>
                <a:cs typeface="Verdana"/>
              </a:rPr>
              <a:t>read!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Debouncing the </a:t>
            </a:r>
            <a:r>
              <a:rPr dirty="0" sz="2000"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Software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technique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10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Wait </a:t>
            </a:r>
            <a:r>
              <a:rPr dirty="0" sz="1600" spc="-5">
                <a:latin typeface="Verdana"/>
                <a:cs typeface="Verdana"/>
              </a:rPr>
              <a:t>for 20 </a:t>
            </a:r>
            <a:r>
              <a:rPr dirty="0" sz="1600">
                <a:latin typeface="Verdana"/>
                <a:cs typeface="Verdana"/>
              </a:rPr>
              <a:t>ms.</a:t>
            </a:r>
            <a:endParaRPr sz="16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180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Read </a:t>
            </a:r>
            <a:r>
              <a:rPr dirty="0" sz="1600" spc="-5">
                <a:latin typeface="Verdana"/>
                <a:cs typeface="Verdana"/>
              </a:rPr>
              <a:t>the port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again.</a:t>
            </a:r>
            <a:endParaRPr sz="1600">
              <a:latin typeface="Verdana"/>
              <a:cs typeface="Verdana"/>
            </a:endParaRPr>
          </a:p>
          <a:p>
            <a:pPr marL="1155065" marR="674370" indent="-228600">
              <a:lnSpc>
                <a:spcPts val="1720"/>
              </a:lnSpc>
              <a:spcBef>
                <a:spcPts val="405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the reading </a:t>
            </a:r>
            <a:r>
              <a:rPr dirty="0" sz="1600">
                <a:latin typeface="Verdana"/>
                <a:cs typeface="Verdana"/>
              </a:rPr>
              <a:t>is still less </a:t>
            </a:r>
            <a:r>
              <a:rPr dirty="0" sz="1600" spc="-5">
                <a:latin typeface="Verdana"/>
                <a:cs typeface="Verdana"/>
              </a:rPr>
              <a:t>than </a:t>
            </a:r>
            <a:r>
              <a:rPr dirty="0" sz="1600">
                <a:latin typeface="Verdana"/>
                <a:cs typeface="Verdana"/>
              </a:rPr>
              <a:t>FFH, it </a:t>
            </a:r>
            <a:r>
              <a:rPr dirty="0" sz="1600" spc="-5">
                <a:latin typeface="Verdana"/>
                <a:cs typeface="Verdana"/>
              </a:rPr>
              <a:t>indicates that </a:t>
            </a:r>
            <a:r>
              <a:rPr dirty="0" sz="1600">
                <a:latin typeface="Verdana"/>
                <a:cs typeface="Verdana"/>
              </a:rPr>
              <a:t>a key is  </a:t>
            </a:r>
            <a:r>
              <a:rPr dirty="0" sz="1600" spc="-5">
                <a:latin typeface="Verdana"/>
                <a:cs typeface="Verdana"/>
              </a:rPr>
              <a:t>pressed.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Encoding the </a:t>
            </a:r>
            <a:r>
              <a:rPr dirty="0" sz="2000"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marL="748665" marR="5080" indent="-279400">
              <a:lnSpc>
                <a:spcPts val="1970"/>
              </a:lnSpc>
              <a:spcBef>
                <a:spcPts val="40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9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Key </a:t>
            </a:r>
            <a:r>
              <a:rPr dirty="0" sz="1800" spc="-5">
                <a:latin typeface="Verdana"/>
                <a:cs typeface="Verdana"/>
              </a:rPr>
              <a:t>closure can be identified by rotating the reading right </a:t>
            </a:r>
            <a:r>
              <a:rPr dirty="0" sz="1800">
                <a:latin typeface="Verdana"/>
                <a:cs typeface="Verdana"/>
              </a:rPr>
              <a:t>and  </a:t>
            </a:r>
            <a:r>
              <a:rPr dirty="0" sz="1800" spc="-5">
                <a:latin typeface="Verdana"/>
                <a:cs typeface="Verdana"/>
              </a:rPr>
              <a:t>looking for </a:t>
            </a:r>
            <a:r>
              <a:rPr dirty="0" sz="1800" spc="105">
                <a:latin typeface="DejaVu Sans"/>
                <a:cs typeface="DejaVu Sans"/>
              </a:rPr>
              <a:t>ʻ</a:t>
            </a:r>
            <a:r>
              <a:rPr dirty="0" sz="1800" spc="105">
                <a:latin typeface="Verdana"/>
                <a:cs typeface="Verdana"/>
              </a:rPr>
              <a:t>No </a:t>
            </a:r>
            <a:r>
              <a:rPr dirty="0" sz="1800" spc="50">
                <a:latin typeface="Verdana"/>
                <a:cs typeface="Verdana"/>
              </a:rPr>
              <a:t>Carry</a:t>
            </a:r>
            <a:r>
              <a:rPr dirty="0" sz="1800" spc="50">
                <a:latin typeface="DejaVu Sans"/>
                <a:cs typeface="DejaVu Sans"/>
              </a:rPr>
              <a:t>ʼ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counting 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rotations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0" y="457200"/>
            <a:ext cx="1752600" cy="164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97217"/>
            <a:ext cx="81026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dirty="0" sz="4000" spc="-95"/>
              <a:t>Software </a:t>
            </a:r>
            <a:r>
              <a:rPr dirty="0" sz="4000" spc="-35"/>
              <a:t>Debouncing</a:t>
            </a:r>
            <a:r>
              <a:rPr dirty="0" sz="4000" spc="90"/>
              <a:t> </a:t>
            </a:r>
            <a:r>
              <a:rPr dirty="0" sz="4000"/>
              <a:t>–</a:t>
            </a:r>
            <a:endParaRPr sz="4000"/>
          </a:p>
          <a:p>
            <a:pPr marL="12700">
              <a:lnSpc>
                <a:spcPct val="100000"/>
              </a:lnSpc>
              <a:tabLst>
                <a:tab pos="8089265" algn="l"/>
              </a:tabLst>
            </a:pPr>
            <a:r>
              <a:rPr dirty="0" u="heavy" sz="4000" spc="-2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4000" spc="-70">
                <a:uFill>
                  <a:solidFill>
                    <a:srgbClr val="A9A700"/>
                  </a:solidFill>
                </a:uFill>
              </a:rPr>
              <a:t>Used </a:t>
            </a:r>
            <a:r>
              <a:rPr dirty="0" u="heavy" sz="4000">
                <a:uFill>
                  <a:solidFill>
                    <a:srgbClr val="A9A700"/>
                  </a:solidFill>
                </a:uFill>
              </a:rPr>
              <a:t>for </a:t>
            </a:r>
            <a:r>
              <a:rPr dirty="0" u="heavy" sz="4000" spc="-114">
                <a:uFill>
                  <a:solidFill>
                    <a:srgbClr val="A9A700"/>
                  </a:solidFill>
                </a:uFill>
              </a:rPr>
              <a:t>Active</a:t>
            </a:r>
            <a:r>
              <a:rPr dirty="0" u="heavy" sz="4000" spc="1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4000" spc="-155">
                <a:uFill>
                  <a:solidFill>
                    <a:srgbClr val="A9A700"/>
                  </a:solidFill>
                </a:uFill>
              </a:rPr>
              <a:t>LOW!	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336039" y="2067559"/>
            <a:ext cx="520001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0"/>
              </a:lnSpc>
              <a:spcBef>
                <a:spcPts val="100"/>
              </a:spcBef>
            </a:pP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//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&gt;&gt;&gt; </a:t>
            </a:r>
            <a:r>
              <a:rPr dirty="0" sz="900" spc="20" b="1">
                <a:solidFill>
                  <a:srgbClr val="CC9900"/>
                </a:solidFill>
                <a:latin typeface="Verdana"/>
                <a:cs typeface="Verdana"/>
              </a:rPr>
              <a:t>Don</a:t>
            </a:r>
            <a:r>
              <a:rPr dirty="0" sz="900" spc="20" b="1">
                <a:solidFill>
                  <a:srgbClr val="D6A800"/>
                </a:solidFill>
                <a:latin typeface="DejaVu Sans"/>
                <a:cs typeface="DejaVu Sans"/>
              </a:rPr>
              <a:t>ʼ</a:t>
            </a:r>
            <a:r>
              <a:rPr dirty="0" sz="900" spc="20" b="1">
                <a:solidFill>
                  <a:srgbClr val="CC9900"/>
                </a:solidFill>
                <a:latin typeface="Verdana"/>
                <a:cs typeface="Verdana"/>
              </a:rPr>
              <a:t>t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forget the #include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&lt;delays.h&gt; statement</a:t>
            </a:r>
            <a:r>
              <a:rPr dirty="0" sz="900" spc="-2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&lt;&lt;&lt;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// ************************ Switch</a:t>
            </a:r>
            <a:r>
              <a:rPr dirty="0" sz="900" spc="-5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*******************************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 to use this function,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make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sure that it is invoked as</a:t>
            </a:r>
            <a:r>
              <a:rPr dirty="0" sz="900" spc="-2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follows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39" y="2615691"/>
            <a:ext cx="3456940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40"/>
              </a:lnSpc>
              <a:spcBef>
                <a:spcPts val="100"/>
              </a:spcBef>
              <a:tabLst>
                <a:tab pos="403860" algn="l"/>
                <a:tab pos="1516380" algn="l"/>
              </a:tabLst>
            </a:pP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//	Switch(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0x04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 )	</a:t>
            </a:r>
            <a:r>
              <a:rPr dirty="0" sz="900" spc="-445">
                <a:solidFill>
                  <a:srgbClr val="D6A800"/>
                </a:solidFill>
                <a:latin typeface="Wingdings"/>
                <a:cs typeface="Wingdings"/>
              </a:rPr>
              <a:t></a:t>
            </a:r>
            <a:r>
              <a:rPr dirty="0" sz="900" spc="75">
                <a:solidFill>
                  <a:srgbClr val="D6A8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switch on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bit</a:t>
            </a:r>
            <a:r>
              <a:rPr dirty="0" sz="900" spc="-1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0"/>
              </a:lnSpc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01040" algn="l"/>
              </a:tabLst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	or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622935" algn="l"/>
                <a:tab pos="1734820" algn="l"/>
              </a:tabLst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	Switch(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0x40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)	</a:t>
            </a:r>
            <a:r>
              <a:rPr dirty="0" sz="900" spc="-445">
                <a:solidFill>
                  <a:srgbClr val="D6A800"/>
                </a:solidFill>
                <a:latin typeface="Wingdings"/>
                <a:cs typeface="Wingdings"/>
              </a:rPr>
              <a:t></a:t>
            </a:r>
            <a:r>
              <a:rPr dirty="0" sz="900" spc="75">
                <a:solidFill>
                  <a:srgbClr val="D6A8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switch on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bit</a:t>
            </a:r>
            <a:r>
              <a:rPr dirty="0" sz="900" spc="-1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6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0"/>
              </a:lnSpc>
              <a:spcBef>
                <a:spcPts val="20"/>
              </a:spcBef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0"/>
              </a:lnSpc>
              <a:tabLst>
                <a:tab pos="701040" algn="l"/>
              </a:tabLst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	or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622935" algn="l"/>
                <a:tab pos="1734820" algn="l"/>
              </a:tabLst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	Switch(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0x03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)	</a:t>
            </a:r>
            <a:r>
              <a:rPr dirty="0" sz="900" spc="-445">
                <a:solidFill>
                  <a:srgbClr val="D6A800"/>
                </a:solidFill>
                <a:latin typeface="Wingdings"/>
                <a:cs typeface="Wingdings"/>
              </a:rPr>
              <a:t></a:t>
            </a:r>
            <a:r>
              <a:rPr dirty="0" sz="900" spc="65">
                <a:solidFill>
                  <a:srgbClr val="D6A8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switches on bits 0 and</a:t>
            </a:r>
            <a:r>
              <a:rPr dirty="0" sz="900" spc="-7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39" y="3987291"/>
            <a:ext cx="53035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// ********************** CONSTANTS</a:t>
            </a:r>
            <a:r>
              <a:rPr dirty="0" sz="900" spc="-5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CC9900"/>
                </a:solidFill>
                <a:latin typeface="Verdana"/>
                <a:cs typeface="Verdana"/>
              </a:rPr>
              <a:t>******************************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340" y="4114291"/>
            <a:ext cx="3044825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Verdana"/>
                <a:cs typeface="Verdana"/>
              </a:rPr>
              <a:t>// change to </a:t>
            </a:r>
            <a:r>
              <a:rPr dirty="0" sz="900" spc="-5" b="1">
                <a:latin typeface="Verdana"/>
                <a:cs typeface="Verdana"/>
              </a:rPr>
              <a:t>match </a:t>
            </a:r>
            <a:r>
              <a:rPr dirty="0" sz="900" b="1">
                <a:latin typeface="Verdana"/>
                <a:cs typeface="Verdana"/>
              </a:rPr>
              <a:t>the actual</a:t>
            </a:r>
            <a:r>
              <a:rPr dirty="0" sz="900" spc="-20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port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latin typeface="Verdana"/>
                <a:cs typeface="Verdana"/>
              </a:rPr>
              <a:t>// change as needed for time delay – 15</a:t>
            </a:r>
            <a:r>
              <a:rPr dirty="0" sz="900" spc="-105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msec.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39" y="4114291"/>
            <a:ext cx="1638935" cy="44195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dirty="0" sz="900" b="1">
                <a:latin typeface="Verdana"/>
                <a:cs typeface="Verdana"/>
              </a:rPr>
              <a:t>#define</a:t>
            </a:r>
            <a:r>
              <a:rPr dirty="0" sz="900" spc="-50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KEYPORT</a:t>
            </a:r>
            <a:r>
              <a:rPr dirty="0" sz="900" spc="-50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PORTA  </a:t>
            </a:r>
            <a:r>
              <a:rPr dirty="0" sz="900" spc="-5" b="1">
                <a:latin typeface="Verdana"/>
                <a:cs typeface="Verdana"/>
              </a:rPr>
              <a:t>#define </a:t>
            </a:r>
            <a:r>
              <a:rPr dirty="0" sz="900" b="1">
                <a:latin typeface="Verdana"/>
                <a:cs typeface="Verdana"/>
              </a:rPr>
              <a:t>DELAY</a:t>
            </a:r>
            <a:r>
              <a:rPr dirty="0" sz="900" spc="-10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15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b="1">
                <a:latin typeface="Verdana"/>
                <a:cs typeface="Verdana"/>
              </a:rPr>
              <a:t>void Switch( </a:t>
            </a:r>
            <a:r>
              <a:rPr dirty="0" sz="900" b="1">
                <a:solidFill>
                  <a:srgbClr val="FF0000"/>
                </a:solidFill>
                <a:latin typeface="Verdana"/>
                <a:cs typeface="Verdana"/>
              </a:rPr>
              <a:t>char bit</a:t>
            </a:r>
            <a:r>
              <a:rPr dirty="0" sz="900" spc="-5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)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2069972"/>
            <a:ext cx="102235" cy="26206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650" spc="-28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39" y="4533391"/>
            <a:ext cx="1066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Verdana"/>
                <a:cs typeface="Verdana"/>
              </a:rPr>
              <a:t>{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4343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52600" y="4343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199" y="0"/>
                </a:lnTo>
                <a:lnTo>
                  <a:pt x="761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1600" y="5486400"/>
            <a:ext cx="5486400" cy="914400"/>
          </a:xfrm>
          <a:custGeom>
            <a:avLst/>
            <a:gdLst/>
            <a:ahLst/>
            <a:cxnLst/>
            <a:rect l="l" t="t" r="r" b="b"/>
            <a:pathLst>
              <a:path w="5486400" h="914400">
                <a:moveTo>
                  <a:pt x="0" y="0"/>
                </a:moveTo>
                <a:lnTo>
                  <a:pt x="5486396" y="0"/>
                </a:lnTo>
                <a:lnTo>
                  <a:pt x="5486396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74089" y="4648200"/>
          <a:ext cx="6264910" cy="181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/>
                <a:gridCol w="392430"/>
                <a:gridCol w="322579"/>
                <a:gridCol w="4782820"/>
                <a:gridCol w="381000"/>
              </a:tblGrid>
              <a:tr h="442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ts val="740"/>
                        </a:lnSpc>
                        <a:spcBef>
                          <a:spcPts val="320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040"/>
                        </a:lnSpc>
                        <a:spcBef>
                          <a:spcPts val="295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do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marL="167005">
                        <a:lnSpc>
                          <a:spcPts val="104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{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7465">
                    <a:lnL w="9525">
                      <a:solidFill>
                        <a:srgbClr val="FF2600"/>
                      </a:solidFill>
                      <a:prstDash val="solid"/>
                    </a:lnL>
                    <a:lnT w="9525">
                      <a:solidFill>
                        <a:srgbClr val="FF2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// 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wait 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release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58825">
                        <a:lnSpc>
                          <a:spcPts val="99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while ( ( KEYPORT &amp; bit ) != bit</a:t>
                      </a:r>
                      <a:r>
                        <a:rPr dirty="0" sz="900" spc="-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);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37465">
                    <a:lnR w="9525">
                      <a:solidFill>
                        <a:srgbClr val="FF2600"/>
                      </a:solidFill>
                      <a:prstDash val="solid"/>
                    </a:lnR>
                    <a:lnT w="9525">
                      <a:solidFill>
                        <a:srgbClr val="FF2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2600"/>
                      </a:solidFill>
                      <a:prstDash val="solid"/>
                    </a:lnL>
                    <a:lnT w="9525">
                      <a:solidFill>
                        <a:srgbClr val="FF2600"/>
                      </a:solidFill>
                      <a:prstDash val="solid"/>
                    </a:lnT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ts val="740"/>
                        </a:lnSpc>
                        <a:spcBef>
                          <a:spcPts val="320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6040">
                        <a:lnSpc>
                          <a:spcPts val="99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}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9525">
                      <a:solidFill>
                        <a:srgbClr val="FF2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 b="1">
                          <a:latin typeface="Verdana"/>
                          <a:cs typeface="Verdana"/>
                        </a:rPr>
                        <a:t>Delay1KTCYx(DELAY);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35">
                    <a:lnR w="9525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2600"/>
                      </a:solidFill>
                      <a:prstDash val="solid"/>
                    </a:ln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590"/>
                        </a:lnSpc>
                        <a:spcBef>
                          <a:spcPts val="355"/>
                        </a:spcBef>
                      </a:pPr>
                      <a:r>
                        <a:rPr dirty="0" sz="550">
                          <a:solidFill>
                            <a:srgbClr val="99CC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550">
                        <a:latin typeface="Wingdings"/>
                        <a:cs typeface="Wingdings"/>
                      </a:endParaRPr>
                    </a:p>
                  </a:txBody>
                  <a:tcPr marL="0" marR="0" marB="0" marT="45085">
                    <a:lnL w="9525">
                      <a:solidFill>
                        <a:srgbClr val="FF2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while( ( KEYPORT &amp; bit ) != bit</a:t>
                      </a:r>
                      <a:r>
                        <a:rPr dirty="0" sz="900" spc="-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);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35">
                    <a:lnR w="9525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2600"/>
                      </a:solidFill>
                      <a:prstDash val="solid"/>
                    </a:ln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ts val="740"/>
                        </a:lnSpc>
                        <a:spcBef>
                          <a:spcPts val="320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04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do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{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87625">
                        <a:lnSpc>
                          <a:spcPts val="1040"/>
                        </a:lnSpc>
                      </a:pPr>
                      <a:r>
                        <a:rPr dirty="0" sz="900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// 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wait 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press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58825">
                        <a:lnSpc>
                          <a:spcPts val="99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while ( ( KEYPORT &amp; bit ) == bit</a:t>
                      </a:r>
                      <a:r>
                        <a:rPr dirty="0" sz="900" spc="-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);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ts val="690"/>
                        </a:lnSpc>
                        <a:spcBef>
                          <a:spcPts val="320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6040">
                        <a:lnSpc>
                          <a:spcPts val="94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}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 b="1">
                          <a:latin typeface="Verdana"/>
                          <a:cs typeface="Verdana"/>
                        </a:rPr>
                        <a:t>Delay1KTCYx(DELAY);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740"/>
                        </a:lnSpc>
                        <a:spcBef>
                          <a:spcPts val="500"/>
                        </a:spcBef>
                      </a:pPr>
                      <a:r>
                        <a:rPr dirty="0" sz="650" spc="-28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99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}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50">
                          <a:solidFill>
                            <a:srgbClr val="99CC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550">
                        <a:latin typeface="Wingdings"/>
                        <a:cs typeface="Wingdings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40"/>
                        </a:lnSpc>
                      </a:pPr>
                      <a:r>
                        <a:rPr dirty="0" sz="900" b="1">
                          <a:latin typeface="Verdana"/>
                          <a:cs typeface="Verdana"/>
                        </a:rPr>
                        <a:t>while( ( KEYPORT &amp; bit ) == bit</a:t>
                      </a:r>
                      <a:r>
                        <a:rPr dirty="0" sz="900" spc="-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b="1">
                          <a:latin typeface="Verdana"/>
                          <a:cs typeface="Verdana"/>
                        </a:rPr>
                        <a:t>);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647924" y="2438400"/>
            <a:ext cx="5201285" cy="1930400"/>
          </a:xfrm>
          <a:custGeom>
            <a:avLst/>
            <a:gdLst/>
            <a:ahLst/>
            <a:cxnLst/>
            <a:rect l="l" t="t" r="r" b="b"/>
            <a:pathLst>
              <a:path w="5201284" h="1930400">
                <a:moveTo>
                  <a:pt x="5035575" y="0"/>
                </a:moveTo>
                <a:lnTo>
                  <a:pt x="2851175" y="0"/>
                </a:lnTo>
                <a:lnTo>
                  <a:pt x="2807283" y="5897"/>
                </a:lnTo>
                <a:lnTo>
                  <a:pt x="2767844" y="22540"/>
                </a:lnTo>
                <a:lnTo>
                  <a:pt x="2734430" y="48355"/>
                </a:lnTo>
                <a:lnTo>
                  <a:pt x="2708615" y="81769"/>
                </a:lnTo>
                <a:lnTo>
                  <a:pt x="2691972" y="121208"/>
                </a:lnTo>
                <a:lnTo>
                  <a:pt x="2686075" y="165100"/>
                </a:lnTo>
                <a:lnTo>
                  <a:pt x="2686075" y="577850"/>
                </a:lnTo>
                <a:lnTo>
                  <a:pt x="0" y="1930387"/>
                </a:lnTo>
                <a:lnTo>
                  <a:pt x="2686075" y="825500"/>
                </a:lnTo>
                <a:lnTo>
                  <a:pt x="5200675" y="825500"/>
                </a:lnTo>
                <a:lnTo>
                  <a:pt x="5200675" y="165100"/>
                </a:lnTo>
                <a:lnTo>
                  <a:pt x="5194778" y="121208"/>
                </a:lnTo>
                <a:lnTo>
                  <a:pt x="5178135" y="81769"/>
                </a:lnTo>
                <a:lnTo>
                  <a:pt x="5152320" y="48355"/>
                </a:lnTo>
                <a:lnTo>
                  <a:pt x="5118906" y="22540"/>
                </a:lnTo>
                <a:lnTo>
                  <a:pt x="5079466" y="5897"/>
                </a:lnTo>
                <a:lnTo>
                  <a:pt x="5035575" y="0"/>
                </a:lnTo>
                <a:close/>
              </a:path>
              <a:path w="5201284" h="1930400">
                <a:moveTo>
                  <a:pt x="5200675" y="825500"/>
                </a:moveTo>
                <a:lnTo>
                  <a:pt x="2686075" y="825500"/>
                </a:lnTo>
                <a:lnTo>
                  <a:pt x="2691972" y="869391"/>
                </a:lnTo>
                <a:lnTo>
                  <a:pt x="2708615" y="908830"/>
                </a:lnTo>
                <a:lnTo>
                  <a:pt x="2734430" y="942244"/>
                </a:lnTo>
                <a:lnTo>
                  <a:pt x="2767844" y="968059"/>
                </a:lnTo>
                <a:lnTo>
                  <a:pt x="2807283" y="984702"/>
                </a:lnTo>
                <a:lnTo>
                  <a:pt x="2851175" y="990600"/>
                </a:lnTo>
                <a:lnTo>
                  <a:pt x="5035575" y="990600"/>
                </a:lnTo>
                <a:lnTo>
                  <a:pt x="5079466" y="984702"/>
                </a:lnTo>
                <a:lnTo>
                  <a:pt x="5118906" y="968059"/>
                </a:lnTo>
                <a:lnTo>
                  <a:pt x="5152320" y="942244"/>
                </a:lnTo>
                <a:lnTo>
                  <a:pt x="5178135" y="908830"/>
                </a:lnTo>
                <a:lnTo>
                  <a:pt x="5194778" y="869391"/>
                </a:lnTo>
                <a:lnTo>
                  <a:pt x="5200675" y="82550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47931" y="2438400"/>
            <a:ext cx="5201285" cy="1930400"/>
          </a:xfrm>
          <a:custGeom>
            <a:avLst/>
            <a:gdLst/>
            <a:ahLst/>
            <a:cxnLst/>
            <a:rect l="l" t="t" r="r" b="b"/>
            <a:pathLst>
              <a:path w="5201284" h="1930400">
                <a:moveTo>
                  <a:pt x="2686067" y="165102"/>
                </a:moveTo>
                <a:lnTo>
                  <a:pt x="2691965" y="121211"/>
                </a:lnTo>
                <a:lnTo>
                  <a:pt x="2708609" y="81772"/>
                </a:lnTo>
                <a:lnTo>
                  <a:pt x="2734425" y="48357"/>
                </a:lnTo>
                <a:lnTo>
                  <a:pt x="2767840" y="22541"/>
                </a:lnTo>
                <a:lnTo>
                  <a:pt x="2807280" y="5897"/>
                </a:lnTo>
                <a:lnTo>
                  <a:pt x="2851170" y="0"/>
                </a:lnTo>
                <a:lnTo>
                  <a:pt x="3105167" y="0"/>
                </a:lnTo>
                <a:lnTo>
                  <a:pt x="3733817" y="0"/>
                </a:lnTo>
                <a:lnTo>
                  <a:pt x="5035566" y="0"/>
                </a:lnTo>
                <a:lnTo>
                  <a:pt x="5079455" y="5897"/>
                </a:lnTo>
                <a:lnTo>
                  <a:pt x="5118894" y="22541"/>
                </a:lnTo>
                <a:lnTo>
                  <a:pt x="5152308" y="48357"/>
                </a:lnTo>
                <a:lnTo>
                  <a:pt x="5178124" y="81772"/>
                </a:lnTo>
                <a:lnTo>
                  <a:pt x="5194768" y="121211"/>
                </a:lnTo>
                <a:lnTo>
                  <a:pt x="5200666" y="165102"/>
                </a:lnTo>
                <a:lnTo>
                  <a:pt x="5200666" y="577849"/>
                </a:lnTo>
                <a:lnTo>
                  <a:pt x="5200666" y="825499"/>
                </a:lnTo>
                <a:lnTo>
                  <a:pt x="5194768" y="869387"/>
                </a:lnTo>
                <a:lnTo>
                  <a:pt x="5178124" y="908826"/>
                </a:lnTo>
                <a:lnTo>
                  <a:pt x="5152308" y="942241"/>
                </a:lnTo>
                <a:lnTo>
                  <a:pt x="5118894" y="968057"/>
                </a:lnTo>
                <a:lnTo>
                  <a:pt x="5079455" y="984701"/>
                </a:lnTo>
                <a:lnTo>
                  <a:pt x="5035566" y="990599"/>
                </a:lnTo>
                <a:lnTo>
                  <a:pt x="3733817" y="990599"/>
                </a:lnTo>
                <a:lnTo>
                  <a:pt x="3105167" y="990599"/>
                </a:lnTo>
                <a:lnTo>
                  <a:pt x="2851170" y="990599"/>
                </a:lnTo>
                <a:lnTo>
                  <a:pt x="2807280" y="984701"/>
                </a:lnTo>
                <a:lnTo>
                  <a:pt x="2767840" y="968057"/>
                </a:lnTo>
                <a:lnTo>
                  <a:pt x="2734425" y="942241"/>
                </a:lnTo>
                <a:lnTo>
                  <a:pt x="2708609" y="908826"/>
                </a:lnTo>
                <a:lnTo>
                  <a:pt x="2691965" y="869387"/>
                </a:lnTo>
                <a:lnTo>
                  <a:pt x="2686067" y="825496"/>
                </a:lnTo>
                <a:lnTo>
                  <a:pt x="0" y="1930378"/>
                </a:lnTo>
                <a:lnTo>
                  <a:pt x="2686067" y="577849"/>
                </a:lnTo>
                <a:lnTo>
                  <a:pt x="2686067" y="1651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98619" y="2519781"/>
            <a:ext cx="13900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Verdana"/>
                <a:cs typeface="Verdana"/>
              </a:rPr>
              <a:t>Switch(0x22)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1628" y="2722981"/>
            <a:ext cx="2264410" cy="454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Verdana"/>
                <a:cs typeface="Verdana"/>
              </a:rPr>
              <a:t>0010</a:t>
            </a:r>
            <a:r>
              <a:rPr dirty="0" sz="1400" spc="-10" b="1">
                <a:latin typeface="Verdana"/>
                <a:cs typeface="Verdana"/>
              </a:rPr>
              <a:t> </a:t>
            </a:r>
            <a:r>
              <a:rPr dirty="0" sz="1400" spc="-5" b="1">
                <a:latin typeface="Verdana"/>
                <a:cs typeface="Verdana"/>
              </a:rPr>
              <a:t>0010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400" b="1">
                <a:latin typeface="Verdana"/>
                <a:cs typeface="Verdana"/>
              </a:rPr>
              <a:t>Bits 1 or 5 is</a:t>
            </a:r>
            <a:r>
              <a:rPr dirty="0" sz="1400" spc="-60" b="1">
                <a:latin typeface="Verdana"/>
                <a:cs typeface="Verdana"/>
              </a:rPr>
              <a:t> </a:t>
            </a:r>
            <a:r>
              <a:rPr dirty="0" sz="1400" spc="-5" b="1">
                <a:latin typeface="Verdana"/>
                <a:cs typeface="Verdana"/>
              </a:rPr>
              <a:t>activated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536257"/>
            <a:ext cx="3310890" cy="130302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dirty="0" sz="2800" spc="-65"/>
              <a:t>Software </a:t>
            </a:r>
            <a:r>
              <a:rPr dirty="0" sz="2800" spc="-25"/>
              <a:t>Debouncing </a:t>
            </a:r>
            <a:r>
              <a:rPr dirty="0" sz="2800"/>
              <a:t>–  </a:t>
            </a:r>
            <a:r>
              <a:rPr dirty="0" sz="2800" spc="-50"/>
              <a:t>Used </a:t>
            </a:r>
            <a:r>
              <a:rPr dirty="0" sz="2800"/>
              <a:t>for </a:t>
            </a:r>
            <a:r>
              <a:rPr dirty="0" sz="2800" spc="-80"/>
              <a:t>Active</a:t>
            </a:r>
            <a:r>
              <a:rPr dirty="0" sz="2800" spc="5"/>
              <a:t> </a:t>
            </a:r>
            <a:r>
              <a:rPr dirty="0" sz="2800" spc="-110"/>
              <a:t>LOW!</a:t>
            </a:r>
            <a:endParaRPr sz="2800"/>
          </a:p>
          <a:p>
            <a:pPr marL="12700">
              <a:lnSpc>
                <a:spcPts val="3300"/>
              </a:lnSpc>
            </a:pPr>
            <a:r>
              <a:rPr dirty="0" sz="2800" spc="-15"/>
              <a:t>Another</a:t>
            </a:r>
            <a:r>
              <a:rPr dirty="0" sz="2800" spc="-10"/>
              <a:t> </a:t>
            </a:r>
            <a:r>
              <a:rPr dirty="0" sz="2800" spc="-45"/>
              <a:t>Example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806312" y="2144677"/>
            <a:ext cx="5539096" cy="4929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62600" y="457200"/>
            <a:ext cx="4038600" cy="2290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93740" y="4376420"/>
            <a:ext cx="36861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0000"/>
                </a:solidFill>
                <a:latin typeface="Verdana"/>
                <a:cs typeface="Verdana"/>
              </a:rPr>
              <a:t>#define Switch_Pin PORTBbits.RB0  </a:t>
            </a:r>
            <a:r>
              <a:rPr dirty="0" sz="1400" spc="-5" b="1">
                <a:latin typeface="Verdana"/>
                <a:cs typeface="Verdana"/>
              </a:rPr>
              <a:t>The </a:t>
            </a:r>
            <a:r>
              <a:rPr dirty="0" sz="1400" b="1">
                <a:latin typeface="Verdana"/>
                <a:cs typeface="Verdana"/>
              </a:rPr>
              <a:t>demo board </a:t>
            </a:r>
            <a:r>
              <a:rPr dirty="0" sz="1400" spc="-5">
                <a:latin typeface="Verdana"/>
                <a:cs typeface="Verdana"/>
              </a:rPr>
              <a:t>switch </a:t>
            </a:r>
            <a:r>
              <a:rPr dirty="0" sz="1400">
                <a:latin typeface="Verdana"/>
                <a:cs typeface="Verdana"/>
              </a:rPr>
              <a:t>is </a:t>
            </a:r>
            <a:r>
              <a:rPr dirty="0" sz="1400" spc="-5">
                <a:latin typeface="Verdana"/>
                <a:cs typeface="Verdana"/>
              </a:rPr>
              <a:t>connected to  </a:t>
            </a:r>
            <a:r>
              <a:rPr dirty="0" sz="1400">
                <a:latin typeface="Verdana"/>
                <a:cs typeface="Verdana"/>
              </a:rPr>
              <a:t>I/O </a:t>
            </a:r>
            <a:r>
              <a:rPr dirty="0" sz="1400" spc="-5">
                <a:latin typeface="Verdana"/>
                <a:cs typeface="Verdana"/>
              </a:rPr>
              <a:t>pin RB0, </a:t>
            </a:r>
            <a:r>
              <a:rPr dirty="0" sz="1400">
                <a:latin typeface="Verdana"/>
                <a:cs typeface="Verdana"/>
              </a:rPr>
              <a:t>which is normally </a:t>
            </a:r>
            <a:r>
              <a:rPr dirty="0" sz="1400" spc="-5">
                <a:latin typeface="Verdana"/>
                <a:cs typeface="Verdana"/>
              </a:rPr>
              <a:t>pulled </a:t>
            </a:r>
            <a:r>
              <a:rPr dirty="0" sz="1400">
                <a:latin typeface="Verdana"/>
                <a:cs typeface="Verdana"/>
              </a:rPr>
              <a:t>up  </a:t>
            </a:r>
            <a:r>
              <a:rPr dirty="0" sz="1400" spc="-5">
                <a:latin typeface="Verdana"/>
                <a:cs typeface="Verdana"/>
              </a:rPr>
              <a:t>to </a:t>
            </a:r>
            <a:r>
              <a:rPr dirty="0" sz="1400">
                <a:latin typeface="Verdana"/>
                <a:cs typeface="Verdana"/>
              </a:rPr>
              <a:t>VDD </a:t>
            </a:r>
            <a:r>
              <a:rPr dirty="0" sz="1400" spc="-15">
                <a:latin typeface="Verdana"/>
                <a:cs typeface="Verdana"/>
              </a:rPr>
              <a:t>internally. </a:t>
            </a:r>
            <a:r>
              <a:rPr dirty="0" sz="1400" spc="-5" b="1">
                <a:latin typeface="Verdana"/>
                <a:cs typeface="Verdana"/>
              </a:rPr>
              <a:t>When the switch is  pressed, </a:t>
            </a:r>
            <a:r>
              <a:rPr dirty="0" sz="1400" b="1">
                <a:latin typeface="Verdana"/>
                <a:cs typeface="Verdana"/>
              </a:rPr>
              <a:t>it </a:t>
            </a:r>
            <a:r>
              <a:rPr dirty="0" sz="1400" spc="-5" b="1">
                <a:latin typeface="Verdana"/>
                <a:cs typeface="Verdana"/>
              </a:rPr>
              <a:t>pulls RB0 to ground </a:t>
            </a:r>
            <a:r>
              <a:rPr dirty="0" sz="1400" spc="-5">
                <a:latin typeface="Verdana"/>
                <a:cs typeface="Verdana"/>
              </a:rPr>
              <a:t>(low  state).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solidFill>
                  <a:srgbClr val="0000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70">
                <a:solidFill>
                  <a:srgbClr val="000000"/>
                </a:solidFill>
                <a:uFill>
                  <a:solidFill>
                    <a:srgbClr val="A9A700"/>
                  </a:solidFill>
                </a:uFill>
              </a:rPr>
              <a:t>PIC18F46K20 </a:t>
            </a:r>
            <a:r>
              <a:rPr dirty="0" u="heavy" spc="-50">
                <a:solidFill>
                  <a:srgbClr val="000000"/>
                </a:solidFill>
                <a:uFill>
                  <a:solidFill>
                    <a:srgbClr val="A9A700"/>
                  </a:solidFill>
                </a:uFill>
              </a:rPr>
              <a:t>Pin</a:t>
            </a:r>
            <a:r>
              <a:rPr dirty="0" u="heavy" spc="-20">
                <a:solidFill>
                  <a:srgbClr val="0000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85">
                <a:solidFill>
                  <a:srgbClr val="000000"/>
                </a:solidFill>
                <a:uFill>
                  <a:solidFill>
                    <a:srgbClr val="A9A700"/>
                  </a:solidFill>
                </a:uFill>
              </a:rPr>
              <a:t>Diagram	</a:t>
            </a:r>
          </a:p>
        </p:txBody>
      </p:sp>
      <p:sp>
        <p:nvSpPr>
          <p:cNvPr id="5" name="object 5"/>
          <p:cNvSpPr/>
          <p:nvPr/>
        </p:nvSpPr>
        <p:spPr>
          <a:xfrm>
            <a:off x="1133475" y="2028825"/>
            <a:ext cx="447675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9600" y="4572000"/>
            <a:ext cx="4857750" cy="2466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989" algn="l"/>
                <a:tab pos="3042285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14">
                <a:uFill>
                  <a:solidFill>
                    <a:srgbClr val="A9A700"/>
                  </a:solidFill>
                </a:uFill>
              </a:rPr>
              <a:t>Digital	</a:t>
            </a:r>
            <a:r>
              <a:rPr dirty="0" u="heavy" spc="35">
                <a:uFill>
                  <a:solidFill>
                    <a:srgbClr val="A9A700"/>
                  </a:solidFill>
                </a:uFill>
              </a:rPr>
              <a:t>Input	</a:t>
            </a:r>
            <a:r>
              <a:rPr dirty="0" u="heavy" spc="30">
                <a:uFill>
                  <a:solidFill>
                    <a:srgbClr val="A9A700"/>
                  </a:solidFill>
                </a:uFill>
              </a:rPr>
              <a:t>Port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5595620"/>
            <a:ext cx="327152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>
                <a:latin typeface="Verdana"/>
                <a:cs typeface="Verdana"/>
              </a:rPr>
              <a:t>Pins are </a:t>
            </a:r>
            <a:r>
              <a:rPr dirty="0" sz="1800" spc="-5">
                <a:latin typeface="Verdana"/>
                <a:cs typeface="Verdana"/>
              </a:rPr>
              <a:t>configured </a:t>
            </a:r>
            <a:r>
              <a:rPr dirty="0" sz="1800">
                <a:latin typeface="Verdana"/>
                <a:cs typeface="Verdana"/>
              </a:rPr>
              <a:t>as 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analog or digital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SFRs  </a:t>
            </a:r>
            <a:r>
              <a:rPr dirty="0" sz="1800" spc="-5" b="1">
                <a:latin typeface="Verdana"/>
                <a:cs typeface="Verdana"/>
              </a:rPr>
              <a:t>ANSEL </a:t>
            </a:r>
            <a:r>
              <a:rPr dirty="0" sz="1800" b="1">
                <a:latin typeface="Verdana"/>
                <a:cs typeface="Verdana"/>
              </a:rPr>
              <a:t>and</a:t>
            </a:r>
            <a:r>
              <a:rPr dirty="0" sz="1800" spc="-5" b="1">
                <a:latin typeface="Verdana"/>
                <a:cs typeface="Verdana"/>
              </a:rPr>
              <a:t> ANSELH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7740" y="4300220"/>
            <a:ext cx="158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PIC18F46K20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032" y="3061325"/>
            <a:ext cx="5856978" cy="225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9768" y="2139675"/>
            <a:ext cx="7811870" cy="74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43400" y="4572000"/>
            <a:ext cx="5257800" cy="267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72400" y="548640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190499"/>
                </a:moveTo>
                <a:lnTo>
                  <a:pt x="13739" y="154300"/>
                </a:lnTo>
                <a:lnTo>
                  <a:pt x="53256" y="120393"/>
                </a:lnTo>
                <a:lnTo>
                  <a:pt x="115996" y="89419"/>
                </a:lnTo>
                <a:lnTo>
                  <a:pt x="155275" y="75230"/>
                </a:lnTo>
                <a:lnTo>
                  <a:pt x="199402" y="62014"/>
                </a:lnTo>
                <a:lnTo>
                  <a:pt x="248058" y="49850"/>
                </a:lnTo>
                <a:lnTo>
                  <a:pt x="300922" y="38818"/>
                </a:lnTo>
                <a:lnTo>
                  <a:pt x="357676" y="28999"/>
                </a:lnTo>
                <a:lnTo>
                  <a:pt x="418000" y="20470"/>
                </a:lnTo>
                <a:lnTo>
                  <a:pt x="481576" y="13314"/>
                </a:lnTo>
                <a:lnTo>
                  <a:pt x="548082" y="7609"/>
                </a:lnTo>
                <a:lnTo>
                  <a:pt x="617201" y="3434"/>
                </a:lnTo>
                <a:lnTo>
                  <a:pt x="688613" y="872"/>
                </a:lnTo>
                <a:lnTo>
                  <a:pt x="761999" y="0"/>
                </a:lnTo>
                <a:lnTo>
                  <a:pt x="835385" y="872"/>
                </a:lnTo>
                <a:lnTo>
                  <a:pt x="906796" y="3434"/>
                </a:lnTo>
                <a:lnTo>
                  <a:pt x="975915" y="7609"/>
                </a:lnTo>
                <a:lnTo>
                  <a:pt x="1042422" y="13314"/>
                </a:lnTo>
                <a:lnTo>
                  <a:pt x="1105997" y="20470"/>
                </a:lnTo>
                <a:lnTo>
                  <a:pt x="1166321" y="28999"/>
                </a:lnTo>
                <a:lnTo>
                  <a:pt x="1223075" y="38818"/>
                </a:lnTo>
                <a:lnTo>
                  <a:pt x="1275940" y="49850"/>
                </a:lnTo>
                <a:lnTo>
                  <a:pt x="1324595" y="62014"/>
                </a:lnTo>
                <a:lnTo>
                  <a:pt x="1368723" y="75230"/>
                </a:lnTo>
                <a:lnTo>
                  <a:pt x="1408002" y="89419"/>
                </a:lnTo>
                <a:lnTo>
                  <a:pt x="1470741" y="120393"/>
                </a:lnTo>
                <a:lnTo>
                  <a:pt x="1510258" y="154300"/>
                </a:lnTo>
                <a:lnTo>
                  <a:pt x="1523998" y="190499"/>
                </a:lnTo>
                <a:lnTo>
                  <a:pt x="1520510" y="208846"/>
                </a:lnTo>
                <a:lnTo>
                  <a:pt x="1493562" y="243978"/>
                </a:lnTo>
                <a:lnTo>
                  <a:pt x="1442115" y="276499"/>
                </a:lnTo>
                <a:lnTo>
                  <a:pt x="1368723" y="305768"/>
                </a:lnTo>
                <a:lnTo>
                  <a:pt x="1324595" y="318984"/>
                </a:lnTo>
                <a:lnTo>
                  <a:pt x="1275940" y="331148"/>
                </a:lnTo>
                <a:lnTo>
                  <a:pt x="1223075" y="342180"/>
                </a:lnTo>
                <a:lnTo>
                  <a:pt x="1166321" y="352000"/>
                </a:lnTo>
                <a:lnTo>
                  <a:pt x="1105997" y="360528"/>
                </a:lnTo>
                <a:lnTo>
                  <a:pt x="1042422" y="367685"/>
                </a:lnTo>
                <a:lnTo>
                  <a:pt x="975915" y="373390"/>
                </a:lnTo>
                <a:lnTo>
                  <a:pt x="906796" y="377564"/>
                </a:lnTo>
                <a:lnTo>
                  <a:pt x="835385" y="380127"/>
                </a:lnTo>
                <a:lnTo>
                  <a:pt x="761999" y="380999"/>
                </a:lnTo>
                <a:lnTo>
                  <a:pt x="688613" y="380127"/>
                </a:lnTo>
                <a:lnTo>
                  <a:pt x="617201" y="377564"/>
                </a:lnTo>
                <a:lnTo>
                  <a:pt x="548082" y="373390"/>
                </a:lnTo>
                <a:lnTo>
                  <a:pt x="481576" y="367685"/>
                </a:lnTo>
                <a:lnTo>
                  <a:pt x="418000" y="360528"/>
                </a:lnTo>
                <a:lnTo>
                  <a:pt x="357676" y="352000"/>
                </a:lnTo>
                <a:lnTo>
                  <a:pt x="300922" y="342180"/>
                </a:lnTo>
                <a:lnTo>
                  <a:pt x="248058" y="331148"/>
                </a:lnTo>
                <a:lnTo>
                  <a:pt x="199402" y="318984"/>
                </a:lnTo>
                <a:lnTo>
                  <a:pt x="155275" y="305768"/>
                </a:lnTo>
                <a:lnTo>
                  <a:pt x="115996" y="291580"/>
                </a:lnTo>
                <a:lnTo>
                  <a:pt x="53256" y="260605"/>
                </a:lnTo>
                <a:lnTo>
                  <a:pt x="13739" y="226699"/>
                </a:lnTo>
                <a:lnTo>
                  <a:pt x="0" y="190499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55740" y="2014220"/>
            <a:ext cx="25317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1325" indent="838200">
              <a:lnSpc>
                <a:spcPct val="15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0000"/>
                </a:solidFill>
                <a:latin typeface="Verdana"/>
                <a:cs typeface="Verdana"/>
              </a:rPr>
              <a:t>Interrupt</a:t>
            </a:r>
            <a:r>
              <a:rPr dirty="0" sz="1000" spc="-6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000" b="1">
                <a:solidFill>
                  <a:srgbClr val="FF0000"/>
                </a:solidFill>
                <a:latin typeface="Verdana"/>
                <a:cs typeface="Verdana"/>
              </a:rPr>
              <a:t>Control  Weak Pull</a:t>
            </a:r>
            <a:r>
              <a:rPr dirty="0" sz="1000" spc="-1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000" b="1">
                <a:solidFill>
                  <a:srgbClr val="FF0000"/>
                </a:solidFill>
                <a:latin typeface="Verdana"/>
                <a:cs typeface="Verdana"/>
              </a:rPr>
              <a:t>Up</a:t>
            </a:r>
            <a:endParaRPr sz="1000">
              <a:latin typeface="Verdana"/>
              <a:cs typeface="Verdana"/>
            </a:endParaRPr>
          </a:p>
          <a:p>
            <a:pPr marL="1612900">
              <a:lnSpc>
                <a:spcPct val="100000"/>
              </a:lnSpc>
            </a:pP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Analog</a:t>
            </a:r>
            <a:r>
              <a:rPr dirty="0" sz="1200" spc="-5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Sel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50">
                <a:uFill>
                  <a:solidFill>
                    <a:srgbClr val="A9A700"/>
                  </a:solidFill>
                </a:uFill>
              </a:rPr>
              <a:t>Class</a:t>
            </a:r>
            <a:r>
              <a:rPr dirty="0" u="heavy" spc="-85">
                <a:uFill>
                  <a:solidFill>
                    <a:srgbClr val="A9A700"/>
                  </a:solidFill>
                </a:uFill>
              </a:rPr>
              <a:t> Exercise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2013966"/>
            <a:ext cx="7734300" cy="13315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Verdana"/>
                <a:cs typeface="Verdana"/>
              </a:rPr>
              <a:t>Find </a:t>
            </a:r>
            <a:r>
              <a:rPr dirty="0" sz="2800" spc="-5">
                <a:latin typeface="Verdana"/>
                <a:cs typeface="Verdana"/>
              </a:rPr>
              <a:t>the following bits </a:t>
            </a:r>
            <a:r>
              <a:rPr dirty="0" sz="2800">
                <a:latin typeface="Verdana"/>
                <a:cs typeface="Verdana"/>
              </a:rPr>
              <a:t>in </a:t>
            </a:r>
            <a:r>
              <a:rPr dirty="0" sz="2800" spc="-5">
                <a:latin typeface="Verdana"/>
                <a:cs typeface="Verdana"/>
              </a:rPr>
              <a:t>the Data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Sheet:</a:t>
            </a:r>
            <a:endParaRPr sz="2800">
              <a:latin typeface="Verdana"/>
              <a:cs typeface="Verdana"/>
            </a:endParaRPr>
          </a:p>
          <a:p>
            <a:pPr marL="748665" marR="491490" indent="-279400">
              <a:lnSpc>
                <a:spcPct val="101499"/>
              </a:lnSpc>
              <a:spcBef>
                <a:spcPts val="47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3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Verdana"/>
                <a:cs typeface="Verdana"/>
                <a:hlinkClick r:id="rId2"/>
              </a:rPr>
              <a:t>http://ww1.microchip.com/downloads/en/ </a:t>
            </a:r>
            <a:r>
              <a:rPr dirty="0" sz="2400" spc="-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u="heavy" sz="2400" spc="-5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Verdana"/>
                <a:cs typeface="Verdana"/>
              </a:rPr>
              <a:t>DeviceDoc/41303G.pdf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2168" y="3663675"/>
            <a:ext cx="7811870" cy="74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 </a:t>
            </a:r>
            <a:r>
              <a:rPr dirty="0" u="heavy" spc="-170">
                <a:uFill>
                  <a:solidFill>
                    <a:srgbClr val="A9A700"/>
                  </a:solidFill>
                </a:uFill>
              </a:rPr>
              <a:t>a </a:t>
            </a:r>
            <a:r>
              <a:rPr dirty="0" u="heavy" spc="-125">
                <a:uFill>
                  <a:solidFill>
                    <a:srgbClr val="A9A700"/>
                  </a:solidFill>
                </a:uFill>
              </a:rPr>
              <a:t>Matrix</a:t>
            </a:r>
            <a:r>
              <a:rPr dirty="0" u="heavy" spc="17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Keyboard	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1981200"/>
            <a:ext cx="41910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4600" y="22098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0" y="2171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8400" y="26670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1800" y="2628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38400" y="30480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1800" y="3009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600" y="35052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0" y="3467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63800" y="38862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8400" y="3848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63800" y="43434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8400" y="4305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63800" y="48006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8400" y="4762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63800" y="52578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8400" y="5219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79889" y="6222274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4691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05028" y="464833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0"/>
                </a:moveTo>
                <a:lnTo>
                  <a:pt x="26434" y="26134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78879" y="46744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583" y="0"/>
                </a:moveTo>
                <a:lnTo>
                  <a:pt x="0" y="52268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78879" y="472674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583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78879" y="4779359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583" y="0"/>
                </a:moveTo>
                <a:lnTo>
                  <a:pt x="0" y="52385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78879" y="48317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583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05028" y="488436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434" y="0"/>
                </a:moveTo>
                <a:lnTo>
                  <a:pt x="0" y="26134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379752" y="4715772"/>
            <a:ext cx="16510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000080"/>
                </a:solidFill>
                <a:latin typeface="Arial"/>
                <a:cs typeface="Arial"/>
              </a:rPr>
              <a:t>10</a:t>
            </a:r>
            <a:r>
              <a:rPr dirty="0" sz="600" spc="10">
                <a:solidFill>
                  <a:srgbClr val="000080"/>
                </a:solidFill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05028" y="4560835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503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5028" y="4910497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87503"/>
                </a:moveTo>
                <a:lnTo>
                  <a:pt x="0" y="0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30453" y="464833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0"/>
                </a:moveTo>
                <a:lnTo>
                  <a:pt x="26148" y="26134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04316" y="46744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285" y="0"/>
                </a:moveTo>
                <a:lnTo>
                  <a:pt x="0" y="5226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04316" y="472674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285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04316" y="4779359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285" y="0"/>
                </a:moveTo>
                <a:lnTo>
                  <a:pt x="0" y="52385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04316" y="48317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285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30453" y="488436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48" y="0"/>
                </a:moveTo>
                <a:lnTo>
                  <a:pt x="0" y="26134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30453" y="4560835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503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30453" y="4910497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87503"/>
                </a:moveTo>
                <a:lnTo>
                  <a:pt x="0" y="0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30453" y="5872331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 h="0">
                <a:moveTo>
                  <a:pt x="349435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100477" y="5697558"/>
            <a:ext cx="0" cy="349885"/>
          </a:xfrm>
          <a:custGeom>
            <a:avLst/>
            <a:gdLst/>
            <a:ahLst/>
            <a:cxnLst/>
            <a:rect l="l" t="t" r="r" b="b"/>
            <a:pathLst>
              <a:path w="0" h="349885">
                <a:moveTo>
                  <a:pt x="0" y="0"/>
                </a:moveTo>
                <a:lnTo>
                  <a:pt x="0" y="349779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83068" y="602983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04" y="26134"/>
                </a:lnTo>
                <a:lnTo>
                  <a:pt x="17408" y="26134"/>
                </a:lnTo>
                <a:lnTo>
                  <a:pt x="26112" y="26134"/>
                </a:lnTo>
                <a:lnTo>
                  <a:pt x="26112" y="8750"/>
                </a:lnTo>
                <a:lnTo>
                  <a:pt x="26112" y="0"/>
                </a:lnTo>
                <a:lnTo>
                  <a:pt x="8704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06168" y="5522669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5" h="0">
                <a:moveTo>
                  <a:pt x="349424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79889" y="5522669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810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62456" y="550516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34"/>
                </a:lnTo>
                <a:lnTo>
                  <a:pt x="26136" y="26134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62456" y="550516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16" y="26134"/>
                </a:lnTo>
                <a:lnTo>
                  <a:pt x="17432" y="26134"/>
                </a:lnTo>
                <a:lnTo>
                  <a:pt x="26136" y="26134"/>
                </a:lnTo>
                <a:lnTo>
                  <a:pt x="26136" y="8750"/>
                </a:lnTo>
                <a:lnTo>
                  <a:pt x="26136" y="0"/>
                </a:lnTo>
                <a:lnTo>
                  <a:pt x="8716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02782" y="5959835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503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50437" y="602108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500"/>
                </a:moveTo>
                <a:lnTo>
                  <a:pt x="1496" y="28917"/>
                </a:lnTo>
                <a:lnTo>
                  <a:pt x="5440" y="37086"/>
                </a:lnTo>
                <a:lnTo>
                  <a:pt x="11016" y="41996"/>
                </a:lnTo>
                <a:lnTo>
                  <a:pt x="17408" y="43634"/>
                </a:lnTo>
                <a:lnTo>
                  <a:pt x="28851" y="43226"/>
                </a:lnTo>
                <a:lnTo>
                  <a:pt x="37052" y="40368"/>
                </a:lnTo>
                <a:lnTo>
                  <a:pt x="41990" y="32609"/>
                </a:lnTo>
                <a:lnTo>
                  <a:pt x="43640" y="17500"/>
                </a:lnTo>
                <a:lnTo>
                  <a:pt x="43230" y="7383"/>
                </a:lnTo>
                <a:lnTo>
                  <a:pt x="40361" y="2187"/>
                </a:lnTo>
                <a:lnTo>
                  <a:pt x="32574" y="273"/>
                </a:lnTo>
                <a:lnTo>
                  <a:pt x="17408" y="0"/>
                </a:lnTo>
                <a:lnTo>
                  <a:pt x="0" y="0"/>
                </a:lnTo>
                <a:lnTo>
                  <a:pt x="0" y="8750"/>
                </a:lnTo>
                <a:lnTo>
                  <a:pt x="0" y="17500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77583" y="602108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408" y="0"/>
                </a:moveTo>
                <a:lnTo>
                  <a:pt x="0" y="0"/>
                </a:lnTo>
                <a:lnTo>
                  <a:pt x="0" y="17500"/>
                </a:lnTo>
                <a:lnTo>
                  <a:pt x="1496" y="28917"/>
                </a:lnTo>
                <a:lnTo>
                  <a:pt x="5440" y="37086"/>
                </a:lnTo>
                <a:lnTo>
                  <a:pt x="11016" y="41996"/>
                </a:lnTo>
                <a:lnTo>
                  <a:pt x="17408" y="43634"/>
                </a:lnTo>
                <a:lnTo>
                  <a:pt x="28851" y="43226"/>
                </a:lnTo>
                <a:lnTo>
                  <a:pt x="37052" y="40368"/>
                </a:lnTo>
                <a:lnTo>
                  <a:pt x="41990" y="32609"/>
                </a:lnTo>
                <a:lnTo>
                  <a:pt x="43640" y="17500"/>
                </a:lnTo>
                <a:lnTo>
                  <a:pt x="43230" y="7383"/>
                </a:lnTo>
                <a:lnTo>
                  <a:pt x="40361" y="2187"/>
                </a:lnTo>
                <a:lnTo>
                  <a:pt x="32574" y="273"/>
                </a:lnTo>
                <a:lnTo>
                  <a:pt x="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77583" y="602108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500"/>
                </a:moveTo>
                <a:lnTo>
                  <a:pt x="1496" y="28917"/>
                </a:lnTo>
                <a:lnTo>
                  <a:pt x="5440" y="37086"/>
                </a:lnTo>
                <a:lnTo>
                  <a:pt x="11016" y="41996"/>
                </a:lnTo>
                <a:lnTo>
                  <a:pt x="17408" y="43634"/>
                </a:lnTo>
                <a:lnTo>
                  <a:pt x="28851" y="43226"/>
                </a:lnTo>
                <a:lnTo>
                  <a:pt x="37052" y="40368"/>
                </a:lnTo>
                <a:lnTo>
                  <a:pt x="41990" y="32609"/>
                </a:lnTo>
                <a:lnTo>
                  <a:pt x="43640" y="17500"/>
                </a:lnTo>
                <a:lnTo>
                  <a:pt x="43230" y="7383"/>
                </a:lnTo>
                <a:lnTo>
                  <a:pt x="40361" y="2187"/>
                </a:lnTo>
                <a:lnTo>
                  <a:pt x="32574" y="273"/>
                </a:lnTo>
                <a:lnTo>
                  <a:pt x="17408" y="0"/>
                </a:lnTo>
                <a:lnTo>
                  <a:pt x="0" y="0"/>
                </a:lnTo>
                <a:lnTo>
                  <a:pt x="0" y="8750"/>
                </a:lnTo>
                <a:lnTo>
                  <a:pt x="0" y="17500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01629" y="5085503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262159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81030" y="5085503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 h="0">
                <a:moveTo>
                  <a:pt x="698859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63597" y="506800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48" y="0"/>
                </a:moveTo>
                <a:lnTo>
                  <a:pt x="0" y="0"/>
                </a:lnTo>
                <a:lnTo>
                  <a:pt x="0" y="26134"/>
                </a:lnTo>
                <a:lnTo>
                  <a:pt x="26148" y="26134"/>
                </a:lnTo>
                <a:lnTo>
                  <a:pt x="2614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63597" y="506800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16" y="26134"/>
                </a:lnTo>
                <a:lnTo>
                  <a:pt x="17432" y="26134"/>
                </a:lnTo>
                <a:lnTo>
                  <a:pt x="26148" y="26134"/>
                </a:lnTo>
                <a:lnTo>
                  <a:pt x="26148" y="8750"/>
                </a:lnTo>
                <a:lnTo>
                  <a:pt x="26148" y="0"/>
                </a:lnTo>
                <a:lnTo>
                  <a:pt x="8716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9889" y="5872331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5006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40700" y="6222274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929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23291" y="620483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12" y="0"/>
                </a:moveTo>
                <a:lnTo>
                  <a:pt x="0" y="0"/>
                </a:lnTo>
                <a:lnTo>
                  <a:pt x="0" y="26157"/>
                </a:lnTo>
                <a:lnTo>
                  <a:pt x="26112" y="26157"/>
                </a:lnTo>
                <a:lnTo>
                  <a:pt x="2611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23291" y="620483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15"/>
                </a:moveTo>
                <a:lnTo>
                  <a:pt x="0" y="17442"/>
                </a:lnTo>
                <a:lnTo>
                  <a:pt x="0" y="26157"/>
                </a:lnTo>
                <a:lnTo>
                  <a:pt x="8704" y="26157"/>
                </a:lnTo>
                <a:lnTo>
                  <a:pt x="17408" y="26157"/>
                </a:lnTo>
                <a:lnTo>
                  <a:pt x="26112" y="26157"/>
                </a:lnTo>
                <a:lnTo>
                  <a:pt x="26112" y="8715"/>
                </a:lnTo>
                <a:lnTo>
                  <a:pt x="26112" y="0"/>
                </a:lnTo>
                <a:lnTo>
                  <a:pt x="8704" y="0"/>
                </a:lnTo>
                <a:lnTo>
                  <a:pt x="0" y="0"/>
                </a:lnTo>
                <a:lnTo>
                  <a:pt x="0" y="8715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40700" y="5522669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4889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55592" y="4998000"/>
            <a:ext cx="0" cy="525145"/>
          </a:xfrm>
          <a:custGeom>
            <a:avLst/>
            <a:gdLst/>
            <a:ahLst/>
            <a:cxnLst/>
            <a:rect l="l" t="t" r="r" b="b"/>
            <a:pathLst>
              <a:path w="0" h="525145">
                <a:moveTo>
                  <a:pt x="0" y="0"/>
                </a:moveTo>
                <a:lnTo>
                  <a:pt x="0" y="524668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8172" y="550516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34"/>
                </a:lnTo>
                <a:lnTo>
                  <a:pt x="26136" y="26134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38172" y="550516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16" y="26134"/>
                </a:lnTo>
                <a:lnTo>
                  <a:pt x="17420" y="26134"/>
                </a:lnTo>
                <a:lnTo>
                  <a:pt x="26136" y="26134"/>
                </a:lnTo>
                <a:lnTo>
                  <a:pt x="26136" y="8750"/>
                </a:lnTo>
                <a:lnTo>
                  <a:pt x="26136" y="0"/>
                </a:lnTo>
                <a:lnTo>
                  <a:pt x="8716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63593" y="6309765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199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611367" y="6370808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442"/>
                </a:moveTo>
                <a:lnTo>
                  <a:pt x="1496" y="28928"/>
                </a:lnTo>
                <a:lnTo>
                  <a:pt x="5440" y="37203"/>
                </a:lnTo>
                <a:lnTo>
                  <a:pt x="11016" y="42210"/>
                </a:lnTo>
                <a:lnTo>
                  <a:pt x="17408" y="43891"/>
                </a:lnTo>
                <a:lnTo>
                  <a:pt x="28832" y="43478"/>
                </a:lnTo>
                <a:lnTo>
                  <a:pt x="36993" y="40585"/>
                </a:lnTo>
                <a:lnTo>
                  <a:pt x="41889" y="32733"/>
                </a:lnTo>
                <a:lnTo>
                  <a:pt x="43521" y="17442"/>
                </a:lnTo>
                <a:lnTo>
                  <a:pt x="43113" y="7358"/>
                </a:lnTo>
                <a:lnTo>
                  <a:pt x="40257" y="2180"/>
                </a:lnTo>
                <a:lnTo>
                  <a:pt x="32505" y="272"/>
                </a:lnTo>
                <a:lnTo>
                  <a:pt x="17408" y="0"/>
                </a:lnTo>
                <a:lnTo>
                  <a:pt x="0" y="0"/>
                </a:lnTo>
                <a:lnTo>
                  <a:pt x="0" y="8715"/>
                </a:lnTo>
                <a:lnTo>
                  <a:pt x="0" y="17442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01629" y="6396965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37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38394" y="6370808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17527" y="0"/>
                </a:moveTo>
                <a:lnTo>
                  <a:pt x="0" y="0"/>
                </a:lnTo>
                <a:lnTo>
                  <a:pt x="0" y="17442"/>
                </a:lnTo>
                <a:lnTo>
                  <a:pt x="1514" y="28928"/>
                </a:lnTo>
                <a:lnTo>
                  <a:pt x="5499" y="37203"/>
                </a:lnTo>
                <a:lnTo>
                  <a:pt x="11116" y="42210"/>
                </a:lnTo>
                <a:lnTo>
                  <a:pt x="17527" y="43891"/>
                </a:lnTo>
                <a:lnTo>
                  <a:pt x="28952" y="43478"/>
                </a:lnTo>
                <a:lnTo>
                  <a:pt x="37112" y="40585"/>
                </a:lnTo>
                <a:lnTo>
                  <a:pt x="42008" y="32733"/>
                </a:lnTo>
                <a:lnTo>
                  <a:pt x="43640" y="17442"/>
                </a:lnTo>
                <a:lnTo>
                  <a:pt x="43232" y="7358"/>
                </a:lnTo>
                <a:lnTo>
                  <a:pt x="40376" y="2180"/>
                </a:lnTo>
                <a:lnTo>
                  <a:pt x="32624" y="272"/>
                </a:lnTo>
                <a:lnTo>
                  <a:pt x="175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838394" y="6370808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442"/>
                </a:moveTo>
                <a:lnTo>
                  <a:pt x="1514" y="28928"/>
                </a:lnTo>
                <a:lnTo>
                  <a:pt x="5499" y="37203"/>
                </a:lnTo>
                <a:lnTo>
                  <a:pt x="11116" y="42210"/>
                </a:lnTo>
                <a:lnTo>
                  <a:pt x="17527" y="43891"/>
                </a:lnTo>
                <a:lnTo>
                  <a:pt x="28952" y="43478"/>
                </a:lnTo>
                <a:lnTo>
                  <a:pt x="37112" y="40585"/>
                </a:lnTo>
                <a:lnTo>
                  <a:pt x="42008" y="32733"/>
                </a:lnTo>
                <a:lnTo>
                  <a:pt x="43640" y="17442"/>
                </a:lnTo>
                <a:lnTo>
                  <a:pt x="43232" y="7358"/>
                </a:lnTo>
                <a:lnTo>
                  <a:pt x="40376" y="2180"/>
                </a:lnTo>
                <a:lnTo>
                  <a:pt x="32624" y="272"/>
                </a:lnTo>
                <a:lnTo>
                  <a:pt x="17527" y="0"/>
                </a:lnTo>
                <a:lnTo>
                  <a:pt x="0" y="0"/>
                </a:lnTo>
                <a:lnTo>
                  <a:pt x="0" y="8715"/>
                </a:lnTo>
                <a:lnTo>
                  <a:pt x="0" y="17442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06168" y="7009125"/>
            <a:ext cx="2533650" cy="0"/>
          </a:xfrm>
          <a:custGeom>
            <a:avLst/>
            <a:gdLst/>
            <a:ahLst/>
            <a:cxnLst/>
            <a:rect l="l" t="t" r="r" b="b"/>
            <a:pathLst>
              <a:path w="2533650" h="0">
                <a:moveTo>
                  <a:pt x="2533378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06168" y="7271598"/>
            <a:ext cx="3494404" cy="0"/>
          </a:xfrm>
          <a:custGeom>
            <a:avLst/>
            <a:gdLst/>
            <a:ahLst/>
            <a:cxnLst/>
            <a:rect l="l" t="t" r="r" b="b"/>
            <a:pathLst>
              <a:path w="3494404" h="0">
                <a:moveTo>
                  <a:pt x="3494308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79889" y="5085503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262159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462456" y="506800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34"/>
                </a:lnTo>
                <a:lnTo>
                  <a:pt x="26136" y="26134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62456" y="506800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16" y="26134"/>
                </a:lnTo>
                <a:lnTo>
                  <a:pt x="17432" y="26134"/>
                </a:lnTo>
                <a:lnTo>
                  <a:pt x="26136" y="26134"/>
                </a:lnTo>
                <a:lnTo>
                  <a:pt x="26136" y="8750"/>
                </a:lnTo>
                <a:lnTo>
                  <a:pt x="26136" y="0"/>
                </a:lnTo>
                <a:lnTo>
                  <a:pt x="8716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30453" y="4998000"/>
            <a:ext cx="0" cy="874394"/>
          </a:xfrm>
          <a:custGeom>
            <a:avLst/>
            <a:gdLst/>
            <a:ahLst/>
            <a:cxnLst/>
            <a:rect l="l" t="t" r="r" b="b"/>
            <a:pathLst>
              <a:path w="0" h="874395">
                <a:moveTo>
                  <a:pt x="0" y="0"/>
                </a:moveTo>
                <a:lnTo>
                  <a:pt x="0" y="874331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13033" y="58548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34"/>
                </a:lnTo>
                <a:lnTo>
                  <a:pt x="26136" y="26134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113033" y="58548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04" y="26134"/>
                </a:lnTo>
                <a:lnTo>
                  <a:pt x="17420" y="26134"/>
                </a:lnTo>
                <a:lnTo>
                  <a:pt x="26136" y="26134"/>
                </a:lnTo>
                <a:lnTo>
                  <a:pt x="26136" y="8750"/>
                </a:lnTo>
                <a:lnTo>
                  <a:pt x="26136" y="0"/>
                </a:lnTo>
                <a:lnTo>
                  <a:pt x="8704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401629" y="5872331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5006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55592" y="4560835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 h="0">
                <a:moveTo>
                  <a:pt x="0" y="0"/>
                </a:moveTo>
                <a:lnTo>
                  <a:pt x="17486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113033" y="45433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34"/>
                </a:lnTo>
                <a:lnTo>
                  <a:pt x="26136" y="26134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13033" y="45433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04" y="26134"/>
                </a:lnTo>
                <a:lnTo>
                  <a:pt x="17420" y="26134"/>
                </a:lnTo>
                <a:lnTo>
                  <a:pt x="26136" y="26134"/>
                </a:lnTo>
                <a:lnTo>
                  <a:pt x="26136" y="8750"/>
                </a:lnTo>
                <a:lnTo>
                  <a:pt x="26136" y="0"/>
                </a:lnTo>
                <a:lnTo>
                  <a:pt x="8704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05028" y="4385828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5006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87596" y="45433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48" y="0"/>
                </a:moveTo>
                <a:lnTo>
                  <a:pt x="0" y="0"/>
                </a:lnTo>
                <a:lnTo>
                  <a:pt x="0" y="26134"/>
                </a:lnTo>
                <a:lnTo>
                  <a:pt x="26148" y="26134"/>
                </a:lnTo>
                <a:lnTo>
                  <a:pt x="2614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87596" y="45433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16" y="26134"/>
                </a:lnTo>
                <a:lnTo>
                  <a:pt x="17432" y="26134"/>
                </a:lnTo>
                <a:lnTo>
                  <a:pt x="26148" y="26134"/>
                </a:lnTo>
                <a:lnTo>
                  <a:pt x="26148" y="8750"/>
                </a:lnTo>
                <a:lnTo>
                  <a:pt x="26148" y="0"/>
                </a:lnTo>
                <a:lnTo>
                  <a:pt x="8716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79889" y="5085503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810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79889" y="5522669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4889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741888" y="5959835"/>
            <a:ext cx="174625" cy="87630"/>
          </a:xfrm>
          <a:custGeom>
            <a:avLst/>
            <a:gdLst/>
            <a:ahLst/>
            <a:cxnLst/>
            <a:rect l="l" t="t" r="r" b="b"/>
            <a:pathLst>
              <a:path w="174625" h="87629">
                <a:moveTo>
                  <a:pt x="0" y="87503"/>
                </a:moveTo>
                <a:lnTo>
                  <a:pt x="174527" y="0"/>
                </a:lnTo>
              </a:path>
            </a:pathLst>
          </a:custGeom>
          <a:ln w="85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689603" y="602108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500"/>
                </a:moveTo>
                <a:lnTo>
                  <a:pt x="1497" y="28917"/>
                </a:lnTo>
                <a:lnTo>
                  <a:pt x="5446" y="37086"/>
                </a:lnTo>
                <a:lnTo>
                  <a:pt x="11026" y="41996"/>
                </a:lnTo>
                <a:lnTo>
                  <a:pt x="17420" y="43634"/>
                </a:lnTo>
                <a:lnTo>
                  <a:pt x="28860" y="43226"/>
                </a:lnTo>
                <a:lnTo>
                  <a:pt x="37031" y="40368"/>
                </a:lnTo>
                <a:lnTo>
                  <a:pt x="41934" y="32609"/>
                </a:lnTo>
                <a:lnTo>
                  <a:pt x="43569" y="17500"/>
                </a:lnTo>
                <a:lnTo>
                  <a:pt x="43160" y="7383"/>
                </a:lnTo>
                <a:lnTo>
                  <a:pt x="40300" y="2187"/>
                </a:lnTo>
                <a:lnTo>
                  <a:pt x="32537" y="273"/>
                </a:lnTo>
                <a:lnTo>
                  <a:pt x="17420" y="0"/>
                </a:lnTo>
                <a:lnTo>
                  <a:pt x="0" y="0"/>
                </a:lnTo>
                <a:lnTo>
                  <a:pt x="0" y="8750"/>
                </a:lnTo>
                <a:lnTo>
                  <a:pt x="0" y="17500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79889" y="6047338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13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916415" y="6021087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4">
                <a:moveTo>
                  <a:pt x="17766" y="0"/>
                </a:moveTo>
                <a:lnTo>
                  <a:pt x="0" y="0"/>
                </a:lnTo>
                <a:lnTo>
                  <a:pt x="0" y="17500"/>
                </a:lnTo>
                <a:lnTo>
                  <a:pt x="1551" y="28917"/>
                </a:lnTo>
                <a:lnTo>
                  <a:pt x="5619" y="37086"/>
                </a:lnTo>
                <a:lnTo>
                  <a:pt x="11318" y="41996"/>
                </a:lnTo>
                <a:lnTo>
                  <a:pt x="17766" y="43634"/>
                </a:lnTo>
                <a:lnTo>
                  <a:pt x="29190" y="43226"/>
                </a:lnTo>
                <a:lnTo>
                  <a:pt x="37350" y="40368"/>
                </a:lnTo>
                <a:lnTo>
                  <a:pt x="42247" y="32609"/>
                </a:lnTo>
                <a:lnTo>
                  <a:pt x="43879" y="17500"/>
                </a:lnTo>
                <a:lnTo>
                  <a:pt x="43471" y="7383"/>
                </a:lnTo>
                <a:lnTo>
                  <a:pt x="40615" y="2187"/>
                </a:lnTo>
                <a:lnTo>
                  <a:pt x="32862" y="273"/>
                </a:lnTo>
                <a:lnTo>
                  <a:pt x="17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16415" y="6021087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4">
                <a:moveTo>
                  <a:pt x="0" y="17500"/>
                </a:moveTo>
                <a:lnTo>
                  <a:pt x="1551" y="28917"/>
                </a:lnTo>
                <a:lnTo>
                  <a:pt x="5619" y="37086"/>
                </a:lnTo>
                <a:lnTo>
                  <a:pt x="11318" y="41996"/>
                </a:lnTo>
                <a:lnTo>
                  <a:pt x="17766" y="43634"/>
                </a:lnTo>
                <a:lnTo>
                  <a:pt x="29190" y="43226"/>
                </a:lnTo>
                <a:lnTo>
                  <a:pt x="37350" y="40368"/>
                </a:lnTo>
                <a:lnTo>
                  <a:pt x="42247" y="32609"/>
                </a:lnTo>
                <a:lnTo>
                  <a:pt x="43879" y="17500"/>
                </a:lnTo>
                <a:lnTo>
                  <a:pt x="43471" y="7383"/>
                </a:lnTo>
                <a:lnTo>
                  <a:pt x="40615" y="2187"/>
                </a:lnTo>
                <a:lnTo>
                  <a:pt x="32862" y="273"/>
                </a:lnTo>
                <a:lnTo>
                  <a:pt x="17766" y="0"/>
                </a:lnTo>
                <a:lnTo>
                  <a:pt x="0" y="0"/>
                </a:lnTo>
                <a:lnTo>
                  <a:pt x="0" y="8750"/>
                </a:lnTo>
                <a:lnTo>
                  <a:pt x="0" y="17500"/>
                </a:lnTo>
                <a:close/>
              </a:path>
            </a:pathLst>
          </a:custGeom>
          <a:ln w="8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663593" y="5610172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386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611367" y="5671191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733"/>
                </a:moveTo>
                <a:lnTo>
                  <a:pt x="1496" y="29151"/>
                </a:lnTo>
                <a:lnTo>
                  <a:pt x="5440" y="37320"/>
                </a:lnTo>
                <a:lnTo>
                  <a:pt x="11016" y="42229"/>
                </a:lnTo>
                <a:lnTo>
                  <a:pt x="17408" y="43868"/>
                </a:lnTo>
                <a:lnTo>
                  <a:pt x="28832" y="43459"/>
                </a:lnTo>
                <a:lnTo>
                  <a:pt x="36993" y="40601"/>
                </a:lnTo>
                <a:lnTo>
                  <a:pt x="41889" y="32842"/>
                </a:lnTo>
                <a:lnTo>
                  <a:pt x="43521" y="17733"/>
                </a:lnTo>
                <a:lnTo>
                  <a:pt x="43113" y="7481"/>
                </a:lnTo>
                <a:lnTo>
                  <a:pt x="40257" y="2216"/>
                </a:lnTo>
                <a:lnTo>
                  <a:pt x="32505" y="277"/>
                </a:lnTo>
                <a:lnTo>
                  <a:pt x="17408" y="0"/>
                </a:lnTo>
                <a:lnTo>
                  <a:pt x="0" y="0"/>
                </a:lnTo>
                <a:lnTo>
                  <a:pt x="0" y="8983"/>
                </a:lnTo>
                <a:lnTo>
                  <a:pt x="0" y="1773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838394" y="5671191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17527" y="0"/>
                </a:moveTo>
                <a:lnTo>
                  <a:pt x="0" y="0"/>
                </a:lnTo>
                <a:lnTo>
                  <a:pt x="0" y="17733"/>
                </a:lnTo>
                <a:lnTo>
                  <a:pt x="1514" y="29151"/>
                </a:lnTo>
                <a:lnTo>
                  <a:pt x="5499" y="37320"/>
                </a:lnTo>
                <a:lnTo>
                  <a:pt x="11116" y="42229"/>
                </a:lnTo>
                <a:lnTo>
                  <a:pt x="17527" y="43868"/>
                </a:lnTo>
                <a:lnTo>
                  <a:pt x="28952" y="43459"/>
                </a:lnTo>
                <a:lnTo>
                  <a:pt x="37112" y="40601"/>
                </a:lnTo>
                <a:lnTo>
                  <a:pt x="42008" y="32842"/>
                </a:lnTo>
                <a:lnTo>
                  <a:pt x="43640" y="17733"/>
                </a:lnTo>
                <a:lnTo>
                  <a:pt x="43232" y="7481"/>
                </a:lnTo>
                <a:lnTo>
                  <a:pt x="40376" y="2216"/>
                </a:lnTo>
                <a:lnTo>
                  <a:pt x="32624" y="277"/>
                </a:lnTo>
                <a:lnTo>
                  <a:pt x="175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38394" y="5671191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733"/>
                </a:moveTo>
                <a:lnTo>
                  <a:pt x="1514" y="29151"/>
                </a:lnTo>
                <a:lnTo>
                  <a:pt x="5499" y="37320"/>
                </a:lnTo>
                <a:lnTo>
                  <a:pt x="11116" y="42229"/>
                </a:lnTo>
                <a:lnTo>
                  <a:pt x="17527" y="43868"/>
                </a:lnTo>
                <a:lnTo>
                  <a:pt x="28952" y="43459"/>
                </a:lnTo>
                <a:lnTo>
                  <a:pt x="37112" y="40601"/>
                </a:lnTo>
                <a:lnTo>
                  <a:pt x="42008" y="32842"/>
                </a:lnTo>
                <a:lnTo>
                  <a:pt x="43640" y="17733"/>
                </a:lnTo>
                <a:lnTo>
                  <a:pt x="43232" y="7481"/>
                </a:lnTo>
                <a:lnTo>
                  <a:pt x="40376" y="2216"/>
                </a:lnTo>
                <a:lnTo>
                  <a:pt x="32624" y="277"/>
                </a:lnTo>
                <a:lnTo>
                  <a:pt x="17527" y="0"/>
                </a:lnTo>
                <a:lnTo>
                  <a:pt x="0" y="0"/>
                </a:lnTo>
                <a:lnTo>
                  <a:pt x="0" y="8983"/>
                </a:lnTo>
                <a:lnTo>
                  <a:pt x="0" y="1773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61327" y="637952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12" y="0"/>
                </a:moveTo>
                <a:lnTo>
                  <a:pt x="0" y="0"/>
                </a:lnTo>
                <a:lnTo>
                  <a:pt x="0" y="26157"/>
                </a:lnTo>
                <a:lnTo>
                  <a:pt x="26112" y="26157"/>
                </a:lnTo>
                <a:lnTo>
                  <a:pt x="2611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40700" y="5872331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929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23291" y="58548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12" y="0"/>
                </a:moveTo>
                <a:lnTo>
                  <a:pt x="0" y="0"/>
                </a:lnTo>
                <a:lnTo>
                  <a:pt x="0" y="26134"/>
                </a:lnTo>
                <a:lnTo>
                  <a:pt x="26112" y="26134"/>
                </a:lnTo>
                <a:lnTo>
                  <a:pt x="2611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23291" y="58548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04" y="26134"/>
                </a:lnTo>
                <a:lnTo>
                  <a:pt x="17408" y="26134"/>
                </a:lnTo>
                <a:lnTo>
                  <a:pt x="26112" y="26134"/>
                </a:lnTo>
                <a:lnTo>
                  <a:pt x="26112" y="8750"/>
                </a:lnTo>
                <a:lnTo>
                  <a:pt x="26112" y="0"/>
                </a:lnTo>
                <a:lnTo>
                  <a:pt x="8704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30453" y="4560835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574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40700" y="5085503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262159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423291" y="506800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12" y="0"/>
                </a:moveTo>
                <a:lnTo>
                  <a:pt x="0" y="0"/>
                </a:lnTo>
                <a:lnTo>
                  <a:pt x="0" y="26134"/>
                </a:lnTo>
                <a:lnTo>
                  <a:pt x="26112" y="26134"/>
                </a:lnTo>
                <a:lnTo>
                  <a:pt x="2611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423291" y="506800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04" y="26134"/>
                </a:lnTo>
                <a:lnTo>
                  <a:pt x="17408" y="26134"/>
                </a:lnTo>
                <a:lnTo>
                  <a:pt x="26112" y="26134"/>
                </a:lnTo>
                <a:lnTo>
                  <a:pt x="26112" y="8750"/>
                </a:lnTo>
                <a:lnTo>
                  <a:pt x="26112" y="0"/>
                </a:lnTo>
                <a:lnTo>
                  <a:pt x="8704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55592" y="5522669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524296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741888" y="6309765"/>
            <a:ext cx="174625" cy="87630"/>
          </a:xfrm>
          <a:custGeom>
            <a:avLst/>
            <a:gdLst/>
            <a:ahLst/>
            <a:cxnLst/>
            <a:rect l="l" t="t" r="r" b="b"/>
            <a:pathLst>
              <a:path w="174625" h="87629">
                <a:moveTo>
                  <a:pt x="0" y="87199"/>
                </a:moveTo>
                <a:lnTo>
                  <a:pt x="174527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689603" y="6370808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442"/>
                </a:moveTo>
                <a:lnTo>
                  <a:pt x="1497" y="28928"/>
                </a:lnTo>
                <a:lnTo>
                  <a:pt x="5446" y="37203"/>
                </a:lnTo>
                <a:lnTo>
                  <a:pt x="11026" y="42210"/>
                </a:lnTo>
                <a:lnTo>
                  <a:pt x="17420" y="43891"/>
                </a:lnTo>
                <a:lnTo>
                  <a:pt x="28860" y="43478"/>
                </a:lnTo>
                <a:lnTo>
                  <a:pt x="37031" y="40585"/>
                </a:lnTo>
                <a:lnTo>
                  <a:pt x="41934" y="32733"/>
                </a:lnTo>
                <a:lnTo>
                  <a:pt x="43569" y="17442"/>
                </a:lnTo>
                <a:lnTo>
                  <a:pt x="43160" y="7358"/>
                </a:lnTo>
                <a:lnTo>
                  <a:pt x="40300" y="2180"/>
                </a:lnTo>
                <a:lnTo>
                  <a:pt x="32537" y="272"/>
                </a:lnTo>
                <a:lnTo>
                  <a:pt x="17420" y="0"/>
                </a:lnTo>
                <a:lnTo>
                  <a:pt x="0" y="0"/>
                </a:lnTo>
                <a:lnTo>
                  <a:pt x="0" y="8715"/>
                </a:lnTo>
                <a:lnTo>
                  <a:pt x="0" y="17442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479889" y="6396965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13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916415" y="637080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17766" y="0"/>
                </a:moveTo>
                <a:lnTo>
                  <a:pt x="0" y="0"/>
                </a:lnTo>
                <a:lnTo>
                  <a:pt x="0" y="17442"/>
                </a:lnTo>
                <a:lnTo>
                  <a:pt x="1551" y="28928"/>
                </a:lnTo>
                <a:lnTo>
                  <a:pt x="5619" y="37203"/>
                </a:lnTo>
                <a:lnTo>
                  <a:pt x="11318" y="42210"/>
                </a:lnTo>
                <a:lnTo>
                  <a:pt x="17766" y="43891"/>
                </a:lnTo>
                <a:lnTo>
                  <a:pt x="29190" y="43478"/>
                </a:lnTo>
                <a:lnTo>
                  <a:pt x="37350" y="40585"/>
                </a:lnTo>
                <a:lnTo>
                  <a:pt x="42247" y="32733"/>
                </a:lnTo>
                <a:lnTo>
                  <a:pt x="43879" y="17442"/>
                </a:lnTo>
                <a:lnTo>
                  <a:pt x="43471" y="7358"/>
                </a:lnTo>
                <a:lnTo>
                  <a:pt x="40615" y="2180"/>
                </a:lnTo>
                <a:lnTo>
                  <a:pt x="32862" y="272"/>
                </a:lnTo>
                <a:lnTo>
                  <a:pt x="17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16415" y="637080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17442"/>
                </a:moveTo>
                <a:lnTo>
                  <a:pt x="1551" y="28928"/>
                </a:lnTo>
                <a:lnTo>
                  <a:pt x="5619" y="37203"/>
                </a:lnTo>
                <a:lnTo>
                  <a:pt x="11318" y="42210"/>
                </a:lnTo>
                <a:lnTo>
                  <a:pt x="17766" y="43891"/>
                </a:lnTo>
                <a:lnTo>
                  <a:pt x="29190" y="43478"/>
                </a:lnTo>
                <a:lnTo>
                  <a:pt x="37350" y="40585"/>
                </a:lnTo>
                <a:lnTo>
                  <a:pt x="42247" y="32733"/>
                </a:lnTo>
                <a:lnTo>
                  <a:pt x="43879" y="17442"/>
                </a:lnTo>
                <a:lnTo>
                  <a:pt x="43471" y="7358"/>
                </a:lnTo>
                <a:lnTo>
                  <a:pt x="40615" y="2180"/>
                </a:lnTo>
                <a:lnTo>
                  <a:pt x="32862" y="272"/>
                </a:lnTo>
                <a:lnTo>
                  <a:pt x="17766" y="0"/>
                </a:lnTo>
                <a:lnTo>
                  <a:pt x="0" y="0"/>
                </a:lnTo>
                <a:lnTo>
                  <a:pt x="0" y="8715"/>
                </a:lnTo>
                <a:lnTo>
                  <a:pt x="0" y="17442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968998" y="6396965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209737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100477" y="6396965"/>
            <a:ext cx="0" cy="875030"/>
          </a:xfrm>
          <a:custGeom>
            <a:avLst/>
            <a:gdLst/>
            <a:ahLst/>
            <a:cxnLst/>
            <a:rect l="l" t="t" r="r" b="b"/>
            <a:pathLst>
              <a:path w="0" h="875029">
                <a:moveTo>
                  <a:pt x="0" y="0"/>
                </a:moveTo>
                <a:lnTo>
                  <a:pt x="0" y="874633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781030" y="4560835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562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38172" y="45433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34"/>
                </a:lnTo>
                <a:lnTo>
                  <a:pt x="26136" y="26134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938172" y="45433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16" y="26134"/>
                </a:lnTo>
                <a:lnTo>
                  <a:pt x="17420" y="26134"/>
                </a:lnTo>
                <a:lnTo>
                  <a:pt x="26136" y="26134"/>
                </a:lnTo>
                <a:lnTo>
                  <a:pt x="26136" y="8750"/>
                </a:lnTo>
                <a:lnTo>
                  <a:pt x="26136" y="0"/>
                </a:lnTo>
                <a:lnTo>
                  <a:pt x="8716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401629" y="5522669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4889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05028" y="4998000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79">
                <a:moveTo>
                  <a:pt x="0" y="0"/>
                </a:moveTo>
                <a:lnTo>
                  <a:pt x="0" y="1224273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87596" y="620483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48" y="0"/>
                </a:moveTo>
                <a:lnTo>
                  <a:pt x="0" y="0"/>
                </a:lnTo>
                <a:lnTo>
                  <a:pt x="0" y="26157"/>
                </a:lnTo>
                <a:lnTo>
                  <a:pt x="26148" y="26157"/>
                </a:lnTo>
                <a:lnTo>
                  <a:pt x="2614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87596" y="620483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15"/>
                </a:moveTo>
                <a:lnTo>
                  <a:pt x="0" y="17442"/>
                </a:lnTo>
                <a:lnTo>
                  <a:pt x="0" y="26157"/>
                </a:lnTo>
                <a:lnTo>
                  <a:pt x="8716" y="26157"/>
                </a:lnTo>
                <a:lnTo>
                  <a:pt x="17432" y="26157"/>
                </a:lnTo>
                <a:lnTo>
                  <a:pt x="26148" y="26157"/>
                </a:lnTo>
                <a:lnTo>
                  <a:pt x="26148" y="8715"/>
                </a:lnTo>
                <a:lnTo>
                  <a:pt x="26148" y="0"/>
                </a:lnTo>
                <a:lnTo>
                  <a:pt x="8716" y="0"/>
                </a:lnTo>
                <a:lnTo>
                  <a:pt x="0" y="0"/>
                </a:lnTo>
                <a:lnTo>
                  <a:pt x="0" y="8715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663593" y="5260159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503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611367" y="53215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383"/>
                </a:moveTo>
                <a:lnTo>
                  <a:pt x="1496" y="28850"/>
                </a:lnTo>
                <a:lnTo>
                  <a:pt x="5440" y="37013"/>
                </a:lnTo>
                <a:lnTo>
                  <a:pt x="11016" y="41895"/>
                </a:lnTo>
                <a:lnTo>
                  <a:pt x="17408" y="43518"/>
                </a:lnTo>
                <a:lnTo>
                  <a:pt x="28832" y="43109"/>
                </a:lnTo>
                <a:lnTo>
                  <a:pt x="36993" y="40251"/>
                </a:lnTo>
                <a:lnTo>
                  <a:pt x="41889" y="32492"/>
                </a:lnTo>
                <a:lnTo>
                  <a:pt x="43521" y="17383"/>
                </a:lnTo>
                <a:lnTo>
                  <a:pt x="43113" y="7333"/>
                </a:lnTo>
                <a:lnTo>
                  <a:pt x="40257" y="2172"/>
                </a:lnTo>
                <a:lnTo>
                  <a:pt x="32505" y="271"/>
                </a:lnTo>
                <a:lnTo>
                  <a:pt x="17408" y="0"/>
                </a:lnTo>
                <a:lnTo>
                  <a:pt x="0" y="0"/>
                </a:lnTo>
                <a:lnTo>
                  <a:pt x="0" y="8633"/>
                </a:lnTo>
                <a:lnTo>
                  <a:pt x="0" y="1738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401629" y="534766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37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838394" y="53215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527" y="0"/>
                </a:moveTo>
                <a:lnTo>
                  <a:pt x="0" y="0"/>
                </a:lnTo>
                <a:lnTo>
                  <a:pt x="0" y="17383"/>
                </a:lnTo>
                <a:lnTo>
                  <a:pt x="1514" y="28850"/>
                </a:lnTo>
                <a:lnTo>
                  <a:pt x="5499" y="37013"/>
                </a:lnTo>
                <a:lnTo>
                  <a:pt x="11116" y="41895"/>
                </a:lnTo>
                <a:lnTo>
                  <a:pt x="17527" y="43518"/>
                </a:lnTo>
                <a:lnTo>
                  <a:pt x="28952" y="43109"/>
                </a:lnTo>
                <a:lnTo>
                  <a:pt x="37112" y="40251"/>
                </a:lnTo>
                <a:lnTo>
                  <a:pt x="42008" y="32492"/>
                </a:lnTo>
                <a:lnTo>
                  <a:pt x="43640" y="17383"/>
                </a:lnTo>
                <a:lnTo>
                  <a:pt x="43232" y="7333"/>
                </a:lnTo>
                <a:lnTo>
                  <a:pt x="40376" y="2172"/>
                </a:lnTo>
                <a:lnTo>
                  <a:pt x="32624" y="271"/>
                </a:lnTo>
                <a:lnTo>
                  <a:pt x="175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838394" y="53215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383"/>
                </a:moveTo>
                <a:lnTo>
                  <a:pt x="1514" y="28850"/>
                </a:lnTo>
                <a:lnTo>
                  <a:pt x="5499" y="37013"/>
                </a:lnTo>
                <a:lnTo>
                  <a:pt x="11116" y="41895"/>
                </a:lnTo>
                <a:lnTo>
                  <a:pt x="17527" y="43518"/>
                </a:lnTo>
                <a:lnTo>
                  <a:pt x="28952" y="43109"/>
                </a:lnTo>
                <a:lnTo>
                  <a:pt x="37112" y="40251"/>
                </a:lnTo>
                <a:lnTo>
                  <a:pt x="42008" y="32492"/>
                </a:lnTo>
                <a:lnTo>
                  <a:pt x="43640" y="17383"/>
                </a:lnTo>
                <a:lnTo>
                  <a:pt x="43232" y="7333"/>
                </a:lnTo>
                <a:lnTo>
                  <a:pt x="40376" y="2172"/>
                </a:lnTo>
                <a:lnTo>
                  <a:pt x="32624" y="271"/>
                </a:lnTo>
                <a:lnTo>
                  <a:pt x="17527" y="0"/>
                </a:lnTo>
                <a:lnTo>
                  <a:pt x="0" y="0"/>
                </a:lnTo>
                <a:lnTo>
                  <a:pt x="0" y="8633"/>
                </a:lnTo>
                <a:lnTo>
                  <a:pt x="0" y="17383"/>
                </a:lnTo>
                <a:close/>
              </a:path>
            </a:pathLst>
          </a:custGeom>
          <a:ln w="8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890739" y="534766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209737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440700" y="5872331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5006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122138" y="637952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12" y="0"/>
                </a:moveTo>
                <a:lnTo>
                  <a:pt x="0" y="0"/>
                </a:lnTo>
                <a:lnTo>
                  <a:pt x="0" y="26157"/>
                </a:lnTo>
                <a:lnTo>
                  <a:pt x="26112" y="26157"/>
                </a:lnTo>
                <a:lnTo>
                  <a:pt x="2611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100477" y="5347663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49895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083068" y="568017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383"/>
                </a:lnTo>
                <a:lnTo>
                  <a:pt x="0" y="26134"/>
                </a:lnTo>
                <a:lnTo>
                  <a:pt x="8704" y="26134"/>
                </a:lnTo>
                <a:lnTo>
                  <a:pt x="17408" y="26134"/>
                </a:lnTo>
                <a:lnTo>
                  <a:pt x="26112" y="26134"/>
                </a:lnTo>
                <a:lnTo>
                  <a:pt x="26112" y="8750"/>
                </a:lnTo>
                <a:lnTo>
                  <a:pt x="26112" y="0"/>
                </a:lnTo>
                <a:lnTo>
                  <a:pt x="8704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79889" y="6222274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810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62456" y="620483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57"/>
                </a:lnTo>
                <a:lnTo>
                  <a:pt x="26136" y="26157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462456" y="620483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15"/>
                </a:moveTo>
                <a:lnTo>
                  <a:pt x="0" y="17442"/>
                </a:lnTo>
                <a:lnTo>
                  <a:pt x="0" y="26157"/>
                </a:lnTo>
                <a:lnTo>
                  <a:pt x="8716" y="26157"/>
                </a:lnTo>
                <a:lnTo>
                  <a:pt x="17432" y="26157"/>
                </a:lnTo>
                <a:lnTo>
                  <a:pt x="26136" y="26157"/>
                </a:lnTo>
                <a:lnTo>
                  <a:pt x="26136" y="8715"/>
                </a:lnTo>
                <a:lnTo>
                  <a:pt x="26136" y="0"/>
                </a:lnTo>
                <a:lnTo>
                  <a:pt x="8716" y="0"/>
                </a:lnTo>
                <a:lnTo>
                  <a:pt x="0" y="0"/>
                </a:lnTo>
                <a:lnTo>
                  <a:pt x="0" y="8715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06168" y="5872331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524284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702782" y="6309765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199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650437" y="6370808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442"/>
                </a:moveTo>
                <a:lnTo>
                  <a:pt x="1496" y="28928"/>
                </a:lnTo>
                <a:lnTo>
                  <a:pt x="5440" y="37203"/>
                </a:lnTo>
                <a:lnTo>
                  <a:pt x="11016" y="42210"/>
                </a:lnTo>
                <a:lnTo>
                  <a:pt x="17408" y="43891"/>
                </a:lnTo>
                <a:lnTo>
                  <a:pt x="28851" y="43478"/>
                </a:lnTo>
                <a:lnTo>
                  <a:pt x="37052" y="40585"/>
                </a:lnTo>
                <a:lnTo>
                  <a:pt x="41990" y="32733"/>
                </a:lnTo>
                <a:lnTo>
                  <a:pt x="43640" y="17442"/>
                </a:lnTo>
                <a:lnTo>
                  <a:pt x="43230" y="7358"/>
                </a:lnTo>
                <a:lnTo>
                  <a:pt x="40361" y="2180"/>
                </a:lnTo>
                <a:lnTo>
                  <a:pt x="32574" y="272"/>
                </a:lnTo>
                <a:lnTo>
                  <a:pt x="17408" y="0"/>
                </a:lnTo>
                <a:lnTo>
                  <a:pt x="0" y="0"/>
                </a:lnTo>
                <a:lnTo>
                  <a:pt x="0" y="8715"/>
                </a:lnTo>
                <a:lnTo>
                  <a:pt x="0" y="17442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440700" y="6396965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37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877583" y="6370808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17408" y="0"/>
                </a:moveTo>
                <a:lnTo>
                  <a:pt x="0" y="0"/>
                </a:lnTo>
                <a:lnTo>
                  <a:pt x="0" y="17442"/>
                </a:lnTo>
                <a:lnTo>
                  <a:pt x="1496" y="28928"/>
                </a:lnTo>
                <a:lnTo>
                  <a:pt x="5440" y="37203"/>
                </a:lnTo>
                <a:lnTo>
                  <a:pt x="11016" y="42210"/>
                </a:lnTo>
                <a:lnTo>
                  <a:pt x="17408" y="43891"/>
                </a:lnTo>
                <a:lnTo>
                  <a:pt x="28851" y="43478"/>
                </a:lnTo>
                <a:lnTo>
                  <a:pt x="37052" y="40585"/>
                </a:lnTo>
                <a:lnTo>
                  <a:pt x="41990" y="32733"/>
                </a:lnTo>
                <a:lnTo>
                  <a:pt x="43640" y="17442"/>
                </a:lnTo>
                <a:lnTo>
                  <a:pt x="43230" y="7358"/>
                </a:lnTo>
                <a:lnTo>
                  <a:pt x="40361" y="2180"/>
                </a:lnTo>
                <a:lnTo>
                  <a:pt x="32574" y="272"/>
                </a:lnTo>
                <a:lnTo>
                  <a:pt x="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877583" y="6370808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442"/>
                </a:moveTo>
                <a:lnTo>
                  <a:pt x="1496" y="28928"/>
                </a:lnTo>
                <a:lnTo>
                  <a:pt x="5440" y="37203"/>
                </a:lnTo>
                <a:lnTo>
                  <a:pt x="11016" y="42210"/>
                </a:lnTo>
                <a:lnTo>
                  <a:pt x="17408" y="43891"/>
                </a:lnTo>
                <a:lnTo>
                  <a:pt x="28851" y="43478"/>
                </a:lnTo>
                <a:lnTo>
                  <a:pt x="37052" y="40585"/>
                </a:lnTo>
                <a:lnTo>
                  <a:pt x="41990" y="32733"/>
                </a:lnTo>
                <a:lnTo>
                  <a:pt x="43640" y="17442"/>
                </a:lnTo>
                <a:lnTo>
                  <a:pt x="43230" y="7358"/>
                </a:lnTo>
                <a:lnTo>
                  <a:pt x="40361" y="2180"/>
                </a:lnTo>
                <a:lnTo>
                  <a:pt x="32574" y="272"/>
                </a:lnTo>
                <a:lnTo>
                  <a:pt x="17408" y="0"/>
                </a:lnTo>
                <a:lnTo>
                  <a:pt x="0" y="0"/>
                </a:lnTo>
                <a:lnTo>
                  <a:pt x="0" y="8715"/>
                </a:lnTo>
                <a:lnTo>
                  <a:pt x="0" y="17442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929929" y="6396965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209618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06168" y="5085503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 h="0">
                <a:moveTo>
                  <a:pt x="174861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702782" y="5260159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503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650437" y="53215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383"/>
                </a:moveTo>
                <a:lnTo>
                  <a:pt x="1496" y="28850"/>
                </a:lnTo>
                <a:lnTo>
                  <a:pt x="5440" y="37013"/>
                </a:lnTo>
                <a:lnTo>
                  <a:pt x="11016" y="41895"/>
                </a:lnTo>
                <a:lnTo>
                  <a:pt x="17408" y="43518"/>
                </a:lnTo>
                <a:lnTo>
                  <a:pt x="28851" y="43109"/>
                </a:lnTo>
                <a:lnTo>
                  <a:pt x="37052" y="40251"/>
                </a:lnTo>
                <a:lnTo>
                  <a:pt x="41990" y="32492"/>
                </a:lnTo>
                <a:lnTo>
                  <a:pt x="43640" y="17383"/>
                </a:lnTo>
                <a:lnTo>
                  <a:pt x="43230" y="7333"/>
                </a:lnTo>
                <a:lnTo>
                  <a:pt x="40361" y="2172"/>
                </a:lnTo>
                <a:lnTo>
                  <a:pt x="32574" y="271"/>
                </a:lnTo>
                <a:lnTo>
                  <a:pt x="17408" y="0"/>
                </a:lnTo>
                <a:lnTo>
                  <a:pt x="0" y="0"/>
                </a:lnTo>
                <a:lnTo>
                  <a:pt x="0" y="8633"/>
                </a:lnTo>
                <a:lnTo>
                  <a:pt x="0" y="17383"/>
                </a:lnTo>
                <a:close/>
              </a:path>
            </a:pathLst>
          </a:custGeom>
          <a:ln w="8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440700" y="534766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37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877583" y="53215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408" y="0"/>
                </a:moveTo>
                <a:lnTo>
                  <a:pt x="0" y="0"/>
                </a:lnTo>
                <a:lnTo>
                  <a:pt x="0" y="17383"/>
                </a:lnTo>
                <a:lnTo>
                  <a:pt x="1496" y="28850"/>
                </a:lnTo>
                <a:lnTo>
                  <a:pt x="5440" y="37013"/>
                </a:lnTo>
                <a:lnTo>
                  <a:pt x="11016" y="41895"/>
                </a:lnTo>
                <a:lnTo>
                  <a:pt x="17408" y="43518"/>
                </a:lnTo>
                <a:lnTo>
                  <a:pt x="28851" y="43109"/>
                </a:lnTo>
                <a:lnTo>
                  <a:pt x="37052" y="40251"/>
                </a:lnTo>
                <a:lnTo>
                  <a:pt x="41990" y="32492"/>
                </a:lnTo>
                <a:lnTo>
                  <a:pt x="43640" y="17383"/>
                </a:lnTo>
                <a:lnTo>
                  <a:pt x="43230" y="7333"/>
                </a:lnTo>
                <a:lnTo>
                  <a:pt x="40361" y="2172"/>
                </a:lnTo>
                <a:lnTo>
                  <a:pt x="32574" y="271"/>
                </a:lnTo>
                <a:lnTo>
                  <a:pt x="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877583" y="53215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383"/>
                </a:moveTo>
                <a:lnTo>
                  <a:pt x="1496" y="28850"/>
                </a:lnTo>
                <a:lnTo>
                  <a:pt x="5440" y="37013"/>
                </a:lnTo>
                <a:lnTo>
                  <a:pt x="11016" y="41895"/>
                </a:lnTo>
                <a:lnTo>
                  <a:pt x="17408" y="43518"/>
                </a:lnTo>
                <a:lnTo>
                  <a:pt x="28851" y="43109"/>
                </a:lnTo>
                <a:lnTo>
                  <a:pt x="37052" y="40251"/>
                </a:lnTo>
                <a:lnTo>
                  <a:pt x="41990" y="32492"/>
                </a:lnTo>
                <a:lnTo>
                  <a:pt x="43640" y="17383"/>
                </a:lnTo>
                <a:lnTo>
                  <a:pt x="43230" y="7333"/>
                </a:lnTo>
                <a:lnTo>
                  <a:pt x="40361" y="2172"/>
                </a:lnTo>
                <a:lnTo>
                  <a:pt x="32574" y="271"/>
                </a:lnTo>
                <a:lnTo>
                  <a:pt x="17408" y="0"/>
                </a:lnTo>
                <a:lnTo>
                  <a:pt x="0" y="0"/>
                </a:lnTo>
                <a:lnTo>
                  <a:pt x="0" y="8633"/>
                </a:lnTo>
                <a:lnTo>
                  <a:pt x="0" y="17383"/>
                </a:lnTo>
                <a:close/>
              </a:path>
            </a:pathLst>
          </a:custGeom>
          <a:ln w="8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929929" y="534766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209618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606168" y="6746931"/>
            <a:ext cx="1572895" cy="0"/>
          </a:xfrm>
          <a:custGeom>
            <a:avLst/>
            <a:gdLst/>
            <a:ahLst/>
            <a:cxnLst/>
            <a:rect l="l" t="t" r="r" b="b"/>
            <a:pathLst>
              <a:path w="1572895" h="0">
                <a:moveTo>
                  <a:pt x="1572567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479889" y="5872331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810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462456" y="58548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0"/>
                </a:lnTo>
                <a:lnTo>
                  <a:pt x="0" y="26134"/>
                </a:lnTo>
                <a:lnTo>
                  <a:pt x="26136" y="26134"/>
                </a:lnTo>
                <a:lnTo>
                  <a:pt x="2613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462456" y="58548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16" y="26134"/>
                </a:lnTo>
                <a:lnTo>
                  <a:pt x="17432" y="26134"/>
                </a:lnTo>
                <a:lnTo>
                  <a:pt x="26136" y="26134"/>
                </a:lnTo>
                <a:lnTo>
                  <a:pt x="26136" y="8750"/>
                </a:lnTo>
                <a:lnTo>
                  <a:pt x="26136" y="0"/>
                </a:lnTo>
                <a:lnTo>
                  <a:pt x="8716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955592" y="464833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0"/>
                </a:moveTo>
                <a:lnTo>
                  <a:pt x="26434" y="26134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929455" y="46744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571" y="0"/>
                </a:moveTo>
                <a:lnTo>
                  <a:pt x="0" y="52268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29455" y="472674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571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929455" y="4779359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571" y="0"/>
                </a:moveTo>
                <a:lnTo>
                  <a:pt x="0" y="52385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929455" y="48317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571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955592" y="488436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434" y="0"/>
                </a:moveTo>
                <a:lnTo>
                  <a:pt x="0" y="26134"/>
                </a:lnTo>
              </a:path>
            </a:pathLst>
          </a:custGeom>
          <a:ln w="861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955592" y="4560835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503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955592" y="4910497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87503"/>
                </a:moveTo>
                <a:lnTo>
                  <a:pt x="0" y="0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663593" y="5959835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503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611367" y="602108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500"/>
                </a:moveTo>
                <a:lnTo>
                  <a:pt x="1496" y="28917"/>
                </a:lnTo>
                <a:lnTo>
                  <a:pt x="5440" y="37086"/>
                </a:lnTo>
                <a:lnTo>
                  <a:pt x="11016" y="41996"/>
                </a:lnTo>
                <a:lnTo>
                  <a:pt x="17408" y="43634"/>
                </a:lnTo>
                <a:lnTo>
                  <a:pt x="28832" y="43226"/>
                </a:lnTo>
                <a:lnTo>
                  <a:pt x="36993" y="40368"/>
                </a:lnTo>
                <a:lnTo>
                  <a:pt x="41889" y="32609"/>
                </a:lnTo>
                <a:lnTo>
                  <a:pt x="43521" y="17500"/>
                </a:lnTo>
                <a:lnTo>
                  <a:pt x="43113" y="7383"/>
                </a:lnTo>
                <a:lnTo>
                  <a:pt x="40257" y="2187"/>
                </a:lnTo>
                <a:lnTo>
                  <a:pt x="32505" y="273"/>
                </a:lnTo>
                <a:lnTo>
                  <a:pt x="17408" y="0"/>
                </a:lnTo>
                <a:lnTo>
                  <a:pt x="0" y="0"/>
                </a:lnTo>
                <a:lnTo>
                  <a:pt x="0" y="8750"/>
                </a:lnTo>
                <a:lnTo>
                  <a:pt x="0" y="17500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838394" y="602108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17527" y="0"/>
                </a:moveTo>
                <a:lnTo>
                  <a:pt x="0" y="0"/>
                </a:lnTo>
                <a:lnTo>
                  <a:pt x="0" y="17500"/>
                </a:lnTo>
                <a:lnTo>
                  <a:pt x="1514" y="28917"/>
                </a:lnTo>
                <a:lnTo>
                  <a:pt x="5499" y="37086"/>
                </a:lnTo>
                <a:lnTo>
                  <a:pt x="11116" y="41996"/>
                </a:lnTo>
                <a:lnTo>
                  <a:pt x="17527" y="43634"/>
                </a:lnTo>
                <a:lnTo>
                  <a:pt x="28952" y="43226"/>
                </a:lnTo>
                <a:lnTo>
                  <a:pt x="37112" y="40368"/>
                </a:lnTo>
                <a:lnTo>
                  <a:pt x="42008" y="32609"/>
                </a:lnTo>
                <a:lnTo>
                  <a:pt x="43640" y="17500"/>
                </a:lnTo>
                <a:lnTo>
                  <a:pt x="43232" y="7383"/>
                </a:lnTo>
                <a:lnTo>
                  <a:pt x="40376" y="2187"/>
                </a:lnTo>
                <a:lnTo>
                  <a:pt x="32624" y="273"/>
                </a:lnTo>
                <a:lnTo>
                  <a:pt x="175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838394" y="602108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500"/>
                </a:moveTo>
                <a:lnTo>
                  <a:pt x="1514" y="28917"/>
                </a:lnTo>
                <a:lnTo>
                  <a:pt x="5499" y="37086"/>
                </a:lnTo>
                <a:lnTo>
                  <a:pt x="11116" y="41996"/>
                </a:lnTo>
                <a:lnTo>
                  <a:pt x="17527" y="43634"/>
                </a:lnTo>
                <a:lnTo>
                  <a:pt x="28952" y="43226"/>
                </a:lnTo>
                <a:lnTo>
                  <a:pt x="37112" y="40368"/>
                </a:lnTo>
                <a:lnTo>
                  <a:pt x="42008" y="32609"/>
                </a:lnTo>
                <a:lnTo>
                  <a:pt x="43640" y="17500"/>
                </a:lnTo>
                <a:lnTo>
                  <a:pt x="43232" y="7383"/>
                </a:lnTo>
                <a:lnTo>
                  <a:pt x="40376" y="2187"/>
                </a:lnTo>
                <a:lnTo>
                  <a:pt x="32624" y="273"/>
                </a:lnTo>
                <a:lnTo>
                  <a:pt x="17527" y="0"/>
                </a:lnTo>
                <a:lnTo>
                  <a:pt x="0" y="0"/>
                </a:lnTo>
                <a:lnTo>
                  <a:pt x="0" y="8750"/>
                </a:lnTo>
                <a:lnTo>
                  <a:pt x="0" y="17500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606168" y="6222274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 h="0">
                <a:moveTo>
                  <a:pt x="698859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305028" y="4350944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884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278879" y="4298325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4" h="44450">
                <a:moveTo>
                  <a:pt x="0" y="17383"/>
                </a:moveTo>
                <a:lnTo>
                  <a:pt x="1498" y="29003"/>
                </a:lnTo>
                <a:lnTo>
                  <a:pt x="5447" y="37276"/>
                </a:lnTo>
                <a:lnTo>
                  <a:pt x="11031" y="42223"/>
                </a:lnTo>
                <a:lnTo>
                  <a:pt x="17432" y="43868"/>
                </a:lnTo>
                <a:lnTo>
                  <a:pt x="28870" y="43454"/>
                </a:lnTo>
                <a:lnTo>
                  <a:pt x="37037" y="40557"/>
                </a:lnTo>
                <a:lnTo>
                  <a:pt x="41936" y="32695"/>
                </a:lnTo>
                <a:lnTo>
                  <a:pt x="43569" y="17383"/>
                </a:lnTo>
                <a:lnTo>
                  <a:pt x="43160" y="7333"/>
                </a:lnTo>
                <a:lnTo>
                  <a:pt x="40302" y="2172"/>
                </a:lnTo>
                <a:lnTo>
                  <a:pt x="32542" y="271"/>
                </a:lnTo>
                <a:lnTo>
                  <a:pt x="17432" y="0"/>
                </a:lnTo>
                <a:lnTo>
                  <a:pt x="0" y="0"/>
                </a:lnTo>
                <a:lnTo>
                  <a:pt x="0" y="8750"/>
                </a:lnTo>
                <a:lnTo>
                  <a:pt x="0" y="1738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6205190" y="4191103"/>
            <a:ext cx="19621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10">
                <a:latin typeface="Arial"/>
                <a:cs typeface="Arial"/>
              </a:rPr>
              <a:t>V</a:t>
            </a:r>
            <a:r>
              <a:rPr dirty="0" sz="600" spc="40">
                <a:latin typeface="Arial"/>
                <a:cs typeface="Arial"/>
              </a:rPr>
              <a:t>C</a:t>
            </a:r>
            <a:r>
              <a:rPr dirty="0" sz="600" spc="1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440700" y="5522669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929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423291" y="550516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12" y="0"/>
                </a:moveTo>
                <a:lnTo>
                  <a:pt x="0" y="0"/>
                </a:lnTo>
                <a:lnTo>
                  <a:pt x="0" y="26134"/>
                </a:lnTo>
                <a:lnTo>
                  <a:pt x="26112" y="26134"/>
                </a:lnTo>
                <a:lnTo>
                  <a:pt x="2611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423291" y="550516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50"/>
                </a:moveTo>
                <a:lnTo>
                  <a:pt x="0" y="17500"/>
                </a:lnTo>
                <a:lnTo>
                  <a:pt x="0" y="26134"/>
                </a:lnTo>
                <a:lnTo>
                  <a:pt x="8704" y="26134"/>
                </a:lnTo>
                <a:lnTo>
                  <a:pt x="17408" y="26134"/>
                </a:lnTo>
                <a:lnTo>
                  <a:pt x="26112" y="26134"/>
                </a:lnTo>
                <a:lnTo>
                  <a:pt x="26112" y="8750"/>
                </a:lnTo>
                <a:lnTo>
                  <a:pt x="26112" y="0"/>
                </a:lnTo>
                <a:lnTo>
                  <a:pt x="8704" y="0"/>
                </a:lnTo>
                <a:lnTo>
                  <a:pt x="0" y="0"/>
                </a:lnTo>
                <a:lnTo>
                  <a:pt x="0" y="8750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9100477" y="6047338"/>
            <a:ext cx="0" cy="349885"/>
          </a:xfrm>
          <a:custGeom>
            <a:avLst/>
            <a:gdLst/>
            <a:ahLst/>
            <a:cxnLst/>
            <a:rect l="l" t="t" r="r" b="b"/>
            <a:pathLst>
              <a:path w="0" h="349885">
                <a:moveTo>
                  <a:pt x="0" y="0"/>
                </a:moveTo>
                <a:lnTo>
                  <a:pt x="0" y="349627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9083068" y="637952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8726"/>
                </a:moveTo>
                <a:lnTo>
                  <a:pt x="0" y="17442"/>
                </a:lnTo>
                <a:lnTo>
                  <a:pt x="0" y="26157"/>
                </a:lnTo>
                <a:lnTo>
                  <a:pt x="8704" y="26157"/>
                </a:lnTo>
                <a:lnTo>
                  <a:pt x="17408" y="26157"/>
                </a:lnTo>
                <a:lnTo>
                  <a:pt x="26112" y="26157"/>
                </a:lnTo>
                <a:lnTo>
                  <a:pt x="26112" y="8726"/>
                </a:lnTo>
                <a:lnTo>
                  <a:pt x="26112" y="0"/>
                </a:lnTo>
                <a:lnTo>
                  <a:pt x="8704" y="0"/>
                </a:lnTo>
                <a:lnTo>
                  <a:pt x="0" y="0"/>
                </a:lnTo>
                <a:lnTo>
                  <a:pt x="0" y="8726"/>
                </a:lnTo>
                <a:close/>
              </a:path>
            </a:pathLst>
          </a:custGeom>
          <a:ln w="862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440700" y="6222274"/>
            <a:ext cx="0" cy="175260"/>
          </a:xfrm>
          <a:custGeom>
            <a:avLst/>
            <a:gdLst/>
            <a:ahLst/>
            <a:cxnLst/>
            <a:rect l="l" t="t" r="r" b="b"/>
            <a:pathLst>
              <a:path w="0" h="175260">
                <a:moveTo>
                  <a:pt x="0" y="174691"/>
                </a:moveTo>
                <a:lnTo>
                  <a:pt x="0" y="0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305028" y="622227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 h="0">
                <a:moveTo>
                  <a:pt x="174860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02782" y="5610172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59" h="87629">
                <a:moveTo>
                  <a:pt x="0" y="87386"/>
                </a:moveTo>
                <a:lnTo>
                  <a:pt x="174801" y="0"/>
                </a:lnTo>
              </a:path>
            </a:pathLst>
          </a:custGeom>
          <a:ln w="85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650437" y="5671191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733"/>
                </a:moveTo>
                <a:lnTo>
                  <a:pt x="1496" y="29151"/>
                </a:lnTo>
                <a:lnTo>
                  <a:pt x="5440" y="37320"/>
                </a:lnTo>
                <a:lnTo>
                  <a:pt x="11016" y="42229"/>
                </a:lnTo>
                <a:lnTo>
                  <a:pt x="17408" y="43868"/>
                </a:lnTo>
                <a:lnTo>
                  <a:pt x="28851" y="43459"/>
                </a:lnTo>
                <a:lnTo>
                  <a:pt x="37052" y="40601"/>
                </a:lnTo>
                <a:lnTo>
                  <a:pt x="41990" y="32842"/>
                </a:lnTo>
                <a:lnTo>
                  <a:pt x="43640" y="17733"/>
                </a:lnTo>
                <a:lnTo>
                  <a:pt x="43230" y="7481"/>
                </a:lnTo>
                <a:lnTo>
                  <a:pt x="40361" y="2216"/>
                </a:lnTo>
                <a:lnTo>
                  <a:pt x="32574" y="277"/>
                </a:lnTo>
                <a:lnTo>
                  <a:pt x="17408" y="0"/>
                </a:lnTo>
                <a:lnTo>
                  <a:pt x="0" y="0"/>
                </a:lnTo>
                <a:lnTo>
                  <a:pt x="0" y="8983"/>
                </a:lnTo>
                <a:lnTo>
                  <a:pt x="0" y="1773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877583" y="5671191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17408" y="0"/>
                </a:moveTo>
                <a:lnTo>
                  <a:pt x="0" y="0"/>
                </a:lnTo>
                <a:lnTo>
                  <a:pt x="0" y="17733"/>
                </a:lnTo>
                <a:lnTo>
                  <a:pt x="1496" y="29151"/>
                </a:lnTo>
                <a:lnTo>
                  <a:pt x="5440" y="37320"/>
                </a:lnTo>
                <a:lnTo>
                  <a:pt x="11016" y="42229"/>
                </a:lnTo>
                <a:lnTo>
                  <a:pt x="17408" y="43868"/>
                </a:lnTo>
                <a:lnTo>
                  <a:pt x="28851" y="43459"/>
                </a:lnTo>
                <a:lnTo>
                  <a:pt x="37052" y="40601"/>
                </a:lnTo>
                <a:lnTo>
                  <a:pt x="41990" y="32842"/>
                </a:lnTo>
                <a:lnTo>
                  <a:pt x="43640" y="17733"/>
                </a:lnTo>
                <a:lnTo>
                  <a:pt x="43230" y="7481"/>
                </a:lnTo>
                <a:lnTo>
                  <a:pt x="40361" y="2216"/>
                </a:lnTo>
                <a:lnTo>
                  <a:pt x="32574" y="277"/>
                </a:lnTo>
                <a:lnTo>
                  <a:pt x="17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877583" y="5671191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733"/>
                </a:moveTo>
                <a:lnTo>
                  <a:pt x="1496" y="29151"/>
                </a:lnTo>
                <a:lnTo>
                  <a:pt x="5440" y="37320"/>
                </a:lnTo>
                <a:lnTo>
                  <a:pt x="11016" y="42229"/>
                </a:lnTo>
                <a:lnTo>
                  <a:pt x="17408" y="43868"/>
                </a:lnTo>
                <a:lnTo>
                  <a:pt x="28851" y="43459"/>
                </a:lnTo>
                <a:lnTo>
                  <a:pt x="37052" y="40601"/>
                </a:lnTo>
                <a:lnTo>
                  <a:pt x="41990" y="32842"/>
                </a:lnTo>
                <a:lnTo>
                  <a:pt x="43640" y="17733"/>
                </a:lnTo>
                <a:lnTo>
                  <a:pt x="43230" y="7481"/>
                </a:lnTo>
                <a:lnTo>
                  <a:pt x="40361" y="2216"/>
                </a:lnTo>
                <a:lnTo>
                  <a:pt x="32574" y="277"/>
                </a:lnTo>
                <a:lnTo>
                  <a:pt x="17408" y="0"/>
                </a:lnTo>
                <a:lnTo>
                  <a:pt x="0" y="0"/>
                </a:lnTo>
                <a:lnTo>
                  <a:pt x="0" y="8983"/>
                </a:lnTo>
                <a:lnTo>
                  <a:pt x="0" y="1773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440700" y="5085503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960929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781030" y="4998000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503"/>
                </a:lnTo>
              </a:path>
            </a:pathLst>
          </a:custGeom>
          <a:ln w="8713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741888" y="5610172"/>
            <a:ext cx="174625" cy="87630"/>
          </a:xfrm>
          <a:custGeom>
            <a:avLst/>
            <a:gdLst/>
            <a:ahLst/>
            <a:cxnLst/>
            <a:rect l="l" t="t" r="r" b="b"/>
            <a:pathLst>
              <a:path w="174625" h="87629">
                <a:moveTo>
                  <a:pt x="0" y="87386"/>
                </a:moveTo>
                <a:lnTo>
                  <a:pt x="174527" y="0"/>
                </a:lnTo>
              </a:path>
            </a:pathLst>
          </a:custGeom>
          <a:ln w="85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89603" y="5671191"/>
            <a:ext cx="43815" cy="44450"/>
          </a:xfrm>
          <a:custGeom>
            <a:avLst/>
            <a:gdLst/>
            <a:ahLst/>
            <a:cxnLst/>
            <a:rect l="l" t="t" r="r" b="b"/>
            <a:pathLst>
              <a:path w="43815" h="44450">
                <a:moveTo>
                  <a:pt x="0" y="17733"/>
                </a:moveTo>
                <a:lnTo>
                  <a:pt x="1497" y="29151"/>
                </a:lnTo>
                <a:lnTo>
                  <a:pt x="5446" y="37320"/>
                </a:lnTo>
                <a:lnTo>
                  <a:pt x="11026" y="42229"/>
                </a:lnTo>
                <a:lnTo>
                  <a:pt x="17420" y="43868"/>
                </a:lnTo>
                <a:lnTo>
                  <a:pt x="28860" y="43459"/>
                </a:lnTo>
                <a:lnTo>
                  <a:pt x="37031" y="40601"/>
                </a:lnTo>
                <a:lnTo>
                  <a:pt x="41934" y="32842"/>
                </a:lnTo>
                <a:lnTo>
                  <a:pt x="43569" y="17733"/>
                </a:lnTo>
                <a:lnTo>
                  <a:pt x="43160" y="7481"/>
                </a:lnTo>
                <a:lnTo>
                  <a:pt x="40300" y="2216"/>
                </a:lnTo>
                <a:lnTo>
                  <a:pt x="32537" y="277"/>
                </a:lnTo>
                <a:lnTo>
                  <a:pt x="17420" y="0"/>
                </a:lnTo>
                <a:lnTo>
                  <a:pt x="0" y="0"/>
                </a:lnTo>
                <a:lnTo>
                  <a:pt x="0" y="8983"/>
                </a:lnTo>
                <a:lnTo>
                  <a:pt x="0" y="1773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479889" y="5697558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13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16415" y="567119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17766" y="0"/>
                </a:moveTo>
                <a:lnTo>
                  <a:pt x="0" y="0"/>
                </a:lnTo>
                <a:lnTo>
                  <a:pt x="0" y="17733"/>
                </a:lnTo>
                <a:lnTo>
                  <a:pt x="1551" y="29151"/>
                </a:lnTo>
                <a:lnTo>
                  <a:pt x="5619" y="37320"/>
                </a:lnTo>
                <a:lnTo>
                  <a:pt x="11318" y="42229"/>
                </a:lnTo>
                <a:lnTo>
                  <a:pt x="17766" y="43868"/>
                </a:lnTo>
                <a:lnTo>
                  <a:pt x="29190" y="43459"/>
                </a:lnTo>
                <a:lnTo>
                  <a:pt x="37350" y="40601"/>
                </a:lnTo>
                <a:lnTo>
                  <a:pt x="42247" y="32842"/>
                </a:lnTo>
                <a:lnTo>
                  <a:pt x="43879" y="17733"/>
                </a:lnTo>
                <a:lnTo>
                  <a:pt x="43471" y="7481"/>
                </a:lnTo>
                <a:lnTo>
                  <a:pt x="40615" y="2216"/>
                </a:lnTo>
                <a:lnTo>
                  <a:pt x="32862" y="277"/>
                </a:lnTo>
                <a:lnTo>
                  <a:pt x="17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16415" y="567119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17733"/>
                </a:moveTo>
                <a:lnTo>
                  <a:pt x="1551" y="29151"/>
                </a:lnTo>
                <a:lnTo>
                  <a:pt x="5619" y="37320"/>
                </a:lnTo>
                <a:lnTo>
                  <a:pt x="11318" y="42229"/>
                </a:lnTo>
                <a:lnTo>
                  <a:pt x="17766" y="43868"/>
                </a:lnTo>
                <a:lnTo>
                  <a:pt x="29190" y="43459"/>
                </a:lnTo>
                <a:lnTo>
                  <a:pt x="37350" y="40601"/>
                </a:lnTo>
                <a:lnTo>
                  <a:pt x="42247" y="32842"/>
                </a:lnTo>
                <a:lnTo>
                  <a:pt x="43879" y="17733"/>
                </a:lnTo>
                <a:lnTo>
                  <a:pt x="43471" y="7481"/>
                </a:lnTo>
                <a:lnTo>
                  <a:pt x="40615" y="2216"/>
                </a:lnTo>
                <a:lnTo>
                  <a:pt x="32862" y="277"/>
                </a:lnTo>
                <a:lnTo>
                  <a:pt x="17766" y="0"/>
                </a:lnTo>
                <a:lnTo>
                  <a:pt x="0" y="0"/>
                </a:lnTo>
                <a:lnTo>
                  <a:pt x="0" y="8983"/>
                </a:lnTo>
                <a:lnTo>
                  <a:pt x="0" y="1773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781030" y="464833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0"/>
                </a:moveTo>
                <a:lnTo>
                  <a:pt x="26136" y="26134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754881" y="467447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285" y="0"/>
                </a:moveTo>
                <a:lnTo>
                  <a:pt x="0" y="5226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754881" y="472674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285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54881" y="4779359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285" y="0"/>
                </a:moveTo>
                <a:lnTo>
                  <a:pt x="0" y="52385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754881" y="48317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52285" y="52618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781030" y="488436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136" y="0"/>
                </a:moveTo>
                <a:lnTo>
                  <a:pt x="0" y="26134"/>
                </a:lnTo>
              </a:path>
            </a:pathLst>
          </a:custGeom>
          <a:ln w="86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781030" y="4560835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503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81030" y="4910497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87503"/>
                </a:moveTo>
                <a:lnTo>
                  <a:pt x="0" y="0"/>
                </a:lnTo>
              </a:path>
            </a:pathLst>
          </a:custGeom>
          <a:ln w="87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741888" y="5260159"/>
            <a:ext cx="174625" cy="87630"/>
          </a:xfrm>
          <a:custGeom>
            <a:avLst/>
            <a:gdLst/>
            <a:ahLst/>
            <a:cxnLst/>
            <a:rect l="l" t="t" r="r" b="b"/>
            <a:pathLst>
              <a:path w="174625" h="87629">
                <a:moveTo>
                  <a:pt x="0" y="87503"/>
                </a:moveTo>
                <a:lnTo>
                  <a:pt x="174527" y="0"/>
                </a:lnTo>
              </a:path>
            </a:pathLst>
          </a:custGeom>
          <a:ln w="85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689603" y="53215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0" y="17383"/>
                </a:moveTo>
                <a:lnTo>
                  <a:pt x="1497" y="28850"/>
                </a:lnTo>
                <a:lnTo>
                  <a:pt x="5446" y="37013"/>
                </a:lnTo>
                <a:lnTo>
                  <a:pt x="11026" y="41895"/>
                </a:lnTo>
                <a:lnTo>
                  <a:pt x="17420" y="43518"/>
                </a:lnTo>
                <a:lnTo>
                  <a:pt x="28860" y="43109"/>
                </a:lnTo>
                <a:lnTo>
                  <a:pt x="37031" y="40251"/>
                </a:lnTo>
                <a:lnTo>
                  <a:pt x="41934" y="32492"/>
                </a:lnTo>
                <a:lnTo>
                  <a:pt x="43569" y="17383"/>
                </a:lnTo>
                <a:lnTo>
                  <a:pt x="43160" y="7333"/>
                </a:lnTo>
                <a:lnTo>
                  <a:pt x="40300" y="2172"/>
                </a:lnTo>
                <a:lnTo>
                  <a:pt x="32537" y="271"/>
                </a:lnTo>
                <a:lnTo>
                  <a:pt x="17420" y="0"/>
                </a:lnTo>
                <a:lnTo>
                  <a:pt x="0" y="0"/>
                </a:lnTo>
                <a:lnTo>
                  <a:pt x="0" y="8633"/>
                </a:lnTo>
                <a:lnTo>
                  <a:pt x="0" y="17383"/>
                </a:lnTo>
                <a:close/>
              </a:path>
            </a:pathLst>
          </a:custGeom>
          <a:ln w="8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479889" y="534766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0" y="0"/>
                </a:moveTo>
                <a:lnTo>
                  <a:pt x="209713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916415" y="5321528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4">
                <a:moveTo>
                  <a:pt x="17766" y="0"/>
                </a:moveTo>
                <a:lnTo>
                  <a:pt x="0" y="0"/>
                </a:lnTo>
                <a:lnTo>
                  <a:pt x="0" y="17383"/>
                </a:lnTo>
                <a:lnTo>
                  <a:pt x="1551" y="28850"/>
                </a:lnTo>
                <a:lnTo>
                  <a:pt x="5619" y="37013"/>
                </a:lnTo>
                <a:lnTo>
                  <a:pt x="11318" y="41895"/>
                </a:lnTo>
                <a:lnTo>
                  <a:pt x="17766" y="43518"/>
                </a:lnTo>
                <a:lnTo>
                  <a:pt x="29190" y="43109"/>
                </a:lnTo>
                <a:lnTo>
                  <a:pt x="37350" y="40251"/>
                </a:lnTo>
                <a:lnTo>
                  <a:pt x="42247" y="32492"/>
                </a:lnTo>
                <a:lnTo>
                  <a:pt x="43879" y="17383"/>
                </a:lnTo>
                <a:lnTo>
                  <a:pt x="43471" y="7333"/>
                </a:lnTo>
                <a:lnTo>
                  <a:pt x="40615" y="2172"/>
                </a:lnTo>
                <a:lnTo>
                  <a:pt x="32862" y="271"/>
                </a:lnTo>
                <a:lnTo>
                  <a:pt x="17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916415" y="5321528"/>
            <a:ext cx="44450" cy="43815"/>
          </a:xfrm>
          <a:custGeom>
            <a:avLst/>
            <a:gdLst/>
            <a:ahLst/>
            <a:cxnLst/>
            <a:rect l="l" t="t" r="r" b="b"/>
            <a:pathLst>
              <a:path w="44450" h="43814">
                <a:moveTo>
                  <a:pt x="0" y="17383"/>
                </a:moveTo>
                <a:lnTo>
                  <a:pt x="1551" y="28850"/>
                </a:lnTo>
                <a:lnTo>
                  <a:pt x="5619" y="37013"/>
                </a:lnTo>
                <a:lnTo>
                  <a:pt x="11318" y="41895"/>
                </a:lnTo>
                <a:lnTo>
                  <a:pt x="17766" y="43518"/>
                </a:lnTo>
                <a:lnTo>
                  <a:pt x="29190" y="43109"/>
                </a:lnTo>
                <a:lnTo>
                  <a:pt x="37350" y="40251"/>
                </a:lnTo>
                <a:lnTo>
                  <a:pt x="42247" y="32492"/>
                </a:lnTo>
                <a:lnTo>
                  <a:pt x="43879" y="17383"/>
                </a:lnTo>
                <a:lnTo>
                  <a:pt x="43471" y="7333"/>
                </a:lnTo>
                <a:lnTo>
                  <a:pt x="40615" y="2172"/>
                </a:lnTo>
                <a:lnTo>
                  <a:pt x="32862" y="271"/>
                </a:lnTo>
                <a:lnTo>
                  <a:pt x="17766" y="0"/>
                </a:lnTo>
                <a:lnTo>
                  <a:pt x="0" y="0"/>
                </a:lnTo>
                <a:lnTo>
                  <a:pt x="0" y="8633"/>
                </a:lnTo>
                <a:lnTo>
                  <a:pt x="0" y="17383"/>
                </a:lnTo>
                <a:close/>
              </a:path>
            </a:pathLst>
          </a:custGeom>
          <a:ln w="8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68998" y="534766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 h="0">
                <a:moveTo>
                  <a:pt x="209737" y="0"/>
                </a:moveTo>
                <a:lnTo>
                  <a:pt x="0" y="0"/>
                </a:lnTo>
              </a:path>
            </a:pathLst>
          </a:custGeom>
          <a:ln w="85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96" name="object 196"/>
          <p:cNvGraphicFramePr>
            <a:graphicFrameLocks noGrp="1"/>
          </p:cNvGraphicFramePr>
          <p:nvPr/>
        </p:nvGraphicFramePr>
        <p:xfrm>
          <a:off x="6605281" y="5260437"/>
          <a:ext cx="249555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"/>
                <a:gridCol w="279400"/>
                <a:gridCol w="209550"/>
                <a:gridCol w="213995"/>
                <a:gridCol w="48259"/>
                <a:gridCol w="210184"/>
                <a:gridCol w="280034"/>
                <a:gridCol w="210184"/>
                <a:gridCol w="214630"/>
                <a:gridCol w="48894"/>
                <a:gridCol w="210819"/>
                <a:gridCol w="280669"/>
                <a:gridCol w="210819"/>
              </a:tblGrid>
              <a:tr h="86995">
                <a:tc>
                  <a:txBody>
                    <a:bodyPr/>
                    <a:lstStyle/>
                    <a:p>
                      <a:pPr algn="r" marR="1270">
                        <a:lnSpc>
                          <a:spcPts val="58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58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58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58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58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58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26364">
                <a:tc>
                  <a:txBody>
                    <a:bodyPr/>
                    <a:lstStyle/>
                    <a:p>
                      <a:pPr algn="r" marR="1270">
                        <a:lnSpc>
                          <a:spcPts val="635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635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B w="28575">
                      <a:solidFill>
                        <a:srgbClr val="FF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635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635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B w="28575">
                      <a:solidFill>
                        <a:srgbClr val="FF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635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635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T w="28575">
                      <a:solidFill>
                        <a:srgbClr val="FF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T w="28575">
                      <a:solidFill>
                        <a:srgbClr val="FF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algn="r" marR="1270">
                        <a:lnSpc>
                          <a:spcPts val="64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64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B w="28575">
                      <a:solidFill>
                        <a:srgbClr val="FF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64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64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B w="28575">
                      <a:solidFill>
                        <a:srgbClr val="FF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64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640"/>
                        </a:lnSpc>
                        <a:spcBef>
                          <a:spcPts val="26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T w="28575">
                      <a:solidFill>
                        <a:srgbClr val="FF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  <a:lnT w="28575">
                      <a:solidFill>
                        <a:srgbClr val="FF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26364">
                <a:tc>
                  <a:txBody>
                    <a:bodyPr/>
                    <a:lstStyle/>
                    <a:p>
                      <a:pPr algn="r" marR="1270">
                        <a:lnSpc>
                          <a:spcPts val="635"/>
                        </a:lnSpc>
                        <a:spcBef>
                          <a:spcPts val="259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635"/>
                        </a:lnSpc>
                        <a:spcBef>
                          <a:spcPts val="259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635"/>
                        </a:lnSpc>
                        <a:spcBef>
                          <a:spcPts val="259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635"/>
                        </a:lnSpc>
                        <a:spcBef>
                          <a:spcPts val="259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635"/>
                        </a:lnSpc>
                        <a:spcBef>
                          <a:spcPts val="259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635"/>
                        </a:lnSpc>
                        <a:spcBef>
                          <a:spcPts val="259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8000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00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2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7" name="object 197"/>
          <p:cNvSpPr txBox="1"/>
          <p:nvPr/>
        </p:nvSpPr>
        <p:spPr>
          <a:xfrm>
            <a:off x="6860540" y="4376420"/>
            <a:ext cx="183007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195">
                <a:latin typeface="Verdana"/>
                <a:cs typeface="Verdana"/>
              </a:rPr>
              <a:t>T</a:t>
            </a:r>
            <a:r>
              <a:rPr dirty="0" sz="1800">
                <a:latin typeface="Verdana"/>
                <a:cs typeface="Verdana"/>
              </a:rPr>
              <a:t>ele</a:t>
            </a:r>
            <a:r>
              <a:rPr dirty="0" sz="1800" spc="-5">
                <a:latin typeface="Verdana"/>
                <a:cs typeface="Verdana"/>
              </a:rPr>
              <a:t>pho</a:t>
            </a:r>
            <a:r>
              <a:rPr dirty="0" sz="1800">
                <a:latin typeface="Verdana"/>
                <a:cs typeface="Verdana"/>
              </a:rPr>
              <a:t>ne-s</a:t>
            </a:r>
            <a:r>
              <a:rPr dirty="0" sz="1800" spc="-10">
                <a:latin typeface="Verdana"/>
                <a:cs typeface="Verdana"/>
              </a:rPr>
              <a:t>t</a:t>
            </a:r>
            <a:r>
              <a:rPr dirty="0" sz="1800">
                <a:latin typeface="Verdana"/>
                <a:cs typeface="Verdana"/>
              </a:rPr>
              <a:t>yle  </a:t>
            </a:r>
            <a:r>
              <a:rPr dirty="0" sz="1800" spc="-5">
                <a:latin typeface="Verdana"/>
                <a:cs typeface="Verdana"/>
              </a:rPr>
              <a:t>4x3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Keyboard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554027" y="3819207"/>
            <a:ext cx="1070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Keyboard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7335202" y="3819207"/>
            <a:ext cx="1853564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spc="-5">
                <a:latin typeface="Times New Roman"/>
                <a:cs typeface="Times New Roman"/>
              </a:rPr>
              <a:t>Keyboard as seen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software  before </a:t>
            </a:r>
            <a:r>
              <a:rPr dirty="0" sz="1200">
                <a:latin typeface="Times New Roman"/>
                <a:cs typeface="Times New Roman"/>
              </a:rPr>
              <a:t>the lookup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00" name="object 200"/>
          <p:cNvGraphicFramePr>
            <a:graphicFrameLocks noGrp="1"/>
          </p:cNvGraphicFramePr>
          <p:nvPr/>
        </p:nvGraphicFramePr>
        <p:xfrm>
          <a:off x="5589587" y="2119312"/>
          <a:ext cx="1082675" cy="143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7505"/>
              </a:tblGrid>
              <a:tr h="35496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0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 spc="-70" b="1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object 201"/>
          <p:cNvGraphicFramePr>
            <a:graphicFrameLocks noGrp="1"/>
          </p:cNvGraphicFramePr>
          <p:nvPr/>
        </p:nvGraphicFramePr>
        <p:xfrm>
          <a:off x="7607300" y="2119312"/>
          <a:ext cx="1082675" cy="143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/>
                <a:gridCol w="355600"/>
                <a:gridCol w="355599"/>
              </a:tblGrid>
              <a:tr h="354965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70" b="1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2" name="object 202"/>
          <p:cNvSpPr txBox="1"/>
          <p:nvPr/>
        </p:nvSpPr>
        <p:spPr>
          <a:xfrm>
            <a:off x="5336540" y="5062220"/>
            <a:ext cx="561975" cy="221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RA0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667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R</a:t>
            </a:r>
            <a:r>
              <a:rPr dirty="0" sz="1800" spc="-5">
                <a:latin typeface="Verdana"/>
                <a:cs typeface="Verdana"/>
              </a:rPr>
              <a:t>A</a:t>
            </a:r>
            <a:r>
              <a:rPr dirty="0" sz="1800">
                <a:latin typeface="Verdana"/>
                <a:cs typeface="Verdana"/>
              </a:rPr>
              <a:t>3  </a:t>
            </a:r>
            <a:r>
              <a:rPr dirty="0" sz="1800" spc="-5">
                <a:latin typeface="Verdana"/>
                <a:cs typeface="Verdana"/>
              </a:rPr>
              <a:t>RB0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RB2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 </a:t>
            </a:r>
            <a:r>
              <a:rPr dirty="0" u="heavy" spc="-170">
                <a:uFill>
                  <a:solidFill>
                    <a:srgbClr val="A9A700"/>
                  </a:solidFill>
                </a:uFill>
              </a:rPr>
              <a:t>a </a:t>
            </a:r>
            <a:r>
              <a:rPr dirty="0" u="heavy" spc="-125">
                <a:uFill>
                  <a:solidFill>
                    <a:srgbClr val="A9A700"/>
                  </a:solidFill>
                </a:uFill>
              </a:rPr>
              <a:t>Matrix</a:t>
            </a:r>
            <a:r>
              <a:rPr dirty="0" u="heavy" spc="17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Keyboard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16929"/>
            <a:ext cx="7870190" cy="31089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Software</a:t>
            </a:r>
            <a:endParaRPr sz="2800">
              <a:latin typeface="Verdana"/>
              <a:cs typeface="Verdana"/>
            </a:endParaRPr>
          </a:p>
          <a:p>
            <a:pPr marL="748665" marR="32384" indent="-279400">
              <a:lnSpc>
                <a:spcPts val="2520"/>
              </a:lnSpc>
              <a:spcBef>
                <a:spcPts val="64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To </a:t>
            </a:r>
            <a:r>
              <a:rPr dirty="0" sz="2400" spc="-5">
                <a:latin typeface="Verdana"/>
                <a:cs typeface="Verdana"/>
              </a:rPr>
              <a:t>recognize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encode the </a:t>
            </a:r>
            <a:r>
              <a:rPr dirty="0" sz="2400">
                <a:latin typeface="Verdana"/>
                <a:cs typeface="Verdana"/>
              </a:rPr>
              <a:t>key </a:t>
            </a:r>
            <a:r>
              <a:rPr dirty="0" sz="2400" spc="-5">
                <a:latin typeface="Verdana"/>
                <a:cs typeface="Verdana"/>
              </a:rPr>
              <a:t>pressed, the  program should:</a:t>
            </a:r>
            <a:endParaRPr sz="24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Ground </a:t>
            </a:r>
            <a:r>
              <a:rPr dirty="0" sz="2000">
                <a:latin typeface="Verdana"/>
                <a:cs typeface="Verdana"/>
              </a:rPr>
              <a:t>all </a:t>
            </a:r>
            <a:r>
              <a:rPr dirty="0" sz="2000" spc="-5">
                <a:latin typeface="Verdana"/>
                <a:cs typeface="Verdana"/>
              </a:rPr>
              <a:t>the columns by sending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zeros.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30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Check </a:t>
            </a:r>
            <a:r>
              <a:rPr dirty="0" sz="2000">
                <a:latin typeface="Verdana"/>
                <a:cs typeface="Verdana"/>
              </a:rPr>
              <a:t>each key in a </a:t>
            </a:r>
            <a:r>
              <a:rPr dirty="0" sz="2000" spc="-5">
                <a:latin typeface="Verdana"/>
                <a:cs typeface="Verdana"/>
              </a:rPr>
              <a:t>row for logic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zero.</a:t>
            </a:r>
            <a:endParaRPr sz="2000">
              <a:latin typeface="Verdana"/>
              <a:cs typeface="Verdana"/>
            </a:endParaRPr>
          </a:p>
          <a:p>
            <a:pPr marL="1155065" marR="5080" indent="-228600">
              <a:lnSpc>
                <a:spcPts val="2220"/>
              </a:lnSpc>
              <a:spcBef>
                <a:spcPts val="425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Ground one column </a:t>
            </a:r>
            <a:r>
              <a:rPr dirty="0" sz="2000">
                <a:latin typeface="Verdana"/>
                <a:cs typeface="Verdana"/>
              </a:rPr>
              <a:t>at a </a:t>
            </a:r>
            <a:r>
              <a:rPr dirty="0" sz="2000" spc="-5">
                <a:latin typeface="Verdana"/>
                <a:cs typeface="Verdana"/>
              </a:rPr>
              <a:t>time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check </a:t>
            </a:r>
            <a:r>
              <a:rPr dirty="0" sz="2000">
                <a:latin typeface="Verdana"/>
                <a:cs typeface="Verdana"/>
              </a:rPr>
              <a:t>all </a:t>
            </a:r>
            <a:r>
              <a:rPr dirty="0" sz="2000" spc="-5">
                <a:latin typeface="Verdana"/>
                <a:cs typeface="Verdana"/>
              </a:rPr>
              <a:t>the rows  </a:t>
            </a:r>
            <a:r>
              <a:rPr dirty="0" sz="200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that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column.</a:t>
            </a:r>
            <a:endParaRPr sz="2000">
              <a:latin typeface="Verdana"/>
              <a:cs typeface="Verdana"/>
            </a:endParaRPr>
          </a:p>
          <a:p>
            <a:pPr marL="1155065" marR="284480" indent="-228600">
              <a:lnSpc>
                <a:spcPts val="2220"/>
              </a:lnSpc>
              <a:spcBef>
                <a:spcPts val="36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Once a key is </a:t>
            </a:r>
            <a:r>
              <a:rPr dirty="0" sz="2000" spc="-5">
                <a:latin typeface="Verdana"/>
                <a:cs typeface="Verdana"/>
              </a:rPr>
              <a:t>identified, </a:t>
            </a:r>
            <a:r>
              <a:rPr dirty="0" sz="2000">
                <a:latin typeface="Verdana"/>
                <a:cs typeface="Verdana"/>
              </a:rPr>
              <a:t>it is </a:t>
            </a:r>
            <a:r>
              <a:rPr dirty="0" sz="2000" spc="-5">
                <a:latin typeface="Verdana"/>
                <a:cs typeface="Verdana"/>
              </a:rPr>
              <a:t>encoded based on its  position </a:t>
            </a:r>
            <a:r>
              <a:rPr dirty="0" sz="200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column.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475297"/>
            <a:ext cx="5892800" cy="1356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240"/>
              </a:lnSpc>
              <a:spcBef>
                <a:spcPts val="100"/>
              </a:spcBef>
            </a:pPr>
            <a:r>
              <a:rPr dirty="0" spc="440"/>
              <a:t>I/O</a:t>
            </a:r>
            <a:r>
              <a:rPr dirty="0" spc="-5"/>
              <a:t> </a:t>
            </a:r>
            <a:r>
              <a:rPr dirty="0" spc="-40"/>
              <a:t>Ports:</a:t>
            </a:r>
          </a:p>
          <a:p>
            <a:pPr marL="12700">
              <a:lnSpc>
                <a:spcPts val="5240"/>
              </a:lnSpc>
              <a:tabLst>
                <a:tab pos="3451860" algn="l"/>
              </a:tabLst>
            </a:pPr>
            <a:r>
              <a:rPr dirty="0" spc="65"/>
              <a:t>In</a:t>
            </a:r>
            <a:r>
              <a:rPr dirty="0" spc="60"/>
              <a:t>t</a:t>
            </a:r>
            <a:r>
              <a:rPr dirty="0" spc="-125"/>
              <a:t>e</a:t>
            </a:r>
            <a:r>
              <a:rPr dirty="0"/>
              <a:t>r</a:t>
            </a:r>
            <a:r>
              <a:rPr dirty="0" spc="-50"/>
              <a:t>f</a:t>
            </a:r>
            <a:r>
              <a:rPr dirty="0" spc="-170"/>
              <a:t>a</a:t>
            </a:r>
            <a:r>
              <a:rPr dirty="0" spc="-125"/>
              <a:t>c</a:t>
            </a:r>
            <a:r>
              <a:rPr dirty="0" spc="-85"/>
              <a:t>in</a:t>
            </a:r>
            <a:r>
              <a:rPr dirty="0" spc="-229"/>
              <a:t>g</a:t>
            </a:r>
            <a:r>
              <a:rPr dirty="0" spc="-229"/>
              <a:t> </a:t>
            </a:r>
            <a:r>
              <a:rPr dirty="0" spc="-170"/>
              <a:t>a</a:t>
            </a:r>
            <a:r>
              <a:rPr dirty="0" spc="45"/>
              <a:t>n</a:t>
            </a:r>
            <a:r>
              <a:rPr dirty="0" spc="45"/>
              <a:t>d	</a:t>
            </a:r>
            <a:r>
              <a:rPr dirty="0" spc="-204"/>
              <a:t>A</a:t>
            </a:r>
            <a:r>
              <a:rPr dirty="0"/>
              <a:t>ddr</a:t>
            </a:r>
            <a:r>
              <a:rPr dirty="0" spc="-125"/>
              <a:t>e</a:t>
            </a:r>
            <a:r>
              <a:rPr dirty="0" spc="-114"/>
              <a:t>ss</a:t>
            </a:r>
            <a:r>
              <a:rPr dirty="0" spc="-85"/>
              <a:t>in</a:t>
            </a:r>
            <a:r>
              <a:rPr dirty="0" spc="-229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139" y="2043571"/>
            <a:ext cx="7890509" cy="374840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To read </a:t>
            </a:r>
            <a:r>
              <a:rPr dirty="0" sz="2000" spc="-5">
                <a:latin typeface="Verdana"/>
                <a:cs typeface="Verdana"/>
              </a:rPr>
              <a:t>(receive) binary data from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input</a:t>
            </a:r>
            <a:r>
              <a:rPr dirty="0" sz="2000" spc="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peripheral</a:t>
            </a:r>
            <a:endParaRPr sz="2000">
              <a:latin typeface="Verdana"/>
              <a:cs typeface="Verdana"/>
            </a:endParaRPr>
          </a:p>
          <a:p>
            <a:pPr algn="just" marL="748665" marR="170815" indent="-279400">
              <a:lnSpc>
                <a:spcPct val="89500"/>
              </a:lnSpc>
              <a:spcBef>
                <a:spcPts val="38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9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MPU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places the address </a:t>
            </a:r>
            <a:r>
              <a:rPr dirty="0" sz="1800" spc="-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an </a:t>
            </a:r>
            <a:r>
              <a:rPr dirty="0" sz="1800" spc="-5">
                <a:latin typeface="Verdana"/>
                <a:cs typeface="Verdana"/>
              </a:rPr>
              <a:t>input port on the address bus, 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enables the </a:t>
            </a:r>
            <a:r>
              <a:rPr dirty="0" sz="1800" spc="-5">
                <a:latin typeface="Verdana"/>
                <a:cs typeface="Verdana"/>
              </a:rPr>
              <a:t>input port by asserting the </a:t>
            </a:r>
            <a:r>
              <a:rPr dirty="0" sz="1800">
                <a:latin typeface="Verdana"/>
                <a:cs typeface="Verdana"/>
              </a:rPr>
              <a:t>RD </a:t>
            </a:r>
            <a:r>
              <a:rPr dirty="0" sz="1800" spc="-5">
                <a:latin typeface="Verdana"/>
                <a:cs typeface="Verdana"/>
              </a:rPr>
              <a:t>signal,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reads  data </a:t>
            </a:r>
            <a:r>
              <a:rPr dirty="0" sz="1800">
                <a:latin typeface="Verdana"/>
                <a:cs typeface="Verdana"/>
              </a:rPr>
              <a:t>using </a:t>
            </a:r>
            <a:r>
              <a:rPr dirty="0" sz="1800" spc="-5">
                <a:latin typeface="Verdana"/>
                <a:cs typeface="Verdana"/>
              </a:rPr>
              <a:t>the 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bus.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To </a:t>
            </a:r>
            <a:r>
              <a:rPr dirty="0" sz="2000" spc="-5">
                <a:latin typeface="Verdana"/>
                <a:cs typeface="Verdana"/>
              </a:rPr>
              <a:t>write (send) binary data to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output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peripheral</a:t>
            </a:r>
            <a:endParaRPr sz="2000">
              <a:latin typeface="Verdana"/>
              <a:cs typeface="Verdana"/>
            </a:endParaRPr>
          </a:p>
          <a:p>
            <a:pPr marL="748665" marR="5080" indent="-279400">
              <a:lnSpc>
                <a:spcPct val="89500"/>
              </a:lnSpc>
              <a:spcBef>
                <a:spcPts val="40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9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MPU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places the address </a:t>
            </a:r>
            <a:r>
              <a:rPr dirty="0" sz="1800" spc="-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an </a:t>
            </a:r>
            <a:r>
              <a:rPr dirty="0" sz="1800" spc="-5">
                <a:latin typeface="Verdana"/>
                <a:cs typeface="Verdana"/>
              </a:rPr>
              <a:t>output port on the address bus, 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places data </a:t>
            </a:r>
            <a:r>
              <a:rPr dirty="0" sz="1800" spc="-5">
                <a:latin typeface="Verdana"/>
                <a:cs typeface="Verdana"/>
              </a:rPr>
              <a:t>on data bus,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asserts the </a:t>
            </a:r>
            <a:r>
              <a:rPr dirty="0" sz="1800">
                <a:solidFill>
                  <a:srgbClr val="0066FF"/>
                </a:solidFill>
                <a:latin typeface="Verdana"/>
                <a:cs typeface="Verdana"/>
              </a:rPr>
              <a:t>WR </a:t>
            </a:r>
            <a:r>
              <a:rPr dirty="0" sz="1800" spc="-5">
                <a:latin typeface="Verdana"/>
                <a:cs typeface="Verdana"/>
              </a:rPr>
              <a:t>signal to enable  the output port.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Remember: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Writing to 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port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MPU </a:t>
            </a:r>
            <a:r>
              <a:rPr dirty="0" sz="1600" spc="-5">
                <a:latin typeface="Verdana"/>
                <a:cs typeface="Verdana"/>
              </a:rPr>
              <a:t>sends out or transfers data to </a:t>
            </a:r>
            <a:r>
              <a:rPr dirty="0" sz="1600">
                <a:latin typeface="Verdana"/>
                <a:cs typeface="Verdana"/>
              </a:rPr>
              <a:t>an </a:t>
            </a:r>
            <a:r>
              <a:rPr dirty="0" sz="1600" spc="-5">
                <a:latin typeface="Verdana"/>
                <a:cs typeface="Verdana"/>
              </a:rPr>
              <a:t>output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port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Reading from 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port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MPU </a:t>
            </a:r>
            <a:r>
              <a:rPr dirty="0" sz="1600" spc="-5">
                <a:latin typeface="Verdana"/>
                <a:cs typeface="Verdana"/>
              </a:rPr>
              <a:t>receives data from </a:t>
            </a:r>
            <a:r>
              <a:rPr dirty="0" sz="1600">
                <a:latin typeface="Verdana"/>
                <a:cs typeface="Verdana"/>
              </a:rPr>
              <a:t>an </a:t>
            </a:r>
            <a:r>
              <a:rPr dirty="0" sz="1600" spc="-5">
                <a:latin typeface="Verdana"/>
                <a:cs typeface="Verdana"/>
              </a:rPr>
              <a:t>input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port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1604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25">
                <a:uFill>
                  <a:solidFill>
                    <a:srgbClr val="A9A700"/>
                  </a:solidFill>
                </a:uFill>
              </a:rPr>
              <a:t>Matrix</a:t>
            </a:r>
            <a:r>
              <a:rPr dirty="0" u="heavy" spc="1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Keyboard	</a:t>
            </a:r>
            <a:r>
              <a:rPr dirty="0" u="heavy" spc="-105">
                <a:uFill>
                  <a:solidFill>
                    <a:srgbClr val="A9A700"/>
                  </a:solidFill>
                </a:uFill>
              </a:rPr>
              <a:t>Software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6039" y="2070100"/>
            <a:ext cx="3454400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25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25"/>
              </a:lnSpc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key codes for a telephone style</a:t>
            </a:r>
            <a:r>
              <a:rPr dirty="0" sz="800" spc="-2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keypad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  <a:tabLst>
                <a:tab pos="583565" algn="l"/>
              </a:tabLst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	stored as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static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constants in the program</a:t>
            </a:r>
            <a:r>
              <a:rPr dirty="0" sz="800" spc="-7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memory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340" y="2792983"/>
            <a:ext cx="1038225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left</a:t>
            </a:r>
            <a:r>
              <a:rPr dirty="0" sz="800" spc="-2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column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middle</a:t>
            </a:r>
            <a:r>
              <a:rPr dirty="0" sz="800" spc="-4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column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right</a:t>
            </a:r>
            <a:r>
              <a:rPr dirty="0" sz="800" spc="-2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column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740" y="3897883"/>
            <a:ext cx="7131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set</a:t>
            </a:r>
            <a:r>
              <a:rPr dirty="0" sz="800" spc="-8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mask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5140" y="4012183"/>
            <a:ext cx="13125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set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number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of</a:t>
            </a:r>
            <a:r>
              <a:rPr dirty="0" sz="800" spc="-8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rows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39" y="2551683"/>
            <a:ext cx="1896110" cy="221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rom near char lookupKey[]</a:t>
            </a:r>
            <a:r>
              <a:rPr dirty="0" sz="800" spc="-4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=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  <a:p>
            <a:pPr marL="583565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1, 4, 7,</a:t>
            </a:r>
            <a:r>
              <a:rPr dirty="0" sz="800" spc="-1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10,</a:t>
            </a:r>
            <a:endParaRPr sz="800">
              <a:latin typeface="Verdana"/>
              <a:cs typeface="Verdana"/>
            </a:endParaRPr>
          </a:p>
          <a:p>
            <a:pPr marL="583565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2, 5, 8,</a:t>
            </a:r>
            <a:r>
              <a:rPr dirty="0" sz="800" spc="-10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0,</a:t>
            </a:r>
            <a:endParaRPr sz="800">
              <a:latin typeface="Verdana"/>
              <a:cs typeface="Verdana"/>
            </a:endParaRPr>
          </a:p>
          <a:p>
            <a:pPr marL="583565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3, 6, 9,</a:t>
            </a:r>
            <a:r>
              <a:rPr dirty="0" sz="800" spc="-10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11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};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uses function</a:t>
            </a:r>
            <a:r>
              <a:rPr dirty="0" sz="800" spc="-1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Switch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unsigned char</a:t>
            </a:r>
            <a:r>
              <a:rPr dirty="0" sz="800" spc="-1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Key(void)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  <a:p>
            <a:pPr marL="583565" marR="208915">
              <a:lnSpc>
                <a:spcPct val="99000"/>
              </a:lnSpc>
              <a:spcBef>
                <a:spcPts val="50"/>
              </a:spcBef>
            </a:pPr>
            <a:r>
              <a:rPr dirty="0" sz="800" b="1">
                <a:latin typeface="Verdana"/>
                <a:cs typeface="Verdana"/>
              </a:rPr>
              <a:t>#define MASK</a:t>
            </a:r>
            <a:r>
              <a:rPr dirty="0" sz="800" spc="-10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0x0f  </a:t>
            </a:r>
            <a:r>
              <a:rPr dirty="0" sz="800" spc="-5" b="1">
                <a:latin typeface="Verdana"/>
                <a:cs typeface="Verdana"/>
              </a:rPr>
              <a:t>#define ROWS </a:t>
            </a:r>
            <a:r>
              <a:rPr dirty="0" sz="800" b="1">
                <a:latin typeface="Verdana"/>
                <a:cs typeface="Verdana"/>
              </a:rPr>
              <a:t>4  char</a:t>
            </a:r>
            <a:r>
              <a:rPr dirty="0" sz="800" spc="-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a;</a:t>
            </a:r>
            <a:endParaRPr sz="800">
              <a:latin typeface="Verdana"/>
              <a:cs typeface="Verdana"/>
            </a:endParaRPr>
          </a:p>
          <a:p>
            <a:pPr marL="583565">
              <a:lnSpc>
                <a:spcPts val="900"/>
              </a:lnSpc>
            </a:pPr>
            <a:r>
              <a:rPr dirty="0" sz="800" b="1">
                <a:latin typeface="Verdana"/>
                <a:cs typeface="Verdana"/>
              </a:rPr>
              <a:t>char</a:t>
            </a:r>
            <a:r>
              <a:rPr dirty="0" sz="800" spc="-10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keyCode;</a:t>
            </a:r>
            <a:endParaRPr sz="800">
              <a:latin typeface="Verdana"/>
              <a:cs typeface="Verdana"/>
            </a:endParaRPr>
          </a:p>
          <a:p>
            <a:pPr marL="583565" marR="5080">
              <a:lnSpc>
                <a:spcPct val="99000"/>
              </a:lnSpc>
              <a:spcBef>
                <a:spcPts val="50"/>
              </a:spcBef>
            </a:pPr>
            <a:r>
              <a:rPr dirty="0" sz="800" b="1">
                <a:latin typeface="Verdana"/>
                <a:cs typeface="Verdana"/>
              </a:rPr>
              <a:t>PORTB = keyCode =</a:t>
            </a:r>
            <a:r>
              <a:rPr dirty="0" sz="800" spc="-11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0;  Switch( MASK );  PORTB =</a:t>
            </a:r>
            <a:r>
              <a:rPr dirty="0" sz="800" spc="-2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0xFE;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0740" y="4380483"/>
            <a:ext cx="291973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//clear Port B &amp;</a:t>
            </a:r>
            <a:r>
              <a:rPr dirty="0" sz="800" spc="-1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keyCode</a:t>
            </a:r>
            <a:endParaRPr sz="800">
              <a:latin typeface="Verdana"/>
              <a:cs typeface="Verdana"/>
            </a:endParaRPr>
          </a:p>
          <a:p>
            <a:pPr marL="92710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de-bounce and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wait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for any</a:t>
            </a:r>
            <a:r>
              <a:rPr dirty="0" sz="800" spc="-7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key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select a leftmost</a:t>
            </a:r>
            <a:r>
              <a:rPr dirty="0" sz="800" spc="-1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column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539" y="4863083"/>
            <a:ext cx="3630295" cy="27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while ( ( PORTA &amp; MASK ) == MASK )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while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no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key is</a:t>
            </a:r>
            <a:r>
              <a:rPr dirty="0" sz="800" spc="-5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found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2073656"/>
            <a:ext cx="93345" cy="33000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939" y="5117083"/>
            <a:ext cx="1623695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PORTB = (PORTB </a:t>
            </a:r>
            <a:r>
              <a:rPr dirty="0" sz="800" spc="-5" b="1">
                <a:latin typeface="Verdana"/>
                <a:cs typeface="Verdana"/>
              </a:rPr>
              <a:t>&lt;&lt; </a:t>
            </a:r>
            <a:r>
              <a:rPr dirty="0" sz="800" b="1">
                <a:latin typeface="Verdana"/>
                <a:cs typeface="Verdana"/>
              </a:rPr>
              <a:t>1) |</a:t>
            </a:r>
            <a:r>
              <a:rPr dirty="0" sz="800" spc="-9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1;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keyCode </a:t>
            </a:r>
            <a:r>
              <a:rPr dirty="0" sz="800" spc="-5" b="1">
                <a:latin typeface="Verdana"/>
                <a:cs typeface="Verdana"/>
              </a:rPr>
              <a:t>+=</a:t>
            </a:r>
            <a:r>
              <a:rPr dirty="0" sz="800" spc="-1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ROWS;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0740" y="5117083"/>
            <a:ext cx="229489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get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next</a:t>
            </a:r>
            <a:r>
              <a:rPr dirty="0" sz="800" spc="-1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column</a:t>
            </a:r>
            <a:endParaRPr sz="800">
              <a:latin typeface="Verdana"/>
              <a:cs typeface="Verdana"/>
            </a:endParaRPr>
          </a:p>
          <a:p>
            <a:pPr marL="927100">
              <a:lnSpc>
                <a:spcPts val="930"/>
              </a:lnSpc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add rows to</a:t>
            </a:r>
            <a:r>
              <a:rPr dirty="0" sz="800" spc="-9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keycode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9540" y="5599683"/>
            <a:ext cx="67564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find</a:t>
            </a:r>
            <a:r>
              <a:rPr dirty="0" sz="800" spc="-7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row</a:t>
            </a:r>
            <a:endParaRPr sz="800">
              <a:latin typeface="Verdana"/>
              <a:cs typeface="Verdan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74089" y="5370538"/>
          <a:ext cx="5259705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4"/>
                <a:gridCol w="459105"/>
                <a:gridCol w="4562475"/>
              </a:tblGrid>
              <a:tr h="2393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ts val="680"/>
                        </a:lnSpc>
                        <a:spcBef>
                          <a:spcPts val="180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93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}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249554">
                        <a:lnSpc>
                          <a:spcPts val="850"/>
                        </a:lnSpc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for ( a = 1; a != 0; a &lt;&lt;=</a:t>
                      </a:r>
                      <a:r>
                        <a:rPr dirty="0" sz="800" spc="-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b="1">
                          <a:latin typeface="Verdana"/>
                          <a:cs typeface="Verdana"/>
                        </a:rPr>
                        <a:t>1)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635"/>
                </a:tc>
              </a:tr>
              <a:tr h="127000">
                <a:tc>
                  <a:txBody>
                    <a:bodyPr/>
                    <a:lstStyle/>
                    <a:p>
                      <a:pPr marL="31750">
                        <a:lnSpc>
                          <a:spcPts val="680"/>
                        </a:lnSpc>
                        <a:spcBef>
                          <a:spcPts val="215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880"/>
                        </a:lnSpc>
                        <a:spcBef>
                          <a:spcPts val="15"/>
                        </a:spcBef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{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241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ts val="680"/>
                        </a:lnSpc>
                        <a:spcBef>
                          <a:spcPts val="180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3955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if ( ( PORTA &amp; a ) == 0</a:t>
                      </a:r>
                      <a:r>
                        <a:rPr dirty="0" sz="800" spc="-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b="1">
                          <a:latin typeface="Verdana"/>
                          <a:cs typeface="Verdana"/>
                        </a:rPr>
                        <a:t>)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algn="ctr" marR="30480">
                        <a:lnSpc>
                          <a:spcPts val="850"/>
                        </a:lnSpc>
                      </a:pPr>
                      <a:r>
                        <a:rPr dirty="0" sz="800" spc="-5" b="1">
                          <a:latin typeface="Verdana"/>
                          <a:cs typeface="Verdana"/>
                        </a:rPr>
                        <a:t>break;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241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ts val="680"/>
                        </a:lnSpc>
                        <a:spcBef>
                          <a:spcPts val="180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3955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keyCode++;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249554">
                        <a:lnSpc>
                          <a:spcPts val="850"/>
                        </a:lnSpc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}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127000">
                <a:tc>
                  <a:txBody>
                    <a:bodyPr/>
                    <a:lstStyle/>
                    <a:p>
                      <a:pPr marL="31750">
                        <a:lnSpc>
                          <a:spcPts val="680"/>
                        </a:lnSpc>
                        <a:spcBef>
                          <a:spcPts val="215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880"/>
                        </a:lnSpc>
                        <a:spcBef>
                          <a:spcPts val="15"/>
                        </a:spcBef>
                        <a:tabLst>
                          <a:tab pos="2992755" algn="l"/>
                        </a:tabLst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return lookupKey[keyCode];	</a:t>
                      </a:r>
                      <a:r>
                        <a:rPr dirty="0" sz="800" spc="-5" b="1">
                          <a:solidFill>
                            <a:srgbClr val="CC9900"/>
                          </a:solidFill>
                          <a:latin typeface="Verdana"/>
                          <a:cs typeface="Verdana"/>
                        </a:rPr>
                        <a:t>// lookup correct key</a:t>
                      </a:r>
                      <a:r>
                        <a:rPr dirty="0" sz="800" spc="-25" b="1">
                          <a:solidFill>
                            <a:srgbClr val="CC99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CC9900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125095">
                <a:tc>
                  <a:txBody>
                    <a:bodyPr/>
                    <a:lstStyle/>
                    <a:p>
                      <a:pPr marL="31750">
                        <a:lnSpc>
                          <a:spcPts val="670"/>
                        </a:lnSpc>
                        <a:spcBef>
                          <a:spcPts val="215"/>
                        </a:spcBef>
                      </a:pPr>
                      <a:r>
                        <a:rPr dirty="0" sz="600" spc="-270">
                          <a:solidFill>
                            <a:srgbClr val="666600"/>
                          </a:solidFill>
                          <a:latin typeface="Wingdings"/>
                          <a:cs typeface="Wingdings"/>
                        </a:rPr>
                        <a:t></a:t>
                      </a:r>
                      <a:endParaRPr sz="600">
                        <a:latin typeface="Wingdings"/>
                        <a:cs typeface="Wingdings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dirty="0" sz="800" b="1">
                          <a:latin typeface="Verdana"/>
                          <a:cs typeface="Verdana"/>
                        </a:rPr>
                        <a:t>}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589587" y="2119312"/>
          <a:ext cx="1082675" cy="143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7505"/>
              </a:tblGrid>
              <a:tr h="354965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0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 spc="-70" b="1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1905" algn="l"/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10">
                <a:uFill>
                  <a:solidFill>
                    <a:srgbClr val="A9A700"/>
                  </a:solidFill>
                </a:uFill>
              </a:rPr>
              <a:t>7-Segment	</a:t>
            </a:r>
            <a:r>
              <a:rPr dirty="0" u="heavy" spc="-45">
                <a:uFill>
                  <a:solidFill>
                    <a:srgbClr val="A9A700"/>
                  </a:solidFill>
                </a:uFill>
              </a:rPr>
              <a:t>Interface	</a:t>
            </a:r>
          </a:p>
        </p:txBody>
      </p:sp>
      <p:sp>
        <p:nvSpPr>
          <p:cNvPr id="5" name="object 5"/>
          <p:cNvSpPr/>
          <p:nvPr/>
        </p:nvSpPr>
        <p:spPr>
          <a:xfrm>
            <a:off x="2544952" y="280479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12" y="3645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8423" y="284125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041" y="0"/>
                </a:moveTo>
                <a:lnTo>
                  <a:pt x="0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8423" y="2914652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0" y="0"/>
                </a:moveTo>
                <a:lnTo>
                  <a:pt x="73041" y="72914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08423" y="298756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041" y="0"/>
                </a:moveTo>
                <a:lnTo>
                  <a:pt x="0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08423" y="306097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0"/>
                </a:moveTo>
                <a:lnTo>
                  <a:pt x="73041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4952" y="313404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12" y="0"/>
                </a:moveTo>
                <a:lnTo>
                  <a:pt x="0" y="3645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44952" y="2682726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5">
                <a:moveTo>
                  <a:pt x="0" y="0"/>
                </a:moveTo>
                <a:lnTo>
                  <a:pt x="0" y="122066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44952" y="3170504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122066"/>
                </a:moveTo>
                <a:lnTo>
                  <a:pt x="0" y="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79343" y="280479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12" y="3645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42831" y="2841250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73025" y="0"/>
                </a:moveTo>
                <a:lnTo>
                  <a:pt x="0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42831" y="29146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3025" y="72914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42831" y="2987567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73025" y="0"/>
                </a:moveTo>
                <a:lnTo>
                  <a:pt x="0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42831" y="3060970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0"/>
                </a:moveTo>
                <a:lnTo>
                  <a:pt x="73025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79343" y="313404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12" y="0"/>
                </a:moveTo>
                <a:lnTo>
                  <a:pt x="0" y="3645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79343" y="2682726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5">
                <a:moveTo>
                  <a:pt x="0" y="0"/>
                </a:moveTo>
                <a:lnTo>
                  <a:pt x="0" y="122066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79343" y="3170504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122066"/>
                </a:moveTo>
                <a:lnTo>
                  <a:pt x="0" y="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55970" y="435406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457"/>
                </a:moveTo>
                <a:lnTo>
                  <a:pt x="36479" y="0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92449" y="435406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458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5907" y="4354063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07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38865" y="435406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125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11990" y="4354063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07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84950" y="43540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0" y="0"/>
                </a:moveTo>
                <a:lnTo>
                  <a:pt x="36978" y="36457"/>
                </a:lnTo>
              </a:path>
            </a:pathLst>
          </a:custGeom>
          <a:ln w="12031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34206" y="439052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764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21928" y="439052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12176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79343" y="2560659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5">
                <a:moveTo>
                  <a:pt x="0" y="122066"/>
                </a:moveTo>
                <a:lnTo>
                  <a:pt x="0" y="0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10994" y="280479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479" y="3645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74515" y="2841250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72958" y="0"/>
                </a:moveTo>
                <a:lnTo>
                  <a:pt x="0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74515" y="29146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2958" y="72914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74515" y="2987567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72958" y="0"/>
                </a:moveTo>
                <a:lnTo>
                  <a:pt x="0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74515" y="3060970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0"/>
                </a:moveTo>
                <a:lnTo>
                  <a:pt x="72958" y="73077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10994" y="313404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479" y="0"/>
                </a:moveTo>
                <a:lnTo>
                  <a:pt x="0" y="3645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288374" y="2781976"/>
            <a:ext cx="952500" cy="2768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175"/>
              </a:spcBef>
              <a:tabLst>
                <a:tab pos="378460" algn="l"/>
                <a:tab pos="744220" algn="l"/>
              </a:tabLst>
            </a:pPr>
            <a:r>
              <a:rPr dirty="0" sz="850" spc="30">
                <a:solidFill>
                  <a:srgbClr val="040404"/>
                </a:solidFill>
                <a:latin typeface="Arial"/>
                <a:cs typeface="Arial"/>
              </a:rPr>
              <a:t>R3	R2	</a:t>
            </a: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R1  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3</a:t>
            </a:r>
            <a:r>
              <a:rPr dirty="0" sz="850" spc="40">
                <a:solidFill>
                  <a:srgbClr val="040404"/>
                </a:solidFill>
                <a:latin typeface="Arial"/>
                <a:cs typeface="Arial"/>
              </a:rPr>
              <a:t>.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9</a:t>
            </a:r>
            <a:r>
              <a:rPr dirty="0" sz="850" spc="10">
                <a:solidFill>
                  <a:srgbClr val="040404"/>
                </a:solidFill>
                <a:latin typeface="Arial"/>
                <a:cs typeface="Arial"/>
              </a:rPr>
              <a:t>K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	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10</a:t>
            </a:r>
            <a:r>
              <a:rPr dirty="0" sz="850" spc="10">
                <a:solidFill>
                  <a:srgbClr val="040404"/>
                </a:solidFill>
                <a:latin typeface="Arial"/>
                <a:cs typeface="Arial"/>
              </a:rPr>
              <a:t>K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	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10</a:t>
            </a:r>
            <a:r>
              <a:rPr dirty="0" sz="850" spc="10">
                <a:solidFill>
                  <a:srgbClr val="040404"/>
                </a:solidFill>
                <a:latin typeface="Arial"/>
                <a:cs typeface="Arial"/>
              </a:rPr>
              <a:t>K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0994" y="2682726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5">
                <a:moveTo>
                  <a:pt x="0" y="0"/>
                </a:moveTo>
                <a:lnTo>
                  <a:pt x="0" y="122066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10994" y="3170504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122066"/>
                </a:moveTo>
                <a:lnTo>
                  <a:pt x="0" y="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79343" y="50004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4" h="0">
                <a:moveTo>
                  <a:pt x="975511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39787" y="3292571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122066"/>
                </a:moveTo>
                <a:lnTo>
                  <a:pt x="0" y="0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79343" y="3292571"/>
            <a:ext cx="0" cy="1708150"/>
          </a:xfrm>
          <a:custGeom>
            <a:avLst/>
            <a:gdLst/>
            <a:ahLst/>
            <a:cxnLst/>
            <a:rect l="l" t="t" r="r" b="b"/>
            <a:pathLst>
              <a:path w="0" h="1708150">
                <a:moveTo>
                  <a:pt x="0" y="0"/>
                </a:moveTo>
                <a:lnTo>
                  <a:pt x="0" y="1707875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4991" y="497613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2176" y="0"/>
                </a:moveTo>
                <a:lnTo>
                  <a:pt x="0" y="0"/>
                </a:lnTo>
                <a:lnTo>
                  <a:pt x="0" y="12157"/>
                </a:lnTo>
                <a:lnTo>
                  <a:pt x="190" y="21088"/>
                </a:lnTo>
                <a:lnTo>
                  <a:pt x="1522" y="28883"/>
                </a:lnTo>
                <a:lnTo>
                  <a:pt x="5136" y="34397"/>
                </a:lnTo>
                <a:lnTo>
                  <a:pt x="12176" y="36489"/>
                </a:lnTo>
                <a:lnTo>
                  <a:pt x="21118" y="36109"/>
                </a:lnTo>
                <a:lnTo>
                  <a:pt x="28918" y="33448"/>
                </a:lnTo>
                <a:lnTo>
                  <a:pt x="34436" y="26224"/>
                </a:lnTo>
                <a:lnTo>
                  <a:pt x="36529" y="12157"/>
                </a:lnTo>
                <a:lnTo>
                  <a:pt x="36148" y="5129"/>
                </a:lnTo>
                <a:lnTo>
                  <a:pt x="33485" y="1519"/>
                </a:lnTo>
                <a:lnTo>
                  <a:pt x="26255" y="189"/>
                </a:lnTo>
                <a:lnTo>
                  <a:pt x="12176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54991" y="497613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12157"/>
                </a:moveTo>
                <a:lnTo>
                  <a:pt x="190" y="21088"/>
                </a:lnTo>
                <a:lnTo>
                  <a:pt x="1522" y="28883"/>
                </a:lnTo>
                <a:lnTo>
                  <a:pt x="5136" y="34397"/>
                </a:lnTo>
                <a:lnTo>
                  <a:pt x="12176" y="36489"/>
                </a:lnTo>
                <a:lnTo>
                  <a:pt x="21118" y="36109"/>
                </a:lnTo>
                <a:lnTo>
                  <a:pt x="28918" y="33448"/>
                </a:lnTo>
                <a:lnTo>
                  <a:pt x="34436" y="26224"/>
                </a:lnTo>
                <a:lnTo>
                  <a:pt x="36529" y="12157"/>
                </a:lnTo>
                <a:lnTo>
                  <a:pt x="36148" y="5129"/>
                </a:lnTo>
                <a:lnTo>
                  <a:pt x="33485" y="1519"/>
                </a:lnTo>
                <a:lnTo>
                  <a:pt x="26255" y="189"/>
                </a:lnTo>
                <a:lnTo>
                  <a:pt x="12176" y="0"/>
                </a:lnTo>
                <a:lnTo>
                  <a:pt x="0" y="0"/>
                </a:lnTo>
                <a:lnTo>
                  <a:pt x="0" y="12157"/>
                </a:lnTo>
                <a:close/>
              </a:path>
            </a:pathLst>
          </a:custGeom>
          <a:ln w="12033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10994" y="426861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243861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86674" y="42442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2159" y="0"/>
                </a:moveTo>
                <a:lnTo>
                  <a:pt x="0" y="0"/>
                </a:lnTo>
                <a:lnTo>
                  <a:pt x="0" y="12206"/>
                </a:lnTo>
                <a:lnTo>
                  <a:pt x="189" y="21145"/>
                </a:lnTo>
                <a:lnTo>
                  <a:pt x="1519" y="28909"/>
                </a:lnTo>
                <a:lnTo>
                  <a:pt x="5129" y="34384"/>
                </a:lnTo>
                <a:lnTo>
                  <a:pt x="12159" y="36457"/>
                </a:lnTo>
                <a:lnTo>
                  <a:pt x="21089" y="36078"/>
                </a:lnTo>
                <a:lnTo>
                  <a:pt x="28879" y="33425"/>
                </a:lnTo>
                <a:lnTo>
                  <a:pt x="34389" y="26226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86674" y="42442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12206"/>
                </a:moveTo>
                <a:lnTo>
                  <a:pt x="189" y="21145"/>
                </a:lnTo>
                <a:lnTo>
                  <a:pt x="1519" y="28909"/>
                </a:lnTo>
                <a:lnTo>
                  <a:pt x="5129" y="34384"/>
                </a:lnTo>
                <a:lnTo>
                  <a:pt x="12159" y="36457"/>
                </a:lnTo>
                <a:lnTo>
                  <a:pt x="21089" y="36078"/>
                </a:lnTo>
                <a:lnTo>
                  <a:pt x="28879" y="33425"/>
                </a:lnTo>
                <a:lnTo>
                  <a:pt x="34389" y="26226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lnTo>
                  <a:pt x="0" y="0"/>
                </a:lnTo>
                <a:lnTo>
                  <a:pt x="0" y="12206"/>
                </a:lnTo>
                <a:close/>
              </a:path>
            </a:pathLst>
          </a:custGeom>
          <a:ln w="12033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43693" y="463465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57213" y="548866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861" y="0"/>
                </a:lnTo>
              </a:path>
            </a:pathLst>
          </a:custGeom>
          <a:ln w="1189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79343" y="5537312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402"/>
                </a:lnTo>
              </a:path>
            </a:pathLst>
          </a:custGeom>
          <a:ln w="1217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79343" y="5537312"/>
            <a:ext cx="121920" cy="36830"/>
          </a:xfrm>
          <a:custGeom>
            <a:avLst/>
            <a:gdLst/>
            <a:ahLst/>
            <a:cxnLst/>
            <a:rect l="l" t="t" r="r" b="b"/>
            <a:pathLst>
              <a:path w="121919" h="36829">
                <a:moveTo>
                  <a:pt x="121730" y="36506"/>
                </a:moveTo>
                <a:lnTo>
                  <a:pt x="94153" y="20536"/>
                </a:lnTo>
                <a:lnTo>
                  <a:pt x="65431" y="9128"/>
                </a:lnTo>
                <a:lnTo>
                  <a:pt x="34426" y="2282"/>
                </a:lnTo>
                <a:lnTo>
                  <a:pt x="0" y="0"/>
                </a:lnTo>
              </a:path>
            </a:pathLst>
          </a:custGeom>
          <a:ln w="1191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57213" y="5537312"/>
            <a:ext cx="122555" cy="36830"/>
          </a:xfrm>
          <a:custGeom>
            <a:avLst/>
            <a:gdLst/>
            <a:ahLst/>
            <a:cxnLst/>
            <a:rect l="l" t="t" r="r" b="b"/>
            <a:pathLst>
              <a:path w="122555" h="36829">
                <a:moveTo>
                  <a:pt x="122130" y="0"/>
                </a:moveTo>
                <a:lnTo>
                  <a:pt x="87697" y="2282"/>
                </a:lnTo>
                <a:lnTo>
                  <a:pt x="56649" y="9128"/>
                </a:lnTo>
                <a:lnTo>
                  <a:pt x="27808" y="20536"/>
                </a:lnTo>
                <a:lnTo>
                  <a:pt x="0" y="36506"/>
                </a:lnTo>
              </a:path>
            </a:pathLst>
          </a:custGeom>
          <a:ln w="1191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801035" y="5465831"/>
            <a:ext cx="312420" cy="2768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175"/>
              </a:spcBef>
            </a:pP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C2  </a:t>
            </a:r>
            <a:r>
              <a:rPr dirty="0" sz="850" spc="5">
                <a:solidFill>
                  <a:srgbClr val="040404"/>
                </a:solidFill>
                <a:latin typeface="Arial"/>
                <a:cs typeface="Arial"/>
              </a:rPr>
              <a:t>30</a:t>
            </a:r>
            <a:r>
              <a:rPr dirty="0" sz="850" spc="-4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pF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79343" y="5366614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0"/>
                </a:moveTo>
                <a:lnTo>
                  <a:pt x="0" y="12205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79343" y="5610715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122050"/>
                </a:moveTo>
                <a:lnTo>
                  <a:pt x="0" y="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55970" y="4719775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0" y="36945"/>
                </a:moveTo>
                <a:lnTo>
                  <a:pt x="36479" y="0"/>
                </a:lnTo>
              </a:path>
            </a:pathLst>
          </a:custGeom>
          <a:ln w="1203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92449" y="47197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458" y="7346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65907" y="4719775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46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38865" y="47197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125" y="73467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11990" y="4719775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46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84950" y="47197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0" y="0"/>
                </a:moveTo>
                <a:lnTo>
                  <a:pt x="36978" y="36945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34206" y="475672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764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21928" y="475672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12176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08203" y="5976460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 h="0">
                <a:moveTo>
                  <a:pt x="1097209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83884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2159" y="0"/>
                </a:moveTo>
                <a:lnTo>
                  <a:pt x="0" y="0"/>
                </a:lnTo>
                <a:lnTo>
                  <a:pt x="0" y="12174"/>
                </a:lnTo>
                <a:lnTo>
                  <a:pt x="189" y="21105"/>
                </a:lnTo>
                <a:lnTo>
                  <a:pt x="1519" y="28899"/>
                </a:lnTo>
                <a:lnTo>
                  <a:pt x="5129" y="34413"/>
                </a:lnTo>
                <a:lnTo>
                  <a:pt x="12159" y="36506"/>
                </a:lnTo>
                <a:lnTo>
                  <a:pt x="21089" y="36125"/>
                </a:lnTo>
                <a:lnTo>
                  <a:pt x="28879" y="33464"/>
                </a:lnTo>
                <a:lnTo>
                  <a:pt x="34389" y="26241"/>
                </a:lnTo>
                <a:lnTo>
                  <a:pt x="36479" y="12174"/>
                </a:lnTo>
                <a:lnTo>
                  <a:pt x="36099" y="5135"/>
                </a:lnTo>
                <a:lnTo>
                  <a:pt x="33439" y="1521"/>
                </a:lnTo>
                <a:lnTo>
                  <a:pt x="26219" y="190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83884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12174"/>
                </a:moveTo>
                <a:lnTo>
                  <a:pt x="189" y="21105"/>
                </a:lnTo>
                <a:lnTo>
                  <a:pt x="1519" y="28899"/>
                </a:lnTo>
                <a:lnTo>
                  <a:pt x="5129" y="34413"/>
                </a:lnTo>
                <a:lnTo>
                  <a:pt x="12159" y="36506"/>
                </a:lnTo>
                <a:lnTo>
                  <a:pt x="21089" y="36125"/>
                </a:lnTo>
                <a:lnTo>
                  <a:pt x="28879" y="33464"/>
                </a:lnTo>
                <a:lnTo>
                  <a:pt x="34389" y="26241"/>
                </a:lnTo>
                <a:lnTo>
                  <a:pt x="36479" y="12174"/>
                </a:lnTo>
                <a:lnTo>
                  <a:pt x="36099" y="5135"/>
                </a:lnTo>
                <a:lnTo>
                  <a:pt x="33439" y="1521"/>
                </a:lnTo>
                <a:lnTo>
                  <a:pt x="26219" y="190"/>
                </a:lnTo>
                <a:lnTo>
                  <a:pt x="12159" y="0"/>
                </a:lnTo>
                <a:lnTo>
                  <a:pt x="0" y="0"/>
                </a:lnTo>
                <a:lnTo>
                  <a:pt x="0" y="12174"/>
                </a:lnTo>
                <a:close/>
              </a:path>
            </a:pathLst>
          </a:custGeom>
          <a:ln w="12033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23221" y="548866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861" y="0"/>
                </a:lnTo>
              </a:path>
            </a:pathLst>
          </a:custGeom>
          <a:ln w="1189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44952" y="5537312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402"/>
                </a:lnTo>
              </a:path>
            </a:pathLst>
          </a:custGeom>
          <a:ln w="1217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44952" y="5537312"/>
            <a:ext cx="122555" cy="36830"/>
          </a:xfrm>
          <a:custGeom>
            <a:avLst/>
            <a:gdLst/>
            <a:ahLst/>
            <a:cxnLst/>
            <a:rect l="l" t="t" r="r" b="b"/>
            <a:pathLst>
              <a:path w="122555" h="36829">
                <a:moveTo>
                  <a:pt x="122130" y="36506"/>
                </a:moveTo>
                <a:lnTo>
                  <a:pt x="94490" y="20536"/>
                </a:lnTo>
                <a:lnTo>
                  <a:pt x="65631" y="9128"/>
                </a:lnTo>
                <a:lnTo>
                  <a:pt x="34488" y="2282"/>
                </a:lnTo>
                <a:lnTo>
                  <a:pt x="0" y="0"/>
                </a:lnTo>
              </a:path>
            </a:pathLst>
          </a:custGeom>
          <a:ln w="1191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23221" y="5537312"/>
            <a:ext cx="121920" cy="36830"/>
          </a:xfrm>
          <a:custGeom>
            <a:avLst/>
            <a:gdLst/>
            <a:ahLst/>
            <a:cxnLst/>
            <a:rect l="l" t="t" r="r" b="b"/>
            <a:pathLst>
              <a:path w="121919" h="36829">
                <a:moveTo>
                  <a:pt x="121730" y="0"/>
                </a:moveTo>
                <a:lnTo>
                  <a:pt x="87297" y="2282"/>
                </a:lnTo>
                <a:lnTo>
                  <a:pt x="56292" y="9128"/>
                </a:lnTo>
                <a:lnTo>
                  <a:pt x="27574" y="20536"/>
                </a:lnTo>
                <a:lnTo>
                  <a:pt x="0" y="36506"/>
                </a:lnTo>
              </a:path>
            </a:pathLst>
          </a:custGeom>
          <a:ln w="1191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763937" y="5465831"/>
            <a:ext cx="348615" cy="264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95"/>
              </a:spcBef>
            </a:pP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C1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dirty="0" sz="850" spc="15">
                <a:solidFill>
                  <a:srgbClr val="040404"/>
                </a:solidFill>
                <a:latin typeface="Arial"/>
                <a:cs typeface="Arial"/>
              </a:rPr>
              <a:t>1.0</a:t>
            </a:r>
            <a:r>
              <a:rPr dirty="0" sz="850" spc="-1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uF</a:t>
            </a:r>
            <a:endParaRPr sz="8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544952" y="5366614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0"/>
                </a:moveTo>
                <a:lnTo>
                  <a:pt x="0" y="12205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44952" y="5610715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122050"/>
                </a:moveTo>
                <a:lnTo>
                  <a:pt x="0" y="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17690" y="353670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861" y="0"/>
                </a:lnTo>
              </a:path>
            </a:pathLst>
          </a:custGeom>
          <a:ln w="1189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39787" y="3585368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402"/>
                </a:lnTo>
              </a:path>
            </a:pathLst>
          </a:custGeom>
          <a:ln w="1217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39787" y="3585368"/>
            <a:ext cx="121920" cy="36830"/>
          </a:xfrm>
          <a:custGeom>
            <a:avLst/>
            <a:gdLst/>
            <a:ahLst/>
            <a:cxnLst/>
            <a:rect l="l" t="t" r="r" b="b"/>
            <a:pathLst>
              <a:path w="121920" h="36829">
                <a:moveTo>
                  <a:pt x="121764" y="36782"/>
                </a:moveTo>
                <a:lnTo>
                  <a:pt x="94118" y="20598"/>
                </a:lnTo>
                <a:lnTo>
                  <a:pt x="65379" y="9114"/>
                </a:lnTo>
                <a:lnTo>
                  <a:pt x="34391" y="2268"/>
                </a:lnTo>
                <a:lnTo>
                  <a:pt x="0" y="0"/>
                </a:lnTo>
              </a:path>
            </a:pathLst>
          </a:custGeom>
          <a:ln w="1191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17690" y="3585368"/>
            <a:ext cx="122555" cy="36830"/>
          </a:xfrm>
          <a:custGeom>
            <a:avLst/>
            <a:gdLst/>
            <a:ahLst/>
            <a:cxnLst/>
            <a:rect l="l" t="t" r="r" b="b"/>
            <a:pathLst>
              <a:path w="122554" h="36829">
                <a:moveTo>
                  <a:pt x="122097" y="0"/>
                </a:moveTo>
                <a:lnTo>
                  <a:pt x="87419" y="2268"/>
                </a:lnTo>
                <a:lnTo>
                  <a:pt x="56301" y="9114"/>
                </a:lnTo>
                <a:lnTo>
                  <a:pt x="27557" y="20598"/>
                </a:lnTo>
                <a:lnTo>
                  <a:pt x="0" y="36782"/>
                </a:lnTo>
              </a:path>
            </a:pathLst>
          </a:custGeom>
          <a:ln w="1191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958289" y="3514213"/>
            <a:ext cx="348615" cy="26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40"/>
              </a:lnSpc>
              <a:spcBef>
                <a:spcPts val="95"/>
              </a:spcBef>
            </a:pP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C3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40"/>
              </a:lnSpc>
            </a:pPr>
            <a:r>
              <a:rPr dirty="0" sz="850" spc="15">
                <a:solidFill>
                  <a:srgbClr val="040404"/>
                </a:solidFill>
                <a:latin typeface="Arial"/>
                <a:cs typeface="Arial"/>
              </a:rPr>
              <a:t>0.1</a:t>
            </a:r>
            <a:r>
              <a:rPr dirty="0" sz="850" spc="-1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uF</a:t>
            </a:r>
            <a:endParaRPr sz="8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739787" y="3414638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0"/>
                </a:moveTo>
                <a:lnTo>
                  <a:pt x="0" y="122066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39787" y="3658771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121903"/>
                </a:moveTo>
                <a:lnTo>
                  <a:pt x="0" y="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79343" y="256065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0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20599" y="253624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2176" y="0"/>
                </a:moveTo>
                <a:lnTo>
                  <a:pt x="0" y="0"/>
                </a:lnTo>
                <a:lnTo>
                  <a:pt x="0" y="12206"/>
                </a:lnTo>
                <a:lnTo>
                  <a:pt x="190" y="21170"/>
                </a:lnTo>
                <a:lnTo>
                  <a:pt x="1522" y="28990"/>
                </a:lnTo>
                <a:lnTo>
                  <a:pt x="5136" y="34521"/>
                </a:lnTo>
                <a:lnTo>
                  <a:pt x="12176" y="36620"/>
                </a:lnTo>
                <a:lnTo>
                  <a:pt x="21115" y="36238"/>
                </a:lnTo>
                <a:lnTo>
                  <a:pt x="28910" y="33568"/>
                </a:lnTo>
                <a:lnTo>
                  <a:pt x="34422" y="26320"/>
                </a:lnTo>
                <a:lnTo>
                  <a:pt x="36512" y="12206"/>
                </a:lnTo>
                <a:lnTo>
                  <a:pt x="36132" y="5149"/>
                </a:lnTo>
                <a:lnTo>
                  <a:pt x="33470" y="1525"/>
                </a:lnTo>
                <a:lnTo>
                  <a:pt x="26245" y="190"/>
                </a:lnTo>
                <a:lnTo>
                  <a:pt x="12176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520599" y="253624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12206"/>
                </a:moveTo>
                <a:lnTo>
                  <a:pt x="190" y="21170"/>
                </a:lnTo>
                <a:lnTo>
                  <a:pt x="1522" y="28990"/>
                </a:lnTo>
                <a:lnTo>
                  <a:pt x="5136" y="34521"/>
                </a:lnTo>
                <a:lnTo>
                  <a:pt x="12176" y="36620"/>
                </a:lnTo>
                <a:lnTo>
                  <a:pt x="21115" y="36238"/>
                </a:lnTo>
                <a:lnTo>
                  <a:pt x="28910" y="33568"/>
                </a:lnTo>
                <a:lnTo>
                  <a:pt x="34422" y="26320"/>
                </a:lnTo>
                <a:lnTo>
                  <a:pt x="36512" y="12206"/>
                </a:lnTo>
                <a:lnTo>
                  <a:pt x="36132" y="5149"/>
                </a:lnTo>
                <a:lnTo>
                  <a:pt x="33470" y="1525"/>
                </a:lnTo>
                <a:lnTo>
                  <a:pt x="26245" y="190"/>
                </a:lnTo>
                <a:lnTo>
                  <a:pt x="12176" y="0"/>
                </a:lnTo>
                <a:lnTo>
                  <a:pt x="0" y="0"/>
                </a:lnTo>
                <a:lnTo>
                  <a:pt x="0" y="12206"/>
                </a:lnTo>
                <a:close/>
              </a:path>
            </a:pathLst>
          </a:custGeom>
          <a:ln w="12034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79343" y="5000447"/>
            <a:ext cx="0" cy="366395"/>
          </a:xfrm>
          <a:custGeom>
            <a:avLst/>
            <a:gdLst/>
            <a:ahLst/>
            <a:cxnLst/>
            <a:rect l="l" t="t" r="r" b="b"/>
            <a:pathLst>
              <a:path w="0" h="366395">
                <a:moveTo>
                  <a:pt x="0" y="0"/>
                </a:moveTo>
                <a:lnTo>
                  <a:pt x="0" y="366167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39787" y="3292571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 h="0">
                <a:moveTo>
                  <a:pt x="0" y="0"/>
                </a:moveTo>
                <a:lnTo>
                  <a:pt x="1097209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812677" y="326815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2159" y="0"/>
                </a:moveTo>
                <a:lnTo>
                  <a:pt x="0" y="0"/>
                </a:lnTo>
                <a:lnTo>
                  <a:pt x="0" y="12206"/>
                </a:ln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089" y="36238"/>
                </a:lnTo>
                <a:lnTo>
                  <a:pt x="28879" y="33568"/>
                </a:lnTo>
                <a:lnTo>
                  <a:pt x="34389" y="26320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812677" y="326815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12206"/>
                </a:move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089" y="36238"/>
                </a:lnTo>
                <a:lnTo>
                  <a:pt x="28879" y="33568"/>
                </a:lnTo>
                <a:lnTo>
                  <a:pt x="34389" y="26320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lnTo>
                  <a:pt x="0" y="0"/>
                </a:lnTo>
                <a:lnTo>
                  <a:pt x="0" y="12206"/>
                </a:lnTo>
                <a:close/>
              </a:path>
            </a:pathLst>
          </a:custGeom>
          <a:ln w="12034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179343" y="5732765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693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910994" y="3292571"/>
            <a:ext cx="0" cy="976630"/>
          </a:xfrm>
          <a:custGeom>
            <a:avLst/>
            <a:gdLst/>
            <a:ahLst/>
            <a:cxnLst/>
            <a:rect l="l" t="t" r="r" b="b"/>
            <a:pathLst>
              <a:path w="0" h="976629">
                <a:moveTo>
                  <a:pt x="0" y="0"/>
                </a:moveTo>
                <a:lnTo>
                  <a:pt x="0" y="976045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08203" y="3292571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 h="0">
                <a:moveTo>
                  <a:pt x="0" y="0"/>
                </a:moveTo>
                <a:lnTo>
                  <a:pt x="731583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14968" y="3268158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29">
                <a:moveTo>
                  <a:pt x="12159" y="0"/>
                </a:moveTo>
                <a:lnTo>
                  <a:pt x="0" y="0"/>
                </a:lnTo>
                <a:lnTo>
                  <a:pt x="0" y="12206"/>
                </a:ln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378" y="36238"/>
                </a:lnTo>
                <a:lnTo>
                  <a:pt x="29316" y="33568"/>
                </a:lnTo>
                <a:lnTo>
                  <a:pt x="34881" y="26320"/>
                </a:lnTo>
                <a:lnTo>
                  <a:pt x="36978" y="12206"/>
                </a:lnTo>
                <a:lnTo>
                  <a:pt x="36591" y="5149"/>
                </a:lnTo>
                <a:lnTo>
                  <a:pt x="33876" y="1525"/>
                </a:lnTo>
                <a:lnTo>
                  <a:pt x="26508" y="190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714968" y="3268158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29">
                <a:moveTo>
                  <a:pt x="0" y="12206"/>
                </a:move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378" y="36238"/>
                </a:lnTo>
                <a:lnTo>
                  <a:pt x="29316" y="33568"/>
                </a:lnTo>
                <a:lnTo>
                  <a:pt x="34881" y="26320"/>
                </a:lnTo>
                <a:lnTo>
                  <a:pt x="36978" y="12206"/>
                </a:lnTo>
                <a:lnTo>
                  <a:pt x="36591" y="5149"/>
                </a:lnTo>
                <a:lnTo>
                  <a:pt x="33876" y="1525"/>
                </a:lnTo>
                <a:lnTo>
                  <a:pt x="26508" y="190"/>
                </a:lnTo>
                <a:lnTo>
                  <a:pt x="12159" y="0"/>
                </a:lnTo>
                <a:lnTo>
                  <a:pt x="0" y="0"/>
                </a:lnTo>
                <a:lnTo>
                  <a:pt x="0" y="12206"/>
                </a:lnTo>
                <a:close/>
              </a:path>
            </a:pathLst>
          </a:custGeom>
          <a:ln w="12032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203865" y="4268616"/>
            <a:ext cx="0" cy="1708150"/>
          </a:xfrm>
          <a:custGeom>
            <a:avLst/>
            <a:gdLst/>
            <a:ahLst/>
            <a:cxnLst/>
            <a:rect l="l" t="t" r="r" b="b"/>
            <a:pathLst>
              <a:path w="0" h="1708150">
                <a:moveTo>
                  <a:pt x="0" y="0"/>
                </a:moveTo>
                <a:lnTo>
                  <a:pt x="0" y="1707843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055970" y="459787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782"/>
                </a:moveTo>
                <a:lnTo>
                  <a:pt x="36479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92449" y="459787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458" y="73402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65907" y="4597871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402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238865" y="459787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125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11990" y="4597871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402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84950" y="4597871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0" y="0"/>
                </a:moveTo>
                <a:lnTo>
                  <a:pt x="36978" y="36782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34206" y="4634653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764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421928" y="4634653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12176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09317" y="4024483"/>
            <a:ext cx="1097915" cy="1586230"/>
          </a:xfrm>
          <a:custGeom>
            <a:avLst/>
            <a:gdLst/>
            <a:ahLst/>
            <a:cxnLst/>
            <a:rect l="l" t="t" r="r" b="b"/>
            <a:pathLst>
              <a:path w="1097915" h="1586229">
                <a:moveTo>
                  <a:pt x="0" y="0"/>
                </a:moveTo>
                <a:lnTo>
                  <a:pt x="1097542" y="0"/>
                </a:lnTo>
                <a:lnTo>
                  <a:pt x="1097542" y="1586232"/>
                </a:lnTo>
                <a:lnTo>
                  <a:pt x="0" y="1586232"/>
                </a:lnTo>
                <a:lnTo>
                  <a:pt x="0" y="0"/>
                </a:lnTo>
              </a:path>
            </a:pathLst>
          </a:custGeom>
          <a:ln w="1208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09317" y="4268616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0"/>
                </a:moveTo>
                <a:lnTo>
                  <a:pt x="0" y="121903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179343" y="597646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0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20599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2176" y="0"/>
                </a:moveTo>
                <a:lnTo>
                  <a:pt x="0" y="0"/>
                </a:lnTo>
                <a:lnTo>
                  <a:pt x="0" y="12174"/>
                </a:lnTo>
                <a:lnTo>
                  <a:pt x="190" y="21105"/>
                </a:lnTo>
                <a:lnTo>
                  <a:pt x="1522" y="28899"/>
                </a:lnTo>
                <a:lnTo>
                  <a:pt x="5136" y="34413"/>
                </a:lnTo>
                <a:lnTo>
                  <a:pt x="12176" y="36506"/>
                </a:lnTo>
                <a:lnTo>
                  <a:pt x="21115" y="36125"/>
                </a:lnTo>
                <a:lnTo>
                  <a:pt x="28910" y="33464"/>
                </a:lnTo>
                <a:lnTo>
                  <a:pt x="34422" y="26241"/>
                </a:lnTo>
                <a:lnTo>
                  <a:pt x="36512" y="12174"/>
                </a:lnTo>
                <a:lnTo>
                  <a:pt x="36132" y="5135"/>
                </a:lnTo>
                <a:lnTo>
                  <a:pt x="33470" y="1521"/>
                </a:lnTo>
                <a:lnTo>
                  <a:pt x="26245" y="190"/>
                </a:lnTo>
                <a:lnTo>
                  <a:pt x="12176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20599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12174"/>
                </a:moveTo>
                <a:lnTo>
                  <a:pt x="190" y="21105"/>
                </a:lnTo>
                <a:lnTo>
                  <a:pt x="1522" y="28899"/>
                </a:lnTo>
                <a:lnTo>
                  <a:pt x="5136" y="34413"/>
                </a:lnTo>
                <a:lnTo>
                  <a:pt x="12176" y="36506"/>
                </a:lnTo>
                <a:lnTo>
                  <a:pt x="21115" y="36125"/>
                </a:lnTo>
                <a:lnTo>
                  <a:pt x="28910" y="33464"/>
                </a:lnTo>
                <a:lnTo>
                  <a:pt x="34422" y="26241"/>
                </a:lnTo>
                <a:lnTo>
                  <a:pt x="36512" y="12174"/>
                </a:lnTo>
                <a:lnTo>
                  <a:pt x="36132" y="5135"/>
                </a:lnTo>
                <a:lnTo>
                  <a:pt x="33470" y="1521"/>
                </a:lnTo>
                <a:lnTo>
                  <a:pt x="26245" y="190"/>
                </a:lnTo>
                <a:lnTo>
                  <a:pt x="12176" y="0"/>
                </a:lnTo>
                <a:lnTo>
                  <a:pt x="0" y="0"/>
                </a:lnTo>
                <a:lnTo>
                  <a:pt x="0" y="12174"/>
                </a:lnTo>
                <a:close/>
              </a:path>
            </a:pathLst>
          </a:custGeom>
          <a:ln w="12033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36996" y="2560659"/>
            <a:ext cx="0" cy="732155"/>
          </a:xfrm>
          <a:custGeom>
            <a:avLst/>
            <a:gdLst/>
            <a:ahLst/>
            <a:cxnLst/>
            <a:rect l="l" t="t" r="r" b="b"/>
            <a:pathLst>
              <a:path w="0" h="732154">
                <a:moveTo>
                  <a:pt x="0" y="0"/>
                </a:moveTo>
                <a:lnTo>
                  <a:pt x="0" y="731911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08203" y="5610715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744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68247" y="475672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43693" y="500044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055970" y="484190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489"/>
                </a:moveTo>
                <a:lnTo>
                  <a:pt x="36479" y="0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92449" y="484190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458" y="73386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165907" y="4841906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386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238865" y="484190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125" y="73386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11990" y="4841906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386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84950" y="4841906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0" y="0"/>
                </a:moveTo>
                <a:lnTo>
                  <a:pt x="36978" y="36489"/>
                </a:lnTo>
              </a:path>
            </a:pathLst>
          </a:custGeom>
          <a:ln w="12031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34206" y="487839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764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21928" y="487839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12176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20481" y="4146550"/>
            <a:ext cx="853440" cy="1098550"/>
          </a:xfrm>
          <a:custGeom>
            <a:avLst/>
            <a:gdLst/>
            <a:ahLst/>
            <a:cxnLst/>
            <a:rect l="l" t="t" r="r" b="b"/>
            <a:pathLst>
              <a:path w="853439" h="1098550">
                <a:moveTo>
                  <a:pt x="0" y="0"/>
                </a:moveTo>
                <a:lnTo>
                  <a:pt x="853347" y="0"/>
                </a:lnTo>
                <a:lnTo>
                  <a:pt x="853347" y="1098014"/>
                </a:lnTo>
                <a:lnTo>
                  <a:pt x="0" y="1098014"/>
                </a:lnTo>
                <a:lnTo>
                  <a:pt x="0" y="0"/>
                </a:lnTo>
              </a:path>
            </a:pathLst>
          </a:custGeom>
          <a:ln w="12068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592899" y="3953328"/>
            <a:ext cx="17780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U1</a:t>
            </a:r>
            <a:endParaRPr sz="8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142155" y="5344188"/>
            <a:ext cx="65913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15">
                <a:solidFill>
                  <a:srgbClr val="040404"/>
                </a:solidFill>
                <a:latin typeface="Arial"/>
                <a:cs typeface="Arial"/>
              </a:rPr>
              <a:t>PIC18F1220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154855" y="426861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79148" y="4390520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32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3361197" y="4124058"/>
            <a:ext cx="8699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179148" y="4512587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32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79148" y="4634653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32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3361197" y="4368192"/>
            <a:ext cx="8699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7</a:t>
            </a:r>
            <a:endParaRPr sz="8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179148" y="4756720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32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154855" y="487839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3361197" y="4611837"/>
            <a:ext cx="8699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154855" y="500044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179148" y="5122497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332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3300398" y="4855986"/>
            <a:ext cx="1479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16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15</a:t>
            </a:r>
            <a:endParaRPr sz="8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008203" y="3780675"/>
            <a:ext cx="0" cy="366395"/>
          </a:xfrm>
          <a:custGeom>
            <a:avLst/>
            <a:gdLst/>
            <a:ahLst/>
            <a:cxnLst/>
            <a:rect l="l" t="t" r="r" b="b"/>
            <a:pathLst>
              <a:path w="0" h="366395">
                <a:moveTo>
                  <a:pt x="0" y="0"/>
                </a:moveTo>
                <a:lnTo>
                  <a:pt x="0" y="365874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3871636" y="3929087"/>
            <a:ext cx="148590" cy="14541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5">
                <a:solidFill>
                  <a:srgbClr val="010101"/>
                </a:solidFill>
                <a:latin typeface="Arial"/>
                <a:cs typeface="Arial"/>
              </a:rPr>
              <a:t>14</a:t>
            </a:r>
            <a:endParaRPr sz="8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008203" y="5244564"/>
            <a:ext cx="0" cy="366395"/>
          </a:xfrm>
          <a:custGeom>
            <a:avLst/>
            <a:gdLst/>
            <a:ahLst/>
            <a:cxnLst/>
            <a:rect l="l" t="t" r="r" b="b"/>
            <a:pathLst>
              <a:path w="0" h="366395">
                <a:moveTo>
                  <a:pt x="0" y="366151"/>
                </a:moveTo>
                <a:lnTo>
                  <a:pt x="0" y="0"/>
                </a:lnTo>
              </a:path>
            </a:pathLst>
          </a:custGeom>
          <a:ln w="12173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3871636" y="5404035"/>
            <a:ext cx="148590" cy="8572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568579" y="4197136"/>
            <a:ext cx="757555" cy="100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ts val="990"/>
              </a:lnSpc>
              <a:spcBef>
                <a:spcPts val="95"/>
              </a:spcBef>
            </a:pP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RA0      </a:t>
            </a:r>
            <a:r>
              <a:rPr dirty="0" sz="850" spc="26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RBO</a:t>
            </a:r>
            <a:endParaRPr sz="850">
              <a:latin typeface="Arial"/>
              <a:cs typeface="Arial"/>
            </a:endParaRPr>
          </a:p>
          <a:p>
            <a:pPr algn="just" marL="12700">
              <a:lnSpc>
                <a:spcPts val="960"/>
              </a:lnSpc>
            </a:pP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RA1       </a:t>
            </a:r>
            <a:r>
              <a:rPr dirty="0" sz="850" spc="19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RB1</a:t>
            </a:r>
            <a:endParaRPr sz="850">
              <a:latin typeface="Arial"/>
              <a:cs typeface="Arial"/>
            </a:endParaRPr>
          </a:p>
          <a:p>
            <a:pPr algn="just" marL="12700">
              <a:lnSpc>
                <a:spcPts val="960"/>
              </a:lnSpc>
            </a:pP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RA2       </a:t>
            </a:r>
            <a:r>
              <a:rPr dirty="0" sz="850" spc="19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RB2</a:t>
            </a:r>
            <a:endParaRPr sz="850">
              <a:latin typeface="Arial"/>
              <a:cs typeface="Arial"/>
            </a:endParaRPr>
          </a:p>
          <a:p>
            <a:pPr algn="just" marL="12700">
              <a:lnSpc>
                <a:spcPts val="960"/>
              </a:lnSpc>
            </a:pP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RA3       </a:t>
            </a:r>
            <a:r>
              <a:rPr dirty="0" sz="850" spc="19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RB3</a:t>
            </a:r>
            <a:endParaRPr sz="850">
              <a:latin typeface="Arial"/>
              <a:cs typeface="Arial"/>
            </a:endParaRPr>
          </a:p>
          <a:p>
            <a:pPr algn="just" marL="12700" marR="5080">
              <a:lnSpc>
                <a:spcPts val="960"/>
              </a:lnSpc>
              <a:spcBef>
                <a:spcPts val="50"/>
              </a:spcBef>
            </a:pP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RA4 RB4  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#MCLR </a:t>
            </a: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RB5  </a:t>
            </a:r>
            <a:r>
              <a:rPr dirty="0" sz="850" spc="15">
                <a:solidFill>
                  <a:srgbClr val="020202"/>
                </a:solidFill>
                <a:latin typeface="Arial"/>
                <a:cs typeface="Arial"/>
              </a:rPr>
              <a:t>OSC1     </a:t>
            </a:r>
            <a:r>
              <a:rPr dirty="0" sz="850" spc="7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RB6</a:t>
            </a:r>
            <a:endParaRPr sz="850">
              <a:latin typeface="Arial"/>
              <a:cs typeface="Arial"/>
            </a:endParaRPr>
          </a:p>
          <a:p>
            <a:pPr algn="just" marL="12700">
              <a:lnSpc>
                <a:spcPts val="940"/>
              </a:lnSpc>
            </a:pPr>
            <a:r>
              <a:rPr dirty="0" sz="850" spc="15">
                <a:solidFill>
                  <a:srgbClr val="020202"/>
                </a:solidFill>
                <a:latin typeface="Arial"/>
                <a:cs typeface="Arial"/>
              </a:rPr>
              <a:t>OSC2     </a:t>
            </a:r>
            <a:r>
              <a:rPr dirty="0" sz="850" spc="7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020202"/>
                </a:solidFill>
                <a:latin typeface="Arial"/>
                <a:cs typeface="Arial"/>
              </a:rPr>
              <a:t>RB7</a:t>
            </a:r>
            <a:endParaRPr sz="8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944595" y="4206573"/>
            <a:ext cx="148590" cy="25781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V</a:t>
            </a:r>
            <a:r>
              <a:rPr dirty="0" sz="850" spc="40">
                <a:solidFill>
                  <a:srgbClr val="020202"/>
                </a:solidFill>
                <a:latin typeface="Arial"/>
                <a:cs typeface="Arial"/>
              </a:rPr>
              <a:t>D</a:t>
            </a: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944595" y="4956674"/>
            <a:ext cx="148590" cy="240029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V</a:t>
            </a:r>
            <a:r>
              <a:rPr dirty="0" sz="850" spc="-10">
                <a:solidFill>
                  <a:srgbClr val="020202"/>
                </a:solidFill>
                <a:latin typeface="Arial"/>
                <a:cs typeface="Arial"/>
              </a:rPr>
              <a:t>S</a:t>
            </a: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117876" y="4354110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4" h="60960">
                <a:moveTo>
                  <a:pt x="0" y="60823"/>
                </a:moveTo>
                <a:lnTo>
                  <a:pt x="61271" y="60823"/>
                </a:lnTo>
                <a:lnTo>
                  <a:pt x="61271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117876" y="4354110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4" h="60960">
                <a:moveTo>
                  <a:pt x="0" y="60823"/>
                </a:moveTo>
                <a:lnTo>
                  <a:pt x="61271" y="60823"/>
                </a:lnTo>
                <a:lnTo>
                  <a:pt x="61271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ln w="12032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117876" y="4476177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4" h="60960">
                <a:moveTo>
                  <a:pt x="0" y="60823"/>
                </a:moveTo>
                <a:lnTo>
                  <a:pt x="61271" y="60823"/>
                </a:lnTo>
                <a:lnTo>
                  <a:pt x="61271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117876" y="4476177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4" h="60960">
                <a:moveTo>
                  <a:pt x="0" y="60823"/>
                </a:moveTo>
                <a:lnTo>
                  <a:pt x="61271" y="60823"/>
                </a:lnTo>
                <a:lnTo>
                  <a:pt x="61271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ln w="12032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117876" y="459783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61228"/>
                </a:moveTo>
                <a:lnTo>
                  <a:pt x="61271" y="61228"/>
                </a:lnTo>
                <a:lnTo>
                  <a:pt x="61271" y="0"/>
                </a:lnTo>
                <a:lnTo>
                  <a:pt x="0" y="0"/>
                </a:lnTo>
                <a:lnTo>
                  <a:pt x="0" y="61228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17876" y="459783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61228"/>
                </a:moveTo>
                <a:lnTo>
                  <a:pt x="61271" y="61228"/>
                </a:lnTo>
                <a:lnTo>
                  <a:pt x="61271" y="0"/>
                </a:lnTo>
                <a:lnTo>
                  <a:pt x="0" y="0"/>
                </a:lnTo>
                <a:lnTo>
                  <a:pt x="0" y="61228"/>
                </a:lnTo>
                <a:close/>
              </a:path>
            </a:pathLst>
          </a:custGeom>
          <a:ln w="1203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117876" y="471985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61228"/>
                </a:moveTo>
                <a:lnTo>
                  <a:pt x="61271" y="61228"/>
                </a:lnTo>
                <a:lnTo>
                  <a:pt x="61271" y="0"/>
                </a:lnTo>
                <a:lnTo>
                  <a:pt x="0" y="0"/>
                </a:lnTo>
                <a:lnTo>
                  <a:pt x="0" y="61228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117876" y="471985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61228"/>
                </a:moveTo>
                <a:lnTo>
                  <a:pt x="61271" y="61228"/>
                </a:lnTo>
                <a:lnTo>
                  <a:pt x="61271" y="0"/>
                </a:lnTo>
                <a:lnTo>
                  <a:pt x="0" y="0"/>
                </a:lnTo>
                <a:lnTo>
                  <a:pt x="0" y="61228"/>
                </a:lnTo>
                <a:close/>
              </a:path>
            </a:pathLst>
          </a:custGeom>
          <a:ln w="1203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117876" y="5086006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4" h="60960">
                <a:moveTo>
                  <a:pt x="0" y="60823"/>
                </a:moveTo>
                <a:lnTo>
                  <a:pt x="61271" y="60823"/>
                </a:lnTo>
                <a:lnTo>
                  <a:pt x="61271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117876" y="5086006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4" h="60960">
                <a:moveTo>
                  <a:pt x="0" y="60823"/>
                </a:moveTo>
                <a:lnTo>
                  <a:pt x="61271" y="60823"/>
                </a:lnTo>
                <a:lnTo>
                  <a:pt x="61271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ln w="12032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02808" y="5086006"/>
            <a:ext cx="61594" cy="60960"/>
          </a:xfrm>
          <a:custGeom>
            <a:avLst/>
            <a:gdLst/>
            <a:ahLst/>
            <a:cxnLst/>
            <a:rect l="l" t="t" r="r" b="b"/>
            <a:pathLst>
              <a:path w="61595" h="60960">
                <a:moveTo>
                  <a:pt x="0" y="60823"/>
                </a:moveTo>
                <a:lnTo>
                  <a:pt x="61271" y="60823"/>
                </a:lnTo>
                <a:lnTo>
                  <a:pt x="61271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ln w="12032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275276" y="426861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03865" y="59764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4" h="0">
                <a:moveTo>
                  <a:pt x="0" y="0"/>
                </a:moveTo>
                <a:lnTo>
                  <a:pt x="97547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154991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2176" y="0"/>
                </a:moveTo>
                <a:lnTo>
                  <a:pt x="0" y="0"/>
                </a:lnTo>
                <a:lnTo>
                  <a:pt x="0" y="12174"/>
                </a:lnTo>
                <a:lnTo>
                  <a:pt x="190" y="21105"/>
                </a:lnTo>
                <a:lnTo>
                  <a:pt x="1522" y="28899"/>
                </a:lnTo>
                <a:lnTo>
                  <a:pt x="5136" y="34413"/>
                </a:lnTo>
                <a:lnTo>
                  <a:pt x="12176" y="36506"/>
                </a:lnTo>
                <a:lnTo>
                  <a:pt x="21118" y="36125"/>
                </a:lnTo>
                <a:lnTo>
                  <a:pt x="28918" y="33464"/>
                </a:lnTo>
                <a:lnTo>
                  <a:pt x="34436" y="26241"/>
                </a:lnTo>
                <a:lnTo>
                  <a:pt x="36529" y="12174"/>
                </a:lnTo>
                <a:lnTo>
                  <a:pt x="36148" y="5135"/>
                </a:lnTo>
                <a:lnTo>
                  <a:pt x="33485" y="1521"/>
                </a:lnTo>
                <a:lnTo>
                  <a:pt x="26255" y="190"/>
                </a:lnTo>
                <a:lnTo>
                  <a:pt x="12176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154991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12174"/>
                </a:moveTo>
                <a:lnTo>
                  <a:pt x="190" y="21105"/>
                </a:lnTo>
                <a:lnTo>
                  <a:pt x="1522" y="28899"/>
                </a:lnTo>
                <a:lnTo>
                  <a:pt x="5136" y="34413"/>
                </a:lnTo>
                <a:lnTo>
                  <a:pt x="12176" y="36506"/>
                </a:lnTo>
                <a:lnTo>
                  <a:pt x="21118" y="36125"/>
                </a:lnTo>
                <a:lnTo>
                  <a:pt x="28918" y="33464"/>
                </a:lnTo>
                <a:lnTo>
                  <a:pt x="34436" y="26241"/>
                </a:lnTo>
                <a:lnTo>
                  <a:pt x="36529" y="12174"/>
                </a:lnTo>
                <a:lnTo>
                  <a:pt x="36148" y="5135"/>
                </a:lnTo>
                <a:lnTo>
                  <a:pt x="33485" y="1521"/>
                </a:lnTo>
                <a:lnTo>
                  <a:pt x="26255" y="190"/>
                </a:lnTo>
                <a:lnTo>
                  <a:pt x="12176" y="0"/>
                </a:lnTo>
                <a:lnTo>
                  <a:pt x="0" y="0"/>
                </a:lnTo>
                <a:lnTo>
                  <a:pt x="0" y="12174"/>
                </a:lnTo>
                <a:close/>
              </a:path>
            </a:pathLst>
          </a:custGeom>
          <a:ln w="12033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055970" y="44761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457"/>
                </a:moveTo>
                <a:lnTo>
                  <a:pt x="36479" y="0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092449" y="447612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458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65907" y="4476129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07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238865" y="447612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125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311990" y="4476129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07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384950" y="4476129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0" y="0"/>
                </a:moveTo>
                <a:lnTo>
                  <a:pt x="36978" y="36457"/>
                </a:lnTo>
              </a:path>
            </a:pathLst>
          </a:custGeom>
          <a:ln w="12031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934206" y="451258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764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421928" y="451258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12176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544952" y="2560659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5">
                <a:moveTo>
                  <a:pt x="0" y="122066"/>
                </a:moveTo>
                <a:lnTo>
                  <a:pt x="0" y="0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471038" y="4146550"/>
            <a:ext cx="732155" cy="1464310"/>
          </a:xfrm>
          <a:custGeom>
            <a:avLst/>
            <a:gdLst/>
            <a:ahLst/>
            <a:cxnLst/>
            <a:rect l="l" t="t" r="r" b="b"/>
            <a:pathLst>
              <a:path w="732154" h="1464310">
                <a:moveTo>
                  <a:pt x="0" y="0"/>
                </a:moveTo>
                <a:lnTo>
                  <a:pt x="731583" y="0"/>
                </a:lnTo>
                <a:lnTo>
                  <a:pt x="731583" y="1464165"/>
                </a:lnTo>
                <a:lnTo>
                  <a:pt x="0" y="1464165"/>
                </a:lnTo>
                <a:lnTo>
                  <a:pt x="0" y="0"/>
                </a:lnTo>
              </a:path>
            </a:pathLst>
          </a:custGeom>
          <a:ln w="12117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5336574" y="3879925"/>
            <a:ext cx="17780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U2</a:t>
            </a:r>
            <a:endParaRPr sz="85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214477" y="5709932"/>
            <a:ext cx="464184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74LS244</a:t>
            </a:r>
            <a:endParaRPr sz="85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202622" y="426861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365625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02622" y="43905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365625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6275040" y="4124058"/>
            <a:ext cx="1479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18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16</a:t>
            </a:r>
            <a:endParaRPr sz="85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202622" y="451258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365625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202622" y="463465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365625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6275040" y="4368192"/>
            <a:ext cx="1479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14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12</a:t>
            </a:r>
            <a:endParaRPr sz="85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700429" y="3929087"/>
            <a:ext cx="148590" cy="14541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5">
                <a:solidFill>
                  <a:srgbClr val="010101"/>
                </a:solidFill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5822193" y="5710073"/>
            <a:ext cx="148590" cy="14541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5">
                <a:solidFill>
                  <a:srgbClr val="010101"/>
                </a:solidFill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202622" y="47567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365625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202622" y="487839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365625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6275040" y="4611837"/>
            <a:ext cx="8699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9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7</a:t>
            </a:r>
            <a:endParaRPr sz="8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202622" y="500044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365625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02622" y="5122497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5" h="0">
                <a:moveTo>
                  <a:pt x="0" y="0"/>
                </a:moveTo>
                <a:lnTo>
                  <a:pt x="328979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6275040" y="4855986"/>
            <a:ext cx="8699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 spc="5">
                <a:solidFill>
                  <a:srgbClr val="010101"/>
                </a:solidFill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105412" y="548866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5250956" y="5344188"/>
            <a:ext cx="14795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19</a:t>
            </a:r>
            <a:endParaRPr sz="85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531837" y="530538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 h="0">
                <a:moveTo>
                  <a:pt x="0" y="0"/>
                </a:moveTo>
                <a:lnTo>
                  <a:pt x="219541" y="0"/>
                </a:lnTo>
              </a:path>
            </a:pathLst>
          </a:custGeom>
          <a:ln w="11894">
            <a:solidFill>
              <a:srgbClr val="02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5773388" y="4206573"/>
            <a:ext cx="148590" cy="25781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V</a:t>
            </a:r>
            <a:r>
              <a:rPr dirty="0" sz="850" spc="40">
                <a:solidFill>
                  <a:srgbClr val="020202"/>
                </a:solidFill>
                <a:latin typeface="Arial"/>
                <a:cs typeface="Arial"/>
              </a:rPr>
              <a:t>C</a:t>
            </a: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C</a:t>
            </a:r>
            <a:endParaRPr sz="85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895152" y="5292725"/>
            <a:ext cx="148590" cy="26987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5">
                <a:solidFill>
                  <a:srgbClr val="020202"/>
                </a:solidFill>
                <a:latin typeface="Arial"/>
                <a:cs typeface="Arial"/>
              </a:rPr>
              <a:t>G</a:t>
            </a:r>
            <a:r>
              <a:rPr dirty="0" sz="850" spc="40">
                <a:solidFill>
                  <a:srgbClr val="020202"/>
                </a:solidFill>
                <a:latin typeface="Arial"/>
                <a:cs typeface="Arial"/>
              </a:rPr>
              <a:t>N</a:t>
            </a: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519137" y="4197136"/>
            <a:ext cx="160020" cy="10090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4200"/>
              </a:lnSpc>
              <a:spcBef>
                <a:spcPts val="155"/>
              </a:spcBef>
            </a:pP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A1  A2  A3  A4  A5  A6  A7  A8</a:t>
            </a:r>
            <a:endParaRPr sz="85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5982540" y="4197136"/>
            <a:ext cx="183515" cy="10090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94200"/>
              </a:lnSpc>
              <a:spcBef>
                <a:spcPts val="155"/>
              </a:spcBef>
            </a:pP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1 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2 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3 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4 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5 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6 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7 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dirty="0" sz="850" spc="100">
                <a:solidFill>
                  <a:srgbClr val="020202"/>
                </a:solidFill>
                <a:latin typeface="Arial"/>
                <a:cs typeface="Arial"/>
              </a:rPr>
              <a:t>Y</a:t>
            </a:r>
            <a:r>
              <a:rPr dirty="0" sz="850" spc="5">
                <a:solidFill>
                  <a:srgbClr val="020202"/>
                </a:solidFill>
                <a:latin typeface="Arial"/>
                <a:cs typeface="Arial"/>
              </a:rPr>
              <a:t>8</a:t>
            </a:r>
            <a:r>
              <a:rPr dirty="0" sz="850" spc="-145">
                <a:solidFill>
                  <a:srgbClr val="020202"/>
                </a:solidFill>
                <a:latin typeface="Arial"/>
                <a:cs typeface="Arial"/>
              </a:rPr>
              <a:t> </a:t>
            </a:r>
            <a:endParaRPr sz="85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519137" y="5295117"/>
            <a:ext cx="24511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95"/>
              </a:spcBef>
            </a:pPr>
            <a:r>
              <a:rPr dirty="0" u="sng" sz="850">
                <a:solidFill>
                  <a:srgbClr val="020202"/>
                </a:solidFill>
                <a:uFill>
                  <a:solidFill>
                    <a:srgbClr val="020202"/>
                  </a:solidFill>
                </a:uFill>
                <a:latin typeface="Arial"/>
                <a:cs typeface="Arial"/>
              </a:rPr>
              <a:t>1</a:t>
            </a:r>
            <a:r>
              <a:rPr dirty="0" u="sng" sz="850">
                <a:solidFill>
                  <a:srgbClr val="020202"/>
                </a:solidFill>
                <a:uFill>
                  <a:solidFill>
                    <a:srgbClr val="020202"/>
                  </a:solidFill>
                </a:uFill>
                <a:latin typeface="Arial"/>
                <a:cs typeface="Arial"/>
              </a:rPr>
              <a:t>O</a:t>
            </a:r>
            <a:r>
              <a:rPr dirty="0" u="sng" sz="850" spc="10">
                <a:solidFill>
                  <a:srgbClr val="020202"/>
                </a:solidFill>
                <a:uFill>
                  <a:solidFill>
                    <a:srgbClr val="020202"/>
                  </a:solidFill>
                </a:u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2</a:t>
            </a:r>
            <a:r>
              <a:rPr dirty="0" sz="850">
                <a:solidFill>
                  <a:srgbClr val="020202"/>
                </a:solidFill>
                <a:latin typeface="Arial"/>
                <a:cs typeface="Arial"/>
              </a:rPr>
              <a:t>O</a:t>
            </a:r>
            <a:r>
              <a:rPr dirty="0" sz="850" spc="10">
                <a:solidFill>
                  <a:srgbClr val="020202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068933" y="50860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60823"/>
                </a:moveTo>
                <a:lnTo>
                  <a:pt x="60865" y="60823"/>
                </a:lnTo>
                <a:lnTo>
                  <a:pt x="60865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ln w="1203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531602" y="50860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60823"/>
                </a:moveTo>
                <a:lnTo>
                  <a:pt x="60864" y="60823"/>
                </a:lnTo>
                <a:lnTo>
                  <a:pt x="60864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531602" y="50860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60823"/>
                </a:moveTo>
                <a:lnTo>
                  <a:pt x="60864" y="60823"/>
                </a:lnTo>
                <a:lnTo>
                  <a:pt x="60864" y="0"/>
                </a:lnTo>
                <a:lnTo>
                  <a:pt x="0" y="0"/>
                </a:lnTo>
                <a:lnTo>
                  <a:pt x="0" y="60823"/>
                </a:lnTo>
                <a:close/>
              </a:path>
            </a:pathLst>
          </a:custGeom>
          <a:ln w="1203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105412" y="5366614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0"/>
                </a:moveTo>
                <a:lnTo>
                  <a:pt x="0" y="122050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081093" y="546433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2159" y="0"/>
                </a:moveTo>
                <a:lnTo>
                  <a:pt x="0" y="0"/>
                </a:lnTo>
                <a:lnTo>
                  <a:pt x="0" y="12157"/>
                </a:lnTo>
                <a:lnTo>
                  <a:pt x="189" y="21095"/>
                </a:lnTo>
                <a:lnTo>
                  <a:pt x="1519" y="28889"/>
                </a:lnTo>
                <a:lnTo>
                  <a:pt x="5129" y="34399"/>
                </a:lnTo>
                <a:lnTo>
                  <a:pt x="12159" y="36489"/>
                </a:lnTo>
                <a:lnTo>
                  <a:pt x="21089" y="36109"/>
                </a:lnTo>
                <a:lnTo>
                  <a:pt x="28879" y="33448"/>
                </a:lnTo>
                <a:lnTo>
                  <a:pt x="34389" y="26224"/>
                </a:lnTo>
                <a:lnTo>
                  <a:pt x="36479" y="12157"/>
                </a:lnTo>
                <a:lnTo>
                  <a:pt x="36099" y="5129"/>
                </a:lnTo>
                <a:lnTo>
                  <a:pt x="33439" y="1519"/>
                </a:lnTo>
                <a:lnTo>
                  <a:pt x="26219" y="189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081093" y="546433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12157"/>
                </a:moveTo>
                <a:lnTo>
                  <a:pt x="189" y="21095"/>
                </a:lnTo>
                <a:lnTo>
                  <a:pt x="1519" y="28889"/>
                </a:lnTo>
                <a:lnTo>
                  <a:pt x="5129" y="34399"/>
                </a:lnTo>
                <a:lnTo>
                  <a:pt x="12159" y="36489"/>
                </a:lnTo>
                <a:lnTo>
                  <a:pt x="21089" y="36109"/>
                </a:lnTo>
                <a:lnTo>
                  <a:pt x="28879" y="33448"/>
                </a:lnTo>
                <a:lnTo>
                  <a:pt x="34389" y="26224"/>
                </a:lnTo>
                <a:lnTo>
                  <a:pt x="36479" y="12157"/>
                </a:lnTo>
                <a:lnTo>
                  <a:pt x="36099" y="5129"/>
                </a:lnTo>
                <a:lnTo>
                  <a:pt x="33439" y="1519"/>
                </a:lnTo>
                <a:lnTo>
                  <a:pt x="26219" y="189"/>
                </a:lnTo>
                <a:lnTo>
                  <a:pt x="12159" y="0"/>
                </a:lnTo>
                <a:lnTo>
                  <a:pt x="0" y="0"/>
                </a:lnTo>
                <a:lnTo>
                  <a:pt x="0" y="12157"/>
                </a:lnTo>
                <a:close/>
              </a:path>
            </a:pathLst>
          </a:custGeom>
          <a:ln w="12033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836996" y="2438592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5">
                <a:moveTo>
                  <a:pt x="0" y="0"/>
                </a:moveTo>
                <a:lnTo>
                  <a:pt x="0" y="122066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543693" y="47567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544952" y="5732765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693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544952" y="4878396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 h="0">
                <a:moveTo>
                  <a:pt x="0" y="0"/>
                </a:moveTo>
                <a:lnTo>
                  <a:pt x="609903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543693" y="426861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68247" y="4268616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544952" y="256065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 h="0">
                <a:moveTo>
                  <a:pt x="0" y="0"/>
                </a:moveTo>
                <a:lnTo>
                  <a:pt x="366041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886674" y="253624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2159" y="0"/>
                </a:moveTo>
                <a:lnTo>
                  <a:pt x="0" y="0"/>
                </a:lnTo>
                <a:lnTo>
                  <a:pt x="0" y="12206"/>
                </a:ln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089" y="36238"/>
                </a:lnTo>
                <a:lnTo>
                  <a:pt x="28879" y="33568"/>
                </a:lnTo>
                <a:lnTo>
                  <a:pt x="34389" y="26320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886674" y="253624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12206"/>
                </a:move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089" y="36238"/>
                </a:lnTo>
                <a:lnTo>
                  <a:pt x="28879" y="33568"/>
                </a:lnTo>
                <a:lnTo>
                  <a:pt x="34389" y="26320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lnTo>
                  <a:pt x="0" y="0"/>
                </a:lnTo>
                <a:lnTo>
                  <a:pt x="0" y="12206"/>
                </a:lnTo>
                <a:close/>
              </a:path>
            </a:pathLst>
          </a:custGeom>
          <a:ln w="12034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958761" y="5610715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744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008203" y="3292571"/>
            <a:ext cx="0" cy="488315"/>
          </a:xfrm>
          <a:custGeom>
            <a:avLst/>
            <a:gdLst/>
            <a:ahLst/>
            <a:cxnLst/>
            <a:rect l="l" t="t" r="r" b="b"/>
            <a:pathLst>
              <a:path w="0" h="488314">
                <a:moveTo>
                  <a:pt x="0" y="0"/>
                </a:moveTo>
                <a:lnTo>
                  <a:pt x="0" y="488103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153179" y="4390520"/>
            <a:ext cx="0" cy="366395"/>
          </a:xfrm>
          <a:custGeom>
            <a:avLst/>
            <a:gdLst/>
            <a:ahLst/>
            <a:cxnLst/>
            <a:rect l="l" t="t" r="r" b="b"/>
            <a:pathLst>
              <a:path w="0" h="366395">
                <a:moveTo>
                  <a:pt x="0" y="0"/>
                </a:moveTo>
                <a:lnTo>
                  <a:pt x="0" y="366200"/>
                </a:lnTo>
              </a:path>
            </a:pathLst>
          </a:custGeom>
          <a:ln w="12173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153179" y="4878396"/>
            <a:ext cx="0" cy="366395"/>
          </a:xfrm>
          <a:custGeom>
            <a:avLst/>
            <a:gdLst/>
            <a:ahLst/>
            <a:cxnLst/>
            <a:rect l="l" t="t" r="r" b="b"/>
            <a:pathLst>
              <a:path w="0" h="366395">
                <a:moveTo>
                  <a:pt x="0" y="0"/>
                </a:moveTo>
                <a:lnTo>
                  <a:pt x="0" y="366167"/>
                </a:lnTo>
              </a:path>
            </a:pathLst>
          </a:custGeom>
          <a:ln w="12173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543693" y="43905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544952" y="4878396"/>
            <a:ext cx="0" cy="488315"/>
          </a:xfrm>
          <a:custGeom>
            <a:avLst/>
            <a:gdLst/>
            <a:ahLst/>
            <a:cxnLst/>
            <a:rect l="l" t="t" r="r" b="b"/>
            <a:pathLst>
              <a:path w="0" h="488314">
                <a:moveTo>
                  <a:pt x="0" y="0"/>
                </a:moveTo>
                <a:lnTo>
                  <a:pt x="0" y="488217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568247" y="439052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762999" y="4390520"/>
            <a:ext cx="0" cy="366395"/>
          </a:xfrm>
          <a:custGeom>
            <a:avLst/>
            <a:gdLst/>
            <a:ahLst/>
            <a:cxnLst/>
            <a:rect l="l" t="t" r="r" b="b"/>
            <a:pathLst>
              <a:path w="0" h="366395">
                <a:moveTo>
                  <a:pt x="0" y="0"/>
                </a:moveTo>
                <a:lnTo>
                  <a:pt x="0" y="366200"/>
                </a:lnTo>
              </a:path>
            </a:pathLst>
          </a:custGeom>
          <a:ln w="12173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568247" y="4878396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105412" y="5976460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 h="0">
                <a:moveTo>
                  <a:pt x="853347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081093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2159" y="0"/>
                </a:moveTo>
                <a:lnTo>
                  <a:pt x="0" y="0"/>
                </a:lnTo>
                <a:lnTo>
                  <a:pt x="0" y="12174"/>
                </a:lnTo>
                <a:lnTo>
                  <a:pt x="189" y="21105"/>
                </a:lnTo>
                <a:lnTo>
                  <a:pt x="1519" y="28899"/>
                </a:lnTo>
                <a:lnTo>
                  <a:pt x="5129" y="34413"/>
                </a:lnTo>
                <a:lnTo>
                  <a:pt x="12159" y="36506"/>
                </a:lnTo>
                <a:lnTo>
                  <a:pt x="21089" y="36125"/>
                </a:lnTo>
                <a:lnTo>
                  <a:pt x="28879" y="33464"/>
                </a:lnTo>
                <a:lnTo>
                  <a:pt x="34389" y="26241"/>
                </a:lnTo>
                <a:lnTo>
                  <a:pt x="36479" y="12174"/>
                </a:lnTo>
                <a:lnTo>
                  <a:pt x="36099" y="5135"/>
                </a:lnTo>
                <a:lnTo>
                  <a:pt x="33439" y="1521"/>
                </a:lnTo>
                <a:lnTo>
                  <a:pt x="26219" y="190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081093" y="5952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12174"/>
                </a:moveTo>
                <a:lnTo>
                  <a:pt x="189" y="21105"/>
                </a:lnTo>
                <a:lnTo>
                  <a:pt x="1519" y="28899"/>
                </a:lnTo>
                <a:lnTo>
                  <a:pt x="5129" y="34413"/>
                </a:lnTo>
                <a:lnTo>
                  <a:pt x="12159" y="36506"/>
                </a:lnTo>
                <a:lnTo>
                  <a:pt x="21089" y="36125"/>
                </a:lnTo>
                <a:lnTo>
                  <a:pt x="28879" y="33464"/>
                </a:lnTo>
                <a:lnTo>
                  <a:pt x="34389" y="26241"/>
                </a:lnTo>
                <a:lnTo>
                  <a:pt x="36479" y="12174"/>
                </a:lnTo>
                <a:lnTo>
                  <a:pt x="36099" y="5135"/>
                </a:lnTo>
                <a:lnTo>
                  <a:pt x="33439" y="1521"/>
                </a:lnTo>
                <a:lnTo>
                  <a:pt x="26219" y="190"/>
                </a:lnTo>
                <a:lnTo>
                  <a:pt x="12159" y="0"/>
                </a:lnTo>
                <a:lnTo>
                  <a:pt x="0" y="0"/>
                </a:lnTo>
                <a:lnTo>
                  <a:pt x="0" y="12174"/>
                </a:lnTo>
                <a:close/>
              </a:path>
            </a:pathLst>
          </a:custGeom>
          <a:ln w="12033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397040" y="3292571"/>
            <a:ext cx="0" cy="732155"/>
          </a:xfrm>
          <a:custGeom>
            <a:avLst/>
            <a:gdLst/>
            <a:ahLst/>
            <a:cxnLst/>
            <a:rect l="l" t="t" r="r" b="b"/>
            <a:pathLst>
              <a:path w="0" h="732154">
                <a:moveTo>
                  <a:pt x="0" y="0"/>
                </a:moveTo>
                <a:lnTo>
                  <a:pt x="0" y="731911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544952" y="5976460"/>
            <a:ext cx="1463675" cy="0"/>
          </a:xfrm>
          <a:custGeom>
            <a:avLst/>
            <a:gdLst/>
            <a:ahLst/>
            <a:cxnLst/>
            <a:rect l="l" t="t" r="r" b="b"/>
            <a:pathLst>
              <a:path w="1463675" h="0">
                <a:moveTo>
                  <a:pt x="0" y="0"/>
                </a:moveTo>
                <a:lnTo>
                  <a:pt x="1463251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762999" y="4878396"/>
            <a:ext cx="0" cy="366395"/>
          </a:xfrm>
          <a:custGeom>
            <a:avLst/>
            <a:gdLst/>
            <a:ahLst/>
            <a:cxnLst/>
            <a:rect l="l" t="t" r="r" b="b"/>
            <a:pathLst>
              <a:path w="0" h="366395">
                <a:moveTo>
                  <a:pt x="0" y="0"/>
                </a:moveTo>
                <a:lnTo>
                  <a:pt x="0" y="366167"/>
                </a:lnTo>
              </a:path>
            </a:pathLst>
          </a:custGeom>
          <a:ln w="12173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910994" y="2560659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5">
                <a:moveTo>
                  <a:pt x="0" y="122066"/>
                </a:moveTo>
                <a:lnTo>
                  <a:pt x="0" y="0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 txBox="1"/>
          <p:nvPr/>
        </p:nvSpPr>
        <p:spPr>
          <a:xfrm>
            <a:off x="5702199" y="2172130"/>
            <a:ext cx="220979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010101"/>
                </a:solidFill>
                <a:latin typeface="Arial"/>
                <a:cs typeface="Arial"/>
              </a:rPr>
              <a:t>+</a:t>
            </a:r>
            <a:r>
              <a:rPr dirty="0" sz="850">
                <a:solidFill>
                  <a:srgbClr val="010101"/>
                </a:solidFill>
                <a:latin typeface="Arial"/>
                <a:cs typeface="Arial"/>
              </a:rPr>
              <a:t>5V</a:t>
            </a:r>
            <a:endParaRPr sz="85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7165367" y="4001992"/>
            <a:ext cx="20891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>
                <a:solidFill>
                  <a:srgbClr val="040404"/>
                </a:solidFill>
                <a:latin typeface="Arial"/>
                <a:cs typeface="Arial"/>
              </a:rPr>
              <a:t>33</a:t>
            </a:r>
            <a:r>
              <a:rPr dirty="0" sz="850" spc="5">
                <a:solidFill>
                  <a:srgbClr val="040404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1313295" y="3879925"/>
            <a:ext cx="26924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solidFill>
                  <a:srgbClr val="040404"/>
                </a:solidFill>
                <a:latin typeface="Arial"/>
                <a:cs typeface="Arial"/>
              </a:rPr>
              <a:t>S</a:t>
            </a:r>
            <a:r>
              <a:rPr dirty="0" sz="850" spc="55">
                <a:solidFill>
                  <a:srgbClr val="040404"/>
                </a:solidFill>
                <a:latin typeface="Arial"/>
                <a:cs typeface="Arial"/>
              </a:rPr>
              <a:t>W</a:t>
            </a:r>
            <a:r>
              <a:rPr dirty="0" sz="850" spc="5">
                <a:solidFill>
                  <a:srgbClr val="040404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1313295" y="4490258"/>
            <a:ext cx="439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C</a:t>
            </a:r>
            <a:r>
              <a:rPr dirty="0" sz="850" spc="5">
                <a:solidFill>
                  <a:srgbClr val="040404"/>
                </a:solidFill>
                <a:latin typeface="Arial"/>
                <a:cs typeface="Arial"/>
              </a:rPr>
              <a:t>O</a:t>
            </a:r>
            <a:r>
              <a:rPr dirty="0" sz="850" spc="50">
                <a:solidFill>
                  <a:srgbClr val="040404"/>
                </a:solidFill>
                <a:latin typeface="Arial"/>
                <a:cs typeface="Arial"/>
              </a:rPr>
              <a:t>UNT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224" name="object 224"/>
          <p:cNvGraphicFramePr>
            <a:graphicFrameLocks noGrp="1"/>
          </p:cNvGraphicFramePr>
          <p:nvPr/>
        </p:nvGraphicFramePr>
        <p:xfrm>
          <a:off x="4374420" y="4115186"/>
          <a:ext cx="1096645" cy="126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/>
                <a:gridCol w="648969"/>
              </a:tblGrid>
              <a:tr h="153035">
                <a:tc>
                  <a:txBody>
                    <a:bodyPr/>
                    <a:lstStyle/>
                    <a:p>
                      <a:pPr marL="84455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</a:tr>
              <a:tr h="121285">
                <a:tc>
                  <a:txBody>
                    <a:bodyPr/>
                    <a:lstStyle/>
                    <a:p>
                      <a:pPr marL="8445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8445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12700">
                      <a:solidFill>
                        <a:srgbClr val="0404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12700">
                      <a:solidFill>
                        <a:srgbClr val="040404"/>
                      </a:solidFill>
                      <a:prstDash val="soli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8445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40404"/>
                      </a:solidFill>
                      <a:prstDash val="solid"/>
                    </a:lnT>
                    <a:lnB w="12700">
                      <a:solidFill>
                        <a:srgbClr val="0404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40404"/>
                      </a:solidFill>
                      <a:prstDash val="solid"/>
                    </a:lnT>
                    <a:lnB w="12700">
                      <a:solidFill>
                        <a:srgbClr val="040404"/>
                      </a:solidFill>
                      <a:prstDash val="soli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8445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40404"/>
                      </a:solidFill>
                      <a:prstDash val="solid"/>
                    </a:lnT>
                    <a:lnB w="12700">
                      <a:solidFill>
                        <a:srgbClr val="0404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860"/>
                        </a:lnSpc>
                      </a:pPr>
                      <a:r>
                        <a:rPr dirty="0" sz="850" spc="-5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40404"/>
                      </a:solidFill>
                      <a:prstDash val="solid"/>
                    </a:lnT>
                    <a:lnB w="12700">
                      <a:solidFill>
                        <a:srgbClr val="040404"/>
                      </a:solidFill>
                      <a:prstDash val="solid"/>
                    </a:lnB>
                  </a:tcPr>
                </a:tc>
              </a:tr>
              <a:tr h="121285">
                <a:tc>
                  <a:txBody>
                    <a:bodyPr/>
                    <a:lstStyle/>
                    <a:p>
                      <a:pPr marL="8445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40404"/>
                      </a:solidFill>
                      <a:prstDash val="solid"/>
                    </a:lnT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860"/>
                        </a:lnSpc>
                      </a:pPr>
                      <a:r>
                        <a:rPr dirty="0" sz="850" spc="-5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40404"/>
                      </a:solidFill>
                      <a:prstDash val="solid"/>
                    </a:lnT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8445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860"/>
                        </a:lnSpc>
                      </a:pPr>
                      <a:r>
                        <a:rPr dirty="0" sz="850" spc="-5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84455">
                        <a:lnSpc>
                          <a:spcPts val="860"/>
                        </a:lnSpc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76200">
                      <a:solidFill>
                        <a:srgbClr val="FEFE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860"/>
                        </a:lnSpc>
                      </a:pPr>
                      <a:r>
                        <a:rPr dirty="0" sz="850" spc="-5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lnB w="12700">
                      <a:solidFill>
                        <a:srgbClr val="0B0B0B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EFEF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B0B0B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940"/>
                        </a:lnSpc>
                        <a:spcBef>
                          <a:spcPts val="275"/>
                        </a:spcBef>
                      </a:pPr>
                      <a:r>
                        <a:rPr dirty="0" sz="850">
                          <a:solidFill>
                            <a:srgbClr val="01010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B w="12700">
                      <a:solidFill>
                        <a:srgbClr val="0B0B0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5" name="object 225"/>
          <p:cNvSpPr/>
          <p:nvPr/>
        </p:nvSpPr>
        <p:spPr>
          <a:xfrm>
            <a:off x="5794498" y="2310507"/>
            <a:ext cx="72836" cy="128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055970" y="423199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620"/>
                </a:moveTo>
                <a:lnTo>
                  <a:pt x="36479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092449" y="42319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458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165907" y="4231996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07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238865" y="42319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125" y="73077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311990" y="4231996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077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384950" y="4231996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0" y="0"/>
                </a:moveTo>
                <a:lnTo>
                  <a:pt x="36978" y="36620"/>
                </a:lnTo>
              </a:path>
            </a:pathLst>
          </a:custGeom>
          <a:ln w="12032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934206" y="426861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764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421928" y="426861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12176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75276" y="47567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568247" y="451258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008203" y="5976460"/>
            <a:ext cx="0" cy="244475"/>
          </a:xfrm>
          <a:custGeom>
            <a:avLst/>
            <a:gdLst/>
            <a:ahLst/>
            <a:cxnLst/>
            <a:rect l="l" t="t" r="r" b="b"/>
            <a:pathLst>
              <a:path w="0" h="244475">
                <a:moveTo>
                  <a:pt x="0" y="0"/>
                </a:moveTo>
                <a:lnTo>
                  <a:pt x="0" y="244100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544952" y="3292571"/>
            <a:ext cx="0" cy="1586230"/>
          </a:xfrm>
          <a:custGeom>
            <a:avLst/>
            <a:gdLst/>
            <a:ahLst/>
            <a:cxnLst/>
            <a:rect l="l" t="t" r="r" b="b"/>
            <a:pathLst>
              <a:path w="0" h="1586229">
                <a:moveTo>
                  <a:pt x="0" y="0"/>
                </a:moveTo>
                <a:lnTo>
                  <a:pt x="0" y="1585825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520599" y="4854064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30" h="37464">
                <a:moveTo>
                  <a:pt x="12176" y="0"/>
                </a:moveTo>
                <a:lnTo>
                  <a:pt x="0" y="0"/>
                </a:lnTo>
                <a:lnTo>
                  <a:pt x="0" y="12174"/>
                </a:lnTo>
                <a:lnTo>
                  <a:pt x="190" y="21168"/>
                </a:lnTo>
                <a:lnTo>
                  <a:pt x="1522" y="29102"/>
                </a:lnTo>
                <a:lnTo>
                  <a:pt x="5136" y="34757"/>
                </a:lnTo>
                <a:lnTo>
                  <a:pt x="12176" y="36912"/>
                </a:lnTo>
                <a:lnTo>
                  <a:pt x="21115" y="36526"/>
                </a:lnTo>
                <a:lnTo>
                  <a:pt x="28910" y="33820"/>
                </a:lnTo>
                <a:lnTo>
                  <a:pt x="34422" y="26476"/>
                </a:lnTo>
                <a:lnTo>
                  <a:pt x="36512" y="12174"/>
                </a:lnTo>
                <a:lnTo>
                  <a:pt x="36132" y="5135"/>
                </a:lnTo>
                <a:lnTo>
                  <a:pt x="33470" y="1521"/>
                </a:lnTo>
                <a:lnTo>
                  <a:pt x="26245" y="190"/>
                </a:lnTo>
                <a:lnTo>
                  <a:pt x="12176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520599" y="4854064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30" h="37464">
                <a:moveTo>
                  <a:pt x="0" y="12174"/>
                </a:moveTo>
                <a:lnTo>
                  <a:pt x="190" y="21168"/>
                </a:lnTo>
                <a:lnTo>
                  <a:pt x="1522" y="29102"/>
                </a:lnTo>
                <a:lnTo>
                  <a:pt x="5136" y="34757"/>
                </a:lnTo>
                <a:lnTo>
                  <a:pt x="12176" y="36912"/>
                </a:lnTo>
                <a:lnTo>
                  <a:pt x="21115" y="36526"/>
                </a:lnTo>
                <a:lnTo>
                  <a:pt x="28910" y="33820"/>
                </a:lnTo>
                <a:lnTo>
                  <a:pt x="34422" y="26476"/>
                </a:lnTo>
                <a:lnTo>
                  <a:pt x="36512" y="12174"/>
                </a:lnTo>
                <a:lnTo>
                  <a:pt x="36132" y="5135"/>
                </a:lnTo>
                <a:lnTo>
                  <a:pt x="33470" y="1521"/>
                </a:lnTo>
                <a:lnTo>
                  <a:pt x="26245" y="190"/>
                </a:lnTo>
                <a:lnTo>
                  <a:pt x="12176" y="0"/>
                </a:lnTo>
                <a:lnTo>
                  <a:pt x="0" y="0"/>
                </a:lnTo>
                <a:lnTo>
                  <a:pt x="0" y="12174"/>
                </a:lnTo>
                <a:close/>
              </a:path>
            </a:pathLst>
          </a:custGeom>
          <a:ln w="12035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836996" y="3292571"/>
            <a:ext cx="2560320" cy="0"/>
          </a:xfrm>
          <a:custGeom>
            <a:avLst/>
            <a:gdLst/>
            <a:ahLst/>
            <a:cxnLst/>
            <a:rect l="l" t="t" r="r" b="b"/>
            <a:pathLst>
              <a:path w="2560320" h="0">
                <a:moveTo>
                  <a:pt x="0" y="0"/>
                </a:moveTo>
                <a:lnTo>
                  <a:pt x="2560043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886106" y="6220560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861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922585" y="6257058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736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959398" y="6293553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9744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996044" y="6330451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319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543693" y="451258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910994" y="2560659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02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812677" y="253624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2159" y="0"/>
                </a:moveTo>
                <a:lnTo>
                  <a:pt x="0" y="0"/>
                </a:lnTo>
                <a:lnTo>
                  <a:pt x="0" y="12206"/>
                </a:ln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089" y="36238"/>
                </a:lnTo>
                <a:lnTo>
                  <a:pt x="28879" y="33568"/>
                </a:lnTo>
                <a:lnTo>
                  <a:pt x="34389" y="26320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812677" y="253624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12206"/>
                </a:moveTo>
                <a:lnTo>
                  <a:pt x="189" y="21170"/>
                </a:lnTo>
                <a:lnTo>
                  <a:pt x="1519" y="28990"/>
                </a:lnTo>
                <a:lnTo>
                  <a:pt x="5129" y="34521"/>
                </a:lnTo>
                <a:lnTo>
                  <a:pt x="12159" y="36620"/>
                </a:lnTo>
                <a:lnTo>
                  <a:pt x="21089" y="36238"/>
                </a:lnTo>
                <a:lnTo>
                  <a:pt x="28879" y="33568"/>
                </a:lnTo>
                <a:lnTo>
                  <a:pt x="34389" y="26320"/>
                </a:lnTo>
                <a:lnTo>
                  <a:pt x="36479" y="12206"/>
                </a:lnTo>
                <a:lnTo>
                  <a:pt x="36099" y="5149"/>
                </a:lnTo>
                <a:lnTo>
                  <a:pt x="33439" y="1525"/>
                </a:lnTo>
                <a:lnTo>
                  <a:pt x="26219" y="190"/>
                </a:lnTo>
                <a:lnTo>
                  <a:pt x="12159" y="0"/>
                </a:lnTo>
                <a:lnTo>
                  <a:pt x="0" y="0"/>
                </a:lnTo>
                <a:lnTo>
                  <a:pt x="0" y="12206"/>
                </a:lnTo>
                <a:close/>
              </a:path>
            </a:pathLst>
          </a:custGeom>
          <a:ln w="12034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055970" y="496395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489"/>
                </a:moveTo>
                <a:lnTo>
                  <a:pt x="36479" y="0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092449" y="496395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458" y="73402"/>
                </a:lnTo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165907" y="4963957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402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238865" y="496395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0"/>
                </a:moveTo>
                <a:lnTo>
                  <a:pt x="73125" y="73402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311990" y="4963957"/>
            <a:ext cx="73025" cy="73660"/>
          </a:xfrm>
          <a:custGeom>
            <a:avLst/>
            <a:gdLst/>
            <a:ahLst/>
            <a:cxnLst/>
            <a:rect l="l" t="t" r="r" b="b"/>
            <a:pathLst>
              <a:path w="73025" h="73660">
                <a:moveTo>
                  <a:pt x="0" y="73402"/>
                </a:moveTo>
                <a:lnTo>
                  <a:pt x="72958" y="0"/>
                </a:lnTo>
              </a:path>
            </a:pathLst>
          </a:custGeom>
          <a:ln w="120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384950" y="4963957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0" y="0"/>
                </a:moveTo>
                <a:lnTo>
                  <a:pt x="36978" y="36489"/>
                </a:lnTo>
              </a:path>
            </a:pathLst>
          </a:custGeom>
          <a:ln w="12031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934206" y="500044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764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421928" y="500044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121764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17690" y="3780675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861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54169" y="381729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736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90648" y="3853752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97777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727128" y="389020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4819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68247" y="500044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105412" y="5488664"/>
            <a:ext cx="0" cy="488315"/>
          </a:xfrm>
          <a:custGeom>
            <a:avLst/>
            <a:gdLst/>
            <a:ahLst/>
            <a:cxnLst/>
            <a:rect l="l" t="t" r="r" b="b"/>
            <a:pathLst>
              <a:path w="0" h="488314">
                <a:moveTo>
                  <a:pt x="0" y="487794"/>
                </a:moveTo>
                <a:lnTo>
                  <a:pt x="0" y="0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836996" y="3292571"/>
            <a:ext cx="0" cy="854075"/>
          </a:xfrm>
          <a:custGeom>
            <a:avLst/>
            <a:gdLst/>
            <a:ahLst/>
            <a:cxnLst/>
            <a:rect l="l" t="t" r="r" b="b"/>
            <a:pathLst>
              <a:path w="0" h="854075">
                <a:moveTo>
                  <a:pt x="0" y="0"/>
                </a:moveTo>
                <a:lnTo>
                  <a:pt x="0" y="853978"/>
                </a:lnTo>
              </a:path>
            </a:pathLst>
          </a:custGeom>
          <a:ln w="12173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813735" y="4268616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80" h="0">
                <a:moveTo>
                  <a:pt x="1097259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275276" y="536661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325995" y="420774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08" y="0"/>
                </a:lnTo>
              </a:path>
            </a:pathLst>
          </a:custGeom>
          <a:ln w="1189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691604" y="4183332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413"/>
                </a:moveTo>
                <a:lnTo>
                  <a:pt x="0" y="0"/>
                </a:lnTo>
              </a:path>
            </a:pathLst>
          </a:custGeom>
          <a:ln w="1217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545521" y="4183332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146083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545521" y="414655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782"/>
                </a:moveTo>
                <a:lnTo>
                  <a:pt x="0" y="0"/>
                </a:lnTo>
              </a:path>
            </a:pathLst>
          </a:custGeom>
          <a:ln w="1217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472079" y="4146550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73441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472079" y="414655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782"/>
                </a:lnTo>
              </a:path>
            </a:pathLst>
          </a:custGeom>
          <a:ln w="1217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325995" y="4183332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146083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325995" y="423199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24413"/>
                </a:moveTo>
                <a:lnTo>
                  <a:pt x="2092" y="40340"/>
                </a:lnTo>
                <a:lnTo>
                  <a:pt x="7610" y="51735"/>
                </a:lnTo>
                <a:lnTo>
                  <a:pt x="15410" y="58584"/>
                </a:lnTo>
                <a:lnTo>
                  <a:pt x="24352" y="60870"/>
                </a:lnTo>
                <a:lnTo>
                  <a:pt x="40334" y="60300"/>
                </a:lnTo>
                <a:lnTo>
                  <a:pt x="51749" y="56313"/>
                </a:lnTo>
                <a:lnTo>
                  <a:pt x="58598" y="45490"/>
                </a:lnTo>
                <a:lnTo>
                  <a:pt x="60882" y="24413"/>
                </a:lnTo>
                <a:lnTo>
                  <a:pt x="60311" y="10299"/>
                </a:lnTo>
                <a:lnTo>
                  <a:pt x="56315" y="3051"/>
                </a:lnTo>
                <a:lnTo>
                  <a:pt x="45471" y="381"/>
                </a:lnTo>
                <a:lnTo>
                  <a:pt x="24352" y="0"/>
                </a:lnTo>
                <a:lnTo>
                  <a:pt x="10273" y="2098"/>
                </a:lnTo>
                <a:lnTo>
                  <a:pt x="3044" y="7629"/>
                </a:lnTo>
                <a:lnTo>
                  <a:pt x="380" y="15449"/>
                </a:lnTo>
                <a:lnTo>
                  <a:pt x="0" y="24413"/>
                </a:lnTo>
                <a:close/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618562" y="423199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24413"/>
                </a:moveTo>
                <a:lnTo>
                  <a:pt x="2092" y="40340"/>
                </a:lnTo>
                <a:lnTo>
                  <a:pt x="7610" y="51735"/>
                </a:lnTo>
                <a:lnTo>
                  <a:pt x="15410" y="58584"/>
                </a:lnTo>
                <a:lnTo>
                  <a:pt x="24352" y="60870"/>
                </a:lnTo>
                <a:lnTo>
                  <a:pt x="40324" y="60300"/>
                </a:lnTo>
                <a:lnTo>
                  <a:pt x="51735" y="56313"/>
                </a:lnTo>
                <a:lnTo>
                  <a:pt x="58582" y="45490"/>
                </a:lnTo>
                <a:lnTo>
                  <a:pt x="60865" y="24413"/>
                </a:lnTo>
                <a:lnTo>
                  <a:pt x="60294" y="10299"/>
                </a:lnTo>
                <a:lnTo>
                  <a:pt x="56301" y="3051"/>
                </a:lnTo>
                <a:lnTo>
                  <a:pt x="45461" y="381"/>
                </a:lnTo>
                <a:lnTo>
                  <a:pt x="24352" y="0"/>
                </a:lnTo>
                <a:lnTo>
                  <a:pt x="10273" y="2098"/>
                </a:lnTo>
                <a:lnTo>
                  <a:pt x="3044" y="7629"/>
                </a:lnTo>
                <a:lnTo>
                  <a:pt x="380" y="15449"/>
                </a:lnTo>
                <a:lnTo>
                  <a:pt x="0" y="24413"/>
                </a:lnTo>
                <a:close/>
              </a:path>
            </a:pathLst>
          </a:custGeom>
          <a:ln w="1203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325995" y="4183332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413"/>
                </a:moveTo>
                <a:lnTo>
                  <a:pt x="0" y="0"/>
                </a:lnTo>
              </a:path>
            </a:pathLst>
          </a:custGeom>
          <a:ln w="12173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203865" y="4268616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 h="0">
                <a:moveTo>
                  <a:pt x="0" y="0"/>
                </a:moveTo>
                <a:lnTo>
                  <a:pt x="12213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691604" y="4268616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 h="0">
                <a:moveTo>
                  <a:pt x="122130" y="0"/>
                </a:moveTo>
                <a:lnTo>
                  <a:pt x="0" y="0"/>
                </a:lnTo>
              </a:path>
            </a:pathLst>
          </a:custGeom>
          <a:ln w="1189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543693" y="487839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625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568247" y="4634653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58" y="0"/>
                </a:lnTo>
              </a:path>
            </a:pathLst>
          </a:custGeom>
          <a:ln w="11894">
            <a:solidFill>
              <a:srgbClr val="04040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9839" y="1155700"/>
            <a:ext cx="4655185" cy="387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85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***************** program memory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data</a:t>
            </a:r>
            <a:r>
              <a:rPr dirty="0" sz="800" spc="-8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**************************  </a:t>
            </a:r>
            <a:r>
              <a:rPr dirty="0" sz="800" b="1">
                <a:latin typeface="Verdana"/>
                <a:cs typeface="Verdana"/>
              </a:rPr>
              <a:t>rom near char look7[] = // 7-segment lookup</a:t>
            </a:r>
            <a:r>
              <a:rPr dirty="0" sz="800" spc="-1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table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001" y="1510283"/>
            <a:ext cx="1363345" cy="2743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320040">
              <a:lnSpc>
                <a:spcPct val="104200"/>
              </a:lnSpc>
              <a:spcBef>
                <a:spcPts val="6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active low</a:t>
            </a:r>
            <a:r>
              <a:rPr dirty="0" sz="800" spc="-7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signals 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x g f e d c b</a:t>
            </a:r>
            <a:r>
              <a:rPr dirty="0" sz="800" spc="-7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39" y="1510283"/>
            <a:ext cx="347345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0x40,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0x79,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0x24,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0x30,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0x19,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0x12,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0x02,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0x78,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0x00,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0x10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140" y="1510283"/>
            <a:ext cx="272415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6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7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8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</a:t>
            </a:r>
            <a:r>
              <a:rPr dirty="0" sz="800" spc="-10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9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2729483"/>
            <a:ext cx="1390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};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839" y="2856483"/>
            <a:ext cx="4636770" cy="3886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*****************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data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memory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data</a:t>
            </a:r>
            <a:r>
              <a:rPr dirty="0" sz="800" spc="-6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*****************************  </a:t>
            </a:r>
            <a:r>
              <a:rPr dirty="0" sz="800" b="1">
                <a:latin typeface="Verdana"/>
                <a:cs typeface="Verdana"/>
              </a:rPr>
              <a:t>int</a:t>
            </a:r>
            <a:r>
              <a:rPr dirty="0" sz="800" spc="-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count;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00"/>
              </a:lnSpc>
            </a:pPr>
            <a:r>
              <a:rPr dirty="0" sz="800" b="1">
                <a:latin typeface="Verdana"/>
                <a:cs typeface="Verdana"/>
              </a:rPr>
              <a:t>#pragma</a:t>
            </a:r>
            <a:r>
              <a:rPr dirty="0" sz="800" spc="-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code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9839" y="3224783"/>
            <a:ext cx="52635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*****************de-bounce functions</a:t>
            </a:r>
            <a:r>
              <a:rPr dirty="0" sz="800" spc="-9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************************************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140" y="3593083"/>
            <a:ext cx="10972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wait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for</a:t>
            </a:r>
            <a:r>
              <a:rPr dirty="0" sz="800" spc="-7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release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839" y="3339083"/>
            <a:ext cx="1304290" cy="51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void Switch( char bit</a:t>
            </a:r>
            <a:r>
              <a:rPr dirty="0" sz="800" spc="-9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  <a:p>
            <a:pPr algn="ctr" marL="508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do</a:t>
            </a:r>
            <a:endParaRPr sz="800">
              <a:latin typeface="Verdana"/>
              <a:cs typeface="Verdana"/>
            </a:endParaRPr>
          </a:p>
          <a:p>
            <a:pPr algn="ctr" marR="55244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5739" y="3834383"/>
            <a:ext cx="1817370" cy="2616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0"/>
              </a:spcBef>
            </a:pPr>
            <a:r>
              <a:rPr dirty="0" sz="800" spc="-5" b="1">
                <a:latin typeface="Verdana"/>
                <a:cs typeface="Verdana"/>
              </a:rPr>
              <a:t>while </a:t>
            </a:r>
            <a:r>
              <a:rPr dirty="0" sz="800" b="1">
                <a:latin typeface="Verdana"/>
                <a:cs typeface="Verdana"/>
              </a:rPr>
              <a:t>( ( </a:t>
            </a:r>
            <a:r>
              <a:rPr dirty="0" sz="800" spc="-5" b="1">
                <a:latin typeface="Verdana"/>
                <a:cs typeface="Verdana"/>
              </a:rPr>
              <a:t>PORTA </a:t>
            </a:r>
            <a:r>
              <a:rPr dirty="0" sz="800" b="1">
                <a:latin typeface="Verdana"/>
                <a:cs typeface="Verdana"/>
              </a:rPr>
              <a:t>&amp; </a:t>
            </a:r>
            <a:r>
              <a:rPr dirty="0" sz="800" spc="-5" b="1">
                <a:latin typeface="Verdana"/>
                <a:cs typeface="Verdana"/>
              </a:rPr>
              <a:t>bit </a:t>
            </a:r>
            <a:r>
              <a:rPr dirty="0" sz="800" b="1">
                <a:latin typeface="Verdana"/>
                <a:cs typeface="Verdana"/>
              </a:rPr>
              <a:t>) </a:t>
            </a:r>
            <a:r>
              <a:rPr dirty="0" sz="800" spc="-5" b="1">
                <a:latin typeface="Verdana"/>
                <a:cs typeface="Verdana"/>
              </a:rPr>
              <a:t>!= bit </a:t>
            </a:r>
            <a:r>
              <a:rPr dirty="0" sz="800" b="1">
                <a:latin typeface="Verdana"/>
                <a:cs typeface="Verdana"/>
              </a:rPr>
              <a:t>);  </a:t>
            </a:r>
            <a:r>
              <a:rPr dirty="0" sz="800" spc="-5" b="1">
                <a:latin typeface="Verdana"/>
                <a:cs typeface="Verdana"/>
              </a:rPr>
              <a:t>Delay1KTCYx(30);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4540" y="3948683"/>
            <a:ext cx="8896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15 ms</a:t>
            </a:r>
            <a:r>
              <a:rPr dirty="0" sz="800" spc="-9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delay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1339" y="4202683"/>
            <a:ext cx="18554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}while( ( PORTA &amp; </a:t>
            </a:r>
            <a:r>
              <a:rPr dirty="0" sz="800" spc="-5" b="1">
                <a:latin typeface="Verdana"/>
                <a:cs typeface="Verdana"/>
              </a:rPr>
              <a:t>bit </a:t>
            </a:r>
            <a:r>
              <a:rPr dirty="0" sz="800" b="1">
                <a:latin typeface="Verdana"/>
                <a:cs typeface="Verdana"/>
              </a:rPr>
              <a:t>) </a:t>
            </a:r>
            <a:r>
              <a:rPr dirty="0" sz="800" spc="-5" b="1">
                <a:latin typeface="Verdana"/>
                <a:cs typeface="Verdana"/>
              </a:rPr>
              <a:t>!= bit</a:t>
            </a:r>
            <a:r>
              <a:rPr dirty="0" sz="800" spc="-9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);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339" y="4316983"/>
            <a:ext cx="2820035" cy="27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800" b="1">
                <a:latin typeface="Verdana"/>
                <a:cs typeface="Verdana"/>
              </a:rPr>
              <a:t>do	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wait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for</a:t>
            </a:r>
            <a:r>
              <a:rPr dirty="0" sz="800" spc="-7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press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5739" y="4558283"/>
            <a:ext cx="1864360" cy="2743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dirty="0" sz="800" spc="-5" b="1">
                <a:latin typeface="Verdana"/>
                <a:cs typeface="Verdana"/>
              </a:rPr>
              <a:t>while </a:t>
            </a:r>
            <a:r>
              <a:rPr dirty="0" sz="800" b="1">
                <a:latin typeface="Verdana"/>
                <a:cs typeface="Verdana"/>
              </a:rPr>
              <a:t>( ( </a:t>
            </a:r>
            <a:r>
              <a:rPr dirty="0" sz="800" spc="-5" b="1">
                <a:latin typeface="Verdana"/>
                <a:cs typeface="Verdana"/>
              </a:rPr>
              <a:t>PORTA </a:t>
            </a:r>
            <a:r>
              <a:rPr dirty="0" sz="800" b="1">
                <a:latin typeface="Verdana"/>
                <a:cs typeface="Verdana"/>
              </a:rPr>
              <a:t>&amp; </a:t>
            </a:r>
            <a:r>
              <a:rPr dirty="0" sz="800" spc="-5" b="1">
                <a:latin typeface="Verdana"/>
                <a:cs typeface="Verdana"/>
              </a:rPr>
              <a:t>bit </a:t>
            </a:r>
            <a:r>
              <a:rPr dirty="0" sz="800" b="1">
                <a:latin typeface="Verdana"/>
                <a:cs typeface="Verdana"/>
              </a:rPr>
              <a:t>) == </a:t>
            </a:r>
            <a:r>
              <a:rPr dirty="0" sz="800" spc="-5" b="1">
                <a:latin typeface="Verdana"/>
                <a:cs typeface="Verdana"/>
              </a:rPr>
              <a:t>bit</a:t>
            </a:r>
            <a:r>
              <a:rPr dirty="0" sz="800" spc="-7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);  </a:t>
            </a:r>
            <a:r>
              <a:rPr dirty="0" sz="800" spc="-5" b="1">
                <a:latin typeface="Verdana"/>
                <a:cs typeface="Verdana"/>
              </a:rPr>
              <a:t>Delay1KTCYx(30);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1339" y="4926583"/>
            <a:ext cx="19030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}while( ( PORTA &amp; </a:t>
            </a:r>
            <a:r>
              <a:rPr dirty="0" sz="800" spc="-5" b="1">
                <a:latin typeface="Verdana"/>
                <a:cs typeface="Verdana"/>
              </a:rPr>
              <a:t>bit </a:t>
            </a:r>
            <a:r>
              <a:rPr dirty="0" sz="800" b="1">
                <a:latin typeface="Verdana"/>
                <a:cs typeface="Verdana"/>
              </a:rPr>
              <a:t>) </a:t>
            </a:r>
            <a:r>
              <a:rPr dirty="0" sz="800" spc="-5" b="1">
                <a:latin typeface="Verdana"/>
                <a:cs typeface="Verdana"/>
              </a:rPr>
              <a:t>== bit</a:t>
            </a:r>
            <a:r>
              <a:rPr dirty="0" sz="800" spc="-9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);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9839" y="5053583"/>
            <a:ext cx="977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}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9839" y="5167883"/>
            <a:ext cx="4686935" cy="4013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*****************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main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program</a:t>
            </a:r>
            <a:r>
              <a:rPr dirty="0" sz="800" spc="-8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*********************************  </a:t>
            </a:r>
            <a:r>
              <a:rPr dirty="0" sz="800" b="1">
                <a:latin typeface="Verdana"/>
                <a:cs typeface="Verdana"/>
              </a:rPr>
              <a:t>void </a:t>
            </a:r>
            <a:r>
              <a:rPr dirty="0" sz="800" spc="-5" b="1">
                <a:latin typeface="Verdana"/>
                <a:cs typeface="Verdana"/>
              </a:rPr>
              <a:t>main </a:t>
            </a:r>
            <a:r>
              <a:rPr dirty="0" sz="800" b="1">
                <a:latin typeface="Verdana"/>
                <a:cs typeface="Verdana"/>
              </a:rPr>
              <a:t>(void)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4540" y="5536183"/>
            <a:ext cx="15894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Ports A and B are</a:t>
            </a:r>
            <a:r>
              <a:rPr dirty="0" sz="800" spc="-9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digital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339" y="5536183"/>
            <a:ext cx="983615" cy="5156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dirty="0" sz="800" spc="-5" b="1">
                <a:latin typeface="Verdana"/>
                <a:cs typeface="Verdana"/>
              </a:rPr>
              <a:t>ADCON1 </a:t>
            </a:r>
            <a:r>
              <a:rPr dirty="0" sz="800" b="1">
                <a:latin typeface="Verdana"/>
                <a:cs typeface="Verdana"/>
              </a:rPr>
              <a:t>=</a:t>
            </a:r>
            <a:r>
              <a:rPr dirty="0" sz="800" spc="-7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0x7F;  TRISA </a:t>
            </a:r>
            <a:r>
              <a:rPr dirty="0" sz="800" b="1">
                <a:latin typeface="Verdana"/>
                <a:cs typeface="Verdana"/>
              </a:rPr>
              <a:t>=</a:t>
            </a:r>
            <a:r>
              <a:rPr dirty="0" sz="800" spc="-1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1;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00"/>
              </a:lnSpc>
            </a:pPr>
            <a:r>
              <a:rPr dirty="0" sz="800" spc="-5" b="1">
                <a:latin typeface="Verdana"/>
                <a:cs typeface="Verdana"/>
              </a:rPr>
              <a:t>TRISB </a:t>
            </a:r>
            <a:r>
              <a:rPr dirty="0" sz="800" b="1">
                <a:latin typeface="Verdana"/>
                <a:cs typeface="Verdana"/>
              </a:rPr>
              <a:t>=</a:t>
            </a:r>
            <a:r>
              <a:rPr dirty="0" sz="800" spc="-7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0;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-5" b="1">
                <a:latin typeface="Verdana"/>
                <a:cs typeface="Verdana"/>
              </a:rPr>
              <a:t>count </a:t>
            </a:r>
            <a:r>
              <a:rPr dirty="0" sz="800" b="1">
                <a:latin typeface="Verdana"/>
                <a:cs typeface="Verdana"/>
              </a:rPr>
              <a:t>=</a:t>
            </a:r>
            <a:r>
              <a:rPr dirty="0" sz="800" spc="-2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0;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140" y="5663183"/>
            <a:ext cx="134620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Port A, bit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0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is</a:t>
            </a:r>
            <a:r>
              <a:rPr dirty="0" sz="800" spc="-5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input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// Port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B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is</a:t>
            </a:r>
            <a:r>
              <a:rPr dirty="0" sz="800" spc="-3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output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start count at</a:t>
            </a:r>
            <a:r>
              <a:rPr dirty="0" sz="800" spc="-6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zero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4540" y="6031483"/>
            <a:ext cx="763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main</a:t>
            </a:r>
            <a:r>
              <a:rPr dirty="0" sz="800" spc="-75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loop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4540" y="6272783"/>
            <a:ext cx="133604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display</a:t>
            </a:r>
            <a:r>
              <a:rPr dirty="0" sz="800" spc="-3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number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// </a:t>
            </a:r>
            <a:r>
              <a:rPr dirty="0" sz="800" spc="-5" b="1">
                <a:solidFill>
                  <a:srgbClr val="CC9900"/>
                </a:solidFill>
                <a:latin typeface="Verdana"/>
                <a:cs typeface="Verdana"/>
              </a:rPr>
              <a:t>wait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for</a:t>
            </a:r>
            <a:r>
              <a:rPr dirty="0" sz="800" spc="-70" b="1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800" b="1">
                <a:solidFill>
                  <a:srgbClr val="CC9900"/>
                </a:solidFill>
                <a:latin typeface="Verdana"/>
                <a:cs typeface="Verdana"/>
              </a:rPr>
              <a:t>pushbutton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1339" y="6031483"/>
            <a:ext cx="2445385" cy="871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800" spc="-5" b="1">
                <a:latin typeface="Verdana"/>
                <a:cs typeface="Verdana"/>
              </a:rPr>
              <a:t>while	</a:t>
            </a:r>
            <a:r>
              <a:rPr dirty="0" sz="800" b="1">
                <a:latin typeface="Verdana"/>
                <a:cs typeface="Verdana"/>
              </a:rPr>
              <a:t>( 1</a:t>
            </a:r>
            <a:r>
              <a:rPr dirty="0" sz="800" spc="-2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</a:pPr>
            <a:r>
              <a:rPr dirty="0" sz="800" b="1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  <a:p>
            <a:pPr marL="927100" marR="178435">
              <a:lnSpc>
                <a:spcPts val="900"/>
              </a:lnSpc>
              <a:spcBef>
                <a:spcPts val="120"/>
              </a:spcBef>
            </a:pPr>
            <a:r>
              <a:rPr dirty="0" sz="800" b="1">
                <a:latin typeface="Verdana"/>
                <a:cs typeface="Verdana"/>
              </a:rPr>
              <a:t>PORTB =</a:t>
            </a:r>
            <a:r>
              <a:rPr dirty="0" sz="800" spc="-10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look7[count];  </a:t>
            </a:r>
            <a:r>
              <a:rPr dirty="0" sz="800" spc="-5" b="1">
                <a:latin typeface="Verdana"/>
                <a:cs typeface="Verdana"/>
              </a:rPr>
              <a:t>Switch( </a:t>
            </a:r>
            <a:r>
              <a:rPr dirty="0" sz="800" b="1">
                <a:latin typeface="Verdana"/>
                <a:cs typeface="Verdana"/>
              </a:rPr>
              <a:t>1</a:t>
            </a:r>
            <a:r>
              <a:rPr dirty="0" sz="800" spc="-1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);</a:t>
            </a:r>
            <a:endParaRPr sz="800">
              <a:latin typeface="Verdana"/>
              <a:cs typeface="Verdana"/>
            </a:endParaRPr>
          </a:p>
          <a:p>
            <a:pPr algn="ctr" marR="45720">
              <a:lnSpc>
                <a:spcPct val="100000"/>
              </a:lnSpc>
              <a:spcBef>
                <a:spcPts val="20"/>
              </a:spcBef>
            </a:pPr>
            <a:r>
              <a:rPr dirty="0" sz="800" spc="-5" b="1">
                <a:latin typeface="Verdana"/>
                <a:cs typeface="Verdana"/>
              </a:rPr>
              <a:t>count++;</a:t>
            </a:r>
            <a:endParaRPr sz="800">
              <a:latin typeface="Verdana"/>
              <a:cs typeface="Verdana"/>
            </a:endParaRPr>
          </a:p>
          <a:p>
            <a:pPr marL="927100">
              <a:lnSpc>
                <a:spcPts val="930"/>
              </a:lnSpc>
              <a:spcBef>
                <a:spcPts val="40"/>
              </a:spcBef>
            </a:pPr>
            <a:r>
              <a:rPr dirty="0" sz="800" b="1">
                <a:latin typeface="Verdana"/>
                <a:cs typeface="Verdana"/>
              </a:rPr>
              <a:t>if ( count </a:t>
            </a:r>
            <a:r>
              <a:rPr dirty="0" sz="800" spc="-5" b="1">
                <a:latin typeface="Verdana"/>
                <a:cs typeface="Verdana"/>
              </a:rPr>
              <a:t>&gt;= 10</a:t>
            </a:r>
            <a:r>
              <a:rPr dirty="0" sz="800" spc="-3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 algn="r" marR="5080">
              <a:lnSpc>
                <a:spcPts val="930"/>
              </a:lnSpc>
            </a:pPr>
            <a:r>
              <a:rPr dirty="0" sz="800" spc="-5" b="1">
                <a:latin typeface="Verdana"/>
                <a:cs typeface="Verdana"/>
              </a:rPr>
              <a:t>count </a:t>
            </a:r>
            <a:r>
              <a:rPr dirty="0" sz="800" b="1">
                <a:latin typeface="Verdana"/>
                <a:cs typeface="Verdana"/>
              </a:rPr>
              <a:t>=</a:t>
            </a:r>
            <a:r>
              <a:rPr dirty="0" sz="800" spc="-8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0;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1339" y="6882383"/>
            <a:ext cx="977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}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6939" y="1159256"/>
            <a:ext cx="93345" cy="59797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600" spc="-2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9839" y="6996683"/>
            <a:ext cx="977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Verdana"/>
                <a:cs typeface="Verdana"/>
              </a:rPr>
              <a:t>}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03340" y="2395220"/>
            <a:ext cx="252476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7-Segment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dirty="0" sz="1800" spc="-5">
                <a:latin typeface="Verdana"/>
                <a:cs typeface="Verdana"/>
              </a:rPr>
              <a:t>Control Software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with  De-bounce </a:t>
            </a:r>
            <a:r>
              <a:rPr dirty="0" sz="1800" spc="-885">
                <a:latin typeface="Wingdings"/>
                <a:cs typeface="Wingdings"/>
              </a:rPr>
              <a:t>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03340" y="3208020"/>
            <a:ext cx="2541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Each </a:t>
            </a:r>
            <a:r>
              <a:rPr dirty="0" sz="1800" spc="-5">
                <a:latin typeface="Verdana"/>
                <a:cs typeface="Verdana"/>
              </a:rPr>
              <a:t>time the input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03340" y="3487420"/>
            <a:ext cx="292608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>
                <a:latin typeface="Verdana"/>
                <a:cs typeface="Verdana"/>
              </a:rPr>
              <a:t>Pressed the number  Shown by the 7-segemnt  Increments!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475297"/>
            <a:ext cx="5164455" cy="135636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340"/>
              </a:spcBef>
              <a:tabLst>
                <a:tab pos="1717675" algn="l"/>
                <a:tab pos="3352800" algn="l"/>
              </a:tabLst>
            </a:pPr>
            <a:r>
              <a:rPr dirty="0" spc="-60"/>
              <a:t>Interfacing </a:t>
            </a:r>
            <a:r>
              <a:rPr dirty="0" spc="-35"/>
              <a:t>LCD  </a:t>
            </a:r>
            <a:r>
              <a:rPr dirty="0" spc="-185"/>
              <a:t>(</a:t>
            </a:r>
            <a:r>
              <a:rPr dirty="0" spc="-170"/>
              <a:t>L</a:t>
            </a:r>
            <a:r>
              <a:rPr dirty="0" spc="-95"/>
              <a:t>i</a:t>
            </a:r>
            <a:r>
              <a:rPr dirty="0" spc="-175"/>
              <a:t>q</a:t>
            </a:r>
            <a:r>
              <a:rPr dirty="0" spc="-55"/>
              <a:t>u</a:t>
            </a:r>
            <a:r>
              <a:rPr dirty="0" spc="-110"/>
              <a:t>id</a:t>
            </a:r>
            <a:r>
              <a:rPr dirty="0"/>
              <a:t>	</a:t>
            </a:r>
            <a:r>
              <a:rPr dirty="0" spc="-140"/>
              <a:t>C</a:t>
            </a:r>
            <a:r>
              <a:rPr dirty="0"/>
              <a:t>r</a:t>
            </a:r>
            <a:r>
              <a:rPr dirty="0" spc="-370"/>
              <a:t>y</a:t>
            </a:r>
            <a:r>
              <a:rPr dirty="0" spc="-114"/>
              <a:t>s</a:t>
            </a:r>
            <a:r>
              <a:rPr dirty="0" spc="60"/>
              <a:t>t</a:t>
            </a:r>
            <a:r>
              <a:rPr dirty="0" spc="-170"/>
              <a:t>a</a:t>
            </a:r>
            <a:r>
              <a:rPr dirty="0" spc="-215"/>
              <a:t>l</a:t>
            </a:r>
            <a:r>
              <a:rPr dirty="0"/>
              <a:t>	</a:t>
            </a:r>
            <a:r>
              <a:rPr dirty="0" spc="-40"/>
              <a:t>Di</a:t>
            </a:r>
            <a:r>
              <a:rPr dirty="0" spc="-40"/>
              <a:t>s</a:t>
            </a:r>
            <a:r>
              <a:rPr dirty="0" spc="45"/>
              <a:t>p</a:t>
            </a:r>
            <a:r>
              <a:rPr dirty="0" spc="-195"/>
              <a:t>la</a:t>
            </a:r>
            <a:r>
              <a:rPr dirty="0" spc="-370"/>
              <a:t>y</a:t>
            </a:r>
            <a:r>
              <a:rPr dirty="0" spc="-185"/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5897158" y="2286000"/>
            <a:ext cx="3323041" cy="283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67400" y="3581400"/>
            <a:ext cx="3733800" cy="1676400"/>
          </a:xfrm>
          <a:custGeom>
            <a:avLst/>
            <a:gdLst/>
            <a:ahLst/>
            <a:cxnLst/>
            <a:rect l="l" t="t" r="r" b="b"/>
            <a:pathLst>
              <a:path w="3733800" h="1676400">
                <a:moveTo>
                  <a:pt x="0" y="0"/>
                </a:moveTo>
                <a:lnTo>
                  <a:pt x="3733797" y="0"/>
                </a:lnTo>
                <a:lnTo>
                  <a:pt x="3733797" y="1676398"/>
                </a:lnTo>
                <a:lnTo>
                  <a:pt x="0" y="1676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91200" y="26670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0"/>
                </a:moveTo>
                <a:lnTo>
                  <a:pt x="457199" y="0"/>
                </a:lnTo>
                <a:lnTo>
                  <a:pt x="457199" y="1676398"/>
                </a:lnTo>
                <a:lnTo>
                  <a:pt x="0" y="1676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3139" y="2090166"/>
            <a:ext cx="5130800" cy="336105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Problem statement</a:t>
            </a:r>
            <a:endParaRPr sz="2800">
              <a:latin typeface="Verdana"/>
              <a:cs typeface="Verdana"/>
            </a:endParaRPr>
          </a:p>
          <a:p>
            <a:pPr marL="748665" marR="5080" indent="-279400">
              <a:lnSpc>
                <a:spcPct val="100000"/>
              </a:lnSpc>
              <a:spcBef>
                <a:spcPts val="51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Interface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2-line </a:t>
            </a:r>
            <a:r>
              <a:rPr dirty="0" sz="2400">
                <a:latin typeface="Verdana"/>
                <a:cs typeface="Verdana"/>
              </a:rPr>
              <a:t>x </a:t>
            </a:r>
            <a:r>
              <a:rPr dirty="0" sz="2400" spc="-5">
                <a:latin typeface="Verdana"/>
                <a:cs typeface="Verdana"/>
              </a:rPr>
              <a:t>20  character LCD module with  the built-in </a:t>
            </a:r>
            <a:r>
              <a:rPr dirty="0" sz="2400" spc="-5">
                <a:solidFill>
                  <a:srgbClr val="0066FF"/>
                </a:solidFill>
                <a:latin typeface="Verdana"/>
                <a:cs typeface="Verdana"/>
              </a:rPr>
              <a:t>HD44780  </a:t>
            </a:r>
            <a:r>
              <a:rPr dirty="0" sz="2400" spc="-5">
                <a:latin typeface="Verdana"/>
                <a:cs typeface="Verdana"/>
              </a:rPr>
              <a:t>controller to </a:t>
            </a:r>
            <a:r>
              <a:rPr dirty="0" sz="2400">
                <a:latin typeface="Verdana"/>
                <a:cs typeface="Verdana"/>
              </a:rPr>
              <a:t>I/O </a:t>
            </a:r>
            <a:r>
              <a:rPr dirty="0" sz="2400" spc="-5">
                <a:latin typeface="Verdana"/>
                <a:cs typeface="Verdana"/>
              </a:rPr>
              <a:t>ports of the  PIC18 microcontroller</a:t>
            </a:r>
            <a:endParaRPr sz="2400">
              <a:latin typeface="Verdana"/>
              <a:cs typeface="Verdana"/>
            </a:endParaRPr>
          </a:p>
          <a:p>
            <a:pPr marL="355600" marR="351155" indent="-342900">
              <a:lnSpc>
                <a:spcPts val="3329"/>
              </a:lnSpc>
              <a:spcBef>
                <a:spcPts val="83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8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Multi-LCDs </a:t>
            </a:r>
            <a:r>
              <a:rPr dirty="0" sz="2800">
                <a:latin typeface="Verdana"/>
                <a:cs typeface="Verdana"/>
              </a:rPr>
              <a:t>refer </a:t>
            </a:r>
            <a:r>
              <a:rPr dirty="0" sz="2800" spc="-5">
                <a:latin typeface="Verdana"/>
                <a:cs typeface="Verdana"/>
              </a:rPr>
              <a:t>to LCDs  with different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interfaces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Converting </a:t>
            </a:r>
            <a:r>
              <a:rPr dirty="0" u="heavy" spc="50">
                <a:uFill>
                  <a:solidFill>
                    <a:srgbClr val="A9A700"/>
                  </a:solidFill>
                </a:uFill>
              </a:rPr>
              <a:t>to</a:t>
            </a:r>
            <a:r>
              <a:rPr dirty="0" u="heavy" spc="-3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00">
                <a:uFill>
                  <a:solidFill>
                    <a:srgbClr val="A9A700"/>
                  </a:solidFill>
                </a:uFill>
              </a:rPr>
              <a:t>ASCII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29460"/>
            <a:ext cx="7636509" cy="14446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LCD can represent characters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ASCII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For example number 0x08 </a:t>
            </a:r>
            <a:r>
              <a:rPr dirty="0" sz="2000" spc="-980">
                <a:latin typeface="Wingdings"/>
                <a:cs typeface="Wingdings"/>
              </a:rPr>
              <a:t>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must </a:t>
            </a:r>
            <a:r>
              <a:rPr dirty="0" sz="2000" spc="-5">
                <a:latin typeface="Verdana"/>
                <a:cs typeface="Verdana"/>
              </a:rPr>
              <a:t>be converted to</a:t>
            </a:r>
            <a:r>
              <a:rPr dirty="0" sz="2000" spc="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0x38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To </a:t>
            </a:r>
            <a:r>
              <a:rPr dirty="0" sz="2000" spc="-5">
                <a:latin typeface="Verdana"/>
                <a:cs typeface="Verdana"/>
              </a:rPr>
              <a:t>perform this: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9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If </a:t>
            </a:r>
            <a:r>
              <a:rPr dirty="0" sz="1800" spc="-5">
                <a:latin typeface="Verdana"/>
                <a:cs typeface="Verdana"/>
              </a:rPr>
              <a:t>W=0x08 then ASCII=XORLW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80">
                <a:latin typeface="Verdana"/>
                <a:cs typeface="Verdana"/>
              </a:rPr>
              <a:t>0x30</a:t>
            </a:r>
            <a:r>
              <a:rPr dirty="0" sz="1800" spc="-180">
                <a:latin typeface="Wingdings"/>
                <a:cs typeface="Wingdings"/>
              </a:rPr>
              <a:t></a:t>
            </a:r>
            <a:r>
              <a:rPr dirty="0" sz="1800" spc="-180">
                <a:solidFill>
                  <a:srgbClr val="FF0000"/>
                </a:solidFill>
                <a:latin typeface="Verdana"/>
                <a:cs typeface="Verdana"/>
              </a:rPr>
              <a:t>W=38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000" y="3505200"/>
            <a:ext cx="5591175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05400" y="6096000"/>
            <a:ext cx="1752600" cy="381000"/>
          </a:xfrm>
          <a:custGeom>
            <a:avLst/>
            <a:gdLst/>
            <a:ahLst/>
            <a:cxnLst/>
            <a:rect l="l" t="t" r="r" b="b"/>
            <a:pathLst>
              <a:path w="1752600" h="381000">
                <a:moveTo>
                  <a:pt x="0" y="190499"/>
                </a:moveTo>
                <a:lnTo>
                  <a:pt x="25467" y="144720"/>
                </a:lnTo>
                <a:lnTo>
                  <a:pt x="68863" y="116348"/>
                </a:lnTo>
                <a:lnTo>
                  <a:pt x="131289" y="90152"/>
                </a:lnTo>
                <a:lnTo>
                  <a:pt x="169075" y="77993"/>
                </a:lnTo>
                <a:lnTo>
                  <a:pt x="210940" y="66524"/>
                </a:lnTo>
                <a:lnTo>
                  <a:pt x="256662" y="55796"/>
                </a:lnTo>
                <a:lnTo>
                  <a:pt x="306013" y="45856"/>
                </a:lnTo>
                <a:lnTo>
                  <a:pt x="358768" y="36755"/>
                </a:lnTo>
                <a:lnTo>
                  <a:pt x="414702" y="28541"/>
                </a:lnTo>
                <a:lnTo>
                  <a:pt x="473589" y="21263"/>
                </a:lnTo>
                <a:lnTo>
                  <a:pt x="535204" y="14970"/>
                </a:lnTo>
                <a:lnTo>
                  <a:pt x="599321" y="9711"/>
                </a:lnTo>
                <a:lnTo>
                  <a:pt x="665714" y="5536"/>
                </a:lnTo>
                <a:lnTo>
                  <a:pt x="734159" y="2493"/>
                </a:lnTo>
                <a:lnTo>
                  <a:pt x="804429" y="631"/>
                </a:lnTo>
                <a:lnTo>
                  <a:pt x="876299" y="0"/>
                </a:lnTo>
                <a:lnTo>
                  <a:pt x="948170" y="631"/>
                </a:lnTo>
                <a:lnTo>
                  <a:pt x="1018440" y="2493"/>
                </a:lnTo>
                <a:lnTo>
                  <a:pt x="1086885" y="5536"/>
                </a:lnTo>
                <a:lnTo>
                  <a:pt x="1153278" y="9711"/>
                </a:lnTo>
                <a:lnTo>
                  <a:pt x="1217395" y="14970"/>
                </a:lnTo>
                <a:lnTo>
                  <a:pt x="1279010" y="21263"/>
                </a:lnTo>
                <a:lnTo>
                  <a:pt x="1337897" y="28541"/>
                </a:lnTo>
                <a:lnTo>
                  <a:pt x="1393831" y="36755"/>
                </a:lnTo>
                <a:lnTo>
                  <a:pt x="1446586" y="45856"/>
                </a:lnTo>
                <a:lnTo>
                  <a:pt x="1495937" y="55796"/>
                </a:lnTo>
                <a:lnTo>
                  <a:pt x="1541658" y="66524"/>
                </a:lnTo>
                <a:lnTo>
                  <a:pt x="1583524" y="77993"/>
                </a:lnTo>
                <a:lnTo>
                  <a:pt x="1621309" y="90152"/>
                </a:lnTo>
                <a:lnTo>
                  <a:pt x="1683735" y="116348"/>
                </a:lnTo>
                <a:lnTo>
                  <a:pt x="1727131" y="144720"/>
                </a:lnTo>
                <a:lnTo>
                  <a:pt x="1752598" y="190499"/>
                </a:lnTo>
                <a:lnTo>
                  <a:pt x="1749693" y="206123"/>
                </a:lnTo>
                <a:lnTo>
                  <a:pt x="1707924" y="250712"/>
                </a:lnTo>
                <a:lnTo>
                  <a:pt x="1654788" y="278045"/>
                </a:lnTo>
                <a:lnTo>
                  <a:pt x="1583524" y="303006"/>
                </a:lnTo>
                <a:lnTo>
                  <a:pt x="1541658" y="314474"/>
                </a:lnTo>
                <a:lnTo>
                  <a:pt x="1495937" y="325203"/>
                </a:lnTo>
                <a:lnTo>
                  <a:pt x="1446586" y="335142"/>
                </a:lnTo>
                <a:lnTo>
                  <a:pt x="1393831" y="344244"/>
                </a:lnTo>
                <a:lnTo>
                  <a:pt x="1337897" y="352458"/>
                </a:lnTo>
                <a:lnTo>
                  <a:pt x="1279010" y="359736"/>
                </a:lnTo>
                <a:lnTo>
                  <a:pt x="1217395" y="366029"/>
                </a:lnTo>
                <a:lnTo>
                  <a:pt x="1153278" y="371287"/>
                </a:lnTo>
                <a:lnTo>
                  <a:pt x="1086885" y="375463"/>
                </a:lnTo>
                <a:lnTo>
                  <a:pt x="1018440" y="378506"/>
                </a:lnTo>
                <a:lnTo>
                  <a:pt x="948170" y="380368"/>
                </a:lnTo>
                <a:lnTo>
                  <a:pt x="876299" y="380999"/>
                </a:lnTo>
                <a:lnTo>
                  <a:pt x="804429" y="380368"/>
                </a:lnTo>
                <a:lnTo>
                  <a:pt x="734159" y="378506"/>
                </a:lnTo>
                <a:lnTo>
                  <a:pt x="665714" y="375463"/>
                </a:lnTo>
                <a:lnTo>
                  <a:pt x="599321" y="371287"/>
                </a:lnTo>
                <a:lnTo>
                  <a:pt x="535204" y="366029"/>
                </a:lnTo>
                <a:lnTo>
                  <a:pt x="473589" y="359736"/>
                </a:lnTo>
                <a:lnTo>
                  <a:pt x="414702" y="352458"/>
                </a:lnTo>
                <a:lnTo>
                  <a:pt x="358768" y="344244"/>
                </a:lnTo>
                <a:lnTo>
                  <a:pt x="306013" y="335142"/>
                </a:lnTo>
                <a:lnTo>
                  <a:pt x="256662" y="325203"/>
                </a:lnTo>
                <a:lnTo>
                  <a:pt x="210940" y="314474"/>
                </a:lnTo>
                <a:lnTo>
                  <a:pt x="169075" y="303006"/>
                </a:lnTo>
                <a:lnTo>
                  <a:pt x="131289" y="290846"/>
                </a:lnTo>
                <a:lnTo>
                  <a:pt x="68863" y="264650"/>
                </a:lnTo>
                <a:lnTo>
                  <a:pt x="25467" y="236279"/>
                </a:lnTo>
                <a:lnTo>
                  <a:pt x="0" y="190499"/>
                </a:lnTo>
                <a:close/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LCD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90420"/>
            <a:ext cx="1598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Hardware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2450084"/>
            <a:ext cx="3885565" cy="3656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1465" marR="191770" indent="-279400">
              <a:lnSpc>
                <a:spcPct val="98800"/>
              </a:lnSpc>
              <a:spcBef>
                <a:spcPts val="125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20 </a:t>
            </a:r>
            <a:r>
              <a:rPr dirty="0" sz="1800">
                <a:latin typeface="Verdana"/>
                <a:cs typeface="Verdana"/>
              </a:rPr>
              <a:t>x </a:t>
            </a:r>
            <a:r>
              <a:rPr dirty="0" sz="1800" spc="-5">
                <a:latin typeface="Verdana"/>
                <a:cs typeface="Verdana"/>
              </a:rPr>
              <a:t>2-line LCD displays (two  </a:t>
            </a:r>
            <a:r>
              <a:rPr dirty="0" sz="1800">
                <a:latin typeface="Verdana"/>
                <a:cs typeface="Verdana"/>
              </a:rPr>
              <a:t>lines </a:t>
            </a:r>
            <a:r>
              <a:rPr dirty="0" sz="1800" spc="-5">
                <a:latin typeface="Verdana"/>
                <a:cs typeface="Verdana"/>
              </a:rPr>
              <a:t>with 20 characters per  line)</a:t>
            </a:r>
            <a:endParaRPr sz="1800">
              <a:latin typeface="Verdana"/>
              <a:cs typeface="Verdana"/>
            </a:endParaRPr>
          </a:p>
          <a:p>
            <a:pPr marL="291465" marR="177800" indent="-279400">
              <a:lnSpc>
                <a:spcPct val="98800"/>
              </a:lnSpc>
              <a:spcBef>
                <a:spcPts val="495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LCD </a:t>
            </a:r>
            <a:r>
              <a:rPr dirty="0" sz="1800">
                <a:latin typeface="Verdana"/>
                <a:cs typeface="Verdana"/>
              </a:rPr>
              <a:t>has a </a:t>
            </a:r>
            <a:r>
              <a:rPr dirty="0" sz="1800" spc="-5">
                <a:latin typeface="Verdana"/>
                <a:cs typeface="Verdana"/>
              </a:rPr>
              <a:t>display Data </a:t>
            </a:r>
            <a:r>
              <a:rPr dirty="0" sz="1800">
                <a:latin typeface="Verdana"/>
                <a:cs typeface="Verdana"/>
              </a:rPr>
              <a:t>RAM  </a:t>
            </a:r>
            <a:r>
              <a:rPr dirty="0" sz="1800" spc="-5">
                <a:latin typeface="Verdana"/>
                <a:cs typeface="Verdana"/>
              </a:rPr>
              <a:t>(registers) that stores data </a:t>
            </a:r>
            <a:r>
              <a:rPr dirty="0" sz="1800">
                <a:latin typeface="Verdana"/>
                <a:cs typeface="Verdana"/>
              </a:rPr>
              <a:t>in  </a:t>
            </a:r>
            <a:r>
              <a:rPr dirty="0" sz="1800" spc="-5">
                <a:latin typeface="Verdana"/>
                <a:cs typeface="Verdana"/>
              </a:rPr>
              <a:t>8-bit character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code.</a:t>
            </a:r>
            <a:endParaRPr sz="1800">
              <a:latin typeface="Verdana"/>
              <a:cs typeface="Verdana"/>
            </a:endParaRPr>
          </a:p>
          <a:p>
            <a:pPr marL="291465" marR="92710" indent="-279400">
              <a:lnSpc>
                <a:spcPct val="99800"/>
              </a:lnSpc>
              <a:spcBef>
                <a:spcPts val="48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7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Each </a:t>
            </a:r>
            <a:r>
              <a:rPr dirty="0" sz="1800" spc="-5">
                <a:latin typeface="Verdana"/>
                <a:cs typeface="Verdana"/>
              </a:rPr>
              <a:t>register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Data </a:t>
            </a:r>
            <a:r>
              <a:rPr dirty="0" sz="1800">
                <a:solidFill>
                  <a:srgbClr val="0066FF"/>
                </a:solidFill>
                <a:latin typeface="Verdana"/>
                <a:cs typeface="Verdana"/>
              </a:rPr>
              <a:t>RAM </a:t>
            </a:r>
            <a:r>
              <a:rPr dirty="0" sz="1800">
                <a:latin typeface="Verdana"/>
                <a:cs typeface="Verdana"/>
              </a:rPr>
              <a:t>has  </a:t>
            </a:r>
            <a:r>
              <a:rPr dirty="0" sz="1800" spc="-5">
                <a:latin typeface="Verdana"/>
                <a:cs typeface="Verdana"/>
              </a:rPr>
              <a:t>its own address that  corresponds to its position on  the </a:t>
            </a:r>
            <a:r>
              <a:rPr dirty="0" sz="1800">
                <a:latin typeface="Verdana"/>
                <a:cs typeface="Verdana"/>
              </a:rPr>
              <a:t>line.</a:t>
            </a:r>
            <a:endParaRPr sz="1800">
              <a:latin typeface="Verdana"/>
              <a:cs typeface="Verdana"/>
            </a:endParaRPr>
          </a:p>
          <a:p>
            <a:pPr algn="just" marL="697865" marR="5080" indent="-228600">
              <a:lnSpc>
                <a:spcPct val="102000"/>
              </a:lnSpc>
              <a:spcBef>
                <a:spcPts val="285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29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The </a:t>
            </a:r>
            <a:r>
              <a:rPr dirty="0" sz="1600" spc="-5">
                <a:solidFill>
                  <a:srgbClr val="FF0000"/>
                </a:solidFill>
                <a:latin typeface="Verdana"/>
                <a:cs typeface="Verdana"/>
              </a:rPr>
              <a:t>address range </a:t>
            </a:r>
            <a:r>
              <a:rPr dirty="0" sz="1600" spc="-5">
                <a:latin typeface="Verdana"/>
                <a:cs typeface="Verdana"/>
              </a:rPr>
              <a:t>for Line </a:t>
            </a:r>
            <a:r>
              <a:rPr dirty="0" sz="1600">
                <a:latin typeface="Verdana"/>
                <a:cs typeface="Verdana"/>
              </a:rPr>
              <a:t>1 is  </a:t>
            </a:r>
            <a:r>
              <a:rPr dirty="0" sz="1600" spc="-5">
                <a:latin typeface="Verdana"/>
                <a:cs typeface="Verdana"/>
              </a:rPr>
              <a:t>00 to 13H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Line </a:t>
            </a:r>
            <a:r>
              <a:rPr dirty="0" sz="1600">
                <a:latin typeface="Verdana"/>
                <a:cs typeface="Verdana"/>
              </a:rPr>
              <a:t>2 is </a:t>
            </a:r>
            <a:r>
              <a:rPr dirty="0" sz="1600" spc="-5">
                <a:latin typeface="Verdana"/>
                <a:cs typeface="Verdana"/>
              </a:rPr>
              <a:t>40H to  53H.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3106" y="2349804"/>
            <a:ext cx="3549804" cy="183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49465" y="4331970"/>
            <a:ext cx="1112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P</a:t>
            </a:r>
            <a:r>
              <a:rPr dirty="0" sz="1800" spc="-5">
                <a:latin typeface="Verdana"/>
                <a:cs typeface="Verdana"/>
              </a:rPr>
              <a:t>IC</a:t>
            </a:r>
            <a:r>
              <a:rPr dirty="0" sz="1800">
                <a:latin typeface="Verdana"/>
                <a:cs typeface="Verdana"/>
              </a:rPr>
              <a:t>DEMO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30747" y="4998630"/>
            <a:ext cx="911225" cy="365125"/>
          </a:xfrm>
          <a:custGeom>
            <a:avLst/>
            <a:gdLst/>
            <a:ahLst/>
            <a:cxnLst/>
            <a:rect l="l" t="t" r="r" b="b"/>
            <a:pathLst>
              <a:path w="911225" h="365125">
                <a:moveTo>
                  <a:pt x="0" y="364777"/>
                </a:moveTo>
                <a:lnTo>
                  <a:pt x="910783" y="364777"/>
                </a:lnTo>
                <a:lnTo>
                  <a:pt x="910783" y="0"/>
                </a:lnTo>
                <a:lnTo>
                  <a:pt x="0" y="0"/>
                </a:lnTo>
                <a:lnTo>
                  <a:pt x="0" y="364777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30747" y="5727992"/>
            <a:ext cx="911225" cy="319405"/>
          </a:xfrm>
          <a:custGeom>
            <a:avLst/>
            <a:gdLst/>
            <a:ahLst/>
            <a:cxnLst/>
            <a:rect l="l" t="t" r="r" b="b"/>
            <a:pathLst>
              <a:path w="911225" h="319404">
                <a:moveTo>
                  <a:pt x="0" y="319069"/>
                </a:moveTo>
                <a:lnTo>
                  <a:pt x="910783" y="319069"/>
                </a:lnTo>
                <a:lnTo>
                  <a:pt x="910783" y="0"/>
                </a:lnTo>
                <a:lnTo>
                  <a:pt x="0" y="0"/>
                </a:lnTo>
                <a:lnTo>
                  <a:pt x="0" y="319069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30747" y="6229387"/>
            <a:ext cx="911225" cy="478790"/>
          </a:xfrm>
          <a:custGeom>
            <a:avLst/>
            <a:gdLst/>
            <a:ahLst/>
            <a:cxnLst/>
            <a:rect l="l" t="t" r="r" b="b"/>
            <a:pathLst>
              <a:path w="911225" h="478790">
                <a:moveTo>
                  <a:pt x="0" y="478605"/>
                </a:moveTo>
                <a:lnTo>
                  <a:pt x="910783" y="478605"/>
                </a:lnTo>
                <a:lnTo>
                  <a:pt x="910783" y="0"/>
                </a:lnTo>
                <a:lnTo>
                  <a:pt x="0" y="0"/>
                </a:lnTo>
                <a:lnTo>
                  <a:pt x="0" y="478605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0749" y="4816362"/>
            <a:ext cx="911225" cy="2051685"/>
          </a:xfrm>
          <a:custGeom>
            <a:avLst/>
            <a:gdLst/>
            <a:ahLst/>
            <a:cxnLst/>
            <a:rect l="l" t="t" r="r" b="b"/>
            <a:pathLst>
              <a:path w="911225" h="2051684">
                <a:moveTo>
                  <a:pt x="0" y="2051166"/>
                </a:moveTo>
                <a:lnTo>
                  <a:pt x="910783" y="2051166"/>
                </a:lnTo>
                <a:lnTo>
                  <a:pt x="910783" y="0"/>
                </a:lnTo>
                <a:lnTo>
                  <a:pt x="0" y="0"/>
                </a:lnTo>
                <a:lnTo>
                  <a:pt x="0" y="20511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30749" y="4816331"/>
            <a:ext cx="911225" cy="182880"/>
          </a:xfrm>
          <a:prstGeom prst="rect">
            <a:avLst/>
          </a:prstGeom>
          <a:solidFill>
            <a:srgbClr val="E8EEF7"/>
          </a:solidFill>
          <a:ln w="317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800" spc="-5">
                <a:latin typeface="Arial"/>
                <a:cs typeface="Arial"/>
              </a:rPr>
              <a:t>0x38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0749" y="5363404"/>
            <a:ext cx="911225" cy="182880"/>
          </a:xfrm>
          <a:prstGeom prst="rect">
            <a:avLst/>
          </a:prstGeom>
          <a:solidFill>
            <a:srgbClr val="E8EEF7"/>
          </a:solidFill>
          <a:ln w="317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800" spc="-5">
                <a:latin typeface="Arial"/>
                <a:cs typeface="Arial"/>
              </a:rPr>
              <a:t>0x39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0747" y="5545665"/>
            <a:ext cx="911225" cy="182880"/>
          </a:xfrm>
          <a:custGeom>
            <a:avLst/>
            <a:gdLst/>
            <a:ahLst/>
            <a:cxnLst/>
            <a:rect l="l" t="t" r="r" b="b"/>
            <a:pathLst>
              <a:path w="911225" h="182879">
                <a:moveTo>
                  <a:pt x="0" y="182326"/>
                </a:moveTo>
                <a:lnTo>
                  <a:pt x="910783" y="182326"/>
                </a:lnTo>
                <a:lnTo>
                  <a:pt x="910783" y="0"/>
                </a:lnTo>
                <a:lnTo>
                  <a:pt x="0" y="0"/>
                </a:lnTo>
                <a:lnTo>
                  <a:pt x="0" y="182326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30749" y="5545666"/>
            <a:ext cx="911225" cy="182880"/>
          </a:xfrm>
          <a:custGeom>
            <a:avLst/>
            <a:gdLst/>
            <a:ahLst/>
            <a:cxnLst/>
            <a:rect l="l" t="t" r="r" b="b"/>
            <a:pathLst>
              <a:path w="911225" h="182879">
                <a:moveTo>
                  <a:pt x="0" y="182325"/>
                </a:moveTo>
                <a:lnTo>
                  <a:pt x="910783" y="182325"/>
                </a:lnTo>
                <a:lnTo>
                  <a:pt x="910783" y="0"/>
                </a:lnTo>
                <a:lnTo>
                  <a:pt x="0" y="0"/>
                </a:lnTo>
                <a:lnTo>
                  <a:pt x="0" y="1823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30747" y="6707993"/>
            <a:ext cx="911225" cy="160020"/>
          </a:xfrm>
          <a:custGeom>
            <a:avLst/>
            <a:gdLst/>
            <a:ahLst/>
            <a:cxnLst/>
            <a:rect l="l" t="t" r="r" b="b"/>
            <a:pathLst>
              <a:path w="911225" h="160020">
                <a:moveTo>
                  <a:pt x="0" y="159534"/>
                </a:moveTo>
                <a:lnTo>
                  <a:pt x="910783" y="159534"/>
                </a:lnTo>
                <a:lnTo>
                  <a:pt x="910783" y="0"/>
                </a:lnTo>
                <a:lnTo>
                  <a:pt x="0" y="0"/>
                </a:lnTo>
                <a:lnTo>
                  <a:pt x="0" y="159534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30749" y="6707993"/>
            <a:ext cx="911225" cy="160020"/>
          </a:xfrm>
          <a:custGeom>
            <a:avLst/>
            <a:gdLst/>
            <a:ahLst/>
            <a:cxnLst/>
            <a:rect l="l" t="t" r="r" b="b"/>
            <a:pathLst>
              <a:path w="911225" h="160020">
                <a:moveTo>
                  <a:pt x="0" y="159535"/>
                </a:moveTo>
                <a:lnTo>
                  <a:pt x="910783" y="159535"/>
                </a:lnTo>
                <a:lnTo>
                  <a:pt x="910783" y="0"/>
                </a:lnTo>
                <a:lnTo>
                  <a:pt x="0" y="0"/>
                </a:lnTo>
                <a:lnTo>
                  <a:pt x="0" y="15953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673751" y="4823859"/>
            <a:ext cx="2451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0x00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96861" y="5500080"/>
            <a:ext cx="1391780" cy="481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66497" y="6009040"/>
            <a:ext cx="2451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2x20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40602" y="504421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17" y="0"/>
                </a:moveTo>
                <a:lnTo>
                  <a:pt x="16684" y="2154"/>
                </a:lnTo>
                <a:lnTo>
                  <a:pt x="8000" y="8023"/>
                </a:lnTo>
                <a:lnTo>
                  <a:pt x="2146" y="16716"/>
                </a:lnTo>
                <a:lnTo>
                  <a:pt x="0" y="27343"/>
                </a:lnTo>
                <a:lnTo>
                  <a:pt x="2146" y="38030"/>
                </a:lnTo>
                <a:lnTo>
                  <a:pt x="8000" y="46721"/>
                </a:lnTo>
                <a:lnTo>
                  <a:pt x="16684" y="52562"/>
                </a:lnTo>
                <a:lnTo>
                  <a:pt x="27317" y="54698"/>
                </a:lnTo>
                <a:lnTo>
                  <a:pt x="37958" y="52562"/>
                </a:lnTo>
                <a:lnTo>
                  <a:pt x="46645" y="46721"/>
                </a:lnTo>
                <a:lnTo>
                  <a:pt x="52501" y="38030"/>
                </a:lnTo>
                <a:lnTo>
                  <a:pt x="54648" y="27343"/>
                </a:lnTo>
                <a:lnTo>
                  <a:pt x="52501" y="16716"/>
                </a:lnTo>
                <a:lnTo>
                  <a:pt x="46645" y="8023"/>
                </a:lnTo>
                <a:lnTo>
                  <a:pt x="37958" y="2154"/>
                </a:lnTo>
                <a:lnTo>
                  <a:pt x="27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40601" y="504420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19"/>
                </a:lnTo>
                <a:lnTo>
                  <a:pt x="46644" y="8024"/>
                </a:lnTo>
                <a:lnTo>
                  <a:pt x="37959" y="2154"/>
                </a:lnTo>
                <a:lnTo>
                  <a:pt x="27323" y="0"/>
                </a:lnTo>
                <a:lnTo>
                  <a:pt x="16687" y="2154"/>
                </a:lnTo>
                <a:lnTo>
                  <a:pt x="8002" y="8024"/>
                </a:lnTo>
                <a:lnTo>
                  <a:pt x="2147" y="16719"/>
                </a:lnTo>
                <a:lnTo>
                  <a:pt x="0" y="27348"/>
                </a:lnTo>
                <a:lnTo>
                  <a:pt x="2147" y="38032"/>
                </a:lnTo>
                <a:lnTo>
                  <a:pt x="8002" y="46721"/>
                </a:lnTo>
                <a:lnTo>
                  <a:pt x="16687" y="52561"/>
                </a:lnTo>
                <a:lnTo>
                  <a:pt x="27323" y="54697"/>
                </a:lnTo>
                <a:lnTo>
                  <a:pt x="37959" y="52561"/>
                </a:lnTo>
                <a:lnTo>
                  <a:pt x="46644" y="46721"/>
                </a:lnTo>
                <a:lnTo>
                  <a:pt x="52499" y="38032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40602" y="515360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17" y="0"/>
                </a:moveTo>
                <a:lnTo>
                  <a:pt x="16684" y="2154"/>
                </a:lnTo>
                <a:lnTo>
                  <a:pt x="8000" y="8023"/>
                </a:lnTo>
                <a:lnTo>
                  <a:pt x="2146" y="16716"/>
                </a:lnTo>
                <a:lnTo>
                  <a:pt x="0" y="27343"/>
                </a:lnTo>
                <a:lnTo>
                  <a:pt x="2146" y="38023"/>
                </a:lnTo>
                <a:lnTo>
                  <a:pt x="8000" y="46710"/>
                </a:lnTo>
                <a:lnTo>
                  <a:pt x="16684" y="52549"/>
                </a:lnTo>
                <a:lnTo>
                  <a:pt x="27317" y="54686"/>
                </a:lnTo>
                <a:lnTo>
                  <a:pt x="37958" y="52549"/>
                </a:lnTo>
                <a:lnTo>
                  <a:pt x="46645" y="46710"/>
                </a:lnTo>
                <a:lnTo>
                  <a:pt x="52501" y="38023"/>
                </a:lnTo>
                <a:lnTo>
                  <a:pt x="54648" y="27343"/>
                </a:lnTo>
                <a:lnTo>
                  <a:pt x="52501" y="16716"/>
                </a:lnTo>
                <a:lnTo>
                  <a:pt x="46645" y="8023"/>
                </a:lnTo>
                <a:lnTo>
                  <a:pt x="37958" y="2154"/>
                </a:lnTo>
                <a:lnTo>
                  <a:pt x="27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40601" y="515360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19"/>
                </a:lnTo>
                <a:lnTo>
                  <a:pt x="46644" y="8024"/>
                </a:lnTo>
                <a:lnTo>
                  <a:pt x="37959" y="2154"/>
                </a:lnTo>
                <a:lnTo>
                  <a:pt x="27323" y="0"/>
                </a:lnTo>
                <a:lnTo>
                  <a:pt x="16687" y="2154"/>
                </a:lnTo>
                <a:lnTo>
                  <a:pt x="8002" y="8024"/>
                </a:lnTo>
                <a:lnTo>
                  <a:pt x="2147" y="16719"/>
                </a:lnTo>
                <a:lnTo>
                  <a:pt x="0" y="27348"/>
                </a:lnTo>
                <a:lnTo>
                  <a:pt x="2147" y="38032"/>
                </a:lnTo>
                <a:lnTo>
                  <a:pt x="8002" y="46721"/>
                </a:lnTo>
                <a:lnTo>
                  <a:pt x="16687" y="52561"/>
                </a:lnTo>
                <a:lnTo>
                  <a:pt x="27323" y="54697"/>
                </a:lnTo>
                <a:lnTo>
                  <a:pt x="37959" y="52561"/>
                </a:lnTo>
                <a:lnTo>
                  <a:pt x="46644" y="46721"/>
                </a:lnTo>
                <a:lnTo>
                  <a:pt x="52499" y="38032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40602" y="52629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17" y="0"/>
                </a:moveTo>
                <a:lnTo>
                  <a:pt x="16684" y="2156"/>
                </a:lnTo>
                <a:lnTo>
                  <a:pt x="8000" y="8040"/>
                </a:lnTo>
                <a:lnTo>
                  <a:pt x="2146" y="16775"/>
                </a:lnTo>
                <a:lnTo>
                  <a:pt x="0" y="27482"/>
                </a:lnTo>
                <a:lnTo>
                  <a:pt x="2146" y="38109"/>
                </a:lnTo>
                <a:lnTo>
                  <a:pt x="8000" y="46802"/>
                </a:lnTo>
                <a:lnTo>
                  <a:pt x="16684" y="52671"/>
                </a:lnTo>
                <a:lnTo>
                  <a:pt x="27317" y="54825"/>
                </a:lnTo>
                <a:lnTo>
                  <a:pt x="37958" y="52671"/>
                </a:lnTo>
                <a:lnTo>
                  <a:pt x="46645" y="46802"/>
                </a:lnTo>
                <a:lnTo>
                  <a:pt x="52501" y="38109"/>
                </a:lnTo>
                <a:lnTo>
                  <a:pt x="54648" y="27482"/>
                </a:lnTo>
                <a:lnTo>
                  <a:pt x="52501" y="16775"/>
                </a:lnTo>
                <a:lnTo>
                  <a:pt x="46645" y="8040"/>
                </a:lnTo>
                <a:lnTo>
                  <a:pt x="37958" y="2156"/>
                </a:lnTo>
                <a:lnTo>
                  <a:pt x="27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40601" y="526299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475"/>
                </a:moveTo>
                <a:lnTo>
                  <a:pt x="52499" y="16772"/>
                </a:lnTo>
                <a:lnTo>
                  <a:pt x="46644" y="8040"/>
                </a:lnTo>
                <a:lnTo>
                  <a:pt x="37959" y="2156"/>
                </a:lnTo>
                <a:lnTo>
                  <a:pt x="27323" y="0"/>
                </a:lnTo>
                <a:lnTo>
                  <a:pt x="16687" y="2156"/>
                </a:lnTo>
                <a:lnTo>
                  <a:pt x="8002" y="8040"/>
                </a:lnTo>
                <a:lnTo>
                  <a:pt x="2147" y="16772"/>
                </a:lnTo>
                <a:lnTo>
                  <a:pt x="0" y="27475"/>
                </a:lnTo>
                <a:lnTo>
                  <a:pt x="2147" y="38105"/>
                </a:lnTo>
                <a:lnTo>
                  <a:pt x="8002" y="46800"/>
                </a:lnTo>
                <a:lnTo>
                  <a:pt x="16687" y="52669"/>
                </a:lnTo>
                <a:lnTo>
                  <a:pt x="27323" y="54824"/>
                </a:lnTo>
                <a:lnTo>
                  <a:pt x="37959" y="52669"/>
                </a:lnTo>
                <a:lnTo>
                  <a:pt x="46644" y="46800"/>
                </a:lnTo>
                <a:lnTo>
                  <a:pt x="52499" y="38105"/>
                </a:lnTo>
                <a:lnTo>
                  <a:pt x="54647" y="274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58814" y="577357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30" y="0"/>
                </a:moveTo>
                <a:lnTo>
                  <a:pt x="16689" y="2149"/>
                </a:lnTo>
                <a:lnTo>
                  <a:pt x="8002" y="8010"/>
                </a:lnTo>
                <a:lnTo>
                  <a:pt x="2146" y="16705"/>
                </a:lnTo>
                <a:lnTo>
                  <a:pt x="0" y="27355"/>
                </a:lnTo>
                <a:lnTo>
                  <a:pt x="2146" y="37998"/>
                </a:lnTo>
                <a:lnTo>
                  <a:pt x="8002" y="46689"/>
                </a:lnTo>
                <a:lnTo>
                  <a:pt x="16689" y="52550"/>
                </a:lnTo>
                <a:lnTo>
                  <a:pt x="27330" y="54698"/>
                </a:lnTo>
                <a:lnTo>
                  <a:pt x="37963" y="52550"/>
                </a:lnTo>
                <a:lnTo>
                  <a:pt x="46647" y="46689"/>
                </a:lnTo>
                <a:lnTo>
                  <a:pt x="52501" y="37998"/>
                </a:lnTo>
                <a:lnTo>
                  <a:pt x="54648" y="27355"/>
                </a:lnTo>
                <a:lnTo>
                  <a:pt x="52501" y="16705"/>
                </a:lnTo>
                <a:lnTo>
                  <a:pt x="46647" y="8010"/>
                </a:lnTo>
                <a:lnTo>
                  <a:pt x="37963" y="2149"/>
                </a:lnTo>
                <a:lnTo>
                  <a:pt x="2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58817" y="577357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03"/>
                </a:lnTo>
                <a:lnTo>
                  <a:pt x="46644" y="8009"/>
                </a:lnTo>
                <a:lnTo>
                  <a:pt x="37959" y="2149"/>
                </a:lnTo>
                <a:lnTo>
                  <a:pt x="27323" y="0"/>
                </a:lnTo>
                <a:lnTo>
                  <a:pt x="16687" y="2149"/>
                </a:lnTo>
                <a:lnTo>
                  <a:pt x="8002" y="8009"/>
                </a:lnTo>
                <a:lnTo>
                  <a:pt x="2147" y="16703"/>
                </a:lnTo>
                <a:lnTo>
                  <a:pt x="0" y="27348"/>
                </a:lnTo>
                <a:lnTo>
                  <a:pt x="2147" y="37994"/>
                </a:lnTo>
                <a:lnTo>
                  <a:pt x="8002" y="46687"/>
                </a:lnTo>
                <a:lnTo>
                  <a:pt x="16687" y="52548"/>
                </a:lnTo>
                <a:lnTo>
                  <a:pt x="27323" y="54697"/>
                </a:lnTo>
                <a:lnTo>
                  <a:pt x="37959" y="52548"/>
                </a:lnTo>
                <a:lnTo>
                  <a:pt x="46644" y="46687"/>
                </a:lnTo>
                <a:lnTo>
                  <a:pt x="52499" y="37994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58814" y="588297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30" y="0"/>
                </a:moveTo>
                <a:lnTo>
                  <a:pt x="16689" y="2148"/>
                </a:lnTo>
                <a:lnTo>
                  <a:pt x="8002" y="8008"/>
                </a:lnTo>
                <a:lnTo>
                  <a:pt x="2146" y="16700"/>
                </a:lnTo>
                <a:lnTo>
                  <a:pt x="0" y="27343"/>
                </a:lnTo>
                <a:lnTo>
                  <a:pt x="2146" y="37993"/>
                </a:lnTo>
                <a:lnTo>
                  <a:pt x="8002" y="46688"/>
                </a:lnTo>
                <a:lnTo>
                  <a:pt x="16689" y="52549"/>
                </a:lnTo>
                <a:lnTo>
                  <a:pt x="27330" y="54698"/>
                </a:lnTo>
                <a:lnTo>
                  <a:pt x="37963" y="52549"/>
                </a:lnTo>
                <a:lnTo>
                  <a:pt x="46647" y="46688"/>
                </a:lnTo>
                <a:lnTo>
                  <a:pt x="52501" y="37993"/>
                </a:lnTo>
                <a:lnTo>
                  <a:pt x="54648" y="27343"/>
                </a:lnTo>
                <a:lnTo>
                  <a:pt x="52501" y="16700"/>
                </a:lnTo>
                <a:lnTo>
                  <a:pt x="46647" y="8008"/>
                </a:lnTo>
                <a:lnTo>
                  <a:pt x="37963" y="2148"/>
                </a:lnTo>
                <a:lnTo>
                  <a:pt x="2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58817" y="588296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03"/>
                </a:lnTo>
                <a:lnTo>
                  <a:pt x="46644" y="8009"/>
                </a:lnTo>
                <a:lnTo>
                  <a:pt x="37959" y="2149"/>
                </a:lnTo>
                <a:lnTo>
                  <a:pt x="27323" y="0"/>
                </a:lnTo>
                <a:lnTo>
                  <a:pt x="16687" y="2149"/>
                </a:lnTo>
                <a:lnTo>
                  <a:pt x="8002" y="8009"/>
                </a:lnTo>
                <a:lnTo>
                  <a:pt x="2147" y="16703"/>
                </a:lnTo>
                <a:lnTo>
                  <a:pt x="0" y="27348"/>
                </a:lnTo>
                <a:lnTo>
                  <a:pt x="2147" y="37994"/>
                </a:lnTo>
                <a:lnTo>
                  <a:pt x="8002" y="46687"/>
                </a:lnTo>
                <a:lnTo>
                  <a:pt x="16687" y="52548"/>
                </a:lnTo>
                <a:lnTo>
                  <a:pt x="27323" y="54697"/>
                </a:lnTo>
                <a:lnTo>
                  <a:pt x="37959" y="52548"/>
                </a:lnTo>
                <a:lnTo>
                  <a:pt x="46644" y="46687"/>
                </a:lnTo>
                <a:lnTo>
                  <a:pt x="52499" y="37994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58814" y="599236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30" y="0"/>
                </a:moveTo>
                <a:lnTo>
                  <a:pt x="16689" y="2148"/>
                </a:lnTo>
                <a:lnTo>
                  <a:pt x="8002" y="8008"/>
                </a:lnTo>
                <a:lnTo>
                  <a:pt x="2146" y="16700"/>
                </a:lnTo>
                <a:lnTo>
                  <a:pt x="0" y="27343"/>
                </a:lnTo>
                <a:lnTo>
                  <a:pt x="2146" y="37993"/>
                </a:lnTo>
                <a:lnTo>
                  <a:pt x="8002" y="46688"/>
                </a:lnTo>
                <a:lnTo>
                  <a:pt x="16689" y="52549"/>
                </a:lnTo>
                <a:lnTo>
                  <a:pt x="27330" y="54698"/>
                </a:lnTo>
                <a:lnTo>
                  <a:pt x="37963" y="52549"/>
                </a:lnTo>
                <a:lnTo>
                  <a:pt x="46647" y="46688"/>
                </a:lnTo>
                <a:lnTo>
                  <a:pt x="52501" y="37993"/>
                </a:lnTo>
                <a:lnTo>
                  <a:pt x="54648" y="27343"/>
                </a:lnTo>
                <a:lnTo>
                  <a:pt x="52501" y="16700"/>
                </a:lnTo>
                <a:lnTo>
                  <a:pt x="46647" y="8008"/>
                </a:lnTo>
                <a:lnTo>
                  <a:pt x="37963" y="2148"/>
                </a:lnTo>
                <a:lnTo>
                  <a:pt x="2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58817" y="599236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03"/>
                </a:lnTo>
                <a:lnTo>
                  <a:pt x="46644" y="8009"/>
                </a:lnTo>
                <a:lnTo>
                  <a:pt x="37959" y="2149"/>
                </a:lnTo>
                <a:lnTo>
                  <a:pt x="27323" y="0"/>
                </a:lnTo>
                <a:lnTo>
                  <a:pt x="16687" y="2149"/>
                </a:lnTo>
                <a:lnTo>
                  <a:pt x="8002" y="8009"/>
                </a:lnTo>
                <a:lnTo>
                  <a:pt x="2147" y="16703"/>
                </a:lnTo>
                <a:lnTo>
                  <a:pt x="0" y="27348"/>
                </a:lnTo>
                <a:lnTo>
                  <a:pt x="2147" y="37994"/>
                </a:lnTo>
                <a:lnTo>
                  <a:pt x="8002" y="46687"/>
                </a:lnTo>
                <a:lnTo>
                  <a:pt x="16687" y="52548"/>
                </a:lnTo>
                <a:lnTo>
                  <a:pt x="27323" y="54697"/>
                </a:lnTo>
                <a:lnTo>
                  <a:pt x="37959" y="52548"/>
                </a:lnTo>
                <a:lnTo>
                  <a:pt x="46644" y="46687"/>
                </a:lnTo>
                <a:lnTo>
                  <a:pt x="52499" y="37994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730749" y="6047062"/>
            <a:ext cx="911225" cy="182880"/>
          </a:xfrm>
          <a:prstGeom prst="rect">
            <a:avLst/>
          </a:prstGeom>
          <a:solidFill>
            <a:srgbClr val="E8EEF7"/>
          </a:solidFill>
          <a:ln w="317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800" spc="-5">
                <a:latin typeface="Arial"/>
                <a:cs typeface="Arial"/>
              </a:rPr>
              <a:t>0x38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73056" y="5320126"/>
            <a:ext cx="301625" cy="39052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800" spc="-5">
                <a:latin typeface="Arial"/>
                <a:cs typeface="Arial"/>
              </a:rPr>
              <a:t>0x013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800" spc="-5">
                <a:latin typeface="Arial"/>
                <a:cs typeface="Arial"/>
              </a:rPr>
              <a:t>0x014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3056" y="6064751"/>
            <a:ext cx="301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0x040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54966" y="6702890"/>
            <a:ext cx="301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0x053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58814" y="632054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30" y="0"/>
                </a:moveTo>
                <a:lnTo>
                  <a:pt x="16689" y="2149"/>
                </a:lnTo>
                <a:lnTo>
                  <a:pt x="8002" y="8010"/>
                </a:lnTo>
                <a:lnTo>
                  <a:pt x="2146" y="16705"/>
                </a:lnTo>
                <a:lnTo>
                  <a:pt x="0" y="27355"/>
                </a:lnTo>
                <a:lnTo>
                  <a:pt x="2146" y="37998"/>
                </a:lnTo>
                <a:lnTo>
                  <a:pt x="8002" y="46689"/>
                </a:lnTo>
                <a:lnTo>
                  <a:pt x="16689" y="52550"/>
                </a:lnTo>
                <a:lnTo>
                  <a:pt x="27330" y="54698"/>
                </a:lnTo>
                <a:lnTo>
                  <a:pt x="37963" y="52550"/>
                </a:lnTo>
                <a:lnTo>
                  <a:pt x="46647" y="46689"/>
                </a:lnTo>
                <a:lnTo>
                  <a:pt x="52501" y="37998"/>
                </a:lnTo>
                <a:lnTo>
                  <a:pt x="54648" y="27355"/>
                </a:lnTo>
                <a:lnTo>
                  <a:pt x="52501" y="16705"/>
                </a:lnTo>
                <a:lnTo>
                  <a:pt x="46647" y="8010"/>
                </a:lnTo>
                <a:lnTo>
                  <a:pt x="37963" y="2149"/>
                </a:lnTo>
                <a:lnTo>
                  <a:pt x="2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8817" y="632055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03"/>
                </a:lnTo>
                <a:lnTo>
                  <a:pt x="46644" y="8009"/>
                </a:lnTo>
                <a:lnTo>
                  <a:pt x="37959" y="2149"/>
                </a:lnTo>
                <a:lnTo>
                  <a:pt x="27323" y="0"/>
                </a:lnTo>
                <a:lnTo>
                  <a:pt x="16687" y="2149"/>
                </a:lnTo>
                <a:lnTo>
                  <a:pt x="8002" y="8009"/>
                </a:lnTo>
                <a:lnTo>
                  <a:pt x="2147" y="16703"/>
                </a:lnTo>
                <a:lnTo>
                  <a:pt x="0" y="27348"/>
                </a:lnTo>
                <a:lnTo>
                  <a:pt x="2147" y="37994"/>
                </a:lnTo>
                <a:lnTo>
                  <a:pt x="8002" y="46687"/>
                </a:lnTo>
                <a:lnTo>
                  <a:pt x="16687" y="52548"/>
                </a:lnTo>
                <a:lnTo>
                  <a:pt x="27323" y="54697"/>
                </a:lnTo>
                <a:lnTo>
                  <a:pt x="37959" y="52548"/>
                </a:lnTo>
                <a:lnTo>
                  <a:pt x="46644" y="46687"/>
                </a:lnTo>
                <a:lnTo>
                  <a:pt x="52499" y="37994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8814" y="642994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30" y="0"/>
                </a:moveTo>
                <a:lnTo>
                  <a:pt x="16689" y="2149"/>
                </a:lnTo>
                <a:lnTo>
                  <a:pt x="8002" y="8010"/>
                </a:lnTo>
                <a:lnTo>
                  <a:pt x="2146" y="16705"/>
                </a:lnTo>
                <a:lnTo>
                  <a:pt x="0" y="27355"/>
                </a:lnTo>
                <a:lnTo>
                  <a:pt x="2146" y="37998"/>
                </a:lnTo>
                <a:lnTo>
                  <a:pt x="8002" y="46689"/>
                </a:lnTo>
                <a:lnTo>
                  <a:pt x="16689" y="52550"/>
                </a:lnTo>
                <a:lnTo>
                  <a:pt x="27330" y="54698"/>
                </a:lnTo>
                <a:lnTo>
                  <a:pt x="37963" y="52550"/>
                </a:lnTo>
                <a:lnTo>
                  <a:pt x="46647" y="46689"/>
                </a:lnTo>
                <a:lnTo>
                  <a:pt x="52501" y="37998"/>
                </a:lnTo>
                <a:lnTo>
                  <a:pt x="54648" y="27355"/>
                </a:lnTo>
                <a:lnTo>
                  <a:pt x="52501" y="16705"/>
                </a:lnTo>
                <a:lnTo>
                  <a:pt x="46647" y="8010"/>
                </a:lnTo>
                <a:lnTo>
                  <a:pt x="37963" y="2149"/>
                </a:lnTo>
                <a:lnTo>
                  <a:pt x="2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58817" y="642994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03"/>
                </a:lnTo>
                <a:lnTo>
                  <a:pt x="46644" y="8009"/>
                </a:lnTo>
                <a:lnTo>
                  <a:pt x="37959" y="2149"/>
                </a:lnTo>
                <a:lnTo>
                  <a:pt x="27323" y="0"/>
                </a:lnTo>
                <a:lnTo>
                  <a:pt x="16687" y="2149"/>
                </a:lnTo>
                <a:lnTo>
                  <a:pt x="8002" y="8009"/>
                </a:lnTo>
                <a:lnTo>
                  <a:pt x="2147" y="16703"/>
                </a:lnTo>
                <a:lnTo>
                  <a:pt x="0" y="27348"/>
                </a:lnTo>
                <a:lnTo>
                  <a:pt x="2147" y="37994"/>
                </a:lnTo>
                <a:lnTo>
                  <a:pt x="8002" y="46687"/>
                </a:lnTo>
                <a:lnTo>
                  <a:pt x="16687" y="52548"/>
                </a:lnTo>
                <a:lnTo>
                  <a:pt x="27323" y="54697"/>
                </a:lnTo>
                <a:lnTo>
                  <a:pt x="37959" y="52548"/>
                </a:lnTo>
                <a:lnTo>
                  <a:pt x="46644" y="46687"/>
                </a:lnTo>
                <a:lnTo>
                  <a:pt x="52499" y="37994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58814" y="653934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30" y="0"/>
                </a:moveTo>
                <a:lnTo>
                  <a:pt x="16689" y="2149"/>
                </a:lnTo>
                <a:lnTo>
                  <a:pt x="8002" y="8010"/>
                </a:lnTo>
                <a:lnTo>
                  <a:pt x="2146" y="16703"/>
                </a:lnTo>
                <a:lnTo>
                  <a:pt x="0" y="27349"/>
                </a:lnTo>
                <a:lnTo>
                  <a:pt x="2146" y="37995"/>
                </a:lnTo>
                <a:lnTo>
                  <a:pt x="8002" y="46688"/>
                </a:lnTo>
                <a:lnTo>
                  <a:pt x="16689" y="52549"/>
                </a:lnTo>
                <a:lnTo>
                  <a:pt x="27330" y="54698"/>
                </a:lnTo>
                <a:lnTo>
                  <a:pt x="37963" y="52549"/>
                </a:lnTo>
                <a:lnTo>
                  <a:pt x="46647" y="46688"/>
                </a:lnTo>
                <a:lnTo>
                  <a:pt x="52501" y="37995"/>
                </a:lnTo>
                <a:lnTo>
                  <a:pt x="54648" y="27349"/>
                </a:lnTo>
                <a:lnTo>
                  <a:pt x="52501" y="16703"/>
                </a:lnTo>
                <a:lnTo>
                  <a:pt x="46647" y="8010"/>
                </a:lnTo>
                <a:lnTo>
                  <a:pt x="37963" y="2149"/>
                </a:lnTo>
                <a:lnTo>
                  <a:pt x="2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58817" y="653934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647" y="27348"/>
                </a:moveTo>
                <a:lnTo>
                  <a:pt x="52499" y="16703"/>
                </a:lnTo>
                <a:lnTo>
                  <a:pt x="46644" y="8009"/>
                </a:lnTo>
                <a:lnTo>
                  <a:pt x="37959" y="2149"/>
                </a:lnTo>
                <a:lnTo>
                  <a:pt x="27323" y="0"/>
                </a:lnTo>
                <a:lnTo>
                  <a:pt x="16687" y="2149"/>
                </a:lnTo>
                <a:lnTo>
                  <a:pt x="8002" y="8009"/>
                </a:lnTo>
                <a:lnTo>
                  <a:pt x="2147" y="16703"/>
                </a:lnTo>
                <a:lnTo>
                  <a:pt x="0" y="27348"/>
                </a:lnTo>
                <a:lnTo>
                  <a:pt x="2147" y="37994"/>
                </a:lnTo>
                <a:lnTo>
                  <a:pt x="8002" y="46687"/>
                </a:lnTo>
                <a:lnTo>
                  <a:pt x="16687" y="52548"/>
                </a:lnTo>
                <a:lnTo>
                  <a:pt x="27323" y="54697"/>
                </a:lnTo>
                <a:lnTo>
                  <a:pt x="37959" y="52548"/>
                </a:lnTo>
                <a:lnTo>
                  <a:pt x="46644" y="46687"/>
                </a:lnTo>
                <a:lnTo>
                  <a:pt x="52499" y="37994"/>
                </a:lnTo>
                <a:lnTo>
                  <a:pt x="54647" y="273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14767" y="4907589"/>
            <a:ext cx="238125" cy="594995"/>
          </a:xfrm>
          <a:custGeom>
            <a:avLst/>
            <a:gdLst/>
            <a:ahLst/>
            <a:cxnLst/>
            <a:rect l="l" t="t" r="r" b="b"/>
            <a:pathLst>
              <a:path w="238125" h="594995">
                <a:moveTo>
                  <a:pt x="0" y="0"/>
                </a:moveTo>
                <a:lnTo>
                  <a:pt x="237625" y="594458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16724" y="5480900"/>
            <a:ext cx="71755" cy="110489"/>
          </a:xfrm>
          <a:custGeom>
            <a:avLst/>
            <a:gdLst/>
            <a:ahLst/>
            <a:cxnLst/>
            <a:rect l="l" t="t" r="r" b="b"/>
            <a:pathLst>
              <a:path w="71754" h="110489">
                <a:moveTo>
                  <a:pt x="64770" y="0"/>
                </a:moveTo>
                <a:lnTo>
                  <a:pt x="0" y="25958"/>
                </a:lnTo>
                <a:lnTo>
                  <a:pt x="71208" y="110413"/>
                </a:lnTo>
                <a:lnTo>
                  <a:pt x="647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05782" y="5815078"/>
            <a:ext cx="142240" cy="304165"/>
          </a:xfrm>
          <a:custGeom>
            <a:avLst/>
            <a:gdLst/>
            <a:ahLst/>
            <a:cxnLst/>
            <a:rect l="l" t="t" r="r" b="b"/>
            <a:pathLst>
              <a:path w="142240" h="304164">
                <a:moveTo>
                  <a:pt x="0" y="303775"/>
                </a:moveTo>
                <a:lnTo>
                  <a:pt x="14167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12037" y="5727992"/>
            <a:ext cx="76200" cy="109855"/>
          </a:xfrm>
          <a:custGeom>
            <a:avLst/>
            <a:gdLst/>
            <a:ahLst/>
            <a:cxnLst/>
            <a:rect l="l" t="t" r="r" b="b"/>
            <a:pathLst>
              <a:path w="76200" h="109854">
                <a:moveTo>
                  <a:pt x="75895" y="0"/>
                </a:moveTo>
                <a:lnTo>
                  <a:pt x="0" y="80238"/>
                </a:lnTo>
                <a:lnTo>
                  <a:pt x="63373" y="109791"/>
                </a:lnTo>
                <a:lnTo>
                  <a:pt x="758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165246" y="5360707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47156" y="5963458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LCD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016929"/>
            <a:ext cx="7663815" cy="29057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Driver </a:t>
            </a:r>
            <a:r>
              <a:rPr dirty="0" sz="2800">
                <a:latin typeface="Verdana"/>
                <a:cs typeface="Verdana"/>
              </a:rPr>
              <a:t>HD77480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Three </a:t>
            </a:r>
            <a:r>
              <a:rPr dirty="0" sz="2400" spc="-5">
                <a:latin typeface="Verdana"/>
                <a:cs typeface="Verdana"/>
              </a:rPr>
              <a:t>control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signals:</a:t>
            </a:r>
            <a:endParaRPr sz="24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160"/>
              </a:spcBef>
              <a:tabLst>
                <a:tab pos="1773555" algn="l"/>
              </a:tabLst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RS	– </a:t>
            </a:r>
            <a:r>
              <a:rPr dirty="0" sz="2000" spc="-5">
                <a:latin typeface="Verdana"/>
                <a:cs typeface="Verdana"/>
              </a:rPr>
              <a:t>Register </a:t>
            </a:r>
            <a:r>
              <a:rPr dirty="0" sz="2000">
                <a:latin typeface="Verdana"/>
                <a:cs typeface="Verdana"/>
              </a:rPr>
              <a:t>Select </a:t>
            </a:r>
            <a:r>
              <a:rPr dirty="0" sz="2000" spc="-5">
                <a:latin typeface="Verdana"/>
                <a:cs typeface="Verdana"/>
              </a:rPr>
              <a:t>(RA3)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30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R/W – </a:t>
            </a:r>
            <a:r>
              <a:rPr dirty="0" sz="2000" spc="-5">
                <a:latin typeface="Verdana"/>
                <a:cs typeface="Verdana"/>
              </a:rPr>
              <a:t>Read/Write (RA2)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00"/>
              </a:spcBef>
              <a:tabLst>
                <a:tab pos="1762760" algn="l"/>
                <a:tab pos="2102485" algn="l"/>
              </a:tabLst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E	–	</a:t>
            </a:r>
            <a:r>
              <a:rPr dirty="0" sz="2000" spc="-5">
                <a:latin typeface="Verdana"/>
                <a:cs typeface="Verdana"/>
              </a:rPr>
              <a:t>Enable (RA1)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Three </a:t>
            </a:r>
            <a:r>
              <a:rPr dirty="0" sz="2400" spc="-5">
                <a:latin typeface="Verdana"/>
                <a:cs typeface="Verdana"/>
              </a:rPr>
              <a:t>power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connections</a:t>
            </a:r>
            <a:endParaRPr sz="2400">
              <a:latin typeface="Verdana"/>
              <a:cs typeface="Verdana"/>
            </a:endParaRPr>
          </a:p>
          <a:p>
            <a:pPr marL="1155065" marR="5080" indent="-228600">
              <a:lnSpc>
                <a:spcPts val="2220"/>
              </a:lnSpc>
              <a:spcBef>
                <a:spcPts val="385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Power, ground,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the variable register to control  the brightness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20781" y="2273604"/>
            <a:ext cx="3549804" cy="183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56907" y="4955708"/>
            <a:ext cx="2975811" cy="180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LCD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29459"/>
            <a:ext cx="7979409" cy="32334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113030" indent="-342900">
              <a:lnSpc>
                <a:spcPct val="79900"/>
              </a:lnSpc>
              <a:spcBef>
                <a:spcPts val="675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7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Can be interfaced either </a:t>
            </a:r>
            <a:r>
              <a:rPr dirty="0" sz="2400">
                <a:latin typeface="Verdana"/>
                <a:cs typeface="Verdana"/>
              </a:rPr>
              <a:t>in </a:t>
            </a:r>
            <a:r>
              <a:rPr dirty="0" sz="2400" spc="-5">
                <a:latin typeface="Verdana"/>
                <a:cs typeface="Verdana"/>
              </a:rPr>
              <a:t>the 8-bit mode or the  4-bit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mode</a:t>
            </a:r>
            <a:endParaRPr sz="2400">
              <a:latin typeface="Verdana"/>
              <a:cs typeface="Verdana"/>
            </a:endParaRPr>
          </a:p>
          <a:p>
            <a:pPr marL="748665" marR="90805" indent="-279400">
              <a:lnSpc>
                <a:spcPts val="1920"/>
              </a:lnSpc>
              <a:spcBef>
                <a:spcPts val="44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8-bit mode, </a:t>
            </a:r>
            <a:r>
              <a:rPr dirty="0" sz="2000">
                <a:latin typeface="Verdana"/>
                <a:cs typeface="Verdana"/>
              </a:rPr>
              <a:t>all </a:t>
            </a:r>
            <a:r>
              <a:rPr dirty="0" sz="2000" spc="-5">
                <a:latin typeface="Verdana"/>
                <a:cs typeface="Verdana"/>
              </a:rPr>
              <a:t>eight data </a:t>
            </a:r>
            <a:r>
              <a:rPr dirty="0" sz="2000">
                <a:latin typeface="Verdana"/>
                <a:cs typeface="Verdana"/>
              </a:rPr>
              <a:t>lines are </a:t>
            </a:r>
            <a:r>
              <a:rPr dirty="0" sz="2000" spc="-5">
                <a:latin typeface="Verdana"/>
                <a:cs typeface="Verdana"/>
              </a:rPr>
              <a:t>connected for  data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transfer</a:t>
            </a:r>
            <a:endParaRPr sz="2000">
              <a:latin typeface="Verdana"/>
              <a:cs typeface="Verdana"/>
            </a:endParaRPr>
          </a:p>
          <a:p>
            <a:pPr marL="748665" marR="573405" indent="-279400">
              <a:lnSpc>
                <a:spcPct val="79600"/>
              </a:lnSpc>
              <a:spcBef>
                <a:spcPts val="484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6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4-bit mode, only four data </a:t>
            </a:r>
            <a:r>
              <a:rPr dirty="0" sz="2000">
                <a:latin typeface="Verdana"/>
                <a:cs typeface="Verdana"/>
              </a:rPr>
              <a:t>lines </a:t>
            </a:r>
            <a:r>
              <a:rPr dirty="0" sz="2000" spc="-5">
                <a:latin typeface="Verdana"/>
                <a:cs typeface="Verdana"/>
              </a:rPr>
              <a:t>(DB7-DB4 or  DB3-DB0) </a:t>
            </a:r>
            <a:r>
              <a:rPr dirty="0" sz="2000">
                <a:latin typeface="Verdana"/>
                <a:cs typeface="Verdana"/>
              </a:rPr>
              <a:t>are </a:t>
            </a:r>
            <a:r>
              <a:rPr dirty="0" sz="2000" spc="-5">
                <a:latin typeface="Verdana"/>
                <a:cs typeface="Verdana"/>
              </a:rPr>
              <a:t>connected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two transfers per  character (or instruction)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needed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875"/>
              </a:lnSpc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7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Driver </a:t>
            </a:r>
            <a:r>
              <a:rPr dirty="0" sz="2400" spc="-5">
                <a:latin typeface="Verdana"/>
                <a:cs typeface="Verdana"/>
              </a:rPr>
              <a:t>(HD77480) </a:t>
            </a:r>
            <a:r>
              <a:rPr dirty="0" sz="2400">
                <a:latin typeface="Verdana"/>
                <a:cs typeface="Verdana"/>
              </a:rPr>
              <a:t>has </a:t>
            </a:r>
            <a:r>
              <a:rPr dirty="0" sz="2400" spc="-5">
                <a:latin typeface="Verdana"/>
                <a:cs typeface="Verdana"/>
              </a:rPr>
              <a:t>two 8-bit internal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registers</a:t>
            </a:r>
            <a:endParaRPr sz="2400">
              <a:latin typeface="Verdana"/>
              <a:cs typeface="Verdana"/>
            </a:endParaRPr>
          </a:p>
          <a:p>
            <a:pPr marL="748665" marR="222885" indent="-279400">
              <a:lnSpc>
                <a:spcPts val="1920"/>
              </a:lnSpc>
              <a:spcBef>
                <a:spcPts val="47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Instruction Register </a:t>
            </a:r>
            <a:r>
              <a:rPr dirty="0" sz="2000">
                <a:latin typeface="Verdana"/>
                <a:cs typeface="Verdana"/>
              </a:rPr>
              <a:t>(IR) </a:t>
            </a:r>
            <a:r>
              <a:rPr dirty="0" sz="2000" spc="-5">
                <a:latin typeface="Verdana"/>
                <a:cs typeface="Verdana"/>
              </a:rPr>
              <a:t>to write instructions to set </a:t>
            </a:r>
            <a:r>
              <a:rPr dirty="0" sz="2000">
                <a:latin typeface="Verdana"/>
                <a:cs typeface="Verdana"/>
              </a:rPr>
              <a:t>up  </a:t>
            </a:r>
            <a:r>
              <a:rPr dirty="0" sz="2000" spc="-5">
                <a:latin typeface="Verdana"/>
                <a:cs typeface="Verdana"/>
              </a:rPr>
              <a:t>LCD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ts val="2395"/>
              </a:lnSpc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Data Register </a:t>
            </a:r>
            <a:r>
              <a:rPr dirty="0" sz="2000">
                <a:latin typeface="Verdana"/>
                <a:cs typeface="Verdana"/>
              </a:rPr>
              <a:t>(DR) </a:t>
            </a:r>
            <a:r>
              <a:rPr dirty="0" sz="2000" spc="-5">
                <a:latin typeface="Verdana"/>
                <a:cs typeface="Verdana"/>
              </a:rPr>
              <a:t>to write data (ASCII</a:t>
            </a:r>
            <a:r>
              <a:rPr dirty="0" sz="2000" spc="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characters)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5791200"/>
            <a:ext cx="2362200" cy="304800"/>
          </a:xfrm>
          <a:prstGeom prst="rect">
            <a:avLst/>
          </a:prstGeom>
          <a:solidFill>
            <a:srgbClr val="A8D200"/>
          </a:solidFill>
          <a:ln w="952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latin typeface="Verdana"/>
                <a:cs typeface="Verdana"/>
              </a:rPr>
              <a:t>IR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REGISTER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6248400"/>
            <a:ext cx="2362200" cy="304800"/>
          </a:xfrm>
          <a:prstGeom prst="rect">
            <a:avLst/>
          </a:prstGeom>
          <a:solidFill>
            <a:srgbClr val="A8D200"/>
          </a:solidFill>
          <a:ln w="952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38354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latin typeface="Verdana"/>
                <a:cs typeface="Verdana"/>
              </a:rPr>
              <a:t>DR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REGISTER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97217"/>
            <a:ext cx="81026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dirty="0" sz="4000" spc="-20" b="1">
                <a:latin typeface="Times New Roman"/>
                <a:cs typeface="Times New Roman"/>
              </a:rPr>
              <a:t>Command </a:t>
            </a:r>
            <a:r>
              <a:rPr dirty="0" sz="4000" spc="-40" b="1">
                <a:latin typeface="Times New Roman"/>
                <a:cs typeface="Times New Roman"/>
              </a:rPr>
              <a:t>and </a:t>
            </a:r>
            <a:r>
              <a:rPr dirty="0" sz="4000" spc="-30" b="1">
                <a:latin typeface="Times New Roman"/>
                <a:cs typeface="Times New Roman"/>
              </a:rPr>
              <a:t>Instruction </a:t>
            </a:r>
            <a:r>
              <a:rPr dirty="0" sz="4000" spc="40" b="1">
                <a:latin typeface="Times New Roman"/>
                <a:cs typeface="Times New Roman"/>
              </a:rPr>
              <a:t>set</a:t>
            </a:r>
            <a:r>
              <a:rPr dirty="0" sz="4000" spc="60" b="1">
                <a:latin typeface="Times New Roman"/>
                <a:cs typeface="Times New Roman"/>
              </a:rPr>
              <a:t> </a:t>
            </a:r>
            <a:r>
              <a:rPr dirty="0" sz="4000" spc="-150" b="1">
                <a:latin typeface="Times New Roman"/>
                <a:cs typeface="Times New Roman"/>
              </a:rPr>
              <a:t>for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089265" algn="l"/>
              </a:tabLst>
            </a:pPr>
            <a:r>
              <a:rPr dirty="0" u="heavy" sz="4000" spc="-280" b="1">
                <a:uFill>
                  <a:solidFill>
                    <a:srgbClr val="A9A7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30" b="1">
                <a:uFill>
                  <a:solidFill>
                    <a:srgbClr val="A9A700"/>
                  </a:solidFill>
                </a:uFill>
                <a:latin typeface="Times New Roman"/>
                <a:cs typeface="Times New Roman"/>
              </a:rPr>
              <a:t>LCD </a:t>
            </a:r>
            <a:r>
              <a:rPr dirty="0" u="heavy" sz="4000" spc="-35" b="1">
                <a:uFill>
                  <a:solidFill>
                    <a:srgbClr val="A9A7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dirty="0" u="heavy" sz="4000" spc="-50" b="1">
                <a:uFill>
                  <a:solidFill>
                    <a:srgbClr val="A9A7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10" b="1">
                <a:uFill>
                  <a:solidFill>
                    <a:srgbClr val="A9A700"/>
                  </a:solidFill>
                </a:uFill>
                <a:latin typeface="Times New Roman"/>
                <a:cs typeface="Times New Roman"/>
              </a:rPr>
              <a:t>HD44780	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1285" y="1998192"/>
            <a:ext cx="4366568" cy="2565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3000" y="4395787"/>
            <a:ext cx="4648200" cy="291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LCD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38604"/>
            <a:ext cx="8040370" cy="33286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3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LCD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Operation</a:t>
            </a:r>
            <a:endParaRPr sz="2400">
              <a:latin typeface="Verdana"/>
              <a:cs typeface="Verdana"/>
            </a:endParaRPr>
          </a:p>
          <a:p>
            <a:pPr marL="748665" marR="90805" indent="-279400">
              <a:lnSpc>
                <a:spcPts val="2220"/>
              </a:lnSpc>
              <a:spcBef>
                <a:spcPts val="365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When </a:t>
            </a:r>
            <a:r>
              <a:rPr dirty="0" sz="2000" spc="-5">
                <a:latin typeface="Verdana"/>
                <a:cs typeface="Verdana"/>
              </a:rPr>
              <a:t>the MPU writes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instruction to </a:t>
            </a:r>
            <a:r>
              <a:rPr dirty="0" sz="2000">
                <a:latin typeface="Verdana"/>
                <a:cs typeface="Verdana"/>
              </a:rPr>
              <a:t>IR </a:t>
            </a:r>
            <a:r>
              <a:rPr dirty="0" sz="2000" spc="-5">
                <a:latin typeface="Verdana"/>
                <a:cs typeface="Verdana"/>
              </a:rPr>
              <a:t>or data to </a:t>
            </a:r>
            <a:r>
              <a:rPr dirty="0" sz="2000">
                <a:latin typeface="Verdana"/>
                <a:cs typeface="Verdana"/>
              </a:rPr>
              <a:t>DR,  </a:t>
            </a:r>
            <a:r>
              <a:rPr dirty="0" sz="2000" spc="-5">
                <a:latin typeface="Verdana"/>
                <a:cs typeface="Verdana"/>
              </a:rPr>
              <a:t>the controller:</a:t>
            </a:r>
            <a:endParaRPr sz="2000">
              <a:latin typeface="Verdana"/>
              <a:cs typeface="Verdana"/>
            </a:endParaRPr>
          </a:p>
          <a:p>
            <a:pPr marL="1155065" marR="475615" indent="-228600">
              <a:lnSpc>
                <a:spcPts val="1970"/>
              </a:lnSpc>
              <a:spcBef>
                <a:spcPts val="330"/>
              </a:spcBef>
            </a:pPr>
            <a:r>
              <a:rPr dirty="0" sz="1150" spc="-50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150" spc="2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Sets the data </a:t>
            </a:r>
            <a:r>
              <a:rPr dirty="0" sz="1800">
                <a:latin typeface="Verdana"/>
                <a:cs typeface="Verdana"/>
              </a:rPr>
              <a:t>line </a:t>
            </a:r>
            <a:r>
              <a:rPr dirty="0" sz="1800" spc="-5">
                <a:latin typeface="Verdana"/>
                <a:cs typeface="Verdana"/>
              </a:rPr>
              <a:t>DB7 high </a:t>
            </a:r>
            <a:r>
              <a:rPr dirty="0" sz="1800">
                <a:latin typeface="Verdana"/>
                <a:cs typeface="Verdana"/>
              </a:rPr>
              <a:t>as a flag </a:t>
            </a:r>
            <a:r>
              <a:rPr dirty="0" sz="1800" spc="-5">
                <a:latin typeface="Verdana"/>
                <a:cs typeface="Verdana"/>
              </a:rPr>
              <a:t>indicating that the  controller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busy completing 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operation</a:t>
            </a:r>
            <a:endParaRPr sz="1800">
              <a:latin typeface="Verdana"/>
              <a:cs typeface="Verdana"/>
            </a:endParaRPr>
          </a:p>
          <a:p>
            <a:pPr marL="1155065" marR="660400" indent="-228600">
              <a:lnSpc>
                <a:spcPts val="1870"/>
              </a:lnSpc>
              <a:spcBef>
                <a:spcPts val="540"/>
              </a:spcBef>
            </a:pPr>
            <a:r>
              <a:rPr dirty="0" sz="1150" spc="-50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150" spc="2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Verdana"/>
                <a:cs typeface="Verdana"/>
              </a:rPr>
              <a:t>Sets the data </a:t>
            </a:r>
            <a:r>
              <a:rPr dirty="0" sz="1800">
                <a:latin typeface="Verdana"/>
                <a:cs typeface="Verdana"/>
              </a:rPr>
              <a:t>line </a:t>
            </a:r>
            <a:r>
              <a:rPr dirty="0" sz="1800" spc="-5">
                <a:latin typeface="Verdana"/>
                <a:cs typeface="Verdana"/>
              </a:rPr>
              <a:t>DB7 low after the completion of the  operation</a:t>
            </a:r>
            <a:endParaRPr sz="1800">
              <a:latin typeface="Verdana"/>
              <a:cs typeface="Verdana"/>
            </a:endParaRPr>
          </a:p>
          <a:p>
            <a:pPr marL="748665" marR="5080" indent="-279400">
              <a:lnSpc>
                <a:spcPts val="2120"/>
              </a:lnSpc>
              <a:spcBef>
                <a:spcPts val="59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MPU should </a:t>
            </a:r>
            <a:r>
              <a:rPr dirty="0" sz="2000">
                <a:latin typeface="Verdana"/>
                <a:cs typeface="Verdana"/>
              </a:rPr>
              <a:t>always </a:t>
            </a:r>
            <a:r>
              <a:rPr dirty="0" sz="2000" spc="-5">
                <a:latin typeface="Verdana"/>
                <a:cs typeface="Verdana"/>
              </a:rPr>
              <a:t>check whether DB7 </a:t>
            </a:r>
            <a:r>
              <a:rPr dirty="0" sz="200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low before  sending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instruction or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data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byte</a:t>
            </a:r>
            <a:endParaRPr sz="2000">
              <a:latin typeface="Verdana"/>
              <a:cs typeface="Verdana"/>
            </a:endParaRPr>
          </a:p>
          <a:p>
            <a:pPr marL="748665" marR="155575" indent="-279400">
              <a:lnSpc>
                <a:spcPts val="2120"/>
              </a:lnSpc>
              <a:spcBef>
                <a:spcPts val="56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After the power up, DB7 cannot be checked for the </a:t>
            </a:r>
            <a:r>
              <a:rPr dirty="0" sz="2000">
                <a:latin typeface="Verdana"/>
                <a:cs typeface="Verdana"/>
              </a:rPr>
              <a:t>first  </a:t>
            </a:r>
            <a:r>
              <a:rPr dirty="0" sz="2000" spc="-5">
                <a:latin typeface="Verdana"/>
                <a:cs typeface="Verdana"/>
              </a:rPr>
              <a:t>two initialization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instructions.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25">
                <a:uFill>
                  <a:solidFill>
                    <a:srgbClr val="A9A700"/>
                  </a:solidFill>
                </a:uFill>
              </a:rPr>
              <a:t>PIC18F452/4520 </a:t>
            </a:r>
            <a:r>
              <a:rPr dirty="0" u="heavy" spc="440">
                <a:uFill>
                  <a:solidFill>
                    <a:srgbClr val="A9A700"/>
                  </a:solidFill>
                </a:uFill>
              </a:rPr>
              <a:t>I/O </a:t>
            </a:r>
            <a:r>
              <a:rPr dirty="0" u="heavy" spc="5">
                <a:uFill>
                  <a:solidFill>
                    <a:srgbClr val="A9A700"/>
                  </a:solidFill>
                </a:uFill>
              </a:rPr>
              <a:t>Ports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(1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-33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5)	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MCU includes </a:t>
            </a:r>
            <a:r>
              <a:rPr dirty="0"/>
              <a:t>five I/O</a:t>
            </a:r>
            <a:r>
              <a:rPr dirty="0" spc="5"/>
              <a:t> </a:t>
            </a:r>
            <a:r>
              <a:rPr dirty="0" spc="-5"/>
              <a:t>ports</a:t>
            </a: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/>
              <a:t>PORTA, PORTB, PORTC, PORTD, </a:t>
            </a:r>
            <a:r>
              <a:rPr dirty="0" sz="2400"/>
              <a:t>and</a:t>
            </a:r>
            <a:r>
              <a:rPr dirty="0" sz="2400" spc="20"/>
              <a:t> </a:t>
            </a:r>
            <a:r>
              <a:rPr dirty="0" sz="2400" spc="-5"/>
              <a:t>PORTE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99"/>
              </a:lnSpc>
              <a:spcBef>
                <a:spcPts val="715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Ports </a:t>
            </a:r>
            <a:r>
              <a:rPr dirty="0"/>
              <a:t>are </a:t>
            </a:r>
            <a:r>
              <a:rPr dirty="0" spc="-5"/>
              <a:t>multiplexed </a:t>
            </a:r>
            <a:r>
              <a:rPr dirty="0"/>
              <a:t>meaning </a:t>
            </a:r>
            <a:r>
              <a:rPr dirty="0" spc="-5"/>
              <a:t>they can be  set </a:t>
            </a:r>
            <a:r>
              <a:rPr dirty="0"/>
              <a:t>up </a:t>
            </a:r>
            <a:r>
              <a:rPr dirty="0" spc="-5"/>
              <a:t>by writing instructions to perform  various functions</a:t>
            </a:r>
            <a:endParaRPr sz="2100">
              <a:latin typeface="Times New Roman"/>
              <a:cs typeface="Times New Roman"/>
            </a:endParaRPr>
          </a:p>
          <a:p>
            <a:pPr marL="4394200" marR="1526540" indent="-342900">
              <a:lnSpc>
                <a:spcPct val="77400"/>
              </a:lnSpc>
              <a:spcBef>
                <a:spcPts val="2940"/>
              </a:spcBef>
            </a:pPr>
            <a:r>
              <a:rPr dirty="0" sz="1400" spc="-25">
                <a:solidFill>
                  <a:srgbClr val="0066FF"/>
                </a:solidFill>
              </a:rPr>
              <a:t>PORTA: </a:t>
            </a:r>
            <a:r>
              <a:rPr dirty="0" sz="1400" spc="-5">
                <a:solidFill>
                  <a:srgbClr val="0066FF"/>
                </a:solidFill>
              </a:rPr>
              <a:t>Example </a:t>
            </a:r>
            <a:r>
              <a:rPr dirty="0" sz="1400">
                <a:solidFill>
                  <a:srgbClr val="0066FF"/>
                </a:solidFill>
              </a:rPr>
              <a:t>of </a:t>
            </a:r>
            <a:r>
              <a:rPr dirty="0" sz="1400" spc="-5">
                <a:solidFill>
                  <a:srgbClr val="0066FF"/>
                </a:solidFill>
              </a:rPr>
              <a:t>Multiple  </a:t>
            </a:r>
            <a:r>
              <a:rPr dirty="0" sz="1400">
                <a:solidFill>
                  <a:srgbClr val="0066FF"/>
                </a:solidFill>
              </a:rPr>
              <a:t>Functions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5031740" y="5018532"/>
            <a:ext cx="2474595" cy="661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050" spc="-4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Digital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I/O:</a:t>
            </a:r>
            <a:r>
              <a:rPr dirty="0" sz="14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RA6-RA0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050" spc="-4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Analog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Input:</a:t>
            </a:r>
            <a:r>
              <a:rPr dirty="0" sz="1400" spc="-7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AN0-AN4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4640" y="5450332"/>
            <a:ext cx="24987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V </a:t>
            </a:r>
            <a:r>
              <a:rPr dirty="0" baseline="-21604" sz="1350" spc="22">
                <a:solidFill>
                  <a:srgbClr val="FF2600"/>
                </a:solidFill>
                <a:latin typeface="Verdana"/>
                <a:cs typeface="Verdana"/>
              </a:rPr>
              <a:t>REF</a:t>
            </a:r>
            <a:r>
              <a:rPr dirty="0" sz="1400" spc="15">
                <a:solidFill>
                  <a:srgbClr val="FF0000"/>
                </a:solidFill>
                <a:latin typeface="Verdana"/>
                <a:cs typeface="Verdana"/>
              </a:rPr>
              <a:t>+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: A/D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Reference</a:t>
            </a:r>
            <a:r>
              <a:rPr dirty="0" sz="1400" spc="-10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Plus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1740" y="5623559"/>
            <a:ext cx="2817495" cy="147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ts val="1660"/>
              </a:lnSpc>
              <a:spcBef>
                <a:spcPts val="100"/>
              </a:spcBef>
            </a:pPr>
            <a:r>
              <a:rPr dirty="0" sz="1400" spc="-15">
                <a:solidFill>
                  <a:srgbClr val="FF0000"/>
                </a:solidFill>
                <a:latin typeface="Verdana"/>
                <a:cs typeface="Verdana"/>
              </a:rPr>
              <a:t>Voltage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60"/>
              </a:lnSpc>
              <a:tabLst>
                <a:tab pos="354965" algn="l"/>
              </a:tabLst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050" spc="-4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V </a:t>
            </a:r>
            <a:r>
              <a:rPr dirty="0" baseline="-21604" sz="1350" spc="22">
                <a:solidFill>
                  <a:srgbClr val="FF2600"/>
                </a:solidFill>
                <a:latin typeface="Verdana"/>
                <a:cs typeface="Verdana"/>
              </a:rPr>
              <a:t>REF</a:t>
            </a:r>
            <a:r>
              <a:rPr dirty="0" sz="1400" spc="15">
                <a:solidFill>
                  <a:srgbClr val="FF0000"/>
                </a:solidFill>
                <a:latin typeface="Verdana"/>
                <a:cs typeface="Verdana"/>
              </a:rPr>
              <a:t>-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: A/D</a:t>
            </a:r>
            <a:r>
              <a:rPr dirty="0" sz="14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Reference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92860" algn="l"/>
              </a:tabLst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050" spc="-4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Minus</a:t>
            </a:r>
            <a:r>
              <a:rPr dirty="0" sz="14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0000"/>
                </a:solidFill>
                <a:latin typeface="Verdana"/>
                <a:cs typeface="Verdana"/>
              </a:rPr>
              <a:t>Voltage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965" algn="l"/>
              </a:tabLst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050" spc="-4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TOCK1: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Timer0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Ext.</a:t>
            </a:r>
            <a:r>
              <a:rPr dirty="0" sz="14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Clock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39"/>
              </a:lnSpc>
              <a:spcBef>
                <a:spcPts val="20"/>
              </a:spcBef>
              <a:tabLst>
                <a:tab pos="354965" algn="l"/>
              </a:tabLst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050" spc="-4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SS: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SPI </a:t>
            </a: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Slave </a:t>
            </a:r>
            <a:r>
              <a:rPr dirty="0" sz="1400">
                <a:solidFill>
                  <a:srgbClr val="FF0000"/>
                </a:solidFill>
                <a:latin typeface="Verdana"/>
                <a:cs typeface="Verdana"/>
              </a:rPr>
              <a:t>Select</a:t>
            </a:r>
            <a:r>
              <a:rPr dirty="0" sz="14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Input</a:t>
            </a:r>
            <a:endParaRPr sz="1400">
              <a:latin typeface="Verdana"/>
              <a:cs typeface="Verdana"/>
            </a:endParaRPr>
          </a:p>
          <a:p>
            <a:pPr marL="355600" marR="41910" indent="-342900">
              <a:lnSpc>
                <a:spcPts val="1360"/>
              </a:lnSpc>
              <a:spcBef>
                <a:spcPts val="270"/>
              </a:spcBef>
              <a:tabLst>
                <a:tab pos="354965" algn="l"/>
              </a:tabLst>
            </a:pPr>
            <a:r>
              <a:rPr dirty="0" sz="1050" spc="-4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050" spc="-4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400" spc="-15">
                <a:solidFill>
                  <a:srgbClr val="FF0000"/>
                </a:solidFill>
                <a:latin typeface="Verdana"/>
                <a:cs typeface="Verdana"/>
              </a:rPr>
              <a:t>LVDIN: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Low voltage Detect  Input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4495800"/>
            <a:ext cx="2706624" cy="258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</a:t>
            </a:r>
            <a:r>
              <a:rPr dirty="0" u="heavy" spc="-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LCD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42160"/>
            <a:ext cx="7635240" cy="30022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Writing to or reading from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LCD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5">
                <a:latin typeface="Verdana"/>
                <a:cs typeface="Verdana"/>
              </a:rPr>
              <a:t> MPU: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40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Verdana"/>
                <a:cs typeface="Verdana"/>
              </a:rPr>
              <a:t>Asserts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RS </a:t>
            </a:r>
            <a:r>
              <a:rPr dirty="0" sz="1600" spc="-5">
                <a:latin typeface="Verdana"/>
                <a:cs typeface="Verdana"/>
              </a:rPr>
              <a:t>low to select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IR</a:t>
            </a:r>
            <a:endParaRPr sz="16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180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Verdana"/>
                <a:cs typeface="Verdana"/>
              </a:rPr>
              <a:t>Reads from LCD by asserting the </a:t>
            </a:r>
            <a:r>
              <a:rPr dirty="0" sz="1600">
                <a:latin typeface="Verdana"/>
                <a:cs typeface="Verdana"/>
              </a:rPr>
              <a:t>R/W </a:t>
            </a:r>
            <a:r>
              <a:rPr dirty="0" sz="1600" spc="-5">
                <a:latin typeface="Verdana"/>
                <a:cs typeface="Verdana"/>
              </a:rPr>
              <a:t>signal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high</a:t>
            </a:r>
            <a:endParaRPr sz="1600">
              <a:latin typeface="Verdana"/>
              <a:cs typeface="Verdana"/>
            </a:endParaRPr>
          </a:p>
          <a:p>
            <a:pPr marL="1155065" marR="5080" indent="-228600">
              <a:lnSpc>
                <a:spcPts val="1720"/>
              </a:lnSpc>
              <a:spcBef>
                <a:spcPts val="405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Verdana"/>
                <a:cs typeface="Verdana"/>
              </a:rPr>
              <a:t>Asserts the </a:t>
            </a:r>
            <a:r>
              <a:rPr dirty="0" sz="1600">
                <a:latin typeface="Verdana"/>
                <a:cs typeface="Verdana"/>
              </a:rPr>
              <a:t>E </a:t>
            </a:r>
            <a:r>
              <a:rPr dirty="0" sz="1600" spc="-5">
                <a:latin typeface="Verdana"/>
                <a:cs typeface="Verdana"/>
              </a:rPr>
              <a:t>signal high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then low (toggles) to latch </a:t>
            </a:r>
            <a:r>
              <a:rPr dirty="0" sz="1600">
                <a:latin typeface="Verdana"/>
                <a:cs typeface="Verdana"/>
              </a:rPr>
              <a:t>a </a:t>
            </a:r>
            <a:r>
              <a:rPr dirty="0" sz="1600" spc="-5">
                <a:latin typeface="Verdana"/>
                <a:cs typeface="Verdana"/>
              </a:rPr>
              <a:t>data  byte or </a:t>
            </a:r>
            <a:r>
              <a:rPr dirty="0" sz="1600">
                <a:latin typeface="Verdana"/>
                <a:cs typeface="Verdana"/>
              </a:rPr>
              <a:t>an </a:t>
            </a:r>
            <a:r>
              <a:rPr dirty="0" sz="1600" spc="-5">
                <a:latin typeface="Verdana"/>
                <a:cs typeface="Verdana"/>
              </a:rPr>
              <a:t>instruction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Verdana"/>
                <a:cs typeface="Verdana"/>
              </a:rPr>
              <a:t>Asserts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RS </a:t>
            </a:r>
            <a:r>
              <a:rPr dirty="0" sz="1600" spc="-5">
                <a:latin typeface="Verdana"/>
                <a:cs typeface="Verdana"/>
              </a:rPr>
              <a:t>high to select</a:t>
            </a:r>
            <a:r>
              <a:rPr dirty="0" sz="1600">
                <a:latin typeface="Verdana"/>
                <a:cs typeface="Verdana"/>
              </a:rPr>
              <a:t> DR</a:t>
            </a:r>
            <a:endParaRPr sz="16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180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Verdana"/>
                <a:cs typeface="Verdana"/>
              </a:rPr>
              <a:t>Writes into LCD by asserting the </a:t>
            </a:r>
            <a:r>
              <a:rPr dirty="0" sz="1600">
                <a:latin typeface="Verdana"/>
                <a:cs typeface="Verdana"/>
              </a:rPr>
              <a:t>R/W </a:t>
            </a:r>
            <a:r>
              <a:rPr dirty="0" sz="1600" spc="-5">
                <a:latin typeface="Verdana"/>
                <a:cs typeface="Verdana"/>
              </a:rPr>
              <a:t>signal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low</a:t>
            </a:r>
            <a:endParaRPr sz="1600">
              <a:latin typeface="Verdana"/>
              <a:cs typeface="Verdana"/>
            </a:endParaRPr>
          </a:p>
          <a:p>
            <a:pPr marL="1155065" marR="5080" indent="-228600">
              <a:lnSpc>
                <a:spcPts val="1720"/>
              </a:lnSpc>
              <a:spcBef>
                <a:spcPts val="500"/>
              </a:spcBef>
            </a:pPr>
            <a:r>
              <a:rPr dirty="0" sz="1050" spc="-47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050" spc="30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Verdana"/>
                <a:cs typeface="Verdana"/>
              </a:rPr>
              <a:t>Asserts the </a:t>
            </a:r>
            <a:r>
              <a:rPr dirty="0" sz="1600">
                <a:latin typeface="Verdana"/>
                <a:cs typeface="Verdana"/>
              </a:rPr>
              <a:t>E </a:t>
            </a:r>
            <a:r>
              <a:rPr dirty="0" sz="1600" spc="-5">
                <a:latin typeface="Verdana"/>
                <a:cs typeface="Verdana"/>
              </a:rPr>
              <a:t>signal high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then low (toggles) to latch </a:t>
            </a:r>
            <a:r>
              <a:rPr dirty="0" sz="1600">
                <a:latin typeface="Verdana"/>
                <a:cs typeface="Verdana"/>
              </a:rPr>
              <a:t>a </a:t>
            </a:r>
            <a:r>
              <a:rPr dirty="0" sz="1600" spc="-5">
                <a:latin typeface="Verdana"/>
                <a:cs typeface="Verdana"/>
              </a:rPr>
              <a:t>data  byte or </a:t>
            </a:r>
            <a:r>
              <a:rPr dirty="0" sz="1600">
                <a:latin typeface="Verdana"/>
                <a:cs typeface="Verdana"/>
              </a:rPr>
              <a:t>an </a:t>
            </a:r>
            <a:r>
              <a:rPr dirty="0" sz="1600" spc="-5">
                <a:latin typeface="Verdana"/>
                <a:cs typeface="Verdana"/>
              </a:rPr>
              <a:t>instruction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50">
                <a:uFill>
                  <a:solidFill>
                    <a:srgbClr val="A9A700"/>
                  </a:solidFill>
                </a:uFill>
              </a:rPr>
              <a:t>HD44780 </a:t>
            </a:r>
            <a:r>
              <a:rPr dirty="0" u="heavy" spc="-135">
                <a:uFill>
                  <a:solidFill>
                    <a:srgbClr val="A9A700"/>
                  </a:solidFill>
                </a:uFill>
              </a:rPr>
              <a:t>Bus</a:t>
            </a:r>
            <a:r>
              <a:rPr dirty="0" u="heavy" spc="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110">
                <a:uFill>
                  <a:solidFill>
                    <a:srgbClr val="A9A700"/>
                  </a:solidFill>
                </a:uFill>
              </a:rPr>
              <a:t>Timing	</a:t>
            </a:r>
          </a:p>
        </p:txBody>
      </p:sp>
      <p:sp>
        <p:nvSpPr>
          <p:cNvPr id="5" name="object 5"/>
          <p:cNvSpPr/>
          <p:nvPr/>
        </p:nvSpPr>
        <p:spPr>
          <a:xfrm>
            <a:off x="4970080" y="2286667"/>
            <a:ext cx="4335560" cy="1545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2057400"/>
            <a:ext cx="4267200" cy="2224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3886200"/>
            <a:ext cx="4433887" cy="2439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55139" y="4300220"/>
            <a:ext cx="2418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Verdana"/>
                <a:cs typeface="Verdana"/>
              </a:rPr>
              <a:t>Read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timing</a:t>
            </a:r>
            <a:r>
              <a:rPr dirty="0" sz="18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diagram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3740" y="6433820"/>
            <a:ext cx="2455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Verdana"/>
                <a:cs typeface="Verdana"/>
              </a:rPr>
              <a:t>Write 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timing</a:t>
            </a:r>
            <a:r>
              <a:rPr dirty="0" sz="18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diagram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539" y="5270500"/>
            <a:ext cx="3282315" cy="1361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indent="-279400">
              <a:lnSpc>
                <a:spcPts val="181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600" spc="-5">
                <a:latin typeface="Verdana"/>
                <a:cs typeface="Verdana"/>
              </a:rPr>
              <a:t>Asserts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RS </a:t>
            </a:r>
            <a:r>
              <a:rPr dirty="0" sz="1600" spc="-5">
                <a:latin typeface="Verdana"/>
                <a:cs typeface="Verdana"/>
              </a:rPr>
              <a:t>high to select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DR</a:t>
            </a:r>
            <a:endParaRPr sz="1600">
              <a:latin typeface="Verdana"/>
              <a:cs typeface="Verdana"/>
            </a:endParaRPr>
          </a:p>
          <a:p>
            <a:pPr marL="292100" marR="69215" indent="-279400">
              <a:lnSpc>
                <a:spcPts val="1700"/>
              </a:lnSpc>
              <a:spcBef>
                <a:spcPts val="1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600" spc="-10">
                <a:latin typeface="Verdana"/>
                <a:cs typeface="Verdana"/>
              </a:rPr>
              <a:t>Writes </a:t>
            </a:r>
            <a:r>
              <a:rPr dirty="0" sz="1600" spc="-5">
                <a:latin typeface="Verdana"/>
                <a:cs typeface="Verdana"/>
              </a:rPr>
              <a:t>into </a:t>
            </a:r>
            <a:r>
              <a:rPr dirty="0" sz="1600" spc="-10">
                <a:latin typeface="Verdana"/>
                <a:cs typeface="Verdana"/>
              </a:rPr>
              <a:t>LCD </a:t>
            </a:r>
            <a:r>
              <a:rPr dirty="0" sz="1600" spc="-5">
                <a:latin typeface="Verdana"/>
                <a:cs typeface="Verdana"/>
              </a:rPr>
              <a:t>by asserting  the </a:t>
            </a:r>
            <a:r>
              <a:rPr dirty="0" sz="1600">
                <a:latin typeface="Verdana"/>
                <a:cs typeface="Verdana"/>
              </a:rPr>
              <a:t>R/W </a:t>
            </a:r>
            <a:r>
              <a:rPr dirty="0" sz="1600" spc="-5">
                <a:latin typeface="Verdana"/>
                <a:cs typeface="Verdana"/>
              </a:rPr>
              <a:t>signal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low</a:t>
            </a:r>
            <a:endParaRPr sz="1600">
              <a:latin typeface="Verdana"/>
              <a:cs typeface="Verdana"/>
            </a:endParaRPr>
          </a:p>
          <a:p>
            <a:pPr marL="292100" indent="-279400">
              <a:lnSpc>
                <a:spcPts val="162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600" spc="-5">
                <a:latin typeface="Verdana"/>
                <a:cs typeface="Verdana"/>
              </a:rPr>
              <a:t>Asserts the </a:t>
            </a:r>
            <a:r>
              <a:rPr dirty="0" sz="1600">
                <a:latin typeface="Verdana"/>
                <a:cs typeface="Verdana"/>
              </a:rPr>
              <a:t>E </a:t>
            </a:r>
            <a:r>
              <a:rPr dirty="0" sz="1600" spc="-5">
                <a:latin typeface="Verdana"/>
                <a:cs typeface="Verdana"/>
              </a:rPr>
              <a:t>signal high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291465" marR="80010">
              <a:lnSpc>
                <a:spcPts val="1700"/>
              </a:lnSpc>
              <a:spcBef>
                <a:spcPts val="180"/>
              </a:spcBef>
            </a:pPr>
            <a:r>
              <a:rPr dirty="0" sz="1600" spc="-5">
                <a:latin typeface="Verdana"/>
                <a:cs typeface="Verdana"/>
              </a:rPr>
              <a:t>then low (toggles) to latch </a:t>
            </a:r>
            <a:r>
              <a:rPr dirty="0" sz="1600">
                <a:latin typeface="Verdana"/>
                <a:cs typeface="Verdana"/>
              </a:rPr>
              <a:t>a  </a:t>
            </a:r>
            <a:r>
              <a:rPr dirty="0" sz="1600" spc="-5">
                <a:latin typeface="Verdana"/>
                <a:cs typeface="Verdana"/>
              </a:rPr>
              <a:t>data byte or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instruction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3922" y="4147820"/>
            <a:ext cx="1517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Verdana"/>
                <a:cs typeface="Verdana"/>
              </a:rPr>
              <a:t>RS is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asserted</a:t>
            </a:r>
            <a:r>
              <a:rPr dirty="0" sz="1200" spc="-6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Verdana"/>
                <a:cs typeface="Verdana"/>
              </a:rPr>
              <a:t>High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LCD</a:t>
            </a:r>
            <a:r>
              <a:rPr dirty="0" u="heavy" spc="-1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95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(Write)	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139" y="2626529"/>
            <a:ext cx="8066405" cy="33223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Software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To </a:t>
            </a:r>
            <a:r>
              <a:rPr dirty="0" sz="2400" spc="-5">
                <a:latin typeface="Verdana"/>
                <a:cs typeface="Verdana"/>
              </a:rPr>
              <a:t>write into the LCD, the program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should:</a:t>
            </a:r>
            <a:endParaRPr sz="2400">
              <a:latin typeface="Verdana"/>
              <a:cs typeface="Verdana"/>
            </a:endParaRPr>
          </a:p>
          <a:p>
            <a:pPr marL="1155065" marR="5080" indent="-228600">
              <a:lnSpc>
                <a:spcPct val="90000"/>
              </a:lnSpc>
              <a:spcBef>
                <a:spcPts val="40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Send </a:t>
            </a:r>
            <a:r>
              <a:rPr dirty="0" sz="2000" spc="-5">
                <a:latin typeface="Verdana"/>
                <a:cs typeface="Verdana"/>
              </a:rPr>
              <a:t>the initial instructions (commands) before </a:t>
            </a:r>
            <a:r>
              <a:rPr dirty="0" sz="200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can  check DB7 to set </a:t>
            </a:r>
            <a:r>
              <a:rPr dirty="0" sz="2000">
                <a:latin typeface="Verdana"/>
                <a:cs typeface="Verdana"/>
              </a:rPr>
              <a:t>up </a:t>
            </a:r>
            <a:r>
              <a:rPr dirty="0" sz="2000" spc="-5">
                <a:latin typeface="Verdana"/>
                <a:cs typeface="Verdana"/>
              </a:rPr>
              <a:t>the LCD </a:t>
            </a:r>
            <a:r>
              <a:rPr dirty="0" sz="200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the 4-bit or the 8-bit  mode.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8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Check DB7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continue to check until </a:t>
            </a:r>
            <a:r>
              <a:rPr dirty="0" sz="200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goes</a:t>
            </a:r>
            <a:r>
              <a:rPr dirty="0" sz="2000" spc="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low.</a:t>
            </a:r>
            <a:endParaRPr sz="2000">
              <a:latin typeface="Verdana"/>
              <a:cs typeface="Verdana"/>
            </a:endParaRPr>
          </a:p>
          <a:p>
            <a:pPr marL="1155065" marR="53975" indent="-228600">
              <a:lnSpc>
                <a:spcPct val="90000"/>
              </a:lnSpc>
              <a:spcBef>
                <a:spcPts val="44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9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Write instructions to </a:t>
            </a:r>
            <a:r>
              <a:rPr dirty="0" sz="2000">
                <a:latin typeface="Verdana"/>
                <a:cs typeface="Verdana"/>
              </a:rPr>
              <a:t>IR </a:t>
            </a:r>
            <a:r>
              <a:rPr dirty="0" sz="2000" spc="-5">
                <a:latin typeface="Verdana"/>
                <a:cs typeface="Verdana"/>
              </a:rPr>
              <a:t>to set </a:t>
            </a:r>
            <a:r>
              <a:rPr dirty="0" sz="2000">
                <a:latin typeface="Verdana"/>
                <a:cs typeface="Verdana"/>
              </a:rPr>
              <a:t>up </a:t>
            </a:r>
            <a:r>
              <a:rPr dirty="0" sz="2000" spc="-5">
                <a:latin typeface="Verdana"/>
                <a:cs typeface="Verdana"/>
              </a:rPr>
              <a:t>the LCD parameters  such </a:t>
            </a:r>
            <a:r>
              <a:rPr dirty="0" sz="2000">
                <a:latin typeface="Verdana"/>
                <a:cs typeface="Verdana"/>
              </a:rPr>
              <a:t>as </a:t>
            </a:r>
            <a:r>
              <a:rPr dirty="0" sz="2000" spc="-5">
                <a:latin typeface="Verdana"/>
                <a:cs typeface="Verdana"/>
              </a:rPr>
              <a:t>the number of display </a:t>
            </a:r>
            <a:r>
              <a:rPr dirty="0" sz="2000">
                <a:latin typeface="Verdana"/>
                <a:cs typeface="Verdana"/>
              </a:rPr>
              <a:t>lines and </a:t>
            </a:r>
            <a:r>
              <a:rPr dirty="0" sz="2000" spc="-5">
                <a:latin typeface="Verdana"/>
                <a:cs typeface="Verdana"/>
              </a:rPr>
              <a:t>cursor  status.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28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Write data to display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message.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95">
                <a:uFill>
                  <a:solidFill>
                    <a:srgbClr val="A9A700"/>
                  </a:solidFill>
                </a:uFill>
              </a:rPr>
              <a:t>Resetting</a:t>
            </a:r>
            <a:r>
              <a:rPr dirty="0" u="heavy" spc="-5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A9A700"/>
                  </a:solidFill>
                </a:uFill>
              </a:rPr>
              <a:t>LCD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43571"/>
            <a:ext cx="7929880" cy="42525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4-bit mode the data </a:t>
            </a:r>
            <a:r>
              <a:rPr dirty="0" sz="2000">
                <a:latin typeface="Verdana"/>
                <a:cs typeface="Verdana"/>
              </a:rPr>
              <a:t>is </a:t>
            </a:r>
            <a:r>
              <a:rPr dirty="0" sz="2000" spc="-5">
                <a:latin typeface="Verdana"/>
                <a:cs typeface="Verdana"/>
              </a:rPr>
              <a:t>sent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5">
                <a:latin typeface="Verdana"/>
                <a:cs typeface="Verdana"/>
              </a:rPr>
              <a:t> nibbles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9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First we </a:t>
            </a:r>
            <a:r>
              <a:rPr dirty="0" sz="1800" spc="-5">
                <a:latin typeface="Verdana"/>
                <a:cs typeface="Verdana"/>
              </a:rPr>
              <a:t>send the higher nibble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then the lower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nibble.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90000"/>
              </a:lnSpc>
              <a:spcBef>
                <a:spcPts val="505"/>
              </a:spcBef>
              <a:tabLst>
                <a:tab pos="354965" algn="l"/>
              </a:tabLst>
            </a:pPr>
            <a:r>
              <a:rPr dirty="0" sz="1500" spc="-67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500" spc="-67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To </a:t>
            </a:r>
            <a:r>
              <a:rPr dirty="0" sz="2000" spc="-5">
                <a:latin typeface="Verdana"/>
                <a:cs typeface="Verdana"/>
              </a:rPr>
              <a:t>enable the 4-bit mode of LCD, </a:t>
            </a:r>
            <a:r>
              <a:rPr dirty="0" sz="2000">
                <a:latin typeface="Verdana"/>
                <a:cs typeface="Verdana"/>
              </a:rPr>
              <a:t>we need </a:t>
            </a:r>
            <a:r>
              <a:rPr dirty="0" sz="2000" spc="-5">
                <a:latin typeface="Verdana"/>
                <a:cs typeface="Verdana"/>
              </a:rPr>
              <a:t>to follow special  sequence of initialization that tells the LCD controller that  user </a:t>
            </a:r>
            <a:r>
              <a:rPr dirty="0" sz="2000">
                <a:latin typeface="Verdana"/>
                <a:cs typeface="Verdana"/>
              </a:rPr>
              <a:t>has </a:t>
            </a:r>
            <a:r>
              <a:rPr dirty="0" sz="2000" spc="-5">
                <a:latin typeface="Verdana"/>
                <a:cs typeface="Verdana"/>
              </a:rPr>
              <a:t>selected 4-bit mode of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operation: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Wait </a:t>
            </a:r>
            <a:r>
              <a:rPr dirty="0" sz="1800" spc="-5">
                <a:latin typeface="Verdana"/>
                <a:cs typeface="Verdana"/>
              </a:rPr>
              <a:t>for about 20mS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Send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first init value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(0x30)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Wait </a:t>
            </a:r>
            <a:r>
              <a:rPr dirty="0" sz="1800" spc="-5">
                <a:latin typeface="Verdana"/>
                <a:cs typeface="Verdana"/>
              </a:rPr>
              <a:t>for about 10mS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Send </a:t>
            </a:r>
            <a:r>
              <a:rPr dirty="0" sz="1800" spc="-5">
                <a:latin typeface="Verdana"/>
                <a:cs typeface="Verdana"/>
              </a:rPr>
              <a:t>second </a:t>
            </a:r>
            <a:r>
              <a:rPr dirty="0" sz="1800">
                <a:latin typeface="Verdana"/>
                <a:cs typeface="Verdana"/>
              </a:rPr>
              <a:t>init value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(0x30)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Wait </a:t>
            </a:r>
            <a:r>
              <a:rPr dirty="0" sz="1800" spc="-5">
                <a:latin typeface="Verdana"/>
                <a:cs typeface="Verdana"/>
              </a:rPr>
              <a:t>for about 1mS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Send </a:t>
            </a:r>
            <a:r>
              <a:rPr dirty="0" sz="1800" spc="-5">
                <a:latin typeface="Verdana"/>
                <a:cs typeface="Verdana"/>
              </a:rPr>
              <a:t>third </a:t>
            </a:r>
            <a:r>
              <a:rPr dirty="0" sz="1800">
                <a:latin typeface="Verdana"/>
                <a:cs typeface="Verdana"/>
              </a:rPr>
              <a:t>init value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(0x30)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Wait </a:t>
            </a:r>
            <a:r>
              <a:rPr dirty="0" sz="1800" spc="-5">
                <a:latin typeface="Verdana"/>
                <a:cs typeface="Verdana"/>
              </a:rPr>
              <a:t>for 1mS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Select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bus width </a:t>
            </a:r>
            <a:r>
              <a:rPr dirty="0" sz="1800" spc="-5">
                <a:latin typeface="Verdana"/>
                <a:cs typeface="Verdana"/>
              </a:rPr>
              <a:t>(0x30 </a:t>
            </a:r>
            <a:r>
              <a:rPr dirty="0" sz="1800">
                <a:latin typeface="Verdana"/>
                <a:cs typeface="Verdana"/>
              </a:rPr>
              <a:t>- </a:t>
            </a:r>
            <a:r>
              <a:rPr dirty="0" sz="1800" spc="-5">
                <a:latin typeface="Verdana"/>
                <a:cs typeface="Verdana"/>
              </a:rPr>
              <a:t>for 8-bit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0x20 for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4-bit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350" spc="-50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350" spc="58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Wait </a:t>
            </a:r>
            <a:r>
              <a:rPr dirty="0" sz="1800" spc="-5">
                <a:latin typeface="Verdana"/>
                <a:cs typeface="Verdana"/>
              </a:rPr>
              <a:t>for 1mS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7103744"/>
            <a:ext cx="39058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  <a:hlinkClick r:id="rId2"/>
              </a:rPr>
              <a:t>http://www.8051projects.net/lcd-interfacing/commands.php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540" y="6052820"/>
            <a:ext cx="7886065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  <a:hlinkClick r:id="rId2"/>
              </a:rPr>
              <a:t>http://www.youtube.com/watch?v=tTym5apZwCE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800" spc="-5">
                <a:latin typeface="Verdana"/>
                <a:cs typeface="Verdana"/>
                <a:hlinkClick r:id="rId3"/>
              </a:rPr>
              <a:t>http://video.google.com/videoplay?docid=7437543675646211278#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Organic</a:t>
            </a:r>
            <a:r>
              <a:rPr dirty="0" u="heavy" spc="-7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80">
                <a:uFill>
                  <a:solidFill>
                    <a:srgbClr val="A9A700"/>
                  </a:solidFill>
                </a:uFill>
              </a:rPr>
              <a:t>LED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44700"/>
            <a:ext cx="7928609" cy="388112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marR="30480" indent="-342900">
              <a:lnSpc>
                <a:spcPct val="78700"/>
              </a:lnSpc>
              <a:spcBef>
                <a:spcPts val="560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Organic light-emitting diodes </a:t>
            </a:r>
            <a:r>
              <a:rPr dirty="0" sz="1800">
                <a:latin typeface="Verdana"/>
                <a:cs typeface="Verdana"/>
              </a:rPr>
              <a:t>- </a:t>
            </a:r>
            <a:r>
              <a:rPr dirty="0" sz="1800" spc="-5">
                <a:latin typeface="Verdana"/>
                <a:cs typeface="Verdana"/>
              </a:rPr>
              <a:t>OLEDs </a:t>
            </a:r>
            <a:r>
              <a:rPr dirty="0" sz="1800">
                <a:latin typeface="Verdana"/>
                <a:cs typeface="Verdana"/>
              </a:rPr>
              <a:t>- emit </a:t>
            </a:r>
            <a:r>
              <a:rPr dirty="0" sz="1800" spc="-5">
                <a:latin typeface="Verdana"/>
                <a:cs typeface="Verdana"/>
              </a:rPr>
              <a:t>light </a:t>
            </a:r>
            <a:r>
              <a:rPr dirty="0" sz="1800">
                <a:latin typeface="Verdana"/>
                <a:cs typeface="Verdana"/>
              </a:rPr>
              <a:t>when a </a:t>
            </a:r>
            <a:r>
              <a:rPr dirty="0" sz="1800" spc="-5">
                <a:latin typeface="Verdana"/>
                <a:cs typeface="Verdana"/>
              </a:rPr>
              <a:t>current  flows through them</a:t>
            </a:r>
            <a:endParaRPr sz="1800">
              <a:latin typeface="Verdana"/>
              <a:cs typeface="Verdana"/>
            </a:endParaRPr>
          </a:p>
          <a:p>
            <a:pPr marL="355600" marR="91440" indent="-342900">
              <a:lnSpc>
                <a:spcPts val="1770"/>
              </a:lnSpc>
              <a:spcBef>
                <a:spcPts val="355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Unlike conventional LEDs, OLEDs </a:t>
            </a:r>
            <a:r>
              <a:rPr dirty="0" sz="180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made from </a:t>
            </a:r>
            <a:r>
              <a:rPr dirty="0" sz="1800">
                <a:latin typeface="Verdana"/>
                <a:cs typeface="Verdana"/>
              </a:rPr>
              <a:t>layers </a:t>
            </a:r>
            <a:r>
              <a:rPr dirty="0" sz="1800" spc="-5">
                <a:latin typeface="Verdana"/>
                <a:cs typeface="Verdana"/>
              </a:rPr>
              <a:t>of plastic 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other organic (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carbon-based</a:t>
            </a:r>
            <a:r>
              <a:rPr dirty="0" sz="1800" spc="-5">
                <a:latin typeface="Verdana"/>
                <a:cs typeface="Verdana"/>
              </a:rPr>
              <a:t>)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materials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1880"/>
              </a:lnSpc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 sz="1600">
                <a:latin typeface="Verdana"/>
                <a:cs typeface="Verdana"/>
              </a:rPr>
              <a:t>Very</a:t>
            </a:r>
            <a:r>
              <a:rPr dirty="0" sz="1600" spc="-5">
                <a:latin typeface="Verdana"/>
                <a:cs typeface="Verdana"/>
              </a:rPr>
              <a:t> flexible!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55"/>
              </a:lnSpc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Applications: displays </a:t>
            </a:r>
            <a:r>
              <a:rPr dirty="0" sz="1800">
                <a:latin typeface="Verdana"/>
                <a:cs typeface="Verdana"/>
              </a:rPr>
              <a:t>in MP3 </a:t>
            </a:r>
            <a:r>
              <a:rPr dirty="0" sz="1800" spc="-5">
                <a:latin typeface="Verdana"/>
                <a:cs typeface="Verdana"/>
              </a:rPr>
              <a:t>players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phones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25"/>
              </a:lnSpc>
              <a:spcBef>
                <a:spcPts val="40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Advantages: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1885"/>
              </a:lnSpc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Verdana"/>
                <a:cs typeface="Verdana"/>
              </a:rPr>
              <a:t>cheaper than the techniques required to </a:t>
            </a:r>
            <a:r>
              <a:rPr dirty="0" sz="1600">
                <a:latin typeface="Verdana"/>
                <a:cs typeface="Verdana"/>
              </a:rPr>
              <a:t>make </a:t>
            </a:r>
            <a:r>
              <a:rPr dirty="0" sz="1600" spc="-5">
                <a:latin typeface="Verdana"/>
                <a:cs typeface="Verdana"/>
              </a:rPr>
              <a:t>conventional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LEDs.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ts val="1910"/>
              </a:lnSpc>
              <a:spcBef>
                <a:spcPts val="80"/>
              </a:spcBef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Verdana"/>
                <a:cs typeface="Verdana"/>
              </a:rPr>
              <a:t>inherently thin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ts val="1900"/>
              </a:lnSpc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Verdana"/>
                <a:cs typeface="Verdana"/>
              </a:rPr>
              <a:t>can be made on flexible plastic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substrates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ts val="1905"/>
              </a:lnSpc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 sz="1600">
                <a:latin typeface="Verdana"/>
                <a:cs typeface="Verdana"/>
              </a:rPr>
              <a:t>all </a:t>
            </a:r>
            <a:r>
              <a:rPr dirty="0" sz="1600" spc="-5">
                <a:latin typeface="Verdana"/>
                <a:cs typeface="Verdana"/>
              </a:rPr>
              <a:t>colors,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multi-colors,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5">
                <a:latin typeface="Verdana"/>
                <a:cs typeface="Verdana"/>
              </a:rPr>
              <a:t> possible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55"/>
              </a:lnSpc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Disadvantages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1720"/>
              </a:lnSpc>
              <a:spcBef>
                <a:spcPts val="30"/>
              </a:spcBef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Verdana"/>
                <a:cs typeface="Verdana"/>
              </a:rPr>
              <a:t>incredibly sensitive to moisture </a:t>
            </a:r>
            <a:r>
              <a:rPr dirty="0" sz="1600">
                <a:latin typeface="Verdana"/>
                <a:cs typeface="Verdana"/>
              </a:rPr>
              <a:t>which </a:t>
            </a:r>
            <a:r>
              <a:rPr dirty="0" sz="1600" spc="-5">
                <a:latin typeface="Verdana"/>
                <a:cs typeface="Verdana"/>
              </a:rPr>
              <a:t>leads to short </a:t>
            </a:r>
            <a:r>
              <a:rPr dirty="0" sz="1600">
                <a:latin typeface="Verdana"/>
                <a:cs typeface="Verdana"/>
              </a:rPr>
              <a:t>life - </a:t>
            </a:r>
            <a:r>
              <a:rPr dirty="0" sz="1600" spc="-5">
                <a:latin typeface="Verdana"/>
                <a:cs typeface="Verdana"/>
              </a:rPr>
              <a:t>glass</a:t>
            </a:r>
            <a:r>
              <a:rPr dirty="0" sz="1600" spc="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blocks</a:t>
            </a:r>
            <a:endParaRPr sz="1600">
              <a:latin typeface="Verdana"/>
              <a:cs typeface="Verdana"/>
            </a:endParaRPr>
          </a:p>
          <a:p>
            <a:pPr marL="748665" marR="93980">
              <a:lnSpc>
                <a:spcPct val="80700"/>
              </a:lnSpc>
              <a:spcBef>
                <a:spcPts val="170"/>
              </a:spcBef>
            </a:pPr>
            <a:r>
              <a:rPr dirty="0" sz="1600">
                <a:latin typeface="Verdana"/>
                <a:cs typeface="Verdana"/>
              </a:rPr>
              <a:t>all </a:t>
            </a:r>
            <a:r>
              <a:rPr dirty="0" sz="1600" spc="-5">
                <a:latin typeface="Verdana"/>
                <a:cs typeface="Verdana"/>
              </a:rPr>
              <a:t>moisture, </a:t>
            </a:r>
            <a:r>
              <a:rPr dirty="0" sz="1600">
                <a:latin typeface="Verdana"/>
                <a:cs typeface="Verdana"/>
              </a:rPr>
              <a:t>so </a:t>
            </a:r>
            <a:r>
              <a:rPr dirty="0" sz="1600" spc="-5">
                <a:latin typeface="Verdana"/>
                <a:cs typeface="Verdana"/>
              </a:rPr>
              <a:t>displays made on </a:t>
            </a:r>
            <a:r>
              <a:rPr dirty="0" sz="1600">
                <a:latin typeface="Verdana"/>
                <a:cs typeface="Verdana"/>
              </a:rPr>
              <a:t>a </a:t>
            </a:r>
            <a:r>
              <a:rPr dirty="0" sz="1600" spc="-5">
                <a:latin typeface="Verdana"/>
                <a:cs typeface="Verdana"/>
              </a:rPr>
              <a:t>glass substrate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covered by </a:t>
            </a:r>
            <a:r>
              <a:rPr dirty="0" sz="1600">
                <a:latin typeface="Verdana"/>
                <a:cs typeface="Verdana"/>
              </a:rPr>
              <a:t>a  </a:t>
            </a:r>
            <a:r>
              <a:rPr dirty="0" sz="1600" spc="-5">
                <a:latin typeface="Verdana"/>
                <a:cs typeface="Verdana"/>
              </a:rPr>
              <a:t>second glass sheet can </a:t>
            </a:r>
            <a:r>
              <a:rPr dirty="0" sz="1600">
                <a:latin typeface="Verdana"/>
                <a:cs typeface="Verdana"/>
              </a:rPr>
              <a:t>have a </a:t>
            </a:r>
            <a:r>
              <a:rPr dirty="0" sz="1600" spc="-5">
                <a:latin typeface="Verdana"/>
                <a:cs typeface="Verdana"/>
              </a:rPr>
              <a:t>long </a:t>
            </a:r>
            <a:r>
              <a:rPr dirty="0" sz="1600">
                <a:latin typeface="Verdana"/>
                <a:cs typeface="Verdana"/>
              </a:rPr>
              <a:t>life, </a:t>
            </a:r>
            <a:r>
              <a:rPr dirty="0" sz="1600" spc="-5">
                <a:latin typeface="Verdana"/>
                <a:cs typeface="Verdana"/>
              </a:rPr>
              <a:t>particularly </a:t>
            </a:r>
            <a:r>
              <a:rPr dirty="0" sz="160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the edges </a:t>
            </a:r>
            <a:r>
              <a:rPr dirty="0" sz="1600">
                <a:latin typeface="Verdana"/>
                <a:cs typeface="Verdana"/>
              </a:rPr>
              <a:t>are  </a:t>
            </a:r>
            <a:r>
              <a:rPr dirty="0" sz="1600" spc="-5">
                <a:latin typeface="Verdana"/>
                <a:cs typeface="Verdana"/>
              </a:rPr>
              <a:t>hermetically sealed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7083107"/>
            <a:ext cx="26955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Verdana"/>
                <a:cs typeface="Verdana"/>
                <a:hlinkClick r:id="rId2"/>
              </a:rPr>
              <a:t>http://en.wikipedia.org/wiki/Organic_LED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5">
                <a:uFill>
                  <a:solidFill>
                    <a:srgbClr val="A9A700"/>
                  </a:solidFill>
                </a:uFill>
              </a:rPr>
              <a:t>Organic</a:t>
            </a:r>
            <a:r>
              <a:rPr dirty="0" u="heavy" spc="-7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80">
                <a:uFill>
                  <a:solidFill>
                    <a:srgbClr val="A9A700"/>
                  </a:solidFill>
                </a:uFill>
              </a:rPr>
              <a:t>LED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90420"/>
            <a:ext cx="7586345" cy="44526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601345" indent="-342900">
              <a:lnSpc>
                <a:spcPts val="3300"/>
              </a:lnSpc>
              <a:spcBef>
                <a:spcPts val="26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OLEDs </a:t>
            </a:r>
            <a:r>
              <a:rPr dirty="0" sz="2800">
                <a:latin typeface="Verdana"/>
                <a:cs typeface="Verdana"/>
              </a:rPr>
              <a:t>are </a:t>
            </a:r>
            <a:r>
              <a:rPr dirty="0" sz="2800" spc="-5">
                <a:latin typeface="Verdana"/>
                <a:cs typeface="Verdana"/>
              </a:rPr>
              <a:t>generally made of several  </a:t>
            </a:r>
            <a:r>
              <a:rPr dirty="0" sz="2800">
                <a:latin typeface="Verdana"/>
                <a:cs typeface="Verdana"/>
              </a:rPr>
              <a:t>layers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Verdana"/>
                <a:cs typeface="Verdana"/>
              </a:rPr>
              <a:t>A </a:t>
            </a:r>
            <a:r>
              <a:rPr dirty="0" sz="2800" spc="-5">
                <a:latin typeface="Verdana"/>
                <a:cs typeface="Verdana"/>
              </a:rPr>
              <a:t>typical stack (variations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possible):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Anode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Electron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donor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Electron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transport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Emitter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Hole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transport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Hole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donor.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Cathode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90">
                <a:uFill>
                  <a:solidFill>
                    <a:srgbClr val="A9A700"/>
                  </a:solidFill>
                </a:uFill>
              </a:rPr>
              <a:t>References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090420"/>
            <a:ext cx="7395845" cy="13030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 u="heavy" sz="2800" spc="-5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Verdana"/>
                <a:cs typeface="Verdana"/>
                <a:hlinkClick r:id="rId2"/>
              </a:rPr>
              <a:t>http://home.iae.nl/users/pouweha/lcd/ </a:t>
            </a:r>
            <a:r>
              <a:rPr dirty="0" u="heavy" sz="2800" spc="-5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Verdana"/>
                <a:cs typeface="Verdana"/>
              </a:rPr>
              <a:t> lcd0.shtml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ts val="33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Verdana"/>
                <a:cs typeface="Verdana"/>
              </a:rPr>
              <a:t>Huang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25">
                <a:uFill>
                  <a:solidFill>
                    <a:srgbClr val="A9A700"/>
                  </a:solidFill>
                </a:uFill>
              </a:rPr>
              <a:t>PIC18F452/4520 </a:t>
            </a:r>
            <a:r>
              <a:rPr dirty="0" u="heavy" spc="440">
                <a:uFill>
                  <a:solidFill>
                    <a:srgbClr val="A9A700"/>
                  </a:solidFill>
                </a:uFill>
              </a:rPr>
              <a:t>I/O </a:t>
            </a:r>
            <a:r>
              <a:rPr dirty="0" u="heavy" spc="5">
                <a:uFill>
                  <a:solidFill>
                    <a:srgbClr val="A9A700"/>
                  </a:solidFill>
                </a:uFill>
              </a:rPr>
              <a:t>Ports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(2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-33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5)	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139" y="2776220"/>
            <a:ext cx="8255634" cy="3568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355600" marR="1257300" indent="-342900">
              <a:lnSpc>
                <a:spcPct val="99000"/>
              </a:lnSpc>
              <a:spcBef>
                <a:spcPts val="125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7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Each </a:t>
            </a:r>
            <a:r>
              <a:rPr dirty="0" sz="2400">
                <a:latin typeface="Verdana"/>
                <a:cs typeface="Verdana"/>
              </a:rPr>
              <a:t>I/O </a:t>
            </a:r>
            <a:r>
              <a:rPr dirty="0" sz="2400" spc="-5">
                <a:latin typeface="Verdana"/>
                <a:cs typeface="Verdana"/>
              </a:rPr>
              <a:t>port </a:t>
            </a:r>
            <a:r>
              <a:rPr dirty="0" sz="240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associated with the special  functions registers </a:t>
            </a:r>
            <a:r>
              <a:rPr dirty="0" sz="2400">
                <a:latin typeface="Verdana"/>
                <a:cs typeface="Verdana"/>
              </a:rPr>
              <a:t>(SFRs) </a:t>
            </a:r>
            <a:r>
              <a:rPr dirty="0" sz="2400" spc="-5">
                <a:latin typeface="Verdana"/>
                <a:cs typeface="Verdana"/>
              </a:rPr>
              <a:t>to setup various  functions.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dirty="0" sz="1500" spc="-56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500" spc="4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Can be set </a:t>
            </a:r>
            <a:r>
              <a:rPr dirty="0" sz="2000">
                <a:latin typeface="Verdana"/>
                <a:cs typeface="Verdana"/>
              </a:rPr>
              <a:t>up as </a:t>
            </a:r>
            <a:r>
              <a:rPr dirty="0" sz="2000" spc="-5">
                <a:latin typeface="Verdana"/>
                <a:cs typeface="Verdana"/>
              </a:rPr>
              <a:t>entire ports </a:t>
            </a:r>
            <a:r>
              <a:rPr dirty="0" sz="2000" spc="-5">
                <a:solidFill>
                  <a:srgbClr val="0066FF"/>
                </a:solidFill>
                <a:latin typeface="Verdana"/>
                <a:cs typeface="Verdana"/>
              </a:rPr>
              <a:t>or </a:t>
            </a:r>
            <a:r>
              <a:rPr dirty="0" sz="2000">
                <a:latin typeface="Verdana"/>
                <a:cs typeface="Verdana"/>
              </a:rPr>
              <a:t>each </a:t>
            </a:r>
            <a:r>
              <a:rPr dirty="0" sz="2000" spc="-5">
                <a:latin typeface="Verdana"/>
                <a:cs typeface="Verdana"/>
              </a:rPr>
              <a:t>pin can be set</a:t>
            </a:r>
            <a:r>
              <a:rPr dirty="0" sz="2000" spc="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up.</a:t>
            </a:r>
            <a:endParaRPr sz="2000">
              <a:latin typeface="Verdana"/>
              <a:cs typeface="Verdana"/>
            </a:endParaRPr>
          </a:p>
          <a:p>
            <a:pPr marL="1155065" marR="494030" indent="-228600">
              <a:lnSpc>
                <a:spcPct val="98800"/>
              </a:lnSpc>
              <a:spcBef>
                <a:spcPts val="480"/>
              </a:spcBef>
            </a:pPr>
            <a:r>
              <a:rPr dirty="0" sz="1150" spc="-50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150" spc="2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PORT</a:t>
            </a:r>
            <a:r>
              <a:rPr dirty="0" sz="1800" spc="-5">
                <a:latin typeface="Verdana"/>
                <a:cs typeface="Verdana"/>
              </a:rPr>
              <a:t>: </a:t>
            </a:r>
            <a:r>
              <a:rPr dirty="0" sz="1800">
                <a:latin typeface="Verdana"/>
                <a:cs typeface="Verdana"/>
              </a:rPr>
              <a:t>This </a:t>
            </a:r>
            <a:r>
              <a:rPr dirty="0" sz="1800" spc="-5">
                <a:latin typeface="Verdana"/>
                <a:cs typeface="Verdana"/>
              </a:rPr>
              <a:t>register functions </a:t>
            </a:r>
            <a:r>
              <a:rPr dirty="0" sz="1800">
                <a:latin typeface="Verdana"/>
                <a:cs typeface="Verdana"/>
              </a:rPr>
              <a:t>as a </a:t>
            </a:r>
            <a:r>
              <a:rPr dirty="0" sz="1800" spc="-5">
                <a:latin typeface="Verdana"/>
                <a:cs typeface="Verdana"/>
              </a:rPr>
              <a:t>latch or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buffer  determined by the logic </a:t>
            </a:r>
            <a:r>
              <a:rPr dirty="0" sz="1800">
                <a:latin typeface="Verdana"/>
                <a:cs typeface="Verdana"/>
              </a:rPr>
              <a:t>levels </a:t>
            </a:r>
            <a:r>
              <a:rPr dirty="0" sz="1800" spc="-5">
                <a:latin typeface="Verdana"/>
                <a:cs typeface="Verdana"/>
              </a:rPr>
              <a:t>written into the associated  </a:t>
            </a:r>
            <a:r>
              <a:rPr dirty="0" sz="1800">
                <a:latin typeface="Verdana"/>
                <a:cs typeface="Verdana"/>
              </a:rPr>
              <a:t>TRIS</a:t>
            </a:r>
            <a:r>
              <a:rPr dirty="0" sz="1800" spc="-5">
                <a:latin typeface="Verdana"/>
                <a:cs typeface="Verdana"/>
              </a:rPr>
              <a:t> register.</a:t>
            </a:r>
            <a:endParaRPr sz="1800">
              <a:latin typeface="Verdana"/>
              <a:cs typeface="Verdana"/>
            </a:endParaRPr>
          </a:p>
          <a:p>
            <a:pPr marL="1155065" marR="5080" indent="-228600">
              <a:lnSpc>
                <a:spcPct val="98800"/>
              </a:lnSpc>
              <a:spcBef>
                <a:spcPts val="500"/>
              </a:spcBef>
            </a:pPr>
            <a:r>
              <a:rPr dirty="0" sz="1150" spc="-50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150" spc="20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6FF"/>
                </a:solidFill>
                <a:latin typeface="Verdana"/>
                <a:cs typeface="Verdana"/>
              </a:rPr>
              <a:t>TRIS</a:t>
            </a:r>
            <a:r>
              <a:rPr dirty="0" sz="1800">
                <a:latin typeface="Verdana"/>
                <a:cs typeface="Verdana"/>
              </a:rPr>
              <a:t>: This is a </a:t>
            </a:r>
            <a:r>
              <a:rPr dirty="0" sz="1800" spc="-5">
                <a:latin typeface="Verdana"/>
                <a:cs typeface="Verdana"/>
              </a:rPr>
              <a:t>data direction register. Writing logic </a:t>
            </a:r>
            <a:r>
              <a:rPr dirty="0" sz="1800">
                <a:latin typeface="Verdana"/>
                <a:cs typeface="Verdana"/>
              </a:rPr>
              <a:t>0 </a:t>
            </a:r>
            <a:r>
              <a:rPr dirty="0" sz="1800" spc="-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pin  sets </a:t>
            </a:r>
            <a:r>
              <a:rPr dirty="0" sz="1800">
                <a:latin typeface="Verdana"/>
                <a:cs typeface="Verdana"/>
              </a:rPr>
              <a:t>up </a:t>
            </a:r>
            <a:r>
              <a:rPr dirty="0" sz="1800" spc="-5">
                <a:latin typeface="Verdana"/>
                <a:cs typeface="Verdana"/>
              </a:rPr>
              <a:t>the pin </a:t>
            </a:r>
            <a:r>
              <a:rPr dirty="0" sz="1800">
                <a:latin typeface="Verdana"/>
                <a:cs typeface="Verdana"/>
              </a:rPr>
              <a:t>as an </a:t>
            </a:r>
            <a:r>
              <a:rPr dirty="0" sz="1800" spc="-5">
                <a:latin typeface="Verdana"/>
                <a:cs typeface="Verdana"/>
              </a:rPr>
              <a:t>output pin,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logic </a:t>
            </a:r>
            <a:r>
              <a:rPr dirty="0" sz="1800">
                <a:latin typeface="Verdana"/>
                <a:cs typeface="Verdana"/>
              </a:rPr>
              <a:t>1 </a:t>
            </a:r>
            <a:r>
              <a:rPr dirty="0" sz="1800" spc="-5">
                <a:latin typeface="Verdana"/>
                <a:cs typeface="Verdana"/>
              </a:rPr>
              <a:t>sets </a:t>
            </a:r>
            <a:r>
              <a:rPr dirty="0" sz="1800">
                <a:latin typeface="Verdana"/>
                <a:cs typeface="Verdana"/>
              </a:rPr>
              <a:t>up </a:t>
            </a:r>
            <a:r>
              <a:rPr dirty="0" sz="1800" spc="-5">
                <a:latin typeface="Verdana"/>
                <a:cs typeface="Verdana"/>
              </a:rPr>
              <a:t>the pin  </a:t>
            </a:r>
            <a:r>
              <a:rPr dirty="0" sz="1800">
                <a:latin typeface="Verdana"/>
                <a:cs typeface="Verdana"/>
              </a:rPr>
              <a:t>as an </a:t>
            </a:r>
            <a:r>
              <a:rPr dirty="0" sz="1800" spc="-5">
                <a:latin typeface="Verdana"/>
                <a:cs typeface="Verdana"/>
              </a:rPr>
              <a:t>input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pin.</a:t>
            </a:r>
            <a:endParaRPr sz="18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470"/>
              </a:spcBef>
              <a:tabLst>
                <a:tab pos="1844039" algn="l"/>
              </a:tabLst>
            </a:pPr>
            <a:r>
              <a:rPr dirty="0" sz="1150" spc="-505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150" spc="204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LAT</a:t>
            </a:r>
            <a:r>
              <a:rPr dirty="0" sz="1800" spc="-5">
                <a:latin typeface="Verdana"/>
                <a:cs typeface="Verdana"/>
              </a:rPr>
              <a:t>:	</a:t>
            </a:r>
            <a:r>
              <a:rPr dirty="0" sz="1800">
                <a:latin typeface="Verdana"/>
                <a:cs typeface="Verdana"/>
              </a:rPr>
              <a:t>This </a:t>
            </a:r>
            <a:r>
              <a:rPr dirty="0" sz="1800" spc="-5">
                <a:latin typeface="Verdana"/>
                <a:cs typeface="Verdana"/>
              </a:rPr>
              <a:t>determines </a:t>
            </a:r>
            <a:r>
              <a:rPr dirty="0" sz="1800">
                <a:latin typeface="Verdana"/>
                <a:cs typeface="Verdana"/>
              </a:rPr>
              <a:t>if </a:t>
            </a:r>
            <a:r>
              <a:rPr dirty="0" sz="1800" spc="-5">
                <a:latin typeface="Verdana"/>
                <a:cs typeface="Verdana"/>
              </a:rPr>
              <a:t>port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bidirectional</a:t>
            </a:r>
            <a:r>
              <a:rPr dirty="0" sz="1800">
                <a:latin typeface="Verdana"/>
                <a:cs typeface="Verdana"/>
              </a:rPr>
              <a:t> 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10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26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25">
                <a:uFill>
                  <a:solidFill>
                    <a:srgbClr val="A9A700"/>
                  </a:solidFill>
                </a:uFill>
              </a:rPr>
              <a:t>PIC18F452/4520 </a:t>
            </a:r>
            <a:r>
              <a:rPr dirty="0" u="heavy" spc="440">
                <a:uFill>
                  <a:solidFill>
                    <a:srgbClr val="A9A700"/>
                  </a:solidFill>
                </a:uFill>
              </a:rPr>
              <a:t>I/O </a:t>
            </a:r>
            <a:r>
              <a:rPr dirty="0" u="heavy" spc="5">
                <a:uFill>
                  <a:solidFill>
                    <a:srgbClr val="A9A700"/>
                  </a:solidFill>
                </a:uFill>
              </a:rPr>
              <a:t>Ports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(3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-33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5)	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139" y="2013966"/>
            <a:ext cx="7960359" cy="20554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100" spc="-94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2100" spc="9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Internal block diagram of PORTB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includes: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dirty="0" sz="1800" spc="-675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800" spc="225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Three </a:t>
            </a:r>
            <a:r>
              <a:rPr dirty="0" sz="2400" spc="-5">
                <a:latin typeface="Verdana"/>
                <a:cs typeface="Verdana"/>
              </a:rPr>
              <a:t>internal </a:t>
            </a:r>
            <a:r>
              <a:rPr dirty="0" sz="2400">
                <a:latin typeface="Verdana"/>
                <a:cs typeface="Verdana"/>
              </a:rPr>
              <a:t>D </a:t>
            </a:r>
            <a:r>
              <a:rPr dirty="0" sz="2400" spc="-5">
                <a:latin typeface="Verdana"/>
                <a:cs typeface="Verdana"/>
              </a:rPr>
              <a:t>flip-flops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(latches)</a:t>
            </a:r>
            <a:endParaRPr sz="24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Data latch to output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TRIS </a:t>
            </a:r>
            <a:r>
              <a:rPr dirty="0" sz="2000" spc="-5">
                <a:latin typeface="Verdana"/>
                <a:cs typeface="Verdana"/>
              </a:rPr>
              <a:t>latch to setup data direction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dirty="0" sz="1300" spc="-58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dirty="0" sz="1300" spc="85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Verdana"/>
                <a:cs typeface="Verdana"/>
              </a:rPr>
              <a:t>Input latch for input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049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2514600"/>
            <a:ext cx="3571240" cy="306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099820"/>
            <a:ext cx="74891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PIC18F452/4520 </a:t>
            </a:r>
            <a:r>
              <a:rPr dirty="0" spc="440"/>
              <a:t>I/O </a:t>
            </a:r>
            <a:r>
              <a:rPr dirty="0" spc="5"/>
              <a:t>Ports </a:t>
            </a:r>
            <a:r>
              <a:rPr dirty="0" sz="3200" spc="-120">
                <a:solidFill>
                  <a:srgbClr val="A9A700"/>
                </a:solidFill>
              </a:rPr>
              <a:t>(4 </a:t>
            </a:r>
            <a:r>
              <a:rPr dirty="0" sz="3200">
                <a:solidFill>
                  <a:srgbClr val="A9A700"/>
                </a:solidFill>
              </a:rPr>
              <a:t>of</a:t>
            </a:r>
            <a:r>
              <a:rPr dirty="0" sz="3200" spc="-330">
                <a:solidFill>
                  <a:srgbClr val="A9A700"/>
                </a:solidFill>
              </a:rPr>
              <a:t> </a:t>
            </a:r>
            <a:r>
              <a:rPr dirty="0" sz="3200" spc="-120">
                <a:solidFill>
                  <a:srgbClr val="A9A700"/>
                </a:solidFill>
              </a:rPr>
              <a:t>5)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40739" y="2090420"/>
            <a:ext cx="5052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800" spc="365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PORTB Internal Block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Diagram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39" y="2776220"/>
            <a:ext cx="3385185" cy="16586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42037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Verdana"/>
                <a:cs typeface="Verdana"/>
              </a:rPr>
              <a:t>Three </a:t>
            </a:r>
            <a:r>
              <a:rPr dirty="0" sz="1800" spc="-5">
                <a:latin typeface="Verdana"/>
                <a:cs typeface="Verdana"/>
              </a:rPr>
              <a:t>internal </a:t>
            </a:r>
            <a:r>
              <a:rPr dirty="0" sz="1800">
                <a:latin typeface="Verdana"/>
                <a:cs typeface="Verdana"/>
              </a:rPr>
              <a:t>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flip-flops  (latches):</a:t>
            </a:r>
            <a:endParaRPr sz="1800">
              <a:latin typeface="Verdana"/>
              <a:cs typeface="Verdana"/>
            </a:endParaRPr>
          </a:p>
          <a:p>
            <a:pPr marL="469265" marR="5080">
              <a:lnSpc>
                <a:spcPts val="2100"/>
              </a:lnSpc>
              <a:spcBef>
                <a:spcPts val="100"/>
              </a:spcBef>
            </a:pP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Data latch </a:t>
            </a:r>
            <a:r>
              <a:rPr dirty="0" sz="1800" spc="-5">
                <a:latin typeface="Verdana"/>
                <a:cs typeface="Verdana"/>
              </a:rPr>
              <a:t>to output data  </a:t>
            </a:r>
            <a:r>
              <a:rPr dirty="0" sz="1800">
                <a:solidFill>
                  <a:srgbClr val="0066FF"/>
                </a:solidFill>
                <a:latin typeface="Verdana"/>
                <a:cs typeface="Verdana"/>
              </a:rPr>
              <a:t>TRIS </a:t>
            </a: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latch </a:t>
            </a:r>
            <a:r>
              <a:rPr dirty="0" sz="1800" spc="-5">
                <a:latin typeface="Verdana"/>
                <a:cs typeface="Verdana"/>
              </a:rPr>
              <a:t>to setup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ts val="2110"/>
              </a:lnSpc>
            </a:pPr>
            <a:r>
              <a:rPr dirty="0" sz="1800" spc="-5">
                <a:latin typeface="Verdana"/>
                <a:cs typeface="Verdana"/>
              </a:rPr>
              <a:t>direction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ts val="2130"/>
              </a:lnSpc>
            </a:pPr>
            <a:r>
              <a:rPr dirty="0" sz="1800" spc="-5">
                <a:solidFill>
                  <a:srgbClr val="0066FF"/>
                </a:solidFill>
                <a:latin typeface="Verdana"/>
                <a:cs typeface="Verdana"/>
              </a:rPr>
              <a:t>Input latch </a:t>
            </a:r>
            <a:r>
              <a:rPr dirty="0" sz="1800" spc="-5">
                <a:latin typeface="Verdana"/>
                <a:cs typeface="Verdana"/>
              </a:rPr>
              <a:t>for input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3540" y="2319020"/>
            <a:ext cx="638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Verdana"/>
                <a:cs typeface="Verdana"/>
              </a:rPr>
              <a:t>Pull-up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740" y="5367020"/>
            <a:ext cx="262382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Q- </a:t>
            </a:r>
            <a:r>
              <a:rPr dirty="0" sz="1400" spc="-5" b="1">
                <a:solidFill>
                  <a:srgbClr val="FF0000"/>
                </a:solidFill>
                <a:latin typeface="Verdana"/>
                <a:cs typeface="Verdana"/>
              </a:rPr>
              <a:t>TRIS: </a:t>
            </a: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0 </a:t>
            </a:r>
            <a:r>
              <a:rPr dirty="0" sz="1400" spc="-690">
                <a:solidFill>
                  <a:srgbClr val="FF2600"/>
                </a:solidFill>
                <a:latin typeface="Wingdings"/>
                <a:cs typeface="Wingdings"/>
              </a:rPr>
              <a:t></a:t>
            </a:r>
            <a:r>
              <a:rPr dirty="0" sz="1400" spc="11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A is</a:t>
            </a:r>
            <a:r>
              <a:rPr dirty="0" sz="1400" spc="-5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enabled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Q- </a:t>
            </a:r>
            <a:r>
              <a:rPr dirty="0" sz="1400" spc="-5" b="1">
                <a:solidFill>
                  <a:srgbClr val="FF0000"/>
                </a:solidFill>
                <a:latin typeface="Verdana"/>
                <a:cs typeface="Verdana"/>
              </a:rPr>
              <a:t>TRIS: </a:t>
            </a: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dirty="0" sz="1400" spc="-690">
                <a:solidFill>
                  <a:srgbClr val="FF2600"/>
                </a:solidFill>
                <a:latin typeface="Wingdings"/>
                <a:cs typeface="Wingdings"/>
              </a:rPr>
              <a:t></a:t>
            </a:r>
            <a:r>
              <a:rPr dirty="0" sz="1400" spc="11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A is</a:t>
            </a:r>
            <a:r>
              <a:rPr dirty="0" sz="1400" spc="-6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Verdana"/>
                <a:cs typeface="Verdana"/>
              </a:rPr>
              <a:t>disabled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1140" y="3157220"/>
            <a:ext cx="182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D5D3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50292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A9A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1145857"/>
            <a:ext cx="8068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6575" algn="l"/>
              </a:tabLst>
            </a:pPr>
            <a:r>
              <a:rPr dirty="0" u="heavy" spc="-380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-60">
                <a:uFill>
                  <a:solidFill>
                    <a:srgbClr val="A9A700"/>
                  </a:solidFill>
                </a:uFill>
              </a:rPr>
              <a:t>Interfacing</a:t>
            </a:r>
            <a:r>
              <a:rPr dirty="0" u="heavy" spc="15"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pc="50">
                <a:uFill>
                  <a:solidFill>
                    <a:srgbClr val="A9A700"/>
                  </a:solidFill>
                </a:uFill>
              </a:rPr>
              <a:t>Output	</a:t>
            </a:r>
            <a:r>
              <a:rPr dirty="0" u="heavy" spc="-75">
                <a:uFill>
                  <a:solidFill>
                    <a:srgbClr val="A9A700"/>
                  </a:solidFill>
                </a:uFill>
              </a:rPr>
              <a:t>Peripherals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(1 </a:t>
            </a:r>
            <a:r>
              <a:rPr dirty="0" u="heavy" sz="32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of</a:t>
            </a:r>
            <a:r>
              <a:rPr dirty="0" u="heavy" sz="3200" spc="10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dirty="0" u="heavy" sz="3200" spc="-120">
                <a:solidFill>
                  <a:srgbClr val="A9A700"/>
                </a:solidFill>
                <a:uFill>
                  <a:solidFill>
                    <a:srgbClr val="A9A700"/>
                  </a:solidFill>
                </a:uFill>
              </a:rPr>
              <a:t>2)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139" y="2046985"/>
            <a:ext cx="7974965" cy="208343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Verdana"/>
                <a:cs typeface="Verdana"/>
              </a:rPr>
              <a:t>Commonly used output peripherals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embedded systems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Verdana"/>
                <a:cs typeface="Verdana"/>
              </a:rPr>
              <a:t>LEDs, seven-segment LEDs,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LCDs; the simplest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LED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354965" algn="l"/>
              </a:tabLst>
            </a:pPr>
            <a:r>
              <a:rPr dirty="0" sz="1350" spc="-605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dirty="0" sz="1350" spc="-605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Verdana"/>
                <a:cs typeface="Verdana"/>
              </a:rPr>
              <a:t>Two ways </a:t>
            </a:r>
            <a:r>
              <a:rPr dirty="0" sz="1800" spc="-5">
                <a:latin typeface="Verdana"/>
                <a:cs typeface="Verdana"/>
              </a:rPr>
              <a:t>of connecting LEDs to </a:t>
            </a:r>
            <a:r>
              <a:rPr dirty="0" sz="1800">
                <a:latin typeface="Verdana"/>
                <a:cs typeface="Verdana"/>
              </a:rPr>
              <a:t>I/O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ports:</a:t>
            </a:r>
            <a:endParaRPr sz="1800">
              <a:latin typeface="Verdana"/>
              <a:cs typeface="Verdana"/>
            </a:endParaRPr>
          </a:p>
          <a:p>
            <a:pPr marL="748665" marR="24765" indent="-279400">
              <a:lnSpc>
                <a:spcPts val="1720"/>
              </a:lnSpc>
              <a:spcBef>
                <a:spcPts val="434"/>
              </a:spcBef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dirty="0" sz="1600" spc="-5">
                <a:latin typeface="Verdana"/>
                <a:cs typeface="Verdana"/>
              </a:rPr>
              <a:t>LED cathodes </a:t>
            </a:r>
            <a:r>
              <a:rPr dirty="0" sz="1600">
                <a:latin typeface="Verdana"/>
                <a:cs typeface="Verdana"/>
              </a:rPr>
              <a:t>are </a:t>
            </a:r>
            <a:r>
              <a:rPr dirty="0" sz="1600" spc="-5">
                <a:latin typeface="Verdana"/>
                <a:cs typeface="Verdana"/>
              </a:rPr>
              <a:t>grounded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logic </a:t>
            </a:r>
            <a:r>
              <a:rPr dirty="0" sz="1600">
                <a:latin typeface="Verdana"/>
                <a:cs typeface="Verdana"/>
              </a:rPr>
              <a:t>1 </a:t>
            </a:r>
            <a:r>
              <a:rPr dirty="0" sz="1600" spc="-5">
                <a:latin typeface="Verdana"/>
                <a:cs typeface="Verdana"/>
              </a:rPr>
              <a:t>from the </a:t>
            </a:r>
            <a:r>
              <a:rPr dirty="0" sz="1600">
                <a:latin typeface="Verdana"/>
                <a:cs typeface="Verdana"/>
              </a:rPr>
              <a:t>I/O </a:t>
            </a:r>
            <a:r>
              <a:rPr dirty="0" sz="1600" spc="-5">
                <a:latin typeface="Verdana"/>
                <a:cs typeface="Verdana"/>
              </a:rPr>
              <a:t>port turns on the  LEDs </a:t>
            </a:r>
            <a:r>
              <a:rPr dirty="0" sz="1600">
                <a:latin typeface="Verdana"/>
                <a:cs typeface="Verdana"/>
              </a:rPr>
              <a:t>- The </a:t>
            </a:r>
            <a:r>
              <a:rPr dirty="0" sz="1600" spc="-5">
                <a:latin typeface="Verdana"/>
                <a:cs typeface="Verdana"/>
              </a:rPr>
              <a:t>current </a:t>
            </a:r>
            <a:r>
              <a:rPr dirty="0" sz="160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supplied by the </a:t>
            </a:r>
            <a:r>
              <a:rPr dirty="0" sz="1600">
                <a:latin typeface="Verdana"/>
                <a:cs typeface="Verdana"/>
              </a:rPr>
              <a:t>I/O </a:t>
            </a:r>
            <a:r>
              <a:rPr dirty="0" sz="1600" spc="-5">
                <a:latin typeface="Verdana"/>
                <a:cs typeface="Verdana"/>
              </a:rPr>
              <a:t>port called </a:t>
            </a:r>
            <a:r>
              <a:rPr dirty="0" sz="1600" spc="-5">
                <a:solidFill>
                  <a:srgbClr val="FF0000"/>
                </a:solidFill>
                <a:latin typeface="Verdana"/>
                <a:cs typeface="Verdana"/>
              </a:rPr>
              <a:t>current</a:t>
            </a:r>
            <a:r>
              <a:rPr dirty="0" sz="1600" spc="8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Verdana"/>
                <a:cs typeface="Verdana"/>
              </a:rPr>
              <a:t>sourcing</a:t>
            </a:r>
            <a:r>
              <a:rPr dirty="0" sz="1600" spc="-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748665" marR="5080" indent="-279400">
              <a:lnSpc>
                <a:spcPct val="91600"/>
              </a:lnSpc>
              <a:spcBef>
                <a:spcPts val="295"/>
              </a:spcBef>
              <a:tabLst>
                <a:tab pos="755015" algn="l"/>
              </a:tabLst>
            </a:pPr>
            <a:r>
              <a:rPr dirty="0" sz="1200" spc="-45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dirty="0" sz="1200" spc="-45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dirty="0" sz="1600" spc="-5">
                <a:latin typeface="Verdana"/>
                <a:cs typeface="Verdana"/>
              </a:rPr>
              <a:t>LED anodes </a:t>
            </a:r>
            <a:r>
              <a:rPr dirty="0" sz="1600">
                <a:latin typeface="Verdana"/>
                <a:cs typeface="Verdana"/>
              </a:rPr>
              <a:t>are </a:t>
            </a:r>
            <a:r>
              <a:rPr dirty="0" sz="1600" spc="-5">
                <a:latin typeface="Verdana"/>
                <a:cs typeface="Verdana"/>
              </a:rPr>
              <a:t>connected to the power supply </a:t>
            </a:r>
            <a:r>
              <a:rPr dirty="0" sz="1600">
                <a:latin typeface="Verdana"/>
                <a:cs typeface="Verdana"/>
              </a:rPr>
              <a:t>and </a:t>
            </a:r>
            <a:r>
              <a:rPr dirty="0" sz="1600" spc="-5">
                <a:latin typeface="Verdana"/>
                <a:cs typeface="Verdana"/>
              </a:rPr>
              <a:t>logic </a:t>
            </a:r>
            <a:r>
              <a:rPr dirty="0" sz="1600">
                <a:latin typeface="Verdana"/>
                <a:cs typeface="Verdana"/>
              </a:rPr>
              <a:t>0 </a:t>
            </a:r>
            <a:r>
              <a:rPr dirty="0" sz="1600" spc="-5">
                <a:latin typeface="Verdana"/>
                <a:cs typeface="Verdana"/>
              </a:rPr>
              <a:t>from the </a:t>
            </a:r>
            <a:r>
              <a:rPr dirty="0" sz="1600">
                <a:latin typeface="Verdana"/>
                <a:cs typeface="Verdana"/>
              </a:rPr>
              <a:t>I/  O </a:t>
            </a:r>
            <a:r>
              <a:rPr dirty="0" sz="1600" spc="-5">
                <a:latin typeface="Verdana"/>
                <a:cs typeface="Verdana"/>
              </a:rPr>
              <a:t>port turns on the LEDs </a:t>
            </a:r>
            <a:r>
              <a:rPr dirty="0" sz="1600">
                <a:latin typeface="Verdana"/>
                <a:cs typeface="Verdana"/>
              </a:rPr>
              <a:t>- The </a:t>
            </a:r>
            <a:r>
              <a:rPr dirty="0" sz="1600" spc="-5">
                <a:latin typeface="Verdana"/>
                <a:cs typeface="Verdana"/>
              </a:rPr>
              <a:t>current </a:t>
            </a:r>
            <a:r>
              <a:rPr dirty="0" sz="1600">
                <a:latin typeface="Verdana"/>
                <a:cs typeface="Verdana"/>
              </a:rPr>
              <a:t>is </a:t>
            </a:r>
            <a:r>
              <a:rPr dirty="0" sz="1600" spc="-5">
                <a:latin typeface="Verdana"/>
                <a:cs typeface="Verdana"/>
              </a:rPr>
              <a:t>received by the chip called  </a:t>
            </a:r>
            <a:r>
              <a:rPr dirty="0" sz="1600" spc="-5">
                <a:solidFill>
                  <a:srgbClr val="FF0000"/>
                </a:solidFill>
                <a:latin typeface="Verdana"/>
                <a:cs typeface="Verdana"/>
              </a:rPr>
              <a:t>current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Verdana"/>
                <a:cs typeface="Verdana"/>
              </a:rPr>
              <a:t>sinking</a:t>
            </a:r>
            <a:r>
              <a:rPr dirty="0" sz="1600" spc="-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4038600"/>
            <a:ext cx="3733800" cy="217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60140" y="6360397"/>
            <a:ext cx="1468755" cy="60198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1400">
                <a:latin typeface="Arial"/>
                <a:cs typeface="Arial"/>
              </a:rPr>
              <a:t>Common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Cathode</a:t>
            </a:r>
            <a:endParaRPr sz="1400">
              <a:latin typeface="Arial"/>
              <a:cs typeface="Arial"/>
            </a:endParaRPr>
          </a:p>
          <a:p>
            <a:pPr algn="ctr" marR="10160">
              <a:lnSpc>
                <a:spcPct val="100000"/>
              </a:lnSpc>
              <a:spcBef>
                <a:spcPts val="390"/>
              </a:spcBef>
            </a:pPr>
            <a:r>
              <a:rPr dirty="0" sz="1800" spc="-5">
                <a:latin typeface="Verdana"/>
                <a:cs typeface="Verdana"/>
              </a:rPr>
              <a:t>Active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high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8940" y="6421966"/>
            <a:ext cx="1445260" cy="54038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400" spc="-5">
                <a:latin typeface="Verdana"/>
                <a:cs typeface="Verdana"/>
              </a:rPr>
              <a:t>Common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Anode</a:t>
            </a:r>
            <a:endParaRPr sz="1400">
              <a:latin typeface="Verdana"/>
              <a:cs typeface="Verdana"/>
            </a:endParaRPr>
          </a:p>
          <a:p>
            <a:pPr algn="ctr" marR="92710">
              <a:lnSpc>
                <a:spcPct val="100000"/>
              </a:lnSpc>
              <a:spcBef>
                <a:spcPts val="120"/>
              </a:spcBef>
            </a:pPr>
            <a:r>
              <a:rPr dirty="0" sz="1800" spc="-5">
                <a:latin typeface="Verdana"/>
                <a:cs typeface="Verdana"/>
              </a:rPr>
              <a:t>Active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low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2019-11-14T12:26:13Z</dcterms:created>
  <dcterms:modified xsi:type="dcterms:W3CDTF">2019-11-14T12:26:13Z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