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4" r:id="rId2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1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3139" y="1404620"/>
            <a:ext cx="80721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2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2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14-Nov-19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2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14-Nov-19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14-Nov-19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4406" y="2209800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8305793" y="0"/>
                </a:moveTo>
                <a:lnTo>
                  <a:pt x="0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139" y="916940"/>
            <a:ext cx="7518400" cy="1173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2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258060"/>
            <a:ext cx="5045710" cy="3103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cybercollege.com/tvp008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00" y="1447800"/>
            <a:ext cx="0" cy="5105400"/>
          </a:xfrm>
          <a:custGeom>
            <a:avLst/>
            <a:gdLst/>
            <a:ahLst/>
            <a:cxnLst/>
            <a:rect l="l" t="t" r="r" b="b"/>
            <a:pathLst>
              <a:path h="5105400">
                <a:moveTo>
                  <a:pt x="0" y="0"/>
                </a:moveTo>
                <a:lnTo>
                  <a:pt x="0" y="5105400"/>
                </a:lnTo>
              </a:path>
            </a:pathLst>
          </a:custGeom>
          <a:ln w="76200">
            <a:solidFill>
              <a:srgbClr val="7B0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82050" y="762000"/>
            <a:ext cx="444500" cy="457200"/>
          </a:xfrm>
          <a:custGeom>
            <a:avLst/>
            <a:gdLst/>
            <a:ahLst/>
            <a:cxnLst/>
            <a:rect l="l" t="t" r="r" b="b"/>
            <a:pathLst>
              <a:path w="444500" h="457200">
                <a:moveTo>
                  <a:pt x="0" y="457200"/>
                </a:moveTo>
                <a:lnTo>
                  <a:pt x="444500" y="457200"/>
                </a:lnTo>
                <a:lnTo>
                  <a:pt x="4445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7B0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69350" y="762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762000"/>
            <a:ext cx="7943850" cy="457200"/>
          </a:xfrm>
          <a:custGeom>
            <a:avLst/>
            <a:gdLst/>
            <a:ahLst/>
            <a:cxnLst/>
            <a:rect l="l" t="t" r="r" b="b"/>
            <a:pathLst>
              <a:path w="7943850" h="457200">
                <a:moveTo>
                  <a:pt x="0" y="457200"/>
                </a:moveTo>
                <a:lnTo>
                  <a:pt x="7943850" y="457200"/>
                </a:lnTo>
                <a:lnTo>
                  <a:pt x="794385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A9A8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762000"/>
            <a:ext cx="7943850" cy="457200"/>
          </a:xfrm>
          <a:custGeom>
            <a:avLst/>
            <a:gdLst/>
            <a:ahLst/>
            <a:cxnLst/>
            <a:rect l="l" t="t" r="r" b="b"/>
            <a:pathLst>
              <a:path w="7943850" h="457200">
                <a:moveTo>
                  <a:pt x="0" y="457199"/>
                </a:moveTo>
                <a:lnTo>
                  <a:pt x="7943844" y="457199"/>
                </a:lnTo>
                <a:lnTo>
                  <a:pt x="7943844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1219200"/>
            <a:ext cx="7943850" cy="228600"/>
          </a:xfrm>
          <a:custGeom>
            <a:avLst/>
            <a:gdLst/>
            <a:ahLst/>
            <a:cxnLst/>
            <a:rect l="l" t="t" r="r" b="b"/>
            <a:pathLst>
              <a:path w="7943850" h="228600">
                <a:moveTo>
                  <a:pt x="0" y="228600"/>
                </a:moveTo>
                <a:lnTo>
                  <a:pt x="7943850" y="228600"/>
                </a:lnTo>
                <a:lnTo>
                  <a:pt x="79438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B0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1219200"/>
            <a:ext cx="7943850" cy="228600"/>
          </a:xfrm>
          <a:custGeom>
            <a:avLst/>
            <a:gdLst/>
            <a:ahLst/>
            <a:cxnLst/>
            <a:rect l="l" t="t" r="r" b="b"/>
            <a:pathLst>
              <a:path w="7943850" h="228600">
                <a:moveTo>
                  <a:pt x="0" y="228600"/>
                </a:moveTo>
                <a:lnTo>
                  <a:pt x="7943844" y="228600"/>
                </a:lnTo>
                <a:lnTo>
                  <a:pt x="7943844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8875" y="1219200"/>
            <a:ext cx="447675" cy="228600"/>
          </a:xfrm>
          <a:custGeom>
            <a:avLst/>
            <a:gdLst/>
            <a:ahLst/>
            <a:cxnLst/>
            <a:rect l="l" t="t" r="r" b="b"/>
            <a:pathLst>
              <a:path w="447675" h="228600">
                <a:moveTo>
                  <a:pt x="0" y="228600"/>
                </a:moveTo>
                <a:lnTo>
                  <a:pt x="447675" y="228600"/>
                </a:lnTo>
                <a:lnTo>
                  <a:pt x="44767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9A8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8874" y="1219200"/>
            <a:ext cx="447675" cy="228600"/>
          </a:xfrm>
          <a:custGeom>
            <a:avLst/>
            <a:gdLst/>
            <a:ahLst/>
            <a:cxnLst/>
            <a:rect l="l" t="t" r="r" b="b"/>
            <a:pathLst>
              <a:path w="447675" h="228600">
                <a:moveTo>
                  <a:pt x="0" y="228600"/>
                </a:moveTo>
                <a:lnTo>
                  <a:pt x="447675" y="228600"/>
                </a:lnTo>
                <a:lnTo>
                  <a:pt x="44767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19205" y="4038600"/>
            <a:ext cx="7696200" cy="0"/>
          </a:xfrm>
          <a:custGeom>
            <a:avLst/>
            <a:gdLst/>
            <a:ahLst/>
            <a:cxnLst/>
            <a:rect l="l" t="t" r="r" b="b"/>
            <a:pathLst>
              <a:path w="7696200">
                <a:moveTo>
                  <a:pt x="7696194" y="0"/>
                </a:moveTo>
                <a:lnTo>
                  <a:pt x="0" y="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8200" y="762000"/>
            <a:ext cx="8391525" cy="5791200"/>
          </a:xfrm>
          <a:custGeom>
            <a:avLst/>
            <a:gdLst/>
            <a:ahLst/>
            <a:cxnLst/>
            <a:rect l="l" t="t" r="r" b="b"/>
            <a:pathLst>
              <a:path w="8391525" h="5791200">
                <a:moveTo>
                  <a:pt x="0" y="0"/>
                </a:moveTo>
                <a:lnTo>
                  <a:pt x="8391513" y="0"/>
                </a:lnTo>
                <a:lnTo>
                  <a:pt x="8391513" y="5791195"/>
                </a:lnTo>
                <a:lnTo>
                  <a:pt x="0" y="579119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7939" y="4150825"/>
            <a:ext cx="7157084" cy="688009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  <a:tabLst>
                <a:tab pos="1135380" algn="l"/>
              </a:tabLst>
            </a:pPr>
            <a:r>
              <a:rPr sz="3700" spc="-5" dirty="0">
                <a:latin typeface="Arial"/>
                <a:cs typeface="Arial"/>
              </a:rPr>
              <a:t>Data	Converters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ED2AA155-05B7-4C36-86A0-C8746AEA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686165" cy="36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79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dirty="0"/>
              <a:t>PIC18F4520 </a:t>
            </a:r>
            <a:r>
              <a:rPr sz="3600" spc="-5" dirty="0"/>
              <a:t>Analog-to-Digital (A/D)  Converter Module </a:t>
            </a:r>
            <a:r>
              <a:rPr sz="2400" dirty="0"/>
              <a:t>(3 of 3)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5940" y="2405379"/>
            <a:ext cx="5559425" cy="339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6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1800" spc="-795" dirty="0">
                <a:solidFill>
                  <a:srgbClr val="660000"/>
                </a:solidFill>
                <a:latin typeface="Wingdings"/>
                <a:cs typeface="Wingdings"/>
              </a:rPr>
              <a:t></a:t>
            </a:r>
            <a:r>
              <a:rPr sz="1800" spc="-79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Times New Roman"/>
                <a:cs typeface="Times New Roman"/>
              </a:rPr>
              <a:t>Three control registers are used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to:</a:t>
            </a:r>
            <a:endParaRPr sz="2600">
              <a:latin typeface="Times New Roman"/>
              <a:cs typeface="Times New Roman"/>
            </a:endParaRPr>
          </a:p>
          <a:p>
            <a:pPr marL="914400" marR="207010" indent="-431800">
              <a:lnSpc>
                <a:spcPct val="81700"/>
              </a:lnSpc>
              <a:spcBef>
                <a:spcPts val="380"/>
              </a:spcBef>
              <a:tabLst>
                <a:tab pos="918844" algn="l"/>
              </a:tabLst>
            </a:pPr>
            <a:r>
              <a:rPr sz="1500" spc="-560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999966"/>
                </a:solidFill>
                <a:latin typeface="Times New Roman"/>
                <a:cs typeface="Times New Roman"/>
              </a:rPr>
              <a:t>		</a:t>
            </a:r>
            <a:r>
              <a:rPr sz="2000" spc="-5" dirty="0">
                <a:latin typeface="Times New Roman"/>
                <a:cs typeface="Times New Roman"/>
              </a:rPr>
              <a:t>Set </a:t>
            </a:r>
            <a:r>
              <a:rPr sz="2000" dirty="0">
                <a:latin typeface="Times New Roman"/>
                <a:cs typeface="Times New Roman"/>
              </a:rPr>
              <a:t>up </a:t>
            </a:r>
            <a:r>
              <a:rPr sz="2000" spc="-5" dirty="0">
                <a:latin typeface="Times New Roman"/>
                <a:cs typeface="Times New Roman"/>
              </a:rPr>
              <a:t>the I/O pins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analog signals </a:t>
            </a:r>
            <a:r>
              <a:rPr sz="2000" dirty="0">
                <a:latin typeface="Times New Roman"/>
                <a:cs typeface="Times New Roman"/>
              </a:rPr>
              <a:t>from  </a:t>
            </a:r>
            <a:r>
              <a:rPr sz="2000" spc="-5" dirty="0">
                <a:latin typeface="Times New Roman"/>
                <a:cs typeface="Times New Roman"/>
              </a:rPr>
              <a:t>ports </a:t>
            </a:r>
            <a:r>
              <a:rPr sz="2000" dirty="0">
                <a:latin typeface="Times New Roman"/>
                <a:cs typeface="Times New Roman"/>
              </a:rPr>
              <a:t>A, B,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5" dirty="0">
                <a:latin typeface="Times New Roman"/>
                <a:cs typeface="Times New Roman"/>
              </a:rPr>
              <a:t>that are used as inputs </a:t>
            </a:r>
            <a:r>
              <a:rPr sz="2000" dirty="0">
                <a:latin typeface="Times New Roman"/>
                <a:cs typeface="Times New Roman"/>
              </a:rPr>
              <a:t>for  </a:t>
            </a:r>
            <a:r>
              <a:rPr sz="2000" spc="-5" dirty="0">
                <a:latin typeface="Times New Roman"/>
                <a:cs typeface="Times New Roman"/>
              </a:rPr>
              <a:t>A/D conversion.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/>
                <a:cs typeface="Times New Roman"/>
              </a:rPr>
              <a:t>RA5</a:t>
            </a:r>
            <a:endParaRPr sz="2000">
              <a:latin typeface="Times New Roman"/>
              <a:cs typeface="Times New Roman"/>
            </a:endParaRPr>
          </a:p>
          <a:p>
            <a:pPr marL="482600">
              <a:lnSpc>
                <a:spcPts val="2380"/>
              </a:lnSpc>
              <a:tabLst>
                <a:tab pos="918844" algn="l"/>
              </a:tabLst>
            </a:pPr>
            <a:r>
              <a:rPr sz="1500" spc="-560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Select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channel: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/>
                <a:cs typeface="Times New Roman"/>
              </a:rPr>
              <a:t>AN4</a:t>
            </a:r>
            <a:endParaRPr sz="2000">
              <a:latin typeface="Times New Roman"/>
              <a:cs typeface="Times New Roman"/>
            </a:endParaRPr>
          </a:p>
          <a:p>
            <a:pPr marL="914400" marR="85090" indent="-431800">
              <a:lnSpc>
                <a:spcPct val="79600"/>
              </a:lnSpc>
              <a:spcBef>
                <a:spcPts val="484"/>
              </a:spcBef>
              <a:tabLst>
                <a:tab pos="918844" algn="l"/>
              </a:tabLst>
            </a:pPr>
            <a:r>
              <a:rPr sz="1500" spc="-560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999966"/>
                </a:solidFill>
                <a:latin typeface="Times New Roman"/>
                <a:cs typeface="Times New Roman"/>
              </a:rPr>
              <a:t>		</a:t>
            </a:r>
            <a:r>
              <a:rPr sz="2000" spc="-5" dirty="0">
                <a:latin typeface="Times New Roman"/>
                <a:cs typeface="Times New Roman"/>
              </a:rPr>
              <a:t>Set </a:t>
            </a:r>
            <a:r>
              <a:rPr sz="2000" dirty="0">
                <a:latin typeface="Times New Roman"/>
                <a:cs typeface="Times New Roman"/>
              </a:rPr>
              <a:t>up </a:t>
            </a:r>
            <a:r>
              <a:rPr sz="2000" spc="-5" dirty="0">
                <a:latin typeface="Times New Roman"/>
                <a:cs typeface="Times New Roman"/>
              </a:rPr>
              <a:t>pins </a:t>
            </a:r>
            <a:r>
              <a:rPr sz="2000" dirty="0">
                <a:solidFill>
                  <a:srgbClr val="3333FF"/>
                </a:solidFill>
                <a:latin typeface="Times New Roman"/>
                <a:cs typeface="Times New Roman"/>
              </a:rPr>
              <a:t>RA2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3333FF"/>
                </a:solidFill>
                <a:latin typeface="Times New Roman"/>
                <a:cs typeface="Times New Roman"/>
              </a:rPr>
              <a:t>RA3 </a:t>
            </a:r>
            <a:r>
              <a:rPr sz="2000" spc="-5" dirty="0">
                <a:latin typeface="Times New Roman"/>
                <a:cs typeface="Times New Roman"/>
              </a:rPr>
              <a:t>to connect  external </a:t>
            </a:r>
            <a:r>
              <a:rPr sz="2000" spc="10" dirty="0">
                <a:latin typeface="Times New Roman"/>
                <a:cs typeface="Times New Roman"/>
              </a:rPr>
              <a:t>V</a:t>
            </a:r>
            <a:r>
              <a:rPr sz="1950" spc="15" baseline="-21367" dirty="0">
                <a:latin typeface="Times New Roman"/>
                <a:cs typeface="Times New Roman"/>
              </a:rPr>
              <a:t>REF </a:t>
            </a:r>
            <a:r>
              <a:rPr sz="2000" dirty="0">
                <a:latin typeface="Times New Roman"/>
                <a:cs typeface="Times New Roman"/>
              </a:rPr>
              <a:t>+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spc="10" dirty="0">
                <a:latin typeface="Times New Roman"/>
                <a:cs typeface="Times New Roman"/>
              </a:rPr>
              <a:t>V</a:t>
            </a:r>
            <a:r>
              <a:rPr sz="1950" spc="15" baseline="-21367" dirty="0">
                <a:latin typeface="Times New Roman"/>
                <a:cs typeface="Times New Roman"/>
              </a:rPr>
              <a:t>REF </a:t>
            </a:r>
            <a:r>
              <a:rPr sz="2000" dirty="0">
                <a:latin typeface="Times New Roman"/>
                <a:cs typeface="Times New Roman"/>
              </a:rPr>
              <a:t>- </a:t>
            </a:r>
            <a:r>
              <a:rPr sz="2000" spc="-5" dirty="0">
                <a:latin typeface="Times New Roman"/>
                <a:cs typeface="Times New Roman"/>
              </a:rPr>
              <a:t>if specified in the  control register </a:t>
            </a:r>
            <a:r>
              <a:rPr sz="2000" spc="-5" dirty="0">
                <a:solidFill>
                  <a:srgbClr val="FF5050"/>
                </a:solidFill>
                <a:latin typeface="Times New Roman"/>
                <a:cs typeface="Times New Roman"/>
              </a:rPr>
              <a:t>ADCON1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914400" marR="707390" indent="-431800">
              <a:lnSpc>
                <a:spcPts val="1920"/>
              </a:lnSpc>
              <a:spcBef>
                <a:spcPts val="445"/>
              </a:spcBef>
              <a:tabLst>
                <a:tab pos="918844" algn="l"/>
              </a:tabLst>
            </a:pPr>
            <a:r>
              <a:rPr sz="1500" spc="-560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999966"/>
                </a:solidFill>
                <a:latin typeface="Times New Roman"/>
                <a:cs typeface="Times New Roman"/>
              </a:rPr>
              <a:t>		</a:t>
            </a:r>
            <a:r>
              <a:rPr sz="2000" spc="-5" dirty="0">
                <a:latin typeface="Times New Roman"/>
                <a:cs typeface="Times New Roman"/>
              </a:rPr>
              <a:t>Select an oscillator frequency divider  through the control register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5050"/>
                </a:solidFill>
                <a:latin typeface="Times New Roman"/>
                <a:cs typeface="Times New Roman"/>
              </a:rPr>
              <a:t>ADCON2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914400" marR="5080" indent="-431800">
              <a:lnSpc>
                <a:spcPts val="1920"/>
              </a:lnSpc>
              <a:spcBef>
                <a:spcPts val="459"/>
              </a:spcBef>
              <a:tabLst>
                <a:tab pos="918844" algn="l"/>
              </a:tabLst>
            </a:pPr>
            <a:r>
              <a:rPr sz="1500" spc="-560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999966"/>
                </a:solidFill>
                <a:latin typeface="Times New Roman"/>
                <a:cs typeface="Times New Roman"/>
              </a:rPr>
              <a:t>		</a:t>
            </a:r>
            <a:r>
              <a:rPr sz="2000" spc="-5" dirty="0">
                <a:latin typeface="Times New Roman"/>
                <a:cs typeface="Times New Roman"/>
              </a:rPr>
              <a:t>Select an acquisition time through the control  register </a:t>
            </a:r>
            <a:r>
              <a:rPr sz="2000" spc="-5" dirty="0">
                <a:solidFill>
                  <a:srgbClr val="FF5050"/>
                </a:solidFill>
                <a:latin typeface="Times New Roman"/>
                <a:cs typeface="Times New Roman"/>
              </a:rPr>
              <a:t>ADCON2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72200" y="2514600"/>
            <a:ext cx="3276600" cy="1557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0600" y="6553200"/>
            <a:ext cx="8001000" cy="762000"/>
          </a:xfrm>
          <a:prstGeom prst="rect">
            <a:avLst/>
          </a:prstGeom>
          <a:solidFill>
            <a:srgbClr val="FFFDA9"/>
          </a:solidFill>
          <a:ln w="9524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91440" marR="4972685">
              <a:lnSpc>
                <a:spcPts val="1600"/>
              </a:lnSpc>
              <a:spcBef>
                <a:spcPts val="600"/>
              </a:spcBef>
            </a:pPr>
            <a:r>
              <a:rPr sz="1400" b="1" dirty="0">
                <a:latin typeface="Times New Roman"/>
                <a:cs typeface="Times New Roman"/>
              </a:rPr>
              <a:t>If the input is </a:t>
            </a:r>
            <a:r>
              <a:rPr sz="1400" b="1" spc="-229" dirty="0">
                <a:latin typeface="Times New Roman"/>
                <a:cs typeface="Times New Roman"/>
              </a:rPr>
              <a:t>0-1V</a:t>
            </a:r>
            <a:r>
              <a:rPr sz="1400" spc="-229" dirty="0">
                <a:latin typeface="Wingdings"/>
                <a:cs typeface="Wingdings"/>
              </a:rPr>
              <a:t></a:t>
            </a:r>
            <a:r>
              <a:rPr sz="1400" spc="-229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Vin=[0-1]:  </a:t>
            </a:r>
            <a:r>
              <a:rPr sz="1400" b="1" spc="-5" dirty="0">
                <a:latin typeface="Times New Roman"/>
                <a:cs typeface="Times New Roman"/>
              </a:rPr>
              <a:t>Option1: </a:t>
            </a:r>
            <a:r>
              <a:rPr sz="1400" b="1" spc="-30" dirty="0">
                <a:latin typeface="Times New Roman"/>
                <a:cs typeface="Times New Roman"/>
              </a:rPr>
              <a:t>Vref+ </a:t>
            </a:r>
            <a:r>
              <a:rPr sz="1400" b="1" dirty="0">
                <a:latin typeface="Times New Roman"/>
                <a:cs typeface="Times New Roman"/>
              </a:rPr>
              <a:t>&amp; </a:t>
            </a:r>
            <a:r>
              <a:rPr sz="1400" b="1" spc="-30" dirty="0">
                <a:latin typeface="Times New Roman"/>
                <a:cs typeface="Times New Roman"/>
              </a:rPr>
              <a:t>Vref- </a:t>
            </a:r>
            <a:r>
              <a:rPr sz="1400" spc="-690" dirty="0">
                <a:latin typeface="Wingdings"/>
                <a:cs typeface="Wingdings"/>
              </a:rPr>
              <a:t>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1V &amp;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GND</a:t>
            </a: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ts val="1660"/>
              </a:lnSpc>
            </a:pPr>
            <a:r>
              <a:rPr sz="1400" b="1" spc="-5" dirty="0">
                <a:latin typeface="Times New Roman"/>
                <a:cs typeface="Times New Roman"/>
              </a:rPr>
              <a:t>Option </a:t>
            </a:r>
            <a:r>
              <a:rPr sz="1400" b="1" dirty="0">
                <a:latin typeface="Times New Roman"/>
                <a:cs typeface="Times New Roman"/>
              </a:rPr>
              <a:t>2: Shift </a:t>
            </a:r>
            <a:r>
              <a:rPr sz="1400" b="1" spc="-20" dirty="0">
                <a:latin typeface="Times New Roman"/>
                <a:cs typeface="Times New Roman"/>
              </a:rPr>
              <a:t>Vin </a:t>
            </a:r>
            <a:r>
              <a:rPr sz="1400" b="1" dirty="0">
                <a:latin typeface="Times New Roman"/>
                <a:cs typeface="Times New Roman"/>
              </a:rPr>
              <a:t>to </a:t>
            </a:r>
            <a:r>
              <a:rPr sz="1400" b="1" spc="50" dirty="0">
                <a:latin typeface="Times New Roman"/>
                <a:cs typeface="Times New Roman"/>
              </a:rPr>
              <a:t>Vin</a:t>
            </a:r>
            <a:r>
              <a:rPr sz="1400" b="1" spc="50" dirty="0">
                <a:latin typeface="Arial"/>
                <a:cs typeface="Arial"/>
              </a:rPr>
              <a:t>’</a:t>
            </a:r>
            <a:r>
              <a:rPr sz="1400" b="1" spc="50" dirty="0">
                <a:latin typeface="Times New Roman"/>
                <a:cs typeface="Times New Roman"/>
              </a:rPr>
              <a:t>= </a:t>
            </a:r>
            <a:r>
              <a:rPr sz="1400" b="1" spc="-10" dirty="0">
                <a:latin typeface="Times New Roman"/>
                <a:cs typeface="Times New Roman"/>
              </a:rPr>
              <a:t>Vin=[0-Vcc] </a:t>
            </a:r>
            <a:r>
              <a:rPr sz="1400" b="1" dirty="0">
                <a:latin typeface="Times New Roman"/>
                <a:cs typeface="Times New Roman"/>
              </a:rPr>
              <a:t>and </a:t>
            </a:r>
            <a:r>
              <a:rPr sz="1400" b="1" spc="-5" dirty="0">
                <a:latin typeface="Times New Roman"/>
                <a:cs typeface="Times New Roman"/>
              </a:rPr>
              <a:t>then </a:t>
            </a:r>
            <a:r>
              <a:rPr sz="1400" b="1" spc="-30" dirty="0">
                <a:latin typeface="Times New Roman"/>
                <a:cs typeface="Times New Roman"/>
              </a:rPr>
              <a:t>Vref+ </a:t>
            </a:r>
            <a:r>
              <a:rPr sz="1400" b="1" dirty="0">
                <a:latin typeface="Times New Roman"/>
                <a:cs typeface="Times New Roman"/>
              </a:rPr>
              <a:t>&amp; </a:t>
            </a:r>
            <a:r>
              <a:rPr sz="1400" b="1" spc="-30" dirty="0">
                <a:latin typeface="Times New Roman"/>
                <a:cs typeface="Times New Roman"/>
              </a:rPr>
              <a:t>Vref- </a:t>
            </a:r>
            <a:r>
              <a:rPr sz="1400" spc="-690" dirty="0">
                <a:latin typeface="Wingdings"/>
                <a:cs typeface="Wingdings"/>
              </a:rPr>
              <a:t></a:t>
            </a:r>
            <a:r>
              <a:rPr sz="1400" spc="3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Vcc </a:t>
            </a:r>
            <a:r>
              <a:rPr sz="1400" b="1" dirty="0">
                <a:latin typeface="Times New Roman"/>
                <a:cs typeface="Times New Roman"/>
              </a:rPr>
              <a:t>&amp;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GND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686165" cy="36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343400" y="3048000"/>
            <a:ext cx="5181600" cy="2116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1404620"/>
            <a:ext cx="78943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42560" algn="l"/>
              </a:tabLst>
            </a:pPr>
            <a:r>
              <a:rPr dirty="0"/>
              <a:t>A</a:t>
            </a:r>
            <a:r>
              <a:rPr spc="-5" dirty="0"/>
              <a:t>/</a:t>
            </a:r>
            <a:r>
              <a:rPr dirty="0"/>
              <a:t>D Con</a:t>
            </a:r>
            <a:r>
              <a:rPr spc="-5" dirty="0"/>
              <a:t>t</a:t>
            </a:r>
            <a:r>
              <a:rPr dirty="0"/>
              <a:t>rol</a:t>
            </a:r>
            <a:r>
              <a:rPr spc="-5" dirty="0"/>
              <a:t> </a:t>
            </a:r>
            <a:r>
              <a:rPr dirty="0"/>
              <a:t>R</a:t>
            </a:r>
            <a:r>
              <a:rPr spc="-5" dirty="0"/>
              <a:t>e</a:t>
            </a:r>
            <a:r>
              <a:rPr dirty="0"/>
              <a:t>g</a:t>
            </a:r>
            <a:r>
              <a:rPr spc="-5" dirty="0"/>
              <a:t>i</a:t>
            </a:r>
            <a:r>
              <a:rPr dirty="0"/>
              <a:t>s</a:t>
            </a:r>
            <a:r>
              <a:rPr spc="-5" dirty="0"/>
              <a:t>ter</a:t>
            </a:r>
            <a:r>
              <a:rPr dirty="0"/>
              <a:t>0	(ADCON0)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4540" y="2319020"/>
            <a:ext cx="3527425" cy="39979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82600" marR="184150" indent="-469900">
              <a:lnSpc>
                <a:spcPts val="2800"/>
              </a:lnSpc>
              <a:spcBef>
                <a:spcPts val="260"/>
              </a:spcBef>
              <a:tabLst>
                <a:tab pos="481965" algn="l"/>
              </a:tabLst>
            </a:pPr>
            <a:r>
              <a:rPr sz="1650" spc="-725" dirty="0">
                <a:solidFill>
                  <a:srgbClr val="660000"/>
                </a:solidFill>
                <a:latin typeface="Wingdings"/>
                <a:cs typeface="Wingdings"/>
              </a:rPr>
              <a:t></a:t>
            </a:r>
            <a:r>
              <a:rPr sz="1650" spc="-72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Primary function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ADCON0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register:</a:t>
            </a:r>
            <a:endParaRPr sz="2400">
              <a:latin typeface="Times New Roman"/>
              <a:cs typeface="Times New Roman"/>
            </a:endParaRPr>
          </a:p>
          <a:p>
            <a:pPr marL="913765" marR="5080" indent="-431800">
              <a:lnSpc>
                <a:spcPct val="100800"/>
              </a:lnSpc>
              <a:spcBef>
                <a:spcPts val="400"/>
              </a:spcBef>
              <a:tabLst>
                <a:tab pos="918844" algn="l"/>
              </a:tabLst>
            </a:pPr>
            <a:r>
              <a:rPr sz="1500" spc="-560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999966"/>
                </a:solidFill>
                <a:latin typeface="Times New Roman"/>
                <a:cs typeface="Times New Roman"/>
              </a:rPr>
              <a:t>		</a:t>
            </a:r>
            <a:r>
              <a:rPr sz="2000" spc="-5" dirty="0">
                <a:latin typeface="Times New Roman"/>
                <a:cs typeface="Times New Roman"/>
              </a:rPr>
              <a:t>Select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channel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input  analog signal</a:t>
            </a:r>
            <a:endParaRPr sz="20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480"/>
              </a:spcBef>
              <a:tabLst>
                <a:tab pos="918844" algn="l"/>
              </a:tabLst>
            </a:pPr>
            <a:r>
              <a:rPr sz="1500" spc="-560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Start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conversion</a:t>
            </a:r>
            <a:endParaRPr sz="2000">
              <a:latin typeface="Times New Roman"/>
              <a:cs typeface="Times New Roman"/>
            </a:endParaRPr>
          </a:p>
          <a:p>
            <a:pPr marL="913765" marR="329565" indent="-431800">
              <a:lnSpc>
                <a:spcPct val="100800"/>
              </a:lnSpc>
              <a:spcBef>
                <a:spcPts val="480"/>
              </a:spcBef>
              <a:tabLst>
                <a:tab pos="918844" algn="l"/>
              </a:tabLst>
            </a:pPr>
            <a:r>
              <a:rPr sz="1500" spc="-560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999966"/>
                </a:solidFill>
                <a:latin typeface="Times New Roman"/>
                <a:cs typeface="Times New Roman"/>
              </a:rPr>
              <a:t>		</a:t>
            </a:r>
            <a:r>
              <a:rPr sz="2000" spc="-5" dirty="0">
                <a:latin typeface="Times New Roman"/>
                <a:cs typeface="Times New Roman"/>
              </a:rPr>
              <a:t>Indicate the end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 conversion</a:t>
            </a:r>
            <a:endParaRPr sz="2000">
              <a:latin typeface="Times New Roman"/>
              <a:cs typeface="Times New Roman"/>
            </a:endParaRPr>
          </a:p>
          <a:p>
            <a:pPr marL="482600" marR="361950" indent="-469900">
              <a:lnSpc>
                <a:spcPct val="99800"/>
              </a:lnSpc>
              <a:spcBef>
                <a:spcPts val="580"/>
              </a:spcBef>
              <a:tabLst>
                <a:tab pos="481965" algn="l"/>
              </a:tabLst>
            </a:pPr>
            <a:r>
              <a:rPr sz="1650" spc="-725" dirty="0">
                <a:solidFill>
                  <a:srgbClr val="660000"/>
                </a:solidFill>
                <a:latin typeface="Wingdings"/>
                <a:cs typeface="Wingdings"/>
              </a:rPr>
              <a:t></a:t>
            </a:r>
            <a:r>
              <a:rPr sz="1650" spc="-72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Bit1 is set to start the  conversion, and at the  end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conversion  this bit 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reset.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686165" cy="36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810000" y="2971800"/>
            <a:ext cx="5715000" cy="1971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1465579"/>
            <a:ext cx="76873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A </a:t>
            </a:r>
            <a:r>
              <a:rPr sz="4000" spc="-5" dirty="0"/>
              <a:t>to </a:t>
            </a:r>
            <a:r>
              <a:rPr sz="4000" dirty="0"/>
              <a:t>D </a:t>
            </a:r>
            <a:r>
              <a:rPr sz="4000" spc="-5" dirty="0"/>
              <a:t>Control Register1</a:t>
            </a:r>
            <a:r>
              <a:rPr sz="4000" spc="-40" dirty="0"/>
              <a:t> </a:t>
            </a:r>
            <a:r>
              <a:rPr sz="4000" dirty="0"/>
              <a:t>(ADCON1)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612140" y="2623820"/>
            <a:ext cx="3102610" cy="428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5080" indent="-469900">
              <a:lnSpc>
                <a:spcPct val="999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1950" spc="-865" dirty="0">
                <a:solidFill>
                  <a:srgbClr val="660000"/>
                </a:solidFill>
                <a:latin typeface="Wingdings"/>
                <a:cs typeface="Wingdings"/>
              </a:rPr>
              <a:t></a:t>
            </a:r>
            <a:r>
              <a:rPr sz="1950" spc="-86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ADCON1 </a:t>
            </a:r>
            <a:r>
              <a:rPr sz="2800" spc="-5" dirty="0">
                <a:latin typeface="Times New Roman"/>
                <a:cs typeface="Times New Roman"/>
              </a:rPr>
              <a:t>is  primarily used to  set </a:t>
            </a:r>
            <a:r>
              <a:rPr sz="2800" dirty="0">
                <a:latin typeface="Times New Roman"/>
                <a:cs typeface="Times New Roman"/>
              </a:rPr>
              <a:t>up </a:t>
            </a:r>
            <a:r>
              <a:rPr sz="2800" spc="-5" dirty="0">
                <a:latin typeface="Times New Roman"/>
                <a:cs typeface="Times New Roman"/>
              </a:rPr>
              <a:t>the I/O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pins  either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analog  signal </a:t>
            </a:r>
            <a:r>
              <a:rPr sz="2800" dirty="0">
                <a:latin typeface="Times New Roman"/>
                <a:cs typeface="Times New Roman"/>
              </a:rPr>
              <a:t>or for  </a:t>
            </a:r>
            <a:r>
              <a:rPr sz="2800" spc="-5" dirty="0">
                <a:latin typeface="Times New Roman"/>
                <a:cs typeface="Times New Roman"/>
              </a:rPr>
              <a:t>digital signals  (see Table </a:t>
            </a:r>
            <a:r>
              <a:rPr sz="2800" dirty="0">
                <a:latin typeface="Times New Roman"/>
                <a:cs typeface="Times New Roman"/>
              </a:rPr>
              <a:t>12.2)  </a:t>
            </a:r>
            <a:r>
              <a:rPr sz="2800" spc="-5" dirty="0">
                <a:latin typeface="Times New Roman"/>
                <a:cs typeface="Times New Roman"/>
              </a:rPr>
              <a:t>and select </a:t>
            </a:r>
            <a:r>
              <a:rPr sz="2800" spc="5" dirty="0">
                <a:latin typeface="Times New Roman"/>
                <a:cs typeface="Times New Roman"/>
              </a:rPr>
              <a:t>V</a:t>
            </a:r>
            <a:r>
              <a:rPr sz="2775" spc="7" baseline="-21021" dirty="0">
                <a:latin typeface="Times New Roman"/>
                <a:cs typeface="Times New Roman"/>
              </a:rPr>
              <a:t>REF  </a:t>
            </a:r>
            <a:r>
              <a:rPr sz="2800" spc="-5" dirty="0">
                <a:latin typeface="Times New Roman"/>
                <a:cs typeface="Times New Roman"/>
              </a:rPr>
              <a:t>voltages (see  Table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12.1).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686165" cy="36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65579"/>
            <a:ext cx="76873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A </a:t>
            </a:r>
            <a:r>
              <a:rPr sz="4000" spc="-5" dirty="0"/>
              <a:t>to </a:t>
            </a:r>
            <a:r>
              <a:rPr sz="4000" dirty="0"/>
              <a:t>D </a:t>
            </a:r>
            <a:r>
              <a:rPr sz="4000" spc="-5" dirty="0"/>
              <a:t>Control Register1</a:t>
            </a:r>
            <a:r>
              <a:rPr sz="4000" spc="-40" dirty="0"/>
              <a:t> </a:t>
            </a:r>
            <a:r>
              <a:rPr sz="4000" dirty="0"/>
              <a:t>(ADCON1)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12140" y="2623820"/>
            <a:ext cx="310261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5080" indent="-4699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1950" spc="-865" dirty="0">
                <a:solidFill>
                  <a:srgbClr val="660000"/>
                </a:solidFill>
                <a:latin typeface="Wingdings"/>
                <a:cs typeface="Wingdings"/>
              </a:rPr>
              <a:t></a:t>
            </a:r>
            <a:r>
              <a:rPr sz="1950" spc="-86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ADCON1 </a:t>
            </a:r>
            <a:r>
              <a:rPr sz="2800" spc="-5" dirty="0">
                <a:latin typeface="Times New Roman"/>
                <a:cs typeface="Times New Roman"/>
              </a:rPr>
              <a:t>is  primarily used to  set </a:t>
            </a:r>
            <a:r>
              <a:rPr sz="2800" dirty="0">
                <a:latin typeface="Times New Roman"/>
                <a:cs typeface="Times New Roman"/>
              </a:rPr>
              <a:t>up </a:t>
            </a:r>
            <a:r>
              <a:rPr sz="2800" spc="-5" dirty="0">
                <a:latin typeface="Times New Roman"/>
                <a:cs typeface="Times New Roman"/>
              </a:rPr>
              <a:t>the I/O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pins  either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analog  signal </a:t>
            </a:r>
            <a:r>
              <a:rPr sz="2800" dirty="0">
                <a:latin typeface="Times New Roman"/>
                <a:cs typeface="Times New Roman"/>
              </a:rPr>
              <a:t>or for  </a:t>
            </a:r>
            <a:r>
              <a:rPr sz="2800" spc="-5" dirty="0">
                <a:latin typeface="Times New Roman"/>
                <a:cs typeface="Times New Roman"/>
              </a:rPr>
              <a:t>digital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signals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95886" y="2433911"/>
            <a:ext cx="5120019" cy="4661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2425" y="3429000"/>
            <a:ext cx="4914900" cy="1438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1066800"/>
            <a:ext cx="3105150" cy="400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19400" y="6172200"/>
            <a:ext cx="4267200" cy="609600"/>
          </a:xfrm>
          <a:prstGeom prst="rect">
            <a:avLst/>
          </a:prstGeom>
          <a:solidFill>
            <a:srgbClr val="D5D200"/>
          </a:solidFill>
          <a:ln w="952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67005" marR="167005" indent="469900">
              <a:lnSpc>
                <a:spcPts val="2100"/>
              </a:lnSpc>
              <a:spcBef>
                <a:spcPts val="360"/>
              </a:spcBef>
            </a:pPr>
            <a:r>
              <a:rPr sz="1800" b="1" spc="-5" dirty="0">
                <a:latin typeface="Times New Roman"/>
                <a:cs typeface="Times New Roman"/>
              </a:rPr>
              <a:t>Refer </a:t>
            </a:r>
            <a:r>
              <a:rPr sz="1800" b="1" dirty="0">
                <a:latin typeface="Times New Roman"/>
                <a:cs typeface="Times New Roman"/>
              </a:rPr>
              <a:t>to </a:t>
            </a:r>
            <a:r>
              <a:rPr sz="1800" b="1" dirty="0">
                <a:solidFill>
                  <a:srgbClr val="FF5050"/>
                </a:solidFill>
                <a:latin typeface="Times New Roman"/>
                <a:cs typeface="Times New Roman"/>
              </a:rPr>
              <a:t>ANSEL </a:t>
            </a:r>
            <a:r>
              <a:rPr sz="1800" b="1" dirty="0">
                <a:latin typeface="Times New Roman"/>
                <a:cs typeface="Times New Roman"/>
              </a:rPr>
              <a:t>and </a:t>
            </a:r>
            <a:r>
              <a:rPr sz="1800" b="1" dirty="0">
                <a:solidFill>
                  <a:srgbClr val="FF5050"/>
                </a:solidFill>
                <a:latin typeface="Times New Roman"/>
                <a:cs typeface="Times New Roman"/>
              </a:rPr>
              <a:t>ANSELH  </a:t>
            </a:r>
            <a:r>
              <a:rPr sz="1800" b="1" spc="-5" dirty="0">
                <a:latin typeface="Times New Roman"/>
                <a:cs typeface="Times New Roman"/>
              </a:rPr>
              <a:t>Registers </a:t>
            </a:r>
            <a:r>
              <a:rPr sz="1800" b="1" dirty="0">
                <a:latin typeface="Times New Roman"/>
                <a:cs typeface="Times New Roman"/>
              </a:rPr>
              <a:t>to </a:t>
            </a:r>
            <a:r>
              <a:rPr sz="1800" b="1" spc="-5" dirty="0">
                <a:latin typeface="Times New Roman"/>
                <a:cs typeface="Times New Roman"/>
              </a:rPr>
              <a:t>setup inputs </a:t>
            </a:r>
            <a:r>
              <a:rPr sz="1800" b="1" dirty="0">
                <a:latin typeface="Times New Roman"/>
                <a:cs typeface="Times New Roman"/>
              </a:rPr>
              <a:t>as </a:t>
            </a:r>
            <a:r>
              <a:rPr sz="1800" b="1" spc="-5" dirty="0">
                <a:latin typeface="Times New Roman"/>
                <a:cs typeface="Times New Roman"/>
              </a:rPr>
              <a:t>analog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ports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686165" cy="36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65579"/>
            <a:ext cx="76873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A </a:t>
            </a:r>
            <a:r>
              <a:rPr sz="4000" spc="-5" dirty="0"/>
              <a:t>to </a:t>
            </a:r>
            <a:r>
              <a:rPr sz="4000" dirty="0"/>
              <a:t>D </a:t>
            </a:r>
            <a:r>
              <a:rPr sz="4000" spc="-5" dirty="0"/>
              <a:t>Control Register1</a:t>
            </a:r>
            <a:r>
              <a:rPr sz="4000" spc="-40" dirty="0"/>
              <a:t> </a:t>
            </a:r>
            <a:r>
              <a:rPr sz="4000" dirty="0"/>
              <a:t>(ADCON1)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12140" y="2623820"/>
            <a:ext cx="310261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5080" indent="-4699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1950" spc="-865" dirty="0">
                <a:solidFill>
                  <a:srgbClr val="660000"/>
                </a:solidFill>
                <a:latin typeface="Wingdings"/>
                <a:cs typeface="Wingdings"/>
              </a:rPr>
              <a:t></a:t>
            </a:r>
            <a:r>
              <a:rPr sz="1950" spc="-86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ADCON1 </a:t>
            </a:r>
            <a:r>
              <a:rPr sz="2800" spc="-5" dirty="0">
                <a:latin typeface="Times New Roman"/>
                <a:cs typeface="Times New Roman"/>
              </a:rPr>
              <a:t>is  primarily used to  set </a:t>
            </a:r>
            <a:r>
              <a:rPr sz="2800" dirty="0">
                <a:latin typeface="Times New Roman"/>
                <a:cs typeface="Times New Roman"/>
              </a:rPr>
              <a:t>up </a:t>
            </a:r>
            <a:r>
              <a:rPr sz="2800" spc="-5" dirty="0">
                <a:latin typeface="Times New Roman"/>
                <a:cs typeface="Times New Roman"/>
              </a:rPr>
              <a:t>the I/O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pins  either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analog  signal </a:t>
            </a:r>
            <a:r>
              <a:rPr sz="2800" dirty="0">
                <a:latin typeface="Times New Roman"/>
                <a:cs typeface="Times New Roman"/>
              </a:rPr>
              <a:t>or for  </a:t>
            </a:r>
            <a:r>
              <a:rPr sz="2800" spc="-5" dirty="0">
                <a:latin typeface="Times New Roman"/>
                <a:cs typeface="Times New Roman"/>
              </a:rPr>
              <a:t>digital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signals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95886" y="2433911"/>
            <a:ext cx="5120019" cy="4661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2425" y="3429000"/>
            <a:ext cx="4914900" cy="1438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1066800"/>
            <a:ext cx="3105150" cy="400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19400" y="6172200"/>
            <a:ext cx="4267200" cy="609600"/>
          </a:xfrm>
          <a:prstGeom prst="rect">
            <a:avLst/>
          </a:prstGeom>
          <a:solidFill>
            <a:srgbClr val="D5D200"/>
          </a:solidFill>
          <a:ln w="952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67005" marR="167005" indent="469900">
              <a:lnSpc>
                <a:spcPts val="2100"/>
              </a:lnSpc>
              <a:spcBef>
                <a:spcPts val="360"/>
              </a:spcBef>
            </a:pPr>
            <a:r>
              <a:rPr sz="1800" b="1" spc="-5" dirty="0">
                <a:latin typeface="Times New Roman"/>
                <a:cs typeface="Times New Roman"/>
              </a:rPr>
              <a:t>Refer </a:t>
            </a:r>
            <a:r>
              <a:rPr sz="1800" b="1" dirty="0">
                <a:latin typeface="Times New Roman"/>
                <a:cs typeface="Times New Roman"/>
              </a:rPr>
              <a:t>to </a:t>
            </a:r>
            <a:r>
              <a:rPr sz="1800" b="1" dirty="0">
                <a:solidFill>
                  <a:srgbClr val="FF5050"/>
                </a:solidFill>
                <a:latin typeface="Times New Roman"/>
                <a:cs typeface="Times New Roman"/>
              </a:rPr>
              <a:t>ANSEL </a:t>
            </a:r>
            <a:r>
              <a:rPr sz="1800" b="1" dirty="0">
                <a:latin typeface="Times New Roman"/>
                <a:cs typeface="Times New Roman"/>
              </a:rPr>
              <a:t>and </a:t>
            </a:r>
            <a:r>
              <a:rPr sz="1800" b="1" dirty="0">
                <a:solidFill>
                  <a:srgbClr val="FF5050"/>
                </a:solidFill>
                <a:latin typeface="Times New Roman"/>
                <a:cs typeface="Times New Roman"/>
              </a:rPr>
              <a:t>ANSELH  </a:t>
            </a:r>
            <a:r>
              <a:rPr sz="1800" b="1" spc="-5" dirty="0">
                <a:latin typeface="Times New Roman"/>
                <a:cs typeface="Times New Roman"/>
              </a:rPr>
              <a:t>Registers </a:t>
            </a:r>
            <a:r>
              <a:rPr sz="1800" b="1" dirty="0">
                <a:latin typeface="Times New Roman"/>
                <a:cs typeface="Times New Roman"/>
              </a:rPr>
              <a:t>to </a:t>
            </a:r>
            <a:r>
              <a:rPr sz="1800" b="1" spc="-5" dirty="0">
                <a:latin typeface="Times New Roman"/>
                <a:cs typeface="Times New Roman"/>
              </a:rPr>
              <a:t>setup inputs </a:t>
            </a:r>
            <a:r>
              <a:rPr sz="1800" b="1" dirty="0">
                <a:latin typeface="Times New Roman"/>
                <a:cs typeface="Times New Roman"/>
              </a:rPr>
              <a:t>as </a:t>
            </a:r>
            <a:r>
              <a:rPr sz="1800" b="1" spc="-5" dirty="0">
                <a:latin typeface="Times New Roman"/>
                <a:cs typeface="Times New Roman"/>
              </a:rPr>
              <a:t>analog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ports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686165" cy="36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04620"/>
            <a:ext cx="5782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1390" algn="l"/>
                <a:tab pos="4838065" algn="l"/>
              </a:tabLst>
            </a:pPr>
            <a:r>
              <a:rPr dirty="0"/>
              <a:t>S</a:t>
            </a:r>
            <a:r>
              <a:rPr spc="-5" dirty="0"/>
              <a:t>electi</a:t>
            </a:r>
            <a:r>
              <a:rPr dirty="0"/>
              <a:t>ng	</a:t>
            </a:r>
            <a:r>
              <a:rPr spc="-5" dirty="0"/>
              <a:t>t</a:t>
            </a:r>
            <a:r>
              <a:rPr dirty="0"/>
              <a:t>he</a:t>
            </a:r>
            <a:r>
              <a:rPr spc="-5" dirty="0"/>
              <a:t> </a:t>
            </a:r>
            <a:r>
              <a:rPr dirty="0"/>
              <a:t>An</a:t>
            </a:r>
            <a:r>
              <a:rPr spc="-5" dirty="0"/>
              <a:t>al</a:t>
            </a:r>
            <a:r>
              <a:rPr dirty="0"/>
              <a:t>og	Port</a:t>
            </a:r>
          </a:p>
        </p:txBody>
      </p:sp>
      <p:sp>
        <p:nvSpPr>
          <p:cNvPr id="4" name="object 4"/>
          <p:cNvSpPr/>
          <p:nvPr/>
        </p:nvSpPr>
        <p:spPr>
          <a:xfrm>
            <a:off x="2505059" y="2447925"/>
            <a:ext cx="6808826" cy="619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34" y="3305175"/>
            <a:ext cx="6802387" cy="85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8939" y="2242820"/>
            <a:ext cx="78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5050"/>
                </a:solidFill>
                <a:latin typeface="Times New Roman"/>
                <a:cs typeface="Times New Roman"/>
              </a:rPr>
              <a:t>ANSEL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339" y="4224020"/>
            <a:ext cx="2216150" cy="11125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solidFill>
                  <a:srgbClr val="FF5050"/>
                </a:solidFill>
                <a:latin typeface="Times New Roman"/>
                <a:cs typeface="Times New Roman"/>
              </a:rPr>
              <a:t>PIC18F2XK20</a:t>
            </a:r>
            <a:r>
              <a:rPr sz="1800" spc="-75" dirty="0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5050"/>
                </a:solidFill>
                <a:latin typeface="Times New Roman"/>
                <a:cs typeface="Times New Roman"/>
              </a:rPr>
              <a:t>devices:  RE2</a:t>
            </a:r>
            <a:endParaRPr sz="1800">
              <a:latin typeface="Times New Roman"/>
              <a:cs typeface="Times New Roman"/>
            </a:endParaRPr>
          </a:p>
          <a:p>
            <a:pPr marL="12700" marR="1788795">
              <a:lnSpc>
                <a:spcPts val="2100"/>
              </a:lnSpc>
              <a:spcBef>
                <a:spcPts val="100"/>
              </a:spcBef>
            </a:pPr>
            <a:r>
              <a:rPr sz="1800" dirty="0">
                <a:solidFill>
                  <a:srgbClr val="FF5050"/>
                </a:solidFill>
                <a:latin typeface="Times New Roman"/>
                <a:cs typeface="Times New Roman"/>
              </a:rPr>
              <a:t>R</a:t>
            </a:r>
            <a:r>
              <a:rPr sz="1800" spc="-5" dirty="0">
                <a:solidFill>
                  <a:srgbClr val="FF5050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FF5050"/>
                </a:solidFill>
                <a:latin typeface="Times New Roman"/>
                <a:cs typeface="Times New Roman"/>
              </a:rPr>
              <a:t>1  R</a:t>
            </a:r>
            <a:r>
              <a:rPr sz="1800" spc="-5" dirty="0">
                <a:solidFill>
                  <a:srgbClr val="FF5050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FF5050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9339" y="5316220"/>
            <a:ext cx="1079500" cy="1391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26745" algn="just">
              <a:lnSpc>
                <a:spcPct val="100299"/>
              </a:lnSpc>
              <a:spcBef>
                <a:spcPts val="90"/>
              </a:spcBef>
            </a:pPr>
            <a:r>
              <a:rPr sz="1800" dirty="0">
                <a:solidFill>
                  <a:srgbClr val="FF5050"/>
                </a:solidFill>
                <a:latin typeface="Times New Roman"/>
                <a:cs typeface="Times New Roman"/>
              </a:rPr>
              <a:t>RA5  RS3  RA2  RA1</a:t>
            </a: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ts val="2100"/>
              </a:lnSpc>
            </a:pPr>
            <a:r>
              <a:rPr sz="1800" dirty="0">
                <a:solidFill>
                  <a:srgbClr val="FF5050"/>
                </a:solidFill>
                <a:latin typeface="Times New Roman"/>
                <a:cs typeface="Times New Roman"/>
              </a:rPr>
              <a:t>RA0 </a:t>
            </a:r>
            <a:r>
              <a:rPr sz="1800" spc="-5" dirty="0">
                <a:solidFill>
                  <a:srgbClr val="FF5050"/>
                </a:solidFill>
                <a:latin typeface="Times New Roman"/>
                <a:cs typeface="Times New Roman"/>
              </a:rPr>
              <a:t>(bit</a:t>
            </a:r>
            <a:r>
              <a:rPr sz="1800" spc="-85" dirty="0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5050"/>
                </a:solidFill>
                <a:latin typeface="Times New Roman"/>
                <a:cs typeface="Times New Roman"/>
              </a:rPr>
              <a:t>0)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98139" y="5252720"/>
            <a:ext cx="1066800" cy="1391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26745" algn="just">
              <a:lnSpc>
                <a:spcPct val="100299"/>
              </a:lnSpc>
              <a:spcBef>
                <a:spcPts val="90"/>
              </a:spcBef>
            </a:pP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RB6  RB4  RB1  RB3</a:t>
            </a: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ts val="2100"/>
              </a:lnSpc>
            </a:pP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RB0 </a:t>
            </a:r>
            <a:r>
              <a:rPr sz="1800" spc="-5" dirty="0">
                <a:solidFill>
                  <a:srgbClr val="3333FF"/>
                </a:solidFill>
                <a:latin typeface="Times New Roman"/>
                <a:cs typeface="Times New Roman"/>
              </a:rPr>
              <a:t>(bit</a:t>
            </a:r>
            <a:r>
              <a:rPr sz="1800" spc="-8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/>
                <a:cs typeface="Times New Roman"/>
              </a:rPr>
              <a:t>0)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38400" y="3200400"/>
            <a:ext cx="5105400" cy="304800"/>
          </a:xfrm>
          <a:custGeom>
            <a:avLst/>
            <a:gdLst/>
            <a:ahLst/>
            <a:cxnLst/>
            <a:rect l="l" t="t" r="r" b="b"/>
            <a:pathLst>
              <a:path w="5105400" h="304800">
                <a:moveTo>
                  <a:pt x="0" y="152399"/>
                </a:moveTo>
                <a:lnTo>
                  <a:pt x="30920" y="128609"/>
                </a:lnTo>
                <a:lnTo>
                  <a:pt x="77961" y="114874"/>
                </a:lnTo>
                <a:lnTo>
                  <a:pt x="120569" y="105981"/>
                </a:lnTo>
                <a:lnTo>
                  <a:pt x="171825" y="97318"/>
                </a:lnTo>
                <a:lnTo>
                  <a:pt x="231431" y="88903"/>
                </a:lnTo>
                <a:lnTo>
                  <a:pt x="299088" y="80755"/>
                </a:lnTo>
                <a:lnTo>
                  <a:pt x="374496" y="72892"/>
                </a:lnTo>
                <a:lnTo>
                  <a:pt x="415014" y="69072"/>
                </a:lnTo>
                <a:lnTo>
                  <a:pt x="457357" y="65330"/>
                </a:lnTo>
                <a:lnTo>
                  <a:pt x="501489" y="61668"/>
                </a:lnTo>
                <a:lnTo>
                  <a:pt x="547372" y="58088"/>
                </a:lnTo>
                <a:lnTo>
                  <a:pt x="594969" y="54593"/>
                </a:lnTo>
                <a:lnTo>
                  <a:pt x="644241" y="51185"/>
                </a:lnTo>
                <a:lnTo>
                  <a:pt x="695153" y="47865"/>
                </a:lnTo>
                <a:lnTo>
                  <a:pt x="747666" y="44636"/>
                </a:lnTo>
                <a:lnTo>
                  <a:pt x="801744" y="41501"/>
                </a:lnTo>
                <a:lnTo>
                  <a:pt x="857348" y="38462"/>
                </a:lnTo>
                <a:lnTo>
                  <a:pt x="914442" y="35520"/>
                </a:lnTo>
                <a:lnTo>
                  <a:pt x="972987" y="32679"/>
                </a:lnTo>
                <a:lnTo>
                  <a:pt x="1032948" y="29939"/>
                </a:lnTo>
                <a:lnTo>
                  <a:pt x="1094285" y="27304"/>
                </a:lnTo>
                <a:lnTo>
                  <a:pt x="1156963" y="24777"/>
                </a:lnTo>
                <a:lnTo>
                  <a:pt x="1220942" y="22358"/>
                </a:lnTo>
                <a:lnTo>
                  <a:pt x="1286187" y="20050"/>
                </a:lnTo>
                <a:lnTo>
                  <a:pt x="1352660" y="17856"/>
                </a:lnTo>
                <a:lnTo>
                  <a:pt x="1420323" y="15777"/>
                </a:lnTo>
                <a:lnTo>
                  <a:pt x="1489139" y="13816"/>
                </a:lnTo>
                <a:lnTo>
                  <a:pt x="1559071" y="11976"/>
                </a:lnTo>
                <a:lnTo>
                  <a:pt x="1630081" y="10258"/>
                </a:lnTo>
                <a:lnTo>
                  <a:pt x="1702132" y="8664"/>
                </a:lnTo>
                <a:lnTo>
                  <a:pt x="1775186" y="7198"/>
                </a:lnTo>
                <a:lnTo>
                  <a:pt x="1849207" y="5860"/>
                </a:lnTo>
                <a:lnTo>
                  <a:pt x="1924156" y="4654"/>
                </a:lnTo>
                <a:lnTo>
                  <a:pt x="1999996" y="3581"/>
                </a:lnTo>
                <a:lnTo>
                  <a:pt x="2076691" y="2644"/>
                </a:lnTo>
                <a:lnTo>
                  <a:pt x="2154202" y="1846"/>
                </a:lnTo>
                <a:lnTo>
                  <a:pt x="2232492" y="1187"/>
                </a:lnTo>
                <a:lnTo>
                  <a:pt x="2311524" y="671"/>
                </a:lnTo>
                <a:lnTo>
                  <a:pt x="2391261" y="299"/>
                </a:lnTo>
                <a:lnTo>
                  <a:pt x="2471664" y="75"/>
                </a:lnTo>
                <a:lnTo>
                  <a:pt x="2552698" y="0"/>
                </a:lnTo>
                <a:lnTo>
                  <a:pt x="2633731" y="75"/>
                </a:lnTo>
                <a:lnTo>
                  <a:pt x="2714135" y="299"/>
                </a:lnTo>
                <a:lnTo>
                  <a:pt x="2793871" y="671"/>
                </a:lnTo>
                <a:lnTo>
                  <a:pt x="2872903" y="1187"/>
                </a:lnTo>
                <a:lnTo>
                  <a:pt x="2951193" y="1846"/>
                </a:lnTo>
                <a:lnTo>
                  <a:pt x="3028705" y="2644"/>
                </a:lnTo>
                <a:lnTo>
                  <a:pt x="3105399" y="3581"/>
                </a:lnTo>
                <a:lnTo>
                  <a:pt x="3181239" y="4654"/>
                </a:lnTo>
                <a:lnTo>
                  <a:pt x="3256189" y="5860"/>
                </a:lnTo>
                <a:lnTo>
                  <a:pt x="3330209" y="7198"/>
                </a:lnTo>
                <a:lnTo>
                  <a:pt x="3403263" y="8664"/>
                </a:lnTo>
                <a:lnTo>
                  <a:pt x="3475314" y="10258"/>
                </a:lnTo>
                <a:lnTo>
                  <a:pt x="3546324" y="11976"/>
                </a:lnTo>
                <a:lnTo>
                  <a:pt x="3616256" y="13816"/>
                </a:lnTo>
                <a:lnTo>
                  <a:pt x="3685072" y="15777"/>
                </a:lnTo>
                <a:lnTo>
                  <a:pt x="3752735" y="17856"/>
                </a:lnTo>
                <a:lnTo>
                  <a:pt x="3819208" y="20050"/>
                </a:lnTo>
                <a:lnTo>
                  <a:pt x="3884453" y="22358"/>
                </a:lnTo>
                <a:lnTo>
                  <a:pt x="3948433" y="24777"/>
                </a:lnTo>
                <a:lnTo>
                  <a:pt x="4011110" y="27304"/>
                </a:lnTo>
                <a:lnTo>
                  <a:pt x="4072448" y="29939"/>
                </a:lnTo>
                <a:lnTo>
                  <a:pt x="4132408" y="32679"/>
                </a:lnTo>
                <a:lnTo>
                  <a:pt x="4190954" y="35520"/>
                </a:lnTo>
                <a:lnTo>
                  <a:pt x="4248047" y="38462"/>
                </a:lnTo>
                <a:lnTo>
                  <a:pt x="4303651" y="41501"/>
                </a:lnTo>
                <a:lnTo>
                  <a:pt x="4357729" y="44636"/>
                </a:lnTo>
                <a:lnTo>
                  <a:pt x="4410242" y="47865"/>
                </a:lnTo>
                <a:lnTo>
                  <a:pt x="4461154" y="51185"/>
                </a:lnTo>
                <a:lnTo>
                  <a:pt x="4510427" y="54593"/>
                </a:lnTo>
                <a:lnTo>
                  <a:pt x="4558023" y="58088"/>
                </a:lnTo>
                <a:lnTo>
                  <a:pt x="4603906" y="61668"/>
                </a:lnTo>
                <a:lnTo>
                  <a:pt x="4648038" y="65330"/>
                </a:lnTo>
                <a:lnTo>
                  <a:pt x="4690382" y="69072"/>
                </a:lnTo>
                <a:lnTo>
                  <a:pt x="4730899" y="72892"/>
                </a:lnTo>
                <a:lnTo>
                  <a:pt x="4769554" y="76787"/>
                </a:lnTo>
                <a:lnTo>
                  <a:pt x="4841124" y="84795"/>
                </a:lnTo>
                <a:lnTo>
                  <a:pt x="4904793" y="93078"/>
                </a:lnTo>
                <a:lnTo>
                  <a:pt x="4960261" y="101619"/>
                </a:lnTo>
                <a:lnTo>
                  <a:pt x="5007230" y="110400"/>
                </a:lnTo>
                <a:lnTo>
                  <a:pt x="5045401" y="119402"/>
                </a:lnTo>
                <a:lnTo>
                  <a:pt x="5085507" y="133283"/>
                </a:lnTo>
                <a:lnTo>
                  <a:pt x="5105396" y="152399"/>
                </a:lnTo>
                <a:lnTo>
                  <a:pt x="5104134" y="157237"/>
                </a:lnTo>
                <a:lnTo>
                  <a:pt x="5061094" y="180817"/>
                </a:lnTo>
                <a:lnTo>
                  <a:pt x="5007230" y="194399"/>
                </a:lnTo>
                <a:lnTo>
                  <a:pt x="4960261" y="203179"/>
                </a:lnTo>
                <a:lnTo>
                  <a:pt x="4904793" y="211720"/>
                </a:lnTo>
                <a:lnTo>
                  <a:pt x="4841124" y="220003"/>
                </a:lnTo>
                <a:lnTo>
                  <a:pt x="4769554" y="228012"/>
                </a:lnTo>
                <a:lnTo>
                  <a:pt x="4730899" y="231907"/>
                </a:lnTo>
                <a:lnTo>
                  <a:pt x="4690382" y="235727"/>
                </a:lnTo>
                <a:lnTo>
                  <a:pt x="4648038" y="239468"/>
                </a:lnTo>
                <a:lnTo>
                  <a:pt x="4603906" y="243130"/>
                </a:lnTo>
                <a:lnTo>
                  <a:pt x="4558023" y="246710"/>
                </a:lnTo>
                <a:lnTo>
                  <a:pt x="4510427" y="250205"/>
                </a:lnTo>
                <a:lnTo>
                  <a:pt x="4461154" y="253614"/>
                </a:lnTo>
                <a:lnTo>
                  <a:pt x="4410242" y="256934"/>
                </a:lnTo>
                <a:lnTo>
                  <a:pt x="4357729" y="260162"/>
                </a:lnTo>
                <a:lnTo>
                  <a:pt x="4303651" y="263297"/>
                </a:lnTo>
                <a:lnTo>
                  <a:pt x="4248047" y="266337"/>
                </a:lnTo>
                <a:lnTo>
                  <a:pt x="4190954" y="269278"/>
                </a:lnTo>
                <a:lnTo>
                  <a:pt x="4132408" y="272120"/>
                </a:lnTo>
                <a:lnTo>
                  <a:pt x="4072448" y="274859"/>
                </a:lnTo>
                <a:lnTo>
                  <a:pt x="4011110" y="277494"/>
                </a:lnTo>
                <a:lnTo>
                  <a:pt x="3948433" y="280022"/>
                </a:lnTo>
                <a:lnTo>
                  <a:pt x="3884453" y="282441"/>
                </a:lnTo>
                <a:lnTo>
                  <a:pt x="3819208" y="284749"/>
                </a:lnTo>
                <a:lnTo>
                  <a:pt x="3752735" y="286943"/>
                </a:lnTo>
                <a:lnTo>
                  <a:pt x="3685072" y="289022"/>
                </a:lnTo>
                <a:lnTo>
                  <a:pt x="3616256" y="290982"/>
                </a:lnTo>
                <a:lnTo>
                  <a:pt x="3546324" y="292823"/>
                </a:lnTo>
                <a:lnTo>
                  <a:pt x="3475314" y="294541"/>
                </a:lnTo>
                <a:lnTo>
                  <a:pt x="3403263" y="296134"/>
                </a:lnTo>
                <a:lnTo>
                  <a:pt x="3330209" y="297601"/>
                </a:lnTo>
                <a:lnTo>
                  <a:pt x="3256189" y="298938"/>
                </a:lnTo>
                <a:lnTo>
                  <a:pt x="3181239" y="300145"/>
                </a:lnTo>
                <a:lnTo>
                  <a:pt x="3105399" y="301217"/>
                </a:lnTo>
                <a:lnTo>
                  <a:pt x="3028705" y="302154"/>
                </a:lnTo>
                <a:lnTo>
                  <a:pt x="2951193" y="302953"/>
                </a:lnTo>
                <a:lnTo>
                  <a:pt x="2872903" y="303612"/>
                </a:lnTo>
                <a:lnTo>
                  <a:pt x="2793871" y="304128"/>
                </a:lnTo>
                <a:lnTo>
                  <a:pt x="2714135" y="304499"/>
                </a:lnTo>
                <a:lnTo>
                  <a:pt x="2633731" y="304724"/>
                </a:lnTo>
                <a:lnTo>
                  <a:pt x="2552698" y="304799"/>
                </a:lnTo>
                <a:lnTo>
                  <a:pt x="2471664" y="304724"/>
                </a:lnTo>
                <a:lnTo>
                  <a:pt x="2391261" y="304499"/>
                </a:lnTo>
                <a:lnTo>
                  <a:pt x="2311524" y="304128"/>
                </a:lnTo>
                <a:lnTo>
                  <a:pt x="2232492" y="303612"/>
                </a:lnTo>
                <a:lnTo>
                  <a:pt x="2154202" y="302953"/>
                </a:lnTo>
                <a:lnTo>
                  <a:pt x="2076691" y="302154"/>
                </a:lnTo>
                <a:lnTo>
                  <a:pt x="1999996" y="301217"/>
                </a:lnTo>
                <a:lnTo>
                  <a:pt x="1924156" y="300145"/>
                </a:lnTo>
                <a:lnTo>
                  <a:pt x="1849207" y="298938"/>
                </a:lnTo>
                <a:lnTo>
                  <a:pt x="1775186" y="297601"/>
                </a:lnTo>
                <a:lnTo>
                  <a:pt x="1702132" y="296134"/>
                </a:lnTo>
                <a:lnTo>
                  <a:pt x="1630081" y="294541"/>
                </a:lnTo>
                <a:lnTo>
                  <a:pt x="1559071" y="292823"/>
                </a:lnTo>
                <a:lnTo>
                  <a:pt x="1489139" y="290982"/>
                </a:lnTo>
                <a:lnTo>
                  <a:pt x="1420323" y="289022"/>
                </a:lnTo>
                <a:lnTo>
                  <a:pt x="1352660" y="286943"/>
                </a:lnTo>
                <a:lnTo>
                  <a:pt x="1286187" y="284749"/>
                </a:lnTo>
                <a:lnTo>
                  <a:pt x="1220942" y="282441"/>
                </a:lnTo>
                <a:lnTo>
                  <a:pt x="1156963" y="280022"/>
                </a:lnTo>
                <a:lnTo>
                  <a:pt x="1094285" y="277494"/>
                </a:lnTo>
                <a:lnTo>
                  <a:pt x="1032948" y="274859"/>
                </a:lnTo>
                <a:lnTo>
                  <a:pt x="972987" y="272120"/>
                </a:lnTo>
                <a:lnTo>
                  <a:pt x="914442" y="269278"/>
                </a:lnTo>
                <a:lnTo>
                  <a:pt x="857348" y="266337"/>
                </a:lnTo>
                <a:lnTo>
                  <a:pt x="801744" y="263297"/>
                </a:lnTo>
                <a:lnTo>
                  <a:pt x="747666" y="260162"/>
                </a:lnTo>
                <a:lnTo>
                  <a:pt x="695153" y="256934"/>
                </a:lnTo>
                <a:lnTo>
                  <a:pt x="644241" y="253614"/>
                </a:lnTo>
                <a:lnTo>
                  <a:pt x="594969" y="250205"/>
                </a:lnTo>
                <a:lnTo>
                  <a:pt x="547372" y="246710"/>
                </a:lnTo>
                <a:lnTo>
                  <a:pt x="501489" y="243130"/>
                </a:lnTo>
                <a:lnTo>
                  <a:pt x="457357" y="239468"/>
                </a:lnTo>
                <a:lnTo>
                  <a:pt x="415014" y="235727"/>
                </a:lnTo>
                <a:lnTo>
                  <a:pt x="374496" y="231907"/>
                </a:lnTo>
                <a:lnTo>
                  <a:pt x="335842" y="228012"/>
                </a:lnTo>
                <a:lnTo>
                  <a:pt x="264272" y="220003"/>
                </a:lnTo>
                <a:lnTo>
                  <a:pt x="200603" y="211720"/>
                </a:lnTo>
                <a:lnTo>
                  <a:pt x="145134" y="203179"/>
                </a:lnTo>
                <a:lnTo>
                  <a:pt x="98165" y="194399"/>
                </a:lnTo>
                <a:lnTo>
                  <a:pt x="59994" y="185396"/>
                </a:lnTo>
                <a:lnTo>
                  <a:pt x="19889" y="171516"/>
                </a:lnTo>
                <a:lnTo>
                  <a:pt x="0" y="152399"/>
                </a:lnTo>
                <a:close/>
              </a:path>
            </a:pathLst>
          </a:custGeom>
          <a:ln w="25399">
            <a:solidFill>
              <a:srgbClr val="435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686165" cy="36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160779"/>
            <a:ext cx="6920865" cy="93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dirty="0"/>
              <a:t>A </a:t>
            </a:r>
            <a:r>
              <a:rPr sz="3600" spc="-5" dirty="0"/>
              <a:t>to </a:t>
            </a:r>
            <a:r>
              <a:rPr sz="3600" dirty="0"/>
              <a:t>D </a:t>
            </a:r>
            <a:r>
              <a:rPr sz="3600" spc="-5" dirty="0"/>
              <a:t>Control Register2</a:t>
            </a:r>
            <a:r>
              <a:rPr sz="3600" spc="-40" dirty="0"/>
              <a:t> </a:t>
            </a:r>
            <a:r>
              <a:rPr sz="3600" dirty="0"/>
              <a:t>(ADCON2)</a:t>
            </a:r>
            <a:endParaRPr sz="3600"/>
          </a:p>
          <a:p>
            <a:pPr marL="12700">
              <a:lnSpc>
                <a:spcPts val="2870"/>
              </a:lnSpc>
            </a:pPr>
            <a:r>
              <a:rPr sz="2400" dirty="0"/>
              <a:t>(1 of</a:t>
            </a:r>
            <a:r>
              <a:rPr sz="2400" spc="-5" dirty="0"/>
              <a:t> </a:t>
            </a:r>
            <a:r>
              <a:rPr sz="2400" dirty="0"/>
              <a:t>2)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93139" y="2397929"/>
            <a:ext cx="7991475" cy="414782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481965" algn="l"/>
              </a:tabLst>
            </a:pPr>
            <a:r>
              <a:rPr sz="1950" spc="-865" dirty="0">
                <a:solidFill>
                  <a:srgbClr val="660000"/>
                </a:solidFill>
                <a:latin typeface="Wingdings"/>
                <a:cs typeface="Wingdings"/>
              </a:rPr>
              <a:t></a:t>
            </a:r>
            <a:r>
              <a:rPr sz="1950" spc="-86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Used to:</a:t>
            </a:r>
            <a:endParaRPr sz="28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259"/>
              </a:spcBef>
              <a:tabLst>
                <a:tab pos="918844" algn="l"/>
              </a:tabLst>
            </a:pPr>
            <a:r>
              <a:rPr sz="1800" spc="-675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800" spc="-675" dirty="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Select an acquisition time and clock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frequency</a:t>
            </a:r>
            <a:endParaRPr sz="24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219"/>
              </a:spcBef>
              <a:tabLst>
                <a:tab pos="918844" algn="l"/>
              </a:tabLst>
            </a:pPr>
            <a:r>
              <a:rPr sz="1800" spc="-675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800" spc="-675" dirty="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Right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left justify output reading</a:t>
            </a:r>
            <a:endParaRPr sz="2400">
              <a:latin typeface="Times New Roman"/>
              <a:cs typeface="Times New Roman"/>
            </a:endParaRPr>
          </a:p>
          <a:p>
            <a:pPr marL="482600" marR="222885" indent="-469900">
              <a:lnSpc>
                <a:spcPct val="90600"/>
              </a:lnSpc>
              <a:spcBef>
                <a:spcPts val="690"/>
              </a:spcBef>
              <a:tabLst>
                <a:tab pos="481965" algn="l"/>
              </a:tabLst>
            </a:pPr>
            <a:r>
              <a:rPr sz="1950" spc="-865" dirty="0">
                <a:solidFill>
                  <a:srgbClr val="660000"/>
                </a:solidFill>
                <a:latin typeface="Wingdings"/>
                <a:cs typeface="Wingdings"/>
              </a:rPr>
              <a:t></a:t>
            </a:r>
            <a:r>
              <a:rPr sz="1950" spc="-86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The output reading, after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conversion, is stored in  the 16-bit register ADRESH and ADRESL.  However, this is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10-bit A/D converter leaving six  bit positions unused.</a:t>
            </a:r>
            <a:endParaRPr sz="2800">
              <a:latin typeface="Times New Roman"/>
              <a:cs typeface="Times New Roman"/>
            </a:endParaRPr>
          </a:p>
          <a:p>
            <a:pPr marL="482600" marR="5080" indent="-469900">
              <a:lnSpc>
                <a:spcPct val="89700"/>
              </a:lnSpc>
              <a:spcBef>
                <a:spcPts val="660"/>
              </a:spcBef>
              <a:tabLst>
                <a:tab pos="481965" algn="l"/>
              </a:tabLst>
            </a:pPr>
            <a:r>
              <a:rPr sz="1950" spc="-865" dirty="0">
                <a:solidFill>
                  <a:srgbClr val="660000"/>
                </a:solidFill>
                <a:latin typeface="Wingdings"/>
                <a:cs typeface="Wingdings"/>
              </a:rPr>
              <a:t></a:t>
            </a:r>
            <a:r>
              <a:rPr sz="1950" spc="-86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Bit7 </a:t>
            </a:r>
            <a:r>
              <a:rPr sz="2800" dirty="0">
                <a:latin typeface="Times New Roman"/>
                <a:cs typeface="Times New Roman"/>
              </a:rPr>
              <a:t>ADFM </a:t>
            </a:r>
            <a:r>
              <a:rPr sz="2800" spc="-5" dirty="0">
                <a:latin typeface="Times New Roman"/>
                <a:cs typeface="Times New Roman"/>
              </a:rPr>
              <a:t>enables the user either to right justify </a:t>
            </a:r>
            <a:r>
              <a:rPr sz="2800" dirty="0">
                <a:latin typeface="Times New Roman"/>
                <a:cs typeface="Times New Roman"/>
              </a:rPr>
              <a:t>or  </a:t>
            </a:r>
            <a:r>
              <a:rPr sz="2800" spc="-5" dirty="0">
                <a:latin typeface="Times New Roman"/>
                <a:cs typeface="Times New Roman"/>
              </a:rPr>
              <a:t>left justify the 16-bit reading leaving the unused  positions as</a:t>
            </a:r>
            <a:r>
              <a:rPr sz="2800" dirty="0">
                <a:latin typeface="Times New Roman"/>
                <a:cs typeface="Times New Roman"/>
              </a:rPr>
              <a:t> 0s.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686165" cy="36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3048000"/>
            <a:ext cx="7239000" cy="2219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1160779"/>
            <a:ext cx="6920865" cy="93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dirty="0"/>
              <a:t>A </a:t>
            </a:r>
            <a:r>
              <a:rPr sz="3600" spc="-5" dirty="0"/>
              <a:t>to </a:t>
            </a:r>
            <a:r>
              <a:rPr sz="3600" dirty="0"/>
              <a:t>D </a:t>
            </a:r>
            <a:r>
              <a:rPr sz="3600" spc="-5" dirty="0"/>
              <a:t>Control Register2</a:t>
            </a:r>
            <a:r>
              <a:rPr sz="3600" spc="-40" dirty="0"/>
              <a:t> </a:t>
            </a:r>
            <a:r>
              <a:rPr sz="3600" dirty="0"/>
              <a:t>(ADCON2)</a:t>
            </a:r>
            <a:endParaRPr sz="3600"/>
          </a:p>
          <a:p>
            <a:pPr marL="12700">
              <a:lnSpc>
                <a:spcPts val="2870"/>
              </a:lnSpc>
            </a:pPr>
            <a:r>
              <a:rPr sz="2400" dirty="0"/>
              <a:t>(2 of</a:t>
            </a:r>
            <a:r>
              <a:rPr sz="2400" spc="-5" dirty="0"/>
              <a:t> </a:t>
            </a:r>
            <a:r>
              <a:rPr sz="2400" dirty="0"/>
              <a:t>2)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686165" cy="36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160779"/>
            <a:ext cx="6920865" cy="93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dirty="0"/>
              <a:t>A </a:t>
            </a:r>
            <a:r>
              <a:rPr sz="3600" spc="-5" dirty="0"/>
              <a:t>to </a:t>
            </a:r>
            <a:r>
              <a:rPr sz="3600" dirty="0"/>
              <a:t>D </a:t>
            </a:r>
            <a:r>
              <a:rPr sz="3600" spc="-5" dirty="0"/>
              <a:t>Control Register2</a:t>
            </a:r>
            <a:r>
              <a:rPr sz="3600" spc="-40" dirty="0"/>
              <a:t> </a:t>
            </a:r>
            <a:r>
              <a:rPr sz="3600" dirty="0"/>
              <a:t>(ADCON2)</a:t>
            </a:r>
            <a:endParaRPr sz="3600"/>
          </a:p>
          <a:p>
            <a:pPr marL="12700">
              <a:lnSpc>
                <a:spcPts val="2870"/>
              </a:lnSpc>
            </a:pPr>
            <a:r>
              <a:rPr sz="2400" dirty="0"/>
              <a:t>(2 of</a:t>
            </a:r>
            <a:r>
              <a:rPr sz="2400" spc="-5" dirty="0"/>
              <a:t> </a:t>
            </a:r>
            <a:r>
              <a:rPr sz="2400" dirty="0"/>
              <a:t>2)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38215" y="3228975"/>
            <a:ext cx="6716631" cy="4029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9674" y="2447925"/>
            <a:ext cx="6799309" cy="619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77000" y="5638800"/>
            <a:ext cx="3105150" cy="400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9800" y="4800600"/>
            <a:ext cx="3538537" cy="1609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00750" y="4781550"/>
            <a:ext cx="3576954" cy="1647825"/>
          </a:xfrm>
          <a:custGeom>
            <a:avLst/>
            <a:gdLst/>
            <a:ahLst/>
            <a:cxnLst/>
            <a:rect l="l" t="t" r="r" b="b"/>
            <a:pathLst>
              <a:path w="3576954" h="1647825">
                <a:moveTo>
                  <a:pt x="0" y="0"/>
                </a:moveTo>
                <a:lnTo>
                  <a:pt x="3576637" y="0"/>
                </a:lnTo>
                <a:lnTo>
                  <a:pt x="3576637" y="1647828"/>
                </a:lnTo>
                <a:lnTo>
                  <a:pt x="0" y="1647828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4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3800" y="4343400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761999"/>
                </a:moveTo>
                <a:lnTo>
                  <a:pt x="903" y="685214"/>
                </a:lnTo>
                <a:lnTo>
                  <a:pt x="3492" y="613697"/>
                </a:lnTo>
                <a:lnTo>
                  <a:pt x="7591" y="548979"/>
                </a:lnTo>
                <a:lnTo>
                  <a:pt x="13018" y="492592"/>
                </a:lnTo>
                <a:lnTo>
                  <a:pt x="19596" y="446068"/>
                </a:lnTo>
                <a:lnTo>
                  <a:pt x="35490" y="388740"/>
                </a:lnTo>
                <a:lnTo>
                  <a:pt x="44447" y="380999"/>
                </a:lnTo>
                <a:lnTo>
                  <a:pt x="207433" y="380999"/>
                </a:lnTo>
                <a:lnTo>
                  <a:pt x="216391" y="373259"/>
                </a:lnTo>
                <a:lnTo>
                  <a:pt x="232285" y="315931"/>
                </a:lnTo>
                <a:lnTo>
                  <a:pt x="238863" y="269407"/>
                </a:lnTo>
                <a:lnTo>
                  <a:pt x="244290" y="213020"/>
                </a:lnTo>
                <a:lnTo>
                  <a:pt x="248388" y="148302"/>
                </a:lnTo>
                <a:lnTo>
                  <a:pt x="250978" y="76784"/>
                </a:lnTo>
                <a:lnTo>
                  <a:pt x="251881" y="0"/>
                </a:lnTo>
                <a:lnTo>
                  <a:pt x="252784" y="76784"/>
                </a:lnTo>
                <a:lnTo>
                  <a:pt x="255374" y="148302"/>
                </a:lnTo>
                <a:lnTo>
                  <a:pt x="259472" y="213020"/>
                </a:lnTo>
                <a:lnTo>
                  <a:pt x="264900" y="269407"/>
                </a:lnTo>
                <a:lnTo>
                  <a:pt x="271478" y="315931"/>
                </a:lnTo>
                <a:lnTo>
                  <a:pt x="287372" y="373259"/>
                </a:lnTo>
                <a:lnTo>
                  <a:pt x="296329" y="380999"/>
                </a:lnTo>
                <a:lnTo>
                  <a:pt x="488951" y="380999"/>
                </a:lnTo>
                <a:lnTo>
                  <a:pt x="497909" y="388740"/>
                </a:lnTo>
                <a:lnTo>
                  <a:pt x="513803" y="446068"/>
                </a:lnTo>
                <a:lnTo>
                  <a:pt x="520381" y="492592"/>
                </a:lnTo>
                <a:lnTo>
                  <a:pt x="525808" y="548979"/>
                </a:lnTo>
                <a:lnTo>
                  <a:pt x="529906" y="613697"/>
                </a:lnTo>
                <a:lnTo>
                  <a:pt x="532496" y="685214"/>
                </a:lnTo>
                <a:lnTo>
                  <a:pt x="533399" y="761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48399" y="4343400"/>
            <a:ext cx="1143000" cy="762000"/>
          </a:xfrm>
          <a:custGeom>
            <a:avLst/>
            <a:gdLst/>
            <a:ahLst/>
            <a:cxnLst/>
            <a:rect l="l" t="t" r="r" b="b"/>
            <a:pathLst>
              <a:path w="1143000" h="762000">
                <a:moveTo>
                  <a:pt x="0" y="761999"/>
                </a:moveTo>
                <a:lnTo>
                  <a:pt x="1290" y="685214"/>
                </a:lnTo>
                <a:lnTo>
                  <a:pt x="4989" y="613697"/>
                </a:lnTo>
                <a:lnTo>
                  <a:pt x="10844" y="548979"/>
                </a:lnTo>
                <a:lnTo>
                  <a:pt x="18597" y="492592"/>
                </a:lnTo>
                <a:lnTo>
                  <a:pt x="27995" y="446068"/>
                </a:lnTo>
                <a:lnTo>
                  <a:pt x="50700" y="388740"/>
                </a:lnTo>
                <a:lnTo>
                  <a:pt x="63496" y="380999"/>
                </a:lnTo>
                <a:lnTo>
                  <a:pt x="476249" y="380999"/>
                </a:lnTo>
                <a:lnTo>
                  <a:pt x="489046" y="373259"/>
                </a:lnTo>
                <a:lnTo>
                  <a:pt x="511751" y="315931"/>
                </a:lnTo>
                <a:lnTo>
                  <a:pt x="521148" y="269407"/>
                </a:lnTo>
                <a:lnTo>
                  <a:pt x="528902" y="213020"/>
                </a:lnTo>
                <a:lnTo>
                  <a:pt x="534756" y="148302"/>
                </a:lnTo>
                <a:lnTo>
                  <a:pt x="538456" y="76784"/>
                </a:lnTo>
                <a:lnTo>
                  <a:pt x="539746" y="0"/>
                </a:lnTo>
                <a:lnTo>
                  <a:pt x="541036" y="76784"/>
                </a:lnTo>
                <a:lnTo>
                  <a:pt x="544736" y="148302"/>
                </a:lnTo>
                <a:lnTo>
                  <a:pt x="550591" y="213020"/>
                </a:lnTo>
                <a:lnTo>
                  <a:pt x="558344" y="269407"/>
                </a:lnTo>
                <a:lnTo>
                  <a:pt x="567741" y="315931"/>
                </a:lnTo>
                <a:lnTo>
                  <a:pt x="590446" y="373259"/>
                </a:lnTo>
                <a:lnTo>
                  <a:pt x="603243" y="380999"/>
                </a:lnTo>
                <a:lnTo>
                  <a:pt x="1079499" y="380999"/>
                </a:lnTo>
                <a:lnTo>
                  <a:pt x="1092296" y="388740"/>
                </a:lnTo>
                <a:lnTo>
                  <a:pt x="1115002" y="446068"/>
                </a:lnTo>
                <a:lnTo>
                  <a:pt x="1124400" y="492592"/>
                </a:lnTo>
                <a:lnTo>
                  <a:pt x="1132154" y="548979"/>
                </a:lnTo>
                <a:lnTo>
                  <a:pt x="1138009" y="613697"/>
                </a:lnTo>
                <a:lnTo>
                  <a:pt x="1141709" y="685214"/>
                </a:lnTo>
                <a:lnTo>
                  <a:pt x="1142999" y="761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78115" y="4300220"/>
            <a:ext cx="669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FF5050"/>
                </a:solidFill>
                <a:latin typeface="Times New Roman"/>
                <a:cs typeface="Times New Roman"/>
              </a:rPr>
              <a:t>T</a:t>
            </a:r>
            <a:r>
              <a:rPr sz="1800" b="1" spc="-5" dirty="0">
                <a:solidFill>
                  <a:srgbClr val="FF5050"/>
                </a:solidFill>
                <a:latin typeface="Times New Roman"/>
                <a:cs typeface="Times New Roman"/>
              </a:rPr>
              <a:t>AC</a:t>
            </a:r>
            <a:r>
              <a:rPr sz="1800" b="1" dirty="0">
                <a:solidFill>
                  <a:srgbClr val="FF5050"/>
                </a:solidFill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84340" y="4224020"/>
            <a:ext cx="491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FF5050"/>
                </a:solidFill>
                <a:latin typeface="Times New Roman"/>
                <a:cs typeface="Times New Roman"/>
              </a:rPr>
              <a:t>T</a:t>
            </a:r>
            <a:r>
              <a:rPr sz="1800" b="1" spc="-5" dirty="0">
                <a:solidFill>
                  <a:srgbClr val="FF5050"/>
                </a:solidFill>
                <a:latin typeface="Times New Roman"/>
                <a:cs typeface="Times New Roman"/>
              </a:rPr>
              <a:t>A</a:t>
            </a:r>
            <a:r>
              <a:rPr sz="1800" b="1" dirty="0">
                <a:solidFill>
                  <a:srgbClr val="FF5050"/>
                </a:solidFill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9539" y="5976620"/>
            <a:ext cx="1689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Note </a:t>
            </a:r>
            <a:r>
              <a:rPr sz="1800" b="1" spc="-5" dirty="0">
                <a:latin typeface="Times New Roman"/>
                <a:cs typeface="Times New Roman"/>
              </a:rPr>
              <a:t>this is in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Hz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686165" cy="36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04620"/>
            <a:ext cx="6838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4220" algn="l"/>
              </a:tabLst>
            </a:pPr>
            <a:r>
              <a:rPr spc="-5" dirty="0"/>
              <a:t>Reading	the OUTPUT</a:t>
            </a:r>
            <a:r>
              <a:rPr spc="-50" dirty="0"/>
              <a:t> </a:t>
            </a:r>
            <a:r>
              <a:rPr spc="-5" dirty="0"/>
              <a:t>Results</a:t>
            </a:r>
          </a:p>
        </p:txBody>
      </p:sp>
      <p:sp>
        <p:nvSpPr>
          <p:cNvPr id="4" name="object 4"/>
          <p:cNvSpPr/>
          <p:nvPr/>
        </p:nvSpPr>
        <p:spPr>
          <a:xfrm>
            <a:off x="828659" y="2438400"/>
            <a:ext cx="6808817" cy="81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9137" y="3276600"/>
            <a:ext cx="6808822" cy="70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57435" y="4676775"/>
            <a:ext cx="6811938" cy="809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38368" y="5648325"/>
            <a:ext cx="6808802" cy="581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3740" y="538987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1999" y="5105400"/>
            <a:ext cx="1143000" cy="609600"/>
          </a:xfrm>
          <a:prstGeom prst="rect">
            <a:avLst/>
          </a:prstGeom>
          <a:solidFill>
            <a:srgbClr val="D5D200"/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78740" marR="91440" indent="215900">
              <a:lnSpc>
                <a:spcPts val="2100"/>
              </a:lnSpc>
              <a:spcBef>
                <a:spcPts val="359"/>
              </a:spcBef>
            </a:pPr>
            <a:r>
              <a:rPr sz="1800" b="1" spc="-5" dirty="0">
                <a:latin typeface="Times New Roman"/>
                <a:cs typeface="Times New Roman"/>
              </a:rPr>
              <a:t>Right  </a:t>
            </a:r>
            <a:r>
              <a:rPr sz="1800" b="1" dirty="0">
                <a:latin typeface="Times New Roman"/>
                <a:cs typeface="Times New Roman"/>
              </a:rPr>
              <a:t>ust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5" dirty="0">
                <a:latin typeface="Times New Roman"/>
                <a:cs typeface="Times New Roman"/>
              </a:rPr>
              <a:t>ic</a:t>
            </a:r>
            <a:r>
              <a:rPr sz="1800" b="1" dirty="0">
                <a:latin typeface="Times New Roman"/>
                <a:cs typeface="Times New Roman"/>
              </a:rPr>
              <a:t>at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3015" y="538987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6540" y="310387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24800" y="2819400"/>
            <a:ext cx="1143000" cy="609600"/>
          </a:xfrm>
          <a:prstGeom prst="rect">
            <a:avLst/>
          </a:prstGeom>
          <a:solidFill>
            <a:srgbClr val="D5D200"/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78740" marR="91440" indent="292100">
              <a:lnSpc>
                <a:spcPts val="2100"/>
              </a:lnSpc>
              <a:spcBef>
                <a:spcPts val="359"/>
              </a:spcBef>
            </a:pPr>
            <a:r>
              <a:rPr sz="1800" b="1" spc="-5" dirty="0">
                <a:latin typeface="Times New Roman"/>
                <a:cs typeface="Times New Roman"/>
              </a:rPr>
              <a:t>Left  </a:t>
            </a:r>
            <a:r>
              <a:rPr sz="1800" b="1" dirty="0">
                <a:latin typeface="Times New Roman"/>
                <a:cs typeface="Times New Roman"/>
              </a:rPr>
              <a:t>ust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5" dirty="0">
                <a:latin typeface="Times New Roman"/>
                <a:cs typeface="Times New Roman"/>
              </a:rPr>
              <a:t>ic</a:t>
            </a:r>
            <a:r>
              <a:rPr sz="1800" b="1" dirty="0">
                <a:latin typeface="Times New Roman"/>
                <a:cs typeface="Times New Roman"/>
              </a:rPr>
              <a:t>at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55815" y="310387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686165" cy="36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734059"/>
            <a:ext cx="3827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50" dirty="0"/>
              <a:t> </a:t>
            </a:r>
            <a:r>
              <a:rPr spc="-5" dirty="0"/>
              <a:t>Converters: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394459"/>
            <a:ext cx="34861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420000"/>
                </a:solidFill>
                <a:latin typeface="Times New Roman"/>
                <a:cs typeface="Times New Roman"/>
              </a:rPr>
              <a:t>Basic</a:t>
            </a:r>
            <a:r>
              <a:rPr sz="4400" spc="-60" dirty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420000"/>
                </a:solidFill>
                <a:latin typeface="Times New Roman"/>
                <a:cs typeface="Times New Roman"/>
              </a:rPr>
              <a:t>Concepts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2319020"/>
            <a:ext cx="7980045" cy="40106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82600" marR="270510" indent="-469900">
              <a:lnSpc>
                <a:spcPts val="3300"/>
              </a:lnSpc>
              <a:spcBef>
                <a:spcPts val="260"/>
              </a:spcBef>
              <a:tabLst>
                <a:tab pos="481965" algn="l"/>
              </a:tabLst>
            </a:pPr>
            <a:r>
              <a:rPr sz="1950" spc="-865" dirty="0">
                <a:solidFill>
                  <a:srgbClr val="660000"/>
                </a:solidFill>
                <a:latin typeface="Wingdings"/>
                <a:cs typeface="Wingdings"/>
              </a:rPr>
              <a:t></a:t>
            </a:r>
            <a:r>
              <a:rPr sz="1950" spc="-86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Analog signals are continuous, with infinite values  in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given range.</a:t>
            </a:r>
            <a:endParaRPr sz="2800">
              <a:latin typeface="Times New Roman"/>
              <a:cs typeface="Times New Roman"/>
            </a:endParaRPr>
          </a:p>
          <a:p>
            <a:pPr marL="482600" marR="5080" indent="-469900">
              <a:lnSpc>
                <a:spcPts val="3329"/>
              </a:lnSpc>
              <a:spcBef>
                <a:spcPts val="745"/>
              </a:spcBef>
              <a:tabLst>
                <a:tab pos="481965" algn="l"/>
              </a:tabLst>
            </a:pPr>
            <a:r>
              <a:rPr sz="1950" spc="-865" dirty="0">
                <a:solidFill>
                  <a:srgbClr val="660000"/>
                </a:solidFill>
                <a:latin typeface="Wingdings"/>
                <a:cs typeface="Wingdings"/>
              </a:rPr>
              <a:t></a:t>
            </a:r>
            <a:r>
              <a:rPr sz="1950" spc="-86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Digital signals have discrete values such as on/off </a:t>
            </a:r>
            <a:r>
              <a:rPr sz="2800" dirty="0">
                <a:latin typeface="Times New Roman"/>
                <a:cs typeface="Times New Roman"/>
              </a:rPr>
              <a:t>or  </a:t>
            </a:r>
            <a:r>
              <a:rPr sz="2800" spc="-5" dirty="0">
                <a:latin typeface="Times New Roman"/>
                <a:cs typeface="Times New Roman"/>
              </a:rPr>
              <a:t>0/1.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481965" algn="l"/>
              </a:tabLst>
            </a:pPr>
            <a:r>
              <a:rPr sz="1950" spc="-865" dirty="0">
                <a:solidFill>
                  <a:srgbClr val="660000"/>
                </a:solidFill>
                <a:latin typeface="Wingdings"/>
                <a:cs typeface="Wingdings"/>
              </a:rPr>
              <a:t></a:t>
            </a:r>
            <a:r>
              <a:rPr sz="1950" spc="-86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Limitations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analog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signals</a:t>
            </a:r>
            <a:endParaRPr sz="28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545"/>
              </a:spcBef>
              <a:tabLst>
                <a:tab pos="918844" algn="l"/>
              </a:tabLst>
            </a:pPr>
            <a:r>
              <a:rPr sz="1800" spc="-675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800" spc="-675" dirty="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Analog signals pick </a:t>
            </a:r>
            <a:r>
              <a:rPr sz="2400" dirty="0">
                <a:solidFill>
                  <a:srgbClr val="993300"/>
                </a:solidFill>
                <a:latin typeface="Times New Roman"/>
                <a:cs typeface="Times New Roman"/>
              </a:rPr>
              <a:t>up </a:t>
            </a:r>
            <a:r>
              <a:rPr sz="2400" spc="-5" dirty="0">
                <a:solidFill>
                  <a:srgbClr val="993300"/>
                </a:solidFill>
                <a:latin typeface="Times New Roman"/>
                <a:cs typeface="Times New Roman"/>
              </a:rPr>
              <a:t>noise </a:t>
            </a:r>
            <a:r>
              <a:rPr sz="2400" spc="-5" dirty="0">
                <a:latin typeface="Times New Roman"/>
                <a:cs typeface="Times New Roman"/>
              </a:rPr>
              <a:t>as they are being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amplified.</a:t>
            </a:r>
            <a:endParaRPr sz="24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620"/>
              </a:spcBef>
              <a:tabLst>
                <a:tab pos="918844" algn="l"/>
              </a:tabLst>
            </a:pPr>
            <a:r>
              <a:rPr sz="1800" spc="-675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800" spc="-675" dirty="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Analog signals are </a:t>
            </a:r>
            <a:r>
              <a:rPr sz="2400" spc="-5" dirty="0">
                <a:solidFill>
                  <a:srgbClr val="993300"/>
                </a:solidFill>
                <a:latin typeface="Times New Roman"/>
                <a:cs typeface="Times New Roman"/>
              </a:rPr>
              <a:t>difficult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store.</a:t>
            </a:r>
            <a:endParaRPr sz="2400">
              <a:latin typeface="Times New Roman"/>
              <a:cs typeface="Times New Roman"/>
            </a:endParaRPr>
          </a:p>
          <a:p>
            <a:pPr marL="913765" marR="179705" indent="-431800">
              <a:lnSpc>
                <a:spcPct val="101499"/>
              </a:lnSpc>
              <a:spcBef>
                <a:spcPts val="475"/>
              </a:spcBef>
              <a:tabLst>
                <a:tab pos="918844" algn="l"/>
              </a:tabLst>
            </a:pPr>
            <a:r>
              <a:rPr sz="1800" spc="-675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800" spc="-675" dirty="0">
                <a:solidFill>
                  <a:srgbClr val="999966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latin typeface="Times New Roman"/>
                <a:cs typeface="Times New Roman"/>
              </a:rPr>
              <a:t>Analog systems are more </a:t>
            </a:r>
            <a:r>
              <a:rPr sz="2400" spc="-5" dirty="0">
                <a:solidFill>
                  <a:srgbClr val="993300"/>
                </a:solidFill>
                <a:latin typeface="Times New Roman"/>
                <a:cs typeface="Times New Roman"/>
              </a:rPr>
              <a:t>expensive </a:t>
            </a:r>
            <a:r>
              <a:rPr sz="2400" spc="-5" dirty="0">
                <a:latin typeface="Times New Roman"/>
                <a:cs typeface="Times New Roman"/>
              </a:rPr>
              <a:t>in relation to digital  systems.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686165" cy="36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286000" y="3276600"/>
            <a:ext cx="5486400" cy="2560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1404620"/>
            <a:ext cx="3129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85" dirty="0"/>
              <a:t> </a:t>
            </a:r>
            <a:r>
              <a:rPr dirty="0"/>
              <a:t>12.3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139" y="2319020"/>
            <a:ext cx="4016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250" spc="-1010" dirty="0">
                <a:solidFill>
                  <a:srgbClr val="660000"/>
                </a:solidFill>
                <a:latin typeface="Wingdings"/>
                <a:cs typeface="Wingdings"/>
              </a:rPr>
              <a:t></a:t>
            </a:r>
            <a:r>
              <a:rPr sz="2250" spc="-1010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Interfacing </a:t>
            </a:r>
            <a:r>
              <a:rPr sz="3200" dirty="0">
                <a:latin typeface="Times New Roman"/>
                <a:cs typeface="Times New Roman"/>
              </a:rPr>
              <a:t>a 10 k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3340" y="5519420"/>
            <a:ext cx="1754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5050"/>
                </a:solidFill>
                <a:latin typeface="Times New Roman"/>
                <a:cs typeface="Times New Roman"/>
              </a:rPr>
              <a:t>Refer </a:t>
            </a:r>
            <a:r>
              <a:rPr sz="1800" b="1" dirty="0">
                <a:solidFill>
                  <a:srgbClr val="FF5050"/>
                </a:solidFill>
                <a:latin typeface="Times New Roman"/>
                <a:cs typeface="Times New Roman"/>
              </a:rPr>
              <a:t>to :</a:t>
            </a:r>
            <a:r>
              <a:rPr sz="1800" b="1" spc="-210" dirty="0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5050"/>
                </a:solidFill>
                <a:latin typeface="Times New Roman"/>
                <a:cs typeface="Times New Roman"/>
              </a:rPr>
              <a:t>ANSEL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686165" cy="36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04620"/>
            <a:ext cx="2011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</a:t>
            </a:r>
            <a:r>
              <a:rPr dirty="0"/>
              <a:t>x</a:t>
            </a:r>
            <a:r>
              <a:rPr spc="-5" dirty="0"/>
              <a:t>am</a:t>
            </a:r>
            <a:r>
              <a:rPr dirty="0"/>
              <a:t>p</a:t>
            </a:r>
            <a:r>
              <a:rPr spc="-5" dirty="0"/>
              <a:t>l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245529"/>
            <a:ext cx="7704455" cy="402526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481965" algn="l"/>
              </a:tabLst>
            </a:pPr>
            <a:r>
              <a:rPr sz="1950" spc="-865" dirty="0">
                <a:solidFill>
                  <a:srgbClr val="660000"/>
                </a:solidFill>
                <a:latin typeface="Wingdings"/>
                <a:cs typeface="Wingdings"/>
              </a:rPr>
              <a:t></a:t>
            </a:r>
            <a:r>
              <a:rPr sz="1950" spc="-86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Assumptions</a:t>
            </a:r>
            <a:endParaRPr sz="28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259"/>
              </a:spcBef>
              <a:tabLst>
                <a:tab pos="918844" algn="l"/>
              </a:tabLst>
            </a:pPr>
            <a:r>
              <a:rPr sz="1800" spc="-675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800" spc="-675" dirty="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Use </a:t>
            </a:r>
            <a:r>
              <a:rPr sz="2400" spc="-5" dirty="0">
                <a:latin typeface="Times New Roman"/>
                <a:cs typeface="Times New Roman"/>
              </a:rPr>
              <a:t>RE0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the demo board.</a:t>
            </a:r>
            <a:endParaRPr sz="24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219"/>
              </a:spcBef>
              <a:tabLst>
                <a:tab pos="918844" algn="l"/>
              </a:tabLst>
            </a:pPr>
            <a:r>
              <a:rPr sz="1800" spc="-675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800" spc="-675" dirty="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Use </a:t>
            </a:r>
            <a:r>
              <a:rPr sz="2400" spc="-5" dirty="0">
                <a:latin typeface="Times New Roman"/>
                <a:cs typeface="Times New Roman"/>
              </a:rPr>
              <a:t>external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oscillator</a:t>
            </a:r>
            <a:endParaRPr sz="2400">
              <a:latin typeface="Times New Roman"/>
              <a:cs typeface="Times New Roman"/>
            </a:endParaRPr>
          </a:p>
          <a:p>
            <a:pPr marL="913765" marR="5080" indent="-431800">
              <a:lnSpc>
                <a:spcPts val="2620"/>
              </a:lnSpc>
              <a:spcBef>
                <a:spcPts val="620"/>
              </a:spcBef>
              <a:tabLst>
                <a:tab pos="918844" algn="l"/>
              </a:tabLst>
            </a:pPr>
            <a:r>
              <a:rPr sz="1800" spc="-675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800" spc="-675" dirty="0">
                <a:solidFill>
                  <a:srgbClr val="999966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latin typeface="Times New Roman"/>
                <a:cs typeface="Times New Roman"/>
              </a:rPr>
              <a:t>Assuming conversion time (TAD) is </a:t>
            </a:r>
            <a:r>
              <a:rPr sz="2400" dirty="0">
                <a:latin typeface="Times New Roman"/>
                <a:cs typeface="Times New Roman"/>
              </a:rPr>
              <a:t>4 </a:t>
            </a:r>
            <a:r>
              <a:rPr sz="2400" spc="-5" dirty="0">
                <a:latin typeface="Times New Roman"/>
                <a:cs typeface="Times New Roman"/>
              </a:rPr>
              <a:t>usec, what is the  clock frequency requirement</a:t>
            </a:r>
            <a:r>
              <a:rPr sz="2400" dirty="0">
                <a:latin typeface="Times New Roman"/>
                <a:cs typeface="Times New Roman"/>
              </a:rPr>
              <a:t> (ADCON2)</a:t>
            </a:r>
            <a:endParaRPr sz="2400">
              <a:latin typeface="Times New Roman"/>
              <a:cs typeface="Times New Roman"/>
            </a:endParaRPr>
          </a:p>
          <a:p>
            <a:pPr marL="913765" marR="309880" indent="-431800">
              <a:lnSpc>
                <a:spcPts val="2520"/>
              </a:lnSpc>
              <a:spcBef>
                <a:spcPts val="640"/>
              </a:spcBef>
              <a:tabLst>
                <a:tab pos="918844" algn="l"/>
              </a:tabLst>
            </a:pPr>
            <a:r>
              <a:rPr sz="1800" spc="-675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800" spc="-675" dirty="0">
                <a:solidFill>
                  <a:srgbClr val="999966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latin typeface="Times New Roman"/>
                <a:cs typeface="Times New Roman"/>
              </a:rPr>
              <a:t>Assume acquisition time is </a:t>
            </a:r>
            <a:r>
              <a:rPr sz="2400" dirty="0">
                <a:latin typeface="Times New Roman"/>
                <a:cs typeface="Times New Roman"/>
              </a:rPr>
              <a:t>48 </a:t>
            </a:r>
            <a:r>
              <a:rPr sz="2400" spc="-5" dirty="0">
                <a:latin typeface="Times New Roman"/>
                <a:cs typeface="Times New Roman"/>
              </a:rPr>
              <a:t>usec. What will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the  acquisition time setting?</a:t>
            </a:r>
            <a:endParaRPr sz="24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280"/>
              </a:spcBef>
              <a:tabLst>
                <a:tab pos="1071245" algn="l"/>
              </a:tabLst>
            </a:pPr>
            <a:r>
              <a:rPr sz="1800" spc="-675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800" spc="-675" dirty="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Write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481965" algn="l"/>
              </a:tabLst>
            </a:pPr>
            <a:r>
              <a:rPr sz="1950" spc="-865" dirty="0">
                <a:solidFill>
                  <a:srgbClr val="660000"/>
                </a:solidFill>
                <a:latin typeface="Wingdings"/>
                <a:cs typeface="Wingdings"/>
              </a:rPr>
              <a:t></a:t>
            </a:r>
            <a:r>
              <a:rPr sz="1950" spc="-86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Set </a:t>
            </a:r>
            <a:r>
              <a:rPr sz="2800" dirty="0">
                <a:latin typeface="Times New Roman"/>
                <a:cs typeface="Times New Roman"/>
              </a:rPr>
              <a:t>up </a:t>
            </a:r>
            <a:r>
              <a:rPr sz="2800" spc="-5" dirty="0">
                <a:latin typeface="Times New Roman"/>
                <a:cs typeface="Times New Roman"/>
              </a:rPr>
              <a:t>the following registers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properly:</a:t>
            </a:r>
            <a:endParaRPr sz="28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284"/>
              </a:spcBef>
              <a:tabLst>
                <a:tab pos="918844" algn="l"/>
              </a:tabLst>
            </a:pPr>
            <a:r>
              <a:rPr sz="1800" spc="-675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800" spc="-675" dirty="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ADCON0, ADCON1,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ADCON2.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19800" y="1752600"/>
            <a:ext cx="3105150" cy="400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686165" cy="36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378267"/>
            <a:ext cx="67544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Data Converters: Basic</a:t>
            </a:r>
            <a:r>
              <a:rPr sz="4000" spc="-15" dirty="0"/>
              <a:t> </a:t>
            </a:r>
            <a:r>
              <a:rPr sz="4000" spc="-5" dirty="0"/>
              <a:t>Concepts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93139" y="2400300"/>
            <a:ext cx="7966075" cy="3233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1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1950" spc="-865" dirty="0">
                <a:solidFill>
                  <a:srgbClr val="660000"/>
                </a:solidFill>
                <a:latin typeface="Wingdings"/>
                <a:cs typeface="Wingdings"/>
              </a:rPr>
              <a:t></a:t>
            </a:r>
            <a:r>
              <a:rPr sz="1950" spc="-86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Advantages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digital systems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(signals)</a:t>
            </a:r>
            <a:endParaRPr sz="2800">
              <a:latin typeface="Times New Roman"/>
              <a:cs typeface="Times New Roman"/>
            </a:endParaRPr>
          </a:p>
          <a:p>
            <a:pPr marL="913765" marR="191135" indent="-431800">
              <a:lnSpc>
                <a:spcPts val="2320"/>
              </a:lnSpc>
              <a:spcBef>
                <a:spcPts val="490"/>
              </a:spcBef>
              <a:tabLst>
                <a:tab pos="918844" algn="l"/>
              </a:tabLst>
            </a:pPr>
            <a:r>
              <a:rPr sz="1800" spc="-675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800" spc="-675" dirty="0">
                <a:solidFill>
                  <a:srgbClr val="999966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solidFill>
                  <a:srgbClr val="993300"/>
                </a:solidFill>
                <a:latin typeface="Times New Roman"/>
                <a:cs typeface="Times New Roman"/>
              </a:rPr>
              <a:t>Noise can </a:t>
            </a:r>
            <a:r>
              <a:rPr sz="2400" dirty="0">
                <a:solidFill>
                  <a:srgbClr val="993300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993300"/>
                </a:solidFill>
                <a:latin typeface="Times New Roman"/>
                <a:cs typeface="Times New Roman"/>
              </a:rPr>
              <a:t>reduced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converting analog signals in </a:t>
            </a:r>
            <a:r>
              <a:rPr sz="2400" dirty="0">
                <a:latin typeface="Times New Roman"/>
                <a:cs typeface="Times New Roman"/>
              </a:rPr>
              <a:t>0s 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1s.</a:t>
            </a:r>
            <a:endParaRPr sz="24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15"/>
              </a:spcBef>
              <a:tabLst>
                <a:tab pos="918844" algn="l"/>
              </a:tabLst>
            </a:pPr>
            <a:r>
              <a:rPr sz="1800" spc="-675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800" spc="-675" dirty="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Binary signals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0s/1s can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993300"/>
                </a:solidFill>
                <a:latin typeface="Times New Roman"/>
                <a:cs typeface="Times New Roman"/>
              </a:rPr>
              <a:t>easily stored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memory.</a:t>
            </a:r>
            <a:endParaRPr sz="2400">
              <a:latin typeface="Times New Roman"/>
              <a:cs typeface="Times New Roman"/>
            </a:endParaRPr>
          </a:p>
          <a:p>
            <a:pPr marL="913765" marR="5080" indent="-431800">
              <a:lnSpc>
                <a:spcPts val="2320"/>
              </a:lnSpc>
              <a:spcBef>
                <a:spcPts val="565"/>
              </a:spcBef>
              <a:tabLst>
                <a:tab pos="918844" algn="l"/>
              </a:tabLst>
            </a:pPr>
            <a:r>
              <a:rPr sz="1800" spc="-675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800" spc="-675" dirty="0">
                <a:solidFill>
                  <a:srgbClr val="999966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latin typeface="Times New Roman"/>
                <a:cs typeface="Times New Roman"/>
              </a:rPr>
              <a:t>Technology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993300"/>
                </a:solidFill>
                <a:latin typeface="Times New Roman"/>
                <a:cs typeface="Times New Roman"/>
              </a:rPr>
              <a:t>fabricating </a:t>
            </a:r>
            <a:r>
              <a:rPr sz="2400" spc="-5" dirty="0">
                <a:latin typeface="Times New Roman"/>
                <a:cs typeface="Times New Roman"/>
              </a:rPr>
              <a:t>digital systems has become </a:t>
            </a:r>
            <a:r>
              <a:rPr sz="2400" dirty="0">
                <a:latin typeface="Times New Roman"/>
                <a:cs typeface="Times New Roman"/>
              </a:rPr>
              <a:t>so  </a:t>
            </a:r>
            <a:r>
              <a:rPr sz="2400" spc="-5" dirty="0">
                <a:latin typeface="Times New Roman"/>
                <a:cs typeface="Times New Roman"/>
              </a:rPr>
              <a:t>advanced that they can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produced at </a:t>
            </a:r>
            <a:r>
              <a:rPr sz="2400" spc="-5" dirty="0">
                <a:solidFill>
                  <a:srgbClr val="993300"/>
                </a:solidFill>
                <a:latin typeface="Times New Roman"/>
                <a:cs typeface="Times New Roman"/>
              </a:rPr>
              <a:t>low</a:t>
            </a:r>
            <a:r>
              <a:rPr sz="2400" spc="20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3300"/>
                </a:solidFill>
                <a:latin typeface="Times New Roman"/>
                <a:cs typeface="Times New Roman"/>
              </a:rPr>
              <a:t>cost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82600" marR="798830" indent="-469900" algn="just">
              <a:lnSpc>
                <a:spcPct val="79300"/>
              </a:lnSpc>
              <a:spcBef>
                <a:spcPts val="730"/>
              </a:spcBef>
            </a:pPr>
            <a:r>
              <a:rPr sz="1950" spc="-865" dirty="0">
                <a:solidFill>
                  <a:srgbClr val="660000"/>
                </a:solidFill>
                <a:latin typeface="Wingdings"/>
                <a:cs typeface="Wingdings"/>
              </a:rPr>
              <a:t></a:t>
            </a:r>
            <a:r>
              <a:rPr sz="1950" spc="865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major limitation </a:t>
            </a:r>
            <a:r>
              <a:rPr sz="2800" dirty="0">
                <a:latin typeface="Times New Roman"/>
                <a:cs typeface="Times New Roman"/>
              </a:rPr>
              <a:t>of a </a:t>
            </a:r>
            <a:r>
              <a:rPr sz="2800" spc="-5" dirty="0">
                <a:latin typeface="Times New Roman"/>
                <a:cs typeface="Times New Roman"/>
              </a:rPr>
              <a:t>digital system is </a:t>
            </a:r>
            <a:r>
              <a:rPr sz="2800" dirty="0">
                <a:latin typeface="Times New Roman"/>
                <a:cs typeface="Times New Roman"/>
              </a:rPr>
              <a:t>how  </a:t>
            </a:r>
            <a:r>
              <a:rPr sz="2800" spc="-5" dirty="0">
                <a:latin typeface="Times New Roman"/>
                <a:cs typeface="Times New Roman"/>
              </a:rPr>
              <a:t>accurately it </a:t>
            </a:r>
            <a:r>
              <a:rPr sz="2800" spc="-5" dirty="0">
                <a:solidFill>
                  <a:srgbClr val="993300"/>
                </a:solidFill>
                <a:latin typeface="Times New Roman"/>
                <a:cs typeface="Times New Roman"/>
              </a:rPr>
              <a:t>represents </a:t>
            </a:r>
            <a:r>
              <a:rPr sz="2800" spc="-5" dirty="0">
                <a:latin typeface="Times New Roman"/>
                <a:cs typeface="Times New Roman"/>
              </a:rPr>
              <a:t>the analog signals after  conversion.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48400" y="5410200"/>
            <a:ext cx="2466975" cy="163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686165" cy="36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04620"/>
            <a:ext cx="4200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1270" algn="l"/>
              </a:tabLst>
            </a:pPr>
            <a:r>
              <a:rPr spc="-5" dirty="0"/>
              <a:t>Em</a:t>
            </a:r>
            <a:r>
              <a:rPr dirty="0"/>
              <a:t>b</a:t>
            </a:r>
            <a:r>
              <a:rPr spc="-5" dirty="0"/>
              <a:t>e</a:t>
            </a:r>
            <a:r>
              <a:rPr dirty="0"/>
              <a:t>dd</a:t>
            </a:r>
            <a:r>
              <a:rPr spc="-5" dirty="0"/>
              <a:t>e</a:t>
            </a:r>
            <a:r>
              <a:rPr dirty="0"/>
              <a:t>d	Sys</a:t>
            </a:r>
            <a:r>
              <a:rPr spc="-5" dirty="0"/>
              <a:t>te</a:t>
            </a:r>
            <a:r>
              <a:rPr dirty="0"/>
              <a:t>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573020"/>
            <a:ext cx="8103870" cy="2159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82600" marR="263525" indent="-469900">
              <a:lnSpc>
                <a:spcPct val="79200"/>
              </a:lnSpc>
              <a:spcBef>
                <a:spcPts val="600"/>
              </a:spcBef>
              <a:tabLst>
                <a:tab pos="481965" algn="l"/>
              </a:tabLst>
            </a:pPr>
            <a:r>
              <a:rPr sz="1400" spc="-625" dirty="0">
                <a:solidFill>
                  <a:srgbClr val="660000"/>
                </a:solidFill>
                <a:latin typeface="Wingdings"/>
                <a:cs typeface="Wingdings"/>
              </a:rPr>
              <a:t></a:t>
            </a:r>
            <a:r>
              <a:rPr sz="1400" spc="-62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typical system that converts signals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analog to digital and back to  analog includes:</a:t>
            </a:r>
            <a:endParaRPr sz="2000">
              <a:latin typeface="Times New Roman"/>
              <a:cs typeface="Times New Roman"/>
            </a:endParaRPr>
          </a:p>
          <a:p>
            <a:pPr marL="482600">
              <a:lnSpc>
                <a:spcPts val="2130"/>
              </a:lnSpc>
              <a:tabLst>
                <a:tab pos="918844" algn="l"/>
              </a:tabLst>
            </a:pPr>
            <a:r>
              <a:rPr sz="1350" spc="-505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350" spc="-505" dirty="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transducer that converts non-electrical signals into electrical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signals</a:t>
            </a:r>
            <a:endParaRPr sz="1800">
              <a:latin typeface="Times New Roman"/>
              <a:cs typeface="Times New Roman"/>
            </a:endParaRPr>
          </a:p>
          <a:p>
            <a:pPr marL="482600">
              <a:lnSpc>
                <a:spcPts val="2130"/>
              </a:lnSpc>
              <a:spcBef>
                <a:spcPts val="40"/>
              </a:spcBef>
              <a:tabLst>
                <a:tab pos="918844" algn="l"/>
              </a:tabLst>
            </a:pPr>
            <a:r>
              <a:rPr sz="1350" spc="-505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350" spc="-505" dirty="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A/D converter that converts analog signals into digital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signals</a:t>
            </a:r>
            <a:endParaRPr sz="1800">
              <a:latin typeface="Times New Roman"/>
              <a:cs typeface="Times New Roman"/>
            </a:endParaRPr>
          </a:p>
          <a:p>
            <a:pPr marL="482600">
              <a:lnSpc>
                <a:spcPts val="2130"/>
              </a:lnSpc>
              <a:tabLst>
                <a:tab pos="918844" algn="l"/>
              </a:tabLst>
            </a:pPr>
            <a:r>
              <a:rPr sz="1350" spc="-505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350" spc="-505" dirty="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digital processor that processes digital data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(signals)</a:t>
            </a:r>
            <a:endParaRPr sz="1800">
              <a:latin typeface="Times New Roman"/>
              <a:cs typeface="Times New Roman"/>
            </a:endParaRPr>
          </a:p>
          <a:p>
            <a:pPr marL="482600">
              <a:lnSpc>
                <a:spcPts val="2130"/>
              </a:lnSpc>
              <a:spcBef>
                <a:spcPts val="40"/>
              </a:spcBef>
              <a:tabLst>
                <a:tab pos="918844" algn="l"/>
              </a:tabLst>
            </a:pPr>
            <a:r>
              <a:rPr sz="1350" spc="-505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350" spc="-505" dirty="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D/A converter that converts digital signals into equivalent analog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signals</a:t>
            </a:r>
            <a:endParaRPr sz="1800">
              <a:latin typeface="Times New Roman"/>
              <a:cs typeface="Times New Roman"/>
            </a:endParaRPr>
          </a:p>
          <a:p>
            <a:pPr marL="913765" marR="5080" indent="-431800">
              <a:lnSpc>
                <a:spcPts val="1770"/>
              </a:lnSpc>
              <a:spcBef>
                <a:spcPts val="350"/>
              </a:spcBef>
              <a:tabLst>
                <a:tab pos="918844" algn="l"/>
              </a:tabLst>
            </a:pPr>
            <a:r>
              <a:rPr sz="1350" spc="-505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350" spc="-505" dirty="0">
                <a:solidFill>
                  <a:srgbClr val="999966"/>
                </a:solidFill>
                <a:latin typeface="Times New Roman"/>
                <a:cs typeface="Times New Roman"/>
              </a:rPr>
              <a:t>		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transducer that converts electrical signals into real life non-electrical signals  </a:t>
            </a:r>
            <a:r>
              <a:rPr sz="1800" dirty="0">
                <a:latin typeface="Times New Roman"/>
                <a:cs typeface="Times New Roman"/>
              </a:rPr>
              <a:t>(sound, </a:t>
            </a:r>
            <a:r>
              <a:rPr sz="1800" spc="-5" dirty="0">
                <a:latin typeface="Times New Roman"/>
                <a:cs typeface="Times New Roman"/>
              </a:rPr>
              <a:t>pressure, 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video)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9200" y="4953000"/>
            <a:ext cx="822960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8200" y="6705600"/>
            <a:ext cx="5257800" cy="609600"/>
          </a:xfrm>
          <a:prstGeom prst="rect">
            <a:avLst/>
          </a:prstGeom>
          <a:solidFill>
            <a:srgbClr val="D5D200"/>
          </a:solidFill>
          <a:ln w="9524">
            <a:solidFill>
              <a:srgbClr val="000000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95504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latin typeface="Times New Roman"/>
                <a:cs typeface="Times New Roman"/>
              </a:rPr>
              <a:t>So, how </a:t>
            </a:r>
            <a:r>
              <a:rPr sz="1800" spc="-5" dirty="0">
                <a:latin typeface="Times New Roman"/>
                <a:cs typeface="Times New Roman"/>
              </a:rPr>
              <a:t>does A/D Converter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works?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52800" y="4800600"/>
            <a:ext cx="990600" cy="1066800"/>
          </a:xfrm>
          <a:custGeom>
            <a:avLst/>
            <a:gdLst/>
            <a:ahLst/>
            <a:cxnLst/>
            <a:rect l="l" t="t" r="r" b="b"/>
            <a:pathLst>
              <a:path w="990600" h="1066800">
                <a:moveTo>
                  <a:pt x="0" y="0"/>
                </a:moveTo>
                <a:lnTo>
                  <a:pt x="990599" y="0"/>
                </a:lnTo>
                <a:lnTo>
                  <a:pt x="990599" y="1066799"/>
                </a:lnTo>
                <a:lnTo>
                  <a:pt x="0" y="10667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686165" cy="36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04620"/>
            <a:ext cx="3361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A/D</a:t>
            </a:r>
            <a:r>
              <a:rPr spc="-55" dirty="0"/>
              <a:t> </a:t>
            </a:r>
            <a:r>
              <a:rPr spc="-5" dirty="0"/>
              <a:t>Converter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7056119"/>
            <a:ext cx="2567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  <a:hlinkClick r:id="rId2"/>
              </a:rPr>
              <a:t>http://www.cybercollege.com/tvp008.htm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29275" y="2438400"/>
            <a:ext cx="3971925" cy="4010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8340" y="2288540"/>
            <a:ext cx="5024120" cy="38201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482600" marR="241300" indent="-469900" algn="just">
              <a:lnSpc>
                <a:spcPct val="88500"/>
              </a:lnSpc>
              <a:spcBef>
                <a:spcPts val="430"/>
              </a:spcBef>
            </a:pPr>
            <a:r>
              <a:rPr sz="1650" spc="-725" dirty="0">
                <a:solidFill>
                  <a:srgbClr val="660000"/>
                </a:solidFill>
                <a:latin typeface="Wingdings"/>
                <a:cs typeface="Wingdings"/>
              </a:rPr>
              <a:t></a:t>
            </a:r>
            <a:r>
              <a:rPr sz="1650" spc="1125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order to change an analog signal  to digital, the input analog signal is  </a:t>
            </a:r>
            <a:r>
              <a:rPr sz="2400" spc="-5" dirty="0">
                <a:solidFill>
                  <a:srgbClr val="993300"/>
                </a:solidFill>
                <a:latin typeface="Times New Roman"/>
                <a:cs typeface="Times New Roman"/>
              </a:rPr>
              <a:t>sampled </a:t>
            </a:r>
            <a:r>
              <a:rPr sz="2400" spc="-5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high rate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speed.</a:t>
            </a:r>
            <a:endParaRPr sz="2400">
              <a:latin typeface="Times New Roman"/>
              <a:cs typeface="Times New Roman"/>
            </a:endParaRPr>
          </a:p>
          <a:p>
            <a:pPr marL="482600" marR="5080" indent="-469900">
              <a:lnSpc>
                <a:spcPct val="90600"/>
              </a:lnSpc>
              <a:spcBef>
                <a:spcPts val="565"/>
              </a:spcBef>
              <a:tabLst>
                <a:tab pos="481965" algn="l"/>
              </a:tabLst>
            </a:pPr>
            <a:r>
              <a:rPr sz="1650" spc="-725" dirty="0">
                <a:solidFill>
                  <a:srgbClr val="660000"/>
                </a:solidFill>
                <a:latin typeface="Wingdings"/>
                <a:cs typeface="Wingdings"/>
              </a:rPr>
              <a:t></a:t>
            </a:r>
            <a:r>
              <a:rPr sz="1650" spc="-72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The amplitude at each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those  sampled moments is converted into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spc="-5" dirty="0">
                <a:latin typeface="Times New Roman"/>
                <a:cs typeface="Times New Roman"/>
              </a:rPr>
              <a:t>number equivalent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this is called  </a:t>
            </a:r>
            <a:r>
              <a:rPr sz="2400" spc="-5" dirty="0">
                <a:solidFill>
                  <a:srgbClr val="993300"/>
                </a:solidFill>
                <a:latin typeface="Times New Roman"/>
                <a:cs typeface="Times New Roman"/>
              </a:rPr>
              <a:t>quantization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82600" marR="266700" indent="-469900">
              <a:lnSpc>
                <a:spcPct val="89400"/>
              </a:lnSpc>
              <a:spcBef>
                <a:spcPts val="605"/>
              </a:spcBef>
              <a:tabLst>
                <a:tab pos="481965" algn="l"/>
              </a:tabLst>
            </a:pPr>
            <a:r>
              <a:rPr sz="1650" spc="-725" dirty="0">
                <a:solidFill>
                  <a:srgbClr val="660000"/>
                </a:solidFill>
                <a:latin typeface="Wingdings"/>
                <a:cs typeface="Wingdings"/>
              </a:rPr>
              <a:t></a:t>
            </a:r>
            <a:r>
              <a:rPr sz="1650" spc="-72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These numbers are simply the  combinations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0s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1s </a:t>
            </a:r>
            <a:r>
              <a:rPr sz="2400" spc="-5" dirty="0">
                <a:latin typeface="Times New Roman"/>
                <a:cs typeface="Times New Roman"/>
              </a:rPr>
              <a:t>used  in computer language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this called  </a:t>
            </a:r>
            <a:r>
              <a:rPr sz="2400" spc="-5" dirty="0">
                <a:solidFill>
                  <a:srgbClr val="993300"/>
                </a:solidFill>
                <a:latin typeface="Times New Roman"/>
                <a:cs typeface="Times New Roman"/>
              </a:rPr>
              <a:t>encoding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94800" y="609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7B0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94800" y="609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599" y="0"/>
                </a:lnTo>
                <a:lnTo>
                  <a:pt x="228599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6600" y="609600"/>
            <a:ext cx="8455025" cy="228600"/>
          </a:xfrm>
          <a:custGeom>
            <a:avLst/>
            <a:gdLst/>
            <a:ahLst/>
            <a:cxnLst/>
            <a:rect l="l" t="t" r="r" b="b"/>
            <a:pathLst>
              <a:path w="8455025" h="228600">
                <a:moveTo>
                  <a:pt x="0" y="0"/>
                </a:moveTo>
                <a:lnTo>
                  <a:pt x="8455025" y="0"/>
                </a:lnTo>
                <a:lnTo>
                  <a:pt x="8455025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A9A8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6600" y="609600"/>
            <a:ext cx="8455025" cy="228600"/>
          </a:xfrm>
          <a:custGeom>
            <a:avLst/>
            <a:gdLst/>
            <a:ahLst/>
            <a:cxnLst/>
            <a:rect l="l" t="t" r="r" b="b"/>
            <a:pathLst>
              <a:path w="8455025" h="228600">
                <a:moveTo>
                  <a:pt x="0" y="0"/>
                </a:moveTo>
                <a:lnTo>
                  <a:pt x="8455013" y="0"/>
                </a:lnTo>
                <a:lnTo>
                  <a:pt x="8455013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6600" y="838200"/>
            <a:ext cx="8455025" cy="139700"/>
          </a:xfrm>
          <a:custGeom>
            <a:avLst/>
            <a:gdLst/>
            <a:ahLst/>
            <a:cxnLst/>
            <a:rect l="l" t="t" r="r" b="b"/>
            <a:pathLst>
              <a:path w="8455025" h="139700">
                <a:moveTo>
                  <a:pt x="0" y="0"/>
                </a:moveTo>
                <a:lnTo>
                  <a:pt x="8455025" y="0"/>
                </a:lnTo>
                <a:lnTo>
                  <a:pt x="8455025" y="139700"/>
                </a:lnTo>
                <a:lnTo>
                  <a:pt x="0" y="139700"/>
                </a:lnTo>
                <a:lnTo>
                  <a:pt x="0" y="0"/>
                </a:lnTo>
                <a:close/>
              </a:path>
            </a:pathLst>
          </a:custGeom>
          <a:solidFill>
            <a:srgbClr val="7B0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600" y="838200"/>
            <a:ext cx="8455025" cy="139700"/>
          </a:xfrm>
          <a:custGeom>
            <a:avLst/>
            <a:gdLst/>
            <a:ahLst/>
            <a:cxnLst/>
            <a:rect l="l" t="t" r="r" b="b"/>
            <a:pathLst>
              <a:path w="8455025" h="139700">
                <a:moveTo>
                  <a:pt x="0" y="0"/>
                </a:moveTo>
                <a:lnTo>
                  <a:pt x="8455013" y="0"/>
                </a:lnTo>
                <a:lnTo>
                  <a:pt x="8455013" y="139699"/>
                </a:lnTo>
                <a:lnTo>
                  <a:pt x="0" y="1396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4800" y="839787"/>
            <a:ext cx="228600" cy="136525"/>
          </a:xfrm>
          <a:custGeom>
            <a:avLst/>
            <a:gdLst/>
            <a:ahLst/>
            <a:cxnLst/>
            <a:rect l="l" t="t" r="r" b="b"/>
            <a:pathLst>
              <a:path w="228600" h="136525">
                <a:moveTo>
                  <a:pt x="0" y="0"/>
                </a:moveTo>
                <a:lnTo>
                  <a:pt x="228600" y="0"/>
                </a:lnTo>
                <a:lnTo>
                  <a:pt x="228600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A9A8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94800" y="839787"/>
            <a:ext cx="228600" cy="136525"/>
          </a:xfrm>
          <a:custGeom>
            <a:avLst/>
            <a:gdLst/>
            <a:ahLst/>
            <a:cxnLst/>
            <a:rect l="l" t="t" r="r" b="b"/>
            <a:pathLst>
              <a:path w="228600" h="136525">
                <a:moveTo>
                  <a:pt x="0" y="0"/>
                </a:moveTo>
                <a:lnTo>
                  <a:pt x="228599" y="0"/>
                </a:lnTo>
                <a:lnTo>
                  <a:pt x="228599" y="136524"/>
                </a:lnTo>
                <a:lnTo>
                  <a:pt x="0" y="136524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93139" y="1526540"/>
            <a:ext cx="330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Analog-to-Digital</a:t>
            </a:r>
            <a:endParaRPr sz="3600"/>
          </a:p>
        </p:txBody>
      </p:sp>
      <p:sp>
        <p:nvSpPr>
          <p:cNvPr id="11" name="object 11"/>
          <p:cNvSpPr/>
          <p:nvPr/>
        </p:nvSpPr>
        <p:spPr>
          <a:xfrm>
            <a:off x="5867400" y="914400"/>
            <a:ext cx="3733800" cy="1558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4540" y="2420620"/>
            <a:ext cx="8366125" cy="43307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82600" marR="25400" indent="-469900">
              <a:lnSpc>
                <a:spcPct val="79200"/>
              </a:lnSpc>
              <a:spcBef>
                <a:spcPts val="600"/>
              </a:spcBef>
              <a:tabLst>
                <a:tab pos="481965" algn="l"/>
              </a:tabLst>
            </a:pPr>
            <a:r>
              <a:rPr sz="1400" spc="-625" dirty="0">
                <a:solidFill>
                  <a:srgbClr val="660000"/>
                </a:solidFill>
                <a:latin typeface="Wingdings"/>
                <a:cs typeface="Wingdings"/>
              </a:rPr>
              <a:t></a:t>
            </a:r>
            <a:r>
              <a:rPr sz="1400" spc="-62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simple hypothetical A/D converter circuit with </a:t>
            </a:r>
            <a:r>
              <a:rPr sz="2000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analog input signal and  three digital output lines with eight possible binary combinations: </a:t>
            </a:r>
            <a:r>
              <a:rPr sz="2000" dirty="0">
                <a:latin typeface="Times New Roman"/>
                <a:cs typeface="Times New Roman"/>
              </a:rPr>
              <a:t>000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111</a:t>
            </a:r>
            <a:endParaRPr sz="2000">
              <a:latin typeface="Times New Roman"/>
              <a:cs typeface="Times New Roman"/>
            </a:endParaRPr>
          </a:p>
          <a:p>
            <a:pPr marL="482600">
              <a:lnSpc>
                <a:spcPts val="2130"/>
              </a:lnSpc>
              <a:tabLst>
                <a:tab pos="918844" algn="l"/>
                <a:tab pos="4525010" algn="l"/>
              </a:tabLst>
            </a:pPr>
            <a:r>
              <a:rPr sz="1350" spc="-505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350" spc="-505" dirty="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Shows </a:t>
            </a:r>
            <a:r>
              <a:rPr sz="1800" spc="-5" dirty="0">
                <a:latin typeface="Times New Roman"/>
                <a:cs typeface="Times New Roman"/>
              </a:rPr>
              <a:t>the graph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digital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output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	FS V </a:t>
            </a:r>
            <a:r>
              <a:rPr sz="1800" spc="-5" dirty="0">
                <a:latin typeface="Times New Roman"/>
                <a:cs typeface="Times New Roman"/>
              </a:rPr>
              <a:t>analog input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395"/>
              </a:lnSpc>
              <a:spcBef>
                <a:spcPts val="45"/>
              </a:spcBef>
              <a:tabLst>
                <a:tab pos="481965" algn="l"/>
              </a:tabLst>
            </a:pPr>
            <a:r>
              <a:rPr sz="1400" spc="-625" dirty="0">
                <a:solidFill>
                  <a:srgbClr val="660000"/>
                </a:solidFill>
                <a:latin typeface="Wingdings"/>
                <a:cs typeface="Wingdings"/>
              </a:rPr>
              <a:t></a:t>
            </a:r>
            <a:r>
              <a:rPr sz="1400" spc="-62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The following points 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summarized in the above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process:</a:t>
            </a:r>
            <a:endParaRPr sz="2000">
              <a:latin typeface="Times New Roman"/>
              <a:cs typeface="Times New Roman"/>
            </a:endParaRPr>
          </a:p>
          <a:p>
            <a:pPr marL="913765" marR="551180" indent="-431800">
              <a:lnSpc>
                <a:spcPct val="77200"/>
              </a:lnSpc>
              <a:spcBef>
                <a:spcPts val="490"/>
              </a:spcBef>
              <a:tabLst>
                <a:tab pos="918844" algn="l"/>
              </a:tabLst>
            </a:pPr>
            <a:r>
              <a:rPr sz="1350" spc="-505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350" spc="-505" dirty="0">
                <a:solidFill>
                  <a:srgbClr val="999966"/>
                </a:solidFill>
                <a:latin typeface="Times New Roman"/>
                <a:cs typeface="Times New Roman"/>
              </a:rPr>
              <a:t>		</a:t>
            </a:r>
            <a:r>
              <a:rPr sz="1800" spc="-5" dirty="0">
                <a:solidFill>
                  <a:srgbClr val="993300"/>
                </a:solidFill>
                <a:latin typeface="Times New Roman"/>
                <a:cs typeface="Times New Roman"/>
              </a:rPr>
              <a:t>Maximum value </a:t>
            </a:r>
            <a:r>
              <a:rPr sz="1800" spc="-5" dirty="0">
                <a:latin typeface="Times New Roman"/>
                <a:cs typeface="Times New Roman"/>
              </a:rPr>
              <a:t>this quantization process reaches is </a:t>
            </a:r>
            <a:r>
              <a:rPr sz="1800" b="1" spc="-5" dirty="0">
                <a:solidFill>
                  <a:srgbClr val="3333FF"/>
                </a:solidFill>
                <a:latin typeface="Times New Roman"/>
                <a:cs typeface="Times New Roman"/>
              </a:rPr>
              <a:t>7/8 </a:t>
            </a:r>
            <a:r>
              <a:rPr sz="1800" dirty="0">
                <a:latin typeface="Times New Roman"/>
                <a:cs typeface="Times New Roman"/>
              </a:rPr>
              <a:t>V for a 1 V </a:t>
            </a:r>
            <a:r>
              <a:rPr sz="1800" spc="-5" dirty="0">
                <a:latin typeface="Times New Roman"/>
                <a:cs typeface="Times New Roman"/>
              </a:rPr>
              <a:t>analog  signal; includes 1/8 </a:t>
            </a:r>
            <a:r>
              <a:rPr sz="1800" dirty="0">
                <a:latin typeface="Times New Roman"/>
                <a:cs typeface="Times New Roman"/>
              </a:rPr>
              <a:t>V </a:t>
            </a:r>
            <a:r>
              <a:rPr sz="1800" spc="-5" dirty="0">
                <a:latin typeface="Times New Roman"/>
                <a:cs typeface="Times New Roman"/>
              </a:rPr>
              <a:t>an inherent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error</a:t>
            </a:r>
            <a:endParaRPr sz="1800">
              <a:latin typeface="Times New Roman"/>
              <a:cs typeface="Times New Roman"/>
            </a:endParaRPr>
          </a:p>
          <a:p>
            <a:pPr marL="913765" marR="348615" indent="-431800">
              <a:lnSpc>
                <a:spcPts val="1770"/>
              </a:lnSpc>
              <a:spcBef>
                <a:spcPts val="355"/>
              </a:spcBef>
              <a:tabLst>
                <a:tab pos="918844" algn="l"/>
              </a:tabLst>
            </a:pPr>
            <a:r>
              <a:rPr sz="1350" spc="-505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350" spc="-505" dirty="0">
                <a:solidFill>
                  <a:srgbClr val="999966"/>
                </a:solidFill>
                <a:latin typeface="Times New Roman"/>
                <a:cs typeface="Times New Roman"/>
              </a:rPr>
              <a:t>		</a:t>
            </a:r>
            <a:r>
              <a:rPr sz="1800" spc="-5" dirty="0">
                <a:latin typeface="Times New Roman"/>
                <a:cs typeface="Times New Roman"/>
              </a:rPr>
              <a:t>1/8 </a:t>
            </a:r>
            <a:r>
              <a:rPr sz="1800" dirty="0">
                <a:latin typeface="Times New Roman"/>
                <a:cs typeface="Times New Roman"/>
              </a:rPr>
              <a:t>V </a:t>
            </a:r>
            <a:r>
              <a:rPr sz="1800" spc="-5" dirty="0">
                <a:latin typeface="Times New Roman"/>
                <a:cs typeface="Times New Roman"/>
              </a:rPr>
              <a:t>(an inherent error) is also equal to the value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Least Significant Bit  (</a:t>
            </a:r>
            <a:r>
              <a:rPr sz="1800" spc="-5" dirty="0">
                <a:solidFill>
                  <a:srgbClr val="993300"/>
                </a:solidFill>
                <a:latin typeface="Times New Roman"/>
                <a:cs typeface="Times New Roman"/>
              </a:rPr>
              <a:t>LSB</a:t>
            </a:r>
            <a:r>
              <a:rPr sz="1800" spc="-5" dirty="0">
                <a:latin typeface="Times New Roman"/>
                <a:cs typeface="Times New Roman"/>
              </a:rPr>
              <a:t>) </a:t>
            </a:r>
            <a:r>
              <a:rPr sz="1800" dirty="0">
                <a:latin typeface="Times New Roman"/>
                <a:cs typeface="Times New Roman"/>
              </a:rPr>
              <a:t>= 001.</a:t>
            </a:r>
            <a:endParaRPr sz="1800">
              <a:latin typeface="Times New Roman"/>
              <a:cs typeface="Times New Roman"/>
            </a:endParaRPr>
          </a:p>
          <a:p>
            <a:pPr marL="913765" marR="134620" indent="-431800" algn="just">
              <a:lnSpc>
                <a:spcPct val="80300"/>
              </a:lnSpc>
              <a:spcBef>
                <a:spcPts val="400"/>
              </a:spcBef>
            </a:pPr>
            <a:r>
              <a:rPr sz="1350" spc="-505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350" spc="1490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993300"/>
                </a:solidFill>
                <a:latin typeface="Times New Roman"/>
                <a:cs typeface="Times New Roman"/>
              </a:rPr>
              <a:t>Resolution </a:t>
            </a:r>
            <a:r>
              <a:rPr sz="1800" dirty="0">
                <a:latin typeface="Times New Roman"/>
                <a:cs typeface="Times New Roman"/>
              </a:rPr>
              <a:t>of a </a:t>
            </a:r>
            <a:r>
              <a:rPr sz="1800" spc="-5" dirty="0">
                <a:latin typeface="Times New Roman"/>
                <a:cs typeface="Times New Roman"/>
              </a:rPr>
              <a:t>converter is defined in terms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number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discrete values it  can produce; also expressed in the number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bits used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conversion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b="1" spc="-5" dirty="0">
                <a:solidFill>
                  <a:srgbClr val="FF5050"/>
                </a:solidFill>
                <a:latin typeface="Times New Roman"/>
                <a:cs typeface="Times New Roman"/>
              </a:rPr>
              <a:t>1/2</a:t>
            </a:r>
            <a:r>
              <a:rPr sz="1800" b="1" spc="-7" baseline="25462" dirty="0">
                <a:solidFill>
                  <a:srgbClr val="FF6962"/>
                </a:solidFill>
                <a:latin typeface="Times New Roman"/>
                <a:cs typeface="Times New Roman"/>
              </a:rPr>
              <a:t>n  </a:t>
            </a:r>
            <a:r>
              <a:rPr sz="1800" spc="-5" dirty="0">
                <a:latin typeface="Times New Roman"/>
                <a:cs typeface="Times New Roman"/>
              </a:rPr>
              <a:t>where </a:t>
            </a:r>
            <a:r>
              <a:rPr sz="1800" dirty="0">
                <a:latin typeface="Times New Roman"/>
                <a:cs typeface="Times New Roman"/>
              </a:rPr>
              <a:t>n </a:t>
            </a:r>
            <a:r>
              <a:rPr sz="1800" spc="-5" dirty="0">
                <a:latin typeface="Times New Roman"/>
                <a:cs typeface="Times New Roman"/>
              </a:rPr>
              <a:t>=number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bits</a:t>
            </a:r>
            <a:endParaRPr sz="1800">
              <a:latin typeface="Times New Roman"/>
              <a:cs typeface="Times New Roman"/>
            </a:endParaRPr>
          </a:p>
          <a:p>
            <a:pPr marL="913765" marR="5080" indent="-431800">
              <a:lnSpc>
                <a:spcPts val="1770"/>
              </a:lnSpc>
              <a:spcBef>
                <a:spcPts val="359"/>
              </a:spcBef>
              <a:tabLst>
                <a:tab pos="918844" algn="l"/>
              </a:tabLst>
            </a:pPr>
            <a:r>
              <a:rPr sz="1350" spc="-505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350" spc="-505" dirty="0">
                <a:solidFill>
                  <a:srgbClr val="999966"/>
                </a:solidFill>
                <a:latin typeface="Times New Roman"/>
                <a:cs typeface="Times New Roman"/>
              </a:rPr>
              <a:t>		</a:t>
            </a:r>
            <a:r>
              <a:rPr sz="1800" spc="-5" dirty="0">
                <a:latin typeface="Times New Roman"/>
                <a:cs typeface="Times New Roman"/>
              </a:rPr>
              <a:t>The value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most significant bit (</a:t>
            </a:r>
            <a:r>
              <a:rPr sz="1800" spc="-5" dirty="0">
                <a:solidFill>
                  <a:srgbClr val="993300"/>
                </a:solidFill>
                <a:latin typeface="Times New Roman"/>
                <a:cs typeface="Times New Roman"/>
              </a:rPr>
              <a:t>MSB</a:t>
            </a:r>
            <a:r>
              <a:rPr sz="1800" spc="-5" dirty="0">
                <a:latin typeface="Times New Roman"/>
                <a:cs typeface="Times New Roman"/>
              </a:rPr>
              <a:t>) </a:t>
            </a:r>
            <a:r>
              <a:rPr sz="1800" dirty="0">
                <a:latin typeface="Times New Roman"/>
                <a:cs typeface="Times New Roman"/>
              </a:rPr>
              <a:t>-100- </a:t>
            </a:r>
            <a:r>
              <a:rPr sz="1800" spc="-5" dirty="0">
                <a:latin typeface="Times New Roman"/>
                <a:cs typeface="Times New Roman"/>
              </a:rPr>
              <a:t>is equal to </a:t>
            </a:r>
            <a:r>
              <a:rPr sz="1800" dirty="0">
                <a:latin typeface="Times New Roman"/>
                <a:cs typeface="Times New Roman"/>
              </a:rPr>
              <a:t>½ </a:t>
            </a:r>
            <a:r>
              <a:rPr sz="1800" spc="-5" dirty="0">
                <a:latin typeface="Times New Roman"/>
                <a:cs typeface="Times New Roman"/>
              </a:rPr>
              <a:t>the voltage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 full-scale value </a:t>
            </a:r>
            <a:r>
              <a:rPr sz="1800" dirty="0">
                <a:latin typeface="Times New Roman"/>
                <a:cs typeface="Times New Roman"/>
              </a:rPr>
              <a:t>of 1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V.</a:t>
            </a:r>
            <a:endParaRPr sz="1800">
              <a:latin typeface="Times New Roman"/>
              <a:cs typeface="Times New Roman"/>
            </a:endParaRPr>
          </a:p>
          <a:p>
            <a:pPr marL="913765" marR="74930" indent="-431800">
              <a:lnSpc>
                <a:spcPts val="1770"/>
              </a:lnSpc>
              <a:spcBef>
                <a:spcPts val="359"/>
              </a:spcBef>
              <a:tabLst>
                <a:tab pos="918844" algn="l"/>
              </a:tabLst>
            </a:pPr>
            <a:r>
              <a:rPr sz="1350" spc="-505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350" spc="-505" dirty="0">
                <a:solidFill>
                  <a:srgbClr val="999966"/>
                </a:solidFill>
                <a:latin typeface="Times New Roman"/>
                <a:cs typeface="Times New Roman"/>
              </a:rPr>
              <a:t>		</a:t>
            </a:r>
            <a:r>
              <a:rPr sz="1800" spc="-5" dirty="0">
                <a:latin typeface="Times New Roman"/>
                <a:cs typeface="Times New Roman"/>
              </a:rPr>
              <a:t>The value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993300"/>
                </a:solidFill>
                <a:latin typeface="Times New Roman"/>
                <a:cs typeface="Times New Roman"/>
              </a:rPr>
              <a:t>largest digital number </a:t>
            </a:r>
            <a:r>
              <a:rPr sz="1800" dirty="0">
                <a:latin typeface="Times New Roman"/>
                <a:cs typeface="Times New Roman"/>
              </a:rPr>
              <a:t>111 </a:t>
            </a:r>
            <a:r>
              <a:rPr sz="1800" spc="-5" dirty="0">
                <a:latin typeface="Times New Roman"/>
                <a:cs typeface="Times New Roman"/>
              </a:rPr>
              <a:t>is equal to full-scale value minus the  value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LSB.</a:t>
            </a:r>
            <a:endParaRPr sz="1800">
              <a:latin typeface="Times New Roman"/>
              <a:cs typeface="Times New Roman"/>
            </a:endParaRPr>
          </a:p>
          <a:p>
            <a:pPr marL="913765" marR="546100" indent="-431800">
              <a:lnSpc>
                <a:spcPts val="1770"/>
              </a:lnSpc>
              <a:spcBef>
                <a:spcPts val="359"/>
              </a:spcBef>
              <a:tabLst>
                <a:tab pos="918844" algn="l"/>
              </a:tabLst>
            </a:pPr>
            <a:r>
              <a:rPr sz="1350" spc="-505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1350" spc="-505" dirty="0">
                <a:solidFill>
                  <a:srgbClr val="999966"/>
                </a:solidFill>
                <a:latin typeface="Times New Roman"/>
                <a:cs typeface="Times New Roman"/>
              </a:rPr>
              <a:t>		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993300"/>
                </a:solidFill>
                <a:latin typeface="Times New Roman"/>
                <a:cs typeface="Times New Roman"/>
              </a:rPr>
              <a:t>quantization error </a:t>
            </a:r>
            <a:r>
              <a:rPr sz="1800" spc="-5" dirty="0">
                <a:latin typeface="Times New Roman"/>
                <a:cs typeface="Times New Roman"/>
              </a:rPr>
              <a:t>can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reduced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the resolution can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improved </a:t>
            </a:r>
            <a:r>
              <a:rPr sz="1800" dirty="0">
                <a:latin typeface="Times New Roman"/>
                <a:cs typeface="Times New Roman"/>
              </a:rPr>
              <a:t>by  </a:t>
            </a:r>
            <a:r>
              <a:rPr sz="1800" spc="-5" dirty="0">
                <a:latin typeface="Times New Roman"/>
                <a:cs typeface="Times New Roman"/>
              </a:rPr>
              <a:t>increasing the number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bits used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conversion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0" y="13335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56700" y="1099820"/>
            <a:ext cx="364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80" dirty="0">
                <a:solidFill>
                  <a:srgbClr val="3333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solidFill>
                  <a:srgbClr val="3333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</a:t>
            </a:r>
            <a:r>
              <a:rPr sz="1800" b="1" u="sng" spc="-5" dirty="0">
                <a:solidFill>
                  <a:srgbClr val="3333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/</a:t>
            </a:r>
            <a:r>
              <a:rPr sz="1800" b="1" dirty="0">
                <a:solidFill>
                  <a:srgbClr val="3333FF"/>
                </a:solidFill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686165" cy="36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79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dirty="0"/>
              <a:t>PIC18F4520 </a:t>
            </a:r>
            <a:r>
              <a:rPr sz="3600" spc="-5" dirty="0"/>
              <a:t>Analog-to-Digital (A/D)  Converter Module </a:t>
            </a:r>
            <a:r>
              <a:rPr sz="2400" dirty="0"/>
              <a:t>(1 of 3)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93139" y="2227289"/>
            <a:ext cx="7278370" cy="25755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481965" algn="l"/>
              </a:tabLst>
            </a:pPr>
            <a:r>
              <a:rPr sz="2250" spc="-1010" dirty="0">
                <a:solidFill>
                  <a:srgbClr val="660000"/>
                </a:solidFill>
                <a:latin typeface="Wingdings"/>
                <a:cs typeface="Wingdings"/>
              </a:rPr>
              <a:t></a:t>
            </a:r>
            <a:r>
              <a:rPr sz="2250" spc="-1010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The PIC184520 microcontroller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includes:</a:t>
            </a:r>
            <a:endParaRPr sz="32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635"/>
              </a:spcBef>
              <a:tabLst>
                <a:tab pos="918844" algn="l"/>
              </a:tabLst>
            </a:pPr>
            <a:r>
              <a:rPr sz="2100" spc="-785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2100" spc="-785" dirty="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10-bit A/D converter</a:t>
            </a:r>
            <a:endParaRPr sz="28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640"/>
              </a:spcBef>
              <a:tabLst>
                <a:tab pos="918844" algn="l"/>
              </a:tabLst>
            </a:pPr>
            <a:r>
              <a:rPr sz="2100" spc="-785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2100" spc="-785" dirty="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13 </a:t>
            </a:r>
            <a:r>
              <a:rPr sz="2800" spc="-5" dirty="0">
                <a:latin typeface="Times New Roman"/>
                <a:cs typeface="Times New Roman"/>
              </a:rPr>
              <a:t>channels </a:t>
            </a:r>
            <a:r>
              <a:rPr sz="2800" dirty="0">
                <a:latin typeface="Times New Roman"/>
                <a:cs typeface="Times New Roman"/>
              </a:rPr>
              <a:t>AN0 –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AN12</a:t>
            </a:r>
            <a:endParaRPr sz="28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740"/>
              </a:spcBef>
              <a:tabLst>
                <a:tab pos="918844" algn="l"/>
              </a:tabLst>
            </a:pPr>
            <a:r>
              <a:rPr sz="2100" spc="-785" dirty="0">
                <a:solidFill>
                  <a:srgbClr val="999966"/>
                </a:solidFill>
                <a:latin typeface="Wingdings"/>
                <a:cs typeface="Wingdings"/>
              </a:rPr>
              <a:t></a:t>
            </a:r>
            <a:r>
              <a:rPr sz="2100" spc="-785" dirty="0">
                <a:solidFill>
                  <a:srgbClr val="999966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Three control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registers</a:t>
            </a:r>
            <a:endParaRPr sz="2800">
              <a:latin typeface="Times New Roman"/>
              <a:cs typeface="Times New Roman"/>
            </a:endParaRPr>
          </a:p>
          <a:p>
            <a:pPr marL="913765">
              <a:lnSpc>
                <a:spcPct val="100000"/>
              </a:lnSpc>
              <a:spcBef>
                <a:spcPts val="540"/>
              </a:spcBef>
              <a:tabLst>
                <a:tab pos="1382395" algn="l"/>
              </a:tabLst>
            </a:pPr>
            <a:r>
              <a:rPr sz="1550" spc="-690" dirty="0">
                <a:solidFill>
                  <a:srgbClr val="660000"/>
                </a:solidFill>
                <a:latin typeface="Wingdings"/>
                <a:cs typeface="Wingdings"/>
              </a:rPr>
              <a:t></a:t>
            </a:r>
            <a:r>
              <a:rPr sz="1550" spc="-690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ADCON0, ADCON1,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ADCON2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686165" cy="36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048000" y="2514600"/>
            <a:ext cx="3967162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79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dirty="0"/>
              <a:t>PIC18F4520 </a:t>
            </a:r>
            <a:r>
              <a:rPr sz="3600" spc="-5" dirty="0"/>
              <a:t>Analog-to-Digital (A/D)  Converter Module </a:t>
            </a:r>
            <a:r>
              <a:rPr sz="2400" dirty="0"/>
              <a:t>(2 of 3)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35940" y="2673604"/>
            <a:ext cx="3893185" cy="6858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481965" algn="l"/>
              </a:tabLst>
            </a:pPr>
            <a:r>
              <a:rPr sz="1250" spc="-555" dirty="0">
                <a:solidFill>
                  <a:srgbClr val="660000"/>
                </a:solidFill>
                <a:latin typeface="Wingdings"/>
                <a:cs typeface="Wingdings"/>
              </a:rPr>
              <a:t></a:t>
            </a:r>
            <a:r>
              <a:rPr sz="1250" spc="-55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5050"/>
                </a:solidFill>
                <a:latin typeface="Times New Roman"/>
                <a:cs typeface="Times New Roman"/>
              </a:rPr>
              <a:t>ADCON0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spc="-5" dirty="0">
                <a:solidFill>
                  <a:srgbClr val="3333FF"/>
                </a:solidFill>
                <a:latin typeface="Times New Roman"/>
                <a:cs typeface="Times New Roman"/>
              </a:rPr>
              <a:t>ADCON1</a:t>
            </a:r>
            <a:r>
              <a:rPr sz="1800" spc="-5" dirty="0">
                <a:latin typeface="Times New Roman"/>
                <a:cs typeface="Times New Roman"/>
              </a:rPr>
              <a:t>, 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993300"/>
                </a:solidFill>
                <a:latin typeface="Times New Roman"/>
                <a:cs typeface="Times New Roman"/>
              </a:rPr>
              <a:t>ADCON2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  <a:tabLst>
                <a:tab pos="481965" algn="l"/>
              </a:tabLst>
            </a:pPr>
            <a:r>
              <a:rPr sz="1250" spc="-555" dirty="0">
                <a:solidFill>
                  <a:srgbClr val="660000"/>
                </a:solidFill>
                <a:latin typeface="Wingdings"/>
                <a:cs typeface="Wingdings"/>
              </a:rPr>
              <a:t></a:t>
            </a:r>
            <a:r>
              <a:rPr sz="1250" spc="-55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Times New Roman"/>
                <a:cs typeface="Times New Roman"/>
              </a:rPr>
              <a:t>ADRESH 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ADRESL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7340" y="5443220"/>
            <a:ext cx="664845" cy="89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33FF"/>
                </a:solidFill>
                <a:latin typeface="Times New Roman"/>
                <a:cs typeface="Times New Roman"/>
              </a:rPr>
              <a:t>VCFG0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333FF"/>
                </a:solidFill>
                <a:latin typeface="Times New Roman"/>
                <a:cs typeface="Times New Roman"/>
              </a:rPr>
              <a:t>VCFG1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7539" y="4605020"/>
            <a:ext cx="894715" cy="441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ADRESH/L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39"/>
              </a:lnSpc>
            </a:pPr>
            <a:r>
              <a:rPr sz="1400" spc="-5" dirty="0">
                <a:latin typeface="Times New Roman"/>
                <a:cs typeface="Times New Roman"/>
              </a:rPr>
              <a:t>16-bit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35200" y="5181600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888999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09800" y="51435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17540" y="2319020"/>
            <a:ext cx="746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5050"/>
                </a:solidFill>
                <a:latin typeface="Times New Roman"/>
                <a:cs typeface="Times New Roman"/>
              </a:rPr>
              <a:t>ADCON0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0250" y="603250"/>
          <a:ext cx="8686165" cy="36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B0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A8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071248" y="2431582"/>
            <a:ext cx="4016502" cy="4346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855979"/>
            <a:ext cx="7541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PIC18F2XK20/4XK20 </a:t>
            </a:r>
            <a:r>
              <a:rPr sz="3600" spc="-5" dirty="0"/>
              <a:t>Analog-to-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1516379"/>
            <a:ext cx="7009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20000"/>
                </a:solidFill>
                <a:latin typeface="Times New Roman"/>
                <a:cs typeface="Times New Roman"/>
              </a:rPr>
              <a:t>Digital (A/D) Converter Module </a:t>
            </a:r>
            <a:r>
              <a:rPr sz="2400" dirty="0">
                <a:solidFill>
                  <a:srgbClr val="420000"/>
                </a:solidFill>
                <a:latin typeface="Times New Roman"/>
                <a:cs typeface="Times New Roman"/>
              </a:rPr>
              <a:t>(2 of</a:t>
            </a:r>
            <a:r>
              <a:rPr sz="2400" spc="5" dirty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0000"/>
                </a:solidFill>
                <a:latin typeface="Times New Roman"/>
                <a:cs typeface="Times New Roman"/>
              </a:rPr>
              <a:t>3)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673604"/>
            <a:ext cx="3893185" cy="6858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481965" algn="l"/>
              </a:tabLst>
            </a:pPr>
            <a:r>
              <a:rPr sz="1250" spc="-555" dirty="0">
                <a:solidFill>
                  <a:srgbClr val="660000"/>
                </a:solidFill>
                <a:latin typeface="Wingdings"/>
                <a:cs typeface="Wingdings"/>
              </a:rPr>
              <a:t></a:t>
            </a:r>
            <a:r>
              <a:rPr sz="1250" spc="-55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5050"/>
                </a:solidFill>
                <a:latin typeface="Times New Roman"/>
                <a:cs typeface="Times New Roman"/>
              </a:rPr>
              <a:t>ADCON0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spc="-5" dirty="0">
                <a:solidFill>
                  <a:srgbClr val="3333FF"/>
                </a:solidFill>
                <a:latin typeface="Times New Roman"/>
                <a:cs typeface="Times New Roman"/>
              </a:rPr>
              <a:t>ADCON1</a:t>
            </a:r>
            <a:r>
              <a:rPr sz="1800" spc="-5" dirty="0">
                <a:latin typeface="Times New Roman"/>
                <a:cs typeface="Times New Roman"/>
              </a:rPr>
              <a:t>, 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993300"/>
                </a:solidFill>
                <a:latin typeface="Times New Roman"/>
                <a:cs typeface="Times New Roman"/>
              </a:rPr>
              <a:t>ADCON2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  <a:tabLst>
                <a:tab pos="481965" algn="l"/>
              </a:tabLst>
            </a:pPr>
            <a:r>
              <a:rPr sz="1250" spc="-555" dirty="0">
                <a:solidFill>
                  <a:srgbClr val="660000"/>
                </a:solidFill>
                <a:latin typeface="Wingdings"/>
                <a:cs typeface="Wingdings"/>
              </a:rPr>
              <a:t></a:t>
            </a:r>
            <a:r>
              <a:rPr sz="1250" spc="-55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Times New Roman"/>
                <a:cs typeface="Times New Roman"/>
              </a:rPr>
              <a:t>ADRESH 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ADRESL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74940" y="2471420"/>
            <a:ext cx="5886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333FF"/>
                </a:solidFill>
                <a:latin typeface="Times New Roman"/>
                <a:cs typeface="Times New Roman"/>
              </a:rPr>
              <a:t>VCFG1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79740" y="6129020"/>
            <a:ext cx="894715" cy="441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ADRESH/L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39"/>
              </a:lnSpc>
            </a:pPr>
            <a:r>
              <a:rPr sz="1400" spc="-5" dirty="0">
                <a:latin typeface="Times New Roman"/>
                <a:cs typeface="Times New Roman"/>
              </a:rPr>
              <a:t>16-bit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57233" y="5976620"/>
            <a:ext cx="2816860" cy="89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1.2V </a:t>
            </a:r>
            <a:r>
              <a:rPr sz="1200" spc="-5" dirty="0">
                <a:latin typeface="Times New Roman"/>
                <a:cs typeface="Times New Roman"/>
              </a:rPr>
              <a:t>Fixed </a:t>
            </a:r>
            <a:r>
              <a:rPr sz="1200" spc="-25" dirty="0">
                <a:latin typeface="Times New Roman"/>
                <a:cs typeface="Times New Roman"/>
              </a:rPr>
              <a:t>Voltage </a:t>
            </a:r>
            <a:r>
              <a:rPr sz="1200" spc="-5" dirty="0">
                <a:latin typeface="Times New Roman"/>
                <a:cs typeface="Times New Roman"/>
              </a:rPr>
              <a:t>Reference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(FVR)</a:t>
            </a:r>
            <a:endParaRPr sz="1200">
              <a:latin typeface="Times New Roman"/>
              <a:cs typeface="Times New Roman"/>
            </a:endParaRPr>
          </a:p>
          <a:p>
            <a:pPr marL="951865">
              <a:lnSpc>
                <a:spcPts val="1420"/>
              </a:lnSpc>
            </a:pPr>
            <a:r>
              <a:rPr sz="1200" spc="-5" dirty="0">
                <a:latin typeface="Times New Roman"/>
                <a:cs typeface="Times New Roman"/>
              </a:rPr>
              <a:t>Register: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CM2CON1</a:t>
            </a:r>
            <a:endParaRPr sz="1200">
              <a:latin typeface="Times New Roman"/>
              <a:cs typeface="Times New Roman"/>
            </a:endParaRPr>
          </a:p>
          <a:p>
            <a:pPr marL="2082164" marR="5080">
              <a:lnSpc>
                <a:spcPts val="1600"/>
              </a:lnSpc>
              <a:spcBef>
                <a:spcPts val="880"/>
              </a:spcBef>
            </a:pPr>
            <a:r>
              <a:rPr sz="1400" dirty="0">
                <a:solidFill>
                  <a:srgbClr val="FF5050"/>
                </a:solidFill>
                <a:latin typeface="Times New Roman"/>
                <a:cs typeface="Times New Roman"/>
              </a:rPr>
              <a:t>ADCON0  CHSx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74940" y="2837180"/>
            <a:ext cx="746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sz="1400" dirty="0">
                <a:solidFill>
                  <a:srgbClr val="3333FF"/>
                </a:solidFill>
                <a:latin typeface="Times New Roman"/>
                <a:cs typeface="Times New Roman"/>
              </a:rPr>
              <a:t>VCFG0  </a:t>
            </a:r>
            <a:r>
              <a:rPr sz="1400" dirty="0">
                <a:solidFill>
                  <a:srgbClr val="FF5050"/>
                </a:solidFill>
                <a:latin typeface="Times New Roman"/>
                <a:cs typeface="Times New Roman"/>
              </a:rPr>
              <a:t>ADCON1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55740" y="5443220"/>
            <a:ext cx="1813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40"/>
              </a:lnSpc>
              <a:spcBef>
                <a:spcPts val="100"/>
              </a:spcBef>
            </a:pPr>
            <a:r>
              <a:rPr sz="1400" dirty="0">
                <a:solidFill>
                  <a:srgbClr val="FF5050"/>
                </a:solidFill>
                <a:latin typeface="Times New Roman"/>
                <a:cs typeface="Times New Roman"/>
              </a:rPr>
              <a:t>ADCON0</a:t>
            </a:r>
            <a:endParaRPr sz="1400">
              <a:latin typeface="Times New Roman"/>
              <a:cs typeface="Times New Roman"/>
            </a:endParaRPr>
          </a:p>
          <a:p>
            <a:pPr marL="1079500">
              <a:lnSpc>
                <a:spcPts val="1440"/>
              </a:lnSpc>
            </a:pPr>
            <a:r>
              <a:rPr sz="1400" dirty="0">
                <a:solidFill>
                  <a:srgbClr val="FF5050"/>
                </a:solidFill>
                <a:latin typeface="Times New Roman"/>
                <a:cs typeface="Times New Roman"/>
              </a:rPr>
              <a:t>ADCON2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348</Words>
  <Application>Microsoft Office PowerPoint</Application>
  <PresentationFormat>Custom</PresentationFormat>
  <Paragraphs>132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PowerPoint Presentation</vt:lpstr>
      <vt:lpstr>Data Converters:</vt:lpstr>
      <vt:lpstr>Data Converters: Basic Concepts</vt:lpstr>
      <vt:lpstr>Embedded System</vt:lpstr>
      <vt:lpstr>A/D Converter</vt:lpstr>
      <vt:lpstr>Analog-to-Digital</vt:lpstr>
      <vt:lpstr>PIC18F4520 Analog-to-Digital (A/D)  Converter Module (1 of 3)</vt:lpstr>
      <vt:lpstr>PIC18F4520 Analog-to-Digital (A/D)  Converter Module (2 of 3)</vt:lpstr>
      <vt:lpstr>PIC18F2XK20/4XK20 Analog-to-</vt:lpstr>
      <vt:lpstr>PIC18F4520 Analog-to-Digital (A/D)  Converter Module (3 of 3)</vt:lpstr>
      <vt:lpstr>A/D Control Register0 (ADCON0)</vt:lpstr>
      <vt:lpstr>A to D Control Register1 (ADCON1)</vt:lpstr>
      <vt:lpstr>A to D Control Register1 (ADCON1)</vt:lpstr>
      <vt:lpstr>A to D Control Register1 (ADCON1)</vt:lpstr>
      <vt:lpstr>Selecting the Analog Port</vt:lpstr>
      <vt:lpstr>A to D Control Register2 (ADCON2) (1 of 2)</vt:lpstr>
      <vt:lpstr>A to D Control Register2 (ADCON2) (2 of 2)</vt:lpstr>
      <vt:lpstr>A to D Control Register2 (ADCON2) (2 of 2)</vt:lpstr>
      <vt:lpstr>Reading the OUTPUT Results</vt:lpstr>
      <vt:lpstr>Example 12.3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ysrao</cp:lastModifiedBy>
  <cp:revision>1</cp:revision>
  <dcterms:created xsi:type="dcterms:W3CDTF">2019-11-14T12:28:05Z</dcterms:created>
  <dcterms:modified xsi:type="dcterms:W3CDTF">2019-11-14T12:43:55Z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2019-11-14T00:00:00Z</vt:filetime>
  </property>
</Properties>
</file>