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70912" y="2974657"/>
            <a:ext cx="6116574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66949" y="681037"/>
            <a:ext cx="7124501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4259" y="2010613"/>
            <a:ext cx="4479925" cy="3429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Relationship Id="rId4" Type="http://schemas.openxmlformats.org/officeDocument/2006/relationships/image" Target="../media/image17.jpg"/><Relationship Id="rId5" Type="http://schemas.openxmlformats.org/officeDocument/2006/relationships/image" Target="../media/image18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png"/><Relationship Id="rId4" Type="http://schemas.openxmlformats.org/officeDocument/2006/relationships/image" Target="../media/image21.jpg"/><Relationship Id="rId5" Type="http://schemas.openxmlformats.org/officeDocument/2006/relationships/image" Target="../media/image22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g"/><Relationship Id="rId3" Type="http://schemas.openxmlformats.org/officeDocument/2006/relationships/image" Target="../media/image24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Relationship Id="rId3" Type="http://schemas.openxmlformats.org/officeDocument/2006/relationships/image" Target="../media/image29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43.png"/><Relationship Id="rId16" Type="http://schemas.openxmlformats.org/officeDocument/2006/relationships/image" Target="../media/image44.png"/><Relationship Id="rId17" Type="http://schemas.openxmlformats.org/officeDocument/2006/relationships/image" Target="../media/image45.png"/><Relationship Id="rId18" Type="http://schemas.openxmlformats.org/officeDocument/2006/relationships/image" Target="../media/image46.png"/><Relationship Id="rId19" Type="http://schemas.openxmlformats.org/officeDocument/2006/relationships/image" Target="../media/image47.png"/><Relationship Id="rId20" Type="http://schemas.openxmlformats.org/officeDocument/2006/relationships/image" Target="../media/image48.png"/><Relationship Id="rId21" Type="http://schemas.openxmlformats.org/officeDocument/2006/relationships/image" Target="../media/image49.png"/><Relationship Id="rId22" Type="http://schemas.openxmlformats.org/officeDocument/2006/relationships/image" Target="../media/image50.png"/><Relationship Id="rId23" Type="http://schemas.openxmlformats.org/officeDocument/2006/relationships/image" Target="../media/image51.png"/><Relationship Id="rId24" Type="http://schemas.openxmlformats.org/officeDocument/2006/relationships/image" Target="../media/image5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Relationship Id="rId4" Type="http://schemas.openxmlformats.org/officeDocument/2006/relationships/image" Target="../media/image10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dirty="0" spc="-375"/>
              <a:t>Introduction </a:t>
            </a:r>
            <a:r>
              <a:rPr dirty="0" spc="-315"/>
              <a:t>to </a:t>
            </a:r>
            <a:r>
              <a:rPr dirty="0" spc="-450"/>
              <a:t>SPI </a:t>
            </a:r>
            <a:r>
              <a:rPr dirty="0" spc="-520"/>
              <a:t>and</a:t>
            </a:r>
            <a:r>
              <a:rPr dirty="0" spc="-490"/>
              <a:t> </a:t>
            </a:r>
            <a:r>
              <a:rPr dirty="0" spc="-500"/>
              <a:t>I2C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6269" y="4376420"/>
            <a:ext cx="341122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305">
                <a:solidFill>
                  <a:srgbClr val="898989"/>
                </a:solidFill>
                <a:latin typeface="DejaVu Sans"/>
                <a:cs typeface="DejaVu Sans"/>
              </a:rPr>
              <a:t>Dr. Farid</a:t>
            </a:r>
            <a:r>
              <a:rPr dirty="0" sz="3200" spc="-325">
                <a:solidFill>
                  <a:srgbClr val="898989"/>
                </a:solidFill>
                <a:latin typeface="DejaVu Sans"/>
                <a:cs typeface="DejaVu Sans"/>
              </a:rPr>
              <a:t> </a:t>
            </a:r>
            <a:r>
              <a:rPr dirty="0" sz="3200" spc="-390">
                <a:solidFill>
                  <a:srgbClr val="898989"/>
                </a:solidFill>
                <a:latin typeface="DejaVu Sans"/>
                <a:cs typeface="DejaVu Sans"/>
              </a:rPr>
              <a:t>Farahmand</a:t>
            </a:r>
            <a:endParaRPr sz="32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357755" marR="5080" indent="-2340610">
              <a:lnSpc>
                <a:spcPct val="100000"/>
              </a:lnSpc>
              <a:spcBef>
                <a:spcPts val="100"/>
              </a:spcBef>
            </a:pPr>
            <a:r>
              <a:rPr dirty="0" spc="-409"/>
              <a:t>SPI </a:t>
            </a:r>
            <a:r>
              <a:rPr dirty="0" spc="-440"/>
              <a:t>Programing </a:t>
            </a:r>
            <a:r>
              <a:rPr dirty="0" spc="-509"/>
              <a:t>Example </a:t>
            </a:r>
            <a:r>
              <a:rPr dirty="0" spc="-345"/>
              <a:t>(solution)  </a:t>
            </a:r>
            <a:r>
              <a:rPr dirty="0" spc="-495">
                <a:solidFill>
                  <a:srgbClr val="3366FF"/>
                </a:solidFill>
              </a:rPr>
              <a:t>Slave</a:t>
            </a:r>
            <a:r>
              <a:rPr dirty="0" spc="-375">
                <a:solidFill>
                  <a:srgbClr val="3366FF"/>
                </a:solidFill>
              </a:rPr>
              <a:t> </a:t>
            </a:r>
            <a:r>
              <a:rPr dirty="0" spc="-320"/>
              <a:t>Mode</a:t>
            </a:r>
          </a:p>
        </p:txBody>
      </p:sp>
      <p:sp>
        <p:nvSpPr>
          <p:cNvPr id="3" name="object 3"/>
          <p:cNvSpPr/>
          <p:nvPr/>
        </p:nvSpPr>
        <p:spPr>
          <a:xfrm>
            <a:off x="5827966" y="2101657"/>
            <a:ext cx="3316033" cy="1797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14259" y="2010613"/>
            <a:ext cx="2699385" cy="158115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47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dirty="0" sz="1800" spc="-250">
                <a:latin typeface="DejaVu Sans"/>
                <a:cs typeface="DejaVu Sans"/>
              </a:rPr>
              <a:t>SSPCON1</a:t>
            </a:r>
            <a:r>
              <a:rPr dirty="0" sz="1800" spc="-175">
                <a:latin typeface="DejaVu Sans"/>
                <a:cs typeface="DejaVu Sans"/>
              </a:rPr>
              <a:t> </a:t>
            </a:r>
            <a:r>
              <a:rPr dirty="0" sz="1800" spc="-195">
                <a:latin typeface="DejaVu Sans"/>
                <a:cs typeface="DejaVu Sans"/>
              </a:rPr>
              <a:t>Register</a:t>
            </a:r>
            <a:endParaRPr sz="18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  <a:tabLst>
                <a:tab pos="297815" algn="l"/>
              </a:tabLst>
            </a:pPr>
            <a:r>
              <a:rPr dirty="0" sz="1800">
                <a:latin typeface="Arial"/>
                <a:cs typeface="Arial"/>
              </a:rPr>
              <a:t>–	</a:t>
            </a:r>
            <a:r>
              <a:rPr dirty="0" sz="1800" spc="-885">
                <a:latin typeface="Wingdings"/>
                <a:cs typeface="Wingdings"/>
              </a:rPr>
              <a:t>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250">
                <a:solidFill>
                  <a:srgbClr val="FF0000"/>
                </a:solidFill>
                <a:latin typeface="DejaVu Sans"/>
                <a:cs typeface="DejaVu Sans"/>
              </a:rPr>
              <a:t>SSPCON1 </a:t>
            </a:r>
            <a:r>
              <a:rPr dirty="0" sz="1800" spc="-615">
                <a:solidFill>
                  <a:srgbClr val="FF0000"/>
                </a:solidFill>
                <a:latin typeface="DejaVu Sans"/>
                <a:cs typeface="DejaVu Sans"/>
              </a:rPr>
              <a:t>=</a:t>
            </a:r>
            <a:r>
              <a:rPr dirty="0" sz="1800" spc="-18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dirty="0" sz="1800" spc="-240">
                <a:solidFill>
                  <a:srgbClr val="FF0000"/>
                </a:solidFill>
                <a:latin typeface="DejaVu Sans"/>
                <a:cs typeface="DejaVu Sans"/>
              </a:rPr>
              <a:t>0011</a:t>
            </a:r>
            <a:r>
              <a:rPr dirty="0" sz="1800" spc="-35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dirty="0" sz="1800" spc="-235">
                <a:solidFill>
                  <a:srgbClr val="FF0000"/>
                </a:solidFill>
                <a:latin typeface="DejaVu Sans"/>
                <a:cs typeface="DejaVu Sans"/>
              </a:rPr>
              <a:t>0</a:t>
            </a:r>
            <a:r>
              <a:rPr dirty="0" sz="1800" spc="-235">
                <a:solidFill>
                  <a:srgbClr val="0000FF"/>
                </a:solidFill>
                <a:latin typeface="DejaVu Sans"/>
                <a:cs typeface="DejaVu Sans"/>
              </a:rPr>
              <a:t>1</a:t>
            </a:r>
            <a:r>
              <a:rPr dirty="0" sz="1800" spc="-235">
                <a:solidFill>
                  <a:srgbClr val="FF0000"/>
                </a:solidFill>
                <a:latin typeface="DejaVu Sans"/>
                <a:cs typeface="DejaVu Sans"/>
              </a:rPr>
              <a:t>00</a:t>
            </a:r>
            <a:endParaRPr sz="1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dirty="0" sz="1800" spc="-250">
                <a:latin typeface="DejaVu Sans"/>
                <a:cs typeface="DejaVu Sans"/>
              </a:rPr>
              <a:t>SSPSTAT </a:t>
            </a:r>
            <a:r>
              <a:rPr dirty="0" sz="1800" spc="-195">
                <a:latin typeface="DejaVu Sans"/>
                <a:cs typeface="DejaVu Sans"/>
              </a:rPr>
              <a:t>Register</a:t>
            </a:r>
            <a:r>
              <a:rPr dirty="0" sz="1800" spc="-120">
                <a:latin typeface="DejaVu Sans"/>
                <a:cs typeface="DejaVu Sans"/>
              </a:rPr>
              <a:t> </a:t>
            </a:r>
            <a:r>
              <a:rPr dirty="0" sz="1800" spc="-220">
                <a:latin typeface="DejaVu Sans"/>
                <a:cs typeface="DejaVu Sans"/>
              </a:rPr>
              <a:t>(same)</a:t>
            </a:r>
            <a:endParaRPr sz="18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  <a:tabLst>
                <a:tab pos="297815" algn="l"/>
              </a:tabLst>
            </a:pPr>
            <a:r>
              <a:rPr dirty="0" sz="1800">
                <a:latin typeface="Arial"/>
                <a:cs typeface="Arial"/>
              </a:rPr>
              <a:t>–	</a:t>
            </a:r>
            <a:r>
              <a:rPr dirty="0" sz="1800" spc="-885">
                <a:latin typeface="Wingdings"/>
                <a:cs typeface="Wingdings"/>
              </a:rPr>
              <a:t>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250">
                <a:solidFill>
                  <a:srgbClr val="FF0000"/>
                </a:solidFill>
                <a:latin typeface="DejaVu Sans"/>
                <a:cs typeface="DejaVu Sans"/>
              </a:rPr>
              <a:t>SSPSTAT </a:t>
            </a:r>
            <a:r>
              <a:rPr dirty="0" sz="1800" spc="-615">
                <a:solidFill>
                  <a:srgbClr val="FF0000"/>
                </a:solidFill>
                <a:latin typeface="DejaVu Sans"/>
                <a:cs typeface="DejaVu Sans"/>
              </a:rPr>
              <a:t>=</a:t>
            </a:r>
            <a:r>
              <a:rPr dirty="0" sz="1800" spc="-175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dirty="0" sz="1800" spc="-240">
                <a:solidFill>
                  <a:srgbClr val="FF0000"/>
                </a:solidFill>
                <a:latin typeface="DejaVu Sans"/>
                <a:cs typeface="DejaVu Sans"/>
              </a:rPr>
              <a:t>0100</a:t>
            </a:r>
            <a:r>
              <a:rPr dirty="0" sz="1800" spc="-35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dirty="0" sz="1800" spc="-240">
                <a:solidFill>
                  <a:srgbClr val="FF0000"/>
                </a:solidFill>
                <a:latin typeface="DejaVu Sans"/>
                <a:cs typeface="DejaVu Sans"/>
              </a:rPr>
              <a:t>0000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49975" y="4515548"/>
            <a:ext cx="2303780" cy="1729739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dirty="0" sz="1700" spc="-225">
                <a:latin typeface="DejaVu Sans"/>
                <a:cs typeface="DejaVu Sans"/>
              </a:rPr>
              <a:t>TRISC</a:t>
            </a:r>
            <a:r>
              <a:rPr dirty="0" sz="1700" spc="-165">
                <a:latin typeface="DejaVu Sans"/>
                <a:cs typeface="DejaVu Sans"/>
              </a:rPr>
              <a:t> </a:t>
            </a:r>
            <a:r>
              <a:rPr dirty="0" sz="1700" spc="-185">
                <a:latin typeface="DejaVu Sans"/>
                <a:cs typeface="DejaVu Sans"/>
              </a:rPr>
              <a:t>Register</a:t>
            </a:r>
            <a:endParaRPr sz="1700">
              <a:latin typeface="DejaVu Sans"/>
              <a:cs typeface="DejaVu Sans"/>
            </a:endParaRPr>
          </a:p>
          <a:p>
            <a:pPr marL="298450" indent="-285750">
              <a:lnSpc>
                <a:spcPct val="100000"/>
              </a:lnSpc>
              <a:spcBef>
                <a:spcPts val="17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dirty="0" sz="1700" spc="-200">
                <a:latin typeface="DejaVu Sans"/>
                <a:cs typeface="DejaVu Sans"/>
              </a:rPr>
              <a:t>TRISCbit.SDO </a:t>
            </a:r>
            <a:r>
              <a:rPr dirty="0" sz="1700" spc="-215">
                <a:latin typeface="DejaVu Sans"/>
                <a:cs typeface="DejaVu Sans"/>
              </a:rPr>
              <a:t>(RC5)</a:t>
            </a:r>
            <a:r>
              <a:rPr dirty="0" sz="1700" spc="-160">
                <a:latin typeface="DejaVu Sans"/>
                <a:cs typeface="DejaVu Sans"/>
              </a:rPr>
              <a:t> </a:t>
            </a:r>
            <a:r>
              <a:rPr dirty="0" sz="1700" spc="-580">
                <a:latin typeface="DejaVu Sans"/>
                <a:cs typeface="DejaVu Sans"/>
              </a:rPr>
              <a:t>=</a:t>
            </a:r>
            <a:r>
              <a:rPr dirty="0" sz="1700" spc="-180">
                <a:latin typeface="DejaVu Sans"/>
                <a:cs typeface="DejaVu Sans"/>
              </a:rPr>
              <a:t> </a:t>
            </a:r>
            <a:r>
              <a:rPr dirty="0" sz="1700" spc="-220">
                <a:latin typeface="DejaVu Sans"/>
                <a:cs typeface="DejaVu Sans"/>
              </a:rPr>
              <a:t>0</a:t>
            </a:r>
            <a:endParaRPr sz="1700">
              <a:latin typeface="DejaVu Sans"/>
              <a:cs typeface="DejaVu Sans"/>
            </a:endParaRPr>
          </a:p>
          <a:p>
            <a:pPr marL="298450" indent="-285750">
              <a:lnSpc>
                <a:spcPct val="100000"/>
              </a:lnSpc>
              <a:spcBef>
                <a:spcPts val="16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dirty="0" sz="1700" spc="-190">
                <a:latin typeface="DejaVu Sans"/>
                <a:cs typeface="DejaVu Sans"/>
              </a:rPr>
              <a:t>TRISCbit.SDI </a:t>
            </a:r>
            <a:r>
              <a:rPr dirty="0" sz="1700" spc="-215">
                <a:latin typeface="DejaVu Sans"/>
                <a:cs typeface="DejaVu Sans"/>
              </a:rPr>
              <a:t>(RC4)</a:t>
            </a:r>
            <a:r>
              <a:rPr dirty="0" sz="1700" spc="-155">
                <a:latin typeface="DejaVu Sans"/>
                <a:cs typeface="DejaVu Sans"/>
              </a:rPr>
              <a:t> </a:t>
            </a:r>
            <a:r>
              <a:rPr dirty="0" sz="1700" spc="-580">
                <a:latin typeface="DejaVu Sans"/>
                <a:cs typeface="DejaVu Sans"/>
              </a:rPr>
              <a:t>=</a:t>
            </a:r>
            <a:r>
              <a:rPr dirty="0" sz="1700" spc="-175">
                <a:latin typeface="DejaVu Sans"/>
                <a:cs typeface="DejaVu Sans"/>
              </a:rPr>
              <a:t> </a:t>
            </a:r>
            <a:r>
              <a:rPr dirty="0" sz="1700" spc="-220">
                <a:latin typeface="DejaVu Sans"/>
                <a:cs typeface="DejaVu Sans"/>
              </a:rPr>
              <a:t>1</a:t>
            </a:r>
            <a:endParaRPr sz="1700">
              <a:latin typeface="DejaVu Sans"/>
              <a:cs typeface="DejaVu Sans"/>
            </a:endParaRPr>
          </a:p>
          <a:p>
            <a:pPr marL="298450" indent="-285750">
              <a:lnSpc>
                <a:spcPct val="100000"/>
              </a:lnSpc>
              <a:spcBef>
                <a:spcPts val="26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dirty="0" sz="1700" spc="-204">
                <a:solidFill>
                  <a:srgbClr val="FF6600"/>
                </a:solidFill>
                <a:latin typeface="DejaVu Sans"/>
                <a:cs typeface="DejaVu Sans"/>
              </a:rPr>
              <a:t>TRISCbit.SCK </a:t>
            </a:r>
            <a:r>
              <a:rPr dirty="0" sz="1700" spc="-215">
                <a:solidFill>
                  <a:srgbClr val="FF6600"/>
                </a:solidFill>
                <a:latin typeface="DejaVu Sans"/>
                <a:cs typeface="DejaVu Sans"/>
              </a:rPr>
              <a:t>(RC3)</a:t>
            </a:r>
            <a:r>
              <a:rPr dirty="0" sz="1700" spc="-135">
                <a:solidFill>
                  <a:srgbClr val="FF6600"/>
                </a:solidFill>
                <a:latin typeface="DejaVu Sans"/>
                <a:cs typeface="DejaVu Sans"/>
              </a:rPr>
              <a:t> </a:t>
            </a:r>
            <a:r>
              <a:rPr dirty="0" sz="1700" spc="-580">
                <a:solidFill>
                  <a:srgbClr val="FF6600"/>
                </a:solidFill>
                <a:latin typeface="DejaVu Sans"/>
                <a:cs typeface="DejaVu Sans"/>
              </a:rPr>
              <a:t>=</a:t>
            </a:r>
            <a:r>
              <a:rPr dirty="0" sz="1700" spc="-170">
                <a:solidFill>
                  <a:srgbClr val="FF6600"/>
                </a:solidFill>
                <a:latin typeface="DejaVu Sans"/>
                <a:cs typeface="DejaVu Sans"/>
              </a:rPr>
              <a:t> </a:t>
            </a:r>
            <a:r>
              <a:rPr dirty="0" sz="1700" spc="-220">
                <a:solidFill>
                  <a:srgbClr val="FF6600"/>
                </a:solidFill>
                <a:latin typeface="DejaVu Sans"/>
                <a:cs typeface="DejaVu Sans"/>
              </a:rPr>
              <a:t>1</a:t>
            </a:r>
            <a:endParaRPr sz="1700">
              <a:latin typeface="DejaVu Sans"/>
              <a:cs typeface="DejaVu Sans"/>
            </a:endParaRPr>
          </a:p>
          <a:p>
            <a:pPr marL="298450" indent="-285750">
              <a:lnSpc>
                <a:spcPct val="100000"/>
              </a:lnSpc>
              <a:spcBef>
                <a:spcPts val="16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dirty="0" sz="1700" spc="-200">
                <a:solidFill>
                  <a:srgbClr val="FF6600"/>
                </a:solidFill>
                <a:latin typeface="DejaVu Sans"/>
                <a:cs typeface="DejaVu Sans"/>
              </a:rPr>
              <a:t>TRISCbit.SS </a:t>
            </a:r>
            <a:r>
              <a:rPr dirty="0" sz="1700" spc="-215">
                <a:solidFill>
                  <a:srgbClr val="FF6600"/>
                </a:solidFill>
                <a:latin typeface="DejaVu Sans"/>
                <a:cs typeface="DejaVu Sans"/>
              </a:rPr>
              <a:t>(RC0)</a:t>
            </a:r>
            <a:r>
              <a:rPr dirty="0" sz="1700" spc="-145">
                <a:solidFill>
                  <a:srgbClr val="FF6600"/>
                </a:solidFill>
                <a:latin typeface="DejaVu Sans"/>
                <a:cs typeface="DejaVu Sans"/>
              </a:rPr>
              <a:t> </a:t>
            </a:r>
            <a:r>
              <a:rPr dirty="0" sz="1700" spc="-580">
                <a:solidFill>
                  <a:srgbClr val="FF6600"/>
                </a:solidFill>
                <a:latin typeface="DejaVu Sans"/>
                <a:cs typeface="DejaVu Sans"/>
              </a:rPr>
              <a:t>=</a:t>
            </a:r>
            <a:r>
              <a:rPr dirty="0" sz="1700" spc="-170">
                <a:solidFill>
                  <a:srgbClr val="FF6600"/>
                </a:solidFill>
                <a:latin typeface="DejaVu Sans"/>
                <a:cs typeface="DejaVu Sans"/>
              </a:rPr>
              <a:t> </a:t>
            </a:r>
            <a:r>
              <a:rPr dirty="0" sz="1700" spc="-220">
                <a:solidFill>
                  <a:srgbClr val="FF6600"/>
                </a:solidFill>
                <a:latin typeface="DejaVu Sans"/>
                <a:cs typeface="DejaVu Sans"/>
              </a:rPr>
              <a:t>1</a:t>
            </a:r>
            <a:endParaRPr sz="17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  <a:tabLst>
                <a:tab pos="297815" algn="l"/>
              </a:tabLst>
            </a:pPr>
            <a:r>
              <a:rPr dirty="0" sz="1700">
                <a:latin typeface="Arial"/>
                <a:cs typeface="Arial"/>
              </a:rPr>
              <a:t>–	</a:t>
            </a:r>
            <a:r>
              <a:rPr dirty="0" sz="1700" spc="-835">
                <a:latin typeface="Wingdings"/>
                <a:cs typeface="Wingdings"/>
              </a:rPr>
              <a:t></a:t>
            </a:r>
            <a:r>
              <a:rPr dirty="0" sz="1700" spc="-55">
                <a:latin typeface="Times New Roman"/>
                <a:cs typeface="Times New Roman"/>
              </a:rPr>
              <a:t> </a:t>
            </a:r>
            <a:r>
              <a:rPr dirty="0" sz="1700" spc="-265">
                <a:solidFill>
                  <a:srgbClr val="FF0000"/>
                </a:solidFill>
                <a:latin typeface="DejaVu Sans"/>
                <a:cs typeface="DejaVu Sans"/>
              </a:rPr>
              <a:t>TRSC </a:t>
            </a:r>
            <a:r>
              <a:rPr dirty="0" sz="1700" spc="-580">
                <a:solidFill>
                  <a:srgbClr val="FF0000"/>
                </a:solidFill>
                <a:latin typeface="DejaVu Sans"/>
                <a:cs typeface="DejaVu Sans"/>
              </a:rPr>
              <a:t>=</a:t>
            </a:r>
            <a:r>
              <a:rPr dirty="0" sz="1700" spc="-17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dirty="0" sz="1700" spc="-225">
                <a:solidFill>
                  <a:srgbClr val="FF0000"/>
                </a:solidFill>
                <a:latin typeface="DejaVu Sans"/>
                <a:cs typeface="DejaVu Sans"/>
              </a:rPr>
              <a:t>0001</a:t>
            </a:r>
            <a:r>
              <a:rPr dirty="0" sz="1700" spc="-25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dirty="0" sz="1700" spc="-220">
                <a:solidFill>
                  <a:srgbClr val="0000FF"/>
                </a:solidFill>
                <a:latin typeface="DejaVu Sans"/>
                <a:cs typeface="DejaVu Sans"/>
              </a:rPr>
              <a:t>1001</a:t>
            </a:r>
            <a:endParaRPr sz="1700">
              <a:latin typeface="DejaVu Sans"/>
              <a:cs typeface="DejaVu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59686" y="1999208"/>
            <a:ext cx="1446415" cy="2098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911503" y="2024837"/>
            <a:ext cx="1346200" cy="2000885"/>
          </a:xfrm>
          <a:custGeom>
            <a:avLst/>
            <a:gdLst/>
            <a:ahLst/>
            <a:cxnLst/>
            <a:rect l="l" t="t" r="r" b="b"/>
            <a:pathLst>
              <a:path w="1346200" h="2000885">
                <a:moveTo>
                  <a:pt x="0" y="0"/>
                </a:moveTo>
                <a:lnTo>
                  <a:pt x="1345709" y="0"/>
                </a:lnTo>
                <a:lnTo>
                  <a:pt x="1345709" y="2000258"/>
                </a:lnTo>
                <a:lnTo>
                  <a:pt x="0" y="200025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4400" y="4525449"/>
            <a:ext cx="4485424" cy="23942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96047" y="4459783"/>
            <a:ext cx="116378" cy="26891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52904" y="4483982"/>
            <a:ext cx="0" cy="2599055"/>
          </a:xfrm>
          <a:custGeom>
            <a:avLst/>
            <a:gdLst/>
            <a:ahLst/>
            <a:cxnLst/>
            <a:rect l="l" t="t" r="r" b="b"/>
            <a:pathLst>
              <a:path w="0" h="2599054">
                <a:moveTo>
                  <a:pt x="0" y="2598878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410853" y="4360481"/>
            <a:ext cx="1485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4">
                <a:latin typeface="DejaVu Sans"/>
                <a:cs typeface="DejaVu Sans"/>
              </a:rPr>
              <a:t>Timing</a:t>
            </a:r>
            <a:r>
              <a:rPr dirty="0" sz="1800" spc="-215">
                <a:latin typeface="DejaVu Sans"/>
                <a:cs typeface="DejaVu Sans"/>
              </a:rPr>
              <a:t> </a:t>
            </a:r>
            <a:r>
              <a:rPr dirty="0" sz="1800" spc="-229">
                <a:latin typeface="DejaVu Sans"/>
                <a:cs typeface="DejaVu Sans"/>
              </a:rPr>
              <a:t>Diagram</a:t>
            </a:r>
            <a:endParaRPr sz="18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13485" marR="5080" indent="-1196340">
              <a:lnSpc>
                <a:spcPct val="100000"/>
              </a:lnSpc>
              <a:spcBef>
                <a:spcPts val="100"/>
              </a:spcBef>
            </a:pPr>
            <a:r>
              <a:rPr dirty="0" spc="-409"/>
              <a:t>SPI </a:t>
            </a:r>
            <a:r>
              <a:rPr dirty="0" spc="-440"/>
              <a:t>Programing </a:t>
            </a:r>
            <a:r>
              <a:rPr dirty="0" spc="-509"/>
              <a:t>Example </a:t>
            </a:r>
            <a:r>
              <a:rPr dirty="0" spc="-345"/>
              <a:t>(solution)  </a:t>
            </a:r>
            <a:r>
              <a:rPr dirty="0" spc="-340">
                <a:solidFill>
                  <a:srgbClr val="3366FF"/>
                </a:solidFill>
              </a:rPr>
              <a:t>Master </a:t>
            </a:r>
            <a:r>
              <a:rPr dirty="0" spc="-320"/>
              <a:t>Mode</a:t>
            </a:r>
            <a:r>
              <a:rPr dirty="0" spc="-415"/>
              <a:t> </a:t>
            </a:r>
            <a:r>
              <a:rPr dirty="0" spc="-445"/>
              <a:t>Program</a:t>
            </a:r>
          </a:p>
        </p:txBody>
      </p:sp>
      <p:sp>
        <p:nvSpPr>
          <p:cNvPr id="3" name="object 3"/>
          <p:cNvSpPr/>
          <p:nvPr/>
        </p:nvSpPr>
        <p:spPr>
          <a:xfrm>
            <a:off x="5827966" y="2101657"/>
            <a:ext cx="3316033" cy="1797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859686" y="1999208"/>
            <a:ext cx="1446415" cy="2098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11503" y="2024837"/>
            <a:ext cx="1346200" cy="2000885"/>
          </a:xfrm>
          <a:custGeom>
            <a:avLst/>
            <a:gdLst/>
            <a:ahLst/>
            <a:cxnLst/>
            <a:rect l="l" t="t" r="r" b="b"/>
            <a:pathLst>
              <a:path w="1346200" h="2000885">
                <a:moveTo>
                  <a:pt x="0" y="0"/>
                </a:moveTo>
                <a:lnTo>
                  <a:pt x="1345709" y="0"/>
                </a:lnTo>
                <a:lnTo>
                  <a:pt x="1345709" y="2000258"/>
                </a:lnTo>
                <a:lnTo>
                  <a:pt x="0" y="200025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4525449"/>
            <a:ext cx="4485424" cy="23942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96047" y="4459783"/>
            <a:ext cx="116378" cy="26891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52904" y="4483982"/>
            <a:ext cx="0" cy="2599055"/>
          </a:xfrm>
          <a:custGeom>
            <a:avLst/>
            <a:gdLst/>
            <a:ahLst/>
            <a:cxnLst/>
            <a:rect l="l" t="t" r="r" b="b"/>
            <a:pathLst>
              <a:path w="0" h="2599054">
                <a:moveTo>
                  <a:pt x="0" y="2598878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14259" y="2014677"/>
            <a:ext cx="3961765" cy="2646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2100" indent="-279400">
              <a:lnSpc>
                <a:spcPts val="2025"/>
              </a:lnSpc>
              <a:spcBef>
                <a:spcPts val="10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dirty="0" sz="1700" spc="-195">
                <a:latin typeface="DejaVu Sans"/>
                <a:cs typeface="DejaVu Sans"/>
              </a:rPr>
              <a:t>Setup </a:t>
            </a:r>
            <a:r>
              <a:rPr dirty="0" sz="1700" spc="-210">
                <a:latin typeface="DejaVu Sans"/>
                <a:cs typeface="DejaVu Sans"/>
              </a:rPr>
              <a:t>TRISC, </a:t>
            </a:r>
            <a:r>
              <a:rPr dirty="0" sz="1700" spc="-220">
                <a:latin typeface="DejaVu Sans"/>
                <a:cs typeface="DejaVu Sans"/>
              </a:rPr>
              <a:t>SSPCON1, </a:t>
            </a:r>
            <a:r>
              <a:rPr dirty="0" sz="1700" spc="-170">
                <a:latin typeface="DejaVu Sans"/>
                <a:cs typeface="DejaVu Sans"/>
              </a:rPr>
              <a:t>&amp;</a:t>
            </a:r>
            <a:r>
              <a:rPr dirty="0" sz="1700" spc="-30">
                <a:latin typeface="DejaVu Sans"/>
                <a:cs typeface="DejaVu Sans"/>
              </a:rPr>
              <a:t> </a:t>
            </a:r>
            <a:r>
              <a:rPr dirty="0" sz="1700" spc="-235">
                <a:latin typeface="DejaVu Sans"/>
                <a:cs typeface="DejaVu Sans"/>
              </a:rPr>
              <a:t>SSPSTAT</a:t>
            </a:r>
            <a:endParaRPr sz="1700">
              <a:latin typeface="DejaVu Sans"/>
              <a:cs typeface="DejaVu Sans"/>
            </a:endParaRPr>
          </a:p>
          <a:p>
            <a:pPr marL="292100" indent="-279400">
              <a:lnSpc>
                <a:spcPts val="2005"/>
              </a:lnSpc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dirty="0" sz="1700" spc="-200">
                <a:latin typeface="DejaVu Sans"/>
                <a:cs typeface="DejaVu Sans"/>
              </a:rPr>
              <a:t>Set</a:t>
            </a:r>
            <a:r>
              <a:rPr dirty="0" sz="1700" spc="-165">
                <a:latin typeface="DejaVu Sans"/>
                <a:cs typeface="DejaVu Sans"/>
              </a:rPr>
              <a:t> </a:t>
            </a:r>
            <a:r>
              <a:rPr dirty="0" sz="1700" spc="-245">
                <a:latin typeface="DejaVu Sans"/>
                <a:cs typeface="DejaVu Sans"/>
              </a:rPr>
              <a:t>ChiSel=0</a:t>
            </a:r>
            <a:endParaRPr sz="1700">
              <a:latin typeface="DejaVu Sans"/>
              <a:cs typeface="DejaVu Sans"/>
            </a:endParaRPr>
          </a:p>
          <a:p>
            <a:pPr marL="292100" indent="-279400">
              <a:lnSpc>
                <a:spcPts val="2020"/>
              </a:lnSpc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dirty="0" sz="1700" spc="-135">
                <a:latin typeface="DejaVu Sans"/>
                <a:cs typeface="DejaVu Sans"/>
              </a:rPr>
              <a:t>Write </a:t>
            </a:r>
            <a:r>
              <a:rPr dirty="0" sz="1700" spc="-229">
                <a:latin typeface="DejaVu Sans"/>
                <a:cs typeface="DejaVu Sans"/>
              </a:rPr>
              <a:t>a </a:t>
            </a:r>
            <a:r>
              <a:rPr dirty="0" sz="1700" spc="-175">
                <a:latin typeface="DejaVu Sans"/>
                <a:cs typeface="DejaVu Sans"/>
              </a:rPr>
              <a:t>charcter </a:t>
            </a:r>
            <a:r>
              <a:rPr dirty="0" sz="1700" spc="-210">
                <a:latin typeface="DejaVu Sans"/>
                <a:cs typeface="DejaVu Sans"/>
              </a:rPr>
              <a:t>(0x55) </a:t>
            </a:r>
            <a:r>
              <a:rPr dirty="0" sz="1700" spc="-130">
                <a:latin typeface="DejaVu Sans"/>
                <a:cs typeface="DejaVu Sans"/>
              </a:rPr>
              <a:t>into</a:t>
            </a:r>
            <a:r>
              <a:rPr dirty="0" sz="1700" spc="-50">
                <a:latin typeface="DejaVu Sans"/>
                <a:cs typeface="DejaVu Sans"/>
              </a:rPr>
              <a:t> </a:t>
            </a:r>
            <a:r>
              <a:rPr dirty="0" sz="1700" spc="-225">
                <a:latin typeface="DejaVu Sans"/>
                <a:cs typeface="DejaVu Sans"/>
              </a:rPr>
              <a:t>SSPBUF</a:t>
            </a:r>
            <a:endParaRPr sz="1700">
              <a:latin typeface="DejaVu Sans"/>
              <a:cs typeface="DejaVu Sans"/>
            </a:endParaRPr>
          </a:p>
          <a:p>
            <a:pPr marL="292100" marR="5080" indent="-279400">
              <a:lnSpc>
                <a:spcPct val="78000"/>
              </a:lnSpc>
              <a:spcBef>
                <a:spcPts val="505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dirty="0" sz="1700" spc="-165">
                <a:latin typeface="DejaVu Sans"/>
                <a:cs typeface="DejaVu Sans"/>
              </a:rPr>
              <a:t>Loop: </a:t>
            </a:r>
            <a:r>
              <a:rPr dirty="0" sz="1700" spc="-225">
                <a:latin typeface="DejaVu Sans"/>
                <a:cs typeface="DejaVu Sans"/>
              </a:rPr>
              <a:t>Check </a:t>
            </a:r>
            <a:r>
              <a:rPr dirty="0" sz="1700" spc="-85">
                <a:latin typeface="DejaVu Sans"/>
                <a:cs typeface="DejaVu Sans"/>
              </a:rPr>
              <a:t>if </a:t>
            </a:r>
            <a:r>
              <a:rPr dirty="0" sz="1700" spc="-185">
                <a:latin typeface="DejaVu Sans"/>
                <a:cs typeface="DejaVu Sans"/>
              </a:rPr>
              <a:t>SSPBUF.bit.BF </a:t>
            </a:r>
            <a:r>
              <a:rPr dirty="0" sz="1700" spc="-580">
                <a:latin typeface="DejaVu Sans"/>
                <a:cs typeface="DejaVu Sans"/>
              </a:rPr>
              <a:t>=</a:t>
            </a:r>
            <a:r>
              <a:rPr dirty="0" sz="1700" spc="-165">
                <a:latin typeface="DejaVu Sans"/>
                <a:cs typeface="DejaVu Sans"/>
              </a:rPr>
              <a:t> </a:t>
            </a:r>
            <a:r>
              <a:rPr dirty="0" sz="1700" spc="-220">
                <a:latin typeface="DejaVu Sans"/>
                <a:cs typeface="DejaVu Sans"/>
              </a:rPr>
              <a:t>1 </a:t>
            </a:r>
            <a:r>
              <a:rPr dirty="0" sz="1700" spc="-170">
                <a:latin typeface="DejaVu Sans"/>
                <a:cs typeface="DejaVu Sans"/>
              </a:rPr>
              <a:t>(buﬀer </a:t>
            </a:r>
            <a:r>
              <a:rPr dirty="0" sz="1700" spc="-155">
                <a:latin typeface="DejaVu Sans"/>
                <a:cs typeface="DejaVu Sans"/>
              </a:rPr>
              <a:t>is  </a:t>
            </a:r>
            <a:r>
              <a:rPr dirty="0" sz="1700" spc="-125">
                <a:latin typeface="DejaVu Sans"/>
                <a:cs typeface="DejaVu Sans"/>
              </a:rPr>
              <a:t>full)</a:t>
            </a:r>
            <a:endParaRPr sz="1700">
              <a:latin typeface="DejaVu Sans"/>
              <a:cs typeface="DejaVu Sans"/>
            </a:endParaRPr>
          </a:p>
          <a:p>
            <a:pPr marL="292100" indent="-279400">
              <a:lnSpc>
                <a:spcPts val="2010"/>
              </a:lnSpc>
              <a:buFont typeface="Arial"/>
              <a:buChar char="–"/>
              <a:tabLst>
                <a:tab pos="297815" algn="l"/>
                <a:tab pos="298450" algn="l"/>
                <a:tab pos="1647825" algn="l"/>
              </a:tabLst>
            </a:pPr>
            <a:r>
              <a:rPr dirty="0" sz="1700" spc="-135">
                <a:latin typeface="DejaVu Sans"/>
                <a:cs typeface="DejaVu Sans"/>
              </a:rPr>
              <a:t>IF </a:t>
            </a:r>
            <a:r>
              <a:rPr dirty="0" sz="1700" spc="-185">
                <a:latin typeface="DejaVu Sans"/>
                <a:cs typeface="DejaVu Sans"/>
              </a:rPr>
              <a:t>so</a:t>
            </a:r>
            <a:r>
              <a:rPr dirty="0" sz="1700" spc="-180">
                <a:latin typeface="DejaVu Sans"/>
                <a:cs typeface="DejaVu Sans"/>
              </a:rPr>
              <a:t> </a:t>
            </a:r>
            <a:r>
              <a:rPr dirty="0" sz="1700" spc="-120">
                <a:latin typeface="DejaVu Sans"/>
                <a:cs typeface="DejaVu Sans"/>
              </a:rPr>
              <a:t>:</a:t>
            </a:r>
            <a:r>
              <a:rPr dirty="0" sz="1700" spc="-155">
                <a:latin typeface="DejaVu Sans"/>
                <a:cs typeface="DejaVu Sans"/>
              </a:rPr>
              <a:t> </a:t>
            </a:r>
            <a:r>
              <a:rPr dirty="0" sz="1700" spc="-160">
                <a:latin typeface="DejaVu Sans"/>
                <a:cs typeface="DejaVu Sans"/>
              </a:rPr>
              <a:t>MOVF	</a:t>
            </a:r>
            <a:r>
              <a:rPr dirty="0" sz="1700" spc="-330">
                <a:latin typeface="DejaVu Sans"/>
                <a:cs typeface="DejaVu Sans"/>
              </a:rPr>
              <a:t>SSPBUF</a:t>
            </a:r>
            <a:r>
              <a:rPr dirty="0" sz="1700" spc="-330">
                <a:latin typeface="Wingdings"/>
                <a:cs typeface="Wingdings"/>
              </a:rPr>
              <a:t></a:t>
            </a:r>
            <a:r>
              <a:rPr dirty="0" sz="1700" spc="-330">
                <a:latin typeface="DejaVu Sans"/>
                <a:cs typeface="DejaVu Sans"/>
              </a:rPr>
              <a:t>WREG</a:t>
            </a:r>
            <a:endParaRPr sz="1700">
              <a:latin typeface="DejaVu Sans"/>
              <a:cs typeface="DejaVu Sans"/>
            </a:endParaRPr>
          </a:p>
          <a:p>
            <a:pPr marL="292100" indent="-279400">
              <a:lnSpc>
                <a:spcPct val="100000"/>
              </a:lnSpc>
              <a:spcBef>
                <a:spcPts val="6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dirty="0" sz="1700" spc="-200">
                <a:latin typeface="DejaVu Sans"/>
                <a:cs typeface="DejaVu Sans"/>
              </a:rPr>
              <a:t>Set </a:t>
            </a:r>
            <a:r>
              <a:rPr dirty="0" sz="1700" spc="-190">
                <a:latin typeface="DejaVu Sans"/>
                <a:cs typeface="DejaVu Sans"/>
              </a:rPr>
              <a:t>ChipSel </a:t>
            </a:r>
            <a:r>
              <a:rPr dirty="0" sz="1700" spc="-580">
                <a:latin typeface="DejaVu Sans"/>
                <a:cs typeface="DejaVu Sans"/>
              </a:rPr>
              <a:t>=</a:t>
            </a:r>
            <a:r>
              <a:rPr dirty="0" sz="1700" spc="-165">
                <a:latin typeface="DejaVu Sans"/>
                <a:cs typeface="DejaVu Sans"/>
              </a:rPr>
              <a:t> </a:t>
            </a:r>
            <a:r>
              <a:rPr dirty="0" sz="1700" spc="-220">
                <a:latin typeface="DejaVu Sans"/>
                <a:cs typeface="DejaVu Sans"/>
              </a:rPr>
              <a:t>1 </a:t>
            </a:r>
            <a:r>
              <a:rPr dirty="0" sz="1700" spc="-180">
                <a:latin typeface="DejaVu Sans"/>
                <a:cs typeface="DejaVu Sans"/>
              </a:rPr>
              <a:t>(deactivate </a:t>
            </a:r>
            <a:r>
              <a:rPr dirty="0" sz="1700" spc="-165">
                <a:latin typeface="DejaVu Sans"/>
                <a:cs typeface="DejaVu Sans"/>
              </a:rPr>
              <a:t>the </a:t>
            </a:r>
            <a:r>
              <a:rPr dirty="0" sz="1700" spc="-195">
                <a:latin typeface="DejaVu Sans"/>
                <a:cs typeface="DejaVu Sans"/>
              </a:rPr>
              <a:t>slave</a:t>
            </a:r>
            <a:r>
              <a:rPr dirty="0" sz="1700" spc="-10">
                <a:latin typeface="DejaVu Sans"/>
                <a:cs typeface="DejaVu Sans"/>
              </a:rPr>
              <a:t> </a:t>
            </a:r>
            <a:r>
              <a:rPr dirty="0" sz="1700" spc="-165">
                <a:latin typeface="DejaVu Sans"/>
                <a:cs typeface="DejaVu Sans"/>
              </a:rPr>
              <a:t>chip)</a:t>
            </a:r>
            <a:endParaRPr sz="17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marL="1108710">
              <a:lnSpc>
                <a:spcPct val="100000"/>
              </a:lnSpc>
            </a:pPr>
            <a:r>
              <a:rPr dirty="0" sz="1800" spc="-204">
                <a:latin typeface="DejaVu Sans"/>
                <a:cs typeface="DejaVu Sans"/>
              </a:rPr>
              <a:t>Timing</a:t>
            </a:r>
            <a:r>
              <a:rPr dirty="0" sz="1800" spc="-175">
                <a:latin typeface="DejaVu Sans"/>
                <a:cs typeface="DejaVu Sans"/>
              </a:rPr>
              <a:t> </a:t>
            </a:r>
            <a:r>
              <a:rPr dirty="0" sz="1800" spc="-229">
                <a:latin typeface="DejaVu Sans"/>
                <a:cs typeface="DejaVu Sans"/>
              </a:rPr>
              <a:t>Diagram</a:t>
            </a:r>
            <a:endParaRPr sz="18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829" y="985837"/>
            <a:ext cx="7846059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80"/>
              <a:t>Inter-­‐Integrated </a:t>
            </a:r>
            <a:r>
              <a:rPr dirty="0" spc="-355"/>
              <a:t>Circuit </a:t>
            </a:r>
            <a:r>
              <a:rPr dirty="0" spc="-415"/>
              <a:t>(I2C)</a:t>
            </a:r>
            <a:r>
              <a:rPr dirty="0" spc="-260"/>
              <a:t> </a:t>
            </a:r>
            <a:r>
              <a:rPr dirty="0" spc="-365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997964"/>
            <a:ext cx="7828280" cy="3817620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355">
                <a:latin typeface="DejaVu Sans"/>
                <a:cs typeface="DejaVu Sans"/>
              </a:rPr>
              <a:t>Created </a:t>
            </a:r>
            <a:r>
              <a:rPr dirty="0" sz="3200" spc="-400">
                <a:latin typeface="DejaVu Sans"/>
                <a:cs typeface="DejaVu Sans"/>
              </a:rPr>
              <a:t>by </a:t>
            </a:r>
            <a:r>
              <a:rPr dirty="0" sz="3200" spc="-265">
                <a:latin typeface="DejaVu Sans"/>
                <a:cs typeface="DejaVu Sans"/>
              </a:rPr>
              <a:t>Philips</a:t>
            </a:r>
            <a:r>
              <a:rPr dirty="0" sz="3200" spc="-135">
                <a:latin typeface="DejaVu Sans"/>
                <a:cs typeface="DejaVu Sans"/>
              </a:rPr>
              <a:t> </a:t>
            </a:r>
            <a:r>
              <a:rPr dirty="0" sz="3200" spc="-300">
                <a:latin typeface="DejaVu Sans"/>
                <a:cs typeface="DejaVu Sans"/>
              </a:rPr>
              <a:t>Inc</a:t>
            </a:r>
            <a:endParaRPr sz="3200">
              <a:latin typeface="DejaVu Sans"/>
              <a:cs typeface="DejaVu Sans"/>
            </a:endParaRPr>
          </a:p>
          <a:p>
            <a:pPr marL="355600" indent="-3429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385">
                <a:latin typeface="DejaVu Sans"/>
                <a:cs typeface="DejaVu Sans"/>
              </a:rPr>
              <a:t>Designed </a:t>
            </a:r>
            <a:r>
              <a:rPr dirty="0" sz="3200" spc="-229">
                <a:latin typeface="DejaVu Sans"/>
                <a:cs typeface="DejaVu Sans"/>
              </a:rPr>
              <a:t>to </a:t>
            </a:r>
            <a:r>
              <a:rPr dirty="0" sz="3200" spc="-295">
                <a:latin typeface="DejaVu Sans"/>
                <a:cs typeface="DejaVu Sans"/>
              </a:rPr>
              <a:t>interface </a:t>
            </a:r>
            <a:r>
              <a:rPr dirty="0" sz="3200" spc="-365">
                <a:latin typeface="DejaVu Sans"/>
                <a:cs typeface="DejaVu Sans"/>
              </a:rPr>
              <a:t>ICs </a:t>
            </a:r>
            <a:r>
              <a:rPr dirty="0" sz="3200" spc="-315">
                <a:latin typeface="DejaVu Sans"/>
                <a:cs typeface="DejaVu Sans"/>
              </a:rPr>
              <a:t>on </a:t>
            </a:r>
            <a:r>
              <a:rPr dirty="0" sz="3200" spc="-420">
                <a:latin typeface="DejaVu Sans"/>
                <a:cs typeface="DejaVu Sans"/>
              </a:rPr>
              <a:t>PCB </a:t>
            </a:r>
            <a:r>
              <a:rPr dirty="0" sz="3200" spc="-340">
                <a:latin typeface="DejaVu Sans"/>
                <a:cs typeface="DejaVu Sans"/>
              </a:rPr>
              <a:t>boards</a:t>
            </a:r>
            <a:r>
              <a:rPr dirty="0" sz="3200" spc="-55">
                <a:latin typeface="DejaVu Sans"/>
                <a:cs typeface="DejaVu Sans"/>
              </a:rPr>
              <a:t> </a:t>
            </a:r>
            <a:r>
              <a:rPr dirty="0" sz="3200" spc="-330">
                <a:latin typeface="DejaVu Sans"/>
                <a:cs typeface="DejaVu Sans"/>
              </a:rPr>
              <a:t>(I2C)</a:t>
            </a:r>
            <a:endParaRPr sz="3200">
              <a:latin typeface="DejaVu Sans"/>
              <a:cs typeface="DejaVu Sans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320">
                <a:latin typeface="DejaVu Sans"/>
                <a:cs typeface="DejaVu Sans"/>
              </a:rPr>
              <a:t>Characteristics:</a:t>
            </a:r>
            <a:endParaRPr sz="3200">
              <a:latin typeface="DejaVu Sans"/>
              <a:cs typeface="DejaVu Sans"/>
            </a:endParaRPr>
          </a:p>
          <a:p>
            <a:pPr lvl="1" marL="755650" indent="-285750">
              <a:lnSpc>
                <a:spcPct val="100000"/>
              </a:lnSpc>
              <a:spcBef>
                <a:spcPts val="66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434">
                <a:latin typeface="DejaVu Sans"/>
                <a:cs typeface="DejaVu Sans"/>
              </a:rPr>
              <a:t>2-­‐Wire </a:t>
            </a:r>
            <a:r>
              <a:rPr dirty="0" sz="2800" spc="-400">
                <a:latin typeface="DejaVu Sans"/>
                <a:cs typeface="DejaVu Sans"/>
              </a:rPr>
              <a:t>(SCK </a:t>
            </a:r>
            <a:r>
              <a:rPr dirty="0" sz="2800" spc="-275">
                <a:latin typeface="DejaVu Sans"/>
                <a:cs typeface="DejaVu Sans"/>
              </a:rPr>
              <a:t>&amp;</a:t>
            </a:r>
            <a:r>
              <a:rPr dirty="0" sz="2800" spc="-405">
                <a:latin typeface="DejaVu Sans"/>
                <a:cs typeface="DejaVu Sans"/>
              </a:rPr>
              <a:t> </a:t>
            </a:r>
            <a:r>
              <a:rPr dirty="0" sz="2800" spc="-370">
                <a:latin typeface="DejaVu Sans"/>
                <a:cs typeface="DejaVu Sans"/>
              </a:rPr>
              <a:t>SDA)</a:t>
            </a:r>
            <a:endParaRPr sz="2800">
              <a:latin typeface="DejaVu Sans"/>
              <a:cs typeface="DejaVu Sans"/>
            </a:endParaRPr>
          </a:p>
          <a:p>
            <a:pPr lvl="1" marL="755650" indent="-285750">
              <a:lnSpc>
                <a:spcPct val="100000"/>
              </a:lnSpc>
              <a:spcBef>
                <a:spcPts val="64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320">
                <a:latin typeface="DejaVu Sans"/>
                <a:cs typeface="DejaVu Sans"/>
              </a:rPr>
              <a:t>Synchronous </a:t>
            </a:r>
            <a:r>
              <a:rPr dirty="0" sz="2800" spc="-340">
                <a:latin typeface="DejaVu Sans"/>
                <a:cs typeface="DejaVu Sans"/>
              </a:rPr>
              <a:t>(100 </a:t>
            </a:r>
            <a:r>
              <a:rPr dirty="0" sz="2800" spc="-355">
                <a:latin typeface="DejaVu Sans"/>
                <a:cs typeface="DejaVu Sans"/>
              </a:rPr>
              <a:t>Kbs </a:t>
            </a:r>
            <a:r>
              <a:rPr dirty="0" sz="2800" spc="-210">
                <a:latin typeface="DejaVu Sans"/>
                <a:cs typeface="DejaVu Sans"/>
              </a:rPr>
              <a:t>or </a:t>
            </a:r>
            <a:r>
              <a:rPr dirty="0" sz="2800" spc="-365">
                <a:latin typeface="DejaVu Sans"/>
                <a:cs typeface="DejaVu Sans"/>
              </a:rPr>
              <a:t>400</a:t>
            </a:r>
            <a:r>
              <a:rPr dirty="0" sz="2800" spc="-75">
                <a:latin typeface="DejaVu Sans"/>
                <a:cs typeface="DejaVu Sans"/>
              </a:rPr>
              <a:t> </a:t>
            </a:r>
            <a:r>
              <a:rPr dirty="0" sz="2800" spc="-330">
                <a:latin typeface="DejaVu Sans"/>
                <a:cs typeface="DejaVu Sans"/>
              </a:rPr>
              <a:t>Kbps)</a:t>
            </a:r>
            <a:endParaRPr sz="2800">
              <a:latin typeface="DejaVu Sans"/>
              <a:cs typeface="DejaVu Sans"/>
            </a:endParaRPr>
          </a:p>
          <a:p>
            <a:pPr lvl="1" marL="755650" indent="-285750">
              <a:lnSpc>
                <a:spcPct val="100000"/>
              </a:lnSpc>
              <a:spcBef>
                <a:spcPts val="74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254">
                <a:latin typeface="DejaVu Sans"/>
                <a:cs typeface="DejaVu Sans"/>
              </a:rPr>
              <a:t>Master/Slave </a:t>
            </a:r>
            <a:r>
              <a:rPr dirty="0" sz="2800" spc="-350">
                <a:latin typeface="DejaVu Sans"/>
                <a:cs typeface="DejaVu Sans"/>
              </a:rPr>
              <a:t>modes </a:t>
            </a:r>
            <a:r>
              <a:rPr dirty="0" sz="2800" spc="-190">
                <a:latin typeface="DejaVu Sans"/>
                <a:cs typeface="DejaVu Sans"/>
              </a:rPr>
              <a:t>of</a:t>
            </a:r>
            <a:r>
              <a:rPr dirty="0" sz="2800" spc="-180">
                <a:latin typeface="DejaVu Sans"/>
                <a:cs typeface="DejaVu Sans"/>
              </a:rPr>
              <a:t> </a:t>
            </a:r>
            <a:r>
              <a:rPr dirty="0" sz="2800" spc="-254">
                <a:latin typeface="DejaVu Sans"/>
                <a:cs typeface="DejaVu Sans"/>
              </a:rPr>
              <a:t>operation</a:t>
            </a:r>
            <a:endParaRPr sz="2800">
              <a:latin typeface="DejaVu Sans"/>
              <a:cs typeface="DejaVu Sans"/>
            </a:endParaRPr>
          </a:p>
          <a:p>
            <a:pPr lvl="1" marL="755650" indent="-285750">
              <a:lnSpc>
                <a:spcPct val="100000"/>
              </a:lnSpc>
              <a:spcBef>
                <a:spcPts val="64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305">
                <a:latin typeface="DejaVu Sans"/>
                <a:cs typeface="DejaVu Sans"/>
              </a:rPr>
              <a:t>Addressing </a:t>
            </a:r>
            <a:r>
              <a:rPr dirty="0" sz="2800" spc="-345">
                <a:latin typeface="DejaVu Sans"/>
                <a:cs typeface="DejaVu Sans"/>
              </a:rPr>
              <a:t>can </a:t>
            </a:r>
            <a:r>
              <a:rPr dirty="0" sz="2800" spc="-320">
                <a:latin typeface="DejaVu Sans"/>
                <a:cs typeface="DejaVu Sans"/>
              </a:rPr>
              <a:t>be </a:t>
            </a:r>
            <a:r>
              <a:rPr dirty="0" sz="2800" spc="-365">
                <a:latin typeface="DejaVu Sans"/>
                <a:cs typeface="DejaVu Sans"/>
              </a:rPr>
              <a:t>7 </a:t>
            </a:r>
            <a:r>
              <a:rPr dirty="0" sz="2800" spc="-210">
                <a:latin typeface="DejaVu Sans"/>
                <a:cs typeface="DejaVu Sans"/>
              </a:rPr>
              <a:t>or </a:t>
            </a:r>
            <a:r>
              <a:rPr dirty="0" sz="2800" spc="-365">
                <a:latin typeface="DejaVu Sans"/>
                <a:cs typeface="DejaVu Sans"/>
              </a:rPr>
              <a:t>10</a:t>
            </a:r>
            <a:r>
              <a:rPr dirty="0" sz="2800" spc="-25">
                <a:latin typeface="DejaVu Sans"/>
                <a:cs typeface="DejaVu Sans"/>
              </a:rPr>
              <a:t> </a:t>
            </a:r>
            <a:r>
              <a:rPr dirty="0" sz="2800" spc="-204">
                <a:latin typeface="DejaVu Sans"/>
                <a:cs typeface="DejaVu Sans"/>
              </a:rPr>
              <a:t>bit</a:t>
            </a:r>
            <a:endParaRPr sz="28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6185" y="2313143"/>
            <a:ext cx="6651388" cy="36380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681037"/>
            <a:ext cx="355346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325"/>
              <a:t>Pin </a:t>
            </a:r>
            <a:r>
              <a:rPr dirty="0" spc="-390"/>
              <a:t>Out </a:t>
            </a:r>
            <a:r>
              <a:rPr dirty="0" spc="-265"/>
              <a:t>for</a:t>
            </a:r>
            <a:r>
              <a:rPr dirty="0" spc="-470"/>
              <a:t> </a:t>
            </a:r>
            <a:r>
              <a:rPr dirty="0" spc="-445"/>
              <a:t>MSSP  </a:t>
            </a:r>
            <a:r>
              <a:rPr dirty="0" spc="-455"/>
              <a:t>I2C</a:t>
            </a:r>
            <a:r>
              <a:rPr dirty="0" spc="-380"/>
              <a:t> </a:t>
            </a:r>
            <a:r>
              <a:rPr dirty="0" spc="-365"/>
              <a:t>Interface</a:t>
            </a:r>
          </a:p>
        </p:txBody>
      </p:sp>
      <p:sp>
        <p:nvSpPr>
          <p:cNvPr id="4" name="object 4"/>
          <p:cNvSpPr/>
          <p:nvPr/>
        </p:nvSpPr>
        <p:spPr>
          <a:xfrm>
            <a:off x="6047511" y="5091541"/>
            <a:ext cx="1084811" cy="444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99809" y="5118887"/>
            <a:ext cx="981710" cy="342900"/>
          </a:xfrm>
          <a:custGeom>
            <a:avLst/>
            <a:gdLst/>
            <a:ahLst/>
            <a:cxnLst/>
            <a:rect l="l" t="t" r="r" b="b"/>
            <a:pathLst>
              <a:path w="981709" h="342900">
                <a:moveTo>
                  <a:pt x="0" y="0"/>
                </a:moveTo>
                <a:lnTo>
                  <a:pt x="981324" y="0"/>
                </a:lnTo>
                <a:lnTo>
                  <a:pt x="981324" y="342442"/>
                </a:lnTo>
                <a:lnTo>
                  <a:pt x="0" y="34244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955357"/>
            <a:ext cx="29210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00"/>
              <a:t>I2C</a:t>
            </a:r>
            <a:r>
              <a:rPr dirty="0" sz="4400" spc="-484"/>
              <a:t> </a:t>
            </a:r>
            <a:r>
              <a:rPr dirty="0" sz="4400" spc="-400"/>
              <a:t>Interface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93139" y="2090420"/>
            <a:ext cx="316992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730">
                <a:latin typeface="DejaVu Sans"/>
                <a:cs typeface="DejaVu Sans"/>
              </a:rPr>
              <a:t>2-­‐ </a:t>
            </a:r>
            <a:r>
              <a:rPr dirty="0" sz="3200" spc="-265">
                <a:latin typeface="DejaVu Sans"/>
                <a:cs typeface="DejaVu Sans"/>
              </a:rPr>
              <a:t>Wire</a:t>
            </a:r>
            <a:r>
              <a:rPr dirty="0" sz="3200" spc="-480">
                <a:latin typeface="DejaVu Sans"/>
                <a:cs typeface="DejaVu Sans"/>
              </a:rPr>
              <a:t> </a:t>
            </a:r>
            <a:r>
              <a:rPr dirty="0" sz="3200" spc="-295">
                <a:latin typeface="DejaVu Sans"/>
                <a:cs typeface="DejaVu Sans"/>
              </a:rPr>
              <a:t>Interface</a:t>
            </a:r>
            <a:endParaRPr sz="3200"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47932" y="609473"/>
            <a:ext cx="4012310" cy="2356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3145" y="3212782"/>
            <a:ext cx="2489200" cy="24841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1560195">
              <a:lnSpc>
                <a:spcPct val="98800"/>
              </a:lnSpc>
              <a:spcBef>
                <a:spcPts val="125"/>
              </a:spcBef>
            </a:pPr>
            <a:r>
              <a:rPr dirty="0" sz="1800" spc="-260">
                <a:latin typeface="DejaVu Sans"/>
                <a:cs typeface="DejaVu Sans"/>
              </a:rPr>
              <a:t>R</a:t>
            </a:r>
            <a:r>
              <a:rPr dirty="0" sz="1800" spc="-235">
                <a:latin typeface="DejaVu Sans"/>
                <a:cs typeface="DejaVu Sans"/>
              </a:rPr>
              <a:t>e</a:t>
            </a:r>
            <a:r>
              <a:rPr dirty="0" sz="1800" spc="-300">
                <a:latin typeface="DejaVu Sans"/>
                <a:cs typeface="DejaVu Sans"/>
              </a:rPr>
              <a:t>g</a:t>
            </a:r>
            <a:r>
              <a:rPr dirty="0" sz="1800" spc="-90">
                <a:latin typeface="DejaVu Sans"/>
                <a:cs typeface="DejaVu Sans"/>
              </a:rPr>
              <a:t>i</a:t>
            </a:r>
            <a:r>
              <a:rPr dirty="0" sz="1800" spc="-235">
                <a:latin typeface="DejaVu Sans"/>
                <a:cs typeface="DejaVu Sans"/>
              </a:rPr>
              <a:t>s</a:t>
            </a:r>
            <a:r>
              <a:rPr dirty="0" sz="1800" spc="-125">
                <a:latin typeface="DejaVu Sans"/>
                <a:cs typeface="DejaVu Sans"/>
              </a:rPr>
              <a:t>t</a:t>
            </a:r>
            <a:r>
              <a:rPr dirty="0" sz="1800" spc="-200">
                <a:latin typeface="DejaVu Sans"/>
                <a:cs typeface="DejaVu Sans"/>
              </a:rPr>
              <a:t>e</a:t>
            </a:r>
            <a:r>
              <a:rPr dirty="0" sz="1800" spc="-120">
                <a:latin typeface="DejaVu Sans"/>
                <a:cs typeface="DejaVu Sans"/>
              </a:rPr>
              <a:t>r</a:t>
            </a:r>
            <a:r>
              <a:rPr dirty="0" sz="1800" spc="-235">
                <a:latin typeface="DejaVu Sans"/>
                <a:cs typeface="DejaVu Sans"/>
              </a:rPr>
              <a:t>s</a:t>
            </a:r>
            <a:r>
              <a:rPr dirty="0" sz="1800" spc="-125">
                <a:latin typeface="DejaVu Sans"/>
                <a:cs typeface="DejaVu Sans"/>
              </a:rPr>
              <a:t>:  </a:t>
            </a:r>
            <a:r>
              <a:rPr dirty="0" sz="1800" spc="-250">
                <a:solidFill>
                  <a:srgbClr val="FF0000"/>
                </a:solidFill>
                <a:latin typeface="DejaVu Sans"/>
                <a:cs typeface="DejaVu Sans"/>
              </a:rPr>
              <a:t>SSPCON1  SSPSTAT  </a:t>
            </a:r>
            <a:r>
              <a:rPr dirty="0" sz="1800" spc="-240">
                <a:solidFill>
                  <a:srgbClr val="FF0000"/>
                </a:solidFill>
                <a:latin typeface="DejaVu Sans"/>
                <a:cs typeface="DejaVu Sans"/>
              </a:rPr>
              <a:t>TRISC</a:t>
            </a:r>
            <a:endParaRPr sz="1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1899"/>
              </a:lnSpc>
            </a:pPr>
            <a:r>
              <a:rPr dirty="0" sz="1800" spc="-250">
                <a:solidFill>
                  <a:srgbClr val="FF0000"/>
                </a:solidFill>
                <a:latin typeface="DejaVu Sans"/>
                <a:cs typeface="DejaVu Sans"/>
              </a:rPr>
              <a:t>SSPCON2 </a:t>
            </a:r>
            <a:r>
              <a:rPr dirty="0" sz="1800" spc="-150">
                <a:solidFill>
                  <a:srgbClr val="FF0000"/>
                </a:solidFill>
                <a:latin typeface="DejaVu Sans"/>
                <a:cs typeface="DejaVu Sans"/>
              </a:rPr>
              <a:t>(port idle </a:t>
            </a:r>
            <a:r>
              <a:rPr dirty="0" sz="1800" spc="-135">
                <a:solidFill>
                  <a:srgbClr val="FF0000"/>
                </a:solidFill>
                <a:latin typeface="DejaVu Sans"/>
                <a:cs typeface="DejaVu Sans"/>
              </a:rPr>
              <a:t>or </a:t>
            </a:r>
            <a:r>
              <a:rPr dirty="0" sz="1800" spc="-155">
                <a:solidFill>
                  <a:srgbClr val="FF0000"/>
                </a:solidFill>
                <a:latin typeface="DejaVu Sans"/>
                <a:cs typeface="DejaVu Sans"/>
              </a:rPr>
              <a:t>not)  </a:t>
            </a:r>
            <a:r>
              <a:rPr dirty="0" sz="1800" spc="-260">
                <a:solidFill>
                  <a:srgbClr val="FF0000"/>
                </a:solidFill>
                <a:latin typeface="DejaVu Sans"/>
                <a:cs typeface="DejaVu Sans"/>
              </a:rPr>
              <a:t>SSPADD</a:t>
            </a:r>
            <a:r>
              <a:rPr dirty="0" sz="1800" spc="-175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dirty="0" sz="1800" spc="-195">
                <a:solidFill>
                  <a:srgbClr val="FF0000"/>
                </a:solidFill>
                <a:latin typeface="DejaVu Sans"/>
                <a:cs typeface="DejaVu Sans"/>
              </a:rPr>
              <a:t>(address)</a:t>
            </a:r>
            <a:endParaRPr sz="1800">
              <a:latin typeface="DejaVu Sans"/>
              <a:cs typeface="DejaVu Sans"/>
            </a:endParaRPr>
          </a:p>
          <a:p>
            <a:pPr marL="12700">
              <a:lnSpc>
                <a:spcPts val="2130"/>
              </a:lnSpc>
              <a:spcBef>
                <a:spcPts val="40"/>
              </a:spcBef>
            </a:pPr>
            <a:r>
              <a:rPr dirty="0" sz="1800" spc="-280">
                <a:solidFill>
                  <a:srgbClr val="FF0000"/>
                </a:solidFill>
                <a:latin typeface="DejaVu Sans"/>
                <a:cs typeface="DejaVu Sans"/>
              </a:rPr>
              <a:t>SSPSR</a:t>
            </a:r>
            <a:endParaRPr sz="1800">
              <a:latin typeface="DejaVu Sans"/>
              <a:cs typeface="DejaVu Sans"/>
            </a:endParaRPr>
          </a:p>
          <a:p>
            <a:pPr marL="12700">
              <a:lnSpc>
                <a:spcPts val="2130"/>
              </a:lnSpc>
            </a:pPr>
            <a:r>
              <a:rPr dirty="0" sz="1800" spc="-240">
                <a:solidFill>
                  <a:srgbClr val="FF0000"/>
                </a:solidFill>
                <a:latin typeface="DejaVu Sans"/>
                <a:cs typeface="DejaVu Sans"/>
              </a:rPr>
              <a:t>SSPBUF </a:t>
            </a:r>
            <a:r>
              <a:rPr dirty="0" sz="1800" spc="-190">
                <a:solidFill>
                  <a:srgbClr val="FF0000"/>
                </a:solidFill>
                <a:latin typeface="DejaVu Sans"/>
                <a:cs typeface="DejaVu Sans"/>
              </a:rPr>
              <a:t>(data</a:t>
            </a:r>
            <a:r>
              <a:rPr dirty="0" sz="1800" spc="-114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dirty="0" sz="1800" spc="-145">
                <a:solidFill>
                  <a:srgbClr val="FF0000"/>
                </a:solidFill>
                <a:latin typeface="DejaVu Sans"/>
                <a:cs typeface="DejaVu Sans"/>
              </a:rPr>
              <a:t>read/write)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47932" y="3121704"/>
            <a:ext cx="3546208" cy="396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9869" y="955357"/>
            <a:ext cx="55638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00"/>
              <a:t>I2C </a:t>
            </a:r>
            <a:r>
              <a:rPr dirty="0" sz="4400" spc="-484"/>
              <a:t>Programing</a:t>
            </a:r>
            <a:r>
              <a:rPr dirty="0" sz="4400" spc="-350"/>
              <a:t> </a:t>
            </a:r>
            <a:r>
              <a:rPr dirty="0" sz="4400" spc="-560"/>
              <a:t>Example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93139" y="1998689"/>
            <a:ext cx="7879080" cy="433514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385">
                <a:latin typeface="DejaVu Sans"/>
                <a:cs typeface="DejaVu Sans"/>
              </a:rPr>
              <a:t>Assume:</a:t>
            </a:r>
            <a:endParaRPr sz="3200">
              <a:latin typeface="DejaVu Sans"/>
              <a:cs typeface="DejaVu Sans"/>
            </a:endParaRPr>
          </a:p>
          <a:p>
            <a:pPr lvl="1" marL="755650" indent="-285750">
              <a:lnSpc>
                <a:spcPct val="100000"/>
              </a:lnSpc>
              <a:spcBef>
                <a:spcPts val="63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320">
                <a:latin typeface="DejaVu Sans"/>
                <a:cs typeface="DejaVu Sans"/>
              </a:rPr>
              <a:t>Fosc </a:t>
            </a:r>
            <a:r>
              <a:rPr dirty="0" sz="2800" spc="-955">
                <a:latin typeface="DejaVu Sans"/>
                <a:cs typeface="DejaVu Sans"/>
              </a:rPr>
              <a:t>=</a:t>
            </a:r>
            <a:r>
              <a:rPr dirty="0" sz="2800" spc="-265">
                <a:latin typeface="DejaVu Sans"/>
                <a:cs typeface="DejaVu Sans"/>
              </a:rPr>
              <a:t> </a:t>
            </a:r>
            <a:r>
              <a:rPr dirty="0" sz="2800" spc="-365">
                <a:latin typeface="DejaVu Sans"/>
                <a:cs typeface="DejaVu Sans"/>
              </a:rPr>
              <a:t>10</a:t>
            </a:r>
            <a:r>
              <a:rPr dirty="0" sz="2800" spc="-200">
                <a:latin typeface="DejaVu Sans"/>
                <a:cs typeface="DejaVu Sans"/>
              </a:rPr>
              <a:t> </a:t>
            </a:r>
            <a:r>
              <a:rPr dirty="0" sz="2800" spc="-240">
                <a:latin typeface="DejaVu Sans"/>
                <a:cs typeface="DejaVu Sans"/>
              </a:rPr>
              <a:t>MHz;</a:t>
            </a:r>
            <a:endParaRPr sz="2800">
              <a:latin typeface="DejaVu Sans"/>
              <a:cs typeface="DejaVu Sans"/>
            </a:endParaRPr>
          </a:p>
          <a:p>
            <a:pPr lvl="1" marL="755650" indent="-285750">
              <a:lnSpc>
                <a:spcPct val="100000"/>
              </a:lnSpc>
              <a:spcBef>
                <a:spcPts val="64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320">
                <a:latin typeface="DejaVu Sans"/>
                <a:cs typeface="DejaVu Sans"/>
              </a:rPr>
              <a:t>I2C </a:t>
            </a:r>
            <a:r>
              <a:rPr dirty="0" sz="2800" spc="-240">
                <a:latin typeface="DejaVu Sans"/>
                <a:cs typeface="DejaVu Sans"/>
              </a:rPr>
              <a:t>Master</a:t>
            </a:r>
            <a:r>
              <a:rPr dirty="0" sz="2800" spc="-204">
                <a:latin typeface="DejaVu Sans"/>
                <a:cs typeface="DejaVu Sans"/>
              </a:rPr>
              <a:t> </a:t>
            </a:r>
            <a:r>
              <a:rPr dirty="0" sz="2800" spc="-225">
                <a:latin typeface="DejaVu Sans"/>
                <a:cs typeface="DejaVu Sans"/>
              </a:rPr>
              <a:t>Mode</a:t>
            </a:r>
            <a:endParaRPr sz="2800">
              <a:latin typeface="DejaVu Sans"/>
              <a:cs typeface="DejaVu Sans"/>
            </a:endParaRPr>
          </a:p>
          <a:p>
            <a:pPr lvl="1" marL="755650" indent="-285750">
              <a:lnSpc>
                <a:spcPct val="100000"/>
              </a:lnSpc>
              <a:spcBef>
                <a:spcPts val="74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305">
                <a:latin typeface="DejaVu Sans"/>
                <a:cs typeface="DejaVu Sans"/>
              </a:rPr>
              <a:t>Transmission </a:t>
            </a:r>
            <a:r>
              <a:rPr dirty="0" sz="2800" spc="-325">
                <a:latin typeface="DejaVu Sans"/>
                <a:cs typeface="DejaVu Sans"/>
              </a:rPr>
              <a:t>Rate </a:t>
            </a:r>
            <a:r>
              <a:rPr dirty="0" sz="2800" spc="-250">
                <a:latin typeface="DejaVu Sans"/>
                <a:cs typeface="DejaVu Sans"/>
              </a:rPr>
              <a:t>is </a:t>
            </a:r>
            <a:r>
              <a:rPr dirty="0" sz="2800" spc="-370">
                <a:latin typeface="DejaVu Sans"/>
                <a:cs typeface="DejaVu Sans"/>
              </a:rPr>
              <a:t>100</a:t>
            </a:r>
            <a:r>
              <a:rPr dirty="0" sz="2800" spc="-165">
                <a:latin typeface="DejaVu Sans"/>
                <a:cs typeface="DejaVu Sans"/>
              </a:rPr>
              <a:t> </a:t>
            </a:r>
            <a:r>
              <a:rPr dirty="0" sz="2800" spc="-375">
                <a:latin typeface="DejaVu Sans"/>
                <a:cs typeface="DejaVu Sans"/>
              </a:rPr>
              <a:t>KHz</a:t>
            </a:r>
            <a:endParaRPr sz="2800">
              <a:latin typeface="DejaVu Sans"/>
              <a:cs typeface="DejaVu Sans"/>
            </a:endParaRPr>
          </a:p>
          <a:p>
            <a:pPr lvl="1" marL="755650" indent="-285750">
              <a:lnSpc>
                <a:spcPct val="100000"/>
              </a:lnSpc>
              <a:spcBef>
                <a:spcPts val="64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310">
                <a:latin typeface="DejaVu Sans"/>
                <a:cs typeface="DejaVu Sans"/>
              </a:rPr>
              <a:t>Enable </a:t>
            </a:r>
            <a:r>
              <a:rPr dirty="0" sz="2800" spc="-280">
                <a:latin typeface="DejaVu Sans"/>
                <a:cs typeface="DejaVu Sans"/>
              </a:rPr>
              <a:t>slew </a:t>
            </a:r>
            <a:r>
              <a:rPr dirty="0" sz="2800" spc="-265">
                <a:latin typeface="DejaVu Sans"/>
                <a:cs typeface="DejaVu Sans"/>
              </a:rPr>
              <a:t>rate </a:t>
            </a:r>
            <a:r>
              <a:rPr dirty="0" sz="2800" spc="-185">
                <a:latin typeface="DejaVu Sans"/>
                <a:cs typeface="DejaVu Sans"/>
              </a:rPr>
              <a:t>for </a:t>
            </a:r>
            <a:r>
              <a:rPr dirty="0" sz="2800" spc="-305">
                <a:latin typeface="DejaVu Sans"/>
                <a:cs typeface="DejaVu Sans"/>
              </a:rPr>
              <a:t>high</a:t>
            </a:r>
            <a:r>
              <a:rPr dirty="0" sz="2800" spc="-265">
                <a:latin typeface="DejaVu Sans"/>
                <a:cs typeface="DejaVu Sans"/>
              </a:rPr>
              <a:t> </a:t>
            </a:r>
            <a:r>
              <a:rPr dirty="0" sz="2800" spc="-330">
                <a:latin typeface="DejaVu Sans"/>
                <a:cs typeface="DejaVu Sans"/>
              </a:rPr>
              <a:t>speed</a:t>
            </a:r>
            <a:endParaRPr sz="2800">
              <a:latin typeface="DejaVu Sans"/>
              <a:cs typeface="DejaVu Sans"/>
            </a:endParaRPr>
          </a:p>
          <a:p>
            <a:pPr lvl="1" marL="755650" indent="-285750">
              <a:lnSpc>
                <a:spcPct val="100000"/>
              </a:lnSpc>
              <a:spcBef>
                <a:spcPts val="64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265">
                <a:latin typeface="DejaVu Sans"/>
                <a:cs typeface="DejaVu Sans"/>
              </a:rPr>
              <a:t>No </a:t>
            </a:r>
            <a:r>
              <a:rPr dirty="0" sz="2800" spc="-225">
                <a:latin typeface="DejaVu Sans"/>
                <a:cs typeface="DejaVu Sans"/>
              </a:rPr>
              <a:t>error</a:t>
            </a:r>
            <a:r>
              <a:rPr dirty="0" sz="2800" spc="-260">
                <a:latin typeface="DejaVu Sans"/>
                <a:cs typeface="DejaVu Sans"/>
              </a:rPr>
              <a:t> </a:t>
            </a:r>
            <a:r>
              <a:rPr dirty="0" sz="2800" spc="-265">
                <a:latin typeface="DejaVu Sans"/>
                <a:cs typeface="DejaVu Sans"/>
              </a:rPr>
              <a:t>detection</a:t>
            </a:r>
            <a:endParaRPr sz="2800">
              <a:latin typeface="DejaVu Sans"/>
              <a:cs typeface="DejaVu Sans"/>
            </a:endParaRPr>
          </a:p>
          <a:p>
            <a:pPr marL="355600" indent="-342900">
              <a:lnSpc>
                <a:spcPct val="100000"/>
              </a:lnSpc>
              <a:spcBef>
                <a:spcPts val="8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320">
                <a:latin typeface="DejaVu Sans"/>
                <a:cs typeface="DejaVu Sans"/>
              </a:rPr>
              <a:t>What </a:t>
            </a:r>
            <a:r>
              <a:rPr dirty="0" sz="3200" spc="-200">
                <a:latin typeface="DejaVu Sans"/>
                <a:cs typeface="DejaVu Sans"/>
              </a:rPr>
              <a:t>will </a:t>
            </a:r>
            <a:r>
              <a:rPr dirty="0" sz="3200" spc="-365">
                <a:latin typeface="DejaVu Sans"/>
                <a:cs typeface="DejaVu Sans"/>
              </a:rPr>
              <a:t>be </a:t>
            </a:r>
            <a:r>
              <a:rPr dirty="0" sz="3200" spc="-305">
                <a:latin typeface="DejaVu Sans"/>
                <a:cs typeface="DejaVu Sans"/>
              </a:rPr>
              <a:t>the </a:t>
            </a:r>
            <a:r>
              <a:rPr dirty="0" sz="3200" spc="-320">
                <a:latin typeface="DejaVu Sans"/>
                <a:cs typeface="DejaVu Sans"/>
              </a:rPr>
              <a:t>conﬁguration </a:t>
            </a:r>
            <a:r>
              <a:rPr dirty="0" sz="3200" spc="-210">
                <a:latin typeface="DejaVu Sans"/>
                <a:cs typeface="DejaVu Sans"/>
              </a:rPr>
              <a:t>for </a:t>
            </a:r>
            <a:r>
              <a:rPr dirty="0" sz="3200" spc="-305">
                <a:latin typeface="DejaVu Sans"/>
                <a:cs typeface="DejaVu Sans"/>
              </a:rPr>
              <a:t>the</a:t>
            </a:r>
            <a:r>
              <a:rPr dirty="0" sz="3200" spc="-400">
                <a:latin typeface="DejaVu Sans"/>
                <a:cs typeface="DejaVu Sans"/>
              </a:rPr>
              <a:t> </a:t>
            </a:r>
            <a:r>
              <a:rPr dirty="0" sz="3200" spc="-275">
                <a:latin typeface="DejaVu Sans"/>
                <a:cs typeface="DejaVu Sans"/>
              </a:rPr>
              <a:t>Master</a:t>
            </a:r>
            <a:endParaRPr sz="3200">
              <a:latin typeface="DejaVu Sans"/>
              <a:cs typeface="DejaVu Sans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250">
                <a:latin typeface="DejaVu Sans"/>
                <a:cs typeface="DejaVu Sans"/>
              </a:rPr>
              <a:t>Write </a:t>
            </a:r>
            <a:r>
              <a:rPr dirty="0" sz="3200" spc="-305">
                <a:latin typeface="DejaVu Sans"/>
                <a:cs typeface="DejaVu Sans"/>
              </a:rPr>
              <a:t>the </a:t>
            </a:r>
            <a:r>
              <a:rPr dirty="0" sz="3200" spc="-355">
                <a:latin typeface="DejaVu Sans"/>
                <a:cs typeface="DejaVu Sans"/>
              </a:rPr>
              <a:t>code </a:t>
            </a:r>
            <a:r>
              <a:rPr dirty="0" sz="3200" spc="-229">
                <a:latin typeface="DejaVu Sans"/>
                <a:cs typeface="DejaVu Sans"/>
              </a:rPr>
              <a:t>to </a:t>
            </a:r>
            <a:r>
              <a:rPr dirty="0" sz="3200" spc="-315">
                <a:latin typeface="DejaVu Sans"/>
                <a:cs typeface="DejaVu Sans"/>
              </a:rPr>
              <a:t>transmit</a:t>
            </a:r>
            <a:r>
              <a:rPr dirty="0" sz="3200" spc="-335">
                <a:latin typeface="DejaVu Sans"/>
                <a:cs typeface="DejaVu Sans"/>
              </a:rPr>
              <a:t> </a:t>
            </a:r>
            <a:r>
              <a:rPr dirty="0" sz="3200" spc="-345">
                <a:latin typeface="DejaVu Sans"/>
                <a:cs typeface="DejaVu Sans"/>
              </a:rPr>
              <a:t>characters</a:t>
            </a:r>
            <a:endParaRPr sz="3200"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19800" y="1785035"/>
            <a:ext cx="3525316" cy="2099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19800" y="1951799"/>
            <a:ext cx="3525316" cy="2070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6218" y="681037"/>
            <a:ext cx="7150734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5"/>
              <a:t>I2C </a:t>
            </a:r>
            <a:r>
              <a:rPr dirty="0" spc="-440"/>
              <a:t>Programing </a:t>
            </a:r>
            <a:r>
              <a:rPr dirty="0" spc="-509"/>
              <a:t>Example</a:t>
            </a:r>
            <a:r>
              <a:rPr dirty="0" spc="-245"/>
              <a:t> </a:t>
            </a:r>
            <a:r>
              <a:rPr dirty="0" spc="-345"/>
              <a:t>(solution)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12489" y="1290637"/>
            <a:ext cx="283908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340">
                <a:solidFill>
                  <a:srgbClr val="3366FF"/>
                </a:solidFill>
                <a:latin typeface="DejaVu Sans"/>
                <a:cs typeface="DejaVu Sans"/>
              </a:rPr>
              <a:t>Master</a:t>
            </a:r>
            <a:r>
              <a:rPr dirty="0" sz="4000" spc="-459">
                <a:solidFill>
                  <a:srgbClr val="3366FF"/>
                </a:solidFill>
                <a:latin typeface="DejaVu Sans"/>
                <a:cs typeface="DejaVu Sans"/>
              </a:rPr>
              <a:t> </a:t>
            </a:r>
            <a:r>
              <a:rPr dirty="0" sz="4000" spc="-320">
                <a:latin typeface="DejaVu Sans"/>
                <a:cs typeface="DejaVu Sans"/>
              </a:rPr>
              <a:t>Mode</a:t>
            </a:r>
            <a:endParaRPr sz="40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969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47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dirty="0" spc="-250"/>
              <a:t>SSPCON1</a:t>
            </a:r>
            <a:r>
              <a:rPr dirty="0" spc="-175"/>
              <a:t> </a:t>
            </a:r>
            <a:r>
              <a:rPr dirty="0" spc="-195"/>
              <a:t>Register</a:t>
            </a:r>
          </a:p>
          <a:p>
            <a:pPr marL="298450" indent="-285750">
              <a:lnSpc>
                <a:spcPct val="100000"/>
              </a:lnSpc>
              <a:spcBef>
                <a:spcPts val="37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dirty="0" spc="-215"/>
              <a:t>Set </a:t>
            </a:r>
            <a:r>
              <a:rPr dirty="0" spc="-130"/>
              <a:t>to </a:t>
            </a:r>
            <a:r>
              <a:rPr dirty="0" spc="-185"/>
              <a:t>SPI </a:t>
            </a:r>
            <a:r>
              <a:rPr dirty="0" spc="-140"/>
              <a:t>Mater </a:t>
            </a:r>
            <a:r>
              <a:rPr dirty="0" spc="-145"/>
              <a:t>Mode </a:t>
            </a:r>
            <a:r>
              <a:rPr dirty="0" spc="-165"/>
              <a:t>Fosc/4 </a:t>
            </a:r>
            <a:r>
              <a:rPr dirty="0" spc="-615"/>
              <a:t>=</a:t>
            </a:r>
            <a:r>
              <a:rPr dirty="0" spc="-175"/>
              <a:t> </a:t>
            </a:r>
            <a:r>
              <a:rPr dirty="0" spc="-200"/>
              <a:t>2.5</a:t>
            </a:r>
            <a:r>
              <a:rPr dirty="0" spc="-210"/>
              <a:t> </a:t>
            </a:r>
            <a:r>
              <a:rPr dirty="0" spc="-160"/>
              <a:t>MHz</a:t>
            </a:r>
          </a:p>
          <a:p>
            <a:pPr marL="298450" indent="-285750">
              <a:lnSpc>
                <a:spcPct val="100000"/>
              </a:lnSpc>
              <a:spcBef>
                <a:spcPts val="44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dirty="0" spc="-250"/>
              <a:t>SSPCON1 </a:t>
            </a:r>
            <a:r>
              <a:rPr dirty="0" spc="-175"/>
              <a:t>bit.CKP</a:t>
            </a:r>
            <a:r>
              <a:rPr dirty="0" spc="-90"/>
              <a:t> </a:t>
            </a:r>
            <a:r>
              <a:rPr dirty="0" spc="-615"/>
              <a:t>=</a:t>
            </a:r>
            <a:r>
              <a:rPr dirty="0" spc="-170"/>
              <a:t> </a:t>
            </a:r>
            <a:r>
              <a:rPr dirty="0" spc="-235"/>
              <a:t>1</a:t>
            </a:r>
          </a:p>
          <a:p>
            <a:pPr marL="298450" indent="-285750">
              <a:lnSpc>
                <a:spcPct val="100000"/>
              </a:lnSpc>
              <a:spcBef>
                <a:spcPts val="44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dirty="0" spc="-250"/>
              <a:t>SSPCON1 </a:t>
            </a:r>
            <a:r>
              <a:rPr dirty="0" spc="-160"/>
              <a:t>bit.EN</a:t>
            </a:r>
            <a:r>
              <a:rPr dirty="0" spc="-90"/>
              <a:t> </a:t>
            </a:r>
            <a:r>
              <a:rPr dirty="0" spc="-615"/>
              <a:t>=</a:t>
            </a:r>
            <a:r>
              <a:rPr dirty="0" spc="-170"/>
              <a:t> </a:t>
            </a:r>
            <a:r>
              <a:rPr dirty="0" spc="-235"/>
              <a:t>1</a:t>
            </a:r>
          </a:p>
          <a:p>
            <a:pPr marL="12700">
              <a:lnSpc>
                <a:spcPct val="100000"/>
              </a:lnSpc>
              <a:spcBef>
                <a:spcPts val="440"/>
              </a:spcBef>
              <a:tabLst>
                <a:tab pos="297815" algn="l"/>
              </a:tabLst>
            </a:pPr>
            <a:r>
              <a:rPr dirty="0">
                <a:latin typeface="Arial"/>
                <a:cs typeface="Arial"/>
              </a:rPr>
              <a:t>–	</a:t>
            </a:r>
            <a:r>
              <a:rPr dirty="0" spc="-885">
                <a:latin typeface="Wingdings"/>
                <a:cs typeface="Wingdings"/>
              </a:rPr>
              <a:t></a:t>
            </a:r>
            <a:r>
              <a:rPr dirty="0" spc="-50">
                <a:latin typeface="Times New Roman"/>
                <a:cs typeface="Times New Roman"/>
              </a:rPr>
              <a:t> </a:t>
            </a:r>
            <a:r>
              <a:rPr dirty="0" spc="-250">
                <a:solidFill>
                  <a:srgbClr val="FF0000"/>
                </a:solidFill>
              </a:rPr>
              <a:t>SSPCON1 </a:t>
            </a:r>
            <a:r>
              <a:rPr dirty="0" spc="-615">
                <a:solidFill>
                  <a:srgbClr val="FF0000"/>
                </a:solidFill>
              </a:rPr>
              <a:t>=</a:t>
            </a:r>
            <a:r>
              <a:rPr dirty="0" spc="-170">
                <a:solidFill>
                  <a:srgbClr val="FF0000"/>
                </a:solidFill>
              </a:rPr>
              <a:t> </a:t>
            </a:r>
            <a:r>
              <a:rPr dirty="0" spc="-240">
                <a:solidFill>
                  <a:srgbClr val="FF0000"/>
                </a:solidFill>
              </a:rPr>
              <a:t>0011</a:t>
            </a:r>
            <a:r>
              <a:rPr dirty="0" spc="-325">
                <a:solidFill>
                  <a:srgbClr val="FF0000"/>
                </a:solidFill>
              </a:rPr>
              <a:t> </a:t>
            </a:r>
            <a:r>
              <a:rPr dirty="0" spc="-240">
                <a:solidFill>
                  <a:srgbClr val="FF0000"/>
                </a:solidFill>
              </a:rPr>
              <a:t>0000</a:t>
            </a:r>
          </a:p>
          <a:p>
            <a:pPr marL="298450" indent="-285750">
              <a:lnSpc>
                <a:spcPct val="100000"/>
              </a:lnSpc>
              <a:spcBef>
                <a:spcPts val="145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dirty="0" spc="-250"/>
              <a:t>SSPSTAT</a:t>
            </a:r>
            <a:r>
              <a:rPr dirty="0" spc="-175"/>
              <a:t> </a:t>
            </a:r>
            <a:r>
              <a:rPr dirty="0" spc="-195"/>
              <a:t>Register</a:t>
            </a:r>
          </a:p>
          <a:p>
            <a:pPr marL="298450" indent="-285750">
              <a:lnSpc>
                <a:spcPct val="100000"/>
              </a:lnSpc>
              <a:spcBef>
                <a:spcPts val="37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dirty="0" spc="-250"/>
              <a:t>SSPSTAT </a:t>
            </a:r>
            <a:r>
              <a:rPr dirty="0" spc="-145"/>
              <a:t>bit.SMP </a:t>
            </a:r>
            <a:r>
              <a:rPr dirty="0" spc="-615"/>
              <a:t>=</a:t>
            </a:r>
            <a:r>
              <a:rPr dirty="0" spc="-175"/>
              <a:t> </a:t>
            </a:r>
            <a:r>
              <a:rPr dirty="0" spc="-235"/>
              <a:t>0 </a:t>
            </a:r>
            <a:r>
              <a:rPr dirty="0" spc="-125"/>
              <a:t>; </a:t>
            </a:r>
            <a:r>
              <a:rPr dirty="0" spc="-170"/>
              <a:t>rising </a:t>
            </a:r>
            <a:r>
              <a:rPr dirty="0" spc="-210"/>
              <a:t>edge; </a:t>
            </a:r>
            <a:r>
              <a:rPr dirty="0" spc="-150"/>
              <a:t>idle </a:t>
            </a:r>
            <a:r>
              <a:rPr dirty="0" spc="-165"/>
              <a:t>is</a:t>
            </a:r>
            <a:r>
              <a:rPr dirty="0" spc="-85"/>
              <a:t> </a:t>
            </a:r>
            <a:r>
              <a:rPr dirty="0" spc="-195"/>
              <a:t>high</a:t>
            </a:r>
          </a:p>
          <a:p>
            <a:pPr marL="298450" indent="-285750">
              <a:lnSpc>
                <a:spcPct val="100000"/>
              </a:lnSpc>
              <a:spcBef>
                <a:spcPts val="44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dirty="0" spc="-250"/>
              <a:t>SSPSTAT </a:t>
            </a:r>
            <a:r>
              <a:rPr dirty="0" spc="-190"/>
              <a:t>bit.CKE</a:t>
            </a:r>
            <a:r>
              <a:rPr dirty="0" spc="-90"/>
              <a:t> </a:t>
            </a:r>
            <a:r>
              <a:rPr dirty="0" spc="-615"/>
              <a:t>=</a:t>
            </a:r>
            <a:r>
              <a:rPr dirty="0" spc="-170"/>
              <a:t> </a:t>
            </a:r>
            <a:r>
              <a:rPr dirty="0" spc="-235"/>
              <a:t>1</a:t>
            </a:r>
          </a:p>
          <a:p>
            <a:pPr marL="298450" indent="-285750">
              <a:lnSpc>
                <a:spcPct val="100000"/>
              </a:lnSpc>
              <a:spcBef>
                <a:spcPts val="44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dirty="0" spc="-250"/>
              <a:t>SSPSTAT </a:t>
            </a:r>
            <a:r>
              <a:rPr dirty="0" spc="-165"/>
              <a:t>bit.BF</a:t>
            </a:r>
            <a:r>
              <a:rPr dirty="0" spc="-90"/>
              <a:t> </a:t>
            </a:r>
            <a:r>
              <a:rPr dirty="0" spc="-615"/>
              <a:t>=</a:t>
            </a:r>
            <a:r>
              <a:rPr dirty="0" spc="-170"/>
              <a:t> </a:t>
            </a:r>
            <a:r>
              <a:rPr dirty="0" spc="-235"/>
              <a:t>0</a:t>
            </a:r>
          </a:p>
          <a:p>
            <a:pPr marL="12700">
              <a:lnSpc>
                <a:spcPct val="100000"/>
              </a:lnSpc>
              <a:spcBef>
                <a:spcPts val="440"/>
              </a:spcBef>
              <a:tabLst>
                <a:tab pos="297815" algn="l"/>
              </a:tabLst>
            </a:pPr>
            <a:r>
              <a:rPr dirty="0">
                <a:latin typeface="Arial"/>
                <a:cs typeface="Arial"/>
              </a:rPr>
              <a:t>–	</a:t>
            </a:r>
            <a:r>
              <a:rPr dirty="0" spc="-885">
                <a:latin typeface="Wingdings"/>
                <a:cs typeface="Wingdings"/>
              </a:rPr>
              <a:t></a:t>
            </a:r>
            <a:r>
              <a:rPr dirty="0" spc="-50">
                <a:latin typeface="Times New Roman"/>
                <a:cs typeface="Times New Roman"/>
              </a:rPr>
              <a:t> </a:t>
            </a:r>
            <a:r>
              <a:rPr dirty="0" spc="-250">
                <a:solidFill>
                  <a:srgbClr val="FF0000"/>
                </a:solidFill>
              </a:rPr>
              <a:t>SSPSTAT </a:t>
            </a:r>
            <a:r>
              <a:rPr dirty="0" spc="-615">
                <a:solidFill>
                  <a:srgbClr val="FF0000"/>
                </a:solidFill>
              </a:rPr>
              <a:t>=</a:t>
            </a:r>
            <a:r>
              <a:rPr dirty="0" spc="-170">
                <a:solidFill>
                  <a:srgbClr val="FF0000"/>
                </a:solidFill>
              </a:rPr>
              <a:t> </a:t>
            </a:r>
            <a:r>
              <a:rPr dirty="0" spc="-240">
                <a:solidFill>
                  <a:srgbClr val="FF0000"/>
                </a:solidFill>
              </a:rPr>
              <a:t>0100</a:t>
            </a:r>
            <a:r>
              <a:rPr dirty="0" spc="-330">
                <a:solidFill>
                  <a:srgbClr val="FF0000"/>
                </a:solidFill>
              </a:rPr>
              <a:t> </a:t>
            </a:r>
            <a:r>
              <a:rPr dirty="0" spc="-240">
                <a:solidFill>
                  <a:srgbClr val="FF0000"/>
                </a:solidFill>
              </a:rPr>
              <a:t>0000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26976" y="4810633"/>
            <a:ext cx="2303780" cy="1729739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dirty="0" sz="1700" spc="-225">
                <a:latin typeface="DejaVu Sans"/>
                <a:cs typeface="DejaVu Sans"/>
              </a:rPr>
              <a:t>TRISC</a:t>
            </a:r>
            <a:r>
              <a:rPr dirty="0" sz="1700" spc="-165">
                <a:latin typeface="DejaVu Sans"/>
                <a:cs typeface="DejaVu Sans"/>
              </a:rPr>
              <a:t> </a:t>
            </a:r>
            <a:r>
              <a:rPr dirty="0" sz="1700" spc="-185">
                <a:latin typeface="DejaVu Sans"/>
                <a:cs typeface="DejaVu Sans"/>
              </a:rPr>
              <a:t>Register</a:t>
            </a:r>
            <a:endParaRPr sz="1700">
              <a:latin typeface="DejaVu Sans"/>
              <a:cs typeface="DejaVu Sans"/>
            </a:endParaRPr>
          </a:p>
          <a:p>
            <a:pPr marL="298450" indent="-285750">
              <a:lnSpc>
                <a:spcPct val="100000"/>
              </a:lnSpc>
              <a:spcBef>
                <a:spcPts val="17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dirty="0" sz="1700" spc="-200">
                <a:latin typeface="DejaVu Sans"/>
                <a:cs typeface="DejaVu Sans"/>
              </a:rPr>
              <a:t>TRISCbit.SDO </a:t>
            </a:r>
            <a:r>
              <a:rPr dirty="0" sz="1700" spc="-215">
                <a:latin typeface="DejaVu Sans"/>
                <a:cs typeface="DejaVu Sans"/>
              </a:rPr>
              <a:t>(RC5)</a:t>
            </a:r>
            <a:r>
              <a:rPr dirty="0" sz="1700" spc="-160">
                <a:latin typeface="DejaVu Sans"/>
                <a:cs typeface="DejaVu Sans"/>
              </a:rPr>
              <a:t> </a:t>
            </a:r>
            <a:r>
              <a:rPr dirty="0" sz="1700" spc="-580">
                <a:latin typeface="DejaVu Sans"/>
                <a:cs typeface="DejaVu Sans"/>
              </a:rPr>
              <a:t>=</a:t>
            </a:r>
            <a:r>
              <a:rPr dirty="0" sz="1700" spc="-180">
                <a:latin typeface="DejaVu Sans"/>
                <a:cs typeface="DejaVu Sans"/>
              </a:rPr>
              <a:t> </a:t>
            </a:r>
            <a:r>
              <a:rPr dirty="0" sz="1700" spc="-220">
                <a:latin typeface="DejaVu Sans"/>
                <a:cs typeface="DejaVu Sans"/>
              </a:rPr>
              <a:t>0</a:t>
            </a:r>
            <a:endParaRPr sz="1700">
              <a:latin typeface="DejaVu Sans"/>
              <a:cs typeface="DejaVu Sans"/>
            </a:endParaRPr>
          </a:p>
          <a:p>
            <a:pPr marL="298450" indent="-285750">
              <a:lnSpc>
                <a:spcPct val="100000"/>
              </a:lnSpc>
              <a:spcBef>
                <a:spcPts val="16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dirty="0" sz="1700" spc="-190">
                <a:latin typeface="DejaVu Sans"/>
                <a:cs typeface="DejaVu Sans"/>
              </a:rPr>
              <a:t>TRISCbit.SDI </a:t>
            </a:r>
            <a:r>
              <a:rPr dirty="0" sz="1700" spc="-215">
                <a:latin typeface="DejaVu Sans"/>
                <a:cs typeface="DejaVu Sans"/>
              </a:rPr>
              <a:t>(RC4)</a:t>
            </a:r>
            <a:r>
              <a:rPr dirty="0" sz="1700" spc="-155">
                <a:latin typeface="DejaVu Sans"/>
                <a:cs typeface="DejaVu Sans"/>
              </a:rPr>
              <a:t> </a:t>
            </a:r>
            <a:r>
              <a:rPr dirty="0" sz="1700" spc="-580">
                <a:latin typeface="DejaVu Sans"/>
                <a:cs typeface="DejaVu Sans"/>
              </a:rPr>
              <a:t>=</a:t>
            </a:r>
            <a:r>
              <a:rPr dirty="0" sz="1700" spc="-175">
                <a:latin typeface="DejaVu Sans"/>
                <a:cs typeface="DejaVu Sans"/>
              </a:rPr>
              <a:t> </a:t>
            </a:r>
            <a:r>
              <a:rPr dirty="0" sz="1700" spc="-220">
                <a:latin typeface="DejaVu Sans"/>
                <a:cs typeface="DejaVu Sans"/>
              </a:rPr>
              <a:t>1</a:t>
            </a:r>
            <a:endParaRPr sz="1700">
              <a:latin typeface="DejaVu Sans"/>
              <a:cs typeface="DejaVu Sans"/>
            </a:endParaRPr>
          </a:p>
          <a:p>
            <a:pPr marL="298450" indent="-285750">
              <a:lnSpc>
                <a:spcPct val="100000"/>
              </a:lnSpc>
              <a:spcBef>
                <a:spcPts val="26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dirty="0" sz="1700" spc="-204">
                <a:latin typeface="DejaVu Sans"/>
                <a:cs typeface="DejaVu Sans"/>
              </a:rPr>
              <a:t>TRISCbit.SCK </a:t>
            </a:r>
            <a:r>
              <a:rPr dirty="0" sz="1700" spc="-215">
                <a:latin typeface="DejaVu Sans"/>
                <a:cs typeface="DejaVu Sans"/>
              </a:rPr>
              <a:t>(RC3)</a:t>
            </a:r>
            <a:r>
              <a:rPr dirty="0" sz="1700" spc="-135">
                <a:latin typeface="DejaVu Sans"/>
                <a:cs typeface="DejaVu Sans"/>
              </a:rPr>
              <a:t> </a:t>
            </a:r>
            <a:r>
              <a:rPr dirty="0" sz="1700" spc="-580">
                <a:latin typeface="DejaVu Sans"/>
                <a:cs typeface="DejaVu Sans"/>
              </a:rPr>
              <a:t>=</a:t>
            </a:r>
            <a:r>
              <a:rPr dirty="0" sz="1700" spc="-170">
                <a:latin typeface="DejaVu Sans"/>
                <a:cs typeface="DejaVu Sans"/>
              </a:rPr>
              <a:t> </a:t>
            </a:r>
            <a:r>
              <a:rPr dirty="0" sz="1700" spc="-220">
                <a:latin typeface="DejaVu Sans"/>
                <a:cs typeface="DejaVu Sans"/>
              </a:rPr>
              <a:t>0</a:t>
            </a:r>
            <a:endParaRPr sz="1700">
              <a:latin typeface="DejaVu Sans"/>
              <a:cs typeface="DejaVu Sans"/>
            </a:endParaRPr>
          </a:p>
          <a:p>
            <a:pPr marL="298450" indent="-285750">
              <a:lnSpc>
                <a:spcPct val="100000"/>
              </a:lnSpc>
              <a:spcBef>
                <a:spcPts val="16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dirty="0" sz="1700" spc="-200">
                <a:latin typeface="DejaVu Sans"/>
                <a:cs typeface="DejaVu Sans"/>
              </a:rPr>
              <a:t>TRISCbit.SS </a:t>
            </a:r>
            <a:r>
              <a:rPr dirty="0" sz="1700" spc="-215">
                <a:latin typeface="DejaVu Sans"/>
                <a:cs typeface="DejaVu Sans"/>
              </a:rPr>
              <a:t>(RC0)</a:t>
            </a:r>
            <a:r>
              <a:rPr dirty="0" sz="1700" spc="-145">
                <a:latin typeface="DejaVu Sans"/>
                <a:cs typeface="DejaVu Sans"/>
              </a:rPr>
              <a:t> </a:t>
            </a:r>
            <a:r>
              <a:rPr dirty="0" sz="1700" spc="-580">
                <a:latin typeface="DejaVu Sans"/>
                <a:cs typeface="DejaVu Sans"/>
              </a:rPr>
              <a:t>=</a:t>
            </a:r>
            <a:r>
              <a:rPr dirty="0" sz="1700" spc="-170">
                <a:latin typeface="DejaVu Sans"/>
                <a:cs typeface="DejaVu Sans"/>
              </a:rPr>
              <a:t> </a:t>
            </a:r>
            <a:r>
              <a:rPr dirty="0" sz="1700" spc="-220">
                <a:latin typeface="DejaVu Sans"/>
                <a:cs typeface="DejaVu Sans"/>
              </a:rPr>
              <a:t>0</a:t>
            </a:r>
            <a:endParaRPr sz="17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  <a:tabLst>
                <a:tab pos="297815" algn="l"/>
              </a:tabLst>
            </a:pPr>
            <a:r>
              <a:rPr dirty="0" sz="1700">
                <a:latin typeface="Arial"/>
                <a:cs typeface="Arial"/>
              </a:rPr>
              <a:t>–	</a:t>
            </a:r>
            <a:r>
              <a:rPr dirty="0" sz="1700" spc="-835">
                <a:latin typeface="Wingdings"/>
                <a:cs typeface="Wingdings"/>
              </a:rPr>
              <a:t></a:t>
            </a:r>
            <a:r>
              <a:rPr dirty="0" sz="1700" spc="-55">
                <a:latin typeface="Times New Roman"/>
                <a:cs typeface="Times New Roman"/>
              </a:rPr>
              <a:t> </a:t>
            </a:r>
            <a:r>
              <a:rPr dirty="0" sz="1700" spc="-265">
                <a:solidFill>
                  <a:srgbClr val="FF0000"/>
                </a:solidFill>
                <a:latin typeface="DejaVu Sans"/>
                <a:cs typeface="DejaVu Sans"/>
              </a:rPr>
              <a:t>TRSC </a:t>
            </a:r>
            <a:r>
              <a:rPr dirty="0" sz="1700" spc="-580">
                <a:solidFill>
                  <a:srgbClr val="FF0000"/>
                </a:solidFill>
                <a:latin typeface="DejaVu Sans"/>
                <a:cs typeface="DejaVu Sans"/>
              </a:rPr>
              <a:t>=</a:t>
            </a:r>
            <a:r>
              <a:rPr dirty="0" sz="1700" spc="-17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dirty="0" sz="1700" spc="-225">
                <a:solidFill>
                  <a:srgbClr val="FF0000"/>
                </a:solidFill>
                <a:latin typeface="DejaVu Sans"/>
                <a:cs typeface="DejaVu Sans"/>
              </a:rPr>
              <a:t>0001</a:t>
            </a:r>
            <a:r>
              <a:rPr dirty="0" sz="1700" spc="-25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dirty="0" sz="1700" spc="-225">
                <a:solidFill>
                  <a:srgbClr val="FF0000"/>
                </a:solidFill>
                <a:latin typeface="DejaVu Sans"/>
                <a:cs typeface="DejaVu Sans"/>
              </a:rPr>
              <a:t>0000</a:t>
            </a:r>
            <a:endParaRPr sz="1700">
              <a:latin typeface="DejaVu Sans"/>
              <a:cs typeface="DejaVu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40184" y="1907768"/>
            <a:ext cx="1446415" cy="2103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691885" y="1935315"/>
            <a:ext cx="1346200" cy="2000885"/>
          </a:xfrm>
          <a:custGeom>
            <a:avLst/>
            <a:gdLst/>
            <a:ahLst/>
            <a:cxnLst/>
            <a:rect l="l" t="t" r="r" b="b"/>
            <a:pathLst>
              <a:path w="1346200" h="2000885">
                <a:moveTo>
                  <a:pt x="0" y="0"/>
                </a:moveTo>
                <a:lnTo>
                  <a:pt x="1345709" y="0"/>
                </a:lnTo>
                <a:lnTo>
                  <a:pt x="1345709" y="2000258"/>
                </a:lnTo>
                <a:lnTo>
                  <a:pt x="0" y="200025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4023" y="955357"/>
            <a:ext cx="47155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484"/>
              <a:t>Programing</a:t>
            </a:r>
            <a:r>
              <a:rPr dirty="0" sz="4400" spc="-455"/>
              <a:t> </a:t>
            </a:r>
            <a:r>
              <a:rPr dirty="0" sz="4400" spc="-560"/>
              <a:t>Example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463144" y="3740729"/>
            <a:ext cx="993371" cy="7065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512877" y="3768097"/>
            <a:ext cx="892097" cy="604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512876" y="3768089"/>
            <a:ext cx="892175" cy="605155"/>
          </a:xfrm>
          <a:custGeom>
            <a:avLst/>
            <a:gdLst/>
            <a:ahLst/>
            <a:cxnLst/>
            <a:rect l="l" t="t" r="r" b="b"/>
            <a:pathLst>
              <a:path w="892175" h="605154">
                <a:moveTo>
                  <a:pt x="0" y="0"/>
                </a:moveTo>
                <a:lnTo>
                  <a:pt x="892097" y="0"/>
                </a:lnTo>
                <a:lnTo>
                  <a:pt x="892097" y="604727"/>
                </a:lnTo>
                <a:lnTo>
                  <a:pt x="0" y="60472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671554" y="3890111"/>
            <a:ext cx="580390" cy="358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310"/>
              </a:lnSpc>
              <a:spcBef>
                <a:spcPts val="100"/>
              </a:spcBef>
            </a:pPr>
            <a:r>
              <a:rPr dirty="0" sz="1100" spc="-195">
                <a:solidFill>
                  <a:srgbClr val="FFFFFF"/>
                </a:solidFill>
                <a:latin typeface="DejaVu Sans"/>
                <a:cs typeface="DejaVu Sans"/>
              </a:rPr>
              <a:t>WREG=</a:t>
            </a:r>
            <a:endParaRPr sz="1100">
              <a:latin typeface="DejaVu Sans"/>
              <a:cs typeface="DejaVu Sans"/>
            </a:endParaRPr>
          </a:p>
          <a:p>
            <a:pPr algn="ctr">
              <a:lnSpc>
                <a:spcPts val="1310"/>
              </a:lnSpc>
            </a:pPr>
            <a:r>
              <a:rPr dirty="0" sz="1100" spc="-185">
                <a:solidFill>
                  <a:srgbClr val="FFFFFF"/>
                </a:solidFill>
                <a:latin typeface="DejaVu Sans"/>
                <a:cs typeface="DejaVu Sans"/>
              </a:rPr>
              <a:t>C</a:t>
            </a:r>
            <a:r>
              <a:rPr dirty="0" sz="1100" spc="-120">
                <a:solidFill>
                  <a:srgbClr val="FFFFFF"/>
                </a:solidFill>
                <a:latin typeface="DejaVu Sans"/>
                <a:cs typeface="DejaVu Sans"/>
              </a:rPr>
              <a:t>h</a:t>
            </a:r>
            <a:r>
              <a:rPr dirty="0" sz="1100" spc="-13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dirty="0" sz="1100" spc="-95">
                <a:solidFill>
                  <a:srgbClr val="FFFFFF"/>
                </a:solidFill>
                <a:latin typeface="DejaVu Sans"/>
                <a:cs typeface="DejaVu Sans"/>
              </a:rPr>
              <a:t>r</a:t>
            </a:r>
            <a:r>
              <a:rPr dirty="0" sz="1100" spc="-155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dirty="0" sz="1100" spc="-145">
                <a:solidFill>
                  <a:srgbClr val="FFFFFF"/>
                </a:solidFill>
                <a:latin typeface="DejaVu Sans"/>
                <a:cs typeface="DejaVu Sans"/>
              </a:rPr>
              <a:t>c</a:t>
            </a:r>
            <a:r>
              <a:rPr dirty="0" sz="1100" spc="-75">
                <a:solidFill>
                  <a:srgbClr val="FFFFFF"/>
                </a:solidFill>
                <a:latin typeface="DejaVu Sans"/>
                <a:cs typeface="DejaVu Sans"/>
              </a:rPr>
              <a:t>t</a:t>
            </a:r>
            <a:r>
              <a:rPr dirty="0" sz="1100" spc="-125">
                <a:solidFill>
                  <a:srgbClr val="FFFFFF"/>
                </a:solidFill>
                <a:latin typeface="DejaVu Sans"/>
                <a:cs typeface="DejaVu Sans"/>
              </a:rPr>
              <a:t>e</a:t>
            </a:r>
            <a:r>
              <a:rPr dirty="0" sz="1100" spc="-70">
                <a:solidFill>
                  <a:srgbClr val="FFFFFF"/>
                </a:solidFill>
                <a:latin typeface="DejaVu Sans"/>
                <a:cs typeface="DejaVu Sans"/>
              </a:rPr>
              <a:t>r</a:t>
            </a:r>
            <a:endParaRPr sz="1100">
              <a:latin typeface="DejaVu Sans"/>
              <a:cs typeface="DejaVu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50927" y="1791397"/>
            <a:ext cx="1217814" cy="8395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724992" y="1957647"/>
            <a:ext cx="473825" cy="511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99479" y="1817852"/>
            <a:ext cx="1118895" cy="7407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99479" y="1817852"/>
            <a:ext cx="1119505" cy="741045"/>
          </a:xfrm>
          <a:custGeom>
            <a:avLst/>
            <a:gdLst/>
            <a:ahLst/>
            <a:cxnLst/>
            <a:rect l="l" t="t" r="r" b="b"/>
            <a:pathLst>
              <a:path w="1119504" h="741044">
                <a:moveTo>
                  <a:pt x="0" y="370395"/>
                </a:moveTo>
                <a:lnTo>
                  <a:pt x="559450" y="0"/>
                </a:lnTo>
                <a:lnTo>
                  <a:pt x="1118899" y="370395"/>
                </a:lnTo>
                <a:lnTo>
                  <a:pt x="559450" y="740791"/>
                </a:lnTo>
                <a:lnTo>
                  <a:pt x="0" y="370395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784551" y="1992668"/>
            <a:ext cx="354965" cy="386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</a:pPr>
            <a:r>
              <a:rPr dirty="0" sz="1200" spc="-105">
                <a:solidFill>
                  <a:srgbClr val="FFFFFF"/>
                </a:solidFill>
                <a:latin typeface="DejaVu Sans"/>
                <a:cs typeface="DejaVu Sans"/>
              </a:rPr>
              <a:t>Is</a:t>
            </a:r>
            <a:r>
              <a:rPr dirty="0" sz="1200" spc="-17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40">
                <a:solidFill>
                  <a:srgbClr val="FFFFFF"/>
                </a:solidFill>
                <a:latin typeface="DejaVu Sans"/>
                <a:cs typeface="DejaVu Sans"/>
              </a:rPr>
              <a:t>I2C</a:t>
            </a:r>
            <a:endParaRPr sz="1200">
              <a:latin typeface="DejaVu Sans"/>
              <a:cs typeface="DejaVu Sans"/>
            </a:endParaRPr>
          </a:p>
          <a:p>
            <a:pPr marL="62230">
              <a:lnSpc>
                <a:spcPts val="1420"/>
              </a:lnSpc>
            </a:pPr>
            <a:r>
              <a:rPr dirty="0" sz="1200" spc="-100">
                <a:solidFill>
                  <a:srgbClr val="FFFFFF"/>
                </a:solidFill>
                <a:latin typeface="DejaVu Sans"/>
                <a:cs typeface="DejaVu Sans"/>
              </a:rPr>
              <a:t>Idle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84671" y="2788918"/>
            <a:ext cx="1550327" cy="8395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616928" y="2955169"/>
            <a:ext cx="685800" cy="5112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233159" y="2815640"/>
            <a:ext cx="1451546" cy="7407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33160" y="2815640"/>
            <a:ext cx="1451610" cy="741045"/>
          </a:xfrm>
          <a:custGeom>
            <a:avLst/>
            <a:gdLst/>
            <a:ahLst/>
            <a:cxnLst/>
            <a:rect l="l" t="t" r="r" b="b"/>
            <a:pathLst>
              <a:path w="1451609" h="741045">
                <a:moveTo>
                  <a:pt x="0" y="370395"/>
                </a:moveTo>
                <a:lnTo>
                  <a:pt x="725773" y="0"/>
                </a:lnTo>
                <a:lnTo>
                  <a:pt x="1451548" y="370395"/>
                </a:lnTo>
                <a:lnTo>
                  <a:pt x="725773" y="740791"/>
                </a:lnTo>
                <a:lnTo>
                  <a:pt x="0" y="370395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681896" y="2990456"/>
            <a:ext cx="558800" cy="38608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 indent="48895">
              <a:lnSpc>
                <a:spcPts val="1400"/>
              </a:lnSpc>
              <a:spcBef>
                <a:spcPts val="180"/>
              </a:spcBef>
            </a:pPr>
            <a:r>
              <a:rPr dirty="0" sz="1200" spc="-105">
                <a:solidFill>
                  <a:srgbClr val="FFFFFF"/>
                </a:solidFill>
                <a:latin typeface="DejaVu Sans"/>
                <a:cs typeface="DejaVu Sans"/>
              </a:rPr>
              <a:t>Is </a:t>
            </a:r>
            <a:r>
              <a:rPr dirty="0" sz="1200" spc="-175">
                <a:solidFill>
                  <a:srgbClr val="FFFFFF"/>
                </a:solidFill>
                <a:latin typeface="DejaVu Sans"/>
                <a:cs typeface="DejaVu Sans"/>
              </a:rPr>
              <a:t>TX </a:t>
            </a:r>
            <a:r>
              <a:rPr dirty="0" sz="1200" spc="-95">
                <a:solidFill>
                  <a:srgbClr val="FFFFFF"/>
                </a:solidFill>
                <a:latin typeface="DejaVu Sans"/>
                <a:cs typeface="DejaVu Sans"/>
              </a:rPr>
              <a:t>in  </a:t>
            </a:r>
            <a:r>
              <a:rPr dirty="0" sz="1200" spc="-130">
                <a:solidFill>
                  <a:srgbClr val="FFFFFF"/>
                </a:solidFill>
                <a:latin typeface="DejaVu Sans"/>
                <a:cs typeface="DejaVu Sans"/>
              </a:rPr>
              <a:t>p</a:t>
            </a:r>
            <a:r>
              <a:rPr dirty="0" sz="1200" spc="-90">
                <a:solidFill>
                  <a:srgbClr val="FFFFFF"/>
                </a:solidFill>
                <a:latin typeface="DejaVu Sans"/>
                <a:cs typeface="DejaVu Sans"/>
              </a:rPr>
              <a:t>r</a:t>
            </a:r>
            <a:r>
              <a:rPr dirty="0" sz="1200" spc="-150">
                <a:solidFill>
                  <a:srgbClr val="FFFFFF"/>
                </a:solidFill>
                <a:latin typeface="DejaVu Sans"/>
                <a:cs typeface="DejaVu Sans"/>
              </a:rPr>
              <a:t>o</a:t>
            </a:r>
            <a:r>
              <a:rPr dirty="0" sz="1200" spc="-160">
                <a:solidFill>
                  <a:srgbClr val="FFFFFF"/>
                </a:solidFill>
                <a:latin typeface="DejaVu Sans"/>
                <a:cs typeface="DejaVu Sans"/>
              </a:rPr>
              <a:t>g</a:t>
            </a:r>
            <a:r>
              <a:rPr dirty="0" sz="1200" spc="-80">
                <a:solidFill>
                  <a:srgbClr val="FFFFFF"/>
                </a:solidFill>
                <a:latin typeface="DejaVu Sans"/>
                <a:cs typeface="DejaVu Sans"/>
              </a:rPr>
              <a:t>r</a:t>
            </a:r>
            <a:r>
              <a:rPr dirty="0" sz="1200" spc="-150">
                <a:solidFill>
                  <a:srgbClr val="FFFFFF"/>
                </a:solidFill>
                <a:latin typeface="DejaVu Sans"/>
                <a:cs typeface="DejaVu Sans"/>
              </a:rPr>
              <a:t>e</a:t>
            </a:r>
            <a:r>
              <a:rPr dirty="0" sz="1200" spc="-160">
                <a:solidFill>
                  <a:srgbClr val="FFFFFF"/>
                </a:solidFill>
                <a:latin typeface="DejaVu Sans"/>
                <a:cs typeface="DejaVu Sans"/>
              </a:rPr>
              <a:t>ss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63144" y="4617715"/>
            <a:ext cx="993371" cy="70658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512877" y="4646162"/>
            <a:ext cx="892097" cy="6047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12876" y="4646167"/>
            <a:ext cx="892175" cy="605155"/>
          </a:xfrm>
          <a:custGeom>
            <a:avLst/>
            <a:gdLst/>
            <a:ahLst/>
            <a:cxnLst/>
            <a:rect l="l" t="t" r="r" b="b"/>
            <a:pathLst>
              <a:path w="892175" h="605154">
                <a:moveTo>
                  <a:pt x="0" y="0"/>
                </a:moveTo>
                <a:lnTo>
                  <a:pt x="892097" y="0"/>
                </a:lnTo>
                <a:lnTo>
                  <a:pt x="892097" y="604727"/>
                </a:lnTo>
                <a:lnTo>
                  <a:pt x="0" y="60472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671554" y="4768189"/>
            <a:ext cx="580390" cy="358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310"/>
              </a:lnSpc>
              <a:spcBef>
                <a:spcPts val="100"/>
              </a:spcBef>
            </a:pPr>
            <a:r>
              <a:rPr dirty="0" sz="1100" spc="-195">
                <a:solidFill>
                  <a:srgbClr val="FFFFFF"/>
                </a:solidFill>
                <a:latin typeface="DejaVu Sans"/>
                <a:cs typeface="DejaVu Sans"/>
              </a:rPr>
              <a:t>WREG=</a:t>
            </a:r>
            <a:endParaRPr sz="1100">
              <a:latin typeface="DejaVu Sans"/>
              <a:cs typeface="DejaVu Sans"/>
            </a:endParaRPr>
          </a:p>
          <a:p>
            <a:pPr algn="ctr">
              <a:lnSpc>
                <a:spcPts val="1310"/>
              </a:lnSpc>
            </a:pPr>
            <a:r>
              <a:rPr dirty="0" sz="1100" spc="-185">
                <a:solidFill>
                  <a:srgbClr val="FFFFFF"/>
                </a:solidFill>
                <a:latin typeface="DejaVu Sans"/>
                <a:cs typeface="DejaVu Sans"/>
              </a:rPr>
              <a:t>C</a:t>
            </a:r>
            <a:r>
              <a:rPr dirty="0" sz="1100" spc="-120">
                <a:solidFill>
                  <a:srgbClr val="FFFFFF"/>
                </a:solidFill>
                <a:latin typeface="DejaVu Sans"/>
                <a:cs typeface="DejaVu Sans"/>
              </a:rPr>
              <a:t>h</a:t>
            </a:r>
            <a:r>
              <a:rPr dirty="0" sz="1100" spc="-13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dirty="0" sz="1100" spc="-95">
                <a:solidFill>
                  <a:srgbClr val="FFFFFF"/>
                </a:solidFill>
                <a:latin typeface="DejaVu Sans"/>
                <a:cs typeface="DejaVu Sans"/>
              </a:rPr>
              <a:t>r</a:t>
            </a:r>
            <a:r>
              <a:rPr dirty="0" sz="1100" spc="-155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dirty="0" sz="1100" spc="-145">
                <a:solidFill>
                  <a:srgbClr val="FFFFFF"/>
                </a:solidFill>
                <a:latin typeface="DejaVu Sans"/>
                <a:cs typeface="DejaVu Sans"/>
              </a:rPr>
              <a:t>c</a:t>
            </a:r>
            <a:r>
              <a:rPr dirty="0" sz="1100" spc="-75">
                <a:solidFill>
                  <a:srgbClr val="FFFFFF"/>
                </a:solidFill>
                <a:latin typeface="DejaVu Sans"/>
                <a:cs typeface="DejaVu Sans"/>
              </a:rPr>
              <a:t>t</a:t>
            </a:r>
            <a:r>
              <a:rPr dirty="0" sz="1100" spc="-125">
                <a:solidFill>
                  <a:srgbClr val="FFFFFF"/>
                </a:solidFill>
                <a:latin typeface="DejaVu Sans"/>
                <a:cs typeface="DejaVu Sans"/>
              </a:rPr>
              <a:t>e</a:t>
            </a:r>
            <a:r>
              <a:rPr dirty="0" sz="1100" spc="-70">
                <a:solidFill>
                  <a:srgbClr val="FFFFFF"/>
                </a:solidFill>
                <a:latin typeface="DejaVu Sans"/>
                <a:cs typeface="DejaVu Sans"/>
              </a:rPr>
              <a:t>r</a:t>
            </a:r>
            <a:endParaRPr sz="1100">
              <a:latin typeface="DejaVu Sans"/>
              <a:cs typeface="DejaVu San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184671" y="5357553"/>
            <a:ext cx="1550327" cy="84374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654342" y="5527963"/>
            <a:ext cx="598516" cy="5070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233159" y="5386959"/>
            <a:ext cx="1451546" cy="7407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233160" y="5386959"/>
            <a:ext cx="1451610" cy="741045"/>
          </a:xfrm>
          <a:custGeom>
            <a:avLst/>
            <a:gdLst/>
            <a:ahLst/>
            <a:cxnLst/>
            <a:rect l="l" t="t" r="r" b="b"/>
            <a:pathLst>
              <a:path w="1451609" h="741045">
                <a:moveTo>
                  <a:pt x="0" y="370395"/>
                </a:moveTo>
                <a:lnTo>
                  <a:pt x="725773" y="0"/>
                </a:lnTo>
                <a:lnTo>
                  <a:pt x="1451548" y="370395"/>
                </a:lnTo>
                <a:lnTo>
                  <a:pt x="725773" y="740791"/>
                </a:lnTo>
                <a:lnTo>
                  <a:pt x="0" y="370395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719996" y="5561774"/>
            <a:ext cx="483234" cy="386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875">
              <a:lnSpc>
                <a:spcPts val="1420"/>
              </a:lnSpc>
              <a:spcBef>
                <a:spcPts val="100"/>
              </a:spcBef>
            </a:pPr>
            <a:r>
              <a:rPr dirty="0" sz="1200" spc="-105">
                <a:solidFill>
                  <a:srgbClr val="FFFFFF"/>
                </a:solidFill>
                <a:latin typeface="DejaVu Sans"/>
                <a:cs typeface="DejaVu Sans"/>
              </a:rPr>
              <a:t>Is</a:t>
            </a:r>
            <a:r>
              <a:rPr dirty="0" sz="1200" spc="-19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55">
                <a:solidFill>
                  <a:srgbClr val="FFFFFF"/>
                </a:solidFill>
                <a:latin typeface="DejaVu Sans"/>
                <a:cs typeface="DejaVu Sans"/>
              </a:rPr>
              <a:t>FLAG</a:t>
            </a:r>
            <a:endParaRPr sz="1200">
              <a:latin typeface="DejaVu Sans"/>
              <a:cs typeface="DejaVu Sans"/>
            </a:endParaRPr>
          </a:p>
          <a:p>
            <a:pPr marL="12700">
              <a:lnSpc>
                <a:spcPts val="1420"/>
              </a:lnSpc>
            </a:pPr>
            <a:r>
              <a:rPr dirty="0" sz="1200" spc="-155">
                <a:solidFill>
                  <a:srgbClr val="FFFFFF"/>
                </a:solidFill>
                <a:latin typeface="DejaVu Sans"/>
                <a:cs typeface="DejaVu Sans"/>
              </a:rPr>
              <a:t>c</a:t>
            </a:r>
            <a:r>
              <a:rPr dirty="0" sz="1200" spc="-60">
                <a:solidFill>
                  <a:srgbClr val="FFFFFF"/>
                </a:solidFill>
                <a:latin typeface="DejaVu Sans"/>
                <a:cs typeface="DejaVu Sans"/>
              </a:rPr>
              <a:t>l</a:t>
            </a:r>
            <a:r>
              <a:rPr dirty="0" sz="1200" spc="-145">
                <a:solidFill>
                  <a:srgbClr val="FFFFFF"/>
                </a:solidFill>
                <a:latin typeface="DejaVu Sans"/>
                <a:cs typeface="DejaVu Sans"/>
              </a:rPr>
              <a:t>e</a:t>
            </a:r>
            <a:r>
              <a:rPr dirty="0" sz="1200" spc="-145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dirty="0" sz="1200" spc="-100">
                <a:solidFill>
                  <a:srgbClr val="FFFFFF"/>
                </a:solidFill>
                <a:latin typeface="DejaVu Sans"/>
                <a:cs typeface="DejaVu Sans"/>
              </a:rPr>
              <a:t>r</a:t>
            </a:r>
            <a:r>
              <a:rPr dirty="0" sz="1200" spc="-145">
                <a:solidFill>
                  <a:srgbClr val="FFFFFF"/>
                </a:solidFill>
                <a:latin typeface="DejaVu Sans"/>
                <a:cs typeface="DejaVu Sans"/>
              </a:rPr>
              <a:t>e</a:t>
            </a:r>
            <a:r>
              <a:rPr dirty="0" sz="1200" spc="-135">
                <a:solidFill>
                  <a:srgbClr val="FFFFFF"/>
                </a:solidFill>
                <a:latin typeface="DejaVu Sans"/>
                <a:cs typeface="DejaVu Sans"/>
              </a:rPr>
              <a:t>d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812280" y="2531228"/>
            <a:ext cx="295102" cy="45304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899973" y="2558643"/>
            <a:ext cx="117906" cy="25699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812280" y="3487186"/>
            <a:ext cx="295102" cy="44888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899973" y="3511080"/>
            <a:ext cx="117906" cy="25700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812280" y="4380808"/>
            <a:ext cx="295102" cy="44888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899973" y="4408093"/>
            <a:ext cx="117906" cy="25700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812280" y="5216240"/>
            <a:ext cx="295102" cy="44888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899961" y="5240134"/>
            <a:ext cx="117919" cy="25700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947752" y="1550327"/>
            <a:ext cx="1159625" cy="488372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004553" y="1589253"/>
            <a:ext cx="954405" cy="4767580"/>
          </a:xfrm>
          <a:custGeom>
            <a:avLst/>
            <a:gdLst/>
            <a:ahLst/>
            <a:cxnLst/>
            <a:rect l="l" t="t" r="r" b="b"/>
            <a:pathLst>
              <a:path w="954404" h="4767580">
                <a:moveTo>
                  <a:pt x="954373" y="4538496"/>
                </a:moveTo>
                <a:lnTo>
                  <a:pt x="954373" y="4767093"/>
                </a:lnTo>
                <a:lnTo>
                  <a:pt x="0" y="4767093"/>
                </a:lnTo>
                <a:lnTo>
                  <a:pt x="0" y="0"/>
                </a:lnTo>
                <a:lnTo>
                  <a:pt x="954370" y="0"/>
                </a:lnTo>
                <a:lnTo>
                  <a:pt x="954370" y="203389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899973" y="1701939"/>
            <a:ext cx="117906" cy="11591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993139" y="2298928"/>
            <a:ext cx="4447540" cy="8458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dirty="0" sz="1800" spc="-180">
                <a:latin typeface="DejaVu Sans"/>
                <a:cs typeface="DejaVu Sans"/>
              </a:rPr>
              <a:t>W</a:t>
            </a:r>
            <a:r>
              <a:rPr dirty="0" sz="1800" spc="-175">
                <a:latin typeface="DejaVu Sans"/>
                <a:cs typeface="DejaVu Sans"/>
              </a:rPr>
              <a:t> </a:t>
            </a:r>
            <a:r>
              <a:rPr dirty="0" sz="1800" spc="-615">
                <a:latin typeface="DejaVu Sans"/>
                <a:cs typeface="DejaVu Sans"/>
              </a:rPr>
              <a:t>=</a:t>
            </a:r>
            <a:r>
              <a:rPr dirty="0" sz="1800" spc="-170">
                <a:latin typeface="DejaVu Sans"/>
                <a:cs typeface="DejaVu Sans"/>
              </a:rPr>
              <a:t> </a:t>
            </a:r>
            <a:r>
              <a:rPr dirty="0" sz="1800" spc="-265">
                <a:latin typeface="DejaVu Sans"/>
                <a:cs typeface="DejaVu Sans"/>
              </a:rPr>
              <a:t>SSCON2</a:t>
            </a:r>
            <a:endParaRPr sz="1800">
              <a:latin typeface="DejaVu Sans"/>
              <a:cs typeface="DejaVu Sans"/>
            </a:endParaRPr>
          </a:p>
          <a:p>
            <a:pPr marL="12700" marR="5080">
              <a:lnSpc>
                <a:spcPts val="2200"/>
              </a:lnSpc>
              <a:spcBef>
                <a:spcPts val="10"/>
              </a:spcBef>
            </a:pPr>
            <a:r>
              <a:rPr dirty="0" sz="1800" spc="-85">
                <a:latin typeface="DejaVu Sans"/>
                <a:cs typeface="DejaVu Sans"/>
              </a:rPr>
              <a:t>If </a:t>
            </a:r>
            <a:r>
              <a:rPr dirty="0" sz="1800" spc="-245">
                <a:latin typeface="DejaVu Sans"/>
                <a:cs typeface="DejaVu Sans"/>
              </a:rPr>
              <a:t>bit0-­‐bit </a:t>
            </a:r>
            <a:r>
              <a:rPr dirty="0" sz="1800" spc="-235">
                <a:latin typeface="DejaVu Sans"/>
                <a:cs typeface="DejaVu Sans"/>
              </a:rPr>
              <a:t>4 </a:t>
            </a:r>
            <a:r>
              <a:rPr dirty="0" sz="1800" spc="-125">
                <a:latin typeface="DejaVu Sans"/>
                <a:cs typeface="DejaVu Sans"/>
              </a:rPr>
              <a:t>of </a:t>
            </a:r>
            <a:r>
              <a:rPr dirty="0" sz="1800" spc="-250">
                <a:latin typeface="DejaVu Sans"/>
                <a:cs typeface="DejaVu Sans"/>
              </a:rPr>
              <a:t>SSPCON2 </a:t>
            </a:r>
            <a:r>
              <a:rPr dirty="0" sz="1800" spc="-615">
                <a:latin typeface="DejaVu Sans"/>
                <a:cs typeface="DejaVu Sans"/>
              </a:rPr>
              <a:t>=</a:t>
            </a:r>
            <a:r>
              <a:rPr dirty="0" sz="1800" spc="-170">
                <a:latin typeface="DejaVu Sans"/>
                <a:cs typeface="DejaVu Sans"/>
              </a:rPr>
              <a:t> </a:t>
            </a:r>
            <a:r>
              <a:rPr dirty="0" sz="1800" spc="-235">
                <a:latin typeface="DejaVu Sans"/>
                <a:cs typeface="DejaVu Sans"/>
              </a:rPr>
              <a:t>1 </a:t>
            </a:r>
            <a:r>
              <a:rPr dirty="0" sz="1800" spc="-885">
                <a:latin typeface="Wingdings"/>
                <a:cs typeface="Wingdings"/>
              </a:rPr>
              <a:t>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55">
                <a:latin typeface="DejaVu Sans"/>
                <a:cs typeface="DejaVu Sans"/>
              </a:rPr>
              <a:t>not </a:t>
            </a:r>
            <a:r>
              <a:rPr dirty="0" sz="1800" spc="-145">
                <a:latin typeface="DejaVu Sans"/>
                <a:cs typeface="DejaVu Sans"/>
              </a:rPr>
              <a:t>in </a:t>
            </a:r>
            <a:r>
              <a:rPr dirty="0" sz="1800" spc="-150">
                <a:latin typeface="DejaVu Sans"/>
                <a:cs typeface="DejaVu Sans"/>
              </a:rPr>
              <a:t>idle </a:t>
            </a:r>
            <a:r>
              <a:rPr dirty="0" sz="1800" spc="-225">
                <a:latin typeface="DejaVu Sans"/>
                <a:cs typeface="DejaVu Sans"/>
              </a:rPr>
              <a:t>mode  </a:t>
            </a:r>
            <a:r>
              <a:rPr dirty="0" sz="1800" spc="-185">
                <a:latin typeface="DejaVu Sans"/>
                <a:cs typeface="DejaVu Sans"/>
              </a:rPr>
              <a:t>Else: </a:t>
            </a:r>
            <a:r>
              <a:rPr dirty="0" sz="1800" spc="-235">
                <a:latin typeface="DejaVu Sans"/>
                <a:cs typeface="DejaVu Sans"/>
              </a:rPr>
              <a:t>Check </a:t>
            </a:r>
            <a:r>
              <a:rPr dirty="0" sz="1800" spc="-204">
                <a:latin typeface="DejaVu Sans"/>
                <a:cs typeface="DejaVu Sans"/>
              </a:rPr>
              <a:t>SSPSTATbit.RW; </a:t>
            </a:r>
            <a:r>
              <a:rPr dirty="0" sz="1800" spc="-85">
                <a:latin typeface="DejaVu Sans"/>
                <a:cs typeface="DejaVu Sans"/>
              </a:rPr>
              <a:t>If </a:t>
            </a:r>
            <a:r>
              <a:rPr dirty="0" sz="1800" spc="-235">
                <a:latin typeface="DejaVu Sans"/>
                <a:cs typeface="DejaVu Sans"/>
              </a:rPr>
              <a:t>1</a:t>
            </a:r>
            <a:r>
              <a:rPr dirty="0" sz="1800" spc="-140">
                <a:latin typeface="DejaVu Sans"/>
                <a:cs typeface="DejaVu Sans"/>
              </a:rPr>
              <a:t> </a:t>
            </a:r>
            <a:r>
              <a:rPr dirty="0" sz="1800" spc="-885">
                <a:latin typeface="Wingdings"/>
                <a:cs typeface="Wingdings"/>
              </a:rPr>
              <a:t>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90">
                <a:latin typeface="DejaVu Sans"/>
                <a:cs typeface="DejaVu Sans"/>
              </a:rPr>
              <a:t>Transmit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93139" y="3657828"/>
            <a:ext cx="1721485" cy="5791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55"/>
              </a:spcBef>
              <a:tabLst>
                <a:tab pos="1003935" algn="l"/>
              </a:tabLst>
            </a:pPr>
            <a:r>
              <a:rPr dirty="0" sz="1800" spc="-180">
                <a:latin typeface="DejaVu Sans"/>
                <a:cs typeface="DejaVu Sans"/>
              </a:rPr>
              <a:t>W </a:t>
            </a:r>
            <a:r>
              <a:rPr dirty="0" sz="1800" spc="-615">
                <a:latin typeface="DejaVu Sans"/>
                <a:cs typeface="DejaVu Sans"/>
              </a:rPr>
              <a:t>=</a:t>
            </a:r>
            <a:r>
              <a:rPr dirty="0" sz="1800" spc="-180">
                <a:latin typeface="DejaVu Sans"/>
                <a:cs typeface="DejaVu Sans"/>
              </a:rPr>
              <a:t> </a:t>
            </a:r>
            <a:r>
              <a:rPr dirty="0" sz="1800" spc="-200">
                <a:latin typeface="DejaVu Sans"/>
                <a:cs typeface="DejaVu Sans"/>
              </a:rPr>
              <a:t>Character  </a:t>
            </a:r>
            <a:r>
              <a:rPr dirty="0" sz="1800" spc="-120">
                <a:latin typeface="DejaVu Sans"/>
                <a:cs typeface="DejaVu Sans"/>
              </a:rPr>
              <a:t>MO</a:t>
            </a:r>
            <a:r>
              <a:rPr dirty="0" sz="1800" spc="-215">
                <a:latin typeface="DejaVu Sans"/>
                <a:cs typeface="DejaVu Sans"/>
              </a:rPr>
              <a:t>V</a:t>
            </a:r>
            <a:r>
              <a:rPr dirty="0" sz="1800" spc="-185">
                <a:latin typeface="DejaVu Sans"/>
                <a:cs typeface="DejaVu Sans"/>
              </a:rPr>
              <a:t>W</a:t>
            </a:r>
            <a:r>
              <a:rPr dirty="0" sz="1800" spc="-210">
                <a:latin typeface="DejaVu Sans"/>
                <a:cs typeface="DejaVu Sans"/>
              </a:rPr>
              <a:t>F</a:t>
            </a:r>
            <a:r>
              <a:rPr dirty="0" sz="1800">
                <a:latin typeface="DejaVu Sans"/>
                <a:cs typeface="DejaVu Sans"/>
              </a:rPr>
              <a:t>	</a:t>
            </a:r>
            <a:r>
              <a:rPr dirty="0" sz="1800" spc="-320">
                <a:latin typeface="DejaVu Sans"/>
                <a:cs typeface="DejaVu Sans"/>
              </a:rPr>
              <a:t>SS</a:t>
            </a:r>
            <a:r>
              <a:rPr dirty="0" sz="1800" spc="-160">
                <a:latin typeface="DejaVu Sans"/>
                <a:cs typeface="DejaVu Sans"/>
              </a:rPr>
              <a:t>P</a:t>
            </a:r>
            <a:r>
              <a:rPr dirty="0" sz="1800" spc="-265">
                <a:latin typeface="DejaVu Sans"/>
                <a:cs typeface="DejaVu Sans"/>
              </a:rPr>
              <a:t>B</a:t>
            </a:r>
            <a:r>
              <a:rPr dirty="0" sz="1800" spc="-165">
                <a:latin typeface="DejaVu Sans"/>
                <a:cs typeface="DejaVu Sans"/>
              </a:rPr>
              <a:t>U</a:t>
            </a:r>
            <a:r>
              <a:rPr dirty="0" sz="1800" spc="-210">
                <a:latin typeface="DejaVu Sans"/>
                <a:cs typeface="DejaVu Sans"/>
              </a:rPr>
              <a:t>F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93139" y="4762728"/>
            <a:ext cx="3228340" cy="579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35">
                <a:latin typeface="DejaVu Sans"/>
                <a:cs typeface="DejaVu Sans"/>
              </a:rPr>
              <a:t>Check </a:t>
            </a:r>
            <a:r>
              <a:rPr dirty="0" sz="1800" spc="-210">
                <a:latin typeface="DejaVu Sans"/>
                <a:cs typeface="DejaVu Sans"/>
              </a:rPr>
              <a:t>SSPSTATbit.BF</a:t>
            </a:r>
            <a:r>
              <a:rPr dirty="0" sz="1800" spc="-110">
                <a:latin typeface="DejaVu Sans"/>
                <a:cs typeface="DejaVu Sans"/>
              </a:rPr>
              <a:t> </a:t>
            </a:r>
            <a:r>
              <a:rPr dirty="0" sz="1800" spc="-615">
                <a:latin typeface="DejaVu Sans"/>
                <a:cs typeface="DejaVu Sans"/>
              </a:rPr>
              <a:t>=</a:t>
            </a:r>
            <a:r>
              <a:rPr dirty="0" sz="1800" spc="-170">
                <a:latin typeface="DejaVu Sans"/>
                <a:cs typeface="DejaVu Sans"/>
              </a:rPr>
              <a:t> </a:t>
            </a:r>
            <a:r>
              <a:rPr dirty="0" sz="1800" spc="-235">
                <a:latin typeface="DejaVu Sans"/>
                <a:cs typeface="DejaVu Sans"/>
              </a:rPr>
              <a:t>0</a:t>
            </a:r>
            <a:endParaRPr sz="18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800" spc="-210">
                <a:latin typeface="DejaVu Sans"/>
                <a:cs typeface="DejaVu Sans"/>
              </a:rPr>
              <a:t>Go </a:t>
            </a:r>
            <a:r>
              <a:rPr dirty="0" sz="1800" spc="-130">
                <a:latin typeface="DejaVu Sans"/>
                <a:cs typeface="DejaVu Sans"/>
              </a:rPr>
              <a:t>to </a:t>
            </a:r>
            <a:r>
              <a:rPr dirty="0" sz="1800" spc="-200">
                <a:latin typeface="DejaVu Sans"/>
                <a:cs typeface="DejaVu Sans"/>
              </a:rPr>
              <a:t>next Character</a:t>
            </a:r>
            <a:r>
              <a:rPr dirty="0" sz="1800" spc="-155">
                <a:latin typeface="DejaVu Sans"/>
                <a:cs typeface="DejaVu Sans"/>
              </a:rPr>
              <a:t> </a:t>
            </a:r>
            <a:r>
              <a:rPr dirty="0" sz="1800" spc="-195">
                <a:latin typeface="DejaVu Sans"/>
                <a:cs typeface="DejaVu Sans"/>
              </a:rPr>
              <a:t>Transmission</a:t>
            </a:r>
            <a:endParaRPr sz="18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681037"/>
            <a:ext cx="194183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395"/>
              <a:t>PIC</a:t>
            </a:r>
            <a:r>
              <a:rPr dirty="0" spc="-440"/>
              <a:t> </a:t>
            </a:r>
            <a:r>
              <a:rPr dirty="0" spc="-395"/>
              <a:t>Serial  </a:t>
            </a:r>
            <a:r>
              <a:rPr dirty="0" spc="-365"/>
              <a:t>Interface</a:t>
            </a:r>
          </a:p>
        </p:txBody>
      </p:sp>
      <p:sp>
        <p:nvSpPr>
          <p:cNvPr id="3" name="object 3"/>
          <p:cNvSpPr/>
          <p:nvPr/>
        </p:nvSpPr>
        <p:spPr>
          <a:xfrm>
            <a:off x="4011066" y="533976"/>
            <a:ext cx="5305488" cy="6597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935294" y="6562897"/>
            <a:ext cx="1080654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84366" y="6590076"/>
            <a:ext cx="981710" cy="541655"/>
          </a:xfrm>
          <a:custGeom>
            <a:avLst/>
            <a:gdLst/>
            <a:ahLst/>
            <a:cxnLst/>
            <a:rect l="l" t="t" r="r" b="b"/>
            <a:pathLst>
              <a:path w="981709" h="541654">
                <a:moveTo>
                  <a:pt x="0" y="0"/>
                </a:moveTo>
                <a:lnTo>
                  <a:pt x="981324" y="0"/>
                </a:lnTo>
                <a:lnTo>
                  <a:pt x="981324" y="541460"/>
                </a:lnTo>
                <a:lnTo>
                  <a:pt x="0" y="54146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681037"/>
            <a:ext cx="682942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95"/>
              <a:t>PIC </a:t>
            </a:r>
            <a:r>
              <a:rPr dirty="0" spc="-390"/>
              <a:t>Out </a:t>
            </a:r>
            <a:r>
              <a:rPr dirty="0" spc="-265"/>
              <a:t>for</a:t>
            </a:r>
            <a:r>
              <a:rPr dirty="0" spc="-335"/>
              <a:t> </a:t>
            </a:r>
            <a:r>
              <a:rPr dirty="0" spc="-445"/>
              <a:t>MSSP</a:t>
            </a:r>
          </a:p>
          <a:p>
            <a:pPr marL="12700">
              <a:lnSpc>
                <a:spcPct val="100000"/>
              </a:lnSpc>
            </a:pPr>
            <a:r>
              <a:rPr dirty="0" spc="-345"/>
              <a:t>(Master </a:t>
            </a:r>
            <a:r>
              <a:rPr dirty="0" spc="-455"/>
              <a:t>Synchronous </a:t>
            </a:r>
            <a:r>
              <a:rPr dirty="0" spc="-395"/>
              <a:t>Serial</a:t>
            </a:r>
            <a:r>
              <a:rPr dirty="0" spc="-325"/>
              <a:t> </a:t>
            </a:r>
            <a:r>
              <a:rPr dirty="0" spc="-305"/>
              <a:t>Port)</a:t>
            </a:r>
          </a:p>
        </p:txBody>
      </p:sp>
      <p:sp>
        <p:nvSpPr>
          <p:cNvPr id="3" name="object 3"/>
          <p:cNvSpPr/>
          <p:nvPr/>
        </p:nvSpPr>
        <p:spPr>
          <a:xfrm>
            <a:off x="1096185" y="2313143"/>
            <a:ext cx="6651388" cy="36380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47511" y="5091545"/>
            <a:ext cx="1084811" cy="8063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99809" y="5118887"/>
            <a:ext cx="981710" cy="705485"/>
          </a:xfrm>
          <a:custGeom>
            <a:avLst/>
            <a:gdLst/>
            <a:ahLst/>
            <a:cxnLst/>
            <a:rect l="l" t="t" r="r" b="b"/>
            <a:pathLst>
              <a:path w="981709" h="705485">
                <a:moveTo>
                  <a:pt x="0" y="0"/>
                </a:moveTo>
                <a:lnTo>
                  <a:pt x="981324" y="0"/>
                </a:lnTo>
                <a:lnTo>
                  <a:pt x="981324" y="705279"/>
                </a:lnTo>
                <a:lnTo>
                  <a:pt x="0" y="70527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7972" y="955357"/>
            <a:ext cx="43084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490"/>
              <a:t>MSSP </a:t>
            </a:r>
            <a:r>
              <a:rPr dirty="0" sz="4400" spc="-350"/>
              <a:t>Module </a:t>
            </a:r>
            <a:r>
              <a:rPr dirty="0" sz="4400" spc="-1140"/>
              <a:t>-­‐</a:t>
            </a:r>
            <a:r>
              <a:rPr dirty="0" sz="4400" spc="-969"/>
              <a:t> </a:t>
            </a:r>
            <a:r>
              <a:rPr dirty="0" sz="4400" spc="-450"/>
              <a:t>SPI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93139" y="2027428"/>
            <a:ext cx="7712075" cy="4188460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254">
                <a:latin typeface="DejaVu Sans"/>
                <a:cs typeface="DejaVu Sans"/>
              </a:rPr>
              <a:t>Supports </a:t>
            </a:r>
            <a:r>
              <a:rPr dirty="0" sz="2400" spc="-245">
                <a:latin typeface="DejaVu Sans"/>
                <a:cs typeface="DejaVu Sans"/>
              </a:rPr>
              <a:t>SPI </a:t>
            </a:r>
            <a:r>
              <a:rPr dirty="0" sz="2400" spc="-285">
                <a:latin typeface="DejaVu Sans"/>
                <a:cs typeface="DejaVu Sans"/>
              </a:rPr>
              <a:t>and </a:t>
            </a:r>
            <a:r>
              <a:rPr dirty="0" sz="2400" spc="-275">
                <a:latin typeface="DejaVu Sans"/>
                <a:cs typeface="DejaVu Sans"/>
              </a:rPr>
              <a:t>I2C</a:t>
            </a:r>
            <a:r>
              <a:rPr dirty="0" sz="2400" spc="-110">
                <a:latin typeface="DejaVu Sans"/>
                <a:cs typeface="DejaVu Sans"/>
              </a:rPr>
              <a:t> </a:t>
            </a:r>
            <a:r>
              <a:rPr dirty="0" sz="2400" spc="-210">
                <a:latin typeface="DejaVu Sans"/>
                <a:cs typeface="DejaVu Sans"/>
              </a:rPr>
              <a:t>Protocols</a:t>
            </a:r>
            <a:endParaRPr sz="2400">
              <a:latin typeface="DejaVu Sans"/>
              <a:cs typeface="DejaVu Sans"/>
            </a:endParaRP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225">
                <a:latin typeface="DejaVu Sans"/>
                <a:cs typeface="DejaVu Sans"/>
              </a:rPr>
              <a:t>SPI: </a:t>
            </a:r>
            <a:r>
              <a:rPr dirty="0" sz="2400" spc="-240">
                <a:latin typeface="DejaVu Sans"/>
                <a:cs typeface="DejaVu Sans"/>
              </a:rPr>
              <a:t>Serial </a:t>
            </a:r>
            <a:r>
              <a:rPr dirty="0" sz="2400" spc="-220">
                <a:latin typeface="DejaVu Sans"/>
                <a:cs typeface="DejaVu Sans"/>
              </a:rPr>
              <a:t>Peripheral</a:t>
            </a:r>
            <a:r>
              <a:rPr dirty="0" sz="2400" spc="-204">
                <a:latin typeface="DejaVu Sans"/>
                <a:cs typeface="DejaVu Sans"/>
              </a:rPr>
              <a:t> </a:t>
            </a:r>
            <a:r>
              <a:rPr dirty="0" sz="2400" spc="-220">
                <a:latin typeface="DejaVu Sans"/>
                <a:cs typeface="DejaVu Sans"/>
              </a:rPr>
              <a:t>Interface</a:t>
            </a:r>
            <a:endParaRPr sz="2400">
              <a:latin typeface="DejaVu Sans"/>
              <a:cs typeface="DejaVu Sans"/>
            </a:endParaRPr>
          </a:p>
          <a:p>
            <a:pPr lvl="1" marL="755650" indent="-285750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dirty="0" sz="2000" spc="-185">
                <a:latin typeface="DejaVu Sans"/>
                <a:cs typeface="DejaVu Sans"/>
              </a:rPr>
              <a:t>Applications: Interface </a:t>
            </a:r>
            <a:r>
              <a:rPr dirty="0" sz="2000" spc="-145">
                <a:latin typeface="DejaVu Sans"/>
                <a:cs typeface="DejaVu Sans"/>
              </a:rPr>
              <a:t>to </a:t>
            </a:r>
            <a:r>
              <a:rPr dirty="0" sz="2000" spc="-210">
                <a:latin typeface="DejaVu Sans"/>
                <a:cs typeface="DejaVu Sans"/>
              </a:rPr>
              <a:t>EEPROM, </a:t>
            </a:r>
            <a:r>
              <a:rPr dirty="0" sz="2000" spc="-250">
                <a:latin typeface="DejaVu Sans"/>
                <a:cs typeface="DejaVu Sans"/>
              </a:rPr>
              <a:t>ADC, </a:t>
            </a:r>
            <a:r>
              <a:rPr dirty="0" sz="2000" spc="-225">
                <a:latin typeface="DejaVu Sans"/>
                <a:cs typeface="DejaVu Sans"/>
              </a:rPr>
              <a:t>Sensors,</a:t>
            </a:r>
            <a:r>
              <a:rPr dirty="0" sz="2000" spc="-455">
                <a:latin typeface="DejaVu Sans"/>
                <a:cs typeface="DejaVu Sans"/>
              </a:rPr>
              <a:t> </a:t>
            </a:r>
            <a:r>
              <a:rPr dirty="0" sz="2000" spc="-305">
                <a:latin typeface="DejaVu Sans"/>
                <a:cs typeface="DejaVu Sans"/>
              </a:rPr>
              <a:t>LCD</a:t>
            </a:r>
            <a:endParaRPr sz="2000">
              <a:latin typeface="DejaVu Sans"/>
              <a:cs typeface="DejaVu Sans"/>
            </a:endParaRPr>
          </a:p>
          <a:p>
            <a:pPr lvl="1" marL="755650" indent="-285750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dirty="0" sz="2000" spc="-200">
                <a:latin typeface="DejaVu Sans"/>
                <a:cs typeface="DejaVu Sans"/>
              </a:rPr>
              <a:t>Characteristics: Slower </a:t>
            </a:r>
            <a:r>
              <a:rPr dirty="0" sz="2000" spc="-204">
                <a:latin typeface="DejaVu Sans"/>
                <a:cs typeface="DejaVu Sans"/>
              </a:rPr>
              <a:t>than </a:t>
            </a:r>
            <a:r>
              <a:rPr dirty="0" sz="2000" spc="-180">
                <a:latin typeface="DejaVu Sans"/>
                <a:cs typeface="DejaVu Sans"/>
              </a:rPr>
              <a:t>parallel </a:t>
            </a:r>
            <a:r>
              <a:rPr dirty="0" sz="2000" spc="-155">
                <a:latin typeface="DejaVu Sans"/>
                <a:cs typeface="DejaVu Sans"/>
              </a:rPr>
              <a:t>port, </a:t>
            </a:r>
            <a:r>
              <a:rPr dirty="0" sz="2000" spc="-185">
                <a:latin typeface="DejaVu Sans"/>
                <a:cs typeface="DejaVu Sans"/>
              </a:rPr>
              <a:t>fewer</a:t>
            </a:r>
            <a:r>
              <a:rPr dirty="0" sz="2000" spc="-175">
                <a:latin typeface="DejaVu Sans"/>
                <a:cs typeface="DejaVu Sans"/>
              </a:rPr>
              <a:t> </a:t>
            </a:r>
            <a:r>
              <a:rPr dirty="0" sz="2000" spc="-220">
                <a:latin typeface="DejaVu Sans"/>
                <a:cs typeface="DejaVu Sans"/>
              </a:rPr>
              <a:t>signals</a:t>
            </a:r>
            <a:endParaRPr sz="2000">
              <a:latin typeface="DejaVu Sans"/>
              <a:cs typeface="DejaVu Sans"/>
            </a:endParaRP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245">
                <a:latin typeface="DejaVu Sans"/>
                <a:cs typeface="DejaVu Sans"/>
              </a:rPr>
              <a:t>SPI </a:t>
            </a:r>
            <a:r>
              <a:rPr dirty="0" sz="2400" spc="-254">
                <a:latin typeface="DejaVu Sans"/>
                <a:cs typeface="DejaVu Sans"/>
              </a:rPr>
              <a:t>General</a:t>
            </a:r>
            <a:r>
              <a:rPr dirty="0" sz="2400" spc="-200">
                <a:latin typeface="DejaVu Sans"/>
                <a:cs typeface="DejaVu Sans"/>
              </a:rPr>
              <a:t> </a:t>
            </a:r>
            <a:r>
              <a:rPr dirty="0" sz="2400" spc="-225">
                <a:latin typeface="DejaVu Sans"/>
                <a:cs typeface="DejaVu Sans"/>
              </a:rPr>
              <a:t>Operation:</a:t>
            </a:r>
            <a:endParaRPr sz="2400">
              <a:latin typeface="DejaVu Sans"/>
              <a:cs typeface="DejaVu Sans"/>
            </a:endParaRPr>
          </a:p>
          <a:p>
            <a:pPr lvl="1" marL="749300" indent="-279400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dirty="0" sz="2000" spc="-455">
                <a:latin typeface="DejaVu Sans"/>
                <a:cs typeface="DejaVu Sans"/>
              </a:rPr>
              <a:t>4-­‐ </a:t>
            </a:r>
            <a:r>
              <a:rPr dirty="0" sz="2000" spc="-170">
                <a:latin typeface="DejaVu Sans"/>
                <a:cs typeface="DejaVu Sans"/>
              </a:rPr>
              <a:t>Wire </a:t>
            </a:r>
            <a:r>
              <a:rPr dirty="0" sz="2000" spc="-220">
                <a:latin typeface="DejaVu Sans"/>
                <a:cs typeface="DejaVu Sans"/>
              </a:rPr>
              <a:t>communication </a:t>
            </a:r>
            <a:r>
              <a:rPr dirty="0" sz="2000" spc="-195">
                <a:latin typeface="DejaVu Sans"/>
                <a:cs typeface="DejaVu Sans"/>
              </a:rPr>
              <a:t>(clock, </a:t>
            </a:r>
            <a:r>
              <a:rPr dirty="0" sz="2000" spc="-220">
                <a:latin typeface="DejaVu Sans"/>
                <a:cs typeface="DejaVu Sans"/>
              </a:rPr>
              <a:t>data </a:t>
            </a:r>
            <a:r>
              <a:rPr dirty="0" sz="2000" spc="-155">
                <a:latin typeface="DejaVu Sans"/>
                <a:cs typeface="DejaVu Sans"/>
              </a:rPr>
              <a:t>in, </a:t>
            </a:r>
            <a:r>
              <a:rPr dirty="0" sz="2000" spc="-220">
                <a:latin typeface="DejaVu Sans"/>
                <a:cs typeface="DejaVu Sans"/>
              </a:rPr>
              <a:t>data </a:t>
            </a:r>
            <a:r>
              <a:rPr dirty="0" sz="2000" spc="-165">
                <a:latin typeface="DejaVu Sans"/>
                <a:cs typeface="DejaVu Sans"/>
              </a:rPr>
              <a:t>out,</a:t>
            </a:r>
            <a:r>
              <a:rPr dirty="0" sz="2000" spc="-195">
                <a:latin typeface="DejaVu Sans"/>
                <a:cs typeface="DejaVu Sans"/>
              </a:rPr>
              <a:t> </a:t>
            </a:r>
            <a:r>
              <a:rPr dirty="0" sz="2000" spc="-285">
                <a:latin typeface="DejaVu Sans"/>
                <a:cs typeface="DejaVu Sans"/>
              </a:rPr>
              <a:t>CS)</a:t>
            </a:r>
            <a:endParaRPr sz="2000">
              <a:latin typeface="DejaVu Sans"/>
              <a:cs typeface="DejaVu Sans"/>
            </a:endParaRPr>
          </a:p>
          <a:p>
            <a:pPr lvl="1" marL="749300" indent="-279400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dirty="0" sz="2000" spc="-229">
                <a:latin typeface="DejaVu Sans"/>
                <a:cs typeface="DejaVu Sans"/>
              </a:rPr>
              <a:t>Synchronous </a:t>
            </a:r>
            <a:r>
              <a:rPr dirty="0" sz="2000" spc="-980">
                <a:latin typeface="Wingdings"/>
                <a:cs typeface="Wingdings"/>
              </a:rPr>
              <a:t>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215">
                <a:latin typeface="DejaVu Sans"/>
                <a:cs typeface="DejaVu Sans"/>
              </a:rPr>
              <a:t>high </a:t>
            </a:r>
            <a:r>
              <a:rPr dirty="0" sz="2000" spc="-235">
                <a:latin typeface="DejaVu Sans"/>
                <a:cs typeface="DejaVu Sans"/>
              </a:rPr>
              <a:t>speed </a:t>
            </a:r>
            <a:r>
              <a:rPr dirty="0" sz="2000" spc="-195">
                <a:latin typeface="DejaVu Sans"/>
                <a:cs typeface="DejaVu Sans"/>
              </a:rPr>
              <a:t>interfaces </a:t>
            </a:r>
            <a:r>
              <a:rPr dirty="0" sz="2000" spc="-250">
                <a:latin typeface="DejaVu Sans"/>
                <a:cs typeface="DejaVu Sans"/>
              </a:rPr>
              <a:t>can </a:t>
            </a:r>
            <a:r>
              <a:rPr dirty="0" sz="2000" spc="-229">
                <a:latin typeface="DejaVu Sans"/>
                <a:cs typeface="DejaVu Sans"/>
              </a:rPr>
              <a:t>be</a:t>
            </a:r>
            <a:r>
              <a:rPr dirty="0" sz="2000" spc="20">
                <a:latin typeface="DejaVu Sans"/>
                <a:cs typeface="DejaVu Sans"/>
              </a:rPr>
              <a:t> </a:t>
            </a:r>
            <a:r>
              <a:rPr dirty="0" sz="2000" spc="-215">
                <a:latin typeface="DejaVu Sans"/>
                <a:cs typeface="DejaVu Sans"/>
              </a:rPr>
              <a:t>handled</a:t>
            </a:r>
            <a:endParaRPr sz="2000">
              <a:latin typeface="DejaVu Sans"/>
              <a:cs typeface="DejaVu Sans"/>
            </a:endParaRPr>
          </a:p>
          <a:p>
            <a:pPr lvl="1" marL="749300" marR="5080" indent="-279400">
              <a:lnSpc>
                <a:spcPts val="2320"/>
              </a:lnSpc>
              <a:spcBef>
                <a:spcPts val="64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dirty="0" sz="2000" spc="-185">
                <a:latin typeface="DejaVu Sans"/>
                <a:cs typeface="DejaVu Sans"/>
              </a:rPr>
              <a:t>Master/Slave </a:t>
            </a:r>
            <a:r>
              <a:rPr dirty="0" sz="2000" spc="-204">
                <a:latin typeface="DejaVu Sans"/>
                <a:cs typeface="DejaVu Sans"/>
              </a:rPr>
              <a:t>conﬁguration </a:t>
            </a:r>
            <a:r>
              <a:rPr dirty="0" sz="2000" spc="-5">
                <a:latin typeface="DejaVu Sans"/>
                <a:cs typeface="DejaVu Sans"/>
              </a:rPr>
              <a:t>– </a:t>
            </a:r>
            <a:r>
              <a:rPr dirty="0" sz="2000" spc="-190">
                <a:latin typeface="DejaVu Sans"/>
                <a:cs typeface="DejaVu Sans"/>
              </a:rPr>
              <a:t>the </a:t>
            </a:r>
            <a:r>
              <a:rPr dirty="0" sz="2000" spc="-229">
                <a:latin typeface="DejaVu Sans"/>
                <a:cs typeface="DejaVu Sans"/>
              </a:rPr>
              <a:t>master </a:t>
            </a:r>
            <a:r>
              <a:rPr dirty="0" sz="2000" spc="-200">
                <a:latin typeface="DejaVu Sans"/>
                <a:cs typeface="DejaVu Sans"/>
              </a:rPr>
              <a:t>chip </a:t>
            </a:r>
            <a:r>
              <a:rPr dirty="0" sz="2000" spc="-180">
                <a:latin typeface="DejaVu Sans"/>
                <a:cs typeface="DejaVu Sans"/>
              </a:rPr>
              <a:t>controls </a:t>
            </a:r>
            <a:r>
              <a:rPr dirty="0" sz="2000" spc="-155">
                <a:latin typeface="DejaVu Sans"/>
                <a:cs typeface="DejaVu Sans"/>
              </a:rPr>
              <a:t>all </a:t>
            </a:r>
            <a:r>
              <a:rPr dirty="0" sz="2000" spc="-190">
                <a:latin typeface="DejaVu Sans"/>
                <a:cs typeface="DejaVu Sans"/>
              </a:rPr>
              <a:t>the </a:t>
            </a:r>
            <a:r>
              <a:rPr dirty="0" sz="2000" spc="-235">
                <a:latin typeface="DejaVu Sans"/>
                <a:cs typeface="DejaVu Sans"/>
              </a:rPr>
              <a:t>slaves  and </a:t>
            </a:r>
            <a:r>
              <a:rPr dirty="0" sz="2000" spc="-200">
                <a:latin typeface="DejaVu Sans"/>
                <a:cs typeface="DejaVu Sans"/>
              </a:rPr>
              <a:t>provided</a:t>
            </a:r>
            <a:r>
              <a:rPr dirty="0" sz="2000" spc="-140">
                <a:latin typeface="DejaVu Sans"/>
                <a:cs typeface="DejaVu Sans"/>
              </a:rPr>
              <a:t> </a:t>
            </a:r>
            <a:r>
              <a:rPr dirty="0" sz="2000" spc="-210">
                <a:latin typeface="DejaVu Sans"/>
                <a:cs typeface="DejaVu Sans"/>
              </a:rPr>
              <a:t>clock</a:t>
            </a:r>
            <a:endParaRPr sz="2000">
              <a:latin typeface="DejaVu Sans"/>
              <a:cs typeface="DejaVu Sans"/>
            </a:endParaRPr>
          </a:p>
          <a:p>
            <a:pPr lvl="1" marL="749300" indent="-279400">
              <a:lnSpc>
                <a:spcPct val="100000"/>
              </a:lnSpc>
              <a:spcBef>
                <a:spcPts val="41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dirty="0" sz="2000" spc="-235">
                <a:latin typeface="DejaVu Sans"/>
                <a:cs typeface="DejaVu Sans"/>
              </a:rPr>
              <a:t>Uses </a:t>
            </a:r>
            <a:r>
              <a:rPr dirty="0" sz="2000" spc="-185">
                <a:latin typeface="DejaVu Sans"/>
                <a:cs typeface="DejaVu Sans"/>
              </a:rPr>
              <a:t>serial </a:t>
            </a:r>
            <a:r>
              <a:rPr dirty="0" sz="2000" spc="-220">
                <a:latin typeface="DejaVu Sans"/>
                <a:cs typeface="DejaVu Sans"/>
              </a:rPr>
              <a:t>data </a:t>
            </a:r>
            <a:r>
              <a:rPr dirty="0" sz="2000" spc="-260">
                <a:latin typeface="DejaVu Sans"/>
                <a:cs typeface="DejaVu Sans"/>
              </a:rPr>
              <a:t>exchange </a:t>
            </a:r>
            <a:r>
              <a:rPr dirty="0" sz="2000" spc="-180">
                <a:latin typeface="DejaVu Sans"/>
                <a:cs typeface="DejaVu Sans"/>
              </a:rPr>
              <a:t>protocols </a:t>
            </a:r>
            <a:r>
              <a:rPr dirty="0" sz="2000" spc="-210">
                <a:latin typeface="DejaVu Sans"/>
                <a:cs typeface="DejaVu Sans"/>
              </a:rPr>
              <a:t>(MSB </a:t>
            </a:r>
            <a:r>
              <a:rPr dirty="0" sz="2000" spc="-250">
                <a:latin typeface="DejaVu Sans"/>
                <a:cs typeface="DejaVu Sans"/>
              </a:rPr>
              <a:t>goes </a:t>
            </a:r>
            <a:r>
              <a:rPr dirty="0" sz="2000" spc="-170">
                <a:latin typeface="DejaVu Sans"/>
                <a:cs typeface="DejaVu Sans"/>
              </a:rPr>
              <a:t>out</a:t>
            </a:r>
            <a:r>
              <a:rPr dirty="0" sz="2000" spc="65">
                <a:latin typeface="DejaVu Sans"/>
                <a:cs typeface="DejaVu Sans"/>
              </a:rPr>
              <a:t> </a:t>
            </a:r>
            <a:r>
              <a:rPr dirty="0" sz="2000" spc="-180">
                <a:latin typeface="DejaVu Sans"/>
                <a:cs typeface="DejaVu Sans"/>
              </a:rPr>
              <a:t>ﬁrst)</a:t>
            </a:r>
            <a:endParaRPr sz="2000">
              <a:latin typeface="DejaVu Sans"/>
              <a:cs typeface="DejaVu Sans"/>
            </a:endParaRPr>
          </a:p>
          <a:p>
            <a:pPr lvl="1" marL="749300" indent="-279400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dirty="0" sz="2000" spc="-245">
                <a:latin typeface="DejaVu Sans"/>
                <a:cs typeface="DejaVu Sans"/>
              </a:rPr>
              <a:t>Data </a:t>
            </a:r>
            <a:r>
              <a:rPr dirty="0" sz="2000" spc="-260">
                <a:latin typeface="DejaVu Sans"/>
                <a:cs typeface="DejaVu Sans"/>
              </a:rPr>
              <a:t>exchange </a:t>
            </a:r>
            <a:r>
              <a:rPr dirty="0" sz="2000" spc="-250">
                <a:latin typeface="DejaVu Sans"/>
                <a:cs typeface="DejaVu Sans"/>
              </a:rPr>
              <a:t>can </a:t>
            </a:r>
            <a:r>
              <a:rPr dirty="0" sz="2000" spc="-229">
                <a:latin typeface="DejaVu Sans"/>
                <a:cs typeface="DejaVu Sans"/>
              </a:rPr>
              <a:t>be </a:t>
            </a:r>
            <a:r>
              <a:rPr dirty="0" sz="2000" spc="-200">
                <a:latin typeface="DejaVu Sans"/>
                <a:cs typeface="DejaVu Sans"/>
              </a:rPr>
              <a:t>on </a:t>
            </a:r>
            <a:r>
              <a:rPr dirty="0" sz="2000" spc="-190">
                <a:latin typeface="DejaVu Sans"/>
                <a:cs typeface="DejaVu Sans"/>
              </a:rPr>
              <a:t>rising </a:t>
            </a:r>
            <a:r>
              <a:rPr dirty="0" sz="2000" spc="-150">
                <a:latin typeface="DejaVu Sans"/>
                <a:cs typeface="DejaVu Sans"/>
              </a:rPr>
              <a:t>or </a:t>
            </a:r>
            <a:r>
              <a:rPr dirty="0" sz="2000" spc="-175">
                <a:latin typeface="DejaVu Sans"/>
                <a:cs typeface="DejaVu Sans"/>
              </a:rPr>
              <a:t>falling </a:t>
            </a:r>
            <a:r>
              <a:rPr dirty="0" sz="2000" spc="-254">
                <a:latin typeface="DejaVu Sans"/>
                <a:cs typeface="DejaVu Sans"/>
              </a:rPr>
              <a:t>edge </a:t>
            </a:r>
            <a:r>
              <a:rPr dirty="0" sz="2000" spc="-135">
                <a:latin typeface="DejaVu Sans"/>
                <a:cs typeface="DejaVu Sans"/>
              </a:rPr>
              <a:t>of </a:t>
            </a:r>
            <a:r>
              <a:rPr dirty="0" sz="2000" spc="-190">
                <a:latin typeface="DejaVu Sans"/>
                <a:cs typeface="DejaVu Sans"/>
              </a:rPr>
              <a:t>the</a:t>
            </a:r>
            <a:r>
              <a:rPr dirty="0" sz="2000" spc="60">
                <a:latin typeface="DejaVu Sans"/>
                <a:cs typeface="DejaVu Sans"/>
              </a:rPr>
              <a:t> </a:t>
            </a:r>
            <a:r>
              <a:rPr dirty="0" sz="2000" spc="-210">
                <a:latin typeface="DejaVu Sans"/>
                <a:cs typeface="DejaVu Sans"/>
              </a:rPr>
              <a:t>clock</a:t>
            </a:r>
            <a:endParaRPr sz="20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681037"/>
            <a:ext cx="2509520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000" spc="-409">
                <a:latin typeface="DejaVu Sans"/>
                <a:cs typeface="DejaVu Sans"/>
              </a:rPr>
              <a:t>SPI</a:t>
            </a:r>
            <a:r>
              <a:rPr dirty="0" sz="4000" spc="-450">
                <a:latin typeface="DejaVu Sans"/>
                <a:cs typeface="DejaVu Sans"/>
              </a:rPr>
              <a:t> </a:t>
            </a:r>
            <a:r>
              <a:rPr dirty="0" sz="4000" spc="-320">
                <a:latin typeface="DejaVu Sans"/>
                <a:cs typeface="DejaVu Sans"/>
              </a:rPr>
              <a:t>Protocol  </a:t>
            </a:r>
            <a:r>
              <a:rPr dirty="0" sz="4000" spc="-365">
                <a:latin typeface="DejaVu Sans"/>
                <a:cs typeface="DejaVu Sans"/>
              </a:rPr>
              <a:t>Interface</a:t>
            </a:r>
            <a:endParaRPr sz="4000">
              <a:latin typeface="DejaVu Sans"/>
              <a:cs typeface="DejaVu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27966" y="700174"/>
            <a:ext cx="3316033" cy="1797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945873" y="1016571"/>
            <a:ext cx="665480" cy="369570"/>
          </a:xfrm>
          <a:custGeom>
            <a:avLst/>
            <a:gdLst/>
            <a:ahLst/>
            <a:cxnLst/>
            <a:rect l="l" t="t" r="r" b="b"/>
            <a:pathLst>
              <a:path w="665479" h="369569">
                <a:moveTo>
                  <a:pt x="0" y="0"/>
                </a:moveTo>
                <a:lnTo>
                  <a:pt x="665040" y="0"/>
                </a:lnTo>
                <a:lnTo>
                  <a:pt x="665040" y="369331"/>
                </a:lnTo>
                <a:lnTo>
                  <a:pt x="0" y="369331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D6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966732" y="1049591"/>
            <a:ext cx="6400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dirty="0" sz="1800" spc="-355">
                <a:latin typeface="DejaVu Sans"/>
                <a:cs typeface="DejaVu Sans"/>
              </a:rPr>
              <a:t>RC5=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6732" y="672871"/>
            <a:ext cx="6400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6360">
              <a:lnSpc>
                <a:spcPct val="100000"/>
              </a:lnSpc>
              <a:spcBef>
                <a:spcPts val="100"/>
              </a:spcBef>
            </a:pPr>
            <a:r>
              <a:rPr dirty="0" sz="1800" spc="-355">
                <a:latin typeface="DejaVu Sans"/>
                <a:cs typeface="DejaVu Sans"/>
              </a:rPr>
              <a:t>RC4=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16827" y="1777631"/>
            <a:ext cx="665480" cy="369570"/>
          </a:xfrm>
          <a:prstGeom prst="rect">
            <a:avLst/>
          </a:prstGeom>
          <a:ln w="25399">
            <a:solidFill>
              <a:srgbClr val="CD665F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dirty="0" sz="1800" spc="-355">
                <a:latin typeface="DejaVu Sans"/>
                <a:cs typeface="DejaVu Sans"/>
              </a:rPr>
              <a:t>RC3=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1523" y="2987294"/>
            <a:ext cx="5715000" cy="3073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36864" y="3574474"/>
            <a:ext cx="1774761" cy="7813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87410" y="3601796"/>
            <a:ext cx="1675764" cy="681990"/>
          </a:xfrm>
          <a:custGeom>
            <a:avLst/>
            <a:gdLst/>
            <a:ahLst/>
            <a:cxnLst/>
            <a:rect l="l" t="t" r="r" b="b"/>
            <a:pathLst>
              <a:path w="1675764" h="681989">
                <a:moveTo>
                  <a:pt x="0" y="0"/>
                </a:moveTo>
                <a:lnTo>
                  <a:pt x="1675288" y="0"/>
                </a:lnTo>
                <a:lnTo>
                  <a:pt x="1675288" y="681505"/>
                </a:lnTo>
                <a:lnTo>
                  <a:pt x="0" y="68150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00263" y="2434463"/>
            <a:ext cx="2576830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dirty="0" sz="1800" spc="-160">
                <a:latin typeface="DejaVu Sans"/>
                <a:cs typeface="DejaVu Sans"/>
              </a:rPr>
              <a:t>Write/Read </a:t>
            </a:r>
            <a:r>
              <a:rPr dirty="0" sz="1800" spc="-200">
                <a:latin typeface="DejaVu Sans"/>
                <a:cs typeface="DejaVu Sans"/>
              </a:rPr>
              <a:t>Characters </a:t>
            </a:r>
            <a:r>
              <a:rPr dirty="0" sz="1800" spc="-135">
                <a:latin typeface="DejaVu Sans"/>
                <a:cs typeface="DejaVu Sans"/>
              </a:rPr>
              <a:t>into  </a:t>
            </a:r>
            <a:r>
              <a:rPr dirty="0" sz="1800" spc="-240">
                <a:latin typeface="DejaVu Sans"/>
                <a:cs typeface="DejaVu Sans"/>
              </a:rPr>
              <a:t>SSPBUFF</a:t>
            </a:r>
            <a:endParaRPr sz="18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681037"/>
            <a:ext cx="250952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409"/>
              <a:t>SPI</a:t>
            </a:r>
            <a:r>
              <a:rPr dirty="0" spc="-450"/>
              <a:t> </a:t>
            </a:r>
            <a:r>
              <a:rPr dirty="0" spc="-320"/>
              <a:t>Protocol  </a:t>
            </a:r>
            <a:r>
              <a:rPr dirty="0" spc="-365"/>
              <a:t>Interface</a:t>
            </a:r>
          </a:p>
        </p:txBody>
      </p:sp>
      <p:sp>
        <p:nvSpPr>
          <p:cNvPr id="3" name="object 3"/>
          <p:cNvSpPr/>
          <p:nvPr/>
        </p:nvSpPr>
        <p:spPr>
          <a:xfrm>
            <a:off x="5827966" y="700174"/>
            <a:ext cx="3316033" cy="1797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2134361"/>
            <a:ext cx="4545304" cy="26236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02683" y="4980264"/>
            <a:ext cx="4892509" cy="19760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945873" y="1016571"/>
            <a:ext cx="665480" cy="369570"/>
          </a:xfrm>
          <a:custGeom>
            <a:avLst/>
            <a:gdLst/>
            <a:ahLst/>
            <a:cxnLst/>
            <a:rect l="l" t="t" r="r" b="b"/>
            <a:pathLst>
              <a:path w="665479" h="369569">
                <a:moveTo>
                  <a:pt x="0" y="0"/>
                </a:moveTo>
                <a:lnTo>
                  <a:pt x="665040" y="0"/>
                </a:lnTo>
                <a:lnTo>
                  <a:pt x="665040" y="369331"/>
                </a:lnTo>
                <a:lnTo>
                  <a:pt x="0" y="369331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D6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966732" y="1049591"/>
            <a:ext cx="6400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dirty="0" sz="1800" spc="-355">
                <a:latin typeface="DejaVu Sans"/>
                <a:cs typeface="DejaVu Sans"/>
              </a:rPr>
              <a:t>RC5=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66732" y="672871"/>
            <a:ext cx="6400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6360">
              <a:lnSpc>
                <a:spcPct val="100000"/>
              </a:lnSpc>
              <a:spcBef>
                <a:spcPts val="100"/>
              </a:spcBef>
            </a:pPr>
            <a:r>
              <a:rPr dirty="0" sz="1800" spc="-355">
                <a:latin typeface="DejaVu Sans"/>
                <a:cs typeface="DejaVu Sans"/>
              </a:rPr>
              <a:t>RC4=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16827" y="1777631"/>
            <a:ext cx="665480" cy="369570"/>
          </a:xfrm>
          <a:prstGeom prst="rect">
            <a:avLst/>
          </a:prstGeom>
          <a:ln w="25399">
            <a:solidFill>
              <a:srgbClr val="CD665F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dirty="0" sz="1800" spc="-355">
                <a:latin typeface="DejaVu Sans"/>
                <a:cs typeface="DejaVu Sans"/>
              </a:rPr>
              <a:t>RC3=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38444" y="4557026"/>
            <a:ext cx="34747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20">
                <a:latin typeface="DejaVu Sans"/>
                <a:cs typeface="DejaVu Sans"/>
              </a:rPr>
              <a:t>Data </a:t>
            </a:r>
            <a:r>
              <a:rPr dirty="0" sz="1800" spc="-165">
                <a:latin typeface="DejaVu Sans"/>
                <a:cs typeface="DejaVu Sans"/>
              </a:rPr>
              <a:t>is </a:t>
            </a:r>
            <a:r>
              <a:rPr dirty="0" sz="1800" spc="-200">
                <a:latin typeface="DejaVu Sans"/>
                <a:cs typeface="DejaVu Sans"/>
              </a:rPr>
              <a:t>being </a:t>
            </a:r>
            <a:r>
              <a:rPr dirty="0" sz="1800" spc="-195">
                <a:latin typeface="DejaVu Sans"/>
                <a:cs typeface="DejaVu Sans"/>
              </a:rPr>
              <a:t>broadcasted </a:t>
            </a:r>
            <a:r>
              <a:rPr dirty="0" sz="1800" spc="-130">
                <a:latin typeface="DejaVu Sans"/>
                <a:cs typeface="DejaVu Sans"/>
              </a:rPr>
              <a:t>to </a:t>
            </a:r>
            <a:r>
              <a:rPr dirty="0" sz="1800" spc="-140">
                <a:latin typeface="DejaVu Sans"/>
                <a:cs typeface="DejaVu Sans"/>
              </a:rPr>
              <a:t>all</a:t>
            </a:r>
            <a:r>
              <a:rPr dirty="0" sz="1800" spc="-135">
                <a:latin typeface="DejaVu Sans"/>
                <a:cs typeface="DejaVu Sans"/>
              </a:rPr>
              <a:t> </a:t>
            </a:r>
            <a:r>
              <a:rPr dirty="0" sz="1800" spc="-190">
                <a:latin typeface="DejaVu Sans"/>
                <a:cs typeface="DejaVu Sans"/>
              </a:rPr>
              <a:t>chips</a:t>
            </a:r>
            <a:endParaRPr sz="18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9944" y="955357"/>
            <a:ext cx="54641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450"/>
              <a:t>SPI </a:t>
            </a:r>
            <a:r>
              <a:rPr dirty="0" sz="4400" spc="-400"/>
              <a:t>Application</a:t>
            </a:r>
            <a:r>
              <a:rPr dirty="0" sz="4400" spc="-390"/>
              <a:t> </a:t>
            </a:r>
            <a:r>
              <a:rPr dirty="0" sz="4400" spc="-560"/>
              <a:t>Example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171700" y="2022475"/>
            <a:ext cx="5715000" cy="3717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3139" y="2395118"/>
            <a:ext cx="933450" cy="11125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98800"/>
              </a:lnSpc>
              <a:spcBef>
                <a:spcPts val="125"/>
              </a:spcBef>
            </a:pPr>
            <a:r>
              <a:rPr dirty="0" sz="1800" spc="-260">
                <a:latin typeface="DejaVu Sans"/>
                <a:cs typeface="DejaVu Sans"/>
              </a:rPr>
              <a:t>R</a:t>
            </a:r>
            <a:r>
              <a:rPr dirty="0" sz="1800" spc="-235">
                <a:latin typeface="DejaVu Sans"/>
                <a:cs typeface="DejaVu Sans"/>
              </a:rPr>
              <a:t>e</a:t>
            </a:r>
            <a:r>
              <a:rPr dirty="0" sz="1800" spc="-300">
                <a:latin typeface="DejaVu Sans"/>
                <a:cs typeface="DejaVu Sans"/>
              </a:rPr>
              <a:t>g</a:t>
            </a:r>
            <a:r>
              <a:rPr dirty="0" sz="1800" spc="-90">
                <a:latin typeface="DejaVu Sans"/>
                <a:cs typeface="DejaVu Sans"/>
              </a:rPr>
              <a:t>i</a:t>
            </a:r>
            <a:r>
              <a:rPr dirty="0" sz="1800" spc="-235">
                <a:latin typeface="DejaVu Sans"/>
                <a:cs typeface="DejaVu Sans"/>
              </a:rPr>
              <a:t>s</a:t>
            </a:r>
            <a:r>
              <a:rPr dirty="0" sz="1800" spc="-125">
                <a:latin typeface="DejaVu Sans"/>
                <a:cs typeface="DejaVu Sans"/>
              </a:rPr>
              <a:t>t</a:t>
            </a:r>
            <a:r>
              <a:rPr dirty="0" sz="1800" spc="-200">
                <a:latin typeface="DejaVu Sans"/>
                <a:cs typeface="DejaVu Sans"/>
              </a:rPr>
              <a:t>e</a:t>
            </a:r>
            <a:r>
              <a:rPr dirty="0" sz="1800" spc="-120">
                <a:latin typeface="DejaVu Sans"/>
                <a:cs typeface="DejaVu Sans"/>
              </a:rPr>
              <a:t>r</a:t>
            </a:r>
            <a:r>
              <a:rPr dirty="0" sz="1800" spc="-235">
                <a:latin typeface="DejaVu Sans"/>
                <a:cs typeface="DejaVu Sans"/>
              </a:rPr>
              <a:t>s</a:t>
            </a:r>
            <a:r>
              <a:rPr dirty="0" sz="1800" spc="-125">
                <a:latin typeface="DejaVu Sans"/>
                <a:cs typeface="DejaVu Sans"/>
              </a:rPr>
              <a:t>:  </a:t>
            </a:r>
            <a:r>
              <a:rPr dirty="0" sz="1800" spc="-250">
                <a:solidFill>
                  <a:srgbClr val="FF0000"/>
                </a:solidFill>
                <a:latin typeface="DejaVu Sans"/>
                <a:cs typeface="DejaVu Sans"/>
              </a:rPr>
              <a:t>SSPCON1  SSPSTAT  </a:t>
            </a:r>
            <a:r>
              <a:rPr dirty="0" sz="1800" spc="-240">
                <a:solidFill>
                  <a:srgbClr val="FF0000"/>
                </a:solidFill>
                <a:latin typeface="DejaVu Sans"/>
                <a:cs typeface="DejaVu Sans"/>
              </a:rPr>
              <a:t>TRISC</a:t>
            </a:r>
            <a:endParaRPr sz="18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7737" y="955357"/>
            <a:ext cx="55283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450"/>
              <a:t>SPI </a:t>
            </a:r>
            <a:r>
              <a:rPr dirty="0" sz="4400" spc="-484"/>
              <a:t>Programing</a:t>
            </a:r>
            <a:r>
              <a:rPr dirty="0" sz="4400" spc="-400"/>
              <a:t> </a:t>
            </a:r>
            <a:r>
              <a:rPr dirty="0" sz="4400" spc="-560"/>
              <a:t>Example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758833" y="3541519"/>
            <a:ext cx="2708275" cy="434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225"/>
              </a:lnSpc>
            </a:pPr>
            <a:r>
              <a:rPr dirty="0" sz="2800" spc="-459">
                <a:latin typeface="DejaVu Sans"/>
                <a:cs typeface="DejaVu Sans"/>
              </a:rPr>
              <a:t>g </a:t>
            </a:r>
            <a:r>
              <a:rPr dirty="0" sz="2800" spc="-360">
                <a:latin typeface="DejaVu Sans"/>
                <a:cs typeface="DejaVu Sans"/>
              </a:rPr>
              <a:t>edge </a:t>
            </a:r>
            <a:r>
              <a:rPr dirty="0" sz="2800" spc="-190">
                <a:latin typeface="DejaVu Sans"/>
                <a:cs typeface="DejaVu Sans"/>
              </a:rPr>
              <a:t>of </a:t>
            </a:r>
            <a:r>
              <a:rPr dirty="0" sz="2800" spc="-265">
                <a:latin typeface="DejaVu Sans"/>
                <a:cs typeface="DejaVu Sans"/>
              </a:rPr>
              <a:t>the</a:t>
            </a:r>
            <a:r>
              <a:rPr dirty="0" sz="2800" spc="-525">
                <a:latin typeface="DejaVu Sans"/>
                <a:cs typeface="DejaVu Sans"/>
              </a:rPr>
              <a:t> </a:t>
            </a:r>
            <a:r>
              <a:rPr dirty="0" sz="2800" spc="-290">
                <a:latin typeface="DejaVu Sans"/>
                <a:cs typeface="DejaVu Sans"/>
              </a:rPr>
              <a:t>clock</a:t>
            </a:r>
            <a:endParaRPr sz="28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010301"/>
            <a:ext cx="7879080" cy="440944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385">
                <a:latin typeface="DejaVu Sans"/>
                <a:cs typeface="DejaVu Sans"/>
              </a:rPr>
              <a:t>Assume:</a:t>
            </a:r>
            <a:endParaRPr sz="3200">
              <a:latin typeface="DejaVu Sans"/>
              <a:cs typeface="DejaVu Sans"/>
            </a:endParaRPr>
          </a:p>
          <a:p>
            <a:pPr lvl="1" marL="755650" indent="-285750">
              <a:lnSpc>
                <a:spcPct val="100000"/>
              </a:lnSpc>
              <a:spcBef>
                <a:spcPts val="27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320">
                <a:latin typeface="DejaVu Sans"/>
                <a:cs typeface="DejaVu Sans"/>
              </a:rPr>
              <a:t>Fosc </a:t>
            </a:r>
            <a:r>
              <a:rPr dirty="0" sz="2800" spc="-955">
                <a:latin typeface="DejaVu Sans"/>
                <a:cs typeface="DejaVu Sans"/>
              </a:rPr>
              <a:t>=</a:t>
            </a:r>
            <a:r>
              <a:rPr dirty="0" sz="2800" spc="-265">
                <a:latin typeface="DejaVu Sans"/>
                <a:cs typeface="DejaVu Sans"/>
              </a:rPr>
              <a:t> </a:t>
            </a:r>
            <a:r>
              <a:rPr dirty="0" sz="2800" spc="-365">
                <a:latin typeface="DejaVu Sans"/>
                <a:cs typeface="DejaVu Sans"/>
              </a:rPr>
              <a:t>10</a:t>
            </a:r>
            <a:r>
              <a:rPr dirty="0" sz="2800" spc="-200">
                <a:latin typeface="DejaVu Sans"/>
                <a:cs typeface="DejaVu Sans"/>
              </a:rPr>
              <a:t> </a:t>
            </a:r>
            <a:r>
              <a:rPr dirty="0" sz="2800" spc="-240">
                <a:latin typeface="DejaVu Sans"/>
                <a:cs typeface="DejaVu Sans"/>
              </a:rPr>
              <a:t>MHz;</a:t>
            </a:r>
            <a:endParaRPr sz="2800">
              <a:latin typeface="DejaVu Sans"/>
              <a:cs typeface="DejaVu Sans"/>
            </a:endParaRPr>
          </a:p>
          <a:p>
            <a:pPr lvl="1" marL="755650" indent="-28575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340">
                <a:latin typeface="DejaVu Sans"/>
                <a:cs typeface="DejaVu Sans"/>
              </a:rPr>
              <a:t>Data </a:t>
            </a:r>
            <a:r>
              <a:rPr dirty="0" sz="2800" spc="-280">
                <a:latin typeface="DejaVu Sans"/>
                <a:cs typeface="DejaVu Sans"/>
              </a:rPr>
              <a:t>Transfer </a:t>
            </a:r>
            <a:r>
              <a:rPr dirty="0" sz="2800" spc="-250">
                <a:latin typeface="DejaVu Sans"/>
                <a:cs typeface="DejaVu Sans"/>
              </a:rPr>
              <a:t>is </a:t>
            </a:r>
            <a:r>
              <a:rPr dirty="0" sz="2800" spc="-310">
                <a:latin typeface="DejaVu Sans"/>
                <a:cs typeface="DejaVu Sans"/>
              </a:rPr>
              <a:t>2.5</a:t>
            </a:r>
            <a:r>
              <a:rPr dirty="0" sz="2800" spc="-175">
                <a:latin typeface="DejaVu Sans"/>
                <a:cs typeface="DejaVu Sans"/>
              </a:rPr>
              <a:t> </a:t>
            </a:r>
            <a:r>
              <a:rPr dirty="0" sz="2800" spc="-250">
                <a:latin typeface="DejaVu Sans"/>
                <a:cs typeface="DejaVu Sans"/>
              </a:rPr>
              <a:t>MHz</a:t>
            </a:r>
            <a:endParaRPr sz="2800">
              <a:latin typeface="DejaVu Sans"/>
              <a:cs typeface="DejaVu Sans"/>
            </a:endParaRPr>
          </a:p>
          <a:p>
            <a:pPr lvl="1" marL="755650" indent="-28575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340">
                <a:latin typeface="DejaVu Sans"/>
                <a:cs typeface="DejaVu Sans"/>
              </a:rPr>
              <a:t>Data </a:t>
            </a:r>
            <a:r>
              <a:rPr dirty="0" sz="2800" spc="-250">
                <a:latin typeface="DejaVu Sans"/>
                <a:cs typeface="DejaVu Sans"/>
              </a:rPr>
              <a:t>is </a:t>
            </a:r>
            <a:r>
              <a:rPr dirty="0" sz="2800" spc="-335">
                <a:latin typeface="DejaVu Sans"/>
                <a:cs typeface="DejaVu Sans"/>
              </a:rPr>
              <a:t>sampled </a:t>
            </a:r>
            <a:r>
              <a:rPr dirty="0" sz="2800" spc="-270">
                <a:latin typeface="DejaVu Sans"/>
                <a:cs typeface="DejaVu Sans"/>
              </a:rPr>
              <a:t>at </a:t>
            </a:r>
            <a:r>
              <a:rPr dirty="0" sz="2800" spc="-265">
                <a:latin typeface="DejaVu Sans"/>
                <a:cs typeface="DejaVu Sans"/>
              </a:rPr>
              <a:t>the</a:t>
            </a:r>
            <a:r>
              <a:rPr dirty="0" sz="2800" spc="-110">
                <a:latin typeface="DejaVu Sans"/>
                <a:cs typeface="DejaVu Sans"/>
              </a:rPr>
              <a:t> </a:t>
            </a:r>
            <a:r>
              <a:rPr dirty="0" sz="2800" spc="-204">
                <a:latin typeface="DejaVu Sans"/>
                <a:cs typeface="DejaVu Sans"/>
              </a:rPr>
              <a:t>fallin</a:t>
            </a:r>
            <a:endParaRPr sz="2800">
              <a:latin typeface="DejaVu Sans"/>
              <a:cs typeface="DejaVu Sans"/>
            </a:endParaRPr>
          </a:p>
          <a:p>
            <a:pPr lvl="1" marL="755650" indent="-28575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340">
                <a:latin typeface="DejaVu Sans"/>
                <a:cs typeface="DejaVu Sans"/>
              </a:rPr>
              <a:t>Data </a:t>
            </a:r>
            <a:r>
              <a:rPr dirty="0" sz="2800" spc="-290">
                <a:latin typeface="DejaVu Sans"/>
                <a:cs typeface="DejaVu Sans"/>
              </a:rPr>
              <a:t>sent </a:t>
            </a:r>
            <a:r>
              <a:rPr dirty="0" sz="2800" spc="-270">
                <a:latin typeface="DejaVu Sans"/>
                <a:cs typeface="DejaVu Sans"/>
              </a:rPr>
              <a:t>at </a:t>
            </a:r>
            <a:r>
              <a:rPr dirty="0" sz="2800" spc="-265">
                <a:latin typeface="DejaVu Sans"/>
                <a:cs typeface="DejaVu Sans"/>
              </a:rPr>
              <a:t>the rising </a:t>
            </a:r>
            <a:r>
              <a:rPr dirty="0" sz="2800" spc="-360">
                <a:latin typeface="DejaVu Sans"/>
                <a:cs typeface="DejaVu Sans"/>
              </a:rPr>
              <a:t>edge </a:t>
            </a:r>
            <a:r>
              <a:rPr dirty="0" sz="2800" spc="-190">
                <a:latin typeface="DejaVu Sans"/>
                <a:cs typeface="DejaVu Sans"/>
              </a:rPr>
              <a:t>of </a:t>
            </a:r>
            <a:r>
              <a:rPr dirty="0" sz="2800" spc="-265">
                <a:latin typeface="DejaVu Sans"/>
                <a:cs typeface="DejaVu Sans"/>
              </a:rPr>
              <a:t>the</a:t>
            </a:r>
            <a:r>
              <a:rPr dirty="0" sz="2800" spc="-110">
                <a:latin typeface="DejaVu Sans"/>
                <a:cs typeface="DejaVu Sans"/>
              </a:rPr>
              <a:t> </a:t>
            </a:r>
            <a:r>
              <a:rPr dirty="0" sz="2800" spc="-290">
                <a:latin typeface="DejaVu Sans"/>
                <a:cs typeface="DejaVu Sans"/>
              </a:rPr>
              <a:t>clock</a:t>
            </a:r>
            <a:endParaRPr sz="2800">
              <a:latin typeface="DejaVu Sans"/>
              <a:cs typeface="DejaVu Sans"/>
            </a:endParaRPr>
          </a:p>
          <a:p>
            <a:pPr lvl="1" marL="755650" indent="-28575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225">
                <a:latin typeface="DejaVu Sans"/>
                <a:cs typeface="DejaVu Sans"/>
              </a:rPr>
              <a:t>Idle </a:t>
            </a:r>
            <a:r>
              <a:rPr dirty="0" sz="2800" spc="-290">
                <a:latin typeface="DejaVu Sans"/>
                <a:cs typeface="DejaVu Sans"/>
              </a:rPr>
              <a:t>clock </a:t>
            </a:r>
            <a:r>
              <a:rPr dirty="0" sz="2800" spc="-280">
                <a:latin typeface="DejaVu Sans"/>
                <a:cs typeface="DejaVu Sans"/>
              </a:rPr>
              <a:t>state </a:t>
            </a:r>
            <a:r>
              <a:rPr dirty="0" sz="2800" spc="-250">
                <a:latin typeface="DejaVu Sans"/>
                <a:cs typeface="DejaVu Sans"/>
              </a:rPr>
              <a:t>is </a:t>
            </a:r>
            <a:r>
              <a:rPr dirty="0" sz="2800" spc="-320">
                <a:latin typeface="DejaVu Sans"/>
                <a:cs typeface="DejaVu Sans"/>
              </a:rPr>
              <a:t>HIGH</a:t>
            </a:r>
            <a:endParaRPr sz="2800">
              <a:latin typeface="DejaVu Sans"/>
              <a:cs typeface="DejaVu Sans"/>
            </a:endParaRPr>
          </a:p>
          <a:p>
            <a:pPr marL="355600" marR="5080" indent="-342900">
              <a:lnSpc>
                <a:spcPts val="3429"/>
              </a:lnSpc>
              <a:spcBef>
                <a:spcPts val="8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320">
                <a:latin typeface="DejaVu Sans"/>
                <a:cs typeface="DejaVu Sans"/>
              </a:rPr>
              <a:t>What </a:t>
            </a:r>
            <a:r>
              <a:rPr dirty="0" sz="3200" spc="-200">
                <a:latin typeface="DejaVu Sans"/>
                <a:cs typeface="DejaVu Sans"/>
              </a:rPr>
              <a:t>will </a:t>
            </a:r>
            <a:r>
              <a:rPr dirty="0" sz="3200" spc="-365">
                <a:latin typeface="DejaVu Sans"/>
                <a:cs typeface="DejaVu Sans"/>
              </a:rPr>
              <a:t>be </a:t>
            </a:r>
            <a:r>
              <a:rPr dirty="0" sz="3200" spc="-305">
                <a:latin typeface="DejaVu Sans"/>
                <a:cs typeface="DejaVu Sans"/>
              </a:rPr>
              <a:t>the </a:t>
            </a:r>
            <a:r>
              <a:rPr dirty="0" sz="3200" spc="-320">
                <a:latin typeface="DejaVu Sans"/>
                <a:cs typeface="DejaVu Sans"/>
              </a:rPr>
              <a:t>conﬁguration </a:t>
            </a:r>
            <a:r>
              <a:rPr dirty="0" sz="3200" spc="-210">
                <a:latin typeface="DejaVu Sans"/>
                <a:cs typeface="DejaVu Sans"/>
              </a:rPr>
              <a:t>for </a:t>
            </a:r>
            <a:r>
              <a:rPr dirty="0" sz="3200" spc="-305">
                <a:latin typeface="DejaVu Sans"/>
                <a:cs typeface="DejaVu Sans"/>
              </a:rPr>
              <a:t>the</a:t>
            </a:r>
            <a:r>
              <a:rPr dirty="0" sz="3200" spc="-400">
                <a:latin typeface="DejaVu Sans"/>
                <a:cs typeface="DejaVu Sans"/>
              </a:rPr>
              <a:t> </a:t>
            </a:r>
            <a:r>
              <a:rPr dirty="0" sz="3200" spc="-275">
                <a:latin typeface="DejaVu Sans"/>
                <a:cs typeface="DejaVu Sans"/>
              </a:rPr>
              <a:t>Master  </a:t>
            </a:r>
            <a:r>
              <a:rPr dirty="0" sz="3200" spc="-375">
                <a:latin typeface="DejaVu Sans"/>
                <a:cs typeface="DejaVu Sans"/>
              </a:rPr>
              <a:t>and </a:t>
            </a:r>
            <a:r>
              <a:rPr dirty="0" sz="3200" spc="-395">
                <a:latin typeface="DejaVu Sans"/>
                <a:cs typeface="DejaVu Sans"/>
              </a:rPr>
              <a:t>Slave</a:t>
            </a:r>
            <a:r>
              <a:rPr dirty="0" sz="3200" spc="-220">
                <a:latin typeface="DejaVu Sans"/>
                <a:cs typeface="DejaVu Sans"/>
              </a:rPr>
              <a:t> </a:t>
            </a:r>
            <a:r>
              <a:rPr dirty="0" sz="3200" spc="-360">
                <a:latin typeface="DejaVu Sans"/>
                <a:cs typeface="DejaVu Sans"/>
              </a:rPr>
              <a:t>Chips</a:t>
            </a:r>
            <a:endParaRPr sz="3200">
              <a:latin typeface="DejaVu Sans"/>
              <a:cs typeface="DejaVu Sans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250">
                <a:latin typeface="DejaVu Sans"/>
                <a:cs typeface="DejaVu Sans"/>
              </a:rPr>
              <a:t>Write </a:t>
            </a:r>
            <a:r>
              <a:rPr dirty="0" sz="3200" spc="-305">
                <a:latin typeface="DejaVu Sans"/>
                <a:cs typeface="DejaVu Sans"/>
              </a:rPr>
              <a:t>the </a:t>
            </a:r>
            <a:r>
              <a:rPr dirty="0" sz="3200" spc="-355">
                <a:latin typeface="DejaVu Sans"/>
                <a:cs typeface="DejaVu Sans"/>
              </a:rPr>
              <a:t>code </a:t>
            </a:r>
            <a:r>
              <a:rPr dirty="0" sz="3200" spc="-229">
                <a:latin typeface="DejaVu Sans"/>
                <a:cs typeface="DejaVu Sans"/>
              </a:rPr>
              <a:t>to </a:t>
            </a:r>
            <a:r>
              <a:rPr dirty="0" sz="3200" spc="-315">
                <a:latin typeface="DejaVu Sans"/>
                <a:cs typeface="DejaVu Sans"/>
              </a:rPr>
              <a:t>transmit</a:t>
            </a:r>
            <a:r>
              <a:rPr dirty="0" sz="3200" spc="-335">
                <a:latin typeface="DejaVu Sans"/>
                <a:cs typeface="DejaVu Sans"/>
              </a:rPr>
              <a:t> </a:t>
            </a:r>
            <a:r>
              <a:rPr dirty="0" sz="3200" spc="-345">
                <a:latin typeface="DejaVu Sans"/>
                <a:cs typeface="DejaVu Sans"/>
              </a:rPr>
              <a:t>characters</a:t>
            </a:r>
            <a:endParaRPr sz="3200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27966" y="2101657"/>
            <a:ext cx="3316033" cy="1797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 spc="-409"/>
              <a:t>SPI </a:t>
            </a:r>
            <a:r>
              <a:rPr dirty="0" spc="-440"/>
              <a:t>Programing </a:t>
            </a:r>
            <a:r>
              <a:rPr dirty="0" spc="-509"/>
              <a:t>Example</a:t>
            </a:r>
            <a:r>
              <a:rPr dirty="0" spc="-290"/>
              <a:t> </a:t>
            </a:r>
            <a:r>
              <a:rPr dirty="0" spc="-345"/>
              <a:t>(solution)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2489" y="1290637"/>
            <a:ext cx="283908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340">
                <a:solidFill>
                  <a:srgbClr val="3366FF"/>
                </a:solidFill>
                <a:latin typeface="DejaVu Sans"/>
                <a:cs typeface="DejaVu Sans"/>
              </a:rPr>
              <a:t>Master</a:t>
            </a:r>
            <a:r>
              <a:rPr dirty="0" sz="4000" spc="-459">
                <a:solidFill>
                  <a:srgbClr val="3366FF"/>
                </a:solidFill>
                <a:latin typeface="DejaVu Sans"/>
                <a:cs typeface="DejaVu Sans"/>
              </a:rPr>
              <a:t> </a:t>
            </a:r>
            <a:r>
              <a:rPr dirty="0" sz="4000" spc="-320">
                <a:latin typeface="DejaVu Sans"/>
                <a:cs typeface="DejaVu Sans"/>
              </a:rPr>
              <a:t>Mode</a:t>
            </a:r>
            <a:endParaRPr sz="4000"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27966" y="2101657"/>
            <a:ext cx="3316033" cy="1797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969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47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dirty="0" spc="-250"/>
              <a:t>SSPCON1</a:t>
            </a:r>
            <a:r>
              <a:rPr dirty="0" spc="-175"/>
              <a:t> </a:t>
            </a:r>
            <a:r>
              <a:rPr dirty="0" spc="-195"/>
              <a:t>Register</a:t>
            </a:r>
          </a:p>
          <a:p>
            <a:pPr marL="298450" indent="-285750">
              <a:lnSpc>
                <a:spcPct val="100000"/>
              </a:lnSpc>
              <a:spcBef>
                <a:spcPts val="37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dirty="0" spc="-215"/>
              <a:t>Set </a:t>
            </a:r>
            <a:r>
              <a:rPr dirty="0" spc="-130"/>
              <a:t>to </a:t>
            </a:r>
            <a:r>
              <a:rPr dirty="0" spc="-185"/>
              <a:t>SPI </a:t>
            </a:r>
            <a:r>
              <a:rPr dirty="0" spc="-140"/>
              <a:t>Mater </a:t>
            </a:r>
            <a:r>
              <a:rPr dirty="0" spc="-145"/>
              <a:t>Mode </a:t>
            </a:r>
            <a:r>
              <a:rPr dirty="0" spc="-165"/>
              <a:t>Fosc/4 </a:t>
            </a:r>
            <a:r>
              <a:rPr dirty="0" spc="-615"/>
              <a:t>=</a:t>
            </a:r>
            <a:r>
              <a:rPr dirty="0" spc="-175"/>
              <a:t> </a:t>
            </a:r>
            <a:r>
              <a:rPr dirty="0" spc="-200"/>
              <a:t>2.5</a:t>
            </a:r>
            <a:r>
              <a:rPr dirty="0" spc="-210"/>
              <a:t> </a:t>
            </a:r>
            <a:r>
              <a:rPr dirty="0" spc="-160"/>
              <a:t>MHz</a:t>
            </a:r>
          </a:p>
          <a:p>
            <a:pPr marL="298450" indent="-285750">
              <a:lnSpc>
                <a:spcPct val="100000"/>
              </a:lnSpc>
              <a:spcBef>
                <a:spcPts val="44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dirty="0" spc="-250"/>
              <a:t>SSPCON1 </a:t>
            </a:r>
            <a:r>
              <a:rPr dirty="0" spc="-175"/>
              <a:t>bit.CKP</a:t>
            </a:r>
            <a:r>
              <a:rPr dirty="0" spc="-90"/>
              <a:t> </a:t>
            </a:r>
            <a:r>
              <a:rPr dirty="0" spc="-615"/>
              <a:t>=</a:t>
            </a:r>
            <a:r>
              <a:rPr dirty="0" spc="-170"/>
              <a:t> </a:t>
            </a:r>
            <a:r>
              <a:rPr dirty="0" spc="-235"/>
              <a:t>1</a:t>
            </a:r>
          </a:p>
          <a:p>
            <a:pPr marL="298450" indent="-285750">
              <a:lnSpc>
                <a:spcPct val="100000"/>
              </a:lnSpc>
              <a:spcBef>
                <a:spcPts val="44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dirty="0" spc="-250"/>
              <a:t>SSPCON1 </a:t>
            </a:r>
            <a:r>
              <a:rPr dirty="0" spc="-160"/>
              <a:t>bit.EN</a:t>
            </a:r>
            <a:r>
              <a:rPr dirty="0" spc="-90"/>
              <a:t> </a:t>
            </a:r>
            <a:r>
              <a:rPr dirty="0" spc="-615"/>
              <a:t>=</a:t>
            </a:r>
            <a:r>
              <a:rPr dirty="0" spc="-170"/>
              <a:t> </a:t>
            </a:r>
            <a:r>
              <a:rPr dirty="0" spc="-235"/>
              <a:t>1</a:t>
            </a:r>
          </a:p>
          <a:p>
            <a:pPr marL="12700">
              <a:lnSpc>
                <a:spcPct val="100000"/>
              </a:lnSpc>
              <a:spcBef>
                <a:spcPts val="440"/>
              </a:spcBef>
              <a:tabLst>
                <a:tab pos="297815" algn="l"/>
              </a:tabLst>
            </a:pPr>
            <a:r>
              <a:rPr dirty="0">
                <a:latin typeface="Arial"/>
                <a:cs typeface="Arial"/>
              </a:rPr>
              <a:t>–	</a:t>
            </a:r>
            <a:r>
              <a:rPr dirty="0" spc="-885">
                <a:latin typeface="Wingdings"/>
                <a:cs typeface="Wingdings"/>
              </a:rPr>
              <a:t></a:t>
            </a:r>
            <a:r>
              <a:rPr dirty="0" spc="-50">
                <a:latin typeface="Times New Roman"/>
                <a:cs typeface="Times New Roman"/>
              </a:rPr>
              <a:t> </a:t>
            </a:r>
            <a:r>
              <a:rPr dirty="0" spc="-250">
                <a:solidFill>
                  <a:srgbClr val="FF0000"/>
                </a:solidFill>
              </a:rPr>
              <a:t>SSPCON1 </a:t>
            </a:r>
            <a:r>
              <a:rPr dirty="0" spc="-615">
                <a:solidFill>
                  <a:srgbClr val="FF0000"/>
                </a:solidFill>
              </a:rPr>
              <a:t>=</a:t>
            </a:r>
            <a:r>
              <a:rPr dirty="0" spc="-170">
                <a:solidFill>
                  <a:srgbClr val="FF0000"/>
                </a:solidFill>
              </a:rPr>
              <a:t> </a:t>
            </a:r>
            <a:r>
              <a:rPr dirty="0" spc="-240">
                <a:solidFill>
                  <a:srgbClr val="FF0000"/>
                </a:solidFill>
              </a:rPr>
              <a:t>0011</a:t>
            </a:r>
            <a:r>
              <a:rPr dirty="0" spc="-325">
                <a:solidFill>
                  <a:srgbClr val="FF0000"/>
                </a:solidFill>
              </a:rPr>
              <a:t> </a:t>
            </a:r>
            <a:r>
              <a:rPr dirty="0" spc="-240">
                <a:solidFill>
                  <a:srgbClr val="FF0000"/>
                </a:solidFill>
              </a:rPr>
              <a:t>0000</a:t>
            </a:r>
          </a:p>
          <a:p>
            <a:pPr marL="298450" indent="-285750">
              <a:lnSpc>
                <a:spcPct val="100000"/>
              </a:lnSpc>
              <a:spcBef>
                <a:spcPts val="145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dirty="0" spc="-250"/>
              <a:t>SSPSTAT</a:t>
            </a:r>
            <a:r>
              <a:rPr dirty="0" spc="-175"/>
              <a:t> </a:t>
            </a:r>
            <a:r>
              <a:rPr dirty="0" spc="-195"/>
              <a:t>Register</a:t>
            </a:r>
          </a:p>
          <a:p>
            <a:pPr marL="298450" indent="-285750">
              <a:lnSpc>
                <a:spcPct val="100000"/>
              </a:lnSpc>
              <a:spcBef>
                <a:spcPts val="37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dirty="0" spc="-250"/>
              <a:t>SSPSTAT </a:t>
            </a:r>
            <a:r>
              <a:rPr dirty="0" spc="-145"/>
              <a:t>bit.SMP </a:t>
            </a:r>
            <a:r>
              <a:rPr dirty="0" spc="-615"/>
              <a:t>=</a:t>
            </a:r>
            <a:r>
              <a:rPr dirty="0" spc="-175"/>
              <a:t> </a:t>
            </a:r>
            <a:r>
              <a:rPr dirty="0" spc="-235"/>
              <a:t>0 </a:t>
            </a:r>
            <a:r>
              <a:rPr dirty="0" spc="-125"/>
              <a:t>; </a:t>
            </a:r>
            <a:r>
              <a:rPr dirty="0" spc="-170"/>
              <a:t>rising </a:t>
            </a:r>
            <a:r>
              <a:rPr dirty="0" spc="-210"/>
              <a:t>edge; </a:t>
            </a:r>
            <a:r>
              <a:rPr dirty="0" spc="-150"/>
              <a:t>idle </a:t>
            </a:r>
            <a:r>
              <a:rPr dirty="0" spc="-165"/>
              <a:t>is</a:t>
            </a:r>
            <a:r>
              <a:rPr dirty="0" spc="-85"/>
              <a:t> </a:t>
            </a:r>
            <a:r>
              <a:rPr dirty="0" spc="-195"/>
              <a:t>high</a:t>
            </a:r>
          </a:p>
          <a:p>
            <a:pPr marL="298450" indent="-285750">
              <a:lnSpc>
                <a:spcPct val="100000"/>
              </a:lnSpc>
              <a:spcBef>
                <a:spcPts val="44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dirty="0" spc="-250"/>
              <a:t>SSPSTAT </a:t>
            </a:r>
            <a:r>
              <a:rPr dirty="0" spc="-190"/>
              <a:t>bit.CKE</a:t>
            </a:r>
            <a:r>
              <a:rPr dirty="0" spc="-90"/>
              <a:t> </a:t>
            </a:r>
            <a:r>
              <a:rPr dirty="0" spc="-615"/>
              <a:t>=</a:t>
            </a:r>
            <a:r>
              <a:rPr dirty="0" spc="-170"/>
              <a:t> </a:t>
            </a:r>
            <a:r>
              <a:rPr dirty="0" spc="-235"/>
              <a:t>1</a:t>
            </a:r>
          </a:p>
          <a:p>
            <a:pPr marL="298450" indent="-285750">
              <a:lnSpc>
                <a:spcPct val="100000"/>
              </a:lnSpc>
              <a:spcBef>
                <a:spcPts val="44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dirty="0" spc="-250"/>
              <a:t>SSPSTAT </a:t>
            </a:r>
            <a:r>
              <a:rPr dirty="0" spc="-165"/>
              <a:t>bit.BF</a:t>
            </a:r>
            <a:r>
              <a:rPr dirty="0" spc="-90"/>
              <a:t> </a:t>
            </a:r>
            <a:r>
              <a:rPr dirty="0" spc="-615"/>
              <a:t>=</a:t>
            </a:r>
            <a:r>
              <a:rPr dirty="0" spc="-170"/>
              <a:t> </a:t>
            </a:r>
            <a:r>
              <a:rPr dirty="0" spc="-235"/>
              <a:t>0</a:t>
            </a:r>
          </a:p>
          <a:p>
            <a:pPr marL="12700">
              <a:lnSpc>
                <a:spcPct val="100000"/>
              </a:lnSpc>
              <a:spcBef>
                <a:spcPts val="440"/>
              </a:spcBef>
              <a:tabLst>
                <a:tab pos="297815" algn="l"/>
              </a:tabLst>
            </a:pPr>
            <a:r>
              <a:rPr dirty="0">
                <a:latin typeface="Arial"/>
                <a:cs typeface="Arial"/>
              </a:rPr>
              <a:t>–	</a:t>
            </a:r>
            <a:r>
              <a:rPr dirty="0" spc="-885">
                <a:latin typeface="Wingdings"/>
                <a:cs typeface="Wingdings"/>
              </a:rPr>
              <a:t></a:t>
            </a:r>
            <a:r>
              <a:rPr dirty="0" spc="-50">
                <a:latin typeface="Times New Roman"/>
                <a:cs typeface="Times New Roman"/>
              </a:rPr>
              <a:t> </a:t>
            </a:r>
            <a:r>
              <a:rPr dirty="0" spc="-250">
                <a:solidFill>
                  <a:srgbClr val="FF0000"/>
                </a:solidFill>
              </a:rPr>
              <a:t>SSPSTAT </a:t>
            </a:r>
            <a:r>
              <a:rPr dirty="0" spc="-615">
                <a:solidFill>
                  <a:srgbClr val="FF0000"/>
                </a:solidFill>
              </a:rPr>
              <a:t>=</a:t>
            </a:r>
            <a:r>
              <a:rPr dirty="0" spc="-170">
                <a:solidFill>
                  <a:srgbClr val="FF0000"/>
                </a:solidFill>
              </a:rPr>
              <a:t> </a:t>
            </a:r>
            <a:r>
              <a:rPr dirty="0" spc="-240">
                <a:solidFill>
                  <a:srgbClr val="FF0000"/>
                </a:solidFill>
              </a:rPr>
              <a:t>0100</a:t>
            </a:r>
            <a:r>
              <a:rPr dirty="0" spc="-330">
                <a:solidFill>
                  <a:srgbClr val="FF0000"/>
                </a:solidFill>
              </a:rPr>
              <a:t> </a:t>
            </a:r>
            <a:r>
              <a:rPr dirty="0" spc="-240">
                <a:solidFill>
                  <a:srgbClr val="FF0000"/>
                </a:solidFill>
              </a:rPr>
              <a:t>0000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26976" y="4810633"/>
            <a:ext cx="2303780" cy="1729739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dirty="0" sz="1700" spc="-225">
                <a:latin typeface="DejaVu Sans"/>
                <a:cs typeface="DejaVu Sans"/>
              </a:rPr>
              <a:t>TRISC</a:t>
            </a:r>
            <a:r>
              <a:rPr dirty="0" sz="1700" spc="-165">
                <a:latin typeface="DejaVu Sans"/>
                <a:cs typeface="DejaVu Sans"/>
              </a:rPr>
              <a:t> </a:t>
            </a:r>
            <a:r>
              <a:rPr dirty="0" sz="1700" spc="-185">
                <a:latin typeface="DejaVu Sans"/>
                <a:cs typeface="DejaVu Sans"/>
              </a:rPr>
              <a:t>Register</a:t>
            </a:r>
            <a:endParaRPr sz="1700">
              <a:latin typeface="DejaVu Sans"/>
              <a:cs typeface="DejaVu Sans"/>
            </a:endParaRPr>
          </a:p>
          <a:p>
            <a:pPr marL="298450" indent="-285750">
              <a:lnSpc>
                <a:spcPct val="100000"/>
              </a:lnSpc>
              <a:spcBef>
                <a:spcPts val="17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dirty="0" sz="1700" spc="-200">
                <a:latin typeface="DejaVu Sans"/>
                <a:cs typeface="DejaVu Sans"/>
              </a:rPr>
              <a:t>TRISCbit.SDO </a:t>
            </a:r>
            <a:r>
              <a:rPr dirty="0" sz="1700" spc="-215">
                <a:latin typeface="DejaVu Sans"/>
                <a:cs typeface="DejaVu Sans"/>
              </a:rPr>
              <a:t>(RC5)</a:t>
            </a:r>
            <a:r>
              <a:rPr dirty="0" sz="1700" spc="-160">
                <a:latin typeface="DejaVu Sans"/>
                <a:cs typeface="DejaVu Sans"/>
              </a:rPr>
              <a:t> </a:t>
            </a:r>
            <a:r>
              <a:rPr dirty="0" sz="1700" spc="-580">
                <a:latin typeface="DejaVu Sans"/>
                <a:cs typeface="DejaVu Sans"/>
              </a:rPr>
              <a:t>=</a:t>
            </a:r>
            <a:r>
              <a:rPr dirty="0" sz="1700" spc="-180">
                <a:latin typeface="DejaVu Sans"/>
                <a:cs typeface="DejaVu Sans"/>
              </a:rPr>
              <a:t> </a:t>
            </a:r>
            <a:r>
              <a:rPr dirty="0" sz="1700" spc="-220">
                <a:latin typeface="DejaVu Sans"/>
                <a:cs typeface="DejaVu Sans"/>
              </a:rPr>
              <a:t>0</a:t>
            </a:r>
            <a:endParaRPr sz="1700">
              <a:latin typeface="DejaVu Sans"/>
              <a:cs typeface="DejaVu Sans"/>
            </a:endParaRPr>
          </a:p>
          <a:p>
            <a:pPr marL="298450" indent="-285750">
              <a:lnSpc>
                <a:spcPct val="100000"/>
              </a:lnSpc>
              <a:spcBef>
                <a:spcPts val="16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dirty="0" sz="1700" spc="-190">
                <a:latin typeface="DejaVu Sans"/>
                <a:cs typeface="DejaVu Sans"/>
              </a:rPr>
              <a:t>TRISCbit.SDI </a:t>
            </a:r>
            <a:r>
              <a:rPr dirty="0" sz="1700" spc="-215">
                <a:latin typeface="DejaVu Sans"/>
                <a:cs typeface="DejaVu Sans"/>
              </a:rPr>
              <a:t>(RC4)</a:t>
            </a:r>
            <a:r>
              <a:rPr dirty="0" sz="1700" spc="-155">
                <a:latin typeface="DejaVu Sans"/>
                <a:cs typeface="DejaVu Sans"/>
              </a:rPr>
              <a:t> </a:t>
            </a:r>
            <a:r>
              <a:rPr dirty="0" sz="1700" spc="-580">
                <a:latin typeface="DejaVu Sans"/>
                <a:cs typeface="DejaVu Sans"/>
              </a:rPr>
              <a:t>=</a:t>
            </a:r>
            <a:r>
              <a:rPr dirty="0" sz="1700" spc="-175">
                <a:latin typeface="DejaVu Sans"/>
                <a:cs typeface="DejaVu Sans"/>
              </a:rPr>
              <a:t> </a:t>
            </a:r>
            <a:r>
              <a:rPr dirty="0" sz="1700" spc="-220">
                <a:latin typeface="DejaVu Sans"/>
                <a:cs typeface="DejaVu Sans"/>
              </a:rPr>
              <a:t>1</a:t>
            </a:r>
            <a:endParaRPr sz="1700">
              <a:latin typeface="DejaVu Sans"/>
              <a:cs typeface="DejaVu Sans"/>
            </a:endParaRPr>
          </a:p>
          <a:p>
            <a:pPr marL="298450" indent="-285750">
              <a:lnSpc>
                <a:spcPct val="100000"/>
              </a:lnSpc>
              <a:spcBef>
                <a:spcPts val="26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dirty="0" sz="1700" spc="-204">
                <a:latin typeface="DejaVu Sans"/>
                <a:cs typeface="DejaVu Sans"/>
              </a:rPr>
              <a:t>TRISCbit.SCK </a:t>
            </a:r>
            <a:r>
              <a:rPr dirty="0" sz="1700" spc="-215">
                <a:latin typeface="DejaVu Sans"/>
                <a:cs typeface="DejaVu Sans"/>
              </a:rPr>
              <a:t>(RC3)</a:t>
            </a:r>
            <a:r>
              <a:rPr dirty="0" sz="1700" spc="-135">
                <a:latin typeface="DejaVu Sans"/>
                <a:cs typeface="DejaVu Sans"/>
              </a:rPr>
              <a:t> </a:t>
            </a:r>
            <a:r>
              <a:rPr dirty="0" sz="1700" spc="-580">
                <a:latin typeface="DejaVu Sans"/>
                <a:cs typeface="DejaVu Sans"/>
              </a:rPr>
              <a:t>=</a:t>
            </a:r>
            <a:r>
              <a:rPr dirty="0" sz="1700" spc="-170">
                <a:latin typeface="DejaVu Sans"/>
                <a:cs typeface="DejaVu Sans"/>
              </a:rPr>
              <a:t> </a:t>
            </a:r>
            <a:r>
              <a:rPr dirty="0" sz="1700" spc="-220">
                <a:latin typeface="DejaVu Sans"/>
                <a:cs typeface="DejaVu Sans"/>
              </a:rPr>
              <a:t>0</a:t>
            </a:r>
            <a:endParaRPr sz="1700">
              <a:latin typeface="DejaVu Sans"/>
              <a:cs typeface="DejaVu Sans"/>
            </a:endParaRPr>
          </a:p>
          <a:p>
            <a:pPr marL="298450" indent="-285750">
              <a:lnSpc>
                <a:spcPct val="100000"/>
              </a:lnSpc>
              <a:spcBef>
                <a:spcPts val="160"/>
              </a:spcBef>
              <a:buFont typeface="Arial"/>
              <a:buChar char="–"/>
              <a:tabLst>
                <a:tab pos="297815" algn="l"/>
                <a:tab pos="298450" algn="l"/>
              </a:tabLst>
            </a:pPr>
            <a:r>
              <a:rPr dirty="0" sz="1700" spc="-200">
                <a:latin typeface="DejaVu Sans"/>
                <a:cs typeface="DejaVu Sans"/>
              </a:rPr>
              <a:t>TRISCbit.SS </a:t>
            </a:r>
            <a:r>
              <a:rPr dirty="0" sz="1700" spc="-215">
                <a:latin typeface="DejaVu Sans"/>
                <a:cs typeface="DejaVu Sans"/>
              </a:rPr>
              <a:t>(RC0)</a:t>
            </a:r>
            <a:r>
              <a:rPr dirty="0" sz="1700" spc="-145">
                <a:latin typeface="DejaVu Sans"/>
                <a:cs typeface="DejaVu Sans"/>
              </a:rPr>
              <a:t> </a:t>
            </a:r>
            <a:r>
              <a:rPr dirty="0" sz="1700" spc="-580">
                <a:latin typeface="DejaVu Sans"/>
                <a:cs typeface="DejaVu Sans"/>
              </a:rPr>
              <a:t>=</a:t>
            </a:r>
            <a:r>
              <a:rPr dirty="0" sz="1700" spc="-170">
                <a:latin typeface="DejaVu Sans"/>
                <a:cs typeface="DejaVu Sans"/>
              </a:rPr>
              <a:t> </a:t>
            </a:r>
            <a:r>
              <a:rPr dirty="0" sz="1700" spc="-220">
                <a:latin typeface="DejaVu Sans"/>
                <a:cs typeface="DejaVu Sans"/>
              </a:rPr>
              <a:t>0</a:t>
            </a:r>
            <a:endParaRPr sz="17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  <a:tabLst>
                <a:tab pos="297815" algn="l"/>
              </a:tabLst>
            </a:pPr>
            <a:r>
              <a:rPr dirty="0" sz="1700">
                <a:latin typeface="Arial"/>
                <a:cs typeface="Arial"/>
              </a:rPr>
              <a:t>–	</a:t>
            </a:r>
            <a:r>
              <a:rPr dirty="0" sz="1700" spc="-835">
                <a:latin typeface="Wingdings"/>
                <a:cs typeface="Wingdings"/>
              </a:rPr>
              <a:t></a:t>
            </a:r>
            <a:r>
              <a:rPr dirty="0" sz="1700" spc="-55">
                <a:latin typeface="Times New Roman"/>
                <a:cs typeface="Times New Roman"/>
              </a:rPr>
              <a:t> </a:t>
            </a:r>
            <a:r>
              <a:rPr dirty="0" sz="1700" spc="-265">
                <a:solidFill>
                  <a:srgbClr val="FF0000"/>
                </a:solidFill>
                <a:latin typeface="DejaVu Sans"/>
                <a:cs typeface="DejaVu Sans"/>
              </a:rPr>
              <a:t>TRSC </a:t>
            </a:r>
            <a:r>
              <a:rPr dirty="0" sz="1700" spc="-580">
                <a:solidFill>
                  <a:srgbClr val="FF0000"/>
                </a:solidFill>
                <a:latin typeface="DejaVu Sans"/>
                <a:cs typeface="DejaVu Sans"/>
              </a:rPr>
              <a:t>=</a:t>
            </a:r>
            <a:r>
              <a:rPr dirty="0" sz="1700" spc="-17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dirty="0" sz="1700" spc="-225">
                <a:solidFill>
                  <a:srgbClr val="FF0000"/>
                </a:solidFill>
                <a:latin typeface="DejaVu Sans"/>
                <a:cs typeface="DejaVu Sans"/>
              </a:rPr>
              <a:t>0001</a:t>
            </a:r>
            <a:r>
              <a:rPr dirty="0" sz="1700" spc="-25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dirty="0" sz="1700" spc="-225">
                <a:solidFill>
                  <a:srgbClr val="FF0000"/>
                </a:solidFill>
                <a:latin typeface="DejaVu Sans"/>
                <a:cs typeface="DejaVu Sans"/>
              </a:rPr>
              <a:t>0000</a:t>
            </a:r>
            <a:endParaRPr sz="1700">
              <a:latin typeface="DejaVu Sans"/>
              <a:cs typeface="DejaVu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40184" y="1907768"/>
            <a:ext cx="1446415" cy="2103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691885" y="1935315"/>
            <a:ext cx="1346200" cy="2000885"/>
          </a:xfrm>
          <a:custGeom>
            <a:avLst/>
            <a:gdLst/>
            <a:ahLst/>
            <a:cxnLst/>
            <a:rect l="l" t="t" r="r" b="b"/>
            <a:pathLst>
              <a:path w="1346200" h="2000885">
                <a:moveTo>
                  <a:pt x="0" y="0"/>
                </a:moveTo>
                <a:lnTo>
                  <a:pt x="1345709" y="0"/>
                </a:lnTo>
                <a:lnTo>
                  <a:pt x="1345709" y="2000258"/>
                </a:lnTo>
                <a:lnTo>
                  <a:pt x="0" y="200025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2019-11-14T12:30:00Z</dcterms:created>
  <dcterms:modified xsi:type="dcterms:W3CDTF">2019-11-14T12:30:00Z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2019-11-14T00:00:00Z</vt:filetime>
  </property>
</Properties>
</file>