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8" r:id="rId28"/>
    <p:sldId id="290" r:id="rId29"/>
    <p:sldId id="292" r:id="rId30"/>
    <p:sldId id="294" r:id="rId31"/>
    <p:sldId id="295" r:id="rId32"/>
    <p:sldId id="296" r:id="rId33"/>
    <p:sldId id="297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1285747"/>
            <a:ext cx="8608567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80" y="2098039"/>
            <a:ext cx="8859520" cy="0"/>
          </a:xfrm>
          <a:custGeom>
            <a:avLst/>
            <a:gdLst/>
            <a:ahLst/>
            <a:cxnLst/>
            <a:rect l="l" t="t" r="r" b="b"/>
            <a:pathLst>
              <a:path w="8859520">
                <a:moveTo>
                  <a:pt x="8859519" y="0"/>
                </a:moveTo>
                <a:lnTo>
                  <a:pt x="0" y="1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636524"/>
            <a:ext cx="5594350" cy="132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076" y="2309875"/>
            <a:ext cx="8177530" cy="388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40" y="1285239"/>
            <a:ext cx="0" cy="5445760"/>
          </a:xfrm>
          <a:custGeom>
            <a:avLst/>
            <a:gdLst/>
            <a:ahLst/>
            <a:cxnLst/>
            <a:rect l="l" t="t" r="r" b="b"/>
            <a:pathLst>
              <a:path h="5445759">
                <a:moveTo>
                  <a:pt x="0" y="0"/>
                </a:moveTo>
                <a:lnTo>
                  <a:pt x="0" y="5445760"/>
                </a:lnTo>
              </a:path>
            </a:pathLst>
          </a:custGeom>
          <a:ln w="81279">
            <a:solidFill>
              <a:srgbClr val="66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32240" y="553719"/>
            <a:ext cx="474345" cy="487680"/>
          </a:xfrm>
          <a:custGeom>
            <a:avLst/>
            <a:gdLst/>
            <a:ahLst/>
            <a:cxnLst/>
            <a:rect l="l" t="t" r="r" b="b"/>
            <a:pathLst>
              <a:path w="474345" h="487680">
                <a:moveTo>
                  <a:pt x="0" y="487679"/>
                </a:moveTo>
                <a:lnTo>
                  <a:pt x="474129" y="487679"/>
                </a:lnTo>
                <a:lnTo>
                  <a:pt x="47412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18689" y="553720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80">
                <a:moveTo>
                  <a:pt x="0" y="487679"/>
                </a:moveTo>
                <a:lnTo>
                  <a:pt x="487679" y="487679"/>
                </a:lnTo>
                <a:lnTo>
                  <a:pt x="48767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800" y="553719"/>
            <a:ext cx="8473440" cy="487680"/>
          </a:xfrm>
          <a:custGeom>
            <a:avLst/>
            <a:gdLst/>
            <a:ahLst/>
            <a:cxnLst/>
            <a:rect l="l" t="t" r="r" b="b"/>
            <a:pathLst>
              <a:path w="8473440" h="487680">
                <a:moveTo>
                  <a:pt x="0" y="487679"/>
                </a:moveTo>
                <a:lnTo>
                  <a:pt x="8473440" y="487679"/>
                </a:lnTo>
                <a:lnTo>
                  <a:pt x="8473440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" y="553720"/>
            <a:ext cx="8473440" cy="487680"/>
          </a:xfrm>
          <a:custGeom>
            <a:avLst/>
            <a:gdLst/>
            <a:ahLst/>
            <a:cxnLst/>
            <a:rect l="l" t="t" r="r" b="b"/>
            <a:pathLst>
              <a:path w="8473440" h="487680">
                <a:moveTo>
                  <a:pt x="0" y="487679"/>
                </a:moveTo>
                <a:lnTo>
                  <a:pt x="8473439" y="487679"/>
                </a:lnTo>
                <a:lnTo>
                  <a:pt x="847343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800" y="1041400"/>
            <a:ext cx="8473440" cy="243840"/>
          </a:xfrm>
          <a:custGeom>
            <a:avLst/>
            <a:gdLst/>
            <a:ahLst/>
            <a:cxnLst/>
            <a:rect l="l" t="t" r="r" b="b"/>
            <a:pathLst>
              <a:path w="8473440" h="243840">
                <a:moveTo>
                  <a:pt x="0" y="243839"/>
                </a:moveTo>
                <a:lnTo>
                  <a:pt x="8473440" y="243839"/>
                </a:lnTo>
                <a:lnTo>
                  <a:pt x="8473440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800" y="1041400"/>
            <a:ext cx="8473440" cy="243840"/>
          </a:xfrm>
          <a:custGeom>
            <a:avLst/>
            <a:gdLst/>
            <a:ahLst/>
            <a:cxnLst/>
            <a:rect l="l" t="t" r="r" b="b"/>
            <a:pathLst>
              <a:path w="8473440" h="243840">
                <a:moveTo>
                  <a:pt x="0" y="243839"/>
                </a:moveTo>
                <a:lnTo>
                  <a:pt x="8473439" y="243839"/>
                </a:lnTo>
                <a:lnTo>
                  <a:pt x="8473439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8848" y="1041400"/>
            <a:ext cx="477520" cy="243840"/>
          </a:xfrm>
          <a:custGeom>
            <a:avLst/>
            <a:gdLst/>
            <a:ahLst/>
            <a:cxnLst/>
            <a:rect l="l" t="t" r="r" b="b"/>
            <a:pathLst>
              <a:path w="477520" h="243840">
                <a:moveTo>
                  <a:pt x="0" y="243839"/>
                </a:moveTo>
                <a:lnTo>
                  <a:pt x="477520" y="243839"/>
                </a:lnTo>
                <a:lnTo>
                  <a:pt x="477520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8848" y="1041400"/>
            <a:ext cx="477520" cy="243840"/>
          </a:xfrm>
          <a:custGeom>
            <a:avLst/>
            <a:gdLst/>
            <a:ahLst/>
            <a:cxnLst/>
            <a:rect l="l" t="t" r="r" b="b"/>
            <a:pathLst>
              <a:path w="477520" h="243840">
                <a:moveTo>
                  <a:pt x="0" y="243839"/>
                </a:moveTo>
                <a:lnTo>
                  <a:pt x="477519" y="243839"/>
                </a:lnTo>
                <a:lnTo>
                  <a:pt x="477519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4048759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8209279" y="0"/>
                </a:moveTo>
                <a:lnTo>
                  <a:pt x="0" y="1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800" y="553719"/>
            <a:ext cx="8950960" cy="6177280"/>
          </a:xfrm>
          <a:custGeom>
            <a:avLst/>
            <a:gdLst/>
            <a:ahLst/>
            <a:cxnLst/>
            <a:rect l="l" t="t" r="r" b="b"/>
            <a:pathLst>
              <a:path w="8950960" h="6177280">
                <a:moveTo>
                  <a:pt x="0" y="0"/>
                </a:moveTo>
                <a:lnTo>
                  <a:pt x="8950954" y="0"/>
                </a:lnTo>
                <a:lnTo>
                  <a:pt x="8950954" y="6177279"/>
                </a:lnTo>
                <a:lnTo>
                  <a:pt x="0" y="617727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0036" y="4143965"/>
            <a:ext cx="7438390" cy="7444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900" spc="20" dirty="0">
                <a:latin typeface="Arial"/>
                <a:cs typeface="Arial"/>
              </a:rPr>
              <a:t>Clocks, Watchdog </a:t>
            </a:r>
            <a:r>
              <a:rPr sz="3900" spc="25" dirty="0">
                <a:latin typeface="Arial"/>
                <a:cs typeface="Arial"/>
              </a:rPr>
              <a:t>Timer </a:t>
            </a:r>
            <a:r>
              <a:rPr sz="3900" spc="10" dirty="0">
                <a:latin typeface="Arial"/>
                <a:cs typeface="Arial"/>
              </a:rPr>
              <a:t>/</a:t>
            </a:r>
            <a:r>
              <a:rPr sz="3900" spc="-70" dirty="0">
                <a:latin typeface="Arial"/>
                <a:cs typeface="Arial"/>
              </a:rPr>
              <a:t> </a:t>
            </a:r>
            <a:r>
              <a:rPr sz="3900" spc="25" dirty="0">
                <a:latin typeface="Arial"/>
                <a:cs typeface="Arial"/>
              </a:rPr>
              <a:t>Timers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6622F67-F086-488A-A814-A6E9AC0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39503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Clock</a:t>
            </a:r>
            <a:r>
              <a:rPr sz="4700" spc="-80" dirty="0"/>
              <a:t> </a:t>
            </a:r>
            <a:r>
              <a:rPr sz="4700" spc="-5" dirty="0"/>
              <a:t>Examples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822960" y="3500120"/>
            <a:ext cx="5445759" cy="49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2800" y="3967479"/>
            <a:ext cx="4866640" cy="3220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916" y="2141626"/>
            <a:ext cx="7104380" cy="21723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64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b="1" spc="10" dirty="0">
                <a:latin typeface="Times New Roman"/>
                <a:cs typeface="Times New Roman"/>
              </a:rPr>
              <a:t>#pragma </a:t>
            </a:r>
            <a:r>
              <a:rPr sz="2100" b="1" spc="5" dirty="0">
                <a:latin typeface="Times New Roman"/>
                <a:cs typeface="Times New Roman"/>
              </a:rPr>
              <a:t>config </a:t>
            </a:r>
            <a:r>
              <a:rPr sz="2100" b="1" spc="15" dirty="0">
                <a:latin typeface="Times New Roman"/>
                <a:cs typeface="Times New Roman"/>
              </a:rPr>
              <a:t>OSC </a:t>
            </a:r>
            <a:r>
              <a:rPr sz="2100" b="1" spc="20" dirty="0">
                <a:latin typeface="Times New Roman"/>
                <a:cs typeface="Times New Roman"/>
              </a:rPr>
              <a:t>= </a:t>
            </a:r>
            <a:r>
              <a:rPr sz="2100" b="1" spc="15" dirty="0">
                <a:latin typeface="Times New Roman"/>
                <a:cs typeface="Times New Roman"/>
              </a:rPr>
              <a:t>HS </a:t>
            </a:r>
            <a:r>
              <a:rPr sz="2100" b="1" spc="5" dirty="0">
                <a:latin typeface="Times New Roman"/>
                <a:cs typeface="Times New Roman"/>
              </a:rPr>
              <a:t>// </a:t>
            </a:r>
            <a:r>
              <a:rPr sz="2100" b="1" spc="10" dirty="0">
                <a:latin typeface="Times New Roman"/>
                <a:cs typeface="Times New Roman"/>
              </a:rPr>
              <a:t>high speed </a:t>
            </a:r>
            <a:r>
              <a:rPr sz="2100" b="1" spc="5" dirty="0">
                <a:latin typeface="Times New Roman"/>
                <a:cs typeface="Times New Roman"/>
              </a:rPr>
              <a:t>crystal oscillator</a:t>
            </a:r>
            <a:endParaRPr sz="21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55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b="1" spc="10" dirty="0">
                <a:latin typeface="Times New Roman"/>
                <a:cs typeface="Times New Roman"/>
              </a:rPr>
              <a:t>#pragma </a:t>
            </a:r>
            <a:r>
              <a:rPr sz="2100" b="1" spc="5" dirty="0">
                <a:latin typeface="Times New Roman"/>
                <a:cs typeface="Times New Roman"/>
              </a:rPr>
              <a:t>config </a:t>
            </a:r>
            <a:r>
              <a:rPr sz="2100" b="1" spc="15" dirty="0">
                <a:latin typeface="Times New Roman"/>
                <a:cs typeface="Times New Roman"/>
              </a:rPr>
              <a:t>OSC </a:t>
            </a:r>
            <a:r>
              <a:rPr sz="2100" b="1" spc="20" dirty="0">
                <a:latin typeface="Times New Roman"/>
                <a:cs typeface="Times New Roman"/>
              </a:rPr>
              <a:t>= </a:t>
            </a:r>
            <a:r>
              <a:rPr sz="2100" b="1" spc="25" dirty="0">
                <a:latin typeface="Times New Roman"/>
                <a:cs typeface="Times New Roman"/>
              </a:rPr>
              <a:t>RC </a:t>
            </a:r>
            <a:r>
              <a:rPr sz="2100" b="1" spc="5" dirty="0">
                <a:latin typeface="Times New Roman"/>
                <a:cs typeface="Times New Roman"/>
              </a:rPr>
              <a:t>// </a:t>
            </a:r>
            <a:r>
              <a:rPr sz="2100" b="1" spc="25" dirty="0">
                <a:latin typeface="Times New Roman"/>
                <a:cs typeface="Times New Roman"/>
              </a:rPr>
              <a:t>RC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oscillator</a:t>
            </a:r>
            <a:endParaRPr sz="2100">
              <a:latin typeface="Times New Roman"/>
              <a:cs typeface="Times New Roman"/>
            </a:endParaRPr>
          </a:p>
          <a:p>
            <a:pPr marL="581660" indent="-568960">
              <a:lnSpc>
                <a:spcPct val="100000"/>
              </a:lnSpc>
              <a:spcBef>
                <a:spcPts val="55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81025" algn="l"/>
                <a:tab pos="581660" algn="l"/>
              </a:tabLst>
            </a:pPr>
            <a:r>
              <a:rPr sz="2100" b="1" spc="10" dirty="0">
                <a:latin typeface="Times New Roman"/>
                <a:cs typeface="Times New Roman"/>
              </a:rPr>
              <a:t>#pragma </a:t>
            </a:r>
            <a:r>
              <a:rPr sz="2100" b="1" spc="5" dirty="0">
                <a:latin typeface="Times New Roman"/>
                <a:cs typeface="Times New Roman"/>
              </a:rPr>
              <a:t>config </a:t>
            </a:r>
            <a:r>
              <a:rPr sz="2100" b="1" spc="15" dirty="0">
                <a:latin typeface="Times New Roman"/>
                <a:cs typeface="Times New Roman"/>
              </a:rPr>
              <a:t>OSC </a:t>
            </a:r>
            <a:r>
              <a:rPr sz="2100" b="1" spc="20" dirty="0">
                <a:latin typeface="Times New Roman"/>
                <a:cs typeface="Times New Roman"/>
              </a:rPr>
              <a:t>= </a:t>
            </a:r>
            <a:r>
              <a:rPr sz="2100" b="1" spc="15" dirty="0">
                <a:latin typeface="Times New Roman"/>
                <a:cs typeface="Times New Roman"/>
              </a:rPr>
              <a:t>INTIO1 </a:t>
            </a:r>
            <a:r>
              <a:rPr sz="2100" b="1" spc="5" dirty="0">
                <a:latin typeface="Times New Roman"/>
                <a:cs typeface="Times New Roman"/>
              </a:rPr>
              <a:t>// internal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oscillator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1900" spc="10" dirty="0">
                <a:latin typeface="Times New Roman"/>
                <a:cs typeface="Times New Roman"/>
              </a:rPr>
              <a:t>OSCCON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Register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359" y="4468707"/>
            <a:ext cx="3386662" cy="2966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557149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Programming</a:t>
            </a:r>
            <a:r>
              <a:rPr sz="4700" spc="-40" dirty="0"/>
              <a:t> </a:t>
            </a:r>
            <a:r>
              <a:rPr sz="4700" spc="-10" dirty="0"/>
              <a:t>Example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534160" y="2423160"/>
            <a:ext cx="6461760" cy="3825240"/>
          </a:xfrm>
          <a:custGeom>
            <a:avLst/>
            <a:gdLst/>
            <a:ahLst/>
            <a:cxnLst/>
            <a:rect l="l" t="t" r="r" b="b"/>
            <a:pathLst>
              <a:path w="6461759" h="3825240">
                <a:moveTo>
                  <a:pt x="0" y="3825240"/>
                </a:moveTo>
                <a:lnTo>
                  <a:pt x="6461760" y="3825240"/>
                </a:lnTo>
                <a:lnTo>
                  <a:pt x="6461760" y="0"/>
                </a:lnTo>
                <a:lnTo>
                  <a:pt x="0" y="0"/>
                </a:lnTo>
                <a:lnTo>
                  <a:pt x="0" y="382524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4160" y="2401315"/>
            <a:ext cx="2688590" cy="1389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2899"/>
              </a:lnSpc>
              <a:spcBef>
                <a:spcPts val="85"/>
              </a:spcBef>
            </a:pP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10" dirty="0">
                <a:latin typeface="Arial"/>
                <a:cs typeface="Arial"/>
              </a:rPr>
              <a:t>config </a:t>
            </a:r>
            <a:r>
              <a:rPr sz="1450" b="1" spc="25" dirty="0">
                <a:latin typeface="Arial"/>
                <a:cs typeface="Arial"/>
              </a:rPr>
              <a:t>MCLRE </a:t>
            </a:r>
            <a:r>
              <a:rPr sz="1450" b="1" spc="20" dirty="0">
                <a:latin typeface="Arial"/>
                <a:cs typeface="Arial"/>
              </a:rPr>
              <a:t>= </a:t>
            </a:r>
            <a:r>
              <a:rPr sz="1450" b="1" spc="25" dirty="0">
                <a:latin typeface="Arial"/>
                <a:cs typeface="Arial"/>
              </a:rPr>
              <a:t>ON  </a:t>
            </a: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10" dirty="0">
                <a:latin typeface="Arial"/>
                <a:cs typeface="Arial"/>
              </a:rPr>
              <a:t>config </a:t>
            </a:r>
            <a:r>
              <a:rPr sz="1450" b="1" spc="25" dirty="0">
                <a:latin typeface="Arial"/>
                <a:cs typeface="Arial"/>
              </a:rPr>
              <a:t>OSC </a:t>
            </a:r>
            <a:r>
              <a:rPr sz="1450" b="1" spc="20" dirty="0">
                <a:latin typeface="Arial"/>
                <a:cs typeface="Arial"/>
              </a:rPr>
              <a:t>= </a:t>
            </a:r>
            <a:r>
              <a:rPr sz="1450" b="1" spc="25" dirty="0">
                <a:latin typeface="Arial"/>
                <a:cs typeface="Arial"/>
              </a:rPr>
              <a:t>HS  </a:t>
            </a: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10" dirty="0">
                <a:latin typeface="Arial"/>
                <a:cs typeface="Arial"/>
              </a:rPr>
              <a:t>config </a:t>
            </a:r>
            <a:r>
              <a:rPr sz="1450" b="1" spc="30" dirty="0">
                <a:latin typeface="Arial"/>
                <a:cs typeface="Arial"/>
              </a:rPr>
              <a:t>WDT </a:t>
            </a:r>
            <a:r>
              <a:rPr sz="1450" b="1" spc="20" dirty="0">
                <a:latin typeface="Arial"/>
                <a:cs typeface="Arial"/>
              </a:rPr>
              <a:t>= </a:t>
            </a:r>
            <a:r>
              <a:rPr sz="1450" b="1" spc="25" dirty="0">
                <a:latin typeface="Arial"/>
                <a:cs typeface="Arial"/>
              </a:rPr>
              <a:t>ON  </a:t>
            </a: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10" dirty="0">
                <a:latin typeface="Arial"/>
                <a:cs typeface="Arial"/>
              </a:rPr>
              <a:t>config </a:t>
            </a:r>
            <a:r>
              <a:rPr sz="1450" b="1" spc="25" dirty="0">
                <a:latin typeface="Arial"/>
                <a:cs typeface="Arial"/>
              </a:rPr>
              <a:t>WDTPS </a:t>
            </a:r>
            <a:r>
              <a:rPr sz="1450" b="1" spc="20" dirty="0">
                <a:latin typeface="Arial"/>
                <a:cs typeface="Arial"/>
              </a:rPr>
              <a:t>=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256  </a:t>
            </a: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10" dirty="0">
                <a:latin typeface="Arial"/>
                <a:cs typeface="Arial"/>
              </a:rPr>
              <a:t>config </a:t>
            </a:r>
            <a:r>
              <a:rPr sz="1450" b="1" spc="20" dirty="0">
                <a:latin typeface="Arial"/>
                <a:cs typeface="Arial"/>
              </a:rPr>
              <a:t>BORV = </a:t>
            </a:r>
            <a:r>
              <a:rPr sz="1450" b="1" spc="15" dirty="0">
                <a:latin typeface="Arial"/>
                <a:cs typeface="Arial"/>
              </a:rPr>
              <a:t>42  </a:t>
            </a:r>
            <a:r>
              <a:rPr sz="1450" b="1" spc="20" dirty="0">
                <a:latin typeface="Arial"/>
                <a:cs typeface="Arial"/>
              </a:rPr>
              <a:t>#pragma </a:t>
            </a:r>
            <a:r>
              <a:rPr sz="1450" b="1" spc="25" dirty="0">
                <a:latin typeface="Arial"/>
                <a:cs typeface="Arial"/>
              </a:rPr>
              <a:t>BOR </a:t>
            </a:r>
            <a:r>
              <a:rPr sz="1450" b="1" spc="20" dirty="0">
                <a:latin typeface="Arial"/>
                <a:cs typeface="Arial"/>
              </a:rPr>
              <a:t>=</a:t>
            </a:r>
            <a:r>
              <a:rPr sz="1450" b="1" spc="-30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600" y="2401315"/>
            <a:ext cx="2573655" cy="1389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enable master </a:t>
            </a: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clear</a:t>
            </a:r>
            <a:r>
              <a:rPr sz="1450" b="1" spc="-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input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select crystal</a:t>
            </a:r>
            <a:r>
              <a:rPr sz="145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oscillator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set</a:t>
            </a:r>
            <a:r>
              <a:rPr sz="1450" b="1" spc="-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watchdog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watchdog </a:t>
            </a:r>
            <a:r>
              <a:rPr sz="1450" b="1" spc="20" dirty="0">
                <a:solidFill>
                  <a:srgbClr val="993300"/>
                </a:solidFill>
                <a:latin typeface="Arial"/>
                <a:cs typeface="Arial"/>
              </a:rPr>
              <a:t>time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is </a:t>
            </a:r>
            <a:r>
              <a:rPr sz="1450" b="1" spc="20" dirty="0">
                <a:solidFill>
                  <a:srgbClr val="993300"/>
                </a:solidFill>
                <a:latin typeface="Arial"/>
                <a:cs typeface="Arial"/>
              </a:rPr>
              <a:t>1</a:t>
            </a:r>
            <a:r>
              <a:rPr sz="1450" b="1" spc="-7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second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set brownout reset</a:t>
            </a:r>
            <a:r>
              <a:rPr sz="1450" b="1" spc="-7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voltage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brownout is</a:t>
            </a:r>
            <a:r>
              <a:rPr sz="145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20" dirty="0">
                <a:solidFill>
                  <a:srgbClr val="993300"/>
                </a:solidFill>
                <a:latin typeface="Arial"/>
                <a:cs typeface="Arial"/>
              </a:rPr>
              <a:t>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60" y="3992371"/>
            <a:ext cx="2773045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void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main(void)</a:t>
            </a:r>
            <a:endParaRPr sz="1450">
              <a:latin typeface="Arial"/>
              <a:cs typeface="Arial"/>
            </a:endParaRPr>
          </a:p>
          <a:p>
            <a:pPr marR="705485" algn="ctr">
              <a:lnSpc>
                <a:spcPct val="100000"/>
              </a:lnSpc>
              <a:spcBef>
                <a:spcPts val="60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initialize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system</a:t>
            </a:r>
            <a:r>
              <a:rPr sz="1450" b="1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here</a:t>
            </a:r>
            <a:endParaRPr sz="1450">
              <a:latin typeface="Arial"/>
              <a:cs typeface="Arial"/>
            </a:endParaRPr>
          </a:p>
          <a:p>
            <a:pPr marL="38100" algn="ctr">
              <a:lnSpc>
                <a:spcPct val="100000"/>
              </a:lnSpc>
              <a:spcBef>
                <a:spcPts val="60"/>
              </a:spcBef>
            </a:pPr>
            <a:r>
              <a:rPr sz="1450" b="1" spc="15" dirty="0">
                <a:latin typeface="Arial"/>
                <a:cs typeface="Arial"/>
              </a:rPr>
              <a:t>while </a:t>
            </a:r>
            <a:r>
              <a:rPr sz="1450" b="1" spc="10" dirty="0">
                <a:latin typeface="Arial"/>
                <a:cs typeface="Arial"/>
              </a:rPr>
              <a:t>( </a:t>
            </a:r>
            <a:r>
              <a:rPr sz="1450" b="1" spc="20" dirty="0">
                <a:latin typeface="Arial"/>
                <a:cs typeface="Arial"/>
              </a:rPr>
              <a:t>1</a:t>
            </a:r>
            <a:r>
              <a:rPr sz="1450" b="1" spc="-2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R="740410" algn="ctr">
              <a:lnSpc>
                <a:spcPct val="100000"/>
              </a:lnSpc>
              <a:spcBef>
                <a:spcPts val="40"/>
              </a:spcBef>
            </a:pPr>
            <a:r>
              <a:rPr sz="1450" b="1" spc="10" dirty="0">
                <a:latin typeface="Arial"/>
                <a:cs typeface="Arial"/>
              </a:rPr>
              <a:t>{</a:t>
            </a:r>
            <a:endParaRPr sz="1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1450" b="1" spc="30" dirty="0">
                <a:latin typeface="Arial"/>
                <a:cs typeface="Arial"/>
              </a:rPr>
              <a:t>C</a:t>
            </a:r>
            <a:r>
              <a:rPr sz="1450" b="1" spc="5" dirty="0">
                <a:latin typeface="Arial"/>
                <a:cs typeface="Arial"/>
              </a:rPr>
              <a:t>l</a:t>
            </a:r>
            <a:r>
              <a:rPr sz="1450" b="1" spc="30" dirty="0">
                <a:latin typeface="Arial"/>
                <a:cs typeface="Arial"/>
              </a:rPr>
              <a:t>rW</a:t>
            </a:r>
            <a:r>
              <a:rPr sz="1450" b="1" spc="5" dirty="0">
                <a:latin typeface="Arial"/>
                <a:cs typeface="Arial"/>
              </a:rPr>
              <a:t>dt();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600" y="4449572"/>
            <a:ext cx="188404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20" dirty="0">
                <a:solidFill>
                  <a:srgbClr val="993300"/>
                </a:solidFill>
                <a:latin typeface="Arial"/>
                <a:cs typeface="Arial"/>
              </a:rPr>
              <a:t>main program</a:t>
            </a:r>
            <a:r>
              <a:rPr sz="1450" b="1" spc="-7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loop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reset</a:t>
            </a:r>
            <a:r>
              <a:rPr sz="1450" b="1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watchdog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9520" y="5357876"/>
            <a:ext cx="35731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74725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system software goes</a:t>
            </a:r>
            <a:r>
              <a:rPr sz="1450" b="1" spc="-3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993300"/>
                </a:solidFill>
                <a:latin typeface="Arial"/>
                <a:cs typeface="Arial"/>
              </a:rPr>
              <a:t>here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50" b="1" spc="10" dirty="0">
                <a:latin typeface="Arial"/>
                <a:cs typeface="Arial"/>
              </a:rPr>
              <a:t>}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0"/>
              </a:spcBef>
            </a:pPr>
            <a:r>
              <a:rPr sz="4250" dirty="0"/>
              <a:t>Basic </a:t>
            </a:r>
            <a:r>
              <a:rPr sz="4250" spc="5" dirty="0"/>
              <a:t>Concepts in  Counters and</a:t>
            </a:r>
            <a:r>
              <a:rPr sz="4250" spc="-80" dirty="0"/>
              <a:t> </a:t>
            </a:r>
            <a:r>
              <a:rPr sz="4250" spc="5" dirty="0"/>
              <a:t>Timers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724916" y="2089849"/>
            <a:ext cx="7903845" cy="32994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97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3400" dirty="0">
                <a:latin typeface="Times New Roman"/>
                <a:cs typeface="Times New Roman"/>
              </a:rPr>
              <a:t>In digital </a:t>
            </a:r>
            <a:r>
              <a:rPr sz="3400" spc="5" dirty="0">
                <a:latin typeface="Times New Roman"/>
                <a:cs typeface="Times New Roman"/>
              </a:rPr>
              <a:t>systems</a:t>
            </a:r>
            <a:endParaRPr sz="34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785"/>
              </a:spcBef>
              <a:buClr>
                <a:srgbClr val="999966"/>
              </a:buClr>
              <a:buSzPct val="74576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950" spc="10" dirty="0">
                <a:latin typeface="Times New Roman"/>
                <a:cs typeface="Times New Roman"/>
              </a:rPr>
              <a:t>Counting </a:t>
            </a:r>
            <a:r>
              <a:rPr sz="2950" spc="5" dirty="0">
                <a:latin typeface="Times New Roman"/>
                <a:cs typeface="Times New Roman"/>
              </a:rPr>
              <a:t>is </a:t>
            </a:r>
            <a:r>
              <a:rPr sz="2950" spc="10" dirty="0">
                <a:latin typeface="Times New Roman"/>
                <a:cs typeface="Times New Roman"/>
              </a:rPr>
              <a:t>a fundamental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concept.</a:t>
            </a:r>
            <a:endParaRPr sz="29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755"/>
              </a:spcBef>
              <a:buClr>
                <a:srgbClr val="999966"/>
              </a:buClr>
              <a:buSzPct val="74576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950" spc="10" dirty="0">
                <a:latin typeface="Times New Roman"/>
                <a:cs typeface="Times New Roman"/>
              </a:rPr>
              <a:t>Clock </a:t>
            </a:r>
            <a:r>
              <a:rPr sz="2950" spc="5" dirty="0">
                <a:latin typeface="Times New Roman"/>
                <a:cs typeface="Times New Roman"/>
              </a:rPr>
              <a:t>is an essential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element.</a:t>
            </a:r>
            <a:endParaRPr sz="29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760"/>
              </a:spcBef>
              <a:buClr>
                <a:srgbClr val="999966"/>
              </a:buClr>
              <a:buSzPct val="74576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950" spc="10" dirty="0">
                <a:latin typeface="Times New Roman"/>
                <a:cs typeface="Times New Roman"/>
              </a:rPr>
              <a:t>Count </a:t>
            </a:r>
            <a:r>
              <a:rPr sz="2950" spc="5" dirty="0">
                <a:latin typeface="Times New Roman"/>
                <a:cs typeface="Times New Roman"/>
              </a:rPr>
              <a:t>is in synchronization </a:t>
            </a:r>
            <a:r>
              <a:rPr sz="2950" spc="10" dirty="0">
                <a:latin typeface="Times New Roman"/>
                <a:cs typeface="Times New Roman"/>
              </a:rPr>
              <a:t>with </a:t>
            </a:r>
            <a:r>
              <a:rPr sz="2950" spc="5" dirty="0">
                <a:latin typeface="Times New Roman"/>
                <a:cs typeface="Times New Roman"/>
              </a:rPr>
              <a:t>the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clock.</a:t>
            </a:r>
            <a:endParaRPr sz="2950">
              <a:latin typeface="Times New Roman"/>
              <a:cs typeface="Times New Roman"/>
            </a:endParaRPr>
          </a:p>
          <a:p>
            <a:pPr marL="981075" marR="5080" lvl="1" indent="-466090">
              <a:lnSpc>
                <a:spcPct val="101699"/>
              </a:lnSpc>
              <a:spcBef>
                <a:spcPts val="695"/>
              </a:spcBef>
              <a:buClr>
                <a:srgbClr val="999966"/>
              </a:buClr>
              <a:buSzPct val="74576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950" spc="10" dirty="0">
                <a:latin typeface="Times New Roman"/>
                <a:cs typeface="Times New Roman"/>
              </a:rPr>
              <a:t>Count </a:t>
            </a:r>
            <a:r>
              <a:rPr sz="2950" spc="5" dirty="0">
                <a:latin typeface="Times New Roman"/>
                <a:cs typeface="Times New Roman"/>
              </a:rPr>
              <a:t>is converted in </a:t>
            </a:r>
            <a:r>
              <a:rPr sz="2950" spc="10" dirty="0">
                <a:latin typeface="Times New Roman"/>
                <a:cs typeface="Times New Roman"/>
              </a:rPr>
              <a:t>time by </a:t>
            </a:r>
            <a:r>
              <a:rPr sz="2950" spc="5" dirty="0">
                <a:latin typeface="Times New Roman"/>
                <a:cs typeface="Times New Roman"/>
              </a:rPr>
              <a:t>multiplying the  </a:t>
            </a:r>
            <a:r>
              <a:rPr sz="2950" spc="10" dirty="0">
                <a:latin typeface="Times New Roman"/>
                <a:cs typeface="Times New Roman"/>
              </a:rPr>
              <a:t>count and the </a:t>
            </a:r>
            <a:r>
              <a:rPr sz="2950" spc="5" dirty="0">
                <a:latin typeface="Times New Roman"/>
                <a:cs typeface="Times New Roman"/>
              </a:rPr>
              <a:t>clock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period.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86240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85747"/>
            <a:ext cx="684339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5" dirty="0"/>
              <a:t>Hardware Counters and</a:t>
            </a:r>
            <a:r>
              <a:rPr sz="4250" spc="-55" dirty="0"/>
              <a:t> </a:t>
            </a:r>
            <a:r>
              <a:rPr sz="4250" spc="5" dirty="0"/>
              <a:t>Timers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724916" y="2163572"/>
            <a:ext cx="8462010" cy="41751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13715" marR="14604" indent="-501015">
              <a:lnSpc>
                <a:spcPct val="90600"/>
              </a:lnSpc>
              <a:spcBef>
                <a:spcPts val="40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Counter is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register </a:t>
            </a:r>
            <a:r>
              <a:rPr sz="2550" dirty="0">
                <a:latin typeface="Times New Roman"/>
                <a:cs typeface="Times New Roman"/>
              </a:rPr>
              <a:t>that can </a:t>
            </a:r>
            <a:r>
              <a:rPr sz="2550" spc="5" dirty="0">
                <a:latin typeface="Times New Roman"/>
                <a:cs typeface="Times New Roman"/>
              </a:rPr>
              <a:t>be </a:t>
            </a:r>
            <a:r>
              <a:rPr sz="2550" dirty="0">
                <a:latin typeface="Times New Roman"/>
                <a:cs typeface="Times New Roman"/>
              </a:rPr>
              <a:t>loaded with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binary number  (count) which can </a:t>
            </a:r>
            <a:r>
              <a:rPr sz="2550" spc="5" dirty="0">
                <a:latin typeface="Times New Roman"/>
                <a:cs typeface="Times New Roman"/>
              </a:rPr>
              <a:t>be </a:t>
            </a:r>
            <a:r>
              <a:rPr sz="2550" dirty="0">
                <a:latin typeface="Times New Roman"/>
                <a:cs typeface="Times New Roman"/>
              </a:rPr>
              <a:t>decremented </a:t>
            </a:r>
            <a:r>
              <a:rPr sz="2550" spc="5" dirty="0">
                <a:latin typeface="Times New Roman"/>
                <a:cs typeface="Times New Roman"/>
              </a:rPr>
              <a:t>or </a:t>
            </a:r>
            <a:r>
              <a:rPr sz="2550" spc="-5" dirty="0">
                <a:latin typeface="Times New Roman"/>
                <a:cs typeface="Times New Roman"/>
              </a:rPr>
              <a:t>incremented </a:t>
            </a:r>
            <a:r>
              <a:rPr sz="2550" dirty="0">
                <a:latin typeface="Times New Roman"/>
                <a:cs typeface="Times New Roman"/>
              </a:rPr>
              <a:t>per clock  </a:t>
            </a:r>
            <a:r>
              <a:rPr sz="2550" spc="-5" dirty="0">
                <a:latin typeface="Times New Roman"/>
                <a:cs typeface="Times New Roman"/>
              </a:rPr>
              <a:t>cycle.</a:t>
            </a:r>
            <a:endParaRPr sz="255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spc="-5" dirty="0">
                <a:latin typeface="Times New Roman"/>
                <a:cs typeface="Times New Roman"/>
              </a:rPr>
              <a:t>Calculating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time:</a:t>
            </a:r>
            <a:endParaRPr sz="25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15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Find </a:t>
            </a:r>
            <a:r>
              <a:rPr sz="2100" spc="5" dirty="0">
                <a:latin typeface="Times New Roman"/>
                <a:cs typeface="Times New Roman"/>
              </a:rPr>
              <a:t>the difference </a:t>
            </a:r>
            <a:r>
              <a:rPr sz="2100" spc="10" dirty="0">
                <a:latin typeface="Times New Roman"/>
                <a:cs typeface="Times New Roman"/>
              </a:rPr>
              <a:t>between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beginning count and </a:t>
            </a:r>
            <a:r>
              <a:rPr sz="2100" spc="5" dirty="0">
                <a:latin typeface="Times New Roman"/>
                <a:cs typeface="Times New Roman"/>
              </a:rPr>
              <a:t>the last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count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9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5" dirty="0">
                <a:latin typeface="Times New Roman"/>
                <a:cs typeface="Times New Roman"/>
              </a:rPr>
              <a:t>Multiply the </a:t>
            </a:r>
            <a:r>
              <a:rPr sz="2100" spc="10" dirty="0">
                <a:latin typeface="Times New Roman"/>
                <a:cs typeface="Times New Roman"/>
              </a:rPr>
              <a:t>count </a:t>
            </a:r>
            <a:r>
              <a:rPr sz="2100" spc="5" dirty="0">
                <a:latin typeface="Times New Roman"/>
                <a:cs typeface="Times New Roman"/>
              </a:rPr>
              <a:t>difference </a:t>
            </a:r>
            <a:r>
              <a:rPr sz="2100" spc="15" dirty="0">
                <a:latin typeface="Times New Roman"/>
                <a:cs typeface="Times New Roman"/>
              </a:rPr>
              <a:t>by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clock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period</a:t>
            </a:r>
            <a:endParaRPr sz="2100">
              <a:latin typeface="Times New Roman"/>
              <a:cs typeface="Times New Roman"/>
            </a:endParaRPr>
          </a:p>
          <a:p>
            <a:pPr marL="513715" marR="369570" indent="-501015">
              <a:lnSpc>
                <a:spcPts val="2760"/>
              </a:lnSpc>
              <a:spcBef>
                <a:spcPts val="66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register can also </a:t>
            </a:r>
            <a:r>
              <a:rPr sz="2550" spc="5" dirty="0">
                <a:latin typeface="Times New Roman"/>
                <a:cs typeface="Times New Roman"/>
              </a:rPr>
              <a:t>be </a:t>
            </a:r>
            <a:r>
              <a:rPr sz="2550" dirty="0">
                <a:latin typeface="Times New Roman"/>
                <a:cs typeface="Times New Roman"/>
              </a:rPr>
              <a:t>used as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counter </a:t>
            </a:r>
            <a:r>
              <a:rPr sz="2550" spc="5" dirty="0">
                <a:latin typeface="Times New Roman"/>
                <a:cs typeface="Times New Roman"/>
              </a:rPr>
              <a:t>by </a:t>
            </a:r>
            <a:r>
              <a:rPr sz="2550" dirty="0">
                <a:latin typeface="Times New Roman"/>
                <a:cs typeface="Times New Roman"/>
              </a:rPr>
              <a:t>replacing the  clock with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signal </a:t>
            </a:r>
            <a:r>
              <a:rPr sz="2550" spc="5" dirty="0">
                <a:latin typeface="Times New Roman"/>
                <a:cs typeface="Times New Roman"/>
              </a:rPr>
              <a:t>from </a:t>
            </a:r>
            <a:r>
              <a:rPr sz="2550" dirty="0">
                <a:latin typeface="Times New Roman"/>
                <a:cs typeface="Times New Roman"/>
              </a:rPr>
              <a:t>an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event.</a:t>
            </a:r>
            <a:endParaRPr sz="2550">
              <a:latin typeface="Times New Roman"/>
              <a:cs typeface="Times New Roman"/>
            </a:endParaRPr>
          </a:p>
          <a:p>
            <a:pPr marL="513715" marR="5080" indent="-501015">
              <a:lnSpc>
                <a:spcPts val="2760"/>
              </a:lnSpc>
              <a:spcBef>
                <a:spcPts val="62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When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signal </a:t>
            </a:r>
            <a:r>
              <a:rPr sz="2550" spc="5" dirty="0">
                <a:latin typeface="Times New Roman"/>
                <a:cs typeface="Times New Roman"/>
              </a:rPr>
              <a:t>from </a:t>
            </a:r>
            <a:r>
              <a:rPr sz="2550" dirty="0">
                <a:latin typeface="Times New Roman"/>
                <a:cs typeface="Times New Roman"/>
              </a:rPr>
              <a:t>an </a:t>
            </a: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event </a:t>
            </a:r>
            <a:r>
              <a:rPr sz="2550" dirty="0">
                <a:latin typeface="Times New Roman"/>
                <a:cs typeface="Times New Roman"/>
              </a:rPr>
              <a:t>arrives, the count in the </a:t>
            </a:r>
            <a:r>
              <a:rPr sz="2550" spc="-5" dirty="0">
                <a:latin typeface="Times New Roman"/>
                <a:cs typeface="Times New Roman"/>
              </a:rPr>
              <a:t>register  </a:t>
            </a:r>
            <a:r>
              <a:rPr sz="2550" dirty="0">
                <a:latin typeface="Times New Roman"/>
                <a:cs typeface="Times New Roman"/>
              </a:rPr>
              <a:t>is </a:t>
            </a:r>
            <a:r>
              <a:rPr sz="2550" spc="-5" dirty="0">
                <a:latin typeface="Times New Roman"/>
                <a:cs typeface="Times New Roman"/>
              </a:rPr>
              <a:t>incremented </a:t>
            </a:r>
            <a:r>
              <a:rPr sz="2550" dirty="0">
                <a:latin typeface="Times New Roman"/>
                <a:cs typeface="Times New Roman"/>
              </a:rPr>
              <a:t>(or decremented); thus, the </a:t>
            </a:r>
            <a:r>
              <a:rPr sz="2550" spc="-5" dirty="0">
                <a:latin typeface="Times New Roman"/>
                <a:cs typeface="Times New Roman"/>
              </a:rPr>
              <a:t>total </a:t>
            </a:r>
            <a:r>
              <a:rPr sz="2550" dirty="0">
                <a:latin typeface="Times New Roman"/>
                <a:cs typeface="Times New Roman"/>
              </a:rPr>
              <a:t>number </a:t>
            </a:r>
            <a:r>
              <a:rPr sz="2550" spc="5" dirty="0">
                <a:latin typeface="Times New Roman"/>
                <a:cs typeface="Times New Roman"/>
              </a:rPr>
              <a:t>of  </a:t>
            </a:r>
            <a:r>
              <a:rPr sz="2550" dirty="0">
                <a:latin typeface="Times New Roman"/>
                <a:cs typeface="Times New Roman"/>
              </a:rPr>
              <a:t>events can </a:t>
            </a:r>
            <a:r>
              <a:rPr sz="2550" spc="5" dirty="0">
                <a:latin typeface="Times New Roman"/>
                <a:cs typeface="Times New Roman"/>
              </a:rPr>
              <a:t>be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counted.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4303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Types of</a:t>
            </a:r>
            <a:r>
              <a:rPr sz="4700" spc="-55" dirty="0"/>
              <a:t> </a:t>
            </a:r>
            <a:r>
              <a:rPr sz="4700" spc="-10" dirty="0"/>
              <a:t>Counters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134762"/>
            <a:ext cx="7089140" cy="40678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375"/>
              </a:spcBef>
              <a:buClr>
                <a:srgbClr val="660000"/>
              </a:buClr>
              <a:buSzPct val="68085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350" spc="-5" dirty="0">
                <a:latin typeface="Times New Roman"/>
                <a:cs typeface="Times New Roman"/>
              </a:rPr>
              <a:t>Up-counter</a:t>
            </a:r>
            <a:endParaRPr sz="23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85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Counter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incremented at every clock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cycle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9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10" dirty="0">
                <a:latin typeface="Times New Roman"/>
                <a:cs typeface="Times New Roman"/>
              </a:rPr>
              <a:t>count reaches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maximum </a:t>
            </a:r>
            <a:r>
              <a:rPr sz="2100" spc="5" dirty="0">
                <a:latin typeface="Times New Roman"/>
                <a:cs typeface="Times New Roman"/>
              </a:rPr>
              <a:t>count,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flag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1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Counter can be </a:t>
            </a:r>
            <a:r>
              <a:rPr sz="2100" spc="5" dirty="0">
                <a:latin typeface="Times New Roman"/>
                <a:cs typeface="Times New Roman"/>
              </a:rPr>
              <a:t>reset to </a:t>
            </a:r>
            <a:r>
              <a:rPr sz="2100" spc="10" dirty="0">
                <a:latin typeface="Times New Roman"/>
                <a:cs typeface="Times New Roman"/>
              </a:rPr>
              <a:t>zero or </a:t>
            </a:r>
            <a:r>
              <a:rPr sz="2100" spc="5" dirty="0">
                <a:latin typeface="Times New Roman"/>
                <a:cs typeface="Times New Roman"/>
              </a:rPr>
              <a:t>to the </a:t>
            </a:r>
            <a:r>
              <a:rPr sz="2100" dirty="0">
                <a:latin typeface="Times New Roman"/>
                <a:cs typeface="Times New Roman"/>
              </a:rPr>
              <a:t>initial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280"/>
              </a:spcBef>
              <a:buClr>
                <a:srgbClr val="660000"/>
              </a:buClr>
              <a:buSzPct val="68085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350" spc="-5" dirty="0">
                <a:latin typeface="Times New Roman"/>
                <a:cs typeface="Times New Roman"/>
              </a:rPr>
              <a:t>Down-counter</a:t>
            </a:r>
            <a:endParaRPr sz="23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85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Counter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decremented at every clock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cycle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1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10" dirty="0">
                <a:latin typeface="Times New Roman"/>
                <a:cs typeface="Times New Roman"/>
              </a:rPr>
              <a:t>count reaches </a:t>
            </a:r>
            <a:r>
              <a:rPr sz="2100" spc="5" dirty="0">
                <a:latin typeface="Times New Roman"/>
                <a:cs typeface="Times New Roman"/>
              </a:rPr>
              <a:t>zero,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flag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9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Counter can be </a:t>
            </a:r>
            <a:r>
              <a:rPr sz="2100" spc="5" dirty="0">
                <a:latin typeface="Times New Roman"/>
                <a:cs typeface="Times New Roman"/>
              </a:rPr>
              <a:t>reset to the </a:t>
            </a:r>
            <a:r>
              <a:rPr sz="2100" spc="10" dirty="0">
                <a:latin typeface="Times New Roman"/>
                <a:cs typeface="Times New Roman"/>
              </a:rPr>
              <a:t>maximum or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initial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280"/>
              </a:spcBef>
              <a:buClr>
                <a:srgbClr val="660000"/>
              </a:buClr>
              <a:buSzPct val="68085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350" spc="-5" dirty="0">
                <a:latin typeface="Times New Roman"/>
                <a:cs typeface="Times New Roman"/>
              </a:rPr>
              <a:t>Free-running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counter</a:t>
            </a:r>
            <a:endParaRPr sz="23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85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latin typeface="Times New Roman"/>
                <a:cs typeface="Times New Roman"/>
              </a:rPr>
              <a:t>Counter runs </a:t>
            </a:r>
            <a:r>
              <a:rPr sz="2100" spc="5" dirty="0">
                <a:latin typeface="Times New Roman"/>
                <a:cs typeface="Times New Roman"/>
              </a:rPr>
              <a:t>continuously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10" dirty="0">
                <a:solidFill>
                  <a:srgbClr val="FF0066"/>
                </a:solidFill>
                <a:latin typeface="Times New Roman"/>
                <a:cs typeface="Times New Roman"/>
              </a:rPr>
              <a:t>only</a:t>
            </a:r>
            <a:r>
              <a:rPr sz="2100" spc="-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readable</a:t>
            </a:r>
            <a:endParaRPr sz="21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1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5" dirty="0">
                <a:latin typeface="Times New Roman"/>
                <a:cs typeface="Times New Roman"/>
              </a:rPr>
              <a:t>it </a:t>
            </a:r>
            <a:r>
              <a:rPr sz="2100" spc="10" dirty="0">
                <a:latin typeface="Times New Roman"/>
                <a:cs typeface="Times New Roman"/>
              </a:rPr>
              <a:t>reaches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maximum </a:t>
            </a:r>
            <a:r>
              <a:rPr sz="2100" spc="5" dirty="0">
                <a:latin typeface="Times New Roman"/>
                <a:cs typeface="Times New Roman"/>
              </a:rPr>
              <a:t>count,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flag is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4639" y="6731000"/>
            <a:ext cx="4389120" cy="48768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705"/>
              </a:spcBef>
            </a:pPr>
            <a:r>
              <a:rPr sz="1900" spc="10" dirty="0">
                <a:latin typeface="Times New Roman"/>
                <a:cs typeface="Times New Roman"/>
              </a:rPr>
              <a:t>What </a:t>
            </a:r>
            <a:r>
              <a:rPr sz="1900" spc="5" dirty="0">
                <a:latin typeface="Times New Roman"/>
                <a:cs typeface="Times New Roman"/>
              </a:rPr>
              <a:t>are applications </a:t>
            </a:r>
            <a:r>
              <a:rPr sz="1900" spc="10" dirty="0">
                <a:latin typeface="Times New Roman"/>
                <a:cs typeface="Times New Roman"/>
              </a:rPr>
              <a:t>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timers?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67868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Timer</a:t>
            </a:r>
            <a:r>
              <a:rPr sz="4700" spc="-90" dirty="0"/>
              <a:t> </a:t>
            </a:r>
            <a:r>
              <a:rPr sz="4700" spc="-5" dirty="0"/>
              <a:t>Applications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094687"/>
            <a:ext cx="7293609" cy="252476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93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3400" dirty="0">
                <a:latin typeface="Times New Roman"/>
                <a:cs typeface="Times New Roman"/>
              </a:rPr>
              <a:t>Time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delay</a:t>
            </a:r>
            <a:endParaRPr sz="34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84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3400" dirty="0">
                <a:latin typeface="Times New Roman"/>
                <a:cs typeface="Times New Roman"/>
              </a:rPr>
              <a:t>Pulse </a:t>
            </a:r>
            <a:r>
              <a:rPr sz="3400" spc="5" dirty="0">
                <a:latin typeface="Times New Roman"/>
                <a:cs typeface="Times New Roman"/>
              </a:rPr>
              <a:t>wave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generation</a:t>
            </a:r>
            <a:endParaRPr sz="34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84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3400" dirty="0">
                <a:latin typeface="Times New Roman"/>
                <a:cs typeface="Times New Roman"/>
              </a:rPr>
              <a:t>Pulse width or frequency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5" dirty="0">
                <a:latin typeface="Times New Roman"/>
                <a:cs typeface="Times New Roman"/>
              </a:rPr>
              <a:t>measurement</a:t>
            </a:r>
            <a:endParaRPr sz="34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84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3400" dirty="0">
                <a:latin typeface="Times New Roman"/>
                <a:cs typeface="Times New Roman"/>
              </a:rPr>
              <a:t>Timer </a:t>
            </a:r>
            <a:r>
              <a:rPr sz="3400" spc="5" dirty="0">
                <a:latin typeface="Times New Roman"/>
                <a:cs typeface="Times New Roman"/>
              </a:rPr>
              <a:t>as an event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counter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48880" y="878839"/>
            <a:ext cx="2113279" cy="148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0"/>
              </a:spcBef>
            </a:pPr>
            <a:r>
              <a:rPr sz="4250" dirty="0"/>
              <a:t>Capture, </a:t>
            </a:r>
            <a:r>
              <a:rPr sz="4250" spc="5" dirty="0"/>
              <a:t>Compare, and  </a:t>
            </a:r>
            <a:r>
              <a:rPr sz="4250" spc="10" dirty="0"/>
              <a:t>PWM </a:t>
            </a:r>
            <a:r>
              <a:rPr sz="4250" dirty="0"/>
              <a:t>(CCP)</a:t>
            </a:r>
            <a:r>
              <a:rPr sz="4250" spc="-40" dirty="0"/>
              <a:t> </a:t>
            </a:r>
            <a:r>
              <a:rPr sz="4250" spc="5" dirty="0"/>
              <a:t>Modules</a:t>
            </a:r>
            <a:endParaRPr sz="4250"/>
          </a:p>
        </p:txBody>
      </p:sp>
      <p:sp>
        <p:nvSpPr>
          <p:cNvPr id="5" name="object 5"/>
          <p:cNvSpPr txBox="1"/>
          <p:nvPr/>
        </p:nvSpPr>
        <p:spPr>
          <a:xfrm>
            <a:off x="724916" y="2111756"/>
            <a:ext cx="8506460" cy="4439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13715" marR="1229995" indent="-501015">
              <a:lnSpc>
                <a:spcPts val="2880"/>
              </a:lnSpc>
              <a:spcBef>
                <a:spcPts val="770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15" dirty="0">
                <a:latin typeface="Times New Roman"/>
                <a:cs typeface="Times New Roman"/>
              </a:rPr>
              <a:t>CCP </a:t>
            </a:r>
            <a:r>
              <a:rPr sz="2950" spc="10" dirty="0">
                <a:latin typeface="Times New Roman"/>
                <a:cs typeface="Times New Roman"/>
              </a:rPr>
              <a:t>modules are commonly found </a:t>
            </a:r>
            <a:r>
              <a:rPr sz="2950" spc="5" dirty="0">
                <a:latin typeface="Times New Roman"/>
                <a:cs typeface="Times New Roman"/>
              </a:rPr>
              <a:t>in recent  microcontrollers</a:t>
            </a:r>
            <a:endParaRPr sz="2950">
              <a:latin typeface="Times New Roman"/>
              <a:cs typeface="Times New Roman"/>
            </a:endParaRPr>
          </a:p>
          <a:p>
            <a:pPr marL="981075" marR="750570" lvl="1" indent="-466090">
              <a:lnSpc>
                <a:spcPct val="80400"/>
              </a:lnSpc>
              <a:spcBef>
                <a:spcPts val="640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latin typeface="Times New Roman"/>
                <a:cs typeface="Times New Roman"/>
              </a:rPr>
              <a:t>16-bit (or two 8-bit) registers </a:t>
            </a:r>
            <a:r>
              <a:rPr sz="2550" spc="-5" dirty="0">
                <a:latin typeface="Times New Roman"/>
                <a:cs typeface="Times New Roman"/>
              </a:rPr>
              <a:t>specially </a:t>
            </a:r>
            <a:r>
              <a:rPr sz="2550" dirty="0">
                <a:latin typeface="Times New Roman"/>
                <a:cs typeface="Times New Roman"/>
              </a:rPr>
              <a:t>designed to  perform the following functions in conjunction with  </a:t>
            </a:r>
            <a:r>
              <a:rPr sz="2550" spc="-5" dirty="0">
                <a:latin typeface="Times New Roman"/>
                <a:cs typeface="Times New Roman"/>
              </a:rPr>
              <a:t>timers</a:t>
            </a:r>
            <a:endParaRPr sz="2550">
              <a:latin typeface="Times New Roman"/>
              <a:cs typeface="Times New Roman"/>
            </a:endParaRPr>
          </a:p>
          <a:p>
            <a:pPr marL="1482090" marR="18415" lvl="2" indent="-499745">
              <a:lnSpc>
                <a:spcPts val="2039"/>
              </a:lnSpc>
              <a:spcBef>
                <a:spcPts val="52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Capture: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20" dirty="0">
                <a:latin typeface="Times New Roman"/>
                <a:cs typeface="Times New Roman"/>
              </a:rPr>
              <a:t>CCP </a:t>
            </a:r>
            <a:r>
              <a:rPr sz="2100" spc="10" dirty="0">
                <a:latin typeface="Times New Roman"/>
                <a:cs typeface="Times New Roman"/>
              </a:rPr>
              <a:t>pin can be </a:t>
            </a:r>
            <a:r>
              <a:rPr sz="2100" spc="5" dirty="0">
                <a:latin typeface="Times New Roman"/>
                <a:cs typeface="Times New Roman"/>
              </a:rPr>
              <a:t>set </a:t>
            </a:r>
            <a:r>
              <a:rPr sz="2100" spc="10" dirty="0">
                <a:latin typeface="Times New Roman"/>
                <a:cs typeface="Times New Roman"/>
              </a:rPr>
              <a:t>as an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input </a:t>
            </a:r>
            <a:r>
              <a:rPr sz="2100" spc="5" dirty="0">
                <a:latin typeface="Times New Roman"/>
                <a:cs typeface="Times New Roman"/>
              </a:rPr>
              <a:t>to </a:t>
            </a:r>
            <a:r>
              <a:rPr sz="2100" spc="10" dirty="0">
                <a:latin typeface="Times New Roman"/>
                <a:cs typeface="Times New Roman"/>
              </a:rPr>
              <a:t>record </a:t>
            </a:r>
            <a:r>
              <a:rPr sz="2100" spc="5" dirty="0">
                <a:latin typeface="Times New Roman"/>
                <a:cs typeface="Times New Roman"/>
              </a:rPr>
              <a:t>the arrival  time </a:t>
            </a:r>
            <a:r>
              <a:rPr sz="2100" spc="10" dirty="0">
                <a:latin typeface="Times New Roman"/>
                <a:cs typeface="Times New Roman"/>
              </a:rPr>
              <a:t>of 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pulse.</a:t>
            </a:r>
            <a:endParaRPr sz="2100">
              <a:latin typeface="Times New Roman"/>
              <a:cs typeface="Times New Roman"/>
            </a:endParaRPr>
          </a:p>
          <a:p>
            <a:pPr marL="1482090" marR="93345" lvl="2" indent="-499745">
              <a:lnSpc>
                <a:spcPts val="2039"/>
              </a:lnSpc>
              <a:spcBef>
                <a:spcPts val="52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Compare: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20" dirty="0">
                <a:latin typeface="Times New Roman"/>
                <a:cs typeface="Times New Roman"/>
              </a:rPr>
              <a:t>CCP </a:t>
            </a:r>
            <a:r>
              <a:rPr sz="2100" spc="10" dirty="0">
                <a:latin typeface="Times New Roman"/>
                <a:cs typeface="Times New Roman"/>
              </a:rPr>
              <a:t>pin </a:t>
            </a:r>
            <a:r>
              <a:rPr sz="2100" spc="5" dirty="0">
                <a:latin typeface="Times New Roman"/>
                <a:cs typeface="Times New Roman"/>
              </a:rPr>
              <a:t>is set </a:t>
            </a:r>
            <a:r>
              <a:rPr sz="2100" spc="10" dirty="0">
                <a:latin typeface="Times New Roman"/>
                <a:cs typeface="Times New Roman"/>
              </a:rPr>
              <a:t>as an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output</a:t>
            </a:r>
            <a:r>
              <a:rPr sz="2100" spc="5" dirty="0">
                <a:latin typeface="Times New Roman"/>
                <a:cs typeface="Times New Roman"/>
              </a:rPr>
              <a:t>, </a:t>
            </a:r>
            <a:r>
              <a:rPr sz="2100" spc="10" dirty="0">
                <a:latin typeface="Times New Roman"/>
                <a:cs typeface="Times New Roman"/>
              </a:rPr>
              <a:t>and at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10" dirty="0">
                <a:latin typeface="Times New Roman"/>
                <a:cs typeface="Times New Roman"/>
              </a:rPr>
              <a:t>given </a:t>
            </a:r>
            <a:r>
              <a:rPr sz="2100" spc="5" dirty="0">
                <a:latin typeface="Times New Roman"/>
                <a:cs typeface="Times New Roman"/>
              </a:rPr>
              <a:t>count,  it </a:t>
            </a:r>
            <a:r>
              <a:rPr sz="2100" spc="10" dirty="0">
                <a:latin typeface="Times New Roman"/>
                <a:cs typeface="Times New Roman"/>
              </a:rPr>
              <a:t>can be driven low, </a:t>
            </a:r>
            <a:r>
              <a:rPr sz="2100" spc="5" dirty="0">
                <a:latin typeface="Times New Roman"/>
                <a:cs typeface="Times New Roman"/>
              </a:rPr>
              <a:t>high, </a:t>
            </a:r>
            <a:r>
              <a:rPr sz="2100" spc="10" dirty="0">
                <a:latin typeface="Times New Roman"/>
                <a:cs typeface="Times New Roman"/>
              </a:rPr>
              <a:t>or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toggled.</a:t>
            </a:r>
            <a:endParaRPr sz="2100">
              <a:latin typeface="Times New Roman"/>
              <a:cs typeface="Times New Roman"/>
            </a:endParaRPr>
          </a:p>
          <a:p>
            <a:pPr marL="1482090" marR="5080" lvl="2" indent="-499745">
              <a:lnSpc>
                <a:spcPts val="2039"/>
              </a:lnSpc>
              <a:spcBef>
                <a:spcPts val="53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Pulse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width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modulation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(PWM):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20" dirty="0">
                <a:latin typeface="Times New Roman"/>
                <a:cs typeface="Times New Roman"/>
              </a:rPr>
              <a:t>CCP </a:t>
            </a:r>
            <a:r>
              <a:rPr sz="2100" spc="10" dirty="0">
                <a:latin typeface="Times New Roman"/>
                <a:cs typeface="Times New Roman"/>
              </a:rPr>
              <a:t>pin </a:t>
            </a:r>
            <a:r>
              <a:rPr sz="2100" spc="5" dirty="0">
                <a:latin typeface="Times New Roman"/>
                <a:cs typeface="Times New Roman"/>
              </a:rPr>
              <a:t>is set </a:t>
            </a:r>
            <a:r>
              <a:rPr sz="2100" spc="10" dirty="0">
                <a:latin typeface="Times New Roman"/>
                <a:cs typeface="Times New Roman"/>
              </a:rPr>
              <a:t>as an </a:t>
            </a:r>
            <a:r>
              <a:rPr sz="2100" spc="5" dirty="0">
                <a:solidFill>
                  <a:srgbClr val="FF0066"/>
                </a:solidFill>
                <a:latin typeface="Times New Roman"/>
                <a:cs typeface="Times New Roman"/>
              </a:rPr>
              <a:t>output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duty cycle of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10" dirty="0">
                <a:latin typeface="Times New Roman"/>
                <a:cs typeface="Times New Roman"/>
              </a:rPr>
              <a:t>pulse can be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varied.</a:t>
            </a:r>
            <a:endParaRPr sz="2100">
              <a:latin typeface="Times New Roman"/>
              <a:cs typeface="Times New Roman"/>
            </a:endParaRPr>
          </a:p>
          <a:p>
            <a:pPr marL="1961514" marR="291465" lvl="3" indent="-467359">
              <a:lnSpc>
                <a:spcPts val="1850"/>
              </a:lnSpc>
              <a:spcBef>
                <a:spcPts val="465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1961514" algn="l"/>
                <a:tab pos="1962150" algn="l"/>
              </a:tabLst>
            </a:pPr>
            <a:r>
              <a:rPr sz="1900" spc="10" dirty="0">
                <a:latin typeface="Times New Roman"/>
                <a:cs typeface="Times New Roman"/>
              </a:rPr>
              <a:t>The </a:t>
            </a:r>
            <a:r>
              <a:rPr sz="1900" spc="5" dirty="0">
                <a:latin typeface="Times New Roman"/>
                <a:cs typeface="Times New Roman"/>
              </a:rPr>
              <a:t>count for the period and the duty cycle are loaded into CCP  registers.</a:t>
            </a:r>
            <a:endParaRPr sz="1900">
              <a:latin typeface="Times New Roman"/>
              <a:cs typeface="Times New Roman"/>
            </a:endParaRPr>
          </a:p>
          <a:p>
            <a:pPr marL="1961514" lvl="3" indent="-467359">
              <a:lnSpc>
                <a:spcPct val="100000"/>
              </a:lnSpc>
              <a:spcBef>
                <a:spcPts val="30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1961514" algn="l"/>
                <a:tab pos="1962150" algn="l"/>
              </a:tabLst>
            </a:pPr>
            <a:r>
              <a:rPr sz="1900" spc="5" dirty="0">
                <a:latin typeface="Times New Roman"/>
                <a:cs typeface="Times New Roman"/>
              </a:rPr>
              <a:t>In </a:t>
            </a:r>
            <a:r>
              <a:rPr sz="1900" dirty="0">
                <a:latin typeface="Times New Roman"/>
                <a:cs typeface="Times New Roman"/>
              </a:rPr>
              <a:t>this </a:t>
            </a:r>
            <a:r>
              <a:rPr sz="1900" spc="5" dirty="0">
                <a:latin typeface="Times New Roman"/>
                <a:cs typeface="Times New Roman"/>
              </a:rPr>
              <a:t>mode, the </a:t>
            </a:r>
            <a:r>
              <a:rPr sz="1900" spc="5" dirty="0">
                <a:solidFill>
                  <a:srgbClr val="FF0066"/>
                </a:solidFill>
                <a:latin typeface="Times New Roman"/>
                <a:cs typeface="Times New Roman"/>
              </a:rPr>
              <a:t>duty cycle </a:t>
            </a:r>
            <a:r>
              <a:rPr sz="1900" spc="5" dirty="0">
                <a:latin typeface="Times New Roman"/>
                <a:cs typeface="Times New Roman"/>
              </a:rPr>
              <a:t>of the output pulse can be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varied.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243840"/>
                </a:moveTo>
                <a:lnTo>
                  <a:pt x="243840" y="243840"/>
                </a:lnTo>
                <a:lnTo>
                  <a:pt x="243840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0"/>
                </a:moveTo>
                <a:lnTo>
                  <a:pt x="243839" y="0"/>
                </a:lnTo>
                <a:lnTo>
                  <a:pt x="24383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243840"/>
                </a:moveTo>
                <a:lnTo>
                  <a:pt x="9018689" y="243840"/>
                </a:lnTo>
                <a:lnTo>
                  <a:pt x="9018689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0"/>
                </a:moveTo>
                <a:lnTo>
                  <a:pt x="9018687" y="0"/>
                </a:lnTo>
                <a:lnTo>
                  <a:pt x="901868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427" y="634996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149012"/>
                </a:moveTo>
                <a:lnTo>
                  <a:pt x="9018689" y="149012"/>
                </a:lnTo>
                <a:lnTo>
                  <a:pt x="9018689" y="0"/>
                </a:lnTo>
                <a:lnTo>
                  <a:pt x="0" y="0"/>
                </a:lnTo>
                <a:lnTo>
                  <a:pt x="0" y="149012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427" y="635000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0"/>
                </a:moveTo>
                <a:lnTo>
                  <a:pt x="9018687" y="0"/>
                </a:lnTo>
                <a:lnTo>
                  <a:pt x="9018687" y="149013"/>
                </a:lnTo>
                <a:lnTo>
                  <a:pt x="0" y="149013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2510" y="636692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145627"/>
                </a:moveTo>
                <a:lnTo>
                  <a:pt x="243840" y="145627"/>
                </a:lnTo>
                <a:lnTo>
                  <a:pt x="243840" y="0"/>
                </a:lnTo>
                <a:lnTo>
                  <a:pt x="0" y="0"/>
                </a:lnTo>
                <a:lnTo>
                  <a:pt x="0" y="14562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2510" y="636689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0"/>
                </a:moveTo>
                <a:lnTo>
                  <a:pt x="243839" y="0"/>
                </a:lnTo>
                <a:lnTo>
                  <a:pt x="243839" y="145626"/>
                </a:lnTo>
                <a:lnTo>
                  <a:pt x="0" y="145626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959" y="228600"/>
            <a:ext cx="3495040" cy="310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8559" y="228600"/>
            <a:ext cx="618744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959" y="2667000"/>
            <a:ext cx="1219200" cy="731520"/>
          </a:xfrm>
          <a:custGeom>
            <a:avLst/>
            <a:gdLst/>
            <a:ahLst/>
            <a:cxnLst/>
            <a:rect l="l" t="t" r="r" b="b"/>
            <a:pathLst>
              <a:path w="1219200" h="731520">
                <a:moveTo>
                  <a:pt x="0" y="365759"/>
                </a:moveTo>
                <a:lnTo>
                  <a:pt x="10991" y="296257"/>
                </a:lnTo>
                <a:lnTo>
                  <a:pt x="42605" y="231156"/>
                </a:lnTo>
                <a:lnTo>
                  <a:pt x="65506" y="200640"/>
                </a:lnTo>
                <a:lnTo>
                  <a:pt x="92796" y="171685"/>
                </a:lnTo>
                <a:lnTo>
                  <a:pt x="124220" y="144443"/>
                </a:lnTo>
                <a:lnTo>
                  <a:pt x="159522" y="119068"/>
                </a:lnTo>
                <a:lnTo>
                  <a:pt x="198446" y="95713"/>
                </a:lnTo>
                <a:lnTo>
                  <a:pt x="240738" y="74532"/>
                </a:lnTo>
                <a:lnTo>
                  <a:pt x="286141" y="55678"/>
                </a:lnTo>
                <a:lnTo>
                  <a:pt x="334400" y="39304"/>
                </a:lnTo>
                <a:lnTo>
                  <a:pt x="385260" y="25563"/>
                </a:lnTo>
                <a:lnTo>
                  <a:pt x="438466" y="14609"/>
                </a:lnTo>
                <a:lnTo>
                  <a:pt x="493761" y="6595"/>
                </a:lnTo>
                <a:lnTo>
                  <a:pt x="550891" y="1674"/>
                </a:lnTo>
                <a:lnTo>
                  <a:pt x="609599" y="0"/>
                </a:lnTo>
                <a:lnTo>
                  <a:pt x="668308" y="1674"/>
                </a:lnTo>
                <a:lnTo>
                  <a:pt x="725438" y="6595"/>
                </a:lnTo>
                <a:lnTo>
                  <a:pt x="780733" y="14609"/>
                </a:lnTo>
                <a:lnTo>
                  <a:pt x="833939" y="25563"/>
                </a:lnTo>
                <a:lnTo>
                  <a:pt x="884799" y="39304"/>
                </a:lnTo>
                <a:lnTo>
                  <a:pt x="933058" y="55678"/>
                </a:lnTo>
                <a:lnTo>
                  <a:pt x="978461" y="74532"/>
                </a:lnTo>
                <a:lnTo>
                  <a:pt x="1020753" y="95713"/>
                </a:lnTo>
                <a:lnTo>
                  <a:pt x="1059677" y="119068"/>
                </a:lnTo>
                <a:lnTo>
                  <a:pt x="1094979" y="144443"/>
                </a:lnTo>
                <a:lnTo>
                  <a:pt x="1126403" y="171685"/>
                </a:lnTo>
                <a:lnTo>
                  <a:pt x="1153693" y="200640"/>
                </a:lnTo>
                <a:lnTo>
                  <a:pt x="1176594" y="231156"/>
                </a:lnTo>
                <a:lnTo>
                  <a:pt x="1208207" y="296257"/>
                </a:lnTo>
                <a:lnTo>
                  <a:pt x="1219199" y="365759"/>
                </a:lnTo>
                <a:lnTo>
                  <a:pt x="1216409" y="400985"/>
                </a:lnTo>
                <a:lnTo>
                  <a:pt x="1194851" y="468439"/>
                </a:lnTo>
                <a:lnTo>
                  <a:pt x="1153693" y="530879"/>
                </a:lnTo>
                <a:lnTo>
                  <a:pt x="1126403" y="559834"/>
                </a:lnTo>
                <a:lnTo>
                  <a:pt x="1094979" y="587076"/>
                </a:lnTo>
                <a:lnTo>
                  <a:pt x="1059677" y="612451"/>
                </a:lnTo>
                <a:lnTo>
                  <a:pt x="1020753" y="635806"/>
                </a:lnTo>
                <a:lnTo>
                  <a:pt x="978461" y="656987"/>
                </a:lnTo>
                <a:lnTo>
                  <a:pt x="933058" y="675841"/>
                </a:lnTo>
                <a:lnTo>
                  <a:pt x="884799" y="692215"/>
                </a:lnTo>
                <a:lnTo>
                  <a:pt x="833939" y="705956"/>
                </a:lnTo>
                <a:lnTo>
                  <a:pt x="780733" y="716910"/>
                </a:lnTo>
                <a:lnTo>
                  <a:pt x="725438" y="724924"/>
                </a:lnTo>
                <a:lnTo>
                  <a:pt x="668308" y="729845"/>
                </a:lnTo>
                <a:lnTo>
                  <a:pt x="609599" y="731519"/>
                </a:lnTo>
                <a:lnTo>
                  <a:pt x="550891" y="729845"/>
                </a:lnTo>
                <a:lnTo>
                  <a:pt x="493761" y="724924"/>
                </a:lnTo>
                <a:lnTo>
                  <a:pt x="438466" y="716910"/>
                </a:lnTo>
                <a:lnTo>
                  <a:pt x="385260" y="705956"/>
                </a:lnTo>
                <a:lnTo>
                  <a:pt x="334400" y="692215"/>
                </a:lnTo>
                <a:lnTo>
                  <a:pt x="286141" y="675841"/>
                </a:lnTo>
                <a:lnTo>
                  <a:pt x="240738" y="656987"/>
                </a:lnTo>
                <a:lnTo>
                  <a:pt x="198446" y="635806"/>
                </a:lnTo>
                <a:lnTo>
                  <a:pt x="159522" y="612451"/>
                </a:lnTo>
                <a:lnTo>
                  <a:pt x="124220" y="587076"/>
                </a:lnTo>
                <a:lnTo>
                  <a:pt x="92796" y="559834"/>
                </a:lnTo>
                <a:lnTo>
                  <a:pt x="65506" y="530879"/>
                </a:lnTo>
                <a:lnTo>
                  <a:pt x="42605" y="500363"/>
                </a:lnTo>
                <a:lnTo>
                  <a:pt x="10991" y="435262"/>
                </a:lnTo>
                <a:lnTo>
                  <a:pt x="0" y="365759"/>
                </a:lnTo>
                <a:close/>
              </a:path>
            </a:pathLst>
          </a:custGeom>
          <a:ln w="4063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959" y="1447800"/>
            <a:ext cx="2357120" cy="731520"/>
          </a:xfrm>
          <a:custGeom>
            <a:avLst/>
            <a:gdLst/>
            <a:ahLst/>
            <a:cxnLst/>
            <a:rect l="l" t="t" r="r" b="b"/>
            <a:pathLst>
              <a:path w="2357120" h="731519">
                <a:moveTo>
                  <a:pt x="0" y="365759"/>
                </a:moveTo>
                <a:lnTo>
                  <a:pt x="7929" y="323104"/>
                </a:lnTo>
                <a:lnTo>
                  <a:pt x="31126" y="281894"/>
                </a:lnTo>
                <a:lnTo>
                  <a:pt x="68708" y="242404"/>
                </a:lnTo>
                <a:lnTo>
                  <a:pt x="119790" y="204908"/>
                </a:lnTo>
                <a:lnTo>
                  <a:pt x="183487" y="169680"/>
                </a:lnTo>
                <a:lnTo>
                  <a:pt x="219790" y="153003"/>
                </a:lnTo>
                <a:lnTo>
                  <a:pt x="258916" y="136995"/>
                </a:lnTo>
                <a:lnTo>
                  <a:pt x="300753" y="121693"/>
                </a:lnTo>
                <a:lnTo>
                  <a:pt x="345192" y="107128"/>
                </a:lnTo>
                <a:lnTo>
                  <a:pt x="392121" y="93337"/>
                </a:lnTo>
                <a:lnTo>
                  <a:pt x="441431" y="80353"/>
                </a:lnTo>
                <a:lnTo>
                  <a:pt x="493010" y="68211"/>
                </a:lnTo>
                <a:lnTo>
                  <a:pt x="546748" y="56944"/>
                </a:lnTo>
                <a:lnTo>
                  <a:pt x="602534" y="46588"/>
                </a:lnTo>
                <a:lnTo>
                  <a:pt x="660259" y="37176"/>
                </a:lnTo>
                <a:lnTo>
                  <a:pt x="719811" y="28743"/>
                </a:lnTo>
                <a:lnTo>
                  <a:pt x="781080" y="21323"/>
                </a:lnTo>
                <a:lnTo>
                  <a:pt x="843955" y="14950"/>
                </a:lnTo>
                <a:lnTo>
                  <a:pt x="908327" y="9660"/>
                </a:lnTo>
                <a:lnTo>
                  <a:pt x="974083" y="5485"/>
                </a:lnTo>
                <a:lnTo>
                  <a:pt x="1041115" y="2460"/>
                </a:lnTo>
                <a:lnTo>
                  <a:pt x="1109310" y="620"/>
                </a:lnTo>
                <a:lnTo>
                  <a:pt x="1178559" y="0"/>
                </a:lnTo>
                <a:lnTo>
                  <a:pt x="1247809" y="620"/>
                </a:lnTo>
                <a:lnTo>
                  <a:pt x="1316005" y="2460"/>
                </a:lnTo>
                <a:lnTo>
                  <a:pt x="1383036" y="5485"/>
                </a:lnTo>
                <a:lnTo>
                  <a:pt x="1448793" y="9660"/>
                </a:lnTo>
                <a:lnTo>
                  <a:pt x="1513164" y="14950"/>
                </a:lnTo>
                <a:lnTo>
                  <a:pt x="1576039" y="21323"/>
                </a:lnTo>
                <a:lnTo>
                  <a:pt x="1637308" y="28743"/>
                </a:lnTo>
                <a:lnTo>
                  <a:pt x="1696861" y="37176"/>
                </a:lnTo>
                <a:lnTo>
                  <a:pt x="1754585" y="46588"/>
                </a:lnTo>
                <a:lnTo>
                  <a:pt x="1810372" y="56944"/>
                </a:lnTo>
                <a:lnTo>
                  <a:pt x="1864110" y="68211"/>
                </a:lnTo>
                <a:lnTo>
                  <a:pt x="1915689" y="80353"/>
                </a:lnTo>
                <a:lnTo>
                  <a:pt x="1964998" y="93337"/>
                </a:lnTo>
                <a:lnTo>
                  <a:pt x="2011927" y="107128"/>
                </a:lnTo>
                <a:lnTo>
                  <a:pt x="2056366" y="121693"/>
                </a:lnTo>
                <a:lnTo>
                  <a:pt x="2098203" y="136995"/>
                </a:lnTo>
                <a:lnTo>
                  <a:pt x="2137329" y="153003"/>
                </a:lnTo>
                <a:lnTo>
                  <a:pt x="2173632" y="169680"/>
                </a:lnTo>
                <a:lnTo>
                  <a:pt x="2237329" y="204908"/>
                </a:lnTo>
                <a:lnTo>
                  <a:pt x="2288411" y="242404"/>
                </a:lnTo>
                <a:lnTo>
                  <a:pt x="2325993" y="281894"/>
                </a:lnTo>
                <a:lnTo>
                  <a:pt x="2349190" y="323104"/>
                </a:lnTo>
                <a:lnTo>
                  <a:pt x="2357119" y="365759"/>
                </a:lnTo>
                <a:lnTo>
                  <a:pt x="2355119" y="387251"/>
                </a:lnTo>
                <a:lnTo>
                  <a:pt x="2339445" y="429218"/>
                </a:lnTo>
                <a:lnTo>
                  <a:pt x="2308945" y="469602"/>
                </a:lnTo>
                <a:lnTo>
                  <a:pt x="2264502" y="508130"/>
                </a:lnTo>
                <a:lnTo>
                  <a:pt x="2207002" y="544526"/>
                </a:lnTo>
                <a:lnTo>
                  <a:pt x="2137329" y="578516"/>
                </a:lnTo>
                <a:lnTo>
                  <a:pt x="2098203" y="594524"/>
                </a:lnTo>
                <a:lnTo>
                  <a:pt x="2056366" y="609826"/>
                </a:lnTo>
                <a:lnTo>
                  <a:pt x="2011927" y="624391"/>
                </a:lnTo>
                <a:lnTo>
                  <a:pt x="1964998" y="638182"/>
                </a:lnTo>
                <a:lnTo>
                  <a:pt x="1915689" y="651166"/>
                </a:lnTo>
                <a:lnTo>
                  <a:pt x="1864110" y="663308"/>
                </a:lnTo>
                <a:lnTo>
                  <a:pt x="1810372" y="674575"/>
                </a:lnTo>
                <a:lnTo>
                  <a:pt x="1754585" y="684931"/>
                </a:lnTo>
                <a:lnTo>
                  <a:pt x="1696861" y="694343"/>
                </a:lnTo>
                <a:lnTo>
                  <a:pt x="1637308" y="702776"/>
                </a:lnTo>
                <a:lnTo>
                  <a:pt x="1576039" y="710196"/>
                </a:lnTo>
                <a:lnTo>
                  <a:pt x="1513164" y="716569"/>
                </a:lnTo>
                <a:lnTo>
                  <a:pt x="1448793" y="721859"/>
                </a:lnTo>
                <a:lnTo>
                  <a:pt x="1383036" y="726034"/>
                </a:lnTo>
                <a:lnTo>
                  <a:pt x="1316005" y="729059"/>
                </a:lnTo>
                <a:lnTo>
                  <a:pt x="1247809" y="730899"/>
                </a:lnTo>
                <a:lnTo>
                  <a:pt x="1178559" y="731519"/>
                </a:lnTo>
                <a:lnTo>
                  <a:pt x="1109310" y="730899"/>
                </a:lnTo>
                <a:lnTo>
                  <a:pt x="1041115" y="729059"/>
                </a:lnTo>
                <a:lnTo>
                  <a:pt x="974083" y="726034"/>
                </a:lnTo>
                <a:lnTo>
                  <a:pt x="908327" y="721859"/>
                </a:lnTo>
                <a:lnTo>
                  <a:pt x="843955" y="716569"/>
                </a:lnTo>
                <a:lnTo>
                  <a:pt x="781080" y="710196"/>
                </a:lnTo>
                <a:lnTo>
                  <a:pt x="719811" y="702776"/>
                </a:lnTo>
                <a:lnTo>
                  <a:pt x="660259" y="694343"/>
                </a:lnTo>
                <a:lnTo>
                  <a:pt x="602534" y="684931"/>
                </a:lnTo>
                <a:lnTo>
                  <a:pt x="546748" y="674575"/>
                </a:lnTo>
                <a:lnTo>
                  <a:pt x="493010" y="663308"/>
                </a:lnTo>
                <a:lnTo>
                  <a:pt x="441431" y="651166"/>
                </a:lnTo>
                <a:lnTo>
                  <a:pt x="392121" y="638182"/>
                </a:lnTo>
                <a:lnTo>
                  <a:pt x="345192" y="624391"/>
                </a:lnTo>
                <a:lnTo>
                  <a:pt x="300753" y="609826"/>
                </a:lnTo>
                <a:lnTo>
                  <a:pt x="258916" y="594524"/>
                </a:lnTo>
                <a:lnTo>
                  <a:pt x="219790" y="578516"/>
                </a:lnTo>
                <a:lnTo>
                  <a:pt x="183487" y="561839"/>
                </a:lnTo>
                <a:lnTo>
                  <a:pt x="119790" y="526611"/>
                </a:lnTo>
                <a:lnTo>
                  <a:pt x="68708" y="489115"/>
                </a:lnTo>
                <a:lnTo>
                  <a:pt x="31126" y="449625"/>
                </a:lnTo>
                <a:lnTo>
                  <a:pt x="7929" y="408415"/>
                </a:lnTo>
                <a:lnTo>
                  <a:pt x="0" y="365759"/>
                </a:lnTo>
                <a:close/>
              </a:path>
            </a:pathLst>
          </a:custGeom>
          <a:ln w="4063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36559" y="3398520"/>
            <a:ext cx="1869439" cy="731520"/>
          </a:xfrm>
          <a:custGeom>
            <a:avLst/>
            <a:gdLst/>
            <a:ahLst/>
            <a:cxnLst/>
            <a:rect l="l" t="t" r="r" b="b"/>
            <a:pathLst>
              <a:path w="1869440" h="731520">
                <a:moveTo>
                  <a:pt x="0" y="365759"/>
                </a:moveTo>
                <a:lnTo>
                  <a:pt x="9282" y="314013"/>
                </a:lnTo>
                <a:lnTo>
                  <a:pt x="36285" y="264497"/>
                </a:lnTo>
                <a:lnTo>
                  <a:pt x="79743" y="217707"/>
                </a:lnTo>
                <a:lnTo>
                  <a:pt x="138392" y="174137"/>
                </a:lnTo>
                <a:lnTo>
                  <a:pt x="173017" y="153714"/>
                </a:lnTo>
                <a:lnTo>
                  <a:pt x="210966" y="134283"/>
                </a:lnTo>
                <a:lnTo>
                  <a:pt x="252079" y="115904"/>
                </a:lnTo>
                <a:lnTo>
                  <a:pt x="296199" y="98639"/>
                </a:lnTo>
                <a:lnTo>
                  <a:pt x="343167" y="82552"/>
                </a:lnTo>
                <a:lnTo>
                  <a:pt x="392825" y="67702"/>
                </a:lnTo>
                <a:lnTo>
                  <a:pt x="445016" y="54153"/>
                </a:lnTo>
                <a:lnTo>
                  <a:pt x="499581" y="41966"/>
                </a:lnTo>
                <a:lnTo>
                  <a:pt x="556362" y="31204"/>
                </a:lnTo>
                <a:lnTo>
                  <a:pt x="615200" y="21927"/>
                </a:lnTo>
                <a:lnTo>
                  <a:pt x="675937" y="14198"/>
                </a:lnTo>
                <a:lnTo>
                  <a:pt x="738416" y="8079"/>
                </a:lnTo>
                <a:lnTo>
                  <a:pt x="802479" y="3632"/>
                </a:lnTo>
                <a:lnTo>
                  <a:pt x="867966" y="918"/>
                </a:lnTo>
                <a:lnTo>
                  <a:pt x="934719" y="0"/>
                </a:lnTo>
                <a:lnTo>
                  <a:pt x="1001474" y="918"/>
                </a:lnTo>
                <a:lnTo>
                  <a:pt x="1066961" y="3632"/>
                </a:lnTo>
                <a:lnTo>
                  <a:pt x="1131024" y="8079"/>
                </a:lnTo>
                <a:lnTo>
                  <a:pt x="1193503" y="14198"/>
                </a:lnTo>
                <a:lnTo>
                  <a:pt x="1254241" y="21927"/>
                </a:lnTo>
                <a:lnTo>
                  <a:pt x="1313079" y="31204"/>
                </a:lnTo>
                <a:lnTo>
                  <a:pt x="1369859" y="41966"/>
                </a:lnTo>
                <a:lnTo>
                  <a:pt x="1424424" y="54153"/>
                </a:lnTo>
                <a:lnTo>
                  <a:pt x="1476615" y="67702"/>
                </a:lnTo>
                <a:lnTo>
                  <a:pt x="1526273" y="82552"/>
                </a:lnTo>
                <a:lnTo>
                  <a:pt x="1573242" y="98639"/>
                </a:lnTo>
                <a:lnTo>
                  <a:pt x="1617361" y="115904"/>
                </a:lnTo>
                <a:lnTo>
                  <a:pt x="1658474" y="134283"/>
                </a:lnTo>
                <a:lnTo>
                  <a:pt x="1696422" y="153714"/>
                </a:lnTo>
                <a:lnTo>
                  <a:pt x="1731048" y="174137"/>
                </a:lnTo>
                <a:lnTo>
                  <a:pt x="1789696" y="217707"/>
                </a:lnTo>
                <a:lnTo>
                  <a:pt x="1833154" y="264497"/>
                </a:lnTo>
                <a:lnTo>
                  <a:pt x="1860157" y="314013"/>
                </a:lnTo>
                <a:lnTo>
                  <a:pt x="1869439" y="365759"/>
                </a:lnTo>
                <a:lnTo>
                  <a:pt x="1867093" y="391881"/>
                </a:lnTo>
                <a:lnTo>
                  <a:pt x="1848792" y="442574"/>
                </a:lnTo>
                <a:lnTo>
                  <a:pt x="1813403" y="490789"/>
                </a:lnTo>
                <a:lnTo>
                  <a:pt x="1762191" y="536031"/>
                </a:lnTo>
                <a:lnTo>
                  <a:pt x="1696422" y="577805"/>
                </a:lnTo>
                <a:lnTo>
                  <a:pt x="1658474" y="597236"/>
                </a:lnTo>
                <a:lnTo>
                  <a:pt x="1617361" y="615615"/>
                </a:lnTo>
                <a:lnTo>
                  <a:pt x="1573242" y="632880"/>
                </a:lnTo>
                <a:lnTo>
                  <a:pt x="1526273" y="648967"/>
                </a:lnTo>
                <a:lnTo>
                  <a:pt x="1476615" y="663817"/>
                </a:lnTo>
                <a:lnTo>
                  <a:pt x="1424424" y="677366"/>
                </a:lnTo>
                <a:lnTo>
                  <a:pt x="1369859" y="689553"/>
                </a:lnTo>
                <a:lnTo>
                  <a:pt x="1313079" y="700315"/>
                </a:lnTo>
                <a:lnTo>
                  <a:pt x="1254241" y="709592"/>
                </a:lnTo>
                <a:lnTo>
                  <a:pt x="1193503" y="717321"/>
                </a:lnTo>
                <a:lnTo>
                  <a:pt x="1131024" y="723440"/>
                </a:lnTo>
                <a:lnTo>
                  <a:pt x="1066961" y="727887"/>
                </a:lnTo>
                <a:lnTo>
                  <a:pt x="1001474" y="730601"/>
                </a:lnTo>
                <a:lnTo>
                  <a:pt x="934719" y="731519"/>
                </a:lnTo>
                <a:lnTo>
                  <a:pt x="867966" y="730601"/>
                </a:lnTo>
                <a:lnTo>
                  <a:pt x="802479" y="727887"/>
                </a:lnTo>
                <a:lnTo>
                  <a:pt x="738416" y="723440"/>
                </a:lnTo>
                <a:lnTo>
                  <a:pt x="675937" y="717321"/>
                </a:lnTo>
                <a:lnTo>
                  <a:pt x="615200" y="709592"/>
                </a:lnTo>
                <a:lnTo>
                  <a:pt x="556362" y="700315"/>
                </a:lnTo>
                <a:lnTo>
                  <a:pt x="499581" y="689553"/>
                </a:lnTo>
                <a:lnTo>
                  <a:pt x="445016" y="677366"/>
                </a:lnTo>
                <a:lnTo>
                  <a:pt x="392825" y="663817"/>
                </a:lnTo>
                <a:lnTo>
                  <a:pt x="343167" y="648967"/>
                </a:lnTo>
                <a:lnTo>
                  <a:pt x="296199" y="632880"/>
                </a:lnTo>
                <a:lnTo>
                  <a:pt x="252079" y="615615"/>
                </a:lnTo>
                <a:lnTo>
                  <a:pt x="210966" y="597236"/>
                </a:lnTo>
                <a:lnTo>
                  <a:pt x="173017" y="577805"/>
                </a:lnTo>
                <a:lnTo>
                  <a:pt x="138392" y="557382"/>
                </a:lnTo>
                <a:lnTo>
                  <a:pt x="79743" y="513812"/>
                </a:lnTo>
                <a:lnTo>
                  <a:pt x="36285" y="467022"/>
                </a:lnTo>
                <a:lnTo>
                  <a:pt x="9282" y="417506"/>
                </a:lnTo>
                <a:lnTo>
                  <a:pt x="0" y="365759"/>
                </a:lnTo>
                <a:close/>
              </a:path>
            </a:pathLst>
          </a:custGeom>
          <a:ln w="4063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" y="6812280"/>
            <a:ext cx="3312160" cy="42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076" y="6433820"/>
            <a:ext cx="9804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Times New Roman"/>
                <a:cs typeface="Times New Roman"/>
              </a:rPr>
              <a:t>Same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for: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243840"/>
                </a:moveTo>
                <a:lnTo>
                  <a:pt x="243840" y="243840"/>
                </a:lnTo>
                <a:lnTo>
                  <a:pt x="243840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0"/>
                </a:moveTo>
                <a:lnTo>
                  <a:pt x="243839" y="0"/>
                </a:lnTo>
                <a:lnTo>
                  <a:pt x="24383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243840"/>
                </a:moveTo>
                <a:lnTo>
                  <a:pt x="9018689" y="243840"/>
                </a:lnTo>
                <a:lnTo>
                  <a:pt x="9018689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0"/>
                </a:moveTo>
                <a:lnTo>
                  <a:pt x="9018687" y="0"/>
                </a:lnTo>
                <a:lnTo>
                  <a:pt x="901868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427" y="634996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149012"/>
                </a:moveTo>
                <a:lnTo>
                  <a:pt x="9018689" y="149012"/>
                </a:lnTo>
                <a:lnTo>
                  <a:pt x="9018689" y="0"/>
                </a:lnTo>
                <a:lnTo>
                  <a:pt x="0" y="0"/>
                </a:lnTo>
                <a:lnTo>
                  <a:pt x="0" y="149012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427" y="635000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0"/>
                </a:moveTo>
                <a:lnTo>
                  <a:pt x="9018687" y="0"/>
                </a:lnTo>
                <a:lnTo>
                  <a:pt x="9018687" y="149013"/>
                </a:lnTo>
                <a:lnTo>
                  <a:pt x="0" y="149013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2510" y="636692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145627"/>
                </a:moveTo>
                <a:lnTo>
                  <a:pt x="243840" y="145627"/>
                </a:lnTo>
                <a:lnTo>
                  <a:pt x="243840" y="0"/>
                </a:lnTo>
                <a:lnTo>
                  <a:pt x="0" y="0"/>
                </a:lnTo>
                <a:lnTo>
                  <a:pt x="0" y="14562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2510" y="636689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0"/>
                </a:moveTo>
                <a:lnTo>
                  <a:pt x="243839" y="0"/>
                </a:lnTo>
                <a:lnTo>
                  <a:pt x="243839" y="145626"/>
                </a:lnTo>
                <a:lnTo>
                  <a:pt x="0" y="145626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338709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PIC18</a:t>
            </a:r>
            <a:r>
              <a:rPr sz="4700" spc="-80" dirty="0"/>
              <a:t> </a:t>
            </a:r>
            <a:r>
              <a:rPr sz="4700" spc="-10" dirty="0"/>
              <a:t>Timers</a:t>
            </a:r>
            <a:endParaRPr sz="4700"/>
          </a:p>
        </p:txBody>
      </p:sp>
      <p:sp>
        <p:nvSpPr>
          <p:cNvPr id="11" name="object 11"/>
          <p:cNvSpPr txBox="1"/>
          <p:nvPr/>
        </p:nvSpPr>
        <p:spPr>
          <a:xfrm>
            <a:off x="806195" y="2157476"/>
            <a:ext cx="8576310" cy="44996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13715" marR="5080" indent="-501015">
              <a:lnSpc>
                <a:spcPts val="3240"/>
              </a:lnSpc>
              <a:spcBef>
                <a:spcPts val="480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15" dirty="0">
                <a:latin typeface="Times New Roman"/>
                <a:cs typeface="Times New Roman"/>
              </a:rPr>
              <a:t>The PIC18 </a:t>
            </a:r>
            <a:r>
              <a:rPr sz="2950" spc="10" dirty="0">
                <a:latin typeface="Times New Roman"/>
                <a:cs typeface="Times New Roman"/>
              </a:rPr>
              <a:t>microcontroller have multiple </a:t>
            </a:r>
            <a:r>
              <a:rPr sz="2950" spc="5" dirty="0">
                <a:solidFill>
                  <a:srgbClr val="993300"/>
                </a:solidFill>
                <a:latin typeface="Times New Roman"/>
                <a:cs typeface="Times New Roman"/>
              </a:rPr>
              <a:t>timers</a:t>
            </a:r>
            <a:r>
              <a:rPr sz="2950" spc="5" dirty="0">
                <a:latin typeface="Times New Roman"/>
                <a:cs typeface="Times New Roman"/>
              </a:rPr>
              <a:t>, </a:t>
            </a:r>
            <a:r>
              <a:rPr sz="2950" spc="10" dirty="0">
                <a:latin typeface="Times New Roman"/>
                <a:cs typeface="Times New Roman"/>
              </a:rPr>
              <a:t>and  </a:t>
            </a:r>
            <a:r>
              <a:rPr sz="2950" spc="5" dirty="0">
                <a:latin typeface="Times New Roman"/>
                <a:cs typeface="Times New Roman"/>
              </a:rPr>
              <a:t>all </a:t>
            </a:r>
            <a:r>
              <a:rPr sz="2950" spc="10" dirty="0">
                <a:latin typeface="Times New Roman"/>
                <a:cs typeface="Times New Roman"/>
              </a:rPr>
              <a:t>of them are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FF0066"/>
                </a:solidFill>
                <a:latin typeface="Times New Roman"/>
                <a:cs typeface="Times New Roman"/>
              </a:rPr>
              <a:t>up-counters</a:t>
            </a:r>
            <a:r>
              <a:rPr sz="2950" spc="10" dirty="0">
                <a:latin typeface="Times New Roman"/>
                <a:cs typeface="Times New Roman"/>
              </a:rPr>
              <a:t>.</a:t>
            </a:r>
            <a:endParaRPr sz="295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340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10" dirty="0">
                <a:latin typeface="Times New Roman"/>
                <a:cs typeface="Times New Roman"/>
              </a:rPr>
              <a:t>Timers are divided </a:t>
            </a:r>
            <a:r>
              <a:rPr sz="2950" spc="5" dirty="0">
                <a:latin typeface="Times New Roman"/>
                <a:cs typeface="Times New Roman"/>
              </a:rPr>
              <a:t>into </a:t>
            </a:r>
            <a:r>
              <a:rPr sz="2950" spc="10" dirty="0">
                <a:latin typeface="Times New Roman"/>
                <a:cs typeface="Times New Roman"/>
              </a:rPr>
              <a:t>two groups: </a:t>
            </a:r>
            <a:r>
              <a:rPr sz="2950" spc="10" dirty="0">
                <a:solidFill>
                  <a:srgbClr val="993300"/>
                </a:solidFill>
                <a:latin typeface="Times New Roman"/>
                <a:cs typeface="Times New Roman"/>
              </a:rPr>
              <a:t>8-bit and</a:t>
            </a:r>
            <a:r>
              <a:rPr sz="2950" spc="1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993300"/>
                </a:solidFill>
                <a:latin typeface="Times New Roman"/>
                <a:cs typeface="Times New Roman"/>
              </a:rPr>
              <a:t>16-bit</a:t>
            </a:r>
            <a:endParaRPr sz="2950">
              <a:latin typeface="Times New Roman"/>
              <a:cs typeface="Times New Roman"/>
            </a:endParaRPr>
          </a:p>
          <a:p>
            <a:pPr marL="513715" marR="1539240" indent="-501015">
              <a:lnSpc>
                <a:spcPts val="3240"/>
              </a:lnSpc>
              <a:spcBef>
                <a:spcPts val="755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10" dirty="0">
                <a:latin typeface="Times New Roman"/>
                <a:cs typeface="Times New Roman"/>
              </a:rPr>
              <a:t>Labeled </a:t>
            </a:r>
            <a:r>
              <a:rPr sz="2950" spc="5" dirty="0">
                <a:latin typeface="Times New Roman"/>
                <a:cs typeface="Times New Roman"/>
              </a:rPr>
              <a:t>as </a:t>
            </a:r>
            <a:r>
              <a:rPr sz="2950" spc="10" dirty="0">
                <a:latin typeface="Times New Roman"/>
                <a:cs typeface="Times New Roman"/>
              </a:rPr>
              <a:t>Timer0 </a:t>
            </a:r>
            <a:r>
              <a:rPr sz="2950" spc="5" dirty="0">
                <a:latin typeface="Times New Roman"/>
                <a:cs typeface="Times New Roman"/>
              </a:rPr>
              <a:t>to </a:t>
            </a:r>
            <a:r>
              <a:rPr sz="2950" spc="10" dirty="0">
                <a:latin typeface="Times New Roman"/>
                <a:cs typeface="Times New Roman"/>
              </a:rPr>
              <a:t>Timer3 or Timer4 </a:t>
            </a:r>
            <a:r>
              <a:rPr sz="2950" spc="5" dirty="0">
                <a:latin typeface="Times New Roman"/>
                <a:cs typeface="Times New Roman"/>
              </a:rPr>
              <a:t>(if  available)</a:t>
            </a:r>
            <a:endParaRPr sz="29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80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Timer0 </a:t>
            </a:r>
            <a:r>
              <a:rPr sz="2550" dirty="0">
                <a:latin typeface="Times New Roman"/>
                <a:cs typeface="Times New Roman"/>
              </a:rPr>
              <a:t>can </a:t>
            </a:r>
            <a:r>
              <a:rPr sz="2550" spc="5" dirty="0">
                <a:latin typeface="Times New Roman"/>
                <a:cs typeface="Times New Roman"/>
              </a:rPr>
              <a:t>be </a:t>
            </a:r>
            <a:r>
              <a:rPr sz="2550" dirty="0">
                <a:latin typeface="Times New Roman"/>
                <a:cs typeface="Times New Roman"/>
              </a:rPr>
              <a:t>set </a:t>
            </a:r>
            <a:r>
              <a:rPr sz="2550" spc="5" dirty="0">
                <a:latin typeface="Times New Roman"/>
                <a:cs typeface="Times New Roman"/>
              </a:rPr>
              <a:t>up </a:t>
            </a:r>
            <a:r>
              <a:rPr sz="2550" dirty="0">
                <a:latin typeface="Times New Roman"/>
                <a:cs typeface="Times New Roman"/>
              </a:rPr>
              <a:t>as an 8-bit </a:t>
            </a:r>
            <a:r>
              <a:rPr sz="2550" spc="5" dirty="0">
                <a:latin typeface="Times New Roman"/>
                <a:cs typeface="Times New Roman"/>
              </a:rPr>
              <a:t>or </a:t>
            </a:r>
            <a:r>
              <a:rPr sz="2550" dirty="0">
                <a:latin typeface="Times New Roman"/>
                <a:cs typeface="Times New Roman"/>
              </a:rPr>
              <a:t>16-bit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timer.</a:t>
            </a:r>
            <a:endParaRPr sz="25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00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Timer1 and Timer3 </a:t>
            </a:r>
            <a:r>
              <a:rPr sz="2550" dirty="0">
                <a:latin typeface="Times New Roman"/>
                <a:cs typeface="Times New Roman"/>
              </a:rPr>
              <a:t>are 16-bit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timers.</a:t>
            </a:r>
            <a:endParaRPr sz="25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25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Timer2 and Timer4 </a:t>
            </a:r>
            <a:r>
              <a:rPr sz="2550" dirty="0">
                <a:latin typeface="Times New Roman"/>
                <a:cs typeface="Times New Roman"/>
              </a:rPr>
              <a:t>(if </a:t>
            </a:r>
            <a:r>
              <a:rPr sz="2550" spc="-5" dirty="0">
                <a:latin typeface="Times New Roman"/>
                <a:cs typeface="Times New Roman"/>
              </a:rPr>
              <a:t>available) </a:t>
            </a:r>
            <a:r>
              <a:rPr sz="2550" dirty="0">
                <a:latin typeface="Times New Roman"/>
                <a:cs typeface="Times New Roman"/>
              </a:rPr>
              <a:t>are 8-bit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timers.</a:t>
            </a:r>
            <a:endParaRPr sz="2550">
              <a:latin typeface="Times New Roman"/>
              <a:cs typeface="Times New Roman"/>
            </a:endParaRPr>
          </a:p>
          <a:p>
            <a:pPr marL="513715" marR="881380" indent="-501015">
              <a:lnSpc>
                <a:spcPts val="3240"/>
              </a:lnSpc>
              <a:spcBef>
                <a:spcPts val="740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10" dirty="0">
                <a:latin typeface="Times New Roman"/>
                <a:cs typeface="Times New Roman"/>
              </a:rPr>
              <a:t>Each </a:t>
            </a:r>
            <a:r>
              <a:rPr sz="2950" spc="5" dirty="0">
                <a:latin typeface="Times New Roman"/>
                <a:cs typeface="Times New Roman"/>
              </a:rPr>
              <a:t>timer associated </a:t>
            </a:r>
            <a:r>
              <a:rPr sz="2950" spc="10" dirty="0">
                <a:latin typeface="Times New Roman"/>
                <a:cs typeface="Times New Roman"/>
              </a:rPr>
              <a:t>with </a:t>
            </a:r>
            <a:r>
              <a:rPr sz="2950" dirty="0">
                <a:latin typeface="Times New Roman"/>
                <a:cs typeface="Times New Roman"/>
              </a:rPr>
              <a:t>its </a:t>
            </a:r>
            <a:r>
              <a:rPr sz="2950" spc="10" dirty="0">
                <a:latin typeface="Times New Roman"/>
                <a:cs typeface="Times New Roman"/>
              </a:rPr>
              <a:t>Special Function  </a:t>
            </a:r>
            <a:r>
              <a:rPr sz="2950" spc="5" dirty="0">
                <a:latin typeface="Times New Roman"/>
                <a:cs typeface="Times New Roman"/>
              </a:rPr>
              <a:t>Register </a:t>
            </a:r>
            <a:r>
              <a:rPr sz="2950" spc="15" dirty="0">
                <a:latin typeface="Times New Roman"/>
                <a:cs typeface="Times New Roman"/>
              </a:rPr>
              <a:t>(SFR): </a:t>
            </a:r>
            <a:r>
              <a:rPr sz="2950" spc="20" dirty="0">
                <a:solidFill>
                  <a:srgbClr val="3333FF"/>
                </a:solidFill>
                <a:latin typeface="Times New Roman"/>
                <a:cs typeface="Times New Roman"/>
              </a:rPr>
              <a:t>T0CON-T3CON </a:t>
            </a:r>
            <a:r>
              <a:rPr sz="2950" spc="10" dirty="0">
                <a:solidFill>
                  <a:srgbClr val="3333FF"/>
                </a:solidFill>
                <a:latin typeface="Times New Roman"/>
                <a:cs typeface="Times New Roman"/>
              </a:rPr>
              <a:t>or</a:t>
            </a:r>
            <a:r>
              <a:rPr sz="295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950" spc="20" dirty="0">
                <a:solidFill>
                  <a:srgbClr val="3333FF"/>
                </a:solidFill>
                <a:latin typeface="Times New Roman"/>
                <a:cs typeface="Times New Roman"/>
              </a:rPr>
              <a:t>T4CON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30159" y="228600"/>
            <a:ext cx="2275840" cy="202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273040" y="2179320"/>
            <a:ext cx="4632960" cy="196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3040" y="4699000"/>
            <a:ext cx="4632960" cy="225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mer0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8432965" y="2206244"/>
            <a:ext cx="13785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 </a:t>
            </a:r>
            <a:r>
              <a:rPr sz="1900" spc="5" dirty="0">
                <a:latin typeface="Times New Roman"/>
                <a:cs typeface="Times New Roman"/>
              </a:rPr>
              <a:t>8-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bit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2005" y="4318508"/>
            <a:ext cx="14395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</a:t>
            </a:r>
            <a:r>
              <a:rPr sz="1900" spc="4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16-bit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00" y="2179320"/>
            <a:ext cx="4389120" cy="169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795" y="3830827"/>
            <a:ext cx="4596130" cy="311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 </a:t>
            </a:r>
            <a:r>
              <a:rPr sz="1900" spc="5" dirty="0">
                <a:latin typeface="Times New Roman"/>
                <a:cs typeface="Times New Roman"/>
              </a:rPr>
              <a:t>Control Register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(T0CON)</a:t>
            </a:r>
            <a:endParaRPr sz="19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be set up as an 8-bit or 16-bit timer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Has eight options of pre-scale values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(Divides)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run on internal clock source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(instruction</a:t>
            </a:r>
            <a:endParaRPr sz="1700">
              <a:latin typeface="Times New Roman"/>
              <a:cs typeface="Times New Roman"/>
            </a:endParaRPr>
          </a:p>
          <a:p>
            <a:pPr marL="378460" marR="671195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Times New Roman"/>
                <a:cs typeface="Times New Roman"/>
              </a:rPr>
              <a:t>cycle) or external clock connected to pin  </a:t>
            </a:r>
            <a:r>
              <a:rPr sz="1700" spc="-5" dirty="0">
                <a:solidFill>
                  <a:srgbClr val="993300"/>
                </a:solidFill>
                <a:latin typeface="Times New Roman"/>
                <a:cs typeface="Times New Roman"/>
              </a:rPr>
              <a:t>RA4/T0CK1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 startAt="4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Generates an interrupt or sets a flag when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endParaRPr sz="17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Times New Roman"/>
                <a:cs typeface="Times New Roman"/>
              </a:rPr>
              <a:t>overflows from </a:t>
            </a:r>
            <a:r>
              <a:rPr sz="1700" spc="-5" dirty="0">
                <a:latin typeface="Times New Roman"/>
                <a:cs typeface="Times New Roman"/>
              </a:rPr>
              <a:t>FFH </a:t>
            </a:r>
            <a:r>
              <a:rPr sz="1700" dirty="0">
                <a:latin typeface="Times New Roman"/>
                <a:cs typeface="Times New Roman"/>
              </a:rPr>
              <a:t>to 00 in the 8-bit mode and  from </a:t>
            </a:r>
            <a:r>
              <a:rPr sz="1700" spc="-5" dirty="0">
                <a:latin typeface="Times New Roman"/>
                <a:cs typeface="Times New Roman"/>
              </a:rPr>
              <a:t>FFFFH </a:t>
            </a:r>
            <a:r>
              <a:rPr sz="1700" dirty="0">
                <a:latin typeface="Times New Roman"/>
                <a:cs typeface="Times New Roman"/>
              </a:rPr>
              <a:t>to 0000 in the 16-bit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mode</a:t>
            </a:r>
            <a:endParaRPr sz="1700">
              <a:latin typeface="Times New Roman"/>
              <a:cs typeface="Times New Roman"/>
            </a:endParaRPr>
          </a:p>
          <a:p>
            <a:pPr marL="378460" marR="339725" indent="-365760">
              <a:lnSpc>
                <a:spcPts val="2060"/>
              </a:lnSpc>
              <a:spcBef>
                <a:spcPts val="50"/>
              </a:spcBef>
              <a:buAutoNum type="arabicPeriod" startAt="5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be set up on either rising edge or falling  edge when an external clock 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17840" y="502412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05519" y="591820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4240" y="258572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400" y="7218680"/>
            <a:ext cx="5039360" cy="32512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80"/>
              </a:spcBef>
            </a:pPr>
            <a:r>
              <a:rPr sz="1900" spc="5" dirty="0">
                <a:latin typeface="Times New Roman"/>
                <a:cs typeface="Times New Roman"/>
              </a:rPr>
              <a:t>Instruction cycle </a:t>
            </a:r>
            <a:r>
              <a:rPr sz="1900" spc="10" dirty="0">
                <a:latin typeface="Times New Roman"/>
                <a:cs typeface="Times New Roman"/>
              </a:rPr>
              <a:t>= 4 </a:t>
            </a:r>
            <a:r>
              <a:rPr sz="1900" spc="5" dirty="0">
                <a:latin typeface="Times New Roman"/>
                <a:cs typeface="Times New Roman"/>
              </a:rPr>
              <a:t>clock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cycle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9138" y="1756422"/>
            <a:ext cx="4682490" cy="295910"/>
          </a:xfrm>
          <a:prstGeom prst="rect">
            <a:avLst/>
          </a:prstGeom>
          <a:solidFill>
            <a:srgbClr val="FFD3D3"/>
          </a:solidFill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250" spc="10" dirty="0">
                <a:latin typeface="Times New Roman"/>
                <a:cs typeface="Times New Roman"/>
              </a:rPr>
              <a:t>Note: </a:t>
            </a:r>
            <a:r>
              <a:rPr sz="1250" spc="15" dirty="0">
                <a:latin typeface="Times New Roman"/>
                <a:cs typeface="Times New Roman"/>
              </a:rPr>
              <a:t>TMR </a:t>
            </a:r>
            <a:r>
              <a:rPr sz="1250" spc="10" dirty="0">
                <a:latin typeface="Times New Roman"/>
                <a:cs typeface="Times New Roman"/>
              </a:rPr>
              <a:t>Flags are </a:t>
            </a:r>
            <a:r>
              <a:rPr sz="1250" spc="5" dirty="0">
                <a:latin typeface="Times New Roman"/>
                <a:cs typeface="Times New Roman"/>
              </a:rPr>
              <a:t>set </a:t>
            </a:r>
            <a:r>
              <a:rPr sz="1250" spc="10" dirty="0">
                <a:latin typeface="Times New Roman"/>
                <a:cs typeface="Times New Roman"/>
              </a:rPr>
              <a:t>when the counter </a:t>
            </a:r>
            <a:r>
              <a:rPr sz="1250" spc="5" dirty="0">
                <a:latin typeface="Times New Roman"/>
                <a:cs typeface="Times New Roman"/>
              </a:rPr>
              <a:t>reg. </a:t>
            </a:r>
            <a:r>
              <a:rPr sz="1250" spc="10" dirty="0">
                <a:latin typeface="Times New Roman"/>
                <a:cs typeface="Times New Roman"/>
              </a:rPr>
              <a:t>has reached </a:t>
            </a:r>
            <a:r>
              <a:rPr sz="1250" spc="5" dirty="0">
                <a:latin typeface="Times New Roman"/>
                <a:cs typeface="Times New Roman"/>
              </a:rPr>
              <a:t>it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max.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11734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Reset</a:t>
            </a:r>
            <a:r>
              <a:rPr sz="4700" spc="-65" dirty="0"/>
              <a:t> </a:t>
            </a:r>
            <a:r>
              <a:rPr sz="4700" spc="-5" dirty="0"/>
              <a:t>Conditions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626703" y="2489707"/>
            <a:ext cx="3253104" cy="1781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FF0066"/>
                </a:solidFill>
                <a:latin typeface="Times New Roman"/>
                <a:cs typeface="Times New Roman"/>
              </a:rPr>
              <a:t>Master</a:t>
            </a:r>
            <a:r>
              <a:rPr sz="1900" b="1" spc="-3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FF0066"/>
                </a:solidFill>
                <a:latin typeface="Times New Roman"/>
                <a:cs typeface="Times New Roman"/>
              </a:rPr>
              <a:t>Clear</a:t>
            </a:r>
            <a:endParaRPr sz="1900">
              <a:latin typeface="Times New Roman"/>
              <a:cs typeface="Times New Roman"/>
            </a:endParaRPr>
          </a:p>
          <a:p>
            <a:pPr marL="12700" marR="760095">
              <a:lnSpc>
                <a:spcPts val="2300"/>
              </a:lnSpc>
              <a:spcBef>
                <a:spcPts val="85"/>
              </a:spcBef>
            </a:pPr>
            <a:r>
              <a:rPr sz="1900" dirty="0">
                <a:latin typeface="Times New Roman"/>
                <a:cs typeface="Times New Roman"/>
              </a:rPr>
              <a:t>Initializes </a:t>
            </a:r>
            <a:r>
              <a:rPr sz="1900" spc="5" dirty="0">
                <a:latin typeface="Times New Roman"/>
                <a:cs typeface="Times New Roman"/>
              </a:rPr>
              <a:t>the </a:t>
            </a:r>
            <a:r>
              <a:rPr sz="1900" spc="10" dirty="0">
                <a:latin typeface="Times New Roman"/>
                <a:cs typeface="Times New Roman"/>
              </a:rPr>
              <a:t>MCU  </a:t>
            </a:r>
            <a:r>
              <a:rPr sz="1900" spc="5" dirty="0">
                <a:latin typeface="Times New Roman"/>
                <a:cs typeface="Times New Roman"/>
              </a:rPr>
              <a:t>Starts with memory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0x00</a:t>
            </a:r>
            <a:endParaRPr sz="1900">
              <a:latin typeface="Times New Roman"/>
              <a:cs typeface="Times New Roman"/>
            </a:endParaRPr>
          </a:p>
          <a:p>
            <a:pPr marL="12700" marR="346710">
              <a:lnSpc>
                <a:spcPts val="2300"/>
              </a:lnSpc>
              <a:spcBef>
                <a:spcPts val="5"/>
              </a:spcBef>
            </a:pPr>
            <a:r>
              <a:rPr sz="1900" spc="10" dirty="0">
                <a:latin typeface="Times New Roman"/>
                <a:cs typeface="Times New Roman"/>
              </a:rPr>
              <a:t>RC </a:t>
            </a:r>
            <a:r>
              <a:rPr sz="1900" spc="5" dirty="0">
                <a:latin typeface="Times New Roman"/>
                <a:cs typeface="Times New Roman"/>
              </a:rPr>
              <a:t>time constant 10-20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msec  (R=10K/C=1uF)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1900" b="1" spc="10" dirty="0">
                <a:latin typeface="Times New Roman"/>
                <a:cs typeface="Times New Roman"/>
              </a:rPr>
              <a:t>#pragma </a:t>
            </a:r>
            <a:r>
              <a:rPr sz="1900" b="1" spc="5" dirty="0">
                <a:latin typeface="Times New Roman"/>
                <a:cs typeface="Times New Roman"/>
              </a:rPr>
              <a:t>config </a:t>
            </a:r>
            <a:r>
              <a:rPr sz="1900" b="1" spc="10" dirty="0">
                <a:latin typeface="Times New Roman"/>
                <a:cs typeface="Times New Roman"/>
              </a:rPr>
              <a:t>MCLRE =</a:t>
            </a:r>
            <a:r>
              <a:rPr sz="1900" b="1" spc="-75" dirty="0">
                <a:latin typeface="Times New Roman"/>
                <a:cs typeface="Times New Roman"/>
              </a:rPr>
              <a:t> </a:t>
            </a:r>
            <a:r>
              <a:rPr sz="1900" b="1" spc="10" dirty="0">
                <a:latin typeface="Times New Roman"/>
                <a:cs typeface="Times New Roman"/>
              </a:rPr>
              <a:t>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010" y="5513323"/>
            <a:ext cx="145415" cy="2425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185"/>
              </a:spcBef>
            </a:pPr>
            <a:r>
              <a:rPr sz="750" spc="-10" dirty="0">
                <a:solidFill>
                  <a:srgbClr val="000080"/>
                </a:solidFill>
                <a:latin typeface="Arial"/>
                <a:cs typeface="Arial"/>
              </a:rPr>
              <a:t>R1  </a:t>
            </a:r>
            <a:r>
              <a:rPr sz="750" spc="-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4897628"/>
            <a:ext cx="2241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VC</a:t>
            </a:r>
            <a:r>
              <a:rPr sz="750" spc="-5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8139" y="6543547"/>
            <a:ext cx="145415" cy="23367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250"/>
              </a:spcBef>
            </a:pPr>
            <a:r>
              <a:rPr sz="750" spc="-10" dirty="0">
                <a:solidFill>
                  <a:srgbClr val="000080"/>
                </a:solidFill>
                <a:latin typeface="Arial"/>
                <a:cs typeface="Arial"/>
              </a:rPr>
              <a:t>C1  </a:t>
            </a:r>
            <a:r>
              <a:rPr sz="750" spc="-5" dirty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5186" y="282790"/>
          <a:ext cx="9273539" cy="494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999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43679" y="2595879"/>
            <a:ext cx="5161280" cy="409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8526" y="2662453"/>
            <a:ext cx="1303020" cy="655320"/>
          </a:xfrm>
          <a:custGeom>
            <a:avLst/>
            <a:gdLst/>
            <a:ahLst/>
            <a:cxnLst/>
            <a:rect l="l" t="t" r="r" b="b"/>
            <a:pathLst>
              <a:path w="1303020" h="655320">
                <a:moveTo>
                  <a:pt x="1227785" y="622985"/>
                </a:moveTo>
                <a:lnTo>
                  <a:pt x="1211884" y="654786"/>
                </a:lnTo>
                <a:lnTo>
                  <a:pt x="1302753" y="654786"/>
                </a:lnTo>
                <a:lnTo>
                  <a:pt x="1283446" y="629043"/>
                </a:lnTo>
                <a:lnTo>
                  <a:pt x="1239901" y="629043"/>
                </a:lnTo>
                <a:lnTo>
                  <a:pt x="1227785" y="622985"/>
                </a:lnTo>
                <a:close/>
              </a:path>
              <a:path w="1303020" h="655320">
                <a:moveTo>
                  <a:pt x="1232329" y="613897"/>
                </a:moveTo>
                <a:lnTo>
                  <a:pt x="1227785" y="622985"/>
                </a:lnTo>
                <a:lnTo>
                  <a:pt x="1239901" y="629043"/>
                </a:lnTo>
                <a:lnTo>
                  <a:pt x="1244434" y="619950"/>
                </a:lnTo>
                <a:lnTo>
                  <a:pt x="1232329" y="613897"/>
                </a:lnTo>
                <a:close/>
              </a:path>
              <a:path w="1303020" h="655320">
                <a:moveTo>
                  <a:pt x="1248232" y="582091"/>
                </a:moveTo>
                <a:lnTo>
                  <a:pt x="1232329" y="613897"/>
                </a:lnTo>
                <a:lnTo>
                  <a:pt x="1244434" y="619950"/>
                </a:lnTo>
                <a:lnTo>
                  <a:pt x="1239901" y="629043"/>
                </a:lnTo>
                <a:lnTo>
                  <a:pt x="1283446" y="629043"/>
                </a:lnTo>
                <a:lnTo>
                  <a:pt x="1248232" y="582091"/>
                </a:lnTo>
                <a:close/>
              </a:path>
              <a:path w="1303020" h="655320">
                <a:moveTo>
                  <a:pt x="4546" y="0"/>
                </a:moveTo>
                <a:lnTo>
                  <a:pt x="0" y="9093"/>
                </a:lnTo>
                <a:lnTo>
                  <a:pt x="1227785" y="622985"/>
                </a:lnTo>
                <a:lnTo>
                  <a:pt x="1232329" y="613897"/>
                </a:lnTo>
                <a:lnTo>
                  <a:pt x="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4409" y="55304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0" y="0"/>
                </a:moveTo>
                <a:lnTo>
                  <a:pt x="30479" y="30479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3929" y="5560910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60959" y="0"/>
                </a:moveTo>
                <a:lnTo>
                  <a:pt x="0" y="62652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3929" y="562355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959" y="60959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3929" y="5684520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60959" y="0"/>
                </a:moveTo>
                <a:lnTo>
                  <a:pt x="0" y="62653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3929" y="574716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959" y="60959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4409" y="580812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79" y="0"/>
                </a:moveTo>
                <a:lnTo>
                  <a:pt x="0" y="30479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4409" y="542712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1" y="103293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4409" y="5838618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292"/>
                </a:moveTo>
                <a:lnTo>
                  <a:pt x="1" y="0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1119" y="707474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586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3289" y="7105226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32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3778" y="713570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82972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4249" y="716788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4409" y="507831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1" y="40639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3929" y="5015649"/>
            <a:ext cx="50800" cy="52705"/>
          </a:xfrm>
          <a:custGeom>
            <a:avLst/>
            <a:gdLst/>
            <a:ahLst/>
            <a:cxnLst/>
            <a:rect l="l" t="t" r="r" b="b"/>
            <a:pathLst>
              <a:path w="50800" h="52704">
                <a:moveTo>
                  <a:pt x="0" y="26246"/>
                </a:moveTo>
                <a:lnTo>
                  <a:pt x="1996" y="16030"/>
                </a:lnTo>
                <a:lnTo>
                  <a:pt x="7439" y="7687"/>
                </a:lnTo>
                <a:lnTo>
                  <a:pt x="15513" y="2062"/>
                </a:lnTo>
                <a:lnTo>
                  <a:pt x="25399" y="0"/>
                </a:lnTo>
                <a:lnTo>
                  <a:pt x="35286" y="2062"/>
                </a:lnTo>
                <a:lnTo>
                  <a:pt x="43360" y="7687"/>
                </a:lnTo>
                <a:lnTo>
                  <a:pt x="48803" y="16030"/>
                </a:lnTo>
                <a:lnTo>
                  <a:pt x="50799" y="26246"/>
                </a:lnTo>
                <a:lnTo>
                  <a:pt x="48803" y="36462"/>
                </a:lnTo>
                <a:lnTo>
                  <a:pt x="43360" y="44805"/>
                </a:lnTo>
                <a:lnTo>
                  <a:pt x="35286" y="50430"/>
                </a:lnTo>
                <a:lnTo>
                  <a:pt x="25399" y="52492"/>
                </a:lnTo>
                <a:lnTo>
                  <a:pt x="15513" y="50430"/>
                </a:lnTo>
                <a:lnTo>
                  <a:pt x="7439" y="44805"/>
                </a:lnTo>
                <a:lnTo>
                  <a:pt x="1996" y="36462"/>
                </a:lnTo>
                <a:lnTo>
                  <a:pt x="0" y="26246"/>
                </a:lnTo>
                <a:close/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4409" y="594191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1" y="206586"/>
                </a:lnTo>
              </a:path>
            </a:pathLst>
          </a:custGeom>
          <a:ln w="10159">
            <a:solidFill>
              <a:srgbClr val="8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4409" y="5118942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308186"/>
                </a:moveTo>
                <a:lnTo>
                  <a:pt x="1" y="0"/>
                </a:lnTo>
              </a:path>
            </a:pathLst>
          </a:custGeom>
          <a:ln w="10159">
            <a:solidFill>
              <a:srgbClr val="8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1119" y="6559974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586" y="1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4409" y="6600614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1" y="62652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4409" y="6600606"/>
            <a:ext cx="100330" cy="34925"/>
          </a:xfrm>
          <a:custGeom>
            <a:avLst/>
            <a:gdLst/>
            <a:ahLst/>
            <a:cxnLst/>
            <a:rect l="l" t="t" r="r" b="b"/>
            <a:pathLst>
              <a:path w="100330" h="34925">
                <a:moveTo>
                  <a:pt x="0" y="0"/>
                </a:moveTo>
                <a:lnTo>
                  <a:pt x="26850" y="2270"/>
                </a:lnTo>
                <a:lnTo>
                  <a:pt x="52797" y="8958"/>
                </a:lnTo>
                <a:lnTo>
                  <a:pt x="77321" y="19881"/>
                </a:lnTo>
                <a:lnTo>
                  <a:pt x="99898" y="34856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4510" y="6600606"/>
            <a:ext cx="100330" cy="34925"/>
          </a:xfrm>
          <a:custGeom>
            <a:avLst/>
            <a:gdLst/>
            <a:ahLst/>
            <a:cxnLst/>
            <a:rect l="l" t="t" r="r" b="b"/>
            <a:pathLst>
              <a:path w="100330" h="34925">
                <a:moveTo>
                  <a:pt x="0" y="34856"/>
                </a:moveTo>
                <a:lnTo>
                  <a:pt x="22577" y="19881"/>
                </a:lnTo>
                <a:lnTo>
                  <a:pt x="47102" y="8958"/>
                </a:lnTo>
                <a:lnTo>
                  <a:pt x="73052" y="2270"/>
                </a:lnTo>
                <a:lnTo>
                  <a:pt x="99907" y="0"/>
                </a:lnTo>
              </a:path>
            </a:pathLst>
          </a:custGeom>
          <a:ln w="101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4409" y="645667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1" y="103293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4409" y="6663267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293"/>
                </a:moveTo>
                <a:lnTo>
                  <a:pt x="1" y="0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4409" y="6766561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1" y="308186"/>
                </a:lnTo>
              </a:path>
            </a:pathLst>
          </a:custGeom>
          <a:ln w="10159">
            <a:solidFill>
              <a:srgbClr val="8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4174" y="6148489"/>
            <a:ext cx="1471930" cy="0"/>
          </a:xfrm>
          <a:custGeom>
            <a:avLst/>
            <a:gdLst/>
            <a:ahLst/>
            <a:cxnLst/>
            <a:rect l="l" t="t" r="r" b="b"/>
            <a:pathLst>
              <a:path w="1471930">
                <a:moveTo>
                  <a:pt x="0" y="0"/>
                </a:moveTo>
                <a:lnTo>
                  <a:pt x="1471505" y="0"/>
                </a:lnTo>
              </a:path>
            </a:pathLst>
          </a:custGeom>
          <a:ln w="10161">
            <a:solidFill>
              <a:srgbClr val="8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24089" y="61281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23660" y="0"/>
                </a:moveTo>
                <a:lnTo>
                  <a:pt x="6832" y="0"/>
                </a:lnTo>
                <a:lnTo>
                  <a:pt x="0" y="6832"/>
                </a:lnTo>
                <a:lnTo>
                  <a:pt x="0" y="23660"/>
                </a:lnTo>
                <a:lnTo>
                  <a:pt x="6832" y="30479"/>
                </a:lnTo>
                <a:lnTo>
                  <a:pt x="23660" y="30479"/>
                </a:lnTo>
                <a:lnTo>
                  <a:pt x="30480" y="23660"/>
                </a:lnTo>
                <a:lnTo>
                  <a:pt x="30480" y="6832"/>
                </a:lnTo>
                <a:lnTo>
                  <a:pt x="236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4089" y="61281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0" y="15239"/>
                </a:moveTo>
                <a:lnTo>
                  <a:pt x="0" y="6823"/>
                </a:lnTo>
                <a:lnTo>
                  <a:pt x="6823" y="0"/>
                </a:lnTo>
                <a:lnTo>
                  <a:pt x="15239" y="0"/>
                </a:lnTo>
                <a:lnTo>
                  <a:pt x="23656" y="0"/>
                </a:lnTo>
                <a:lnTo>
                  <a:pt x="30479" y="6823"/>
                </a:lnTo>
                <a:lnTo>
                  <a:pt x="30479" y="15239"/>
                </a:lnTo>
                <a:lnTo>
                  <a:pt x="30479" y="23656"/>
                </a:lnTo>
                <a:lnTo>
                  <a:pt x="23656" y="30479"/>
                </a:lnTo>
                <a:lnTo>
                  <a:pt x="15239" y="30479"/>
                </a:lnTo>
                <a:lnTo>
                  <a:pt x="6823" y="30479"/>
                </a:lnTo>
                <a:lnTo>
                  <a:pt x="0" y="23656"/>
                </a:lnTo>
                <a:lnTo>
                  <a:pt x="0" y="15239"/>
                </a:lnTo>
                <a:close/>
              </a:path>
            </a:pathLst>
          </a:custGeom>
          <a:ln w="1015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4409" y="6148489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1" y="308186"/>
                </a:lnTo>
              </a:path>
            </a:pathLst>
          </a:custGeom>
          <a:ln w="10159">
            <a:solidFill>
              <a:srgbClr val="8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3636" y="5863844"/>
            <a:ext cx="716280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1900" spc="5" dirty="0">
                <a:latin typeface="Times New Roman"/>
                <a:cs typeface="Times New Roman"/>
              </a:rPr>
              <a:t>MCLR  </a:t>
            </a:r>
            <a:r>
              <a:rPr sz="1900" spc="10" dirty="0">
                <a:latin typeface="Times New Roman"/>
                <a:cs typeface="Times New Roman"/>
              </a:rPr>
              <a:t>SW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65679" y="5511800"/>
            <a:ext cx="894080" cy="1544320"/>
          </a:xfrm>
          <a:custGeom>
            <a:avLst/>
            <a:gdLst/>
            <a:ahLst/>
            <a:cxnLst/>
            <a:rect l="l" t="t" r="r" b="b"/>
            <a:pathLst>
              <a:path w="894080" h="1544320">
                <a:moveTo>
                  <a:pt x="0" y="1544320"/>
                </a:moveTo>
                <a:lnTo>
                  <a:pt x="894080" y="1544320"/>
                </a:lnTo>
                <a:lnTo>
                  <a:pt x="894080" y="0"/>
                </a:lnTo>
                <a:lnTo>
                  <a:pt x="0" y="0"/>
                </a:lnTo>
                <a:lnTo>
                  <a:pt x="0" y="154432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65679" y="5511800"/>
            <a:ext cx="894080" cy="1544320"/>
          </a:xfrm>
          <a:custGeom>
            <a:avLst/>
            <a:gdLst/>
            <a:ahLst/>
            <a:cxnLst/>
            <a:rect l="l" t="t" r="r" b="b"/>
            <a:pathLst>
              <a:path w="894080" h="1544320">
                <a:moveTo>
                  <a:pt x="0" y="0"/>
                </a:moveTo>
                <a:lnTo>
                  <a:pt x="894079" y="0"/>
                </a:lnTo>
                <a:lnTo>
                  <a:pt x="894079" y="1544319"/>
                </a:lnTo>
                <a:lnTo>
                  <a:pt x="0" y="1544319"/>
                </a:lnTo>
                <a:lnTo>
                  <a:pt x="0" y="0"/>
                </a:lnTo>
                <a:close/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273040" y="2179320"/>
            <a:ext cx="4632960" cy="196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3040" y="4699000"/>
            <a:ext cx="4632960" cy="225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mer0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8432965" y="2206244"/>
            <a:ext cx="13785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 </a:t>
            </a:r>
            <a:r>
              <a:rPr sz="1900" spc="5" dirty="0">
                <a:latin typeface="Times New Roman"/>
                <a:cs typeface="Times New Roman"/>
              </a:rPr>
              <a:t>8-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bit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2005" y="4318508"/>
            <a:ext cx="14395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</a:t>
            </a:r>
            <a:r>
              <a:rPr sz="1900" spc="4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16-bit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00" y="2179320"/>
            <a:ext cx="4389120" cy="169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795" y="3830827"/>
            <a:ext cx="4596130" cy="311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20"/>
              </a:spcBef>
            </a:pPr>
            <a:r>
              <a:rPr sz="1900" spc="-5" dirty="0">
                <a:latin typeface="Times New Roman"/>
                <a:cs typeface="Times New Roman"/>
              </a:rPr>
              <a:t>Timer0 </a:t>
            </a:r>
            <a:r>
              <a:rPr sz="1900" spc="5" dirty="0">
                <a:latin typeface="Times New Roman"/>
                <a:cs typeface="Times New Roman"/>
              </a:rPr>
              <a:t>Control Register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(T0CON)</a:t>
            </a:r>
            <a:endParaRPr sz="19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be set up as an 8-bit or 16-bit timer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Has eight options of pre-scale values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(Divides)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run on internal clock source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(instruction</a:t>
            </a:r>
            <a:endParaRPr sz="1700">
              <a:latin typeface="Times New Roman"/>
              <a:cs typeface="Times New Roman"/>
            </a:endParaRPr>
          </a:p>
          <a:p>
            <a:pPr marL="378460" marR="671195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Times New Roman"/>
                <a:cs typeface="Times New Roman"/>
              </a:rPr>
              <a:t>cycle) or external clock connected to pin  </a:t>
            </a:r>
            <a:r>
              <a:rPr sz="1700" spc="-5" dirty="0">
                <a:solidFill>
                  <a:srgbClr val="993300"/>
                </a:solidFill>
                <a:latin typeface="Times New Roman"/>
                <a:cs typeface="Times New Roman"/>
              </a:rPr>
              <a:t>RA4/T0CK1</a:t>
            </a:r>
            <a:endParaRPr sz="17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 startAt="4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Generates an interrupt or sets a flag when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endParaRPr sz="17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Times New Roman"/>
                <a:cs typeface="Times New Roman"/>
              </a:rPr>
              <a:t>overflows from </a:t>
            </a:r>
            <a:r>
              <a:rPr sz="1700" spc="-5" dirty="0">
                <a:latin typeface="Times New Roman"/>
                <a:cs typeface="Times New Roman"/>
              </a:rPr>
              <a:t>FFH </a:t>
            </a:r>
            <a:r>
              <a:rPr sz="1700" dirty="0">
                <a:latin typeface="Times New Roman"/>
                <a:cs typeface="Times New Roman"/>
              </a:rPr>
              <a:t>to 00 in the 8-bit mode and  from </a:t>
            </a:r>
            <a:r>
              <a:rPr sz="1700" spc="-5" dirty="0">
                <a:latin typeface="Times New Roman"/>
                <a:cs typeface="Times New Roman"/>
              </a:rPr>
              <a:t>FFFFH </a:t>
            </a:r>
            <a:r>
              <a:rPr sz="1700" dirty="0">
                <a:latin typeface="Times New Roman"/>
                <a:cs typeface="Times New Roman"/>
              </a:rPr>
              <a:t>to 0000 in the 16-bit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mode</a:t>
            </a:r>
            <a:endParaRPr sz="1700">
              <a:latin typeface="Times New Roman"/>
              <a:cs typeface="Times New Roman"/>
            </a:endParaRPr>
          </a:p>
          <a:p>
            <a:pPr marL="378460" marR="339725" indent="-365760">
              <a:lnSpc>
                <a:spcPts val="2060"/>
              </a:lnSpc>
              <a:spcBef>
                <a:spcPts val="50"/>
              </a:spcBef>
              <a:buAutoNum type="arabicPeriod" startAt="5"/>
              <a:tabLst>
                <a:tab pos="377825" algn="l"/>
                <a:tab pos="378460" algn="l"/>
              </a:tabLst>
            </a:pPr>
            <a:r>
              <a:rPr sz="1700" dirty="0">
                <a:latin typeface="Times New Roman"/>
                <a:cs typeface="Times New Roman"/>
              </a:rPr>
              <a:t>Can be set up on either rising edge or falling  edge when an external clock 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17840" y="502412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05519" y="591820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4240" y="2585720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406400" h="243839">
                <a:moveTo>
                  <a:pt x="0" y="0"/>
                </a:moveTo>
                <a:lnTo>
                  <a:pt x="406399" y="0"/>
                </a:lnTo>
                <a:lnTo>
                  <a:pt x="4063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400" y="7218680"/>
            <a:ext cx="5039360" cy="32512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80"/>
              </a:spcBef>
            </a:pPr>
            <a:r>
              <a:rPr sz="1900" spc="5" dirty="0">
                <a:latin typeface="Times New Roman"/>
                <a:cs typeface="Times New Roman"/>
              </a:rPr>
              <a:t>Instruction cycle </a:t>
            </a:r>
            <a:r>
              <a:rPr sz="1900" spc="10" dirty="0">
                <a:latin typeface="Times New Roman"/>
                <a:cs typeface="Times New Roman"/>
              </a:rPr>
              <a:t>= 4 </a:t>
            </a:r>
            <a:r>
              <a:rPr sz="1900" spc="5" dirty="0">
                <a:latin typeface="Times New Roman"/>
                <a:cs typeface="Times New Roman"/>
              </a:rPr>
              <a:t>clock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cycle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4959" y="3235960"/>
            <a:ext cx="1706880" cy="406400"/>
          </a:xfrm>
          <a:custGeom>
            <a:avLst/>
            <a:gdLst/>
            <a:ahLst/>
            <a:cxnLst/>
            <a:rect l="l" t="t" r="r" b="b"/>
            <a:pathLst>
              <a:path w="1706880" h="406400">
                <a:moveTo>
                  <a:pt x="0" y="203199"/>
                </a:moveTo>
                <a:lnTo>
                  <a:pt x="27425" y="151904"/>
                </a:lnTo>
                <a:lnTo>
                  <a:pt x="74046" y="120287"/>
                </a:lnTo>
                <a:lnTo>
                  <a:pt x="140946" y="91301"/>
                </a:lnTo>
                <a:lnTo>
                  <a:pt x="181360" y="77949"/>
                </a:lnTo>
                <a:lnTo>
                  <a:pt x="226076" y="65437"/>
                </a:lnTo>
                <a:lnTo>
                  <a:pt x="274836" y="53827"/>
                </a:lnTo>
                <a:lnTo>
                  <a:pt x="327386" y="43181"/>
                </a:lnTo>
                <a:lnTo>
                  <a:pt x="383468" y="33558"/>
                </a:lnTo>
                <a:lnTo>
                  <a:pt x="442826" y="25021"/>
                </a:lnTo>
                <a:lnTo>
                  <a:pt x="505205" y="17630"/>
                </a:lnTo>
                <a:lnTo>
                  <a:pt x="570349" y="11445"/>
                </a:lnTo>
                <a:lnTo>
                  <a:pt x="638000" y="6529"/>
                </a:lnTo>
                <a:lnTo>
                  <a:pt x="707903" y="2942"/>
                </a:lnTo>
                <a:lnTo>
                  <a:pt x="779801" y="745"/>
                </a:lnTo>
                <a:lnTo>
                  <a:pt x="853439" y="0"/>
                </a:lnTo>
                <a:lnTo>
                  <a:pt x="927077" y="745"/>
                </a:lnTo>
                <a:lnTo>
                  <a:pt x="998975" y="2942"/>
                </a:lnTo>
                <a:lnTo>
                  <a:pt x="1068878" y="6529"/>
                </a:lnTo>
                <a:lnTo>
                  <a:pt x="1136529" y="11445"/>
                </a:lnTo>
                <a:lnTo>
                  <a:pt x="1201672" y="17630"/>
                </a:lnTo>
                <a:lnTo>
                  <a:pt x="1264051" y="25021"/>
                </a:lnTo>
                <a:lnTo>
                  <a:pt x="1323410" y="33558"/>
                </a:lnTo>
                <a:lnTo>
                  <a:pt x="1379492" y="43181"/>
                </a:lnTo>
                <a:lnTo>
                  <a:pt x="1432042" y="53827"/>
                </a:lnTo>
                <a:lnTo>
                  <a:pt x="1480802" y="65437"/>
                </a:lnTo>
                <a:lnTo>
                  <a:pt x="1525518" y="77949"/>
                </a:lnTo>
                <a:lnTo>
                  <a:pt x="1565932" y="91301"/>
                </a:lnTo>
                <a:lnTo>
                  <a:pt x="1601789" y="105435"/>
                </a:lnTo>
                <a:lnTo>
                  <a:pt x="1658806" y="135797"/>
                </a:lnTo>
                <a:lnTo>
                  <a:pt x="1694520" y="168548"/>
                </a:lnTo>
                <a:lnTo>
                  <a:pt x="1706879" y="203199"/>
                </a:lnTo>
                <a:lnTo>
                  <a:pt x="1703747" y="220732"/>
                </a:lnTo>
                <a:lnTo>
                  <a:pt x="1679454" y="254495"/>
                </a:lnTo>
                <a:lnTo>
                  <a:pt x="1632833" y="286112"/>
                </a:lnTo>
                <a:lnTo>
                  <a:pt x="1565932" y="315097"/>
                </a:lnTo>
                <a:lnTo>
                  <a:pt x="1525518" y="328450"/>
                </a:lnTo>
                <a:lnTo>
                  <a:pt x="1480802" y="340962"/>
                </a:lnTo>
                <a:lnTo>
                  <a:pt x="1432042" y="352572"/>
                </a:lnTo>
                <a:lnTo>
                  <a:pt x="1379492" y="363218"/>
                </a:lnTo>
                <a:lnTo>
                  <a:pt x="1323410" y="372841"/>
                </a:lnTo>
                <a:lnTo>
                  <a:pt x="1264051" y="381378"/>
                </a:lnTo>
                <a:lnTo>
                  <a:pt x="1201672" y="388769"/>
                </a:lnTo>
                <a:lnTo>
                  <a:pt x="1136529" y="394954"/>
                </a:lnTo>
                <a:lnTo>
                  <a:pt x="1068878" y="399870"/>
                </a:lnTo>
                <a:lnTo>
                  <a:pt x="998975" y="403457"/>
                </a:lnTo>
                <a:lnTo>
                  <a:pt x="927077" y="405654"/>
                </a:lnTo>
                <a:lnTo>
                  <a:pt x="853439" y="406399"/>
                </a:lnTo>
                <a:lnTo>
                  <a:pt x="779801" y="405654"/>
                </a:lnTo>
                <a:lnTo>
                  <a:pt x="707903" y="403457"/>
                </a:lnTo>
                <a:lnTo>
                  <a:pt x="638000" y="399870"/>
                </a:lnTo>
                <a:lnTo>
                  <a:pt x="570349" y="394954"/>
                </a:lnTo>
                <a:lnTo>
                  <a:pt x="505205" y="388769"/>
                </a:lnTo>
                <a:lnTo>
                  <a:pt x="442826" y="381378"/>
                </a:lnTo>
                <a:lnTo>
                  <a:pt x="383468" y="372841"/>
                </a:lnTo>
                <a:lnTo>
                  <a:pt x="327386" y="363218"/>
                </a:lnTo>
                <a:lnTo>
                  <a:pt x="274836" y="352572"/>
                </a:lnTo>
                <a:lnTo>
                  <a:pt x="226076" y="340962"/>
                </a:lnTo>
                <a:lnTo>
                  <a:pt x="181360" y="328450"/>
                </a:lnTo>
                <a:lnTo>
                  <a:pt x="140946" y="315097"/>
                </a:lnTo>
                <a:lnTo>
                  <a:pt x="105089" y="300964"/>
                </a:lnTo>
                <a:lnTo>
                  <a:pt x="48072" y="270602"/>
                </a:lnTo>
                <a:lnTo>
                  <a:pt x="12359" y="237851"/>
                </a:lnTo>
                <a:lnTo>
                  <a:pt x="0" y="20319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7200" y="2748279"/>
            <a:ext cx="2032000" cy="812800"/>
          </a:xfrm>
          <a:custGeom>
            <a:avLst/>
            <a:gdLst/>
            <a:ahLst/>
            <a:cxnLst/>
            <a:rect l="l" t="t" r="r" b="b"/>
            <a:pathLst>
              <a:path w="2032000" h="812800">
                <a:moveTo>
                  <a:pt x="0" y="406399"/>
                </a:moveTo>
                <a:lnTo>
                  <a:pt x="8555" y="353419"/>
                </a:lnTo>
                <a:lnTo>
                  <a:pt x="33506" y="302499"/>
                </a:lnTo>
                <a:lnTo>
                  <a:pt x="73783" y="254068"/>
                </a:lnTo>
                <a:lnTo>
                  <a:pt x="128314" y="208553"/>
                </a:lnTo>
                <a:lnTo>
                  <a:pt x="160590" y="187024"/>
                </a:lnTo>
                <a:lnTo>
                  <a:pt x="196029" y="166385"/>
                </a:lnTo>
                <a:lnTo>
                  <a:pt x="234495" y="146689"/>
                </a:lnTo>
                <a:lnTo>
                  <a:pt x="275855" y="127990"/>
                </a:lnTo>
                <a:lnTo>
                  <a:pt x="319976" y="110342"/>
                </a:lnTo>
                <a:lnTo>
                  <a:pt x="366723" y="93797"/>
                </a:lnTo>
                <a:lnTo>
                  <a:pt x="415963" y="78411"/>
                </a:lnTo>
                <a:lnTo>
                  <a:pt x="467562" y="64236"/>
                </a:lnTo>
                <a:lnTo>
                  <a:pt x="521385" y="51325"/>
                </a:lnTo>
                <a:lnTo>
                  <a:pt x="577299" y="39733"/>
                </a:lnTo>
                <a:lnTo>
                  <a:pt x="635171" y="29513"/>
                </a:lnTo>
                <a:lnTo>
                  <a:pt x="694865" y="20718"/>
                </a:lnTo>
                <a:lnTo>
                  <a:pt x="756249" y="13402"/>
                </a:lnTo>
                <a:lnTo>
                  <a:pt x="819188" y="7619"/>
                </a:lnTo>
                <a:lnTo>
                  <a:pt x="883549" y="3422"/>
                </a:lnTo>
                <a:lnTo>
                  <a:pt x="949197" y="864"/>
                </a:lnTo>
                <a:lnTo>
                  <a:pt x="1015999" y="0"/>
                </a:lnTo>
                <a:lnTo>
                  <a:pt x="1082802" y="864"/>
                </a:lnTo>
                <a:lnTo>
                  <a:pt x="1148450" y="3422"/>
                </a:lnTo>
                <a:lnTo>
                  <a:pt x="1212811" y="7619"/>
                </a:lnTo>
                <a:lnTo>
                  <a:pt x="1275750" y="13402"/>
                </a:lnTo>
                <a:lnTo>
                  <a:pt x="1337134" y="20718"/>
                </a:lnTo>
                <a:lnTo>
                  <a:pt x="1396828" y="29513"/>
                </a:lnTo>
                <a:lnTo>
                  <a:pt x="1454699" y="39733"/>
                </a:lnTo>
                <a:lnTo>
                  <a:pt x="1510614" y="51325"/>
                </a:lnTo>
                <a:lnTo>
                  <a:pt x="1564437" y="64236"/>
                </a:lnTo>
                <a:lnTo>
                  <a:pt x="1616035" y="78411"/>
                </a:lnTo>
                <a:lnTo>
                  <a:pt x="1665275" y="93797"/>
                </a:lnTo>
                <a:lnTo>
                  <a:pt x="1712022" y="110342"/>
                </a:lnTo>
                <a:lnTo>
                  <a:pt x="1756143" y="127990"/>
                </a:lnTo>
                <a:lnTo>
                  <a:pt x="1797504" y="146689"/>
                </a:lnTo>
                <a:lnTo>
                  <a:pt x="1835970" y="166385"/>
                </a:lnTo>
                <a:lnTo>
                  <a:pt x="1871408" y="187024"/>
                </a:lnTo>
                <a:lnTo>
                  <a:pt x="1903685" y="208553"/>
                </a:lnTo>
                <a:lnTo>
                  <a:pt x="1958216" y="254068"/>
                </a:lnTo>
                <a:lnTo>
                  <a:pt x="1998493" y="302499"/>
                </a:lnTo>
                <a:lnTo>
                  <a:pt x="2023444" y="353419"/>
                </a:lnTo>
                <a:lnTo>
                  <a:pt x="2031999" y="406399"/>
                </a:lnTo>
                <a:lnTo>
                  <a:pt x="2029838" y="433120"/>
                </a:lnTo>
                <a:lnTo>
                  <a:pt x="2012951" y="485124"/>
                </a:lnTo>
                <a:lnTo>
                  <a:pt x="1980203" y="534853"/>
                </a:lnTo>
                <a:lnTo>
                  <a:pt x="1932665" y="581879"/>
                </a:lnTo>
                <a:lnTo>
                  <a:pt x="1871408" y="625774"/>
                </a:lnTo>
                <a:lnTo>
                  <a:pt x="1835970" y="646414"/>
                </a:lnTo>
                <a:lnTo>
                  <a:pt x="1797504" y="666110"/>
                </a:lnTo>
                <a:lnTo>
                  <a:pt x="1756143" y="684809"/>
                </a:lnTo>
                <a:lnTo>
                  <a:pt x="1712022" y="702457"/>
                </a:lnTo>
                <a:lnTo>
                  <a:pt x="1665275" y="719001"/>
                </a:lnTo>
                <a:lnTo>
                  <a:pt x="1616035" y="734388"/>
                </a:lnTo>
                <a:lnTo>
                  <a:pt x="1564437" y="748563"/>
                </a:lnTo>
                <a:lnTo>
                  <a:pt x="1510614" y="761474"/>
                </a:lnTo>
                <a:lnTo>
                  <a:pt x="1454699" y="773066"/>
                </a:lnTo>
                <a:lnTo>
                  <a:pt x="1396828" y="783286"/>
                </a:lnTo>
                <a:lnTo>
                  <a:pt x="1337134" y="792081"/>
                </a:lnTo>
                <a:lnTo>
                  <a:pt x="1275750" y="799397"/>
                </a:lnTo>
                <a:lnTo>
                  <a:pt x="1212811" y="805180"/>
                </a:lnTo>
                <a:lnTo>
                  <a:pt x="1148450" y="809377"/>
                </a:lnTo>
                <a:lnTo>
                  <a:pt x="1082802" y="811935"/>
                </a:lnTo>
                <a:lnTo>
                  <a:pt x="1015999" y="812799"/>
                </a:lnTo>
                <a:lnTo>
                  <a:pt x="949197" y="811935"/>
                </a:lnTo>
                <a:lnTo>
                  <a:pt x="883549" y="809377"/>
                </a:lnTo>
                <a:lnTo>
                  <a:pt x="819188" y="805180"/>
                </a:lnTo>
                <a:lnTo>
                  <a:pt x="756249" y="799397"/>
                </a:lnTo>
                <a:lnTo>
                  <a:pt x="694865" y="792081"/>
                </a:lnTo>
                <a:lnTo>
                  <a:pt x="635171" y="783286"/>
                </a:lnTo>
                <a:lnTo>
                  <a:pt x="577299" y="773066"/>
                </a:lnTo>
                <a:lnTo>
                  <a:pt x="521385" y="761474"/>
                </a:lnTo>
                <a:lnTo>
                  <a:pt x="467562" y="748563"/>
                </a:lnTo>
                <a:lnTo>
                  <a:pt x="415963" y="734388"/>
                </a:lnTo>
                <a:lnTo>
                  <a:pt x="366723" y="719001"/>
                </a:lnTo>
                <a:lnTo>
                  <a:pt x="319976" y="702457"/>
                </a:lnTo>
                <a:lnTo>
                  <a:pt x="275855" y="684809"/>
                </a:lnTo>
                <a:lnTo>
                  <a:pt x="234495" y="666110"/>
                </a:lnTo>
                <a:lnTo>
                  <a:pt x="196029" y="646414"/>
                </a:lnTo>
                <a:lnTo>
                  <a:pt x="160590" y="625774"/>
                </a:lnTo>
                <a:lnTo>
                  <a:pt x="128314" y="604245"/>
                </a:lnTo>
                <a:lnTo>
                  <a:pt x="73783" y="558731"/>
                </a:lnTo>
                <a:lnTo>
                  <a:pt x="33506" y="510300"/>
                </a:lnTo>
                <a:lnTo>
                  <a:pt x="8555" y="459380"/>
                </a:lnTo>
                <a:lnTo>
                  <a:pt x="0" y="40639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6720" y="2910839"/>
            <a:ext cx="1381760" cy="568960"/>
          </a:xfrm>
          <a:custGeom>
            <a:avLst/>
            <a:gdLst/>
            <a:ahLst/>
            <a:cxnLst/>
            <a:rect l="l" t="t" r="r" b="b"/>
            <a:pathLst>
              <a:path w="1381760" h="568960">
                <a:moveTo>
                  <a:pt x="0" y="284479"/>
                </a:moveTo>
                <a:lnTo>
                  <a:pt x="12457" y="230422"/>
                </a:lnTo>
                <a:lnTo>
                  <a:pt x="48286" y="179788"/>
                </a:lnTo>
                <a:lnTo>
                  <a:pt x="105169" y="133532"/>
                </a:lnTo>
                <a:lnTo>
                  <a:pt x="140783" y="112344"/>
                </a:lnTo>
                <a:lnTo>
                  <a:pt x="180791" y="92608"/>
                </a:lnTo>
                <a:lnTo>
                  <a:pt x="224906" y="74443"/>
                </a:lnTo>
                <a:lnTo>
                  <a:pt x="272836" y="57969"/>
                </a:lnTo>
                <a:lnTo>
                  <a:pt x="324293" y="43305"/>
                </a:lnTo>
                <a:lnTo>
                  <a:pt x="378987" y="30569"/>
                </a:lnTo>
                <a:lnTo>
                  <a:pt x="436629" y="19882"/>
                </a:lnTo>
                <a:lnTo>
                  <a:pt x="496928" y="11362"/>
                </a:lnTo>
                <a:lnTo>
                  <a:pt x="559596" y="5129"/>
                </a:lnTo>
                <a:lnTo>
                  <a:pt x="624343" y="1302"/>
                </a:lnTo>
                <a:lnTo>
                  <a:pt x="690879" y="0"/>
                </a:lnTo>
                <a:lnTo>
                  <a:pt x="757415" y="1302"/>
                </a:lnTo>
                <a:lnTo>
                  <a:pt x="822161" y="5129"/>
                </a:lnTo>
                <a:lnTo>
                  <a:pt x="884829" y="11362"/>
                </a:lnTo>
                <a:lnTo>
                  <a:pt x="945128" y="19882"/>
                </a:lnTo>
                <a:lnTo>
                  <a:pt x="1002770" y="30569"/>
                </a:lnTo>
                <a:lnTo>
                  <a:pt x="1057464" y="43305"/>
                </a:lnTo>
                <a:lnTo>
                  <a:pt x="1108921" y="57969"/>
                </a:lnTo>
                <a:lnTo>
                  <a:pt x="1156851" y="74443"/>
                </a:lnTo>
                <a:lnTo>
                  <a:pt x="1200966" y="92608"/>
                </a:lnTo>
                <a:lnTo>
                  <a:pt x="1240975" y="112344"/>
                </a:lnTo>
                <a:lnTo>
                  <a:pt x="1276588" y="133532"/>
                </a:lnTo>
                <a:lnTo>
                  <a:pt x="1307518" y="156053"/>
                </a:lnTo>
                <a:lnTo>
                  <a:pt x="1354164" y="204617"/>
                </a:lnTo>
                <a:lnTo>
                  <a:pt x="1378597" y="257082"/>
                </a:lnTo>
                <a:lnTo>
                  <a:pt x="1381759" y="284479"/>
                </a:lnTo>
                <a:lnTo>
                  <a:pt x="1378597" y="311877"/>
                </a:lnTo>
                <a:lnTo>
                  <a:pt x="1354164" y="364342"/>
                </a:lnTo>
                <a:lnTo>
                  <a:pt x="1307518" y="412906"/>
                </a:lnTo>
                <a:lnTo>
                  <a:pt x="1276588" y="435427"/>
                </a:lnTo>
                <a:lnTo>
                  <a:pt x="1240975" y="456615"/>
                </a:lnTo>
                <a:lnTo>
                  <a:pt x="1200966" y="476351"/>
                </a:lnTo>
                <a:lnTo>
                  <a:pt x="1156851" y="494516"/>
                </a:lnTo>
                <a:lnTo>
                  <a:pt x="1108921" y="510990"/>
                </a:lnTo>
                <a:lnTo>
                  <a:pt x="1057464" y="525654"/>
                </a:lnTo>
                <a:lnTo>
                  <a:pt x="1002770" y="538390"/>
                </a:lnTo>
                <a:lnTo>
                  <a:pt x="945128" y="549077"/>
                </a:lnTo>
                <a:lnTo>
                  <a:pt x="884829" y="557597"/>
                </a:lnTo>
                <a:lnTo>
                  <a:pt x="822161" y="563830"/>
                </a:lnTo>
                <a:lnTo>
                  <a:pt x="757415" y="567657"/>
                </a:lnTo>
                <a:lnTo>
                  <a:pt x="690879" y="568959"/>
                </a:lnTo>
                <a:lnTo>
                  <a:pt x="624343" y="567657"/>
                </a:lnTo>
                <a:lnTo>
                  <a:pt x="559596" y="563830"/>
                </a:lnTo>
                <a:lnTo>
                  <a:pt x="496928" y="557597"/>
                </a:lnTo>
                <a:lnTo>
                  <a:pt x="436629" y="549077"/>
                </a:lnTo>
                <a:lnTo>
                  <a:pt x="378987" y="538390"/>
                </a:lnTo>
                <a:lnTo>
                  <a:pt x="324293" y="525654"/>
                </a:lnTo>
                <a:lnTo>
                  <a:pt x="272836" y="510990"/>
                </a:lnTo>
                <a:lnTo>
                  <a:pt x="224906" y="494516"/>
                </a:lnTo>
                <a:lnTo>
                  <a:pt x="180791" y="476351"/>
                </a:lnTo>
                <a:lnTo>
                  <a:pt x="140783" y="456615"/>
                </a:lnTo>
                <a:lnTo>
                  <a:pt x="105169" y="435427"/>
                </a:lnTo>
                <a:lnTo>
                  <a:pt x="74240" y="412906"/>
                </a:lnTo>
                <a:lnTo>
                  <a:pt x="27595" y="364342"/>
                </a:lnTo>
                <a:lnTo>
                  <a:pt x="3162" y="311877"/>
                </a:lnTo>
                <a:lnTo>
                  <a:pt x="0" y="28447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0640" y="2585720"/>
            <a:ext cx="975360" cy="406400"/>
          </a:xfrm>
          <a:custGeom>
            <a:avLst/>
            <a:gdLst/>
            <a:ahLst/>
            <a:cxnLst/>
            <a:rect l="l" t="t" r="r" b="b"/>
            <a:pathLst>
              <a:path w="975359" h="406400">
                <a:moveTo>
                  <a:pt x="0" y="203199"/>
                </a:moveTo>
                <a:lnTo>
                  <a:pt x="17420" y="149181"/>
                </a:lnTo>
                <a:lnTo>
                  <a:pt x="66582" y="100641"/>
                </a:lnTo>
                <a:lnTo>
                  <a:pt x="101614" y="79030"/>
                </a:lnTo>
                <a:lnTo>
                  <a:pt x="142837" y="59515"/>
                </a:lnTo>
                <a:lnTo>
                  <a:pt x="189673" y="42339"/>
                </a:lnTo>
                <a:lnTo>
                  <a:pt x="241538" y="27742"/>
                </a:lnTo>
                <a:lnTo>
                  <a:pt x="297852" y="15968"/>
                </a:lnTo>
                <a:lnTo>
                  <a:pt x="358035" y="7258"/>
                </a:lnTo>
                <a:lnTo>
                  <a:pt x="421504" y="1854"/>
                </a:lnTo>
                <a:lnTo>
                  <a:pt x="487679" y="0"/>
                </a:lnTo>
                <a:lnTo>
                  <a:pt x="553855" y="1854"/>
                </a:lnTo>
                <a:lnTo>
                  <a:pt x="617324" y="7258"/>
                </a:lnTo>
                <a:lnTo>
                  <a:pt x="677507" y="15968"/>
                </a:lnTo>
                <a:lnTo>
                  <a:pt x="733821" y="27742"/>
                </a:lnTo>
                <a:lnTo>
                  <a:pt x="785686" y="42339"/>
                </a:lnTo>
                <a:lnTo>
                  <a:pt x="832521" y="59515"/>
                </a:lnTo>
                <a:lnTo>
                  <a:pt x="873745" y="79030"/>
                </a:lnTo>
                <a:lnTo>
                  <a:pt x="908777" y="100641"/>
                </a:lnTo>
                <a:lnTo>
                  <a:pt x="957939" y="149181"/>
                </a:lnTo>
                <a:lnTo>
                  <a:pt x="975359" y="203199"/>
                </a:lnTo>
                <a:lnTo>
                  <a:pt x="970908" y="230772"/>
                </a:lnTo>
                <a:lnTo>
                  <a:pt x="937035" y="282294"/>
                </a:lnTo>
                <a:lnTo>
                  <a:pt x="873745" y="327369"/>
                </a:lnTo>
                <a:lnTo>
                  <a:pt x="832521" y="346883"/>
                </a:lnTo>
                <a:lnTo>
                  <a:pt x="785686" y="364060"/>
                </a:lnTo>
                <a:lnTo>
                  <a:pt x="733821" y="378657"/>
                </a:lnTo>
                <a:lnTo>
                  <a:pt x="677507" y="390431"/>
                </a:lnTo>
                <a:lnTo>
                  <a:pt x="617324" y="399141"/>
                </a:lnTo>
                <a:lnTo>
                  <a:pt x="553855" y="404545"/>
                </a:lnTo>
                <a:lnTo>
                  <a:pt x="487679" y="406399"/>
                </a:lnTo>
                <a:lnTo>
                  <a:pt x="421504" y="404545"/>
                </a:lnTo>
                <a:lnTo>
                  <a:pt x="358035" y="399141"/>
                </a:lnTo>
                <a:lnTo>
                  <a:pt x="297852" y="390431"/>
                </a:lnTo>
                <a:lnTo>
                  <a:pt x="241538" y="378657"/>
                </a:lnTo>
                <a:lnTo>
                  <a:pt x="189673" y="364060"/>
                </a:lnTo>
                <a:lnTo>
                  <a:pt x="142837" y="346883"/>
                </a:lnTo>
                <a:lnTo>
                  <a:pt x="101614" y="327369"/>
                </a:lnTo>
                <a:lnTo>
                  <a:pt x="66582" y="305758"/>
                </a:lnTo>
                <a:lnTo>
                  <a:pt x="17420" y="257218"/>
                </a:lnTo>
                <a:lnTo>
                  <a:pt x="0" y="20319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4160" y="3479800"/>
            <a:ext cx="1706880" cy="406400"/>
          </a:xfrm>
          <a:custGeom>
            <a:avLst/>
            <a:gdLst/>
            <a:ahLst/>
            <a:cxnLst/>
            <a:rect l="l" t="t" r="r" b="b"/>
            <a:pathLst>
              <a:path w="1706880" h="406400">
                <a:moveTo>
                  <a:pt x="0" y="203199"/>
                </a:moveTo>
                <a:lnTo>
                  <a:pt x="27425" y="151904"/>
                </a:lnTo>
                <a:lnTo>
                  <a:pt x="74046" y="120287"/>
                </a:lnTo>
                <a:lnTo>
                  <a:pt x="140946" y="91301"/>
                </a:lnTo>
                <a:lnTo>
                  <a:pt x="181360" y="77949"/>
                </a:lnTo>
                <a:lnTo>
                  <a:pt x="226076" y="65437"/>
                </a:lnTo>
                <a:lnTo>
                  <a:pt x="274836" y="53827"/>
                </a:lnTo>
                <a:lnTo>
                  <a:pt x="327386" y="43181"/>
                </a:lnTo>
                <a:lnTo>
                  <a:pt x="383468" y="33558"/>
                </a:lnTo>
                <a:lnTo>
                  <a:pt x="442826" y="25021"/>
                </a:lnTo>
                <a:lnTo>
                  <a:pt x="505205" y="17630"/>
                </a:lnTo>
                <a:lnTo>
                  <a:pt x="570349" y="11445"/>
                </a:lnTo>
                <a:lnTo>
                  <a:pt x="638000" y="6529"/>
                </a:lnTo>
                <a:lnTo>
                  <a:pt x="707903" y="2942"/>
                </a:lnTo>
                <a:lnTo>
                  <a:pt x="779801" y="745"/>
                </a:lnTo>
                <a:lnTo>
                  <a:pt x="853439" y="0"/>
                </a:lnTo>
                <a:lnTo>
                  <a:pt x="927077" y="745"/>
                </a:lnTo>
                <a:lnTo>
                  <a:pt x="998975" y="2942"/>
                </a:lnTo>
                <a:lnTo>
                  <a:pt x="1068878" y="6529"/>
                </a:lnTo>
                <a:lnTo>
                  <a:pt x="1136529" y="11445"/>
                </a:lnTo>
                <a:lnTo>
                  <a:pt x="1201672" y="17630"/>
                </a:lnTo>
                <a:lnTo>
                  <a:pt x="1264051" y="25021"/>
                </a:lnTo>
                <a:lnTo>
                  <a:pt x="1323410" y="33558"/>
                </a:lnTo>
                <a:lnTo>
                  <a:pt x="1379492" y="43181"/>
                </a:lnTo>
                <a:lnTo>
                  <a:pt x="1432042" y="53827"/>
                </a:lnTo>
                <a:lnTo>
                  <a:pt x="1480802" y="65437"/>
                </a:lnTo>
                <a:lnTo>
                  <a:pt x="1525518" y="77949"/>
                </a:lnTo>
                <a:lnTo>
                  <a:pt x="1565932" y="91301"/>
                </a:lnTo>
                <a:lnTo>
                  <a:pt x="1601789" y="105435"/>
                </a:lnTo>
                <a:lnTo>
                  <a:pt x="1658806" y="135797"/>
                </a:lnTo>
                <a:lnTo>
                  <a:pt x="1694520" y="168548"/>
                </a:lnTo>
                <a:lnTo>
                  <a:pt x="1706879" y="203199"/>
                </a:lnTo>
                <a:lnTo>
                  <a:pt x="1703747" y="220732"/>
                </a:lnTo>
                <a:lnTo>
                  <a:pt x="1679454" y="254495"/>
                </a:lnTo>
                <a:lnTo>
                  <a:pt x="1632833" y="286112"/>
                </a:lnTo>
                <a:lnTo>
                  <a:pt x="1565932" y="315097"/>
                </a:lnTo>
                <a:lnTo>
                  <a:pt x="1525518" y="328450"/>
                </a:lnTo>
                <a:lnTo>
                  <a:pt x="1480802" y="340962"/>
                </a:lnTo>
                <a:lnTo>
                  <a:pt x="1432042" y="352572"/>
                </a:lnTo>
                <a:lnTo>
                  <a:pt x="1379492" y="363218"/>
                </a:lnTo>
                <a:lnTo>
                  <a:pt x="1323410" y="372841"/>
                </a:lnTo>
                <a:lnTo>
                  <a:pt x="1264051" y="381378"/>
                </a:lnTo>
                <a:lnTo>
                  <a:pt x="1201672" y="388769"/>
                </a:lnTo>
                <a:lnTo>
                  <a:pt x="1136529" y="394954"/>
                </a:lnTo>
                <a:lnTo>
                  <a:pt x="1068878" y="399870"/>
                </a:lnTo>
                <a:lnTo>
                  <a:pt x="998975" y="403457"/>
                </a:lnTo>
                <a:lnTo>
                  <a:pt x="927077" y="405654"/>
                </a:lnTo>
                <a:lnTo>
                  <a:pt x="853439" y="406399"/>
                </a:lnTo>
                <a:lnTo>
                  <a:pt x="779801" y="405654"/>
                </a:lnTo>
                <a:lnTo>
                  <a:pt x="707903" y="403457"/>
                </a:lnTo>
                <a:lnTo>
                  <a:pt x="638000" y="399870"/>
                </a:lnTo>
                <a:lnTo>
                  <a:pt x="570349" y="394954"/>
                </a:lnTo>
                <a:lnTo>
                  <a:pt x="505205" y="388769"/>
                </a:lnTo>
                <a:lnTo>
                  <a:pt x="442826" y="381378"/>
                </a:lnTo>
                <a:lnTo>
                  <a:pt x="383468" y="372841"/>
                </a:lnTo>
                <a:lnTo>
                  <a:pt x="327386" y="363218"/>
                </a:lnTo>
                <a:lnTo>
                  <a:pt x="274836" y="352572"/>
                </a:lnTo>
                <a:lnTo>
                  <a:pt x="226076" y="340962"/>
                </a:lnTo>
                <a:lnTo>
                  <a:pt x="181360" y="328450"/>
                </a:lnTo>
                <a:lnTo>
                  <a:pt x="140946" y="315097"/>
                </a:lnTo>
                <a:lnTo>
                  <a:pt x="105089" y="300964"/>
                </a:lnTo>
                <a:lnTo>
                  <a:pt x="48072" y="270602"/>
                </a:lnTo>
                <a:lnTo>
                  <a:pt x="12359" y="237851"/>
                </a:lnTo>
                <a:lnTo>
                  <a:pt x="0" y="20319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54596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TIMER0</a:t>
            </a:r>
            <a:r>
              <a:rPr sz="4700" spc="-35" dirty="0"/>
              <a:t> </a:t>
            </a:r>
            <a:r>
              <a:rPr sz="4700" spc="-10" dirty="0"/>
              <a:t>Registers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686578" y="2494279"/>
            <a:ext cx="6595511" cy="1889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2880" y="235712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243839"/>
                </a:moveTo>
                <a:lnTo>
                  <a:pt x="1219200" y="243839"/>
                </a:lnTo>
                <a:lnTo>
                  <a:pt x="1219200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880" y="235712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1219200" h="243839">
                <a:moveTo>
                  <a:pt x="0" y="0"/>
                </a:moveTo>
                <a:lnTo>
                  <a:pt x="1219199" y="0"/>
                </a:lnTo>
                <a:lnTo>
                  <a:pt x="121919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5679" y="4632956"/>
            <a:ext cx="4632960" cy="1969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4639" y="583692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73151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0959" y="413004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146303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2079" y="599947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73151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4320" y="41300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73151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567435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73151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2559" y="41300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731519" y="0"/>
                </a:moveTo>
                <a:lnTo>
                  <a:pt x="0" y="1"/>
                </a:lnTo>
              </a:path>
            </a:pathLst>
          </a:custGeom>
          <a:ln w="1015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mer0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111756"/>
            <a:ext cx="8166734" cy="2562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13715" marR="655955" indent="-501015">
              <a:lnSpc>
                <a:spcPts val="2880"/>
              </a:lnSpc>
              <a:spcBef>
                <a:spcPts val="770"/>
              </a:spcBef>
              <a:buClr>
                <a:srgbClr val="660000"/>
              </a:buClr>
              <a:buSzPct val="69491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950" spc="20" dirty="0">
                <a:latin typeface="Times New Roman"/>
                <a:cs typeface="Times New Roman"/>
              </a:rPr>
              <a:t>TMROH </a:t>
            </a:r>
            <a:r>
              <a:rPr sz="2950" spc="10" dirty="0">
                <a:latin typeface="Times New Roman"/>
                <a:cs typeface="Times New Roman"/>
              </a:rPr>
              <a:t>buffer between </a:t>
            </a:r>
            <a:r>
              <a:rPr sz="2950" spc="5" dirty="0">
                <a:latin typeface="Times New Roman"/>
                <a:cs typeface="Times New Roman"/>
              </a:rPr>
              <a:t>internal data </a:t>
            </a:r>
            <a:r>
              <a:rPr sz="2950" spc="15" dirty="0">
                <a:latin typeface="Times New Roman"/>
                <a:cs typeface="Times New Roman"/>
              </a:rPr>
              <a:t>bus </a:t>
            </a:r>
            <a:r>
              <a:rPr sz="2950" spc="10" dirty="0">
                <a:latin typeface="Times New Roman"/>
                <a:cs typeface="Times New Roman"/>
              </a:rPr>
              <a:t>and  </a:t>
            </a:r>
            <a:r>
              <a:rPr sz="2950" spc="15" dirty="0">
                <a:latin typeface="Times New Roman"/>
                <a:cs typeface="Times New Roman"/>
              </a:rPr>
              <a:t>TMR0 </a:t>
            </a:r>
            <a:r>
              <a:rPr sz="2950" spc="10" dirty="0">
                <a:latin typeface="Times New Roman"/>
                <a:cs typeface="Times New Roman"/>
              </a:rPr>
              <a:t>high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byte</a:t>
            </a:r>
            <a:endParaRPr sz="2950">
              <a:latin typeface="Times New Roman"/>
              <a:cs typeface="Times New Roman"/>
            </a:endParaRPr>
          </a:p>
          <a:p>
            <a:pPr marL="981075" marR="795655" lvl="1" indent="-466090">
              <a:lnSpc>
                <a:spcPts val="2450"/>
              </a:lnSpc>
              <a:spcBef>
                <a:spcPts val="630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latin typeface="Times New Roman"/>
                <a:cs typeface="Times New Roman"/>
              </a:rPr>
              <a:t>Read </a:t>
            </a:r>
            <a:r>
              <a:rPr sz="2550" spc="5" dirty="0">
                <a:latin typeface="Times New Roman"/>
                <a:cs typeface="Times New Roman"/>
              </a:rPr>
              <a:t>from </a:t>
            </a:r>
            <a:r>
              <a:rPr sz="2550" dirty="0">
                <a:latin typeface="Times New Roman"/>
                <a:cs typeface="Times New Roman"/>
              </a:rPr>
              <a:t>the </a:t>
            </a:r>
            <a:r>
              <a:rPr sz="2550" spc="5" dirty="0">
                <a:latin typeface="Times New Roman"/>
                <a:cs typeface="Times New Roman"/>
              </a:rPr>
              <a:t>TMR0L </a:t>
            </a:r>
            <a:r>
              <a:rPr sz="2550" dirty="0">
                <a:latin typeface="Times New Roman"/>
                <a:cs typeface="Times New Roman"/>
              </a:rPr>
              <a:t>register, the upper half </a:t>
            </a:r>
            <a:r>
              <a:rPr sz="2550" spc="5" dirty="0">
                <a:latin typeface="Times New Roman"/>
                <a:cs typeface="Times New Roman"/>
              </a:rPr>
              <a:t>of  </a:t>
            </a:r>
            <a:r>
              <a:rPr sz="2550" dirty="0">
                <a:latin typeface="Times New Roman"/>
                <a:cs typeface="Times New Roman"/>
              </a:rPr>
              <a:t>Timer0 is </a:t>
            </a:r>
            <a:r>
              <a:rPr sz="2550" spc="-5" dirty="0">
                <a:solidFill>
                  <a:srgbClr val="993300"/>
                </a:solidFill>
                <a:latin typeface="Times New Roman"/>
                <a:cs typeface="Times New Roman"/>
              </a:rPr>
              <a:t>latched </a:t>
            </a:r>
            <a:r>
              <a:rPr sz="2550" dirty="0">
                <a:latin typeface="Times New Roman"/>
                <a:cs typeface="Times New Roman"/>
              </a:rPr>
              <a:t>into the </a:t>
            </a:r>
            <a:r>
              <a:rPr sz="2550" spc="5" dirty="0">
                <a:solidFill>
                  <a:srgbClr val="3333FF"/>
                </a:solidFill>
                <a:latin typeface="Times New Roman"/>
                <a:cs typeface="Times New Roman"/>
              </a:rPr>
              <a:t>TMR0H</a:t>
            </a:r>
            <a:r>
              <a:rPr sz="2550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register</a:t>
            </a:r>
            <a:endParaRPr sz="2550">
              <a:latin typeface="Times New Roman"/>
              <a:cs typeface="Times New Roman"/>
            </a:endParaRPr>
          </a:p>
          <a:p>
            <a:pPr marL="981075" marR="5080" lvl="1" indent="-466090">
              <a:lnSpc>
                <a:spcPct val="80400"/>
              </a:lnSpc>
              <a:spcBef>
                <a:spcPts val="630"/>
              </a:spcBef>
              <a:buClr>
                <a:srgbClr val="999966"/>
              </a:buClr>
              <a:buSzPct val="74509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550" dirty="0">
                <a:latin typeface="Times New Roman"/>
                <a:cs typeface="Times New Roman"/>
              </a:rPr>
              <a:t>Ensures that the PIC18 always reads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spc="-5" dirty="0">
                <a:latin typeface="Times New Roman"/>
                <a:cs typeface="Times New Roman"/>
              </a:rPr>
              <a:t>16-bit </a:t>
            </a:r>
            <a:r>
              <a:rPr sz="2550" dirty="0">
                <a:latin typeface="Times New Roman"/>
                <a:cs typeface="Times New Roman"/>
              </a:rPr>
              <a:t>value that  </a:t>
            </a:r>
            <a:r>
              <a:rPr sz="2550" spc="-5" dirty="0">
                <a:latin typeface="Times New Roman"/>
                <a:cs typeface="Times New Roman"/>
              </a:rPr>
              <a:t>its </a:t>
            </a:r>
            <a:r>
              <a:rPr sz="2550" dirty="0">
                <a:latin typeface="Times New Roman"/>
                <a:cs typeface="Times New Roman"/>
              </a:rPr>
              <a:t>upper byte and lower byte belong to the same </a:t>
            </a:r>
            <a:r>
              <a:rPr sz="2550" spc="-5" dirty="0">
                <a:latin typeface="Times New Roman"/>
                <a:cs typeface="Times New Roman"/>
              </a:rPr>
              <a:t>time  </a:t>
            </a:r>
            <a:r>
              <a:rPr sz="2550" dirty="0">
                <a:latin typeface="Times New Roman"/>
                <a:cs typeface="Times New Roman"/>
              </a:rPr>
              <a:t>(since only read 8-bits at </a:t>
            </a:r>
            <a:r>
              <a:rPr sz="2550" spc="5" dirty="0">
                <a:latin typeface="Times New Roman"/>
                <a:cs typeface="Times New Roman"/>
              </a:rPr>
              <a:t>a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time)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9520" y="4780281"/>
            <a:ext cx="4632959" cy="225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243840"/>
                </a:moveTo>
                <a:lnTo>
                  <a:pt x="243840" y="243840"/>
                </a:lnTo>
                <a:lnTo>
                  <a:pt x="243840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2510" y="3911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0"/>
                </a:moveTo>
                <a:lnTo>
                  <a:pt x="243839" y="0"/>
                </a:lnTo>
                <a:lnTo>
                  <a:pt x="24383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243840"/>
                </a:moveTo>
                <a:lnTo>
                  <a:pt x="9018689" y="243840"/>
                </a:lnTo>
                <a:lnTo>
                  <a:pt x="9018689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427" y="391159"/>
            <a:ext cx="9018905" cy="243840"/>
          </a:xfrm>
          <a:custGeom>
            <a:avLst/>
            <a:gdLst/>
            <a:ahLst/>
            <a:cxnLst/>
            <a:rect l="l" t="t" r="r" b="b"/>
            <a:pathLst>
              <a:path w="9018905" h="243840">
                <a:moveTo>
                  <a:pt x="0" y="0"/>
                </a:moveTo>
                <a:lnTo>
                  <a:pt x="9018687" y="0"/>
                </a:lnTo>
                <a:lnTo>
                  <a:pt x="901868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427" y="634996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149012"/>
                </a:moveTo>
                <a:lnTo>
                  <a:pt x="9018689" y="149012"/>
                </a:lnTo>
                <a:lnTo>
                  <a:pt x="9018689" y="0"/>
                </a:lnTo>
                <a:lnTo>
                  <a:pt x="0" y="0"/>
                </a:lnTo>
                <a:lnTo>
                  <a:pt x="0" y="149012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427" y="635000"/>
            <a:ext cx="9018905" cy="149225"/>
          </a:xfrm>
          <a:custGeom>
            <a:avLst/>
            <a:gdLst/>
            <a:ahLst/>
            <a:cxnLst/>
            <a:rect l="l" t="t" r="r" b="b"/>
            <a:pathLst>
              <a:path w="9018905" h="149225">
                <a:moveTo>
                  <a:pt x="0" y="0"/>
                </a:moveTo>
                <a:lnTo>
                  <a:pt x="9018687" y="0"/>
                </a:lnTo>
                <a:lnTo>
                  <a:pt x="9018687" y="149013"/>
                </a:lnTo>
                <a:lnTo>
                  <a:pt x="0" y="149013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2510" y="636692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145627"/>
                </a:moveTo>
                <a:lnTo>
                  <a:pt x="243840" y="145627"/>
                </a:lnTo>
                <a:lnTo>
                  <a:pt x="243840" y="0"/>
                </a:lnTo>
                <a:lnTo>
                  <a:pt x="0" y="0"/>
                </a:lnTo>
                <a:lnTo>
                  <a:pt x="0" y="145627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2510" y="636689"/>
            <a:ext cx="243840" cy="146050"/>
          </a:xfrm>
          <a:custGeom>
            <a:avLst/>
            <a:gdLst/>
            <a:ahLst/>
            <a:cxnLst/>
            <a:rect l="l" t="t" r="r" b="b"/>
            <a:pathLst>
              <a:path w="243840" h="146050">
                <a:moveTo>
                  <a:pt x="0" y="0"/>
                </a:moveTo>
                <a:lnTo>
                  <a:pt x="243839" y="0"/>
                </a:lnTo>
                <a:lnTo>
                  <a:pt x="243839" y="145626"/>
                </a:lnTo>
                <a:lnTo>
                  <a:pt x="0" y="145626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4916" y="636524"/>
            <a:ext cx="3412490" cy="1325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0"/>
              </a:spcBef>
            </a:pPr>
            <a:r>
              <a:rPr sz="4250" spc="5" dirty="0"/>
              <a:t>Timer0</a:t>
            </a:r>
            <a:r>
              <a:rPr sz="4250" spc="-60" dirty="0"/>
              <a:t> </a:t>
            </a:r>
            <a:r>
              <a:rPr sz="4250" dirty="0"/>
              <a:t>Control  Register </a:t>
            </a:r>
            <a:r>
              <a:rPr sz="2950" spc="10" dirty="0"/>
              <a:t>(1 of</a:t>
            </a:r>
            <a:r>
              <a:rPr sz="2950" spc="5" dirty="0"/>
              <a:t> </a:t>
            </a:r>
            <a:r>
              <a:rPr sz="2950" spc="10" dirty="0"/>
              <a:t>2)</a:t>
            </a:r>
            <a:endParaRPr sz="2950"/>
          </a:p>
        </p:txBody>
      </p:sp>
      <p:sp>
        <p:nvSpPr>
          <p:cNvPr id="11" name="object 11"/>
          <p:cNvSpPr txBox="1"/>
          <p:nvPr/>
        </p:nvSpPr>
        <p:spPr>
          <a:xfrm>
            <a:off x="724916" y="2239772"/>
            <a:ext cx="19164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7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Timer0 as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timer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7496" y="2544572"/>
            <a:ext cx="1327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7496" y="2956052"/>
            <a:ext cx="1327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3506" y="2498852"/>
            <a:ext cx="3435985" cy="843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446405">
              <a:lnSpc>
                <a:spcPts val="1440"/>
              </a:lnSpc>
              <a:spcBef>
                <a:spcPts val="434"/>
              </a:spcBef>
            </a:pPr>
            <a:r>
              <a:rPr sz="1450" spc="15" dirty="0">
                <a:latin typeface="Times New Roman"/>
                <a:cs typeface="Times New Roman"/>
              </a:rPr>
              <a:t>Bit5 must be </a:t>
            </a:r>
            <a:r>
              <a:rPr sz="1450" spc="15" dirty="0">
                <a:solidFill>
                  <a:srgbClr val="FF0066"/>
                </a:solidFill>
                <a:latin typeface="Times New Roman"/>
                <a:cs typeface="Times New Roman"/>
              </a:rPr>
              <a:t>cleared </a:t>
            </a:r>
            <a:r>
              <a:rPr sz="1450" spc="10" dirty="0">
                <a:latin typeface="Times New Roman"/>
                <a:cs typeface="Times New Roman"/>
              </a:rPr>
              <a:t>to </a:t>
            </a:r>
            <a:r>
              <a:rPr sz="1450" spc="15" dirty="0">
                <a:latin typeface="Times New Roman"/>
                <a:cs typeface="Times New Roman"/>
              </a:rPr>
              <a:t>use the internal  clock.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spcBef>
                <a:spcPts val="375"/>
              </a:spcBef>
            </a:pPr>
            <a:r>
              <a:rPr sz="1450" spc="20" dirty="0">
                <a:latin typeface="Times New Roman"/>
                <a:cs typeface="Times New Roman"/>
              </a:rPr>
              <a:t>At each </a:t>
            </a:r>
            <a:r>
              <a:rPr sz="1450" spc="10" dirty="0">
                <a:latin typeface="Times New Roman"/>
                <a:cs typeface="Times New Roman"/>
              </a:rPr>
              <a:t>instruction </a:t>
            </a:r>
            <a:r>
              <a:rPr sz="1450" spc="15" dirty="0">
                <a:latin typeface="Times New Roman"/>
                <a:cs typeface="Times New Roman"/>
              </a:rPr>
              <a:t>cycle </a:t>
            </a:r>
            <a:r>
              <a:rPr sz="1450" spc="10" dirty="0">
                <a:latin typeface="Times New Roman"/>
                <a:cs typeface="Times New Roman"/>
              </a:rPr>
              <a:t>(four </a:t>
            </a:r>
            <a:r>
              <a:rPr sz="1450" spc="15" dirty="0">
                <a:latin typeface="Times New Roman"/>
                <a:cs typeface="Times New Roman"/>
              </a:rPr>
              <a:t>clock cycles),  the timer register </a:t>
            </a:r>
            <a:r>
              <a:rPr sz="1450" spc="10" dirty="0">
                <a:latin typeface="Times New Roman"/>
                <a:cs typeface="Times New Roman"/>
              </a:rPr>
              <a:t>is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incremented.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916" y="3318763"/>
            <a:ext cx="22586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7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Timer0 as a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counter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496" y="3566871"/>
            <a:ext cx="132715" cy="482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7496" y="4263644"/>
            <a:ext cx="1327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3506" y="3577844"/>
            <a:ext cx="3489325" cy="1255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Bit5 must be set 1 </a:t>
            </a:r>
            <a:r>
              <a:rPr sz="1450" spc="10" dirty="0">
                <a:latin typeface="Times New Roman"/>
                <a:cs typeface="Times New Roman"/>
              </a:rPr>
              <a:t>to </a:t>
            </a:r>
            <a:r>
              <a:rPr sz="1450" spc="15" dirty="0">
                <a:latin typeface="Times New Roman"/>
                <a:cs typeface="Times New Roman"/>
              </a:rPr>
              <a:t>use </a:t>
            </a:r>
            <a:r>
              <a:rPr sz="1450" spc="20" dirty="0">
                <a:latin typeface="Times New Roman"/>
                <a:cs typeface="Times New Roman"/>
              </a:rPr>
              <a:t>an </a:t>
            </a:r>
            <a:r>
              <a:rPr sz="1450" spc="15" dirty="0">
                <a:solidFill>
                  <a:srgbClr val="FF0066"/>
                </a:solidFill>
                <a:latin typeface="Times New Roman"/>
                <a:cs typeface="Times New Roman"/>
              </a:rPr>
              <a:t>external</a:t>
            </a:r>
            <a:r>
              <a:rPr sz="1450" spc="-3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FF0066"/>
                </a:solidFill>
                <a:latin typeface="Times New Roman"/>
                <a:cs typeface="Times New Roman"/>
              </a:rPr>
              <a:t>clock</a:t>
            </a:r>
            <a:r>
              <a:rPr sz="1450" spc="15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12700" marR="376555">
              <a:lnSpc>
                <a:spcPts val="1440"/>
              </a:lnSpc>
              <a:spcBef>
                <a:spcPts val="360"/>
              </a:spcBef>
            </a:pPr>
            <a:r>
              <a:rPr sz="1450" spc="10" dirty="0">
                <a:latin typeface="Times New Roman"/>
                <a:cs typeface="Times New Roman"/>
              </a:rPr>
              <a:t>In this </a:t>
            </a:r>
            <a:r>
              <a:rPr sz="1450" spc="15" dirty="0">
                <a:latin typeface="Times New Roman"/>
                <a:cs typeface="Times New Roman"/>
              </a:rPr>
              <a:t>mode, </a:t>
            </a:r>
            <a:r>
              <a:rPr sz="1450" spc="10" dirty="0">
                <a:latin typeface="Times New Roman"/>
                <a:cs typeface="Times New Roman"/>
              </a:rPr>
              <a:t>input </a:t>
            </a:r>
            <a:r>
              <a:rPr sz="1450" spc="15" dirty="0">
                <a:latin typeface="Times New Roman"/>
                <a:cs typeface="Times New Roman"/>
              </a:rPr>
              <a:t>signal at </a:t>
            </a:r>
            <a:r>
              <a:rPr sz="1450" spc="20" dirty="0">
                <a:solidFill>
                  <a:srgbClr val="FF0066"/>
                </a:solidFill>
                <a:latin typeface="Times New Roman"/>
                <a:cs typeface="Times New Roman"/>
              </a:rPr>
              <a:t>PORTA-pin  RA4/T0CK </a:t>
            </a:r>
            <a:r>
              <a:rPr sz="1450" spc="15" dirty="0">
                <a:latin typeface="Times New Roman"/>
                <a:cs typeface="Times New Roman"/>
              </a:rPr>
              <a:t>used as a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clock.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82100"/>
              </a:lnSpc>
              <a:spcBef>
                <a:spcPts val="375"/>
              </a:spcBef>
            </a:pPr>
            <a:r>
              <a:rPr sz="1450" spc="25" dirty="0">
                <a:latin typeface="Times New Roman"/>
                <a:cs typeface="Times New Roman"/>
              </a:rPr>
              <a:t>When </a:t>
            </a:r>
            <a:r>
              <a:rPr sz="1450" spc="15" dirty="0">
                <a:latin typeface="Times New Roman"/>
                <a:cs typeface="Times New Roman"/>
              </a:rPr>
              <a:t>Bit4 </a:t>
            </a:r>
            <a:r>
              <a:rPr sz="1450" spc="20" dirty="0">
                <a:latin typeface="Times New Roman"/>
                <a:cs typeface="Times New Roman"/>
              </a:rPr>
              <a:t>= </a:t>
            </a:r>
            <a:r>
              <a:rPr sz="1450" spc="10" dirty="0">
                <a:latin typeface="Times New Roman"/>
                <a:cs typeface="Times New Roman"/>
              </a:rPr>
              <a:t>1, </a:t>
            </a:r>
            <a:r>
              <a:rPr sz="1450" spc="15" dirty="0">
                <a:latin typeface="Times New Roman"/>
                <a:cs typeface="Times New Roman"/>
              </a:rPr>
              <a:t>register </a:t>
            </a:r>
            <a:r>
              <a:rPr sz="1450" spc="10" dirty="0">
                <a:latin typeface="Times New Roman"/>
                <a:cs typeface="Times New Roman"/>
              </a:rPr>
              <a:t>is </a:t>
            </a:r>
            <a:r>
              <a:rPr sz="1450" spc="15" dirty="0">
                <a:latin typeface="Times New Roman"/>
                <a:cs typeface="Times New Roman"/>
              </a:rPr>
              <a:t>incremented on the  </a:t>
            </a:r>
            <a:r>
              <a:rPr sz="1450" spc="10" dirty="0">
                <a:latin typeface="Times New Roman"/>
                <a:cs typeface="Times New Roman"/>
              </a:rPr>
              <a:t>falling </a:t>
            </a:r>
            <a:r>
              <a:rPr sz="1450" spc="15" dirty="0">
                <a:latin typeface="Times New Roman"/>
                <a:cs typeface="Times New Roman"/>
              </a:rPr>
              <a:t>edge, </a:t>
            </a:r>
            <a:r>
              <a:rPr sz="1450" spc="20" dirty="0">
                <a:latin typeface="Times New Roman"/>
                <a:cs typeface="Times New Roman"/>
              </a:rPr>
              <a:t>and when </a:t>
            </a:r>
            <a:r>
              <a:rPr sz="1450" spc="15" dirty="0">
                <a:latin typeface="Times New Roman"/>
                <a:cs typeface="Times New Roman"/>
              </a:rPr>
              <a:t>Bit4 </a:t>
            </a:r>
            <a:r>
              <a:rPr sz="1450" spc="20" dirty="0">
                <a:latin typeface="Times New Roman"/>
                <a:cs typeface="Times New Roman"/>
              </a:rPr>
              <a:t>= </a:t>
            </a:r>
            <a:r>
              <a:rPr sz="1450" spc="10" dirty="0">
                <a:latin typeface="Times New Roman"/>
                <a:cs typeface="Times New Roman"/>
              </a:rPr>
              <a:t>0, the register  is </a:t>
            </a:r>
            <a:r>
              <a:rPr sz="1450" spc="15" dirty="0">
                <a:latin typeface="Times New Roman"/>
                <a:cs typeface="Times New Roman"/>
              </a:rPr>
              <a:t>incremented on the </a:t>
            </a:r>
            <a:r>
              <a:rPr sz="1450" spc="10" dirty="0">
                <a:latin typeface="Times New Roman"/>
                <a:cs typeface="Times New Roman"/>
              </a:rPr>
              <a:t>rising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edge.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916" y="4806188"/>
            <a:ext cx="13233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Prescaler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7496" y="5057343"/>
            <a:ext cx="132715" cy="482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20" dirty="0">
                <a:solidFill>
                  <a:srgbClr val="9999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3506" y="5068316"/>
            <a:ext cx="3425825" cy="843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Divides clock frequency by a specified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ratio.</a:t>
            </a:r>
            <a:endParaRPr sz="1450">
              <a:latin typeface="Times New Roman"/>
              <a:cs typeface="Times New Roman"/>
            </a:endParaRPr>
          </a:p>
          <a:p>
            <a:pPr marL="12700" marR="308610" algn="just">
              <a:lnSpc>
                <a:spcPct val="82100"/>
              </a:lnSpc>
              <a:spcBef>
                <a:spcPts val="375"/>
              </a:spcBef>
            </a:pPr>
            <a:r>
              <a:rPr sz="1450" spc="15" dirty="0">
                <a:latin typeface="Times New Roman"/>
                <a:cs typeface="Times New Roman"/>
              </a:rPr>
              <a:t>To use prescaler, Bit3 </a:t>
            </a:r>
            <a:r>
              <a:rPr sz="1450" spc="20" dirty="0">
                <a:latin typeface="Times New Roman"/>
                <a:cs typeface="Times New Roman"/>
              </a:rPr>
              <a:t>= </a:t>
            </a:r>
            <a:r>
              <a:rPr sz="1450" spc="10" dirty="0">
                <a:latin typeface="Times New Roman"/>
                <a:cs typeface="Times New Roman"/>
              </a:rPr>
              <a:t>0, </a:t>
            </a:r>
            <a:r>
              <a:rPr sz="1450" spc="20" dirty="0">
                <a:latin typeface="Times New Roman"/>
                <a:cs typeface="Times New Roman"/>
              </a:rPr>
              <a:t>and </a:t>
            </a:r>
            <a:r>
              <a:rPr sz="1450" spc="15" dirty="0">
                <a:latin typeface="Times New Roman"/>
                <a:cs typeface="Times New Roman"/>
              </a:rPr>
              <a:t>three </a:t>
            </a:r>
            <a:r>
              <a:rPr sz="1450" spc="10" dirty="0">
                <a:latin typeface="Times New Roman"/>
                <a:cs typeface="Times New Roman"/>
              </a:rPr>
              <a:t>bits  </a:t>
            </a:r>
            <a:r>
              <a:rPr sz="1450" spc="15" dirty="0">
                <a:latin typeface="Times New Roman"/>
                <a:cs typeface="Times New Roman"/>
              </a:rPr>
              <a:t>Bit2-Bit0 specify scaler </a:t>
            </a:r>
            <a:r>
              <a:rPr sz="1450" spc="10" dirty="0">
                <a:latin typeface="Times New Roman"/>
                <a:cs typeface="Times New Roman"/>
              </a:rPr>
              <a:t>ratio </a:t>
            </a:r>
            <a:r>
              <a:rPr sz="1450" spc="15" dirty="0">
                <a:latin typeface="Times New Roman"/>
                <a:cs typeface="Times New Roman"/>
              </a:rPr>
              <a:t>from </a:t>
            </a:r>
            <a:r>
              <a:rPr sz="1450" spc="10" dirty="0">
                <a:latin typeface="Times New Roman"/>
                <a:cs typeface="Times New Roman"/>
              </a:rPr>
              <a:t>1:2 to  </a:t>
            </a:r>
            <a:r>
              <a:rPr sz="1450" spc="15" dirty="0">
                <a:latin typeface="Times New Roman"/>
                <a:cs typeface="Times New Roman"/>
              </a:rPr>
              <a:t>1:256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6879" y="553719"/>
            <a:ext cx="4389120" cy="169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3040" y="2423160"/>
            <a:ext cx="4632960" cy="196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5840" y="4774413"/>
            <a:ext cx="3219368" cy="1567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9140" y="3224047"/>
            <a:ext cx="1723389" cy="2369185"/>
          </a:xfrm>
          <a:custGeom>
            <a:avLst/>
            <a:gdLst/>
            <a:ahLst/>
            <a:cxnLst/>
            <a:rect l="l" t="t" r="r" b="b"/>
            <a:pathLst>
              <a:path w="1723390" h="2369185">
                <a:moveTo>
                  <a:pt x="1635373" y="2282203"/>
                </a:moveTo>
                <a:lnTo>
                  <a:pt x="1602460" y="2306040"/>
                </a:lnTo>
                <a:lnTo>
                  <a:pt x="1723339" y="2369032"/>
                </a:lnTo>
                <a:lnTo>
                  <a:pt x="1711758" y="2298661"/>
                </a:lnTo>
                <a:lnTo>
                  <a:pt x="1647291" y="2298661"/>
                </a:lnTo>
                <a:lnTo>
                  <a:pt x="1635373" y="2282203"/>
                </a:lnTo>
                <a:close/>
              </a:path>
              <a:path w="1723390" h="2369185">
                <a:moveTo>
                  <a:pt x="1668290" y="2258363"/>
                </a:moveTo>
                <a:lnTo>
                  <a:pt x="1635373" y="2282203"/>
                </a:lnTo>
                <a:lnTo>
                  <a:pt x="1647291" y="2298661"/>
                </a:lnTo>
                <a:lnTo>
                  <a:pt x="1680210" y="2274823"/>
                </a:lnTo>
                <a:lnTo>
                  <a:pt x="1668290" y="2258363"/>
                </a:lnTo>
                <a:close/>
              </a:path>
              <a:path w="1723390" h="2369185">
                <a:moveTo>
                  <a:pt x="1701203" y="2234526"/>
                </a:moveTo>
                <a:lnTo>
                  <a:pt x="1668290" y="2258363"/>
                </a:lnTo>
                <a:lnTo>
                  <a:pt x="1680210" y="2274823"/>
                </a:lnTo>
                <a:lnTo>
                  <a:pt x="1647291" y="2298661"/>
                </a:lnTo>
                <a:lnTo>
                  <a:pt x="1711758" y="2298661"/>
                </a:lnTo>
                <a:lnTo>
                  <a:pt x="1701203" y="2234526"/>
                </a:lnTo>
                <a:close/>
              </a:path>
              <a:path w="1723390" h="2369185">
                <a:moveTo>
                  <a:pt x="32918" y="0"/>
                </a:moveTo>
                <a:lnTo>
                  <a:pt x="0" y="23825"/>
                </a:lnTo>
                <a:lnTo>
                  <a:pt x="1635373" y="2282203"/>
                </a:lnTo>
                <a:lnTo>
                  <a:pt x="1668290" y="2258363"/>
                </a:lnTo>
                <a:lnTo>
                  <a:pt x="32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636524"/>
            <a:ext cx="3412490" cy="1325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0"/>
              </a:spcBef>
            </a:pPr>
            <a:r>
              <a:rPr sz="4250" spc="5" dirty="0"/>
              <a:t>Timer0</a:t>
            </a:r>
            <a:r>
              <a:rPr sz="4250" spc="-60" dirty="0"/>
              <a:t> </a:t>
            </a:r>
            <a:r>
              <a:rPr sz="4250" dirty="0"/>
              <a:t>Control  Register </a:t>
            </a:r>
            <a:r>
              <a:rPr sz="2950" spc="10" dirty="0"/>
              <a:t>(2 of</a:t>
            </a:r>
            <a:r>
              <a:rPr sz="2950" spc="5" dirty="0"/>
              <a:t> </a:t>
            </a:r>
            <a:r>
              <a:rPr sz="2950" spc="10" dirty="0"/>
              <a:t>2)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724916" y="2142236"/>
            <a:ext cx="8451850" cy="1110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13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5" dirty="0">
                <a:latin typeface="Times New Roman"/>
                <a:cs typeface="Times New Roman"/>
              </a:rPr>
              <a:t>Interrupt</a:t>
            </a:r>
            <a:endParaRPr sz="2100">
              <a:latin typeface="Times New Roman"/>
              <a:cs typeface="Times New Roman"/>
            </a:endParaRPr>
          </a:p>
          <a:p>
            <a:pPr marL="981075" marR="5080" lvl="1" indent="-466090">
              <a:lnSpc>
                <a:spcPct val="80500"/>
              </a:lnSpc>
              <a:spcBef>
                <a:spcPts val="475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1900" spc="10" dirty="0">
                <a:latin typeface="Times New Roman"/>
                <a:cs typeface="Times New Roman"/>
              </a:rPr>
              <a:t>When </a:t>
            </a:r>
            <a:r>
              <a:rPr sz="1900" spc="5" dirty="0">
                <a:latin typeface="Times New Roman"/>
                <a:cs typeface="Times New Roman"/>
              </a:rPr>
              <a:t>Timer0 overflows from FFH to </a:t>
            </a:r>
            <a:r>
              <a:rPr sz="1900" spc="10" dirty="0">
                <a:latin typeface="Times New Roman"/>
                <a:cs typeface="Times New Roman"/>
              </a:rPr>
              <a:t>00 </a:t>
            </a:r>
            <a:r>
              <a:rPr sz="1900" spc="5" dirty="0">
                <a:latin typeface="Times New Roman"/>
                <a:cs typeface="Times New Roman"/>
              </a:rPr>
              <a:t>in the 8-bit mode and from FFFFH  to </a:t>
            </a:r>
            <a:r>
              <a:rPr sz="1900" spc="10" dirty="0">
                <a:latin typeface="Times New Roman"/>
                <a:cs typeface="Times New Roman"/>
              </a:rPr>
              <a:t>0000 </a:t>
            </a:r>
            <a:r>
              <a:rPr sz="1900" spc="5" dirty="0">
                <a:latin typeface="Times New Roman"/>
                <a:cs typeface="Times New Roman"/>
              </a:rPr>
              <a:t>in the16-bit mode, </a:t>
            </a:r>
            <a:r>
              <a:rPr sz="1900" dirty="0">
                <a:latin typeface="Times New Roman"/>
                <a:cs typeface="Times New Roman"/>
              </a:rPr>
              <a:t>it </a:t>
            </a:r>
            <a:r>
              <a:rPr sz="1900" spc="5" dirty="0">
                <a:latin typeface="Times New Roman"/>
                <a:cs typeface="Times New Roman"/>
              </a:rPr>
              <a:t>sets </a:t>
            </a:r>
            <a:r>
              <a:rPr sz="1900" spc="10" dirty="0">
                <a:solidFill>
                  <a:srgbClr val="FF0066"/>
                </a:solidFill>
                <a:latin typeface="Times New Roman"/>
                <a:cs typeface="Times New Roman"/>
              </a:rPr>
              <a:t>TMR0IF </a:t>
            </a:r>
            <a:r>
              <a:rPr sz="1900" spc="5" dirty="0">
                <a:latin typeface="Times New Roman"/>
                <a:cs typeface="Times New Roman"/>
              </a:rPr>
              <a:t>(Timer0 Interrupt Flag) –Bit2 in  the </a:t>
            </a:r>
            <a:r>
              <a:rPr sz="1900" spc="10" dirty="0">
                <a:latin typeface="Times New Roman"/>
                <a:cs typeface="Times New Roman"/>
              </a:rPr>
              <a:t>INTCON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register.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853" y="3306571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853" y="3772915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4725" y="3230372"/>
            <a:ext cx="6961505" cy="7518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</a:pPr>
            <a:r>
              <a:rPr sz="1700" dirty="0">
                <a:latin typeface="Times New Roman"/>
                <a:cs typeface="Times New Roman"/>
              </a:rPr>
              <a:t>Flag can be used two ways: 1) a software loop can be set up to monitor the flag,  or 2) an interrupt can be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generated.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00" dirty="0">
                <a:latin typeface="Times New Roman"/>
                <a:cs typeface="Times New Roman"/>
              </a:rPr>
              <a:t>Flag must be cleared to start the timer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again.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916" y="3955796"/>
            <a:ext cx="8201025" cy="878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13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5" dirty="0">
                <a:latin typeface="Times New Roman"/>
                <a:cs typeface="Times New Roman"/>
              </a:rPr>
              <a:t>16-bit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mode</a:t>
            </a:r>
            <a:endParaRPr sz="2100">
              <a:latin typeface="Times New Roman"/>
              <a:cs typeface="Times New Roman"/>
            </a:endParaRPr>
          </a:p>
          <a:p>
            <a:pPr marL="981075" marR="5080" lvl="1" indent="-466090">
              <a:lnSpc>
                <a:spcPts val="1850"/>
              </a:lnSpc>
              <a:spcBef>
                <a:spcPts val="450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1900" spc="10" dirty="0">
                <a:latin typeface="Times New Roman"/>
                <a:cs typeface="Times New Roman"/>
              </a:rPr>
              <a:t>When </a:t>
            </a:r>
            <a:r>
              <a:rPr sz="1900" spc="5" dirty="0">
                <a:latin typeface="Times New Roman"/>
                <a:cs typeface="Times New Roman"/>
              </a:rPr>
              <a:t>Timer0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5" dirty="0">
                <a:latin typeface="Times New Roman"/>
                <a:cs typeface="Times New Roman"/>
              </a:rPr>
              <a:t>set in the 16-bit mode, </a:t>
            </a:r>
            <a:r>
              <a:rPr sz="1900" dirty="0">
                <a:latin typeface="Times New Roman"/>
                <a:cs typeface="Times New Roman"/>
              </a:rPr>
              <a:t>it </a:t>
            </a:r>
            <a:r>
              <a:rPr sz="1900" spc="5" dirty="0">
                <a:latin typeface="Times New Roman"/>
                <a:cs typeface="Times New Roman"/>
              </a:rPr>
              <a:t>uses two 8-bit registers </a:t>
            </a:r>
            <a:r>
              <a:rPr sz="1900" spc="10" dirty="0">
                <a:solidFill>
                  <a:srgbClr val="3333FF"/>
                </a:solidFill>
                <a:latin typeface="Times New Roman"/>
                <a:cs typeface="Times New Roman"/>
              </a:rPr>
              <a:t>TMR0L  </a:t>
            </a:r>
            <a:r>
              <a:rPr sz="1900" spc="5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3333FF"/>
                </a:solidFill>
                <a:latin typeface="Times New Roman"/>
                <a:cs typeface="Times New Roman"/>
              </a:rPr>
              <a:t>TMR0H.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1697" y="5176520"/>
            <a:ext cx="6595511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0560" y="5836920"/>
            <a:ext cx="812800" cy="568960"/>
          </a:xfrm>
          <a:custGeom>
            <a:avLst/>
            <a:gdLst/>
            <a:ahLst/>
            <a:cxnLst/>
            <a:rect l="l" t="t" r="r" b="b"/>
            <a:pathLst>
              <a:path w="812800" h="568960">
                <a:moveTo>
                  <a:pt x="0" y="284479"/>
                </a:moveTo>
                <a:lnTo>
                  <a:pt x="3709" y="245877"/>
                </a:lnTo>
                <a:lnTo>
                  <a:pt x="14516" y="208854"/>
                </a:lnTo>
                <a:lnTo>
                  <a:pt x="31936" y="173747"/>
                </a:lnTo>
                <a:lnTo>
                  <a:pt x="55485" y="140897"/>
                </a:lnTo>
                <a:lnTo>
                  <a:pt x="84678" y="110642"/>
                </a:lnTo>
                <a:lnTo>
                  <a:pt x="119031" y="83322"/>
                </a:lnTo>
                <a:lnTo>
                  <a:pt x="158060" y="59275"/>
                </a:lnTo>
                <a:lnTo>
                  <a:pt x="201281" y="38839"/>
                </a:lnTo>
                <a:lnTo>
                  <a:pt x="248210" y="22355"/>
                </a:lnTo>
                <a:lnTo>
                  <a:pt x="298362" y="10161"/>
                </a:lnTo>
                <a:lnTo>
                  <a:pt x="351253" y="2596"/>
                </a:lnTo>
                <a:lnTo>
                  <a:pt x="406399" y="0"/>
                </a:lnTo>
                <a:lnTo>
                  <a:pt x="461545" y="2596"/>
                </a:lnTo>
                <a:lnTo>
                  <a:pt x="514437" y="10161"/>
                </a:lnTo>
                <a:lnTo>
                  <a:pt x="564588" y="22355"/>
                </a:lnTo>
                <a:lnTo>
                  <a:pt x="611517" y="38839"/>
                </a:lnTo>
                <a:lnTo>
                  <a:pt x="654738" y="59275"/>
                </a:lnTo>
                <a:lnTo>
                  <a:pt x="693767" y="83322"/>
                </a:lnTo>
                <a:lnTo>
                  <a:pt x="728121" y="110642"/>
                </a:lnTo>
                <a:lnTo>
                  <a:pt x="757314" y="140897"/>
                </a:lnTo>
                <a:lnTo>
                  <a:pt x="780862" y="173747"/>
                </a:lnTo>
                <a:lnTo>
                  <a:pt x="798282" y="208854"/>
                </a:lnTo>
                <a:lnTo>
                  <a:pt x="809090" y="245877"/>
                </a:lnTo>
                <a:lnTo>
                  <a:pt x="812799" y="284479"/>
                </a:lnTo>
                <a:lnTo>
                  <a:pt x="809090" y="323082"/>
                </a:lnTo>
                <a:lnTo>
                  <a:pt x="798282" y="360105"/>
                </a:lnTo>
                <a:lnTo>
                  <a:pt x="780862" y="395212"/>
                </a:lnTo>
                <a:lnTo>
                  <a:pt x="757314" y="428062"/>
                </a:lnTo>
                <a:lnTo>
                  <a:pt x="728121" y="458317"/>
                </a:lnTo>
                <a:lnTo>
                  <a:pt x="693767" y="485637"/>
                </a:lnTo>
                <a:lnTo>
                  <a:pt x="654738" y="509684"/>
                </a:lnTo>
                <a:lnTo>
                  <a:pt x="611517" y="530120"/>
                </a:lnTo>
                <a:lnTo>
                  <a:pt x="564588" y="546604"/>
                </a:lnTo>
                <a:lnTo>
                  <a:pt x="514437" y="558798"/>
                </a:lnTo>
                <a:lnTo>
                  <a:pt x="461545" y="566363"/>
                </a:lnTo>
                <a:lnTo>
                  <a:pt x="406399" y="568959"/>
                </a:lnTo>
                <a:lnTo>
                  <a:pt x="351253" y="566363"/>
                </a:lnTo>
                <a:lnTo>
                  <a:pt x="298362" y="558798"/>
                </a:lnTo>
                <a:lnTo>
                  <a:pt x="248210" y="546604"/>
                </a:lnTo>
                <a:lnTo>
                  <a:pt x="201281" y="530120"/>
                </a:lnTo>
                <a:lnTo>
                  <a:pt x="158060" y="509684"/>
                </a:lnTo>
                <a:lnTo>
                  <a:pt x="119031" y="485637"/>
                </a:lnTo>
                <a:lnTo>
                  <a:pt x="84678" y="458317"/>
                </a:lnTo>
                <a:lnTo>
                  <a:pt x="55485" y="428062"/>
                </a:lnTo>
                <a:lnTo>
                  <a:pt x="31936" y="395212"/>
                </a:lnTo>
                <a:lnTo>
                  <a:pt x="14516" y="360105"/>
                </a:lnTo>
                <a:lnTo>
                  <a:pt x="3709" y="323082"/>
                </a:lnTo>
                <a:lnTo>
                  <a:pt x="0" y="284479"/>
                </a:lnTo>
                <a:close/>
              </a:path>
            </a:pathLst>
          </a:custGeom>
          <a:ln w="1015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0959" y="6162040"/>
            <a:ext cx="812800" cy="568960"/>
          </a:xfrm>
          <a:custGeom>
            <a:avLst/>
            <a:gdLst/>
            <a:ahLst/>
            <a:cxnLst/>
            <a:rect l="l" t="t" r="r" b="b"/>
            <a:pathLst>
              <a:path w="812800" h="568959">
                <a:moveTo>
                  <a:pt x="0" y="284479"/>
                </a:moveTo>
                <a:lnTo>
                  <a:pt x="3709" y="245877"/>
                </a:lnTo>
                <a:lnTo>
                  <a:pt x="14516" y="208854"/>
                </a:lnTo>
                <a:lnTo>
                  <a:pt x="31936" y="173747"/>
                </a:lnTo>
                <a:lnTo>
                  <a:pt x="55485" y="140897"/>
                </a:lnTo>
                <a:lnTo>
                  <a:pt x="84678" y="110642"/>
                </a:lnTo>
                <a:lnTo>
                  <a:pt x="119031" y="83322"/>
                </a:lnTo>
                <a:lnTo>
                  <a:pt x="158060" y="59275"/>
                </a:lnTo>
                <a:lnTo>
                  <a:pt x="201281" y="38839"/>
                </a:lnTo>
                <a:lnTo>
                  <a:pt x="248210" y="22355"/>
                </a:lnTo>
                <a:lnTo>
                  <a:pt x="298362" y="10161"/>
                </a:lnTo>
                <a:lnTo>
                  <a:pt x="351253" y="2596"/>
                </a:lnTo>
                <a:lnTo>
                  <a:pt x="406399" y="0"/>
                </a:lnTo>
                <a:lnTo>
                  <a:pt x="461545" y="2596"/>
                </a:lnTo>
                <a:lnTo>
                  <a:pt x="514437" y="10161"/>
                </a:lnTo>
                <a:lnTo>
                  <a:pt x="564588" y="22355"/>
                </a:lnTo>
                <a:lnTo>
                  <a:pt x="611517" y="38839"/>
                </a:lnTo>
                <a:lnTo>
                  <a:pt x="654738" y="59275"/>
                </a:lnTo>
                <a:lnTo>
                  <a:pt x="693767" y="83322"/>
                </a:lnTo>
                <a:lnTo>
                  <a:pt x="728121" y="110642"/>
                </a:lnTo>
                <a:lnTo>
                  <a:pt x="757314" y="140897"/>
                </a:lnTo>
                <a:lnTo>
                  <a:pt x="780862" y="173747"/>
                </a:lnTo>
                <a:lnTo>
                  <a:pt x="798282" y="208854"/>
                </a:lnTo>
                <a:lnTo>
                  <a:pt x="809090" y="245877"/>
                </a:lnTo>
                <a:lnTo>
                  <a:pt x="812799" y="284479"/>
                </a:lnTo>
                <a:lnTo>
                  <a:pt x="809090" y="323082"/>
                </a:lnTo>
                <a:lnTo>
                  <a:pt x="798282" y="360105"/>
                </a:lnTo>
                <a:lnTo>
                  <a:pt x="780862" y="395212"/>
                </a:lnTo>
                <a:lnTo>
                  <a:pt x="757314" y="428062"/>
                </a:lnTo>
                <a:lnTo>
                  <a:pt x="728121" y="458317"/>
                </a:lnTo>
                <a:lnTo>
                  <a:pt x="693767" y="485637"/>
                </a:lnTo>
                <a:lnTo>
                  <a:pt x="654738" y="509684"/>
                </a:lnTo>
                <a:lnTo>
                  <a:pt x="611517" y="530120"/>
                </a:lnTo>
                <a:lnTo>
                  <a:pt x="564588" y="546604"/>
                </a:lnTo>
                <a:lnTo>
                  <a:pt x="514437" y="558798"/>
                </a:lnTo>
                <a:lnTo>
                  <a:pt x="461545" y="566363"/>
                </a:lnTo>
                <a:lnTo>
                  <a:pt x="406399" y="568959"/>
                </a:lnTo>
                <a:lnTo>
                  <a:pt x="351253" y="566363"/>
                </a:lnTo>
                <a:lnTo>
                  <a:pt x="298362" y="558798"/>
                </a:lnTo>
                <a:lnTo>
                  <a:pt x="248210" y="546604"/>
                </a:lnTo>
                <a:lnTo>
                  <a:pt x="201281" y="530120"/>
                </a:lnTo>
                <a:lnTo>
                  <a:pt x="158060" y="509684"/>
                </a:lnTo>
                <a:lnTo>
                  <a:pt x="119031" y="485637"/>
                </a:lnTo>
                <a:lnTo>
                  <a:pt x="84678" y="458317"/>
                </a:lnTo>
                <a:lnTo>
                  <a:pt x="55485" y="428062"/>
                </a:lnTo>
                <a:lnTo>
                  <a:pt x="31936" y="395212"/>
                </a:lnTo>
                <a:lnTo>
                  <a:pt x="14516" y="360105"/>
                </a:lnTo>
                <a:lnTo>
                  <a:pt x="3709" y="323082"/>
                </a:lnTo>
                <a:lnTo>
                  <a:pt x="0" y="284479"/>
                </a:lnTo>
                <a:close/>
              </a:path>
            </a:pathLst>
          </a:custGeom>
          <a:ln w="10159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77519" y="2910839"/>
            <a:ext cx="4490990" cy="14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81394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Control Word </a:t>
            </a:r>
            <a:r>
              <a:rPr sz="4700" dirty="0"/>
              <a:t>to </a:t>
            </a:r>
            <a:r>
              <a:rPr sz="4700" spc="-5" dirty="0"/>
              <a:t>Initialize</a:t>
            </a:r>
            <a:r>
              <a:rPr sz="4700" spc="-60" dirty="0"/>
              <a:t> </a:t>
            </a:r>
            <a:r>
              <a:rPr sz="4700" spc="-5" dirty="0"/>
              <a:t>Timer0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2590800" y="4942836"/>
            <a:ext cx="4632959" cy="196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3040" y="2910839"/>
            <a:ext cx="4389120" cy="169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799084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Example </a:t>
            </a:r>
            <a:r>
              <a:rPr sz="4700" dirty="0"/>
              <a:t>- </a:t>
            </a:r>
            <a:r>
              <a:rPr spc="-10" dirty="0"/>
              <a:t>Set TMR0 </a:t>
            </a:r>
            <a:r>
              <a:rPr spc="-5" dirty="0"/>
              <a:t>as an 8-bit</a:t>
            </a:r>
            <a:r>
              <a:rPr spc="-80" dirty="0"/>
              <a:t> </a:t>
            </a:r>
            <a:r>
              <a:rPr spc="-10" dirty="0"/>
              <a:t>timer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481076" y="2141626"/>
            <a:ext cx="9003665" cy="25857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64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0" dirty="0">
                <a:latin typeface="Times New Roman"/>
                <a:cs typeface="Times New Roman"/>
              </a:rPr>
              <a:t>Every </a:t>
            </a:r>
            <a:r>
              <a:rPr sz="2100" spc="5" dirty="0">
                <a:latin typeface="Times New Roman"/>
                <a:cs typeface="Times New Roman"/>
              </a:rPr>
              <a:t>instruction </a:t>
            </a:r>
            <a:r>
              <a:rPr sz="2100" spc="10" dirty="0">
                <a:latin typeface="Times New Roman"/>
                <a:cs typeface="Times New Roman"/>
              </a:rPr>
              <a:t>cycle </a:t>
            </a:r>
            <a:r>
              <a:rPr sz="2100" spc="5" dirty="0">
                <a:latin typeface="Times New Roman"/>
                <a:cs typeface="Times New Roman"/>
              </a:rPr>
              <a:t>the register is </a:t>
            </a:r>
            <a:r>
              <a:rPr sz="2100" spc="10" dirty="0">
                <a:latin typeface="Times New Roman"/>
                <a:cs typeface="Times New Roman"/>
              </a:rPr>
              <a:t>updated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4x(Clock_Period)</a:t>
            </a:r>
            <a:endParaRPr sz="2100">
              <a:latin typeface="Times New Roman"/>
              <a:cs typeface="Times New Roman"/>
            </a:endParaRPr>
          </a:p>
          <a:p>
            <a:pPr marL="513715" marR="2887980" indent="-501015">
              <a:lnSpc>
                <a:spcPct val="101899"/>
              </a:lnSpc>
              <a:spcBef>
                <a:spcPts val="50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0" dirty="0">
                <a:latin typeface="Times New Roman"/>
                <a:cs typeface="Times New Roman"/>
              </a:rPr>
              <a:t>With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pre-scale=1:256 (divide the </a:t>
            </a:r>
            <a:r>
              <a:rPr sz="2100" spc="10" dirty="0">
                <a:latin typeface="Times New Roman"/>
                <a:cs typeface="Times New Roman"/>
              </a:rPr>
              <a:t>clock </a:t>
            </a:r>
            <a:r>
              <a:rPr sz="2100" spc="15" dirty="0">
                <a:latin typeface="Times New Roman"/>
                <a:cs typeface="Times New Roman"/>
              </a:rPr>
              <a:t>by 256)</a:t>
            </a:r>
            <a:r>
              <a:rPr sz="2100" spc="15" dirty="0">
                <a:latin typeface="Wingdings"/>
                <a:cs typeface="Wingdings"/>
              </a:rPr>
              <a:t>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pre_scalex4x(Clock_Period)</a:t>
            </a:r>
            <a:endParaRPr sz="21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55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5" dirty="0">
                <a:latin typeface="Times New Roman"/>
                <a:cs typeface="Times New Roman"/>
              </a:rPr>
              <a:t>8-bit register </a:t>
            </a:r>
            <a:r>
              <a:rPr sz="2100" spc="10" dirty="0">
                <a:latin typeface="Times New Roman"/>
                <a:cs typeface="Times New Roman"/>
              </a:rPr>
              <a:t>allows counting 256 values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Wingdings"/>
                <a:cs typeface="Wingdings"/>
              </a:rPr>
              <a:t></a:t>
            </a:r>
            <a:endParaRPr sz="2100">
              <a:latin typeface="Wingdings"/>
              <a:cs typeface="Wingdings"/>
            </a:endParaRPr>
          </a:p>
          <a:p>
            <a:pPr marL="981075" lvl="1" indent="-466090">
              <a:lnSpc>
                <a:spcPct val="100000"/>
              </a:lnSpc>
              <a:spcBef>
                <a:spcPts val="484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1900" b="1" spc="5" dirty="0">
                <a:solidFill>
                  <a:srgbClr val="993300"/>
                </a:solidFill>
                <a:latin typeface="Times New Roman"/>
                <a:cs typeface="Times New Roman"/>
              </a:rPr>
              <a:t>(2^n)x</a:t>
            </a:r>
            <a:r>
              <a:rPr sz="1900" b="1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993300"/>
                </a:solidFill>
                <a:latin typeface="Times New Roman"/>
                <a:cs typeface="Times New Roman"/>
              </a:rPr>
              <a:t>pre_scalex4x(Clock_Period)</a:t>
            </a:r>
            <a:endParaRPr sz="1900">
              <a:latin typeface="Times New Roman"/>
              <a:cs typeface="Times New Roman"/>
            </a:endParaRPr>
          </a:p>
          <a:p>
            <a:pPr marL="513715" marR="5080" indent="-501015">
              <a:lnSpc>
                <a:spcPct val="101000"/>
              </a:lnSpc>
              <a:spcBef>
                <a:spcPts val="52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0" dirty="0">
                <a:latin typeface="Times New Roman"/>
                <a:cs typeface="Times New Roman"/>
              </a:rPr>
              <a:t>Assuming using </a:t>
            </a:r>
            <a:r>
              <a:rPr sz="2100" spc="15" dirty="0">
                <a:latin typeface="Times New Roman"/>
                <a:cs typeface="Times New Roman"/>
              </a:rPr>
              <a:t>a 10MHz </a:t>
            </a:r>
            <a:r>
              <a:rPr sz="2100" spc="5" dirty="0">
                <a:latin typeface="Times New Roman"/>
                <a:cs typeface="Times New Roman"/>
              </a:rPr>
              <a:t>internal clock, rising </a:t>
            </a:r>
            <a:r>
              <a:rPr sz="2100" spc="10" dirty="0">
                <a:latin typeface="Times New Roman"/>
                <a:cs typeface="Times New Roman"/>
              </a:rPr>
              <a:t>edge </a:t>
            </a:r>
            <a:r>
              <a:rPr sz="2100" spc="5" dirty="0">
                <a:latin typeface="Times New Roman"/>
                <a:cs typeface="Times New Roman"/>
              </a:rPr>
              <a:t>clock, </a:t>
            </a:r>
            <a:r>
              <a:rPr sz="2100" spc="15" dirty="0">
                <a:latin typeface="Times New Roman"/>
                <a:cs typeface="Times New Roman"/>
              </a:rPr>
              <a:t>how </a:t>
            </a:r>
            <a:r>
              <a:rPr sz="2100" spc="5" dirty="0">
                <a:latin typeface="Times New Roman"/>
                <a:cs typeface="Times New Roman"/>
              </a:rPr>
              <a:t>often the flag  is set if timer </a:t>
            </a:r>
            <a:r>
              <a:rPr sz="2100" spc="15" dirty="0">
                <a:latin typeface="Times New Roman"/>
                <a:cs typeface="Times New Roman"/>
              </a:rPr>
              <a:t>0 </a:t>
            </a:r>
            <a:r>
              <a:rPr sz="2100" spc="5" dirty="0">
                <a:latin typeface="Times New Roman"/>
                <a:cs typeface="Times New Roman"/>
              </a:rPr>
              <a:t>is set </a:t>
            </a:r>
            <a:r>
              <a:rPr sz="2100" spc="10" dirty="0">
                <a:latin typeface="Times New Roman"/>
                <a:cs typeface="Times New Roman"/>
              </a:rPr>
              <a:t>as </a:t>
            </a:r>
            <a:r>
              <a:rPr sz="2100" spc="5" dirty="0">
                <a:latin typeface="Times New Roman"/>
                <a:cs typeface="Times New Roman"/>
              </a:rPr>
              <a:t>8-bit counter? </a:t>
            </a:r>
            <a:r>
              <a:rPr sz="2100" spc="15" dirty="0">
                <a:latin typeface="Times New Roman"/>
                <a:cs typeface="Times New Roman"/>
              </a:rPr>
              <a:t>What </a:t>
            </a:r>
            <a:r>
              <a:rPr sz="2100" spc="10" dirty="0">
                <a:latin typeface="Times New Roman"/>
                <a:cs typeface="Times New Roman"/>
              </a:rPr>
              <a:t>should </a:t>
            </a:r>
            <a:r>
              <a:rPr sz="2100" spc="20" dirty="0">
                <a:latin typeface="Times New Roman"/>
                <a:cs typeface="Times New Roman"/>
              </a:rPr>
              <a:t>TMR0 (</a:t>
            </a:r>
            <a:r>
              <a:rPr sz="1450" spc="20" dirty="0">
                <a:latin typeface="Times New Roman"/>
                <a:cs typeface="Times New Roman"/>
              </a:rPr>
              <a:t>T0CON </a:t>
            </a:r>
            <a:r>
              <a:rPr sz="2100" spc="10" dirty="0">
                <a:latin typeface="Times New Roman"/>
                <a:cs typeface="Times New Roman"/>
              </a:rPr>
              <a:t>) setup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be?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2079" y="4861559"/>
            <a:ext cx="4145279" cy="325120"/>
          </a:xfrm>
          <a:prstGeom prst="rect">
            <a:avLst/>
          </a:prstGeom>
          <a:solidFill>
            <a:srgbClr val="FFFF99"/>
          </a:solidFill>
          <a:ln w="10159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65"/>
              </a:spcBef>
            </a:pPr>
            <a:r>
              <a:rPr sz="1900" spc="5" dirty="0">
                <a:latin typeface="Times New Roman"/>
                <a:cs typeface="Times New Roman"/>
              </a:rPr>
              <a:t>256x256x4x0.1E-6=Every 26.21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msec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0560" y="5430520"/>
            <a:ext cx="4389120" cy="169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080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976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744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512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152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920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600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3279" y="5836920"/>
            <a:ext cx="318770" cy="391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190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24916" y="2123948"/>
            <a:ext cx="4463415" cy="43980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13715" marR="285750" indent="-501015" algn="just">
              <a:lnSpc>
                <a:spcPct val="80500"/>
              </a:lnSpc>
              <a:spcBef>
                <a:spcPts val="71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4350" algn="l"/>
              </a:tabLst>
            </a:pPr>
            <a:r>
              <a:rPr sz="2550" spc="10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16-bit </a:t>
            </a:r>
            <a:r>
              <a:rPr sz="2550" spc="-5" dirty="0">
                <a:latin typeface="Times New Roman"/>
                <a:cs typeface="Times New Roman"/>
              </a:rPr>
              <a:t>counter/timer </a:t>
            </a:r>
            <a:r>
              <a:rPr sz="2550" dirty="0">
                <a:latin typeface="Times New Roman"/>
                <a:cs typeface="Times New Roman"/>
              </a:rPr>
              <a:t>with  </a:t>
            </a:r>
            <a:r>
              <a:rPr sz="2550" spc="5" dirty="0">
                <a:latin typeface="Times New Roman"/>
                <a:cs typeface="Times New Roman"/>
              </a:rPr>
              <a:t>two </a:t>
            </a:r>
            <a:r>
              <a:rPr sz="2550" dirty="0">
                <a:latin typeface="Times New Roman"/>
                <a:cs typeface="Times New Roman"/>
              </a:rPr>
              <a:t>8-bit registers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(TMR1H  and TMR1L); </a:t>
            </a:r>
            <a:r>
              <a:rPr sz="2550" dirty="0">
                <a:solidFill>
                  <a:srgbClr val="3333FF"/>
                </a:solidFill>
                <a:latin typeface="Times New Roman"/>
                <a:cs typeface="Times New Roman"/>
              </a:rPr>
              <a:t>both registers  are readable and</a:t>
            </a:r>
            <a:r>
              <a:rPr sz="2550" spc="-3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3333FF"/>
                </a:solidFill>
                <a:latin typeface="Times New Roman"/>
                <a:cs typeface="Times New Roman"/>
              </a:rPr>
              <a:t>writable</a:t>
            </a:r>
            <a:endParaRPr sz="2550">
              <a:latin typeface="Times New Roman"/>
              <a:cs typeface="Times New Roman"/>
            </a:endParaRPr>
          </a:p>
          <a:p>
            <a:pPr marL="513715" marR="5080" indent="-501015">
              <a:lnSpc>
                <a:spcPts val="2450"/>
              </a:lnSpc>
              <a:spcBef>
                <a:spcPts val="60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Four options </a:t>
            </a:r>
            <a:r>
              <a:rPr sz="2550" spc="5" dirty="0">
                <a:latin typeface="Times New Roman"/>
                <a:cs typeface="Times New Roman"/>
              </a:rPr>
              <a:t>of </a:t>
            </a:r>
            <a:r>
              <a:rPr sz="2550" dirty="0">
                <a:latin typeface="Times New Roman"/>
                <a:cs typeface="Times New Roman"/>
              </a:rPr>
              <a:t>prescale value  (Bit5-Bit4)</a:t>
            </a:r>
            <a:endParaRPr sz="2550">
              <a:latin typeface="Times New Roman"/>
              <a:cs typeface="Times New Roman"/>
            </a:endParaRPr>
          </a:p>
          <a:p>
            <a:pPr marL="513715" marR="146685" indent="-501015">
              <a:lnSpc>
                <a:spcPct val="80300"/>
              </a:lnSpc>
              <a:spcBef>
                <a:spcPts val="63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Clock source (Bit1) can </a:t>
            </a:r>
            <a:r>
              <a:rPr sz="2550" spc="5" dirty="0">
                <a:latin typeface="Times New Roman"/>
                <a:cs typeface="Times New Roman"/>
              </a:rPr>
              <a:t>be </a:t>
            </a:r>
            <a:r>
              <a:rPr sz="2550" spc="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3333FF"/>
                </a:solidFill>
                <a:latin typeface="Times New Roman"/>
                <a:cs typeface="Times New Roman"/>
              </a:rPr>
              <a:t>internal </a:t>
            </a:r>
            <a:r>
              <a:rPr sz="2550" dirty="0">
                <a:latin typeface="Times New Roman"/>
                <a:cs typeface="Times New Roman"/>
              </a:rPr>
              <a:t>(instruction </a:t>
            </a:r>
            <a:r>
              <a:rPr sz="2550" spc="-5" dirty="0">
                <a:latin typeface="Times New Roman"/>
                <a:cs typeface="Times New Roman"/>
              </a:rPr>
              <a:t>cycle) </a:t>
            </a:r>
            <a:r>
              <a:rPr sz="2550" spc="5" dirty="0">
                <a:latin typeface="Times New Roman"/>
                <a:cs typeface="Times New Roman"/>
              </a:rPr>
              <a:t>or  </a:t>
            </a:r>
            <a:r>
              <a:rPr sz="2550" dirty="0">
                <a:latin typeface="Times New Roman"/>
                <a:cs typeface="Times New Roman"/>
              </a:rPr>
              <a:t>external (pin RC0/T13CK1)  </a:t>
            </a:r>
            <a:r>
              <a:rPr sz="2550" spc="5" dirty="0">
                <a:latin typeface="Times New Roman"/>
                <a:cs typeface="Times New Roman"/>
              </a:rPr>
              <a:t>on </a:t>
            </a:r>
            <a:r>
              <a:rPr sz="2550" dirty="0">
                <a:latin typeface="Times New Roman"/>
                <a:cs typeface="Times New Roman"/>
              </a:rPr>
              <a:t>rising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edge</a:t>
            </a:r>
            <a:endParaRPr sz="2550">
              <a:latin typeface="Times New Roman"/>
              <a:cs typeface="Times New Roman"/>
            </a:endParaRPr>
          </a:p>
          <a:p>
            <a:pPr marL="513715" marR="395605" indent="-501015">
              <a:lnSpc>
                <a:spcPct val="80400"/>
              </a:lnSpc>
              <a:spcBef>
                <a:spcPts val="61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Sets flag </a:t>
            </a:r>
            <a:r>
              <a:rPr sz="2550" spc="5" dirty="0">
                <a:latin typeface="Times New Roman"/>
                <a:cs typeface="Times New Roman"/>
              </a:rPr>
              <a:t>or </a:t>
            </a:r>
            <a:r>
              <a:rPr sz="2550" dirty="0">
                <a:latin typeface="Times New Roman"/>
                <a:cs typeface="Times New Roman"/>
              </a:rPr>
              <a:t>generates an  interrupt </a:t>
            </a:r>
            <a:r>
              <a:rPr sz="2550" spc="5" dirty="0">
                <a:latin typeface="Times New Roman"/>
                <a:cs typeface="Times New Roman"/>
              </a:rPr>
              <a:t>when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overflows  </a:t>
            </a:r>
            <a:r>
              <a:rPr sz="2550" spc="5" dirty="0">
                <a:latin typeface="Times New Roman"/>
                <a:cs typeface="Times New Roman"/>
              </a:rPr>
              <a:t>from FFFFH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0000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3040" y="1772920"/>
            <a:ext cx="4460240" cy="301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3040" y="4861556"/>
            <a:ext cx="4470400" cy="1928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52482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Timer1 </a:t>
            </a:r>
            <a:r>
              <a:rPr sz="4700" dirty="0"/>
              <a:t>– </a:t>
            </a:r>
            <a:r>
              <a:rPr sz="4700" spc="-10" dirty="0"/>
              <a:t>16-bit </a:t>
            </a:r>
            <a:r>
              <a:rPr sz="3400" dirty="0"/>
              <a:t>(1 of</a:t>
            </a:r>
            <a:r>
              <a:rPr sz="3400" spc="-30" dirty="0"/>
              <a:t> </a:t>
            </a:r>
            <a:r>
              <a:rPr sz="3400" dirty="0"/>
              <a:t>5)</a:t>
            </a:r>
            <a:endParaRPr sz="3400"/>
          </a:p>
        </p:txBody>
      </p:sp>
      <p:sp>
        <p:nvSpPr>
          <p:cNvPr id="7" name="object 7"/>
          <p:cNvSpPr/>
          <p:nvPr/>
        </p:nvSpPr>
        <p:spPr>
          <a:xfrm>
            <a:off x="7548880" y="1041400"/>
            <a:ext cx="2103120" cy="1087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2959" y="2179314"/>
            <a:ext cx="1365250" cy="591185"/>
          </a:xfrm>
          <a:custGeom>
            <a:avLst/>
            <a:gdLst/>
            <a:ahLst/>
            <a:cxnLst/>
            <a:rect l="l" t="t" r="r" b="b"/>
            <a:pathLst>
              <a:path w="1365250" h="591185">
                <a:moveTo>
                  <a:pt x="0" y="590974"/>
                </a:moveTo>
                <a:lnTo>
                  <a:pt x="1364830" y="590974"/>
                </a:lnTo>
                <a:lnTo>
                  <a:pt x="1364830" y="0"/>
                </a:lnTo>
                <a:lnTo>
                  <a:pt x="0" y="0"/>
                </a:lnTo>
                <a:lnTo>
                  <a:pt x="0" y="590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2959" y="2179320"/>
            <a:ext cx="1365250" cy="591185"/>
          </a:xfrm>
          <a:custGeom>
            <a:avLst/>
            <a:gdLst/>
            <a:ahLst/>
            <a:cxnLst/>
            <a:rect l="l" t="t" r="r" b="b"/>
            <a:pathLst>
              <a:path w="1365250" h="591185">
                <a:moveTo>
                  <a:pt x="0" y="0"/>
                </a:moveTo>
                <a:lnTo>
                  <a:pt x="1364831" y="0"/>
                </a:lnTo>
                <a:lnTo>
                  <a:pt x="1364831" y="590973"/>
                </a:lnTo>
                <a:lnTo>
                  <a:pt x="0" y="590973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2959" y="2212340"/>
            <a:ext cx="1365250" cy="513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7155" marR="114300">
              <a:lnSpc>
                <a:spcPct val="101899"/>
              </a:lnSpc>
              <a:spcBef>
                <a:spcPts val="80"/>
              </a:spcBef>
            </a:pPr>
            <a:r>
              <a:rPr sz="1050" spc="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05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050" spc="5" dirty="0">
                <a:solidFill>
                  <a:srgbClr val="FFFFFF"/>
                </a:solidFill>
                <a:latin typeface="Times New Roman"/>
                <a:cs typeface="Times New Roman"/>
              </a:rPr>
              <a:t>synch 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with  the rising </a:t>
            </a:r>
            <a:r>
              <a:rPr sz="1050" spc="5" dirty="0">
                <a:solidFill>
                  <a:srgbClr val="FFFFFF"/>
                </a:solidFill>
                <a:latin typeface="Times New Roman"/>
                <a:cs typeface="Times New Roman"/>
              </a:rPr>
              <a:t>edge of 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050" spc="5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10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21762" y="2472067"/>
            <a:ext cx="490855" cy="1170940"/>
          </a:xfrm>
          <a:custGeom>
            <a:avLst/>
            <a:gdLst/>
            <a:ahLst/>
            <a:cxnLst/>
            <a:rect l="l" t="t" r="r" b="b"/>
            <a:pathLst>
              <a:path w="490854" h="1170939">
                <a:moveTo>
                  <a:pt x="7480" y="1062418"/>
                </a:moveTo>
                <a:lnTo>
                  <a:pt x="1917" y="1063231"/>
                </a:lnTo>
                <a:lnTo>
                  <a:pt x="0" y="1065809"/>
                </a:lnTo>
                <a:lnTo>
                  <a:pt x="15265" y="1170317"/>
                </a:lnTo>
                <a:lnTo>
                  <a:pt x="24876" y="1162862"/>
                </a:lnTo>
                <a:lnTo>
                  <a:pt x="23749" y="1162862"/>
                </a:lnTo>
                <a:lnTo>
                  <a:pt x="14325" y="1159065"/>
                </a:lnTo>
                <a:lnTo>
                  <a:pt x="21349" y="1141632"/>
                </a:lnTo>
                <a:lnTo>
                  <a:pt x="10058" y="1064336"/>
                </a:lnTo>
                <a:lnTo>
                  <a:pt x="7480" y="1062418"/>
                </a:lnTo>
                <a:close/>
              </a:path>
              <a:path w="490854" h="1170939">
                <a:moveTo>
                  <a:pt x="21349" y="1141632"/>
                </a:moveTo>
                <a:lnTo>
                  <a:pt x="14325" y="1159065"/>
                </a:lnTo>
                <a:lnTo>
                  <a:pt x="23749" y="1162862"/>
                </a:lnTo>
                <a:lnTo>
                  <a:pt x="24808" y="1160233"/>
                </a:lnTo>
                <a:lnTo>
                  <a:pt x="24066" y="1160233"/>
                </a:lnTo>
                <a:lnTo>
                  <a:pt x="15925" y="1156944"/>
                </a:lnTo>
                <a:lnTo>
                  <a:pt x="22806" y="1151608"/>
                </a:lnTo>
                <a:lnTo>
                  <a:pt x="21349" y="1141632"/>
                </a:lnTo>
                <a:close/>
              </a:path>
              <a:path w="490854" h="1170939">
                <a:moveTo>
                  <a:pt x="92494" y="1097559"/>
                </a:moveTo>
                <a:lnTo>
                  <a:pt x="30772" y="1145429"/>
                </a:lnTo>
                <a:lnTo>
                  <a:pt x="23749" y="1162862"/>
                </a:lnTo>
                <a:lnTo>
                  <a:pt x="24876" y="1162862"/>
                </a:lnTo>
                <a:lnTo>
                  <a:pt x="98717" y="1105585"/>
                </a:lnTo>
                <a:lnTo>
                  <a:pt x="99123" y="1102398"/>
                </a:lnTo>
                <a:lnTo>
                  <a:pt x="95681" y="1097965"/>
                </a:lnTo>
                <a:lnTo>
                  <a:pt x="92494" y="1097559"/>
                </a:lnTo>
                <a:close/>
              </a:path>
              <a:path w="490854" h="1170939">
                <a:moveTo>
                  <a:pt x="22806" y="1151608"/>
                </a:moveTo>
                <a:lnTo>
                  <a:pt x="15925" y="1156944"/>
                </a:lnTo>
                <a:lnTo>
                  <a:pt x="24066" y="1160233"/>
                </a:lnTo>
                <a:lnTo>
                  <a:pt x="22806" y="1151608"/>
                </a:lnTo>
                <a:close/>
              </a:path>
              <a:path w="490854" h="1170939">
                <a:moveTo>
                  <a:pt x="30772" y="1145429"/>
                </a:moveTo>
                <a:lnTo>
                  <a:pt x="22806" y="1151608"/>
                </a:lnTo>
                <a:lnTo>
                  <a:pt x="24066" y="1160233"/>
                </a:lnTo>
                <a:lnTo>
                  <a:pt x="24808" y="1160233"/>
                </a:lnTo>
                <a:lnTo>
                  <a:pt x="30772" y="1145429"/>
                </a:lnTo>
                <a:close/>
              </a:path>
              <a:path w="490854" h="1170939">
                <a:moveTo>
                  <a:pt x="481317" y="0"/>
                </a:moveTo>
                <a:lnTo>
                  <a:pt x="21349" y="1141632"/>
                </a:lnTo>
                <a:lnTo>
                  <a:pt x="22806" y="1151608"/>
                </a:lnTo>
                <a:lnTo>
                  <a:pt x="30772" y="1145429"/>
                </a:lnTo>
                <a:lnTo>
                  <a:pt x="490740" y="3784"/>
                </a:lnTo>
                <a:lnTo>
                  <a:pt x="481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322770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Timer1 </a:t>
            </a:r>
            <a:r>
              <a:rPr sz="3400" dirty="0"/>
              <a:t>(3 of</a:t>
            </a:r>
            <a:r>
              <a:rPr sz="3400" spc="-50" dirty="0"/>
              <a:t> </a:t>
            </a:r>
            <a:r>
              <a:rPr sz="3400" dirty="0"/>
              <a:t>5)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5608320" y="2209800"/>
            <a:ext cx="3881120" cy="250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4885263"/>
            <a:ext cx="4714240" cy="2035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7236" y="2121064"/>
            <a:ext cx="4969510" cy="51396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45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Timer1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Operation</a:t>
            </a:r>
            <a:endParaRPr sz="255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32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Can </a:t>
            </a:r>
            <a:r>
              <a:rPr sz="2100" spc="10" dirty="0">
                <a:latin typeface="Times New Roman"/>
                <a:cs typeface="Times New Roman"/>
              </a:rPr>
              <a:t>operate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three</a:t>
            </a:r>
            <a:r>
              <a:rPr sz="2100" spc="-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modes</a:t>
            </a:r>
            <a:r>
              <a:rPr sz="2100" spc="10" dirty="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1482090" lvl="2" indent="-499745">
              <a:lnSpc>
                <a:spcPct val="100000"/>
              </a:lnSpc>
              <a:spcBef>
                <a:spcPts val="245"/>
              </a:spcBef>
              <a:buClr>
                <a:srgbClr val="660000"/>
              </a:buClr>
              <a:buSzPct val="65789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1900" spc="5" dirty="0">
                <a:latin typeface="Times New Roman"/>
                <a:cs typeface="Times New Roman"/>
              </a:rPr>
              <a:t>timer,</a:t>
            </a:r>
            <a:endParaRPr sz="1900">
              <a:latin typeface="Times New Roman"/>
              <a:cs typeface="Times New Roman"/>
            </a:endParaRPr>
          </a:p>
          <a:p>
            <a:pPr marL="1482090" lvl="2" indent="-499745">
              <a:lnSpc>
                <a:spcPct val="100000"/>
              </a:lnSpc>
              <a:spcBef>
                <a:spcPts val="265"/>
              </a:spcBef>
              <a:buClr>
                <a:srgbClr val="660000"/>
              </a:buClr>
              <a:buSzPct val="65789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1900" spc="5" dirty="0">
                <a:latin typeface="Times New Roman"/>
                <a:cs typeface="Times New Roman"/>
              </a:rPr>
              <a:t>synchronous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counter,</a:t>
            </a:r>
            <a:endParaRPr sz="1900">
              <a:latin typeface="Times New Roman"/>
              <a:cs typeface="Times New Roman"/>
            </a:endParaRPr>
          </a:p>
          <a:p>
            <a:pPr marL="1482090" lvl="2" indent="-499745">
              <a:lnSpc>
                <a:spcPct val="100000"/>
              </a:lnSpc>
              <a:spcBef>
                <a:spcPts val="265"/>
              </a:spcBef>
              <a:buClr>
                <a:srgbClr val="660000"/>
              </a:buClr>
              <a:buSzPct val="65789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1900" spc="5" dirty="0">
                <a:latin typeface="Times New Roman"/>
                <a:cs typeface="Times New Roman"/>
              </a:rPr>
              <a:t>asynchronous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counter</a:t>
            </a:r>
            <a:endParaRPr sz="1900">
              <a:latin typeface="Times New Roman"/>
              <a:cs typeface="Times New Roman"/>
            </a:endParaRPr>
          </a:p>
          <a:p>
            <a:pPr marL="981075" lvl="1" indent="-466090">
              <a:lnSpc>
                <a:spcPct val="100000"/>
              </a:lnSpc>
              <a:spcBef>
                <a:spcPts val="28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Bit0 </a:t>
            </a:r>
            <a:r>
              <a:rPr sz="2100" spc="10" dirty="0">
                <a:latin typeface="Times New Roman"/>
                <a:cs typeface="Times New Roman"/>
              </a:rPr>
              <a:t>enables or </a:t>
            </a:r>
            <a:r>
              <a:rPr sz="2100" spc="5" dirty="0">
                <a:latin typeface="Times New Roman"/>
                <a:cs typeface="Times New Roman"/>
              </a:rPr>
              <a:t>disables the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timer</a:t>
            </a:r>
            <a:endParaRPr sz="2100">
              <a:latin typeface="Times New Roman"/>
              <a:cs typeface="Times New Roman"/>
            </a:endParaRPr>
          </a:p>
          <a:p>
            <a:pPr marL="981075" marR="5080" lvl="1" indent="-466090">
              <a:lnSpc>
                <a:spcPts val="2300"/>
              </a:lnSpc>
              <a:spcBef>
                <a:spcPts val="55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Bit1 </a:t>
            </a:r>
            <a:r>
              <a:rPr sz="2100" spc="20" dirty="0">
                <a:solidFill>
                  <a:srgbClr val="993300"/>
                </a:solidFill>
                <a:latin typeface="Times New Roman"/>
                <a:cs typeface="Times New Roman"/>
              </a:rPr>
              <a:t>=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0</a:t>
            </a:r>
            <a:r>
              <a:rPr sz="2100" spc="10" dirty="0">
                <a:latin typeface="Times New Roman"/>
                <a:cs typeface="Times New Roman"/>
              </a:rPr>
              <a:t>, </a:t>
            </a:r>
            <a:r>
              <a:rPr sz="2100" spc="5" dirty="0">
                <a:latin typeface="Times New Roman"/>
                <a:cs typeface="Times New Roman"/>
              </a:rPr>
              <a:t>it </a:t>
            </a:r>
            <a:r>
              <a:rPr sz="2100" spc="10" dirty="0">
                <a:latin typeface="Times New Roman"/>
                <a:cs typeface="Times New Roman"/>
              </a:rPr>
              <a:t>operates as 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333FF"/>
                </a:solidFill>
                <a:latin typeface="Times New Roman"/>
                <a:cs typeface="Times New Roman"/>
              </a:rPr>
              <a:t>timer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5" dirty="0">
                <a:latin typeface="Times New Roman"/>
                <a:cs typeface="Times New Roman"/>
              </a:rPr>
              <a:t>increments </a:t>
            </a:r>
            <a:r>
              <a:rPr sz="2100" spc="10" dirty="0">
                <a:latin typeface="Times New Roman"/>
                <a:cs typeface="Times New Roman"/>
              </a:rPr>
              <a:t>count at every  </a:t>
            </a:r>
            <a:r>
              <a:rPr sz="2100" spc="5" dirty="0">
                <a:latin typeface="Times New Roman"/>
                <a:cs typeface="Times New Roman"/>
              </a:rPr>
              <a:t>instruction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cycle.</a:t>
            </a:r>
            <a:endParaRPr sz="2100">
              <a:latin typeface="Times New Roman"/>
              <a:cs typeface="Times New Roman"/>
            </a:endParaRPr>
          </a:p>
          <a:p>
            <a:pPr marL="1482090" marR="328930" lvl="2" indent="-499745">
              <a:lnSpc>
                <a:spcPct val="90900"/>
              </a:lnSpc>
              <a:spcBef>
                <a:spcPts val="445"/>
              </a:spcBef>
              <a:buClr>
                <a:srgbClr val="660000"/>
              </a:buClr>
              <a:buSzPct val="65789"/>
              <a:buFont typeface="Wingdings"/>
              <a:buChar char=""/>
              <a:tabLst>
                <a:tab pos="1482090" algn="l"/>
                <a:tab pos="1482725" algn="l"/>
              </a:tabLst>
            </a:pPr>
            <a:r>
              <a:rPr sz="1900" spc="10" dirty="0">
                <a:latin typeface="Times New Roman"/>
                <a:cs typeface="Times New Roman"/>
              </a:rPr>
              <a:t>When </a:t>
            </a:r>
            <a:r>
              <a:rPr sz="1900" dirty="0">
                <a:solidFill>
                  <a:srgbClr val="993300"/>
                </a:solidFill>
                <a:latin typeface="Times New Roman"/>
                <a:cs typeface="Times New Roman"/>
              </a:rPr>
              <a:t>Bit1 </a:t>
            </a:r>
            <a:r>
              <a:rPr sz="1900" spc="10" dirty="0">
                <a:solidFill>
                  <a:srgbClr val="993300"/>
                </a:solidFill>
                <a:latin typeface="Times New Roman"/>
                <a:cs typeface="Times New Roman"/>
              </a:rPr>
              <a:t>= </a:t>
            </a:r>
            <a:r>
              <a:rPr sz="1900" spc="5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dirty="0">
                <a:latin typeface="Times New Roman"/>
                <a:cs typeface="Times New Roman"/>
              </a:rPr>
              <a:t>it </a:t>
            </a:r>
            <a:r>
              <a:rPr sz="1900" spc="5" dirty="0">
                <a:latin typeface="Times New Roman"/>
                <a:cs typeface="Times New Roman"/>
              </a:rPr>
              <a:t>operates as a </a:t>
            </a:r>
            <a:r>
              <a:rPr sz="1900" spc="5" dirty="0">
                <a:solidFill>
                  <a:srgbClr val="3333FF"/>
                </a:solidFill>
                <a:latin typeface="Times New Roman"/>
                <a:cs typeface="Times New Roman"/>
              </a:rPr>
              <a:t> counter </a:t>
            </a:r>
            <a:r>
              <a:rPr sz="1900" spc="5" dirty="0">
                <a:latin typeface="Times New Roman"/>
                <a:cs typeface="Times New Roman"/>
              </a:rPr>
              <a:t>and increments count at  every rising edge of the external  clock.</a:t>
            </a:r>
            <a:endParaRPr sz="1900">
              <a:latin typeface="Times New Roman"/>
              <a:cs typeface="Times New Roman"/>
            </a:endParaRPr>
          </a:p>
          <a:p>
            <a:pPr marL="981075" marR="125095" lvl="1" indent="-466090">
              <a:lnSpc>
                <a:spcPts val="2300"/>
              </a:lnSpc>
              <a:spcBef>
                <a:spcPts val="54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981075" algn="l"/>
                <a:tab pos="98171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10" dirty="0">
                <a:solidFill>
                  <a:srgbClr val="3333FF"/>
                </a:solidFill>
                <a:latin typeface="Times New Roman"/>
                <a:cs typeface="Times New Roman"/>
              </a:rPr>
              <a:t>Bit3 </a:t>
            </a:r>
            <a:r>
              <a:rPr sz="2100" spc="20" dirty="0">
                <a:solidFill>
                  <a:srgbClr val="3333FF"/>
                </a:solidFill>
                <a:latin typeface="Times New Roman"/>
                <a:cs typeface="Times New Roman"/>
              </a:rPr>
              <a:t>= </a:t>
            </a:r>
            <a:r>
              <a:rPr sz="2100" spc="10" dirty="0">
                <a:solidFill>
                  <a:srgbClr val="3333FF"/>
                </a:solidFill>
                <a:latin typeface="Times New Roman"/>
                <a:cs typeface="Times New Roman"/>
              </a:rPr>
              <a:t>1</a:t>
            </a:r>
            <a:r>
              <a:rPr sz="2100" spc="10" dirty="0">
                <a:latin typeface="Times New Roman"/>
                <a:cs typeface="Times New Roman"/>
              </a:rPr>
              <a:t>, Timer1 </a:t>
            </a:r>
            <a:r>
              <a:rPr sz="2100" spc="5" dirty="0">
                <a:latin typeface="Times New Roman"/>
                <a:cs typeface="Times New Roman"/>
              </a:rPr>
              <a:t>oscillator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is  </a:t>
            </a:r>
            <a:r>
              <a:rPr sz="2100" spc="10" dirty="0">
                <a:latin typeface="Times New Roman"/>
                <a:cs typeface="Times New Roman"/>
              </a:rPr>
              <a:t>enabled which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used for low  frequency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operations.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mer2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399795" y="2440939"/>
            <a:ext cx="5155565" cy="3146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13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20" dirty="0">
                <a:latin typeface="Times New Roman"/>
                <a:cs typeface="Times New Roman"/>
              </a:rPr>
              <a:t>Two </a:t>
            </a:r>
            <a:r>
              <a:rPr sz="2100" spc="5" dirty="0">
                <a:latin typeface="Times New Roman"/>
                <a:cs typeface="Times New Roman"/>
              </a:rPr>
              <a:t>8-bit registers </a:t>
            </a:r>
            <a:r>
              <a:rPr sz="2100" spc="15" dirty="0">
                <a:latin typeface="Times New Roman"/>
                <a:cs typeface="Times New Roman"/>
              </a:rPr>
              <a:t>(TMR2 </a:t>
            </a:r>
            <a:r>
              <a:rPr sz="2100" spc="10" dirty="0">
                <a:latin typeface="Times New Roman"/>
                <a:cs typeface="Times New Roman"/>
              </a:rPr>
              <a:t>and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PR2)</a:t>
            </a:r>
            <a:endParaRPr sz="2100">
              <a:latin typeface="Times New Roman"/>
              <a:cs typeface="Times New Roman"/>
            </a:endParaRPr>
          </a:p>
          <a:p>
            <a:pPr marL="513715" marR="123825" indent="-501015">
              <a:lnSpc>
                <a:spcPct val="81400"/>
              </a:lnSpc>
              <a:spcBef>
                <a:spcPts val="49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20" dirty="0">
                <a:latin typeface="Times New Roman"/>
                <a:cs typeface="Times New Roman"/>
              </a:rPr>
              <a:t>An </a:t>
            </a:r>
            <a:r>
              <a:rPr sz="2100" spc="5" dirty="0">
                <a:latin typeface="Times New Roman"/>
                <a:cs typeface="Times New Roman"/>
              </a:rPr>
              <a:t>8-bit </a:t>
            </a:r>
            <a:r>
              <a:rPr sz="2100" spc="10" dirty="0">
                <a:latin typeface="Times New Roman"/>
                <a:cs typeface="Times New Roman"/>
              </a:rPr>
              <a:t>number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loaded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5" dirty="0">
                <a:solidFill>
                  <a:srgbClr val="3333FF"/>
                </a:solidFill>
                <a:latin typeface="Times New Roman"/>
                <a:cs typeface="Times New Roman"/>
              </a:rPr>
              <a:t>PR2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5" dirty="0">
                <a:latin typeface="Times New Roman"/>
                <a:cs typeface="Times New Roman"/>
              </a:rPr>
              <a:t>the  timer is </a:t>
            </a:r>
            <a:r>
              <a:rPr sz="2100" spc="10" dirty="0">
                <a:latin typeface="Times New Roman"/>
                <a:cs typeface="Times New Roman"/>
              </a:rPr>
              <a:t>turned on, which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incremented  every </a:t>
            </a:r>
            <a:r>
              <a:rPr sz="2100" spc="5" dirty="0">
                <a:latin typeface="Times New Roman"/>
                <a:cs typeface="Times New Roman"/>
              </a:rPr>
              <a:t>instruction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cycle.</a:t>
            </a:r>
            <a:endParaRPr sz="2100">
              <a:latin typeface="Times New Roman"/>
              <a:cs typeface="Times New Roman"/>
            </a:endParaRPr>
          </a:p>
          <a:p>
            <a:pPr marL="513715" marR="262890" indent="-501015" algn="just">
              <a:lnSpc>
                <a:spcPct val="81300"/>
              </a:lnSpc>
              <a:spcBef>
                <a:spcPts val="52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4350" algn="l"/>
              </a:tabLst>
            </a:pPr>
            <a:r>
              <a:rPr sz="2100" spc="15" dirty="0">
                <a:latin typeface="Times New Roman"/>
                <a:cs typeface="Times New Roman"/>
              </a:rPr>
              <a:t>When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count </a:t>
            </a:r>
            <a:r>
              <a:rPr sz="2100" spc="5" dirty="0">
                <a:latin typeface="Times New Roman"/>
                <a:cs typeface="Times New Roman"/>
              </a:rPr>
              <a:t>in the timer register </a:t>
            </a:r>
            <a:r>
              <a:rPr sz="2100" spc="10" dirty="0">
                <a:latin typeface="Times New Roman"/>
                <a:cs typeface="Times New Roman"/>
              </a:rPr>
              <a:t>and 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15" dirty="0">
                <a:latin typeface="Times New Roman"/>
                <a:cs typeface="Times New Roman"/>
              </a:rPr>
              <a:t>PR </a:t>
            </a:r>
            <a:r>
              <a:rPr sz="2100" spc="5" dirty="0">
                <a:latin typeface="Times New Roman"/>
                <a:cs typeface="Times New Roman"/>
              </a:rPr>
              <a:t>register </a:t>
            </a:r>
            <a:r>
              <a:rPr sz="2100" spc="10" dirty="0">
                <a:solidFill>
                  <a:srgbClr val="3333FF"/>
                </a:solidFill>
                <a:latin typeface="Times New Roman"/>
                <a:cs typeface="Times New Roman"/>
              </a:rPr>
              <a:t>match</a:t>
            </a:r>
            <a:r>
              <a:rPr sz="2100" spc="10" dirty="0">
                <a:latin typeface="Times New Roman"/>
                <a:cs typeface="Times New Roman"/>
              </a:rPr>
              <a:t>, an output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pulse </a:t>
            </a:r>
            <a:r>
              <a:rPr sz="2100" dirty="0">
                <a:latin typeface="Times New Roman"/>
                <a:cs typeface="Times New Roman"/>
              </a:rPr>
              <a:t>is  </a:t>
            </a:r>
            <a:r>
              <a:rPr sz="2100" spc="10" dirty="0">
                <a:latin typeface="Times New Roman"/>
                <a:cs typeface="Times New Roman"/>
              </a:rPr>
              <a:t>generated and </a:t>
            </a:r>
            <a:r>
              <a:rPr sz="2100" spc="5" dirty="0">
                <a:latin typeface="Times New Roman"/>
                <a:cs typeface="Times New Roman"/>
              </a:rPr>
              <a:t>the timer register is </a:t>
            </a:r>
            <a:r>
              <a:rPr sz="2100" spc="10" dirty="0">
                <a:latin typeface="Times New Roman"/>
                <a:cs typeface="Times New Roman"/>
              </a:rPr>
              <a:t>set </a:t>
            </a:r>
            <a:r>
              <a:rPr sz="2100" spc="5" dirty="0">
                <a:latin typeface="Times New Roman"/>
                <a:cs typeface="Times New Roman"/>
              </a:rPr>
              <a:t>to  zero.</a:t>
            </a:r>
            <a:endParaRPr sz="2100">
              <a:latin typeface="Times New Roman"/>
              <a:cs typeface="Times New Roman"/>
            </a:endParaRPr>
          </a:p>
          <a:p>
            <a:pPr marL="513715" marR="5080" indent="-501015">
              <a:lnSpc>
                <a:spcPct val="81400"/>
              </a:lnSpc>
              <a:spcBef>
                <a:spcPts val="49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10" dirty="0">
                <a:latin typeface="Times New Roman"/>
                <a:cs typeface="Times New Roman"/>
              </a:rPr>
              <a:t>output </a:t>
            </a:r>
            <a:r>
              <a:rPr sz="2100" spc="5" dirty="0">
                <a:latin typeface="Times New Roman"/>
                <a:cs typeface="Times New Roman"/>
              </a:rPr>
              <a:t>pulse </a:t>
            </a:r>
            <a:r>
              <a:rPr sz="2100" spc="10" dirty="0">
                <a:latin typeface="Times New Roman"/>
                <a:cs typeface="Times New Roman"/>
              </a:rPr>
              <a:t>goes through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postscaler </a:t>
            </a:r>
            <a:r>
              <a:rPr sz="2100" spc="5" dirty="0">
                <a:latin typeface="Times New Roman"/>
                <a:cs typeface="Times New Roman"/>
              </a:rPr>
              <a:t> that divides the </a:t>
            </a:r>
            <a:r>
              <a:rPr sz="2100" spc="10" dirty="0">
                <a:latin typeface="Times New Roman"/>
                <a:cs typeface="Times New Roman"/>
              </a:rPr>
              <a:t>frequency </a:t>
            </a:r>
            <a:r>
              <a:rPr sz="2100" spc="15" dirty="0">
                <a:latin typeface="Times New Roman"/>
                <a:cs typeface="Times New Roman"/>
              </a:rPr>
              <a:t>by </a:t>
            </a:r>
            <a:r>
              <a:rPr sz="2100" spc="5" dirty="0">
                <a:latin typeface="Times New Roman"/>
                <a:cs typeface="Times New Roman"/>
              </a:rPr>
              <a:t>the scale  factor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5" dirty="0">
                <a:latin typeface="Times New Roman"/>
                <a:cs typeface="Times New Roman"/>
              </a:rPr>
              <a:t>sets the flag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993300"/>
                </a:solidFill>
                <a:latin typeface="Times New Roman"/>
                <a:cs typeface="Times New Roman"/>
              </a:rPr>
              <a:t>TMR2IF-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76" y="5562091"/>
            <a:ext cx="4494530" cy="7874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8155" marR="5080" indent="-465455">
              <a:lnSpc>
                <a:spcPts val="1850"/>
              </a:lnSpc>
              <a:spcBef>
                <a:spcPts val="540"/>
              </a:spcBef>
              <a:buClr>
                <a:srgbClr val="999966"/>
              </a:buClr>
              <a:buSzPct val="73684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sz="1900" dirty="0">
                <a:latin typeface="Times New Roman"/>
                <a:cs typeface="Times New Roman"/>
              </a:rPr>
              <a:t>Bit1 </a:t>
            </a:r>
            <a:r>
              <a:rPr sz="1900" spc="5" dirty="0">
                <a:latin typeface="Times New Roman"/>
                <a:cs typeface="Times New Roman"/>
              </a:rPr>
              <a:t>in the Peripheral Interrupt Register1  (PIR1) that can be used to generate an  interrupt.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8159" y="2423160"/>
            <a:ext cx="4063999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720" y="4617720"/>
            <a:ext cx="3901439" cy="167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5235" y="2782315"/>
            <a:ext cx="3956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15" dirty="0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sz="1250" b="1" spc="5" dirty="0">
                <a:solidFill>
                  <a:srgbClr val="993300"/>
                </a:solidFill>
                <a:latin typeface="Times New Roman"/>
                <a:cs typeface="Times New Roman"/>
              </a:rPr>
              <a:t>u</a:t>
            </a:r>
            <a:r>
              <a:rPr sz="125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l</a:t>
            </a:r>
            <a:r>
              <a:rPr sz="1250" b="1" dirty="0">
                <a:solidFill>
                  <a:srgbClr val="993300"/>
                </a:solidFill>
                <a:latin typeface="Times New Roman"/>
                <a:cs typeface="Times New Roman"/>
              </a:rPr>
              <a:t>s</a:t>
            </a:r>
            <a:r>
              <a:rPr sz="1250" b="1" spc="5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8595" y="4163059"/>
            <a:ext cx="2210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Times New Roman"/>
                <a:cs typeface="Times New Roman"/>
              </a:rPr>
              <a:t>Master Synchronous </a:t>
            </a:r>
            <a:r>
              <a:rPr sz="1050" dirty="0">
                <a:latin typeface="Times New Roman"/>
                <a:cs typeface="Times New Roman"/>
              </a:rPr>
              <a:t>Serial Port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(</a:t>
            </a:r>
            <a:r>
              <a:rPr sz="1050" i="1" spc="5" dirty="0">
                <a:latin typeface="Times New Roman"/>
                <a:cs typeface="Times New Roman"/>
              </a:rPr>
              <a:t>MSSP</a:t>
            </a:r>
            <a:r>
              <a:rPr sz="1050" spc="5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86800" y="4780279"/>
            <a:ext cx="975360" cy="243840"/>
          </a:xfrm>
          <a:custGeom>
            <a:avLst/>
            <a:gdLst/>
            <a:ahLst/>
            <a:cxnLst/>
            <a:rect l="l" t="t" r="r" b="b"/>
            <a:pathLst>
              <a:path w="975359" h="243839">
                <a:moveTo>
                  <a:pt x="0" y="0"/>
                </a:moveTo>
                <a:lnTo>
                  <a:pt x="975359" y="0"/>
                </a:lnTo>
                <a:lnTo>
                  <a:pt x="97535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8400" y="4780279"/>
            <a:ext cx="1950720" cy="243840"/>
          </a:xfrm>
          <a:custGeom>
            <a:avLst/>
            <a:gdLst/>
            <a:ahLst/>
            <a:cxnLst/>
            <a:rect l="l" t="t" r="r" b="b"/>
            <a:pathLst>
              <a:path w="1950720" h="243839">
                <a:moveTo>
                  <a:pt x="0" y="0"/>
                </a:moveTo>
                <a:lnTo>
                  <a:pt x="1950719" y="0"/>
                </a:lnTo>
                <a:lnTo>
                  <a:pt x="195071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71635" y="2373884"/>
            <a:ext cx="6915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solidFill>
                  <a:srgbClr val="993300"/>
                </a:solidFill>
                <a:latin typeface="Times New Roman"/>
                <a:cs typeface="Times New Roman"/>
              </a:rPr>
              <a:t>Freq.</a:t>
            </a:r>
            <a:r>
              <a:rPr sz="125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50" b="1" spc="10" dirty="0">
                <a:solidFill>
                  <a:srgbClr val="993300"/>
                </a:solidFill>
                <a:latin typeface="Times New Roman"/>
                <a:cs typeface="Times New Roman"/>
              </a:rPr>
              <a:t>Clk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08051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Watchdog</a:t>
            </a:r>
            <a:r>
              <a:rPr sz="4700" spc="-90" dirty="0"/>
              <a:t> </a:t>
            </a:r>
            <a:r>
              <a:rPr sz="4700" spc="-5" dirty="0"/>
              <a:t>Timer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203196"/>
            <a:ext cx="8506460" cy="252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" marR="2048510" indent="-501015">
              <a:lnSpc>
                <a:spcPct val="100400"/>
              </a:lnSpc>
              <a:spcBef>
                <a:spcPts val="10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watchdog </a:t>
            </a:r>
            <a:r>
              <a:rPr sz="2550" spc="-5" dirty="0">
                <a:latin typeface="Times New Roman"/>
                <a:cs typeface="Times New Roman"/>
              </a:rPr>
              <a:t>timer </a:t>
            </a:r>
            <a:r>
              <a:rPr sz="2550" dirty="0">
                <a:latin typeface="Times New Roman"/>
                <a:cs typeface="Times New Roman"/>
              </a:rPr>
              <a:t>is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device that resets the  </a:t>
            </a:r>
            <a:r>
              <a:rPr sz="2550" spc="-5" dirty="0">
                <a:latin typeface="Times New Roman"/>
                <a:cs typeface="Times New Roman"/>
              </a:rPr>
              <a:t>microcontroller </a:t>
            </a:r>
            <a:r>
              <a:rPr sz="2550" dirty="0">
                <a:latin typeface="Times New Roman"/>
                <a:cs typeface="Times New Roman"/>
              </a:rPr>
              <a:t>if it is allowed to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expire</a:t>
            </a:r>
            <a:r>
              <a:rPr sz="2550" dirty="0"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  <a:p>
            <a:pPr marL="513715" marR="5080" indent="-501015">
              <a:lnSpc>
                <a:spcPct val="100400"/>
              </a:lnSpc>
              <a:spcBef>
                <a:spcPts val="62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watchdog </a:t>
            </a:r>
            <a:r>
              <a:rPr sz="2550" spc="-5" dirty="0">
                <a:latin typeface="Times New Roman"/>
                <a:cs typeface="Times New Roman"/>
              </a:rPr>
              <a:t>timer </a:t>
            </a:r>
            <a:r>
              <a:rPr sz="2550" dirty="0">
                <a:latin typeface="Times New Roman"/>
                <a:cs typeface="Times New Roman"/>
              </a:rPr>
              <a:t>is programmable to expire between </a:t>
            </a:r>
            <a:r>
              <a:rPr sz="2550" spc="5" dirty="0">
                <a:solidFill>
                  <a:srgbClr val="FF0066"/>
                </a:solidFill>
                <a:latin typeface="Times New Roman"/>
                <a:cs typeface="Times New Roman"/>
              </a:rPr>
              <a:t>4 </a:t>
            </a:r>
            <a:r>
              <a:rPr sz="2550" spc="-5" dirty="0">
                <a:solidFill>
                  <a:srgbClr val="FF0066"/>
                </a:solidFill>
                <a:latin typeface="Times New Roman"/>
                <a:cs typeface="Times New Roman"/>
              </a:rPr>
              <a:t>ms  </a:t>
            </a:r>
            <a:r>
              <a:rPr sz="2550" dirty="0">
                <a:solidFill>
                  <a:srgbClr val="FF0066"/>
                </a:solidFill>
                <a:latin typeface="Times New Roman"/>
                <a:cs typeface="Times New Roman"/>
              </a:rPr>
              <a:t>and </a:t>
            </a:r>
            <a:r>
              <a:rPr sz="2550" spc="5" dirty="0">
                <a:solidFill>
                  <a:srgbClr val="FF0066"/>
                </a:solidFill>
                <a:latin typeface="Times New Roman"/>
                <a:cs typeface="Times New Roman"/>
              </a:rPr>
              <a:t>131</a:t>
            </a:r>
            <a:r>
              <a:rPr sz="2550" spc="-1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seconds.</a:t>
            </a:r>
            <a:endParaRPr sz="2550">
              <a:latin typeface="Times New Roman"/>
              <a:cs typeface="Times New Roman"/>
            </a:endParaRPr>
          </a:p>
          <a:p>
            <a:pPr marL="513715" marR="34925" indent="-501015">
              <a:lnSpc>
                <a:spcPct val="100400"/>
              </a:lnSpc>
              <a:spcBef>
                <a:spcPts val="60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watchdog </a:t>
            </a:r>
            <a:r>
              <a:rPr sz="2550" spc="-5" dirty="0">
                <a:latin typeface="Times New Roman"/>
                <a:cs typeface="Times New Roman"/>
              </a:rPr>
              <a:t>timer </a:t>
            </a:r>
            <a:r>
              <a:rPr sz="2550" dirty="0">
                <a:latin typeface="Times New Roman"/>
                <a:cs typeface="Times New Roman"/>
              </a:rPr>
              <a:t>is restarted with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ClrWdt() function in  C-Language to reset it </a:t>
            </a:r>
            <a:r>
              <a:rPr sz="2550" spc="5" dirty="0">
                <a:latin typeface="Times New Roman"/>
                <a:cs typeface="Times New Roman"/>
              </a:rPr>
              <a:t>so </a:t>
            </a:r>
            <a:r>
              <a:rPr sz="2550" dirty="0">
                <a:latin typeface="Times New Roman"/>
                <a:cs typeface="Times New Roman"/>
              </a:rPr>
              <a:t>it does not expire and cause </a:t>
            </a:r>
            <a:r>
              <a:rPr sz="2550" spc="5" dirty="0">
                <a:latin typeface="Times New Roman"/>
                <a:cs typeface="Times New Roman"/>
              </a:rPr>
              <a:t>a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reset.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7784" y="5428488"/>
          <a:ext cx="893381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 statement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Assembly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Language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Scaling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 factor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Time to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Reset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#pragma config WDTPS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spc="5" dirty="0">
                          <a:latin typeface="Times New Roman"/>
                          <a:cs typeface="Times New Roman"/>
                        </a:rPr>
                        <a:t>_WDTPS_1_2H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1:1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#pragma config WDTPS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 32768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5" dirty="0">
                          <a:latin typeface="Times New Roman"/>
                          <a:cs typeface="Times New Roman"/>
                        </a:rPr>
                        <a:t>_WDTPS_32768_2H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5" dirty="0">
                          <a:latin typeface="Times New Roman"/>
                          <a:cs typeface="Times New Roman"/>
                        </a:rPr>
                        <a:t>1:32768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5" dirty="0">
                          <a:latin typeface="Times New Roman"/>
                          <a:cs typeface="Times New Roman"/>
                        </a:rPr>
                        <a:t>131.072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sec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48907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Example for</a:t>
            </a:r>
            <a:r>
              <a:rPr sz="4700" spc="-85" dirty="0"/>
              <a:t> </a:t>
            </a:r>
            <a:r>
              <a:rPr sz="4700" spc="-10" dirty="0"/>
              <a:t>Timer2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203196"/>
            <a:ext cx="7831455" cy="80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" marR="5080" indent="-501650">
              <a:lnSpc>
                <a:spcPct val="100400"/>
              </a:lnSpc>
              <a:spcBef>
                <a:spcPts val="105"/>
              </a:spcBef>
              <a:tabLst>
                <a:tab pos="513715" algn="l"/>
              </a:tabLst>
            </a:pPr>
            <a:r>
              <a:rPr sz="18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Generate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periodic high-priority interrupt every 8-msec  using Timer2. </a:t>
            </a:r>
            <a:r>
              <a:rPr sz="2550" spc="5" dirty="0">
                <a:latin typeface="Times New Roman"/>
                <a:cs typeface="Times New Roman"/>
              </a:rPr>
              <a:t>Assume a 32-MHz </a:t>
            </a:r>
            <a:r>
              <a:rPr sz="2550" dirty="0">
                <a:latin typeface="Times New Roman"/>
                <a:cs typeface="Times New Roman"/>
              </a:rPr>
              <a:t>crystal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oscillator.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496" y="2985922"/>
            <a:ext cx="4540885" cy="805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78155" indent="-465455">
              <a:lnSpc>
                <a:spcPct val="100000"/>
              </a:lnSpc>
              <a:spcBef>
                <a:spcPts val="645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sz="2100" spc="15" dirty="0">
                <a:latin typeface="Times New Roman"/>
                <a:cs typeface="Times New Roman"/>
              </a:rPr>
              <a:t>Assume </a:t>
            </a:r>
            <a:r>
              <a:rPr sz="2100" spc="5" dirty="0">
                <a:latin typeface="Times New Roman"/>
                <a:cs typeface="Times New Roman"/>
              </a:rPr>
              <a:t>post/pre </a:t>
            </a:r>
            <a:r>
              <a:rPr sz="2100" spc="10" dirty="0">
                <a:latin typeface="Times New Roman"/>
                <a:cs typeface="Times New Roman"/>
              </a:rPr>
              <a:t>scaled values are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  <a:p>
            <a:pPr marL="478155" indent="-465455">
              <a:lnSpc>
                <a:spcPct val="100000"/>
              </a:lnSpc>
              <a:spcBef>
                <a:spcPts val="550"/>
              </a:spcBef>
              <a:buClr>
                <a:srgbClr val="999966"/>
              </a:buClr>
              <a:buSzPct val="7619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sz="2100" spc="10" dirty="0">
                <a:latin typeface="Times New Roman"/>
                <a:cs typeface="Times New Roman"/>
              </a:rPr>
              <a:t>Loaded value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5" dirty="0">
                <a:latin typeface="Times New Roman"/>
                <a:cs typeface="Times New Roman"/>
              </a:rPr>
              <a:t>PR2 </a:t>
            </a:r>
            <a:r>
              <a:rPr sz="2100" spc="5" dirty="0">
                <a:latin typeface="Times New Roman"/>
                <a:cs typeface="Times New Roman"/>
              </a:rPr>
              <a:t>will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be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853" y="3897883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853" y="4208779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725" y="3770477"/>
            <a:ext cx="690562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700" spc="-5" dirty="0">
                <a:latin typeface="Times New Roman"/>
                <a:cs typeface="Times New Roman"/>
              </a:rPr>
              <a:t>PR2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700" dirty="0">
                <a:latin typeface="Times New Roman"/>
                <a:cs typeface="Times New Roman"/>
              </a:rPr>
              <a:t>Td / [Inst. Clock Cycle(4) x Prescaler x PostScaler x clock period)]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] </a:t>
            </a:r>
            <a:r>
              <a:rPr sz="1700" dirty="0">
                <a:latin typeface="Times New Roman"/>
                <a:cs typeface="Times New Roman"/>
              </a:rPr>
              <a:t>- 1  </a:t>
            </a:r>
            <a:r>
              <a:rPr sz="1700" spc="-5" dirty="0">
                <a:latin typeface="Times New Roman"/>
                <a:cs typeface="Times New Roman"/>
              </a:rPr>
              <a:t>PR2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[ </a:t>
            </a:r>
            <a:r>
              <a:rPr sz="1700" dirty="0">
                <a:latin typeface="Times New Roman"/>
                <a:cs typeface="Times New Roman"/>
              </a:rPr>
              <a:t>8msec/[4x16x16x(1/32MHZ)] 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] </a:t>
            </a:r>
            <a:r>
              <a:rPr sz="1700" dirty="0">
                <a:latin typeface="Times New Roman"/>
                <a:cs typeface="Times New Roman"/>
              </a:rPr>
              <a:t>-1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=249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3600" y="5186679"/>
            <a:ext cx="1056640" cy="32512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1900" spc="10" dirty="0">
                <a:latin typeface="Times New Roman"/>
                <a:cs typeface="Times New Roman"/>
              </a:rPr>
              <a:t>TMR2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3600" y="5755640"/>
            <a:ext cx="1056640" cy="32512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0"/>
              </a:spcBef>
            </a:pPr>
            <a:r>
              <a:rPr sz="1900" spc="5" dirty="0">
                <a:latin typeface="Times New Roman"/>
                <a:cs typeface="Times New Roman"/>
              </a:rPr>
              <a:t>Comp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0" y="6324600"/>
            <a:ext cx="1056640" cy="325120"/>
          </a:xfrm>
          <a:prstGeom prst="rect">
            <a:avLst/>
          </a:prstGeom>
          <a:solidFill>
            <a:srgbClr val="CCCC00"/>
          </a:solidFill>
          <a:ln w="10159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65"/>
              </a:spcBef>
            </a:pPr>
            <a:r>
              <a:rPr sz="1900" spc="5" dirty="0">
                <a:latin typeface="Times New Roman"/>
                <a:cs typeface="Times New Roman"/>
              </a:rPr>
              <a:t>PR2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11919" y="6080759"/>
            <a:ext cx="8127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1919" y="5511800"/>
            <a:ext cx="81279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21839" y="5105400"/>
            <a:ext cx="6096000" cy="1788160"/>
          </a:xfrm>
          <a:prstGeom prst="rect">
            <a:avLst/>
          </a:prstGeom>
          <a:solidFill>
            <a:srgbClr val="CCFFFF"/>
          </a:solidFill>
          <a:ln w="1015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7155" marR="4383405">
              <a:lnSpc>
                <a:spcPct val="101099"/>
              </a:lnSpc>
              <a:spcBef>
                <a:spcPts val="40"/>
              </a:spcBef>
            </a:pPr>
            <a:r>
              <a:rPr sz="1900" spc="5" dirty="0">
                <a:latin typeface="Times New Roman"/>
                <a:cs typeface="Times New Roman"/>
              </a:rPr>
              <a:t>PR2=249  </a:t>
            </a:r>
            <a:r>
              <a:rPr sz="1900" spc="10" dirty="0">
                <a:latin typeface="Times New Roman"/>
                <a:cs typeface="Times New Roman"/>
              </a:rPr>
              <a:t>RCON: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IPEN=1</a:t>
            </a:r>
            <a:endParaRPr sz="1900">
              <a:latin typeface="Times New Roman"/>
              <a:cs typeface="Times New Roman"/>
            </a:endParaRPr>
          </a:p>
          <a:p>
            <a:pPr marL="97155" marR="2595880">
              <a:lnSpc>
                <a:spcPts val="2300"/>
              </a:lnSpc>
              <a:spcBef>
                <a:spcPts val="85"/>
              </a:spcBef>
            </a:pPr>
            <a:r>
              <a:rPr sz="1900" spc="5" dirty="0">
                <a:latin typeface="Times New Roman"/>
                <a:cs typeface="Times New Roman"/>
              </a:rPr>
              <a:t>IPR1: TMR21P=1;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TMR2IF=CLR  </a:t>
            </a:r>
            <a:r>
              <a:rPr sz="1900" spc="10" dirty="0">
                <a:latin typeface="Times New Roman"/>
                <a:cs typeface="Times New Roman"/>
              </a:rPr>
              <a:t>INTCON=C0; GLOBAL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INT</a:t>
            </a:r>
            <a:endParaRPr sz="1900">
              <a:latin typeface="Times New Roman"/>
              <a:cs typeface="Times New Roman"/>
            </a:endParaRPr>
          </a:p>
          <a:p>
            <a:pPr marL="97155" marR="499745">
              <a:lnSpc>
                <a:spcPts val="2300"/>
              </a:lnSpc>
              <a:spcBef>
                <a:spcPts val="10"/>
              </a:spcBef>
            </a:pPr>
            <a:r>
              <a:rPr sz="1900" spc="10" dirty="0">
                <a:latin typeface="Times New Roman"/>
                <a:cs typeface="Times New Roman"/>
              </a:rPr>
              <a:t>T2CON=7E; TMR2 ENABLE AND SCALING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SETUP  </a:t>
            </a:r>
            <a:r>
              <a:rPr sz="1900" spc="5" dirty="0">
                <a:latin typeface="Times New Roman"/>
                <a:cs typeface="Times New Roman"/>
              </a:rPr>
              <a:t>PIE1: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TMR2IE=SET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9178" y="3274224"/>
            <a:ext cx="2057400" cy="492759"/>
          </a:xfrm>
          <a:prstGeom prst="rect">
            <a:avLst/>
          </a:prstGeom>
          <a:solidFill>
            <a:srgbClr val="FFD3D3"/>
          </a:solidFill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250" spc="10" dirty="0">
                <a:latin typeface="Times New Roman"/>
                <a:cs typeface="Times New Roman"/>
              </a:rPr>
              <a:t>Remember, we</a:t>
            </a:r>
            <a:r>
              <a:rPr sz="1250" spc="5" dirty="0">
                <a:latin typeface="Times New Roman"/>
                <a:cs typeface="Times New Roman"/>
              </a:rPr>
              <a:t> start</a:t>
            </a:r>
            <a:endParaRPr sz="12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60"/>
              </a:spcBef>
            </a:pPr>
            <a:r>
              <a:rPr sz="1250" spc="10" dirty="0">
                <a:latin typeface="Times New Roman"/>
                <a:cs typeface="Times New Roman"/>
              </a:rPr>
              <a:t>with 0 count </a:t>
            </a:r>
            <a:r>
              <a:rPr sz="1250" spc="20" dirty="0">
                <a:latin typeface="Wingdings"/>
                <a:cs typeface="Wingdings"/>
              </a:rPr>
              <a:t>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-1 is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needed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744156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Example for </a:t>
            </a:r>
            <a:r>
              <a:rPr sz="4700" spc="-10" dirty="0"/>
              <a:t>Timer2 </a:t>
            </a:r>
            <a:r>
              <a:rPr sz="4700" dirty="0"/>
              <a:t>-</a:t>
            </a:r>
            <a:r>
              <a:rPr sz="4700" spc="-65" dirty="0"/>
              <a:t> </a:t>
            </a:r>
            <a:r>
              <a:rPr sz="4700" spc="-5" dirty="0"/>
              <a:t>continue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200148"/>
            <a:ext cx="273240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715" algn="l"/>
              </a:tabLst>
            </a:pPr>
            <a:r>
              <a:rPr sz="24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400" spc="5" dirty="0">
                <a:latin typeface="Times New Roman"/>
                <a:cs typeface="Times New Roman"/>
              </a:rPr>
              <a:t>Actual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5" dirty="0">
                <a:latin typeface="Times New Roman"/>
                <a:cs typeface="Times New Roman"/>
              </a:rPr>
              <a:t>code: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0560" y="2667000"/>
            <a:ext cx="7096759" cy="260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1839" y="5349240"/>
            <a:ext cx="6096000" cy="1788160"/>
          </a:xfrm>
          <a:prstGeom prst="rect">
            <a:avLst/>
          </a:prstGeom>
          <a:solidFill>
            <a:srgbClr val="CCFFFF"/>
          </a:solidFill>
          <a:ln w="1015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7155" marR="4383405">
              <a:lnSpc>
                <a:spcPct val="101099"/>
              </a:lnSpc>
              <a:spcBef>
                <a:spcPts val="40"/>
              </a:spcBef>
            </a:pPr>
            <a:r>
              <a:rPr sz="1900" spc="5" dirty="0">
                <a:latin typeface="Times New Roman"/>
                <a:cs typeface="Times New Roman"/>
              </a:rPr>
              <a:t>PR2=249  </a:t>
            </a:r>
            <a:r>
              <a:rPr sz="1900" spc="10" dirty="0">
                <a:latin typeface="Times New Roman"/>
                <a:cs typeface="Times New Roman"/>
              </a:rPr>
              <a:t>RCON: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IPEN=1</a:t>
            </a:r>
            <a:endParaRPr sz="1900">
              <a:latin typeface="Times New Roman"/>
              <a:cs typeface="Times New Roman"/>
            </a:endParaRPr>
          </a:p>
          <a:p>
            <a:pPr marL="97155" marR="2595880">
              <a:lnSpc>
                <a:spcPts val="2300"/>
              </a:lnSpc>
              <a:spcBef>
                <a:spcPts val="85"/>
              </a:spcBef>
            </a:pPr>
            <a:r>
              <a:rPr sz="1900" spc="5" dirty="0">
                <a:latin typeface="Times New Roman"/>
                <a:cs typeface="Times New Roman"/>
              </a:rPr>
              <a:t>IPR1: TMR21P=1;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TMR2IF=CLR  </a:t>
            </a:r>
            <a:r>
              <a:rPr sz="1900" spc="10" dirty="0">
                <a:latin typeface="Times New Roman"/>
                <a:cs typeface="Times New Roman"/>
              </a:rPr>
              <a:t>INTCON=C0; GLOBAL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INT</a:t>
            </a:r>
            <a:endParaRPr sz="1900">
              <a:latin typeface="Times New Roman"/>
              <a:cs typeface="Times New Roman"/>
            </a:endParaRPr>
          </a:p>
          <a:p>
            <a:pPr marL="97155" marR="499745">
              <a:lnSpc>
                <a:spcPts val="2300"/>
              </a:lnSpc>
              <a:spcBef>
                <a:spcPts val="10"/>
              </a:spcBef>
            </a:pPr>
            <a:r>
              <a:rPr sz="1900" spc="10" dirty="0">
                <a:latin typeface="Times New Roman"/>
                <a:cs typeface="Times New Roman"/>
              </a:rPr>
              <a:t>T2CON=7E; TMR2 ENABLE AND SCALING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SETUP  </a:t>
            </a:r>
            <a:r>
              <a:rPr sz="1900" spc="5" dirty="0">
                <a:latin typeface="Times New Roman"/>
                <a:cs typeface="Times New Roman"/>
              </a:rPr>
              <a:t>PIE1: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TMR2IE=SET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mer3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203195"/>
            <a:ext cx="32429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3715" algn="l"/>
              </a:tabLst>
            </a:pPr>
            <a:r>
              <a:rPr sz="20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2050" spc="3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950" spc="10" dirty="0">
                <a:latin typeface="Times New Roman"/>
                <a:cs typeface="Times New Roman"/>
              </a:rPr>
              <a:t>Similar to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Timer1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3998" y="2819104"/>
            <a:ext cx="4904035" cy="250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4699000"/>
            <a:ext cx="4226560" cy="240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77927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0" dirty="0"/>
              <a:t>T</a:t>
            </a:r>
            <a:r>
              <a:rPr sz="4700" spc="-5" dirty="0"/>
              <a:t>i</a:t>
            </a:r>
            <a:r>
              <a:rPr sz="4700" spc="-10" dirty="0"/>
              <a:t>mer4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148332"/>
            <a:ext cx="6839584" cy="17811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575"/>
              </a:spcBef>
              <a:buClr>
                <a:srgbClr val="660000"/>
              </a:buClr>
              <a:buSzPct val="71052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1900" spc="5" dirty="0">
                <a:latin typeface="Times New Roman"/>
                <a:cs typeface="Times New Roman"/>
              </a:rPr>
              <a:t>Only available to the PIC18F8X2X and </a:t>
            </a:r>
            <a:r>
              <a:rPr sz="1900" spc="10" dirty="0">
                <a:latin typeface="Times New Roman"/>
                <a:cs typeface="Times New Roman"/>
              </a:rPr>
              <a:t>PIC6X2X</a:t>
            </a:r>
            <a:r>
              <a:rPr sz="1900" spc="5" dirty="0">
                <a:latin typeface="Times New Roman"/>
                <a:cs typeface="Times New Roman"/>
              </a:rPr>
              <a:t> devices</a:t>
            </a:r>
            <a:endParaRPr sz="19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71052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1900" spc="10" dirty="0">
                <a:latin typeface="Times New Roman"/>
                <a:cs typeface="Times New Roman"/>
              </a:rPr>
              <a:t>The </a:t>
            </a:r>
            <a:r>
              <a:rPr sz="1900" spc="5" dirty="0">
                <a:latin typeface="Times New Roman"/>
                <a:cs typeface="Times New Roman"/>
              </a:rPr>
              <a:t>value of </a:t>
            </a:r>
            <a:r>
              <a:rPr sz="1900" spc="10" dirty="0">
                <a:latin typeface="Times New Roman"/>
                <a:cs typeface="Times New Roman"/>
              </a:rPr>
              <a:t>TMR4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5" dirty="0">
                <a:latin typeface="Times New Roman"/>
                <a:cs typeface="Times New Roman"/>
              </a:rPr>
              <a:t>compared to PR4 in each clock cycle</a:t>
            </a:r>
            <a:endParaRPr sz="19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505"/>
              </a:spcBef>
              <a:buClr>
                <a:srgbClr val="660000"/>
              </a:buClr>
              <a:buSzPct val="71052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1900" spc="10" dirty="0">
                <a:latin typeface="Times New Roman"/>
                <a:cs typeface="Times New Roman"/>
              </a:rPr>
              <a:t>When </a:t>
            </a:r>
            <a:r>
              <a:rPr sz="1900" spc="5" dirty="0">
                <a:latin typeface="Times New Roman"/>
                <a:cs typeface="Times New Roman"/>
              </a:rPr>
              <a:t>the value of </a:t>
            </a:r>
            <a:r>
              <a:rPr sz="1900" spc="10" dirty="0">
                <a:latin typeface="Times New Roman"/>
                <a:cs typeface="Times New Roman"/>
              </a:rPr>
              <a:t>TMR4 </a:t>
            </a:r>
            <a:r>
              <a:rPr sz="1900" spc="5" dirty="0">
                <a:latin typeface="Times New Roman"/>
                <a:cs typeface="Times New Roman"/>
              </a:rPr>
              <a:t>equals that of PR4, </a:t>
            </a:r>
            <a:r>
              <a:rPr sz="1900" spc="10" dirty="0">
                <a:latin typeface="Times New Roman"/>
                <a:cs typeface="Times New Roman"/>
              </a:rPr>
              <a:t>TMR4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5" dirty="0">
                <a:latin typeface="Times New Roman"/>
                <a:cs typeface="Times New Roman"/>
              </a:rPr>
              <a:t>reset to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71052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1900" spc="10" dirty="0">
                <a:latin typeface="Times New Roman"/>
                <a:cs typeface="Times New Roman"/>
              </a:rPr>
              <a:t>The </a:t>
            </a:r>
            <a:r>
              <a:rPr sz="1900" spc="5" dirty="0">
                <a:latin typeface="Times New Roman"/>
                <a:cs typeface="Times New Roman"/>
              </a:rPr>
              <a:t>contents of </a:t>
            </a:r>
            <a:r>
              <a:rPr sz="1900" spc="10" dirty="0">
                <a:latin typeface="Times New Roman"/>
                <a:cs typeface="Times New Roman"/>
              </a:rPr>
              <a:t>T4CON </a:t>
            </a:r>
            <a:r>
              <a:rPr sz="1900" spc="5" dirty="0">
                <a:latin typeface="Times New Roman"/>
                <a:cs typeface="Times New Roman"/>
              </a:rPr>
              <a:t>are identical to those 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T2CON</a:t>
            </a:r>
            <a:endParaRPr sz="19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71052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1900" spc="5" dirty="0">
                <a:latin typeface="Times New Roman"/>
                <a:cs typeface="Times New Roman"/>
              </a:rPr>
              <a:t>….similar to Timer2 </a:t>
            </a:r>
            <a:r>
              <a:rPr sz="1900" spc="10" dirty="0">
                <a:latin typeface="Times New Roman"/>
                <a:cs typeface="Times New Roman"/>
              </a:rPr>
              <a:t>(Two </a:t>
            </a:r>
            <a:r>
              <a:rPr sz="1900" spc="5" dirty="0">
                <a:latin typeface="Times New Roman"/>
                <a:cs typeface="Times New Roman"/>
              </a:rPr>
              <a:t>8-bit registers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6244" y="4296259"/>
            <a:ext cx="4590321" cy="217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38836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Brownout</a:t>
            </a:r>
            <a:r>
              <a:rPr sz="4700" spc="-80" dirty="0"/>
              <a:t> </a:t>
            </a:r>
            <a:r>
              <a:rPr sz="4700" spc="-5" dirty="0"/>
              <a:t>Reset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163572"/>
            <a:ext cx="8578215" cy="22517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13715" marR="491490" indent="-501015">
              <a:lnSpc>
                <a:spcPct val="90600"/>
              </a:lnSpc>
              <a:spcBef>
                <a:spcPts val="40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brownout reset is programmed and used to reset the  </a:t>
            </a:r>
            <a:r>
              <a:rPr sz="2550" spc="-5" dirty="0">
                <a:latin typeface="Times New Roman"/>
                <a:cs typeface="Times New Roman"/>
              </a:rPr>
              <a:t>microcontroller </a:t>
            </a:r>
            <a:r>
              <a:rPr sz="2550" dirty="0">
                <a:latin typeface="Times New Roman"/>
                <a:cs typeface="Times New Roman"/>
              </a:rPr>
              <a:t>if the power supply voltage drops below </a:t>
            </a:r>
            <a:r>
              <a:rPr sz="2550" spc="5" dirty="0">
                <a:latin typeface="Times New Roman"/>
                <a:cs typeface="Times New Roman"/>
              </a:rPr>
              <a:t>a  </a:t>
            </a:r>
            <a:r>
              <a:rPr sz="2550" dirty="0">
                <a:latin typeface="Times New Roman"/>
                <a:cs typeface="Times New Roman"/>
              </a:rPr>
              <a:t>pre-programmed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value.</a:t>
            </a:r>
            <a:endParaRPr sz="2550">
              <a:latin typeface="Times New Roman"/>
              <a:cs typeface="Times New Roman"/>
            </a:endParaRPr>
          </a:p>
          <a:p>
            <a:pPr marL="513715" marR="5080" indent="-501015">
              <a:lnSpc>
                <a:spcPct val="90600"/>
              </a:lnSpc>
              <a:spcBef>
                <a:spcPts val="58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550" dirty="0">
                <a:latin typeface="Times New Roman"/>
                <a:cs typeface="Times New Roman"/>
              </a:rPr>
              <a:t>The brownout reset triggers the </a:t>
            </a:r>
            <a:r>
              <a:rPr sz="2550" spc="-5" dirty="0">
                <a:latin typeface="Times New Roman"/>
                <a:cs typeface="Times New Roman"/>
              </a:rPr>
              <a:t>microcontroller </a:t>
            </a:r>
            <a:r>
              <a:rPr sz="2550" dirty="0">
                <a:latin typeface="Times New Roman"/>
                <a:cs typeface="Times New Roman"/>
              </a:rPr>
              <a:t>and waits at  the reset state until the </a:t>
            </a:r>
            <a:r>
              <a:rPr sz="2550" spc="5" dirty="0">
                <a:latin typeface="Times New Roman"/>
                <a:cs typeface="Times New Roman"/>
              </a:rPr>
              <a:t>power </a:t>
            </a:r>
            <a:r>
              <a:rPr sz="2550" dirty="0">
                <a:latin typeface="Times New Roman"/>
                <a:cs typeface="Times New Roman"/>
              </a:rPr>
              <a:t>supply voltage returns to </a:t>
            </a:r>
            <a:r>
              <a:rPr sz="2550" spc="5" dirty="0">
                <a:latin typeface="Times New Roman"/>
                <a:cs typeface="Times New Roman"/>
              </a:rPr>
              <a:t>a </a:t>
            </a:r>
            <a:r>
              <a:rPr sz="2550" spc="-5" dirty="0">
                <a:latin typeface="Times New Roman"/>
                <a:cs typeface="Times New Roman"/>
              </a:rPr>
              <a:t>level  </a:t>
            </a:r>
            <a:r>
              <a:rPr sz="2550" dirty="0">
                <a:latin typeface="Times New Roman"/>
                <a:cs typeface="Times New Roman"/>
              </a:rPr>
              <a:t>higher then the programmed brownout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voltage.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7784" y="4861559"/>
          <a:ext cx="9016365" cy="17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Assembly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Brownout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Voltage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#pragma config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BORV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_BORV_45_2L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#pragma config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BORV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_BORV_42_2L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#pragma config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BORV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_BORV_27_2L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2.7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#pragma config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BORV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_BORV_20_2L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2.0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1682114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C</a:t>
            </a:r>
            <a:r>
              <a:rPr sz="4700" dirty="0"/>
              <a:t>l</a:t>
            </a:r>
            <a:r>
              <a:rPr sz="4700" spc="-5" dirty="0"/>
              <a:t>o</a:t>
            </a:r>
            <a:r>
              <a:rPr sz="4700" spc="-10" dirty="0"/>
              <a:t>c</a:t>
            </a:r>
            <a:r>
              <a:rPr sz="4700" spc="-5" dirty="0"/>
              <a:t>ks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724916" y="2148331"/>
            <a:ext cx="8501380" cy="4394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13715" marR="187325" indent="-501015">
              <a:lnSpc>
                <a:spcPct val="90300"/>
              </a:lnSpc>
              <a:spcBef>
                <a:spcPts val="500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  <a:tab pos="5933440" algn="l"/>
              </a:tabLst>
            </a:pPr>
            <a:r>
              <a:rPr sz="3400" dirty="0">
                <a:latin typeface="Times New Roman"/>
                <a:cs typeface="Times New Roman"/>
              </a:rPr>
              <a:t>The PIC18 family allows </a:t>
            </a:r>
            <a:r>
              <a:rPr sz="3400" spc="5" dirty="0">
                <a:latin typeface="Times New Roman"/>
                <a:cs typeface="Times New Roman"/>
              </a:rPr>
              <a:t>many </a:t>
            </a:r>
            <a:r>
              <a:rPr sz="3400" dirty="0">
                <a:latin typeface="Times New Roman"/>
                <a:cs typeface="Times New Roman"/>
              </a:rPr>
              <a:t>different  clocking </a:t>
            </a:r>
            <a:r>
              <a:rPr sz="3400" spc="5" dirty="0">
                <a:latin typeface="Times New Roman"/>
                <a:cs typeface="Times New Roman"/>
              </a:rPr>
              <a:t>modes</a:t>
            </a:r>
            <a:r>
              <a:rPr sz="3400" spc="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for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operation.	Some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include  internal timing </a:t>
            </a:r>
            <a:r>
              <a:rPr sz="3400" spc="5" dirty="0">
                <a:latin typeface="Times New Roman"/>
                <a:cs typeface="Times New Roman"/>
              </a:rPr>
              <a:t>and some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external.</a:t>
            </a:r>
            <a:endParaRPr sz="3400">
              <a:latin typeface="Times New Roman"/>
              <a:cs typeface="Times New Roman"/>
            </a:endParaRPr>
          </a:p>
          <a:p>
            <a:pPr marL="513715" marR="5080" indent="-501015">
              <a:lnSpc>
                <a:spcPct val="90400"/>
              </a:lnSpc>
              <a:spcBef>
                <a:spcPts val="825"/>
              </a:spcBef>
              <a:buClr>
                <a:srgbClr val="660000"/>
              </a:buClr>
              <a:buSzPct val="70588"/>
              <a:buFont typeface="Wingdings"/>
              <a:buChar char=""/>
              <a:tabLst>
                <a:tab pos="513715" algn="l"/>
                <a:tab pos="514350" algn="l"/>
                <a:tab pos="3152140" algn="l"/>
                <a:tab pos="6101715" algn="l"/>
              </a:tabLst>
            </a:pPr>
            <a:r>
              <a:rPr sz="3400" dirty="0">
                <a:latin typeface="Times New Roman"/>
                <a:cs typeface="Times New Roman"/>
              </a:rPr>
              <a:t>External timing sources are very accurate </a:t>
            </a:r>
            <a:r>
              <a:rPr sz="3400" spc="5" dirty="0">
                <a:latin typeface="Times New Roman"/>
                <a:cs typeface="Times New Roman"/>
              </a:rPr>
              <a:t>and  </a:t>
            </a:r>
            <a:r>
              <a:rPr sz="3400" dirty="0">
                <a:latin typeface="Times New Roman"/>
                <a:cs typeface="Times New Roman"/>
              </a:rPr>
              <a:t>are crystal-</a:t>
            </a:r>
            <a:r>
              <a:rPr sz="3400" spc="7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or</a:t>
            </a:r>
            <a:r>
              <a:rPr sz="3400" spc="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resonator-based.	</a:t>
            </a:r>
            <a:r>
              <a:rPr sz="3400" spc="5" dirty="0">
                <a:latin typeface="Times New Roman"/>
                <a:cs typeface="Times New Roman"/>
              </a:rPr>
              <a:t>A </a:t>
            </a:r>
            <a:r>
              <a:rPr sz="3400" dirty="0">
                <a:latin typeface="Times New Roman"/>
                <a:cs typeface="Times New Roman"/>
              </a:rPr>
              <a:t>less  </a:t>
            </a:r>
            <a:r>
              <a:rPr sz="3400" spc="5" dirty="0">
                <a:latin typeface="Times New Roman"/>
                <a:cs typeface="Times New Roman"/>
              </a:rPr>
              <a:t>accurate, </a:t>
            </a:r>
            <a:r>
              <a:rPr sz="3400" dirty="0">
                <a:latin typeface="Times New Roman"/>
                <a:cs typeface="Times New Roman"/>
              </a:rPr>
              <a:t>but </a:t>
            </a:r>
            <a:r>
              <a:rPr sz="3400" spc="5" dirty="0">
                <a:latin typeface="Times New Roman"/>
                <a:cs typeface="Times New Roman"/>
              </a:rPr>
              <a:t>less expensive </a:t>
            </a:r>
            <a:r>
              <a:rPr sz="3400" dirty="0">
                <a:latin typeface="Times New Roman"/>
                <a:cs typeface="Times New Roman"/>
              </a:rPr>
              <a:t>timing </a:t>
            </a:r>
            <a:r>
              <a:rPr sz="3400" spc="5" dirty="0">
                <a:latin typeface="Times New Roman"/>
                <a:cs typeface="Times New Roman"/>
              </a:rPr>
              <a:t>source </a:t>
            </a:r>
            <a:r>
              <a:rPr sz="3400" dirty="0">
                <a:latin typeface="Times New Roman"/>
                <a:cs typeface="Times New Roman"/>
              </a:rPr>
              <a:t>is  </a:t>
            </a:r>
            <a:r>
              <a:rPr sz="3400" spc="5" dirty="0">
                <a:latin typeface="Times New Roman"/>
                <a:cs typeface="Times New Roman"/>
              </a:rPr>
              <a:t>an</a:t>
            </a:r>
            <a:r>
              <a:rPr sz="3400" spc="20" dirty="0">
                <a:latin typeface="Times New Roman"/>
                <a:cs typeface="Times New Roman"/>
              </a:rPr>
              <a:t> </a:t>
            </a:r>
            <a:r>
              <a:rPr sz="3400" spc="5" dirty="0">
                <a:latin typeface="Times New Roman"/>
                <a:cs typeface="Times New Roman"/>
              </a:rPr>
              <a:t>RC</a:t>
            </a:r>
            <a:r>
              <a:rPr sz="3400" spc="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circuit.	</a:t>
            </a:r>
            <a:r>
              <a:rPr sz="3400" spc="5" dirty="0">
                <a:latin typeface="Times New Roman"/>
                <a:cs typeface="Times New Roman"/>
              </a:rPr>
              <a:t>An </a:t>
            </a:r>
            <a:r>
              <a:rPr sz="3400" dirty="0">
                <a:latin typeface="Times New Roman"/>
                <a:cs typeface="Times New Roman"/>
              </a:rPr>
              <a:t>oscillator module or  </a:t>
            </a:r>
            <a:r>
              <a:rPr sz="3400" spc="5" dirty="0">
                <a:latin typeface="Times New Roman"/>
                <a:cs typeface="Times New Roman"/>
              </a:rPr>
              <a:t>external </a:t>
            </a:r>
            <a:r>
              <a:rPr sz="3400" dirty="0">
                <a:latin typeface="Times New Roman"/>
                <a:cs typeface="Times New Roman"/>
              </a:rPr>
              <a:t>timing signal </a:t>
            </a:r>
            <a:r>
              <a:rPr sz="3400" spc="5" dirty="0">
                <a:latin typeface="Times New Roman"/>
                <a:cs typeface="Times New Roman"/>
              </a:rPr>
              <a:t>can also </a:t>
            </a:r>
            <a:r>
              <a:rPr sz="3400" dirty="0">
                <a:latin typeface="Times New Roman"/>
                <a:cs typeface="Times New Roman"/>
              </a:rPr>
              <a:t>be </a:t>
            </a:r>
            <a:r>
              <a:rPr sz="3400" spc="5" dirty="0">
                <a:latin typeface="Times New Roman"/>
                <a:cs typeface="Times New Roman"/>
              </a:rPr>
              <a:t>used </a:t>
            </a:r>
            <a:r>
              <a:rPr sz="3400" dirty="0">
                <a:latin typeface="Times New Roman"/>
                <a:cs typeface="Times New Roman"/>
              </a:rPr>
              <a:t>for the  microcontroller.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348615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Clock</a:t>
            </a:r>
            <a:r>
              <a:rPr sz="4700" spc="-85" dirty="0"/>
              <a:t> </a:t>
            </a:r>
            <a:r>
              <a:rPr sz="4700" spc="-5" dirty="0"/>
              <a:t>Sources</a:t>
            </a:r>
            <a:endParaRPr sz="4700"/>
          </a:p>
        </p:txBody>
      </p:sp>
      <p:sp>
        <p:nvSpPr>
          <p:cNvPr id="4" name="object 4"/>
          <p:cNvSpPr txBox="1"/>
          <p:nvPr/>
        </p:nvSpPr>
        <p:spPr>
          <a:xfrm>
            <a:off x="1700276" y="2142236"/>
            <a:ext cx="295910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520" algn="l"/>
              </a:tabLst>
            </a:pPr>
            <a:r>
              <a:rPr sz="2100" spc="10" dirty="0">
                <a:latin typeface="Times New Roman"/>
                <a:cs typeface="Times New Roman"/>
              </a:rPr>
              <a:t>1.	</a:t>
            </a:r>
            <a:r>
              <a:rPr sz="2100" spc="20" dirty="0">
                <a:latin typeface="Times New Roman"/>
                <a:cs typeface="Times New Roman"/>
              </a:rPr>
              <a:t>Low </a:t>
            </a:r>
            <a:r>
              <a:rPr sz="2100" spc="15" dirty="0">
                <a:latin typeface="Times New Roman"/>
                <a:cs typeface="Times New Roman"/>
              </a:rPr>
              <a:t>power </a:t>
            </a:r>
            <a:r>
              <a:rPr sz="2100" spc="5" dirty="0">
                <a:latin typeface="Times New Roman"/>
                <a:cs typeface="Times New Roman"/>
              </a:rPr>
              <a:t>crystal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10" dirty="0">
                <a:solidFill>
                  <a:srgbClr val="CCCC00"/>
                </a:solidFill>
                <a:latin typeface="Times New Roman"/>
                <a:cs typeface="Times New Roman"/>
              </a:rPr>
              <a:t>LP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276" y="2465324"/>
            <a:ext cx="40443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520" algn="l"/>
              </a:tabLst>
            </a:pPr>
            <a:r>
              <a:rPr sz="2100" spc="10" dirty="0">
                <a:latin typeface="Times New Roman"/>
                <a:cs typeface="Times New Roman"/>
              </a:rPr>
              <a:t>2.	</a:t>
            </a:r>
            <a:r>
              <a:rPr sz="2100" spc="5" dirty="0">
                <a:latin typeface="Times New Roman"/>
                <a:cs typeface="Times New Roman"/>
              </a:rPr>
              <a:t>Crystal </a:t>
            </a:r>
            <a:r>
              <a:rPr sz="2100" spc="10" dirty="0">
                <a:latin typeface="Times New Roman"/>
                <a:cs typeface="Times New Roman"/>
              </a:rPr>
              <a:t>or </a:t>
            </a:r>
            <a:r>
              <a:rPr sz="2100" spc="5" dirty="0">
                <a:latin typeface="Times New Roman"/>
                <a:cs typeface="Times New Roman"/>
              </a:rPr>
              <a:t>ceramic resonator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XT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916" y="2128215"/>
            <a:ext cx="194310" cy="32746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50" spc="3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16" y="5717540"/>
            <a:ext cx="6278880" cy="677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135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*some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versions </a:t>
            </a:r>
            <a:r>
              <a:rPr sz="2100" spc="15" dirty="0">
                <a:solidFill>
                  <a:srgbClr val="993300"/>
                </a:solidFill>
                <a:latin typeface="Times New Roman"/>
                <a:cs typeface="Times New Roman"/>
              </a:rPr>
              <a:t>do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not have an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internal oscillator</a:t>
            </a:r>
            <a:r>
              <a:rPr sz="2100" spc="-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and</a:t>
            </a:r>
            <a:endParaRPr sz="2100">
              <a:latin typeface="Times New Roman"/>
              <a:cs typeface="Times New Roman"/>
            </a:endParaRPr>
          </a:p>
          <a:p>
            <a:pPr marL="513715" indent="-501015">
              <a:lnSpc>
                <a:spcPct val="100000"/>
              </a:lnSpc>
              <a:spcBef>
                <a:spcPts val="50"/>
              </a:spcBef>
              <a:buClr>
                <a:srgbClr val="660000"/>
              </a:buClr>
              <a:buSzPct val="69047"/>
              <a:buFont typeface="Wingdings"/>
              <a:buChar char=""/>
              <a:tabLst>
                <a:tab pos="513715" algn="l"/>
                <a:tab pos="514350" algn="l"/>
              </a:tabLst>
            </a:pP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some versions </a:t>
            </a:r>
            <a:r>
              <a:rPr sz="2100" spc="15" dirty="0">
                <a:solidFill>
                  <a:srgbClr val="993300"/>
                </a:solidFill>
                <a:latin typeface="Times New Roman"/>
                <a:cs typeface="Times New Roman"/>
              </a:rPr>
              <a:t>may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have </a:t>
            </a:r>
            <a:r>
              <a:rPr sz="2100" spc="5" dirty="0">
                <a:solidFill>
                  <a:srgbClr val="993300"/>
                </a:solidFill>
                <a:latin typeface="Times New Roman"/>
                <a:cs typeface="Times New Roman"/>
              </a:rPr>
              <a:t>additional</a:t>
            </a:r>
            <a:r>
              <a:rPr sz="2100" spc="-3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993300"/>
                </a:solidFill>
                <a:latin typeface="Times New Roman"/>
                <a:cs typeface="Times New Roman"/>
              </a:rPr>
              <a:t>modes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4160" y="2179320"/>
            <a:ext cx="568960" cy="1300480"/>
          </a:xfrm>
          <a:custGeom>
            <a:avLst/>
            <a:gdLst/>
            <a:ahLst/>
            <a:cxnLst/>
            <a:rect l="l" t="t" r="r" b="b"/>
            <a:pathLst>
              <a:path w="568960" h="1300479">
                <a:moveTo>
                  <a:pt x="0" y="650239"/>
                </a:moveTo>
                <a:lnTo>
                  <a:pt x="1468" y="583756"/>
                </a:lnTo>
                <a:lnTo>
                  <a:pt x="5779" y="519193"/>
                </a:lnTo>
                <a:lnTo>
                  <a:pt x="12789" y="456878"/>
                </a:lnTo>
                <a:lnTo>
                  <a:pt x="22355" y="397137"/>
                </a:lnTo>
                <a:lnTo>
                  <a:pt x="34335" y="340296"/>
                </a:lnTo>
                <a:lnTo>
                  <a:pt x="48584" y="286684"/>
                </a:lnTo>
                <a:lnTo>
                  <a:pt x="64961" y="236626"/>
                </a:lnTo>
                <a:lnTo>
                  <a:pt x="83322" y="190450"/>
                </a:lnTo>
                <a:lnTo>
                  <a:pt x="103524" y="148483"/>
                </a:lnTo>
                <a:lnTo>
                  <a:pt x="125424" y="111050"/>
                </a:lnTo>
                <a:lnTo>
                  <a:pt x="148880" y="78480"/>
                </a:lnTo>
                <a:lnTo>
                  <a:pt x="199884" y="29233"/>
                </a:lnTo>
                <a:lnTo>
                  <a:pt x="255393" y="3357"/>
                </a:lnTo>
                <a:lnTo>
                  <a:pt x="284479" y="0"/>
                </a:lnTo>
                <a:lnTo>
                  <a:pt x="313566" y="3357"/>
                </a:lnTo>
                <a:lnTo>
                  <a:pt x="369075" y="29233"/>
                </a:lnTo>
                <a:lnTo>
                  <a:pt x="420079" y="78480"/>
                </a:lnTo>
                <a:lnTo>
                  <a:pt x="443535" y="111050"/>
                </a:lnTo>
                <a:lnTo>
                  <a:pt x="465435" y="148483"/>
                </a:lnTo>
                <a:lnTo>
                  <a:pt x="485637" y="190450"/>
                </a:lnTo>
                <a:lnTo>
                  <a:pt x="503998" y="236626"/>
                </a:lnTo>
                <a:lnTo>
                  <a:pt x="520375" y="286684"/>
                </a:lnTo>
                <a:lnTo>
                  <a:pt x="534624" y="340296"/>
                </a:lnTo>
                <a:lnTo>
                  <a:pt x="546604" y="397137"/>
                </a:lnTo>
                <a:lnTo>
                  <a:pt x="556170" y="456878"/>
                </a:lnTo>
                <a:lnTo>
                  <a:pt x="563180" y="519193"/>
                </a:lnTo>
                <a:lnTo>
                  <a:pt x="567491" y="583756"/>
                </a:lnTo>
                <a:lnTo>
                  <a:pt x="568959" y="650239"/>
                </a:lnTo>
                <a:lnTo>
                  <a:pt x="567491" y="716723"/>
                </a:lnTo>
                <a:lnTo>
                  <a:pt x="563180" y="781286"/>
                </a:lnTo>
                <a:lnTo>
                  <a:pt x="556170" y="843601"/>
                </a:lnTo>
                <a:lnTo>
                  <a:pt x="546604" y="903342"/>
                </a:lnTo>
                <a:lnTo>
                  <a:pt x="534624" y="960183"/>
                </a:lnTo>
                <a:lnTo>
                  <a:pt x="520375" y="1013795"/>
                </a:lnTo>
                <a:lnTo>
                  <a:pt x="503998" y="1063853"/>
                </a:lnTo>
                <a:lnTo>
                  <a:pt x="485637" y="1110029"/>
                </a:lnTo>
                <a:lnTo>
                  <a:pt x="465435" y="1151996"/>
                </a:lnTo>
                <a:lnTo>
                  <a:pt x="443535" y="1189429"/>
                </a:lnTo>
                <a:lnTo>
                  <a:pt x="420079" y="1221999"/>
                </a:lnTo>
                <a:lnTo>
                  <a:pt x="369075" y="1271246"/>
                </a:lnTo>
                <a:lnTo>
                  <a:pt x="313566" y="1297122"/>
                </a:lnTo>
                <a:lnTo>
                  <a:pt x="284479" y="1300479"/>
                </a:lnTo>
                <a:lnTo>
                  <a:pt x="255393" y="1297122"/>
                </a:lnTo>
                <a:lnTo>
                  <a:pt x="199884" y="1271246"/>
                </a:lnTo>
                <a:lnTo>
                  <a:pt x="148880" y="1221999"/>
                </a:lnTo>
                <a:lnTo>
                  <a:pt x="125424" y="1189429"/>
                </a:lnTo>
                <a:lnTo>
                  <a:pt x="103524" y="1151996"/>
                </a:lnTo>
                <a:lnTo>
                  <a:pt x="83322" y="1110029"/>
                </a:lnTo>
                <a:lnTo>
                  <a:pt x="64961" y="1063853"/>
                </a:lnTo>
                <a:lnTo>
                  <a:pt x="48584" y="1013795"/>
                </a:lnTo>
                <a:lnTo>
                  <a:pt x="34335" y="960183"/>
                </a:lnTo>
                <a:lnTo>
                  <a:pt x="22355" y="903342"/>
                </a:lnTo>
                <a:lnTo>
                  <a:pt x="12789" y="843601"/>
                </a:lnTo>
                <a:lnTo>
                  <a:pt x="5779" y="781286"/>
                </a:lnTo>
                <a:lnTo>
                  <a:pt x="1468" y="716723"/>
                </a:lnTo>
                <a:lnTo>
                  <a:pt x="0" y="650239"/>
                </a:lnTo>
                <a:close/>
              </a:path>
            </a:pathLst>
          </a:custGeom>
          <a:ln w="541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27" y="2166619"/>
            <a:ext cx="2475230" cy="610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FF0066"/>
                </a:solidFill>
                <a:latin typeface="Times New Roman"/>
                <a:cs typeface="Times New Roman"/>
              </a:rPr>
              <a:t>Examples</a:t>
            </a:r>
            <a:r>
              <a:rPr sz="1900" b="1" spc="-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FF0066"/>
                </a:solidFill>
                <a:latin typeface="Times New Roman"/>
                <a:cs typeface="Times New Roman"/>
              </a:rPr>
              <a:t>of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spc="5" dirty="0">
                <a:solidFill>
                  <a:srgbClr val="FF0066"/>
                </a:solidFill>
                <a:latin typeface="Times New Roman"/>
                <a:cs typeface="Times New Roman"/>
              </a:rPr>
              <a:t>External </a:t>
            </a:r>
            <a:r>
              <a:rPr sz="1900" spc="10" dirty="0">
                <a:solidFill>
                  <a:srgbClr val="FF0066"/>
                </a:solidFill>
                <a:latin typeface="Times New Roman"/>
                <a:cs typeface="Times New Roman"/>
              </a:rPr>
              <a:t>XTL </a:t>
            </a:r>
            <a:r>
              <a:rPr sz="1900" spc="5" dirty="0">
                <a:solidFill>
                  <a:srgbClr val="FF0066"/>
                </a:solidFill>
                <a:latin typeface="Times New Roman"/>
                <a:cs typeface="Times New Roman"/>
              </a:rPr>
              <a:t>or</a:t>
            </a:r>
            <a:r>
              <a:rPr sz="1900" spc="-12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FF0066"/>
                </a:solidFill>
                <a:latin typeface="Times New Roman"/>
                <a:cs typeface="Times New Roman"/>
              </a:rPr>
              <a:t>ceramic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276" y="2791460"/>
            <a:ext cx="7845425" cy="262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35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10" dirty="0">
                <a:latin typeface="Times New Roman"/>
                <a:cs typeface="Times New Roman"/>
              </a:rPr>
              <a:t>High-speed </a:t>
            </a:r>
            <a:r>
              <a:rPr sz="2100" spc="5" dirty="0">
                <a:latin typeface="Times New Roman"/>
                <a:cs typeface="Times New Roman"/>
              </a:rPr>
              <a:t>crystal </a:t>
            </a:r>
            <a:r>
              <a:rPr sz="2100" spc="10" dirty="0">
                <a:latin typeface="Times New Roman"/>
                <a:cs typeface="Times New Roman"/>
              </a:rPr>
              <a:t>or ceramic </a:t>
            </a:r>
            <a:r>
              <a:rPr sz="2100" spc="5" dirty="0">
                <a:latin typeface="Times New Roman"/>
                <a:cs typeface="Times New Roman"/>
              </a:rPr>
              <a:t>resonator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HS</a:t>
            </a:r>
            <a:r>
              <a:rPr sz="2100" spc="15" dirty="0">
                <a:latin typeface="Times New Roman"/>
                <a:cs typeface="Times New Roman"/>
              </a:rPr>
              <a:t>) </a:t>
            </a:r>
            <a:r>
              <a:rPr sz="2850" spc="7" baseline="16081" dirty="0">
                <a:solidFill>
                  <a:srgbClr val="FF0066"/>
                </a:solidFill>
                <a:latin typeface="Times New Roman"/>
                <a:cs typeface="Times New Roman"/>
              </a:rPr>
              <a:t>Resonator</a:t>
            </a:r>
            <a:r>
              <a:rPr sz="2850" spc="284" baseline="16081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850" spc="7" baseline="16081" dirty="0">
                <a:solidFill>
                  <a:srgbClr val="FF0066"/>
                </a:solidFill>
                <a:latin typeface="Times New Roman"/>
                <a:cs typeface="Times New Roman"/>
              </a:rPr>
              <a:t>(OSC1/OSC2)</a:t>
            </a:r>
            <a:endParaRPr sz="2850" baseline="16081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45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10" dirty="0">
                <a:latin typeface="Times New Roman"/>
                <a:cs typeface="Times New Roman"/>
              </a:rPr>
              <a:t>High-speed </a:t>
            </a:r>
            <a:r>
              <a:rPr sz="2100" spc="5" dirty="0">
                <a:latin typeface="Times New Roman"/>
                <a:cs typeface="Times New Roman"/>
              </a:rPr>
              <a:t>crystal </a:t>
            </a:r>
            <a:r>
              <a:rPr sz="2100" spc="10" dirty="0">
                <a:latin typeface="Times New Roman"/>
                <a:cs typeface="Times New Roman"/>
              </a:rPr>
              <a:t>or ceramic </a:t>
            </a:r>
            <a:r>
              <a:rPr sz="2100" spc="5" dirty="0">
                <a:latin typeface="Times New Roman"/>
                <a:cs typeface="Times New Roman"/>
              </a:rPr>
              <a:t>resonator </a:t>
            </a:r>
            <a:r>
              <a:rPr sz="2100" spc="10" dirty="0">
                <a:latin typeface="Times New Roman"/>
                <a:cs typeface="Times New Roman"/>
              </a:rPr>
              <a:t>with </a:t>
            </a:r>
            <a:r>
              <a:rPr sz="2100" spc="15" dirty="0">
                <a:latin typeface="Times New Roman"/>
                <a:cs typeface="Times New Roman"/>
              </a:rPr>
              <a:t>PLL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HSPLL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10" dirty="0">
                <a:latin typeface="Times New Roman"/>
                <a:cs typeface="Times New Roman"/>
              </a:rPr>
              <a:t>External </a:t>
            </a:r>
            <a:r>
              <a:rPr sz="2100" spc="5" dirty="0">
                <a:latin typeface="Times New Roman"/>
                <a:cs typeface="Times New Roman"/>
              </a:rPr>
              <a:t>resister/capacitor </a:t>
            </a:r>
            <a:r>
              <a:rPr sz="2100" spc="10" dirty="0">
                <a:latin typeface="Times New Roman"/>
                <a:cs typeface="Times New Roman"/>
              </a:rPr>
              <a:t>with Fosc/4 output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OSC2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10" dirty="0">
                <a:solidFill>
                  <a:srgbClr val="CCCC00"/>
                </a:solidFill>
                <a:latin typeface="Times New Roman"/>
                <a:cs typeface="Times New Roman"/>
              </a:rPr>
              <a:t>RC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10" dirty="0">
                <a:latin typeface="Times New Roman"/>
                <a:cs typeface="Times New Roman"/>
              </a:rPr>
              <a:t>External </a:t>
            </a:r>
            <a:r>
              <a:rPr sz="2100" spc="5" dirty="0">
                <a:latin typeface="Times New Roman"/>
                <a:cs typeface="Times New Roman"/>
              </a:rPr>
              <a:t>resister/capacitor </a:t>
            </a:r>
            <a:r>
              <a:rPr sz="2100" spc="10" dirty="0">
                <a:latin typeface="Times New Roman"/>
                <a:cs typeface="Times New Roman"/>
              </a:rPr>
              <a:t>with </a:t>
            </a:r>
            <a:r>
              <a:rPr sz="2100" spc="5" dirty="0">
                <a:latin typeface="Times New Roman"/>
                <a:cs typeface="Times New Roman"/>
              </a:rPr>
              <a:t>I/O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OSC2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RCIO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5" dirty="0">
                <a:latin typeface="Times New Roman"/>
                <a:cs typeface="Times New Roman"/>
              </a:rPr>
              <a:t>*Internal oscillator </a:t>
            </a:r>
            <a:r>
              <a:rPr sz="2100" spc="10" dirty="0">
                <a:latin typeface="Times New Roman"/>
                <a:cs typeface="Times New Roman"/>
              </a:rPr>
              <a:t>with Fosc/4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RA6 </a:t>
            </a:r>
            <a:r>
              <a:rPr sz="2100" spc="10" dirty="0">
                <a:latin typeface="Times New Roman"/>
                <a:cs typeface="Times New Roman"/>
              </a:rPr>
              <a:t>and I/O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RA7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10" dirty="0">
                <a:solidFill>
                  <a:srgbClr val="CCCC00"/>
                </a:solidFill>
                <a:latin typeface="Times New Roman"/>
                <a:cs typeface="Times New Roman"/>
              </a:rPr>
              <a:t>INTIO1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5" dirty="0">
                <a:latin typeface="Times New Roman"/>
                <a:cs typeface="Times New Roman"/>
              </a:rPr>
              <a:t>*Internal oscillator </a:t>
            </a:r>
            <a:r>
              <a:rPr sz="2100" spc="10" dirty="0">
                <a:latin typeface="Times New Roman"/>
                <a:cs typeface="Times New Roman"/>
              </a:rPr>
              <a:t>with </a:t>
            </a:r>
            <a:r>
              <a:rPr sz="2100" spc="5" dirty="0">
                <a:latin typeface="Times New Roman"/>
                <a:cs typeface="Times New Roman"/>
              </a:rPr>
              <a:t>I/O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RA6 </a:t>
            </a:r>
            <a:r>
              <a:rPr sz="2100" spc="10" dirty="0">
                <a:latin typeface="Times New Roman"/>
                <a:cs typeface="Times New Roman"/>
              </a:rPr>
              <a:t>and </a:t>
            </a:r>
            <a:r>
              <a:rPr sz="2100" spc="20" dirty="0">
                <a:latin typeface="Times New Roman"/>
                <a:cs typeface="Times New Roman"/>
              </a:rPr>
              <a:t>RA7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INTIO2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350520" algn="l"/>
                <a:tab pos="351155" algn="l"/>
              </a:tabLst>
            </a:pPr>
            <a:r>
              <a:rPr sz="2100" spc="10" dirty="0">
                <a:latin typeface="Times New Roman"/>
                <a:cs typeface="Times New Roman"/>
              </a:rPr>
              <a:t>External clock with Fosc/4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EC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418465" indent="-405765">
              <a:lnSpc>
                <a:spcPct val="100000"/>
              </a:lnSpc>
              <a:spcBef>
                <a:spcPts val="45"/>
              </a:spcBef>
              <a:buAutoNum type="arabicPeriod" startAt="3"/>
              <a:tabLst>
                <a:tab pos="419100" algn="l"/>
              </a:tabLst>
            </a:pPr>
            <a:r>
              <a:rPr sz="2100" spc="10" dirty="0">
                <a:latin typeface="Times New Roman"/>
                <a:cs typeface="Times New Roman"/>
              </a:rPr>
              <a:t>External clock with </a:t>
            </a:r>
            <a:r>
              <a:rPr sz="2100" spc="5" dirty="0">
                <a:latin typeface="Times New Roman"/>
                <a:cs typeface="Times New Roman"/>
              </a:rPr>
              <a:t>I/O </a:t>
            </a:r>
            <a:r>
              <a:rPr sz="2100" spc="15" dirty="0">
                <a:latin typeface="Times New Roman"/>
                <a:cs typeface="Times New Roman"/>
              </a:rPr>
              <a:t>on </a:t>
            </a:r>
            <a:r>
              <a:rPr sz="2100" spc="20" dirty="0">
                <a:latin typeface="Times New Roman"/>
                <a:cs typeface="Times New Roman"/>
              </a:rPr>
              <a:t>RA6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(</a:t>
            </a:r>
            <a:r>
              <a:rPr sz="2100" spc="15" dirty="0">
                <a:solidFill>
                  <a:srgbClr val="CCCC00"/>
                </a:solidFill>
                <a:latin typeface="Times New Roman"/>
                <a:cs typeface="Times New Roman"/>
              </a:rPr>
              <a:t>ECIO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1218691"/>
            <a:ext cx="699389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MCU Clock Source</a:t>
            </a:r>
            <a:r>
              <a:rPr sz="4700" spc="-70" dirty="0"/>
              <a:t> </a:t>
            </a:r>
            <a:r>
              <a:rPr sz="4700" spc="-10" dirty="0"/>
              <a:t>Diagram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209039" y="2636520"/>
            <a:ext cx="7029035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6879" y="2748279"/>
            <a:ext cx="1300480" cy="325120"/>
          </a:xfrm>
          <a:custGeom>
            <a:avLst/>
            <a:gdLst/>
            <a:ahLst/>
            <a:cxnLst/>
            <a:rect l="l" t="t" r="r" b="b"/>
            <a:pathLst>
              <a:path w="1300479" h="325119">
                <a:moveTo>
                  <a:pt x="0" y="162559"/>
                </a:moveTo>
                <a:lnTo>
                  <a:pt x="33149" y="111178"/>
                </a:lnTo>
                <a:lnTo>
                  <a:pt x="88776" y="80512"/>
                </a:lnTo>
                <a:lnTo>
                  <a:pt x="125458" y="66554"/>
                </a:lnTo>
                <a:lnTo>
                  <a:pt x="167523" y="53643"/>
                </a:lnTo>
                <a:lnTo>
                  <a:pt x="214575" y="41880"/>
                </a:lnTo>
                <a:lnTo>
                  <a:pt x="266216" y="31364"/>
                </a:lnTo>
                <a:lnTo>
                  <a:pt x="322051" y="22194"/>
                </a:lnTo>
                <a:lnTo>
                  <a:pt x="381682" y="14468"/>
                </a:lnTo>
                <a:lnTo>
                  <a:pt x="444713" y="8287"/>
                </a:lnTo>
                <a:lnTo>
                  <a:pt x="510748" y="3749"/>
                </a:lnTo>
                <a:lnTo>
                  <a:pt x="579389" y="953"/>
                </a:lnTo>
                <a:lnTo>
                  <a:pt x="650239" y="0"/>
                </a:lnTo>
                <a:lnTo>
                  <a:pt x="721090" y="953"/>
                </a:lnTo>
                <a:lnTo>
                  <a:pt x="789731" y="3749"/>
                </a:lnTo>
                <a:lnTo>
                  <a:pt x="855766" y="8287"/>
                </a:lnTo>
                <a:lnTo>
                  <a:pt x="918797" y="14468"/>
                </a:lnTo>
                <a:lnTo>
                  <a:pt x="978428" y="22194"/>
                </a:lnTo>
                <a:lnTo>
                  <a:pt x="1034263" y="31364"/>
                </a:lnTo>
                <a:lnTo>
                  <a:pt x="1085904" y="41880"/>
                </a:lnTo>
                <a:lnTo>
                  <a:pt x="1132956" y="53643"/>
                </a:lnTo>
                <a:lnTo>
                  <a:pt x="1175021" y="66554"/>
                </a:lnTo>
                <a:lnTo>
                  <a:pt x="1211703" y="80512"/>
                </a:lnTo>
                <a:lnTo>
                  <a:pt x="1267330" y="111178"/>
                </a:lnTo>
                <a:lnTo>
                  <a:pt x="1296664" y="144847"/>
                </a:lnTo>
                <a:lnTo>
                  <a:pt x="1300479" y="162559"/>
                </a:lnTo>
                <a:lnTo>
                  <a:pt x="1296664" y="180272"/>
                </a:lnTo>
                <a:lnTo>
                  <a:pt x="1267330" y="213941"/>
                </a:lnTo>
                <a:lnTo>
                  <a:pt x="1211703" y="244607"/>
                </a:lnTo>
                <a:lnTo>
                  <a:pt x="1175021" y="258565"/>
                </a:lnTo>
                <a:lnTo>
                  <a:pt x="1132956" y="271476"/>
                </a:lnTo>
                <a:lnTo>
                  <a:pt x="1085904" y="283239"/>
                </a:lnTo>
                <a:lnTo>
                  <a:pt x="1034263" y="293755"/>
                </a:lnTo>
                <a:lnTo>
                  <a:pt x="978428" y="302925"/>
                </a:lnTo>
                <a:lnTo>
                  <a:pt x="918797" y="310651"/>
                </a:lnTo>
                <a:lnTo>
                  <a:pt x="855766" y="316832"/>
                </a:lnTo>
                <a:lnTo>
                  <a:pt x="789731" y="321370"/>
                </a:lnTo>
                <a:lnTo>
                  <a:pt x="721090" y="324166"/>
                </a:lnTo>
                <a:lnTo>
                  <a:pt x="650239" y="325119"/>
                </a:lnTo>
                <a:lnTo>
                  <a:pt x="579389" y="324166"/>
                </a:lnTo>
                <a:lnTo>
                  <a:pt x="510748" y="321370"/>
                </a:lnTo>
                <a:lnTo>
                  <a:pt x="444713" y="316832"/>
                </a:lnTo>
                <a:lnTo>
                  <a:pt x="381682" y="310651"/>
                </a:lnTo>
                <a:lnTo>
                  <a:pt x="322051" y="302925"/>
                </a:lnTo>
                <a:lnTo>
                  <a:pt x="266216" y="293755"/>
                </a:lnTo>
                <a:lnTo>
                  <a:pt x="214575" y="283239"/>
                </a:lnTo>
                <a:lnTo>
                  <a:pt x="167523" y="271476"/>
                </a:lnTo>
                <a:lnTo>
                  <a:pt x="125458" y="258565"/>
                </a:lnTo>
                <a:lnTo>
                  <a:pt x="88776" y="244607"/>
                </a:lnTo>
                <a:lnTo>
                  <a:pt x="33149" y="213941"/>
                </a:lnTo>
                <a:lnTo>
                  <a:pt x="3815" y="180272"/>
                </a:lnTo>
                <a:lnTo>
                  <a:pt x="0" y="162559"/>
                </a:lnTo>
                <a:close/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879" y="3154679"/>
            <a:ext cx="1300480" cy="325120"/>
          </a:xfrm>
          <a:custGeom>
            <a:avLst/>
            <a:gdLst/>
            <a:ahLst/>
            <a:cxnLst/>
            <a:rect l="l" t="t" r="r" b="b"/>
            <a:pathLst>
              <a:path w="1300479" h="325120">
                <a:moveTo>
                  <a:pt x="0" y="162559"/>
                </a:moveTo>
                <a:lnTo>
                  <a:pt x="33149" y="111178"/>
                </a:lnTo>
                <a:lnTo>
                  <a:pt x="88776" y="80512"/>
                </a:lnTo>
                <a:lnTo>
                  <a:pt x="125458" y="66554"/>
                </a:lnTo>
                <a:lnTo>
                  <a:pt x="167523" y="53643"/>
                </a:lnTo>
                <a:lnTo>
                  <a:pt x="214575" y="41880"/>
                </a:lnTo>
                <a:lnTo>
                  <a:pt x="266216" y="31364"/>
                </a:lnTo>
                <a:lnTo>
                  <a:pt x="322051" y="22194"/>
                </a:lnTo>
                <a:lnTo>
                  <a:pt x="381682" y="14468"/>
                </a:lnTo>
                <a:lnTo>
                  <a:pt x="444713" y="8287"/>
                </a:lnTo>
                <a:lnTo>
                  <a:pt x="510748" y="3749"/>
                </a:lnTo>
                <a:lnTo>
                  <a:pt x="579389" y="953"/>
                </a:lnTo>
                <a:lnTo>
                  <a:pt x="650239" y="0"/>
                </a:lnTo>
                <a:lnTo>
                  <a:pt x="721090" y="953"/>
                </a:lnTo>
                <a:lnTo>
                  <a:pt x="789731" y="3749"/>
                </a:lnTo>
                <a:lnTo>
                  <a:pt x="855766" y="8287"/>
                </a:lnTo>
                <a:lnTo>
                  <a:pt x="918797" y="14468"/>
                </a:lnTo>
                <a:lnTo>
                  <a:pt x="978428" y="22194"/>
                </a:lnTo>
                <a:lnTo>
                  <a:pt x="1034263" y="31364"/>
                </a:lnTo>
                <a:lnTo>
                  <a:pt x="1085904" y="41880"/>
                </a:lnTo>
                <a:lnTo>
                  <a:pt x="1132956" y="53643"/>
                </a:lnTo>
                <a:lnTo>
                  <a:pt x="1175021" y="66554"/>
                </a:lnTo>
                <a:lnTo>
                  <a:pt x="1211703" y="80512"/>
                </a:lnTo>
                <a:lnTo>
                  <a:pt x="1267330" y="111178"/>
                </a:lnTo>
                <a:lnTo>
                  <a:pt x="1296664" y="144847"/>
                </a:lnTo>
                <a:lnTo>
                  <a:pt x="1300479" y="162559"/>
                </a:lnTo>
                <a:lnTo>
                  <a:pt x="1296664" y="180272"/>
                </a:lnTo>
                <a:lnTo>
                  <a:pt x="1267330" y="213941"/>
                </a:lnTo>
                <a:lnTo>
                  <a:pt x="1211703" y="244607"/>
                </a:lnTo>
                <a:lnTo>
                  <a:pt x="1175021" y="258565"/>
                </a:lnTo>
                <a:lnTo>
                  <a:pt x="1132956" y="271476"/>
                </a:lnTo>
                <a:lnTo>
                  <a:pt x="1085904" y="283239"/>
                </a:lnTo>
                <a:lnTo>
                  <a:pt x="1034263" y="293755"/>
                </a:lnTo>
                <a:lnTo>
                  <a:pt x="978428" y="302925"/>
                </a:lnTo>
                <a:lnTo>
                  <a:pt x="918797" y="310651"/>
                </a:lnTo>
                <a:lnTo>
                  <a:pt x="855766" y="316832"/>
                </a:lnTo>
                <a:lnTo>
                  <a:pt x="789731" y="321370"/>
                </a:lnTo>
                <a:lnTo>
                  <a:pt x="721090" y="324166"/>
                </a:lnTo>
                <a:lnTo>
                  <a:pt x="650239" y="325119"/>
                </a:lnTo>
                <a:lnTo>
                  <a:pt x="579389" y="324166"/>
                </a:lnTo>
                <a:lnTo>
                  <a:pt x="510748" y="321370"/>
                </a:lnTo>
                <a:lnTo>
                  <a:pt x="444713" y="316832"/>
                </a:lnTo>
                <a:lnTo>
                  <a:pt x="381682" y="310651"/>
                </a:lnTo>
                <a:lnTo>
                  <a:pt x="322051" y="302925"/>
                </a:lnTo>
                <a:lnTo>
                  <a:pt x="266216" y="293755"/>
                </a:lnTo>
                <a:lnTo>
                  <a:pt x="214575" y="283239"/>
                </a:lnTo>
                <a:lnTo>
                  <a:pt x="167523" y="271476"/>
                </a:lnTo>
                <a:lnTo>
                  <a:pt x="125458" y="258565"/>
                </a:lnTo>
                <a:lnTo>
                  <a:pt x="88776" y="244607"/>
                </a:lnTo>
                <a:lnTo>
                  <a:pt x="33149" y="213941"/>
                </a:lnTo>
                <a:lnTo>
                  <a:pt x="3815" y="180272"/>
                </a:lnTo>
                <a:lnTo>
                  <a:pt x="0" y="162559"/>
                </a:lnTo>
                <a:close/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7120" y="3561079"/>
            <a:ext cx="650240" cy="325120"/>
          </a:xfrm>
          <a:custGeom>
            <a:avLst/>
            <a:gdLst/>
            <a:ahLst/>
            <a:cxnLst/>
            <a:rect l="l" t="t" r="r" b="b"/>
            <a:pathLst>
              <a:path w="650240" h="325120">
                <a:moveTo>
                  <a:pt x="0" y="162559"/>
                </a:moveTo>
                <a:lnTo>
                  <a:pt x="20340" y="105837"/>
                </a:lnTo>
                <a:lnTo>
                  <a:pt x="76464" y="57824"/>
                </a:lnTo>
                <a:lnTo>
                  <a:pt x="115649" y="38232"/>
                </a:lnTo>
                <a:lnTo>
                  <a:pt x="161025" y="22194"/>
                </a:lnTo>
                <a:lnTo>
                  <a:pt x="211675" y="10170"/>
                </a:lnTo>
                <a:lnTo>
                  <a:pt x="266679" y="2619"/>
                </a:lnTo>
                <a:lnTo>
                  <a:pt x="325119" y="0"/>
                </a:lnTo>
                <a:lnTo>
                  <a:pt x="383560" y="2619"/>
                </a:lnTo>
                <a:lnTo>
                  <a:pt x="438564" y="10170"/>
                </a:lnTo>
                <a:lnTo>
                  <a:pt x="489214" y="22194"/>
                </a:lnTo>
                <a:lnTo>
                  <a:pt x="534590" y="38232"/>
                </a:lnTo>
                <a:lnTo>
                  <a:pt x="573775" y="57824"/>
                </a:lnTo>
                <a:lnTo>
                  <a:pt x="605851" y="80512"/>
                </a:lnTo>
                <a:lnTo>
                  <a:pt x="645001" y="133339"/>
                </a:lnTo>
                <a:lnTo>
                  <a:pt x="650239" y="162559"/>
                </a:lnTo>
                <a:lnTo>
                  <a:pt x="645001" y="191780"/>
                </a:lnTo>
                <a:lnTo>
                  <a:pt x="605851" y="244607"/>
                </a:lnTo>
                <a:lnTo>
                  <a:pt x="573775" y="267295"/>
                </a:lnTo>
                <a:lnTo>
                  <a:pt x="534590" y="286887"/>
                </a:lnTo>
                <a:lnTo>
                  <a:pt x="489214" y="302925"/>
                </a:lnTo>
                <a:lnTo>
                  <a:pt x="438564" y="314949"/>
                </a:lnTo>
                <a:lnTo>
                  <a:pt x="383560" y="322500"/>
                </a:lnTo>
                <a:lnTo>
                  <a:pt x="325119" y="325119"/>
                </a:lnTo>
                <a:lnTo>
                  <a:pt x="266679" y="322500"/>
                </a:lnTo>
                <a:lnTo>
                  <a:pt x="211675" y="314949"/>
                </a:lnTo>
                <a:lnTo>
                  <a:pt x="161025" y="302925"/>
                </a:lnTo>
                <a:lnTo>
                  <a:pt x="115649" y="286887"/>
                </a:lnTo>
                <a:lnTo>
                  <a:pt x="76464" y="267295"/>
                </a:lnTo>
                <a:lnTo>
                  <a:pt x="44388" y="244607"/>
                </a:lnTo>
                <a:lnTo>
                  <a:pt x="5238" y="191780"/>
                </a:lnTo>
                <a:lnTo>
                  <a:pt x="0" y="162559"/>
                </a:lnTo>
                <a:close/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8159" y="4048759"/>
            <a:ext cx="1300480" cy="325120"/>
          </a:xfrm>
          <a:custGeom>
            <a:avLst/>
            <a:gdLst/>
            <a:ahLst/>
            <a:cxnLst/>
            <a:rect l="l" t="t" r="r" b="b"/>
            <a:pathLst>
              <a:path w="1300479" h="325120">
                <a:moveTo>
                  <a:pt x="0" y="162559"/>
                </a:moveTo>
                <a:lnTo>
                  <a:pt x="33149" y="111178"/>
                </a:lnTo>
                <a:lnTo>
                  <a:pt x="88776" y="80512"/>
                </a:lnTo>
                <a:lnTo>
                  <a:pt x="125458" y="66554"/>
                </a:lnTo>
                <a:lnTo>
                  <a:pt x="167523" y="53643"/>
                </a:lnTo>
                <a:lnTo>
                  <a:pt x="214575" y="41880"/>
                </a:lnTo>
                <a:lnTo>
                  <a:pt x="266216" y="31364"/>
                </a:lnTo>
                <a:lnTo>
                  <a:pt x="322051" y="22194"/>
                </a:lnTo>
                <a:lnTo>
                  <a:pt x="381682" y="14468"/>
                </a:lnTo>
                <a:lnTo>
                  <a:pt x="444713" y="8287"/>
                </a:lnTo>
                <a:lnTo>
                  <a:pt x="510748" y="3749"/>
                </a:lnTo>
                <a:lnTo>
                  <a:pt x="579389" y="953"/>
                </a:lnTo>
                <a:lnTo>
                  <a:pt x="650239" y="0"/>
                </a:lnTo>
                <a:lnTo>
                  <a:pt x="721090" y="953"/>
                </a:lnTo>
                <a:lnTo>
                  <a:pt x="789731" y="3749"/>
                </a:lnTo>
                <a:lnTo>
                  <a:pt x="855766" y="8287"/>
                </a:lnTo>
                <a:lnTo>
                  <a:pt x="918797" y="14468"/>
                </a:lnTo>
                <a:lnTo>
                  <a:pt x="978428" y="22194"/>
                </a:lnTo>
                <a:lnTo>
                  <a:pt x="1034263" y="31364"/>
                </a:lnTo>
                <a:lnTo>
                  <a:pt x="1085904" y="41880"/>
                </a:lnTo>
                <a:lnTo>
                  <a:pt x="1132956" y="53643"/>
                </a:lnTo>
                <a:lnTo>
                  <a:pt x="1175021" y="66554"/>
                </a:lnTo>
                <a:lnTo>
                  <a:pt x="1211703" y="80512"/>
                </a:lnTo>
                <a:lnTo>
                  <a:pt x="1267330" y="111178"/>
                </a:lnTo>
                <a:lnTo>
                  <a:pt x="1296664" y="144847"/>
                </a:lnTo>
                <a:lnTo>
                  <a:pt x="1300479" y="162559"/>
                </a:lnTo>
                <a:lnTo>
                  <a:pt x="1296664" y="180272"/>
                </a:lnTo>
                <a:lnTo>
                  <a:pt x="1267330" y="213941"/>
                </a:lnTo>
                <a:lnTo>
                  <a:pt x="1211703" y="244607"/>
                </a:lnTo>
                <a:lnTo>
                  <a:pt x="1175021" y="258565"/>
                </a:lnTo>
                <a:lnTo>
                  <a:pt x="1132956" y="271476"/>
                </a:lnTo>
                <a:lnTo>
                  <a:pt x="1085904" y="283239"/>
                </a:lnTo>
                <a:lnTo>
                  <a:pt x="1034263" y="293755"/>
                </a:lnTo>
                <a:lnTo>
                  <a:pt x="978428" y="302925"/>
                </a:lnTo>
                <a:lnTo>
                  <a:pt x="918797" y="310651"/>
                </a:lnTo>
                <a:lnTo>
                  <a:pt x="855766" y="316832"/>
                </a:lnTo>
                <a:lnTo>
                  <a:pt x="789731" y="321370"/>
                </a:lnTo>
                <a:lnTo>
                  <a:pt x="721090" y="324166"/>
                </a:lnTo>
                <a:lnTo>
                  <a:pt x="650239" y="325119"/>
                </a:lnTo>
                <a:lnTo>
                  <a:pt x="579389" y="324166"/>
                </a:lnTo>
                <a:lnTo>
                  <a:pt x="510748" y="321370"/>
                </a:lnTo>
                <a:lnTo>
                  <a:pt x="444713" y="316832"/>
                </a:lnTo>
                <a:lnTo>
                  <a:pt x="381682" y="310651"/>
                </a:lnTo>
                <a:lnTo>
                  <a:pt x="322051" y="302925"/>
                </a:lnTo>
                <a:lnTo>
                  <a:pt x="266216" y="293755"/>
                </a:lnTo>
                <a:lnTo>
                  <a:pt x="214575" y="283239"/>
                </a:lnTo>
                <a:lnTo>
                  <a:pt x="167523" y="271476"/>
                </a:lnTo>
                <a:lnTo>
                  <a:pt x="125458" y="258565"/>
                </a:lnTo>
                <a:lnTo>
                  <a:pt x="88776" y="244607"/>
                </a:lnTo>
                <a:lnTo>
                  <a:pt x="33149" y="213941"/>
                </a:lnTo>
                <a:lnTo>
                  <a:pt x="3815" y="180272"/>
                </a:lnTo>
                <a:lnTo>
                  <a:pt x="0" y="162559"/>
                </a:lnTo>
                <a:close/>
              </a:path>
            </a:pathLst>
          </a:custGeom>
          <a:ln w="101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3519" y="6080759"/>
            <a:ext cx="1300480" cy="406400"/>
          </a:xfrm>
          <a:custGeom>
            <a:avLst/>
            <a:gdLst/>
            <a:ahLst/>
            <a:cxnLst/>
            <a:rect l="l" t="t" r="r" b="b"/>
            <a:pathLst>
              <a:path w="1300479" h="406400">
                <a:moveTo>
                  <a:pt x="0" y="0"/>
                </a:moveTo>
                <a:lnTo>
                  <a:pt x="1300479" y="0"/>
                </a:lnTo>
                <a:lnTo>
                  <a:pt x="1300479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ln w="1015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2719" y="960119"/>
            <a:ext cx="2092960" cy="172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86240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5" dirty="0"/>
              <a:t>XTL /</a:t>
            </a:r>
            <a:r>
              <a:rPr sz="4250" spc="-15" dirty="0"/>
              <a:t> </a:t>
            </a:r>
            <a:r>
              <a:rPr sz="4250" spc="5" dirty="0"/>
              <a:t>Ceramic</a:t>
            </a:r>
            <a:endParaRPr sz="425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50" spc="5" dirty="0"/>
              <a:t>Clock Source</a:t>
            </a:r>
            <a:r>
              <a:rPr sz="4250" spc="-85" dirty="0"/>
              <a:t> </a:t>
            </a:r>
            <a:r>
              <a:rPr sz="4250" spc="5" dirty="0"/>
              <a:t>Connection</a:t>
            </a:r>
            <a:endParaRPr sz="4250"/>
          </a:p>
        </p:txBody>
      </p:sp>
      <p:sp>
        <p:nvSpPr>
          <p:cNvPr id="4" name="object 4"/>
          <p:cNvSpPr/>
          <p:nvPr/>
        </p:nvSpPr>
        <p:spPr>
          <a:xfrm>
            <a:off x="4376928" y="2258567"/>
            <a:ext cx="5190744" cy="4483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4320" y="2585723"/>
            <a:ext cx="1844039" cy="2933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70"/>
              </a:spcBef>
            </a:pPr>
            <a:r>
              <a:rPr sz="1250" spc="5" dirty="0">
                <a:solidFill>
                  <a:srgbClr val="FFFFFF"/>
                </a:solidFill>
                <a:latin typeface="Times New Roman"/>
                <a:cs typeface="Times New Roman"/>
              </a:rPr>
              <a:t>PIC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1440" y="3235960"/>
            <a:ext cx="1026160" cy="375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250" spc="10" dirty="0">
                <a:solidFill>
                  <a:srgbClr val="FFFFFF"/>
                </a:solidFill>
                <a:latin typeface="Times New Roman"/>
                <a:cs typeface="Times New Roman"/>
              </a:rPr>
              <a:t>OSC1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1440" y="4130040"/>
            <a:ext cx="1544320" cy="5283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26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80"/>
              </a:spcBef>
            </a:pPr>
            <a:r>
              <a:rPr sz="1250" spc="10" dirty="0">
                <a:solidFill>
                  <a:srgbClr val="FFFFFF"/>
                </a:solidFill>
                <a:latin typeface="Times New Roman"/>
                <a:cs typeface="Times New Roman"/>
              </a:rPr>
              <a:t>OSC2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195" y="2776219"/>
            <a:ext cx="302577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950">
              <a:lnSpc>
                <a:spcPct val="101099"/>
              </a:lnSpc>
              <a:spcBef>
                <a:spcPts val="95"/>
              </a:spcBef>
            </a:pPr>
            <a:r>
              <a:rPr sz="1900" spc="10" dirty="0">
                <a:latin typeface="Times New Roman"/>
                <a:cs typeface="Times New Roman"/>
              </a:rPr>
              <a:t>PLL </a:t>
            </a:r>
            <a:r>
              <a:rPr sz="1900" spc="5" dirty="0">
                <a:latin typeface="Times New Roman"/>
                <a:cs typeface="Times New Roman"/>
              </a:rPr>
              <a:t>internal function  Allows multiplying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the  External clock </a:t>
            </a:r>
            <a:r>
              <a:rPr sz="1900" spc="10" dirty="0">
                <a:latin typeface="Times New Roman"/>
                <a:cs typeface="Times New Roman"/>
              </a:rPr>
              <a:t>by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4;</a:t>
            </a: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300"/>
              </a:lnSpc>
              <a:spcBef>
                <a:spcPts val="80"/>
              </a:spcBef>
            </a:pPr>
            <a:r>
              <a:rPr sz="1900" spc="5" dirty="0">
                <a:latin typeface="Times New Roman"/>
                <a:cs typeface="Times New Roman"/>
              </a:rPr>
              <a:t>This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5" dirty="0">
                <a:latin typeface="Times New Roman"/>
                <a:cs typeface="Times New Roman"/>
              </a:rPr>
              <a:t>used to reduce the </a:t>
            </a:r>
            <a:r>
              <a:rPr sz="1900" spc="10" dirty="0">
                <a:latin typeface="Times New Roman"/>
                <a:cs typeface="Times New Roman"/>
              </a:rPr>
              <a:t>EMI  </a:t>
            </a:r>
            <a:r>
              <a:rPr sz="1900" spc="5" dirty="0">
                <a:latin typeface="Times New Roman"/>
                <a:cs typeface="Times New Roman"/>
              </a:rPr>
              <a:t>(Electromagnetic Interference)  </a:t>
            </a:r>
            <a:r>
              <a:rPr sz="1900" spc="10" dirty="0">
                <a:latin typeface="Times New Roman"/>
                <a:cs typeface="Times New Roman"/>
              </a:rPr>
              <a:t>on </a:t>
            </a:r>
            <a:r>
              <a:rPr sz="1900" spc="5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board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653" y="384386"/>
          <a:ext cx="9265284" cy="39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5" dirty="0"/>
              <a:t>RC</a:t>
            </a:r>
            <a:r>
              <a:rPr sz="4250" spc="-10" dirty="0"/>
              <a:t> </a:t>
            </a:r>
            <a:r>
              <a:rPr sz="4250" dirty="0"/>
              <a:t>Oscillator</a:t>
            </a:r>
            <a:endParaRPr sz="425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50" spc="5" dirty="0"/>
              <a:t>Clock Source</a:t>
            </a:r>
            <a:r>
              <a:rPr sz="4250" spc="-85" dirty="0"/>
              <a:t> </a:t>
            </a:r>
            <a:r>
              <a:rPr sz="4250" spc="5" dirty="0"/>
              <a:t>Connection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640080" y="2341879"/>
            <a:ext cx="4114800" cy="3141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372995" marR="107950" indent="243840">
              <a:lnSpc>
                <a:spcPct val="112599"/>
              </a:lnSpc>
              <a:tabLst>
                <a:tab pos="3348354" algn="l"/>
              </a:tabLst>
            </a:pP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9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4  OSC1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7156" y="2779268"/>
            <a:ext cx="3987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P</a:t>
            </a:r>
            <a:r>
              <a:rPr sz="1700" b="1" dirty="0">
                <a:solidFill>
                  <a:srgbClr val="3333FF"/>
                </a:solidFill>
                <a:latin typeface="Times New Roman"/>
                <a:cs typeface="Times New Roman"/>
              </a:rPr>
              <a:t>IC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1840" y="3662679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599" y="1"/>
                </a:lnTo>
              </a:path>
            </a:pathLst>
          </a:custGeom>
          <a:ln w="1015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7876" y="3102356"/>
            <a:ext cx="143002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3333FF"/>
                </a:solidFill>
                <a:latin typeface="Times New Roman"/>
                <a:cs typeface="Times New Roman"/>
              </a:rPr>
              <a:t>External</a:t>
            </a:r>
            <a:r>
              <a:rPr sz="1700" b="1" spc="-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3333FF"/>
                </a:solidFill>
                <a:latin typeface="Times New Roman"/>
                <a:cs typeface="Times New Roman"/>
              </a:rPr>
              <a:t>Clock 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Input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9280" y="3053079"/>
            <a:ext cx="914400" cy="1828800"/>
          </a:xfrm>
          <a:prstGeom prst="rect">
            <a:avLst/>
          </a:prstGeom>
          <a:solidFill>
            <a:srgbClr val="993300"/>
          </a:solidFill>
          <a:ln w="1015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450" b="1" spc="20" dirty="0">
                <a:solidFill>
                  <a:srgbClr val="3333FF"/>
                </a:solidFill>
                <a:latin typeface="Times New Roman"/>
                <a:cs typeface="Times New Roman"/>
              </a:rPr>
              <a:t>OSC1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987" y="5498083"/>
            <a:ext cx="2138680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1900" spc="5" dirty="0">
                <a:latin typeface="Times New Roman"/>
                <a:cs typeface="Times New Roman"/>
              </a:rPr>
              <a:t>External clock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source  Connected 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OSC1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36" y="5555996"/>
            <a:ext cx="6131560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135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900" spc="5" dirty="0">
                <a:latin typeface="Times New Roman"/>
                <a:cs typeface="Times New Roman"/>
              </a:rPr>
              <a:t>External resister/capacitor with Fosc/4 output </a:t>
            </a:r>
            <a:r>
              <a:rPr sz="1900" spc="10" dirty="0">
                <a:latin typeface="Times New Roman"/>
                <a:cs typeface="Times New Roman"/>
              </a:rPr>
              <a:t>on </a:t>
            </a:r>
            <a:r>
              <a:rPr sz="1900" spc="5" dirty="0">
                <a:latin typeface="Times New Roman"/>
                <a:cs typeface="Times New Roman"/>
              </a:rPr>
              <a:t>OSC2 (</a:t>
            </a:r>
            <a:r>
              <a:rPr sz="1900" spc="5" dirty="0">
                <a:solidFill>
                  <a:srgbClr val="CCCC00"/>
                </a:solidFill>
                <a:latin typeface="Times New Roman"/>
                <a:cs typeface="Times New Roman"/>
              </a:rPr>
              <a:t>RC</a:t>
            </a:r>
            <a:r>
              <a:rPr sz="1900" spc="5" dirty="0">
                <a:latin typeface="Times New Roman"/>
                <a:cs typeface="Times New Roman"/>
              </a:rPr>
              <a:t>)  </a:t>
            </a:r>
            <a:r>
              <a:rPr sz="1900" spc="10" dirty="0">
                <a:latin typeface="Times New Roman"/>
                <a:cs typeface="Times New Roman"/>
              </a:rPr>
              <a:t>2 MHz </a:t>
            </a:r>
            <a:r>
              <a:rPr sz="1900" spc="5" dirty="0">
                <a:latin typeface="Times New Roman"/>
                <a:cs typeface="Times New Roman"/>
              </a:rPr>
              <a:t>operation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5" dirty="0">
                <a:latin typeface="Times New Roman"/>
                <a:cs typeface="Times New Roman"/>
              </a:rPr>
              <a:t>attained with </a:t>
            </a:r>
            <a:r>
              <a:rPr sz="1900" spc="10" dirty="0">
                <a:latin typeface="Times New Roman"/>
                <a:cs typeface="Times New Roman"/>
              </a:rPr>
              <a:t>R =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3.9K</a:t>
            </a:r>
            <a:endParaRPr sz="1900">
              <a:latin typeface="Times New Roman"/>
              <a:cs typeface="Times New Roman"/>
            </a:endParaRPr>
          </a:p>
          <a:p>
            <a:pPr marL="12700" marR="1048385">
              <a:lnSpc>
                <a:spcPts val="2300"/>
              </a:lnSpc>
              <a:spcBef>
                <a:spcPts val="85"/>
              </a:spcBef>
            </a:pPr>
            <a:r>
              <a:rPr sz="1900" spc="5" dirty="0">
                <a:latin typeface="Times New Roman"/>
                <a:cs typeface="Times New Roman"/>
              </a:rPr>
              <a:t>and </a:t>
            </a:r>
            <a:r>
              <a:rPr sz="1900" spc="10" dirty="0">
                <a:latin typeface="Times New Roman"/>
                <a:cs typeface="Times New Roman"/>
              </a:rPr>
              <a:t>C = 30 </a:t>
            </a:r>
            <a:r>
              <a:rPr sz="1900" spc="-45" dirty="0">
                <a:latin typeface="Times New Roman"/>
                <a:cs typeface="Times New Roman"/>
              </a:rPr>
              <a:t>pF, </a:t>
            </a:r>
            <a:r>
              <a:rPr sz="1900" spc="5" dirty="0">
                <a:latin typeface="Times New Roman"/>
                <a:cs typeface="Times New Roman"/>
              </a:rPr>
              <a:t>Fosc/4 </a:t>
            </a:r>
            <a:r>
              <a:rPr sz="1900" dirty="0">
                <a:latin typeface="Times New Roman"/>
                <a:cs typeface="Times New Roman"/>
              </a:rPr>
              <a:t>is </a:t>
            </a:r>
            <a:r>
              <a:rPr sz="1900" spc="10" dirty="0">
                <a:latin typeface="Times New Roman"/>
                <a:cs typeface="Times New Roman"/>
              </a:rPr>
              <a:t>500 KHz </a:t>
            </a:r>
            <a:r>
              <a:rPr sz="1900" spc="5" dirty="0">
                <a:latin typeface="Times New Roman"/>
                <a:cs typeface="Times New Roman"/>
              </a:rPr>
              <a:t>with these values  Frequency </a:t>
            </a:r>
            <a:r>
              <a:rPr sz="1900" spc="10" dirty="0">
                <a:latin typeface="Times New Roman"/>
                <a:cs typeface="Times New Roman"/>
              </a:rPr>
              <a:t>= </a:t>
            </a:r>
            <a:r>
              <a:rPr sz="1900" spc="5" dirty="0">
                <a:latin typeface="Times New Roman"/>
                <a:cs typeface="Times New Roman"/>
              </a:rPr>
              <a:t>1/[RC(4.2)] ; can vary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slightly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2200</Words>
  <Application>Microsoft Office PowerPoint</Application>
  <PresentationFormat>Custom</PresentationFormat>
  <Paragraphs>295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PowerPoint Presentation</vt:lpstr>
      <vt:lpstr>Reset Conditions</vt:lpstr>
      <vt:lpstr>Watchdog Timer</vt:lpstr>
      <vt:lpstr>Brownout Reset</vt:lpstr>
      <vt:lpstr>Clocks</vt:lpstr>
      <vt:lpstr>Clock Sources</vt:lpstr>
      <vt:lpstr>MCU Clock Source Diagram</vt:lpstr>
      <vt:lpstr>XTL / Ceramic Clock Source Connection</vt:lpstr>
      <vt:lpstr>RC Oscillator Clock Source Connection</vt:lpstr>
      <vt:lpstr>Clock Examples</vt:lpstr>
      <vt:lpstr>Programming Example</vt:lpstr>
      <vt:lpstr>Basic Concepts in  Counters and Timers</vt:lpstr>
      <vt:lpstr>Hardware Counters and Timers</vt:lpstr>
      <vt:lpstr>Types of Counters</vt:lpstr>
      <vt:lpstr>Timer Applications</vt:lpstr>
      <vt:lpstr>Capture, Compare, and  PWM (CCP) Modules</vt:lpstr>
      <vt:lpstr>PowerPoint Presentation</vt:lpstr>
      <vt:lpstr>PIC18 Timers</vt:lpstr>
      <vt:lpstr>Timer0</vt:lpstr>
      <vt:lpstr>Timer0</vt:lpstr>
      <vt:lpstr>TIMER0 Registers</vt:lpstr>
      <vt:lpstr>Timer0</vt:lpstr>
      <vt:lpstr>Timer0 Control  Register (1 of 2)</vt:lpstr>
      <vt:lpstr>Timer0 Control  Register (2 of 2)</vt:lpstr>
      <vt:lpstr>Control Word to Initialize Timer0</vt:lpstr>
      <vt:lpstr>Example - Set TMR0 as an 8-bit timer</vt:lpstr>
      <vt:lpstr>Timer1 – 16-bit (1 of 5)</vt:lpstr>
      <vt:lpstr>Timer1 (3 of 5)</vt:lpstr>
      <vt:lpstr>Timer2</vt:lpstr>
      <vt:lpstr>Example for Timer2</vt:lpstr>
      <vt:lpstr>Example for Timer2 - continue</vt:lpstr>
      <vt:lpstr>Timer3</vt:lpstr>
      <vt:lpstr>Timer4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ysrao</cp:lastModifiedBy>
  <cp:revision>1</cp:revision>
  <dcterms:created xsi:type="dcterms:W3CDTF">2019-11-14T12:29:28Z</dcterms:created>
  <dcterms:modified xsi:type="dcterms:W3CDTF">2019-11-14T12:49:42Z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