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71" r:id="rId12"/>
    <p:sldId id="272" r:id="rId13"/>
    <p:sldId id="274" r:id="rId14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51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14-Nov-19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14-Nov-19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14-Nov-19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14-Nov-19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14-Nov-19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74392" y="721868"/>
            <a:ext cx="5709615" cy="742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7783" y="2154935"/>
            <a:ext cx="8947150" cy="3502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14-Nov-19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8861" y="2873756"/>
            <a:ext cx="4500245" cy="742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5" dirty="0"/>
              <a:t>Introduction</a:t>
            </a:r>
            <a:r>
              <a:rPr spc="-400" dirty="0"/>
              <a:t> </a:t>
            </a:r>
            <a:r>
              <a:rPr spc="-220" dirty="0"/>
              <a:t>UART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797" y="721868"/>
            <a:ext cx="680402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Differential </a:t>
            </a:r>
            <a:r>
              <a:rPr spc="-305" dirty="0"/>
              <a:t>Vs. </a:t>
            </a:r>
            <a:r>
              <a:rPr spc="-195" dirty="0"/>
              <a:t>Single</a:t>
            </a:r>
            <a:r>
              <a:rPr spc="-535" dirty="0"/>
              <a:t> </a:t>
            </a:r>
            <a:r>
              <a:rPr spc="-175" dirty="0"/>
              <a:t>Ended</a:t>
            </a:r>
          </a:p>
        </p:txBody>
      </p:sp>
      <p:sp>
        <p:nvSpPr>
          <p:cNvPr id="3" name="object 3"/>
          <p:cNvSpPr/>
          <p:nvPr/>
        </p:nvSpPr>
        <p:spPr>
          <a:xfrm>
            <a:off x="927199" y="2249020"/>
            <a:ext cx="8643152" cy="3075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8592" y="5434584"/>
            <a:ext cx="5815583" cy="1831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5648" y="5501640"/>
            <a:ext cx="5623559" cy="16398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99888" y="5702808"/>
            <a:ext cx="1563623" cy="5577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36464" y="5650991"/>
            <a:ext cx="1530095" cy="7162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47931" y="5726086"/>
            <a:ext cx="1466215" cy="461645"/>
          </a:xfrm>
          <a:custGeom>
            <a:avLst/>
            <a:gdLst/>
            <a:ahLst/>
            <a:cxnLst/>
            <a:rect l="l" t="t" r="r" b="b"/>
            <a:pathLst>
              <a:path w="1466215" h="461645">
                <a:moveTo>
                  <a:pt x="1389138" y="0"/>
                </a:moveTo>
                <a:lnTo>
                  <a:pt x="76847" y="0"/>
                </a:lnTo>
                <a:lnTo>
                  <a:pt x="46939" y="6038"/>
                </a:lnTo>
                <a:lnTo>
                  <a:pt x="22512" y="22507"/>
                </a:lnTo>
                <a:lnTo>
                  <a:pt x="6040" y="46934"/>
                </a:lnTo>
                <a:lnTo>
                  <a:pt x="0" y="76847"/>
                </a:lnTo>
                <a:lnTo>
                  <a:pt x="0" y="384225"/>
                </a:lnTo>
                <a:lnTo>
                  <a:pt x="6040" y="414139"/>
                </a:lnTo>
                <a:lnTo>
                  <a:pt x="22512" y="438565"/>
                </a:lnTo>
                <a:lnTo>
                  <a:pt x="46939" y="455034"/>
                </a:lnTo>
                <a:lnTo>
                  <a:pt x="76847" y="461073"/>
                </a:lnTo>
                <a:lnTo>
                  <a:pt x="1389138" y="461073"/>
                </a:lnTo>
                <a:lnTo>
                  <a:pt x="1419046" y="455034"/>
                </a:lnTo>
                <a:lnTo>
                  <a:pt x="1443474" y="438565"/>
                </a:lnTo>
                <a:lnTo>
                  <a:pt x="1459945" y="414139"/>
                </a:lnTo>
                <a:lnTo>
                  <a:pt x="1465986" y="384225"/>
                </a:lnTo>
                <a:lnTo>
                  <a:pt x="1465986" y="76847"/>
                </a:lnTo>
                <a:lnTo>
                  <a:pt x="1459945" y="46934"/>
                </a:lnTo>
                <a:lnTo>
                  <a:pt x="1443474" y="22507"/>
                </a:lnTo>
                <a:lnTo>
                  <a:pt x="1419046" y="6038"/>
                </a:lnTo>
                <a:lnTo>
                  <a:pt x="1389138" y="0"/>
                </a:lnTo>
                <a:close/>
              </a:path>
            </a:pathLst>
          </a:custGeom>
          <a:solidFill>
            <a:srgbClr val="FD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47931" y="5726086"/>
            <a:ext cx="1466215" cy="461645"/>
          </a:xfrm>
          <a:custGeom>
            <a:avLst/>
            <a:gdLst/>
            <a:ahLst/>
            <a:cxnLst/>
            <a:rect l="l" t="t" r="r" b="b"/>
            <a:pathLst>
              <a:path w="1466215" h="461645">
                <a:moveTo>
                  <a:pt x="0" y="76848"/>
                </a:moveTo>
                <a:lnTo>
                  <a:pt x="6039" y="46935"/>
                </a:lnTo>
                <a:lnTo>
                  <a:pt x="22508" y="22508"/>
                </a:lnTo>
                <a:lnTo>
                  <a:pt x="46935" y="6039"/>
                </a:lnTo>
                <a:lnTo>
                  <a:pt x="76848" y="0"/>
                </a:lnTo>
                <a:lnTo>
                  <a:pt x="1389130" y="0"/>
                </a:lnTo>
                <a:lnTo>
                  <a:pt x="1419042" y="6039"/>
                </a:lnTo>
                <a:lnTo>
                  <a:pt x="1443467" y="22508"/>
                </a:lnTo>
                <a:lnTo>
                  <a:pt x="1459935" y="46935"/>
                </a:lnTo>
                <a:lnTo>
                  <a:pt x="1465973" y="76848"/>
                </a:lnTo>
                <a:lnTo>
                  <a:pt x="1465973" y="384231"/>
                </a:lnTo>
                <a:lnTo>
                  <a:pt x="1459935" y="414144"/>
                </a:lnTo>
                <a:lnTo>
                  <a:pt x="1443467" y="438571"/>
                </a:lnTo>
                <a:lnTo>
                  <a:pt x="1419042" y="455040"/>
                </a:lnTo>
                <a:lnTo>
                  <a:pt x="1389130" y="461079"/>
                </a:lnTo>
                <a:lnTo>
                  <a:pt x="76848" y="461079"/>
                </a:lnTo>
                <a:lnTo>
                  <a:pt x="46935" y="455040"/>
                </a:lnTo>
                <a:lnTo>
                  <a:pt x="22508" y="438571"/>
                </a:lnTo>
                <a:lnTo>
                  <a:pt x="6039" y="414144"/>
                </a:lnTo>
                <a:lnTo>
                  <a:pt x="0" y="384231"/>
                </a:lnTo>
                <a:lnTo>
                  <a:pt x="0" y="76848"/>
                </a:lnTo>
                <a:close/>
              </a:path>
            </a:pathLst>
          </a:custGeom>
          <a:ln w="10159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36864" y="5481878"/>
            <a:ext cx="5662930" cy="1680210"/>
          </a:xfrm>
          <a:prstGeom prst="rect">
            <a:avLst/>
          </a:prstGeom>
          <a:ln w="40639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 marL="4006850" marR="824865" indent="-349250">
              <a:lnSpc>
                <a:spcPct val="103400"/>
              </a:lnSpc>
            </a:pPr>
            <a:r>
              <a:rPr sz="1450" spc="-45" dirty="0">
                <a:latin typeface="Trebuchet MS"/>
                <a:cs typeface="Trebuchet MS"/>
              </a:rPr>
              <a:t>Signal with</a:t>
            </a:r>
            <a:r>
              <a:rPr sz="1450" spc="-210" dirty="0">
                <a:latin typeface="Trebuchet MS"/>
                <a:cs typeface="Trebuchet MS"/>
              </a:rPr>
              <a:t> </a:t>
            </a:r>
            <a:r>
              <a:rPr sz="1450" spc="-35" dirty="0">
                <a:latin typeface="Trebuchet MS"/>
                <a:cs typeface="Trebuchet MS"/>
              </a:rPr>
              <a:t>less  </a:t>
            </a:r>
            <a:r>
              <a:rPr sz="1450" spc="-30" dirty="0">
                <a:latin typeface="Trebuchet MS"/>
                <a:cs typeface="Trebuchet MS"/>
              </a:rPr>
              <a:t>noise!</a:t>
            </a:r>
            <a:endParaRPr sz="1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1781" y="721868"/>
            <a:ext cx="5734685" cy="14560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indent="992505">
              <a:lnSpc>
                <a:spcPts val="5620"/>
              </a:lnSpc>
              <a:spcBef>
                <a:spcPts val="305"/>
              </a:spcBef>
            </a:pPr>
            <a:r>
              <a:rPr spc="-220" dirty="0"/>
              <a:t>UART </a:t>
            </a:r>
            <a:r>
              <a:rPr spc="-190" dirty="0"/>
              <a:t>Protocols  </a:t>
            </a:r>
            <a:r>
              <a:rPr spc="-245" dirty="0"/>
              <a:t>Different </a:t>
            </a:r>
            <a:r>
              <a:rPr spc="-235" dirty="0"/>
              <a:t>Voltage</a:t>
            </a:r>
            <a:r>
              <a:rPr spc="-530" dirty="0"/>
              <a:t> </a:t>
            </a:r>
            <a:r>
              <a:rPr spc="-250" dirty="0"/>
              <a:t>Levels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57783" y="2154935"/>
          <a:ext cx="8935083" cy="3624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1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6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4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728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900" b="1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Standard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623570">
                        <a:lnSpc>
                          <a:spcPct val="100000"/>
                        </a:lnSpc>
                      </a:pPr>
                      <a:r>
                        <a:rPr sz="1900" b="1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Voltage</a:t>
                      </a:r>
                      <a:r>
                        <a:rPr sz="1900" b="1" spc="-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b="1" spc="-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signal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172085" marR="155575" indent="198120">
                        <a:lnSpc>
                          <a:spcPct val="115799"/>
                        </a:lnSpc>
                        <a:spcBef>
                          <a:spcPts val="990"/>
                        </a:spcBef>
                      </a:pPr>
                      <a:r>
                        <a:rPr sz="19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Max 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9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900" b="1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9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anc</a:t>
                      </a:r>
                      <a:r>
                        <a:rPr sz="19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257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291465" marR="276225" indent="78740">
                        <a:lnSpc>
                          <a:spcPct val="115799"/>
                        </a:lnSpc>
                        <a:spcBef>
                          <a:spcPts val="990"/>
                        </a:spcBef>
                      </a:pPr>
                      <a:r>
                        <a:rPr sz="19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Max  </a:t>
                      </a:r>
                      <a:r>
                        <a:rPr sz="19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9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eed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257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367030" marR="349250" indent="13335">
                        <a:lnSpc>
                          <a:spcPct val="115799"/>
                        </a:lnSpc>
                        <a:spcBef>
                          <a:spcPts val="990"/>
                        </a:spcBef>
                      </a:pPr>
                      <a:r>
                        <a:rPr sz="1900" b="1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Number </a:t>
                      </a:r>
                      <a:r>
                        <a:rPr sz="1900" b="1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900" b="1" spc="-229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b="1" spc="-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devices  </a:t>
                      </a:r>
                      <a:r>
                        <a:rPr sz="1900" b="1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supported </a:t>
                      </a:r>
                      <a:r>
                        <a:rPr sz="1900" b="1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per</a:t>
                      </a:r>
                      <a:r>
                        <a:rPr sz="1900" b="1" spc="-2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b="1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port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257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933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b="1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RS-232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206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spc="-75" dirty="0">
                          <a:latin typeface="Trebuchet MS"/>
                          <a:cs typeface="Trebuchet MS"/>
                        </a:rPr>
                        <a:t>Single </a:t>
                      </a:r>
                      <a:r>
                        <a:rPr sz="1900" spc="-50" dirty="0">
                          <a:latin typeface="Trebuchet MS"/>
                          <a:cs typeface="Trebuchet MS"/>
                        </a:rPr>
                        <a:t>end</a:t>
                      </a:r>
                      <a:r>
                        <a:rPr sz="1900" spc="-1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spc="-120" dirty="0">
                          <a:latin typeface="Trebuchet MS"/>
                          <a:cs typeface="Trebuchet MS"/>
                        </a:rPr>
                        <a:t>(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  <a:p>
                      <a:pPr marL="698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900" spc="-85" dirty="0">
                          <a:latin typeface="Trebuchet MS"/>
                          <a:cs typeface="Trebuchet MS"/>
                        </a:rPr>
                        <a:t>logic </a:t>
                      </a:r>
                      <a:r>
                        <a:rPr sz="1900" spc="-105" dirty="0">
                          <a:latin typeface="Trebuchet MS"/>
                          <a:cs typeface="Trebuchet MS"/>
                        </a:rPr>
                        <a:t>1: </a:t>
                      </a:r>
                      <a:r>
                        <a:rPr sz="1900" spc="-35" dirty="0">
                          <a:latin typeface="Trebuchet MS"/>
                          <a:cs typeface="Trebuchet MS"/>
                        </a:rPr>
                        <a:t>+5 </a:t>
                      </a:r>
                      <a:r>
                        <a:rPr sz="1900" spc="-75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00" spc="-3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spc="-100" dirty="0">
                          <a:latin typeface="Trebuchet MS"/>
                          <a:cs typeface="Trebuchet MS"/>
                        </a:rPr>
                        <a:t>+15V,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  <a:p>
                      <a:pPr marL="698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900" spc="-85" dirty="0">
                          <a:latin typeface="Trebuchet MS"/>
                          <a:cs typeface="Trebuchet MS"/>
                        </a:rPr>
                        <a:t>logic </a:t>
                      </a:r>
                      <a:r>
                        <a:rPr sz="1900" spc="-105" dirty="0">
                          <a:latin typeface="Trebuchet MS"/>
                          <a:cs typeface="Trebuchet MS"/>
                        </a:rPr>
                        <a:t>0: </a:t>
                      </a:r>
                      <a:r>
                        <a:rPr sz="1900" spc="-70" dirty="0">
                          <a:latin typeface="Trebuchet MS"/>
                          <a:cs typeface="Trebuchet MS"/>
                        </a:rPr>
                        <a:t>-5 </a:t>
                      </a:r>
                      <a:r>
                        <a:rPr sz="1900" spc="-75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900" spc="-55" dirty="0">
                          <a:latin typeface="Trebuchet MS"/>
                          <a:cs typeface="Trebuchet MS"/>
                        </a:rPr>
                        <a:t>-15</a:t>
                      </a:r>
                      <a:r>
                        <a:rPr sz="1900" spc="-4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spc="-75" dirty="0">
                          <a:latin typeface="Trebuchet MS"/>
                          <a:cs typeface="Trebuchet MS"/>
                        </a:rPr>
                        <a:t>V)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spc="-25" dirty="0">
                          <a:latin typeface="Trebuchet MS"/>
                          <a:cs typeface="Trebuchet MS"/>
                        </a:rPr>
                        <a:t>100</a:t>
                      </a:r>
                      <a:r>
                        <a:rPr sz="1900" spc="-1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spc="-114" dirty="0">
                          <a:latin typeface="Trebuchet MS"/>
                          <a:cs typeface="Trebuchet MS"/>
                        </a:rPr>
                        <a:t>feet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spc="-85" dirty="0">
                          <a:latin typeface="Trebuchet MS"/>
                          <a:cs typeface="Trebuchet MS"/>
                        </a:rPr>
                        <a:t>115Kbit/s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spc="-25" dirty="0">
                          <a:latin typeface="Trebuchet MS"/>
                          <a:cs typeface="Trebuchet MS"/>
                        </a:rPr>
                        <a:t>1 </a:t>
                      </a:r>
                      <a:r>
                        <a:rPr sz="1900" spc="-125" dirty="0">
                          <a:latin typeface="Trebuchet MS"/>
                          <a:cs typeface="Trebuchet MS"/>
                        </a:rPr>
                        <a:t>master, </a:t>
                      </a:r>
                      <a:r>
                        <a:rPr sz="1900" spc="-25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900" spc="-2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spc="-95" dirty="0">
                          <a:latin typeface="Trebuchet MS"/>
                          <a:cs typeface="Trebuchet MS"/>
                        </a:rPr>
                        <a:t>receiver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08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b="1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RS-422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7670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spc="-95" dirty="0">
                          <a:latin typeface="Trebuchet MS"/>
                          <a:cs typeface="Trebuchet MS"/>
                        </a:rPr>
                        <a:t>Differential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  <a:p>
                      <a:pPr marL="726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900" spc="-75" dirty="0">
                          <a:latin typeface="Trebuchet MS"/>
                          <a:cs typeface="Trebuchet MS"/>
                        </a:rPr>
                        <a:t>(-6V to</a:t>
                      </a:r>
                      <a:r>
                        <a:rPr sz="1900" spc="-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spc="-55" dirty="0">
                          <a:latin typeface="Trebuchet MS"/>
                          <a:cs typeface="Trebuchet MS"/>
                        </a:rPr>
                        <a:t>+6V)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spc="-25" dirty="0">
                          <a:latin typeface="Trebuchet MS"/>
                          <a:cs typeface="Trebuchet MS"/>
                        </a:rPr>
                        <a:t>4000</a:t>
                      </a:r>
                      <a:r>
                        <a:rPr sz="1900" spc="-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spc="-114" dirty="0">
                          <a:latin typeface="Trebuchet MS"/>
                          <a:cs typeface="Trebuchet MS"/>
                        </a:rPr>
                        <a:t>feet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spc="-45" dirty="0">
                          <a:latin typeface="Trebuchet MS"/>
                          <a:cs typeface="Trebuchet MS"/>
                        </a:rPr>
                        <a:t>10Mbit/s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spc="-25" dirty="0">
                          <a:latin typeface="Trebuchet MS"/>
                          <a:cs typeface="Trebuchet MS"/>
                        </a:rPr>
                        <a:t>1 </a:t>
                      </a:r>
                      <a:r>
                        <a:rPr sz="1900" spc="-125" dirty="0">
                          <a:latin typeface="Trebuchet MS"/>
                          <a:cs typeface="Trebuchet MS"/>
                        </a:rPr>
                        <a:t>master, </a:t>
                      </a:r>
                      <a:r>
                        <a:rPr sz="1900" spc="-25" dirty="0">
                          <a:latin typeface="Trebuchet MS"/>
                          <a:cs typeface="Trebuchet MS"/>
                        </a:rPr>
                        <a:t>10</a:t>
                      </a:r>
                      <a:r>
                        <a:rPr sz="1900" spc="-2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spc="-90" dirty="0">
                          <a:latin typeface="Trebuchet MS"/>
                          <a:cs typeface="Trebuchet MS"/>
                        </a:rPr>
                        <a:t>receivers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27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900" b="1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RS-485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900" spc="-95" dirty="0">
                          <a:latin typeface="Trebuchet MS"/>
                          <a:cs typeface="Trebuchet MS"/>
                        </a:rPr>
                        <a:t>Differential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  <a:p>
                      <a:pPr marL="698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900" spc="-75" dirty="0">
                          <a:latin typeface="Trebuchet MS"/>
                          <a:cs typeface="Trebuchet MS"/>
                        </a:rPr>
                        <a:t>(-7V to</a:t>
                      </a:r>
                      <a:r>
                        <a:rPr sz="1900" spc="-20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spc="-45" dirty="0">
                          <a:latin typeface="Trebuchet MS"/>
                          <a:cs typeface="Trebuchet MS"/>
                        </a:rPr>
                        <a:t>+12V)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900" spc="-25" dirty="0">
                          <a:latin typeface="Trebuchet MS"/>
                          <a:cs typeface="Trebuchet MS"/>
                        </a:rPr>
                        <a:t>4000</a:t>
                      </a:r>
                      <a:r>
                        <a:rPr sz="1900" spc="-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spc="-114" dirty="0">
                          <a:latin typeface="Trebuchet MS"/>
                          <a:cs typeface="Trebuchet MS"/>
                        </a:rPr>
                        <a:t>feet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900" spc="-45" dirty="0">
                          <a:latin typeface="Trebuchet MS"/>
                          <a:cs typeface="Trebuchet MS"/>
                        </a:rPr>
                        <a:t>10Mbit/s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900" spc="-25" dirty="0">
                          <a:latin typeface="Trebuchet MS"/>
                          <a:cs typeface="Trebuchet MS"/>
                        </a:rPr>
                        <a:t>32 </a:t>
                      </a:r>
                      <a:r>
                        <a:rPr sz="1900" spc="-95" dirty="0">
                          <a:latin typeface="Trebuchet MS"/>
                          <a:cs typeface="Trebuchet MS"/>
                        </a:rPr>
                        <a:t>masters, </a:t>
                      </a:r>
                      <a:r>
                        <a:rPr sz="1900" spc="-25" dirty="0">
                          <a:latin typeface="Trebuchet MS"/>
                          <a:cs typeface="Trebuchet MS"/>
                        </a:rPr>
                        <a:t>32</a:t>
                      </a:r>
                      <a:r>
                        <a:rPr sz="1900" spc="-3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spc="-90" dirty="0">
                          <a:latin typeface="Trebuchet MS"/>
                          <a:cs typeface="Trebuchet MS"/>
                        </a:rPr>
                        <a:t>receivers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487167" y="5654040"/>
            <a:ext cx="5084063" cy="1819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2501" y="1099819"/>
            <a:ext cx="2164715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50" spc="-315" dirty="0"/>
              <a:t>Interfacing</a:t>
            </a:r>
            <a:endParaRPr sz="4150"/>
          </a:p>
        </p:txBody>
      </p:sp>
      <p:sp>
        <p:nvSpPr>
          <p:cNvPr id="3" name="object 3"/>
          <p:cNvSpPr txBox="1"/>
          <p:nvPr/>
        </p:nvSpPr>
        <p:spPr>
          <a:xfrm>
            <a:off x="630307" y="1971548"/>
            <a:ext cx="3888104" cy="224472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34645" marR="24130" indent="-321945">
              <a:lnSpc>
                <a:spcPct val="80800"/>
              </a:lnSpc>
              <a:spcBef>
                <a:spcPts val="555"/>
              </a:spcBef>
              <a:buSzPct val="94736"/>
              <a:buFont typeface="Arial"/>
              <a:buChar char="•"/>
              <a:tabLst>
                <a:tab pos="487680" algn="l"/>
                <a:tab pos="488315" algn="l"/>
              </a:tabLst>
            </a:pPr>
            <a:r>
              <a:rPr sz="1900" spc="-50" dirty="0">
                <a:latin typeface="Trebuchet MS"/>
                <a:cs typeface="Trebuchet MS"/>
              </a:rPr>
              <a:t>Note </a:t>
            </a:r>
            <a:r>
              <a:rPr sz="1900" spc="-90" dirty="0">
                <a:latin typeface="Trebuchet MS"/>
                <a:cs typeface="Trebuchet MS"/>
              </a:rPr>
              <a:t>that </a:t>
            </a:r>
            <a:r>
              <a:rPr sz="1900" spc="-70" dirty="0">
                <a:latin typeface="Trebuchet MS"/>
                <a:cs typeface="Trebuchet MS"/>
              </a:rPr>
              <a:t>in </a:t>
            </a:r>
            <a:r>
              <a:rPr sz="1900" spc="-85" dirty="0">
                <a:latin typeface="Trebuchet MS"/>
                <a:cs typeface="Trebuchet MS"/>
              </a:rPr>
              <a:t>general </a:t>
            </a:r>
            <a:r>
              <a:rPr sz="1900" spc="-75" dirty="0">
                <a:latin typeface="Trebuchet MS"/>
                <a:cs typeface="Trebuchet MS"/>
              </a:rPr>
              <a:t>we </a:t>
            </a:r>
            <a:r>
              <a:rPr sz="1900" spc="-45" dirty="0">
                <a:latin typeface="Trebuchet MS"/>
                <a:cs typeface="Trebuchet MS"/>
              </a:rPr>
              <a:t>SHOULD  use </a:t>
            </a:r>
            <a:r>
              <a:rPr sz="1900" spc="-60" dirty="0">
                <a:latin typeface="Trebuchet MS"/>
                <a:cs typeface="Trebuchet MS"/>
              </a:rPr>
              <a:t>something </a:t>
            </a:r>
            <a:r>
              <a:rPr sz="1900" spc="-120" dirty="0">
                <a:latin typeface="Trebuchet MS"/>
                <a:cs typeface="Trebuchet MS"/>
              </a:rPr>
              <a:t>like </a:t>
            </a:r>
            <a:r>
              <a:rPr sz="1900" dirty="0">
                <a:latin typeface="Trebuchet MS"/>
                <a:cs typeface="Trebuchet MS"/>
              </a:rPr>
              <a:t>Maxim's  </a:t>
            </a:r>
            <a:r>
              <a:rPr sz="1900" spc="20" dirty="0">
                <a:latin typeface="Trebuchet MS"/>
                <a:cs typeface="Trebuchet MS"/>
              </a:rPr>
              <a:t>MAX232 </a:t>
            </a:r>
            <a:r>
              <a:rPr sz="1900" spc="-70" dirty="0">
                <a:latin typeface="Trebuchet MS"/>
                <a:cs typeface="Trebuchet MS"/>
              </a:rPr>
              <a:t>in </a:t>
            </a:r>
            <a:r>
              <a:rPr sz="1900" spc="-60" dirty="0">
                <a:latin typeface="Trebuchet MS"/>
                <a:cs typeface="Trebuchet MS"/>
              </a:rPr>
              <a:t>order </a:t>
            </a:r>
            <a:r>
              <a:rPr sz="1900" spc="-75" dirty="0">
                <a:latin typeface="Trebuchet MS"/>
                <a:cs typeface="Trebuchet MS"/>
              </a:rPr>
              <a:t>to </a:t>
            </a:r>
            <a:r>
              <a:rPr sz="1900" spc="-55" dirty="0">
                <a:latin typeface="Trebuchet MS"/>
                <a:cs typeface="Trebuchet MS"/>
              </a:rPr>
              <a:t>ensure </a:t>
            </a:r>
            <a:r>
              <a:rPr sz="1900" spc="-85" dirty="0">
                <a:latin typeface="Trebuchet MS"/>
                <a:cs typeface="Trebuchet MS"/>
              </a:rPr>
              <a:t>voltage  compa)bility </a:t>
            </a:r>
            <a:r>
              <a:rPr sz="1900" spc="-75" dirty="0">
                <a:latin typeface="Trebuchet MS"/>
                <a:cs typeface="Trebuchet MS"/>
              </a:rPr>
              <a:t>between the </a:t>
            </a:r>
            <a:r>
              <a:rPr sz="1900" spc="-85" dirty="0">
                <a:solidFill>
                  <a:srgbClr val="FF0000"/>
                </a:solidFill>
                <a:latin typeface="Trebuchet MS"/>
                <a:cs typeface="Trebuchet MS"/>
              </a:rPr>
              <a:t>PIC </a:t>
            </a:r>
            <a:r>
              <a:rPr sz="1900" spc="-55" dirty="0">
                <a:solidFill>
                  <a:srgbClr val="FF0000"/>
                </a:solidFill>
                <a:latin typeface="Trebuchet MS"/>
                <a:cs typeface="Trebuchet MS"/>
              </a:rPr>
              <a:t>and  </a:t>
            </a:r>
            <a:r>
              <a:rPr sz="1900" spc="-75" dirty="0">
                <a:solidFill>
                  <a:srgbClr val="FF0000"/>
                </a:solidFill>
                <a:latin typeface="Trebuchet MS"/>
                <a:cs typeface="Trebuchet MS"/>
              </a:rPr>
              <a:t>the </a:t>
            </a:r>
            <a:r>
              <a:rPr sz="1900" spc="-40" dirty="0">
                <a:solidFill>
                  <a:srgbClr val="FF0000"/>
                </a:solidFill>
                <a:latin typeface="Trebuchet MS"/>
                <a:cs typeface="Trebuchet MS"/>
              </a:rPr>
              <a:t>RS232 or </a:t>
            </a:r>
            <a:r>
              <a:rPr sz="1900" spc="-75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1900" spc="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00" spc="-85" dirty="0">
                <a:solidFill>
                  <a:srgbClr val="FF0000"/>
                </a:solidFill>
                <a:latin typeface="Trebuchet MS"/>
                <a:cs typeface="Trebuchet MS"/>
              </a:rPr>
              <a:t>terminal</a:t>
            </a:r>
            <a:endParaRPr sz="1900">
              <a:latin typeface="Trebuchet MS"/>
              <a:cs typeface="Trebuchet MS"/>
            </a:endParaRPr>
          </a:p>
          <a:p>
            <a:pPr marL="334645" marR="5080" indent="-321945">
              <a:lnSpc>
                <a:spcPts val="1850"/>
              </a:lnSpc>
              <a:spcBef>
                <a:spcPts val="395"/>
              </a:spcBef>
              <a:buSzPct val="94736"/>
              <a:buFont typeface="Arial"/>
              <a:buChar char="•"/>
              <a:tabLst>
                <a:tab pos="487680" algn="l"/>
                <a:tab pos="488315" algn="l"/>
              </a:tabLst>
            </a:pPr>
            <a:r>
              <a:rPr sz="1900" spc="-85" dirty="0">
                <a:latin typeface="Trebuchet MS"/>
                <a:cs typeface="Trebuchet MS"/>
              </a:rPr>
              <a:t>It </a:t>
            </a:r>
            <a:r>
              <a:rPr sz="1900" spc="-65" dirty="0">
                <a:latin typeface="Trebuchet MS"/>
                <a:cs typeface="Trebuchet MS"/>
              </a:rPr>
              <a:t>is </a:t>
            </a:r>
            <a:r>
              <a:rPr sz="1900" spc="-60" dirty="0">
                <a:latin typeface="Trebuchet MS"/>
                <a:cs typeface="Trebuchet MS"/>
              </a:rPr>
              <a:t>also possible </a:t>
            </a:r>
            <a:r>
              <a:rPr sz="1900" spc="-75" dirty="0">
                <a:latin typeface="Trebuchet MS"/>
                <a:cs typeface="Trebuchet MS"/>
              </a:rPr>
              <a:t>to </a:t>
            </a:r>
            <a:r>
              <a:rPr sz="1900" spc="-70" dirty="0">
                <a:latin typeface="Trebuchet MS"/>
                <a:cs typeface="Trebuchet MS"/>
              </a:rPr>
              <a:t>INVERT  </a:t>
            </a:r>
            <a:r>
              <a:rPr sz="1900" spc="-80" dirty="0">
                <a:latin typeface="Trebuchet MS"/>
                <a:cs typeface="Trebuchet MS"/>
              </a:rPr>
              <a:t>polarity </a:t>
            </a:r>
            <a:r>
              <a:rPr sz="1900" spc="-65" dirty="0">
                <a:latin typeface="Trebuchet MS"/>
                <a:cs typeface="Trebuchet MS"/>
              </a:rPr>
              <a:t>of </a:t>
            </a:r>
            <a:r>
              <a:rPr sz="1900" spc="-80" dirty="0">
                <a:latin typeface="Trebuchet MS"/>
                <a:cs typeface="Trebuchet MS"/>
              </a:rPr>
              <a:t>the </a:t>
            </a:r>
            <a:r>
              <a:rPr sz="1900" spc="-65" dirty="0">
                <a:latin typeface="Trebuchet MS"/>
                <a:cs typeface="Trebuchet MS"/>
              </a:rPr>
              <a:t>signals </a:t>
            </a:r>
            <a:r>
              <a:rPr sz="1900" spc="-20" dirty="0">
                <a:latin typeface="Trebuchet MS"/>
                <a:cs typeface="Trebuchet MS"/>
              </a:rPr>
              <a:t>on </a:t>
            </a:r>
            <a:r>
              <a:rPr sz="1900" spc="-120" dirty="0">
                <a:latin typeface="Trebuchet MS"/>
                <a:cs typeface="Trebuchet MS"/>
              </a:rPr>
              <a:t>TX </a:t>
            </a:r>
            <a:r>
              <a:rPr sz="1900" spc="-55" dirty="0">
                <a:latin typeface="Trebuchet MS"/>
                <a:cs typeface="Trebuchet MS"/>
              </a:rPr>
              <a:t>and </a:t>
            </a:r>
            <a:r>
              <a:rPr sz="1900" spc="-65" dirty="0">
                <a:latin typeface="Trebuchet MS"/>
                <a:cs typeface="Trebuchet MS"/>
              </a:rPr>
              <a:t>RX  </a:t>
            </a:r>
            <a:r>
              <a:rPr sz="1900" spc="-55" dirty="0">
                <a:latin typeface="Trebuchet MS"/>
                <a:cs typeface="Trebuchet MS"/>
              </a:rPr>
              <a:t>pins </a:t>
            </a:r>
            <a:r>
              <a:rPr sz="1900" spc="-65" dirty="0">
                <a:latin typeface="Trebuchet MS"/>
                <a:cs typeface="Trebuchet MS"/>
              </a:rPr>
              <a:t>of </a:t>
            </a:r>
            <a:r>
              <a:rPr sz="1900" spc="-130" dirty="0">
                <a:latin typeface="Trebuchet MS"/>
                <a:cs typeface="Trebuchet MS"/>
              </a:rPr>
              <a:t>USART, </a:t>
            </a:r>
            <a:r>
              <a:rPr sz="1900" spc="-75" dirty="0">
                <a:latin typeface="Trebuchet MS"/>
                <a:cs typeface="Trebuchet MS"/>
              </a:rPr>
              <a:t>to </a:t>
            </a:r>
            <a:r>
              <a:rPr sz="1900" spc="-100" dirty="0">
                <a:latin typeface="Trebuchet MS"/>
                <a:cs typeface="Trebuchet MS"/>
              </a:rPr>
              <a:t>interface </a:t>
            </a:r>
            <a:r>
              <a:rPr sz="1900" spc="-75" dirty="0">
                <a:latin typeface="Trebuchet MS"/>
                <a:cs typeface="Trebuchet MS"/>
              </a:rPr>
              <a:t>to </a:t>
            </a:r>
            <a:r>
              <a:rPr sz="1900" spc="-80" dirty="0">
                <a:latin typeface="Trebuchet MS"/>
                <a:cs typeface="Trebuchet MS"/>
              </a:rPr>
              <a:t>the  </a:t>
            </a:r>
            <a:r>
              <a:rPr sz="1900" spc="-85" dirty="0">
                <a:latin typeface="Trebuchet MS"/>
                <a:cs typeface="Trebuchet MS"/>
              </a:rPr>
              <a:t>terminal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82387" y="789190"/>
            <a:ext cx="3812006" cy="3218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67784" y="3989832"/>
            <a:ext cx="5017008" cy="3553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8048" y="615187"/>
            <a:ext cx="4260850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UART</a:t>
            </a:r>
            <a:r>
              <a:rPr spc="-400" dirty="0"/>
              <a:t> </a:t>
            </a:r>
            <a:r>
              <a:rPr spc="-185" dirty="0"/>
              <a:t>Connection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0787" y="7083043"/>
            <a:ext cx="191770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10" dirty="0">
                <a:solidFill>
                  <a:srgbClr val="898989"/>
                </a:solidFill>
                <a:latin typeface="Trebuchet MS"/>
                <a:cs typeface="Trebuchet MS"/>
              </a:rPr>
              <a:t>19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35985" y="4914934"/>
            <a:ext cx="4542751" cy="20937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18360" y="2515196"/>
            <a:ext cx="5608320" cy="1714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7796" y="1654556"/>
            <a:ext cx="7515859" cy="610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175" dirty="0">
                <a:latin typeface="Trebuchet MS"/>
                <a:cs typeface="Trebuchet MS"/>
              </a:rPr>
              <a:t>To</a:t>
            </a:r>
            <a:r>
              <a:rPr sz="1900" spc="-130" dirty="0">
                <a:latin typeface="Trebuchet MS"/>
                <a:cs typeface="Trebuchet MS"/>
              </a:rPr>
              <a:t> </a:t>
            </a:r>
            <a:r>
              <a:rPr sz="1900" spc="-45" dirty="0">
                <a:latin typeface="Trebuchet MS"/>
                <a:cs typeface="Trebuchet MS"/>
              </a:rPr>
              <a:t>send</a:t>
            </a:r>
            <a:r>
              <a:rPr sz="1900" spc="-125" dirty="0">
                <a:latin typeface="Trebuchet MS"/>
                <a:cs typeface="Trebuchet MS"/>
              </a:rPr>
              <a:t> </a:t>
            </a:r>
            <a:r>
              <a:rPr sz="1900" spc="-55" dirty="0">
                <a:latin typeface="Trebuchet MS"/>
                <a:cs typeface="Trebuchet MS"/>
              </a:rPr>
              <a:t>and</a:t>
            </a:r>
            <a:r>
              <a:rPr sz="1900" spc="-125" dirty="0">
                <a:latin typeface="Trebuchet MS"/>
                <a:cs typeface="Trebuchet MS"/>
              </a:rPr>
              <a:t> </a:t>
            </a:r>
            <a:r>
              <a:rPr sz="1900" spc="-95" dirty="0">
                <a:latin typeface="Trebuchet MS"/>
                <a:cs typeface="Trebuchet MS"/>
              </a:rPr>
              <a:t>receive</a:t>
            </a:r>
            <a:r>
              <a:rPr sz="1900" spc="-125" dirty="0">
                <a:latin typeface="Trebuchet MS"/>
                <a:cs typeface="Trebuchet MS"/>
              </a:rPr>
              <a:t> </a:t>
            </a:r>
            <a:r>
              <a:rPr sz="1900" spc="-95" dirty="0">
                <a:latin typeface="Trebuchet MS"/>
                <a:cs typeface="Trebuchet MS"/>
              </a:rPr>
              <a:t>data</a:t>
            </a:r>
            <a:r>
              <a:rPr sz="1900" spc="-1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using</a:t>
            </a:r>
            <a:r>
              <a:rPr sz="1900" spc="-125" dirty="0">
                <a:latin typeface="Trebuchet MS"/>
                <a:cs typeface="Trebuchet MS"/>
              </a:rPr>
              <a:t> </a:t>
            </a:r>
            <a:r>
              <a:rPr sz="1900" spc="-85" dirty="0">
                <a:latin typeface="Trebuchet MS"/>
                <a:cs typeface="Trebuchet MS"/>
              </a:rPr>
              <a:t>UART</a:t>
            </a:r>
            <a:r>
              <a:rPr sz="1900" spc="-130" dirty="0">
                <a:latin typeface="Trebuchet MS"/>
                <a:cs typeface="Trebuchet MS"/>
              </a:rPr>
              <a:t> </a:t>
            </a:r>
            <a:r>
              <a:rPr sz="1900" spc="-75" dirty="0">
                <a:latin typeface="Trebuchet MS"/>
                <a:cs typeface="Trebuchet MS"/>
              </a:rPr>
              <a:t>we</a:t>
            </a:r>
            <a:r>
              <a:rPr sz="1900" spc="-125" dirty="0">
                <a:latin typeface="Trebuchet MS"/>
                <a:cs typeface="Trebuchet MS"/>
              </a:rPr>
              <a:t> </a:t>
            </a:r>
            <a:r>
              <a:rPr sz="1900" spc="-85" dirty="0">
                <a:latin typeface="Trebuchet MS"/>
                <a:cs typeface="Trebuchet MS"/>
              </a:rPr>
              <a:t>can</a:t>
            </a:r>
            <a:r>
              <a:rPr sz="1900" spc="-125" dirty="0">
                <a:latin typeface="Trebuchet MS"/>
                <a:cs typeface="Trebuchet MS"/>
              </a:rPr>
              <a:t> </a:t>
            </a:r>
            <a:r>
              <a:rPr sz="1900" spc="-45" dirty="0">
                <a:latin typeface="Trebuchet MS"/>
                <a:cs typeface="Trebuchet MS"/>
              </a:rPr>
              <a:t>use</a:t>
            </a:r>
            <a:r>
              <a:rPr sz="1900" spc="-125" dirty="0">
                <a:latin typeface="Trebuchet MS"/>
                <a:cs typeface="Trebuchet MS"/>
              </a:rPr>
              <a:t> </a:t>
            </a:r>
            <a:r>
              <a:rPr sz="1900" spc="-85" dirty="0">
                <a:latin typeface="Trebuchet MS"/>
                <a:cs typeface="Trebuchet MS"/>
              </a:rPr>
              <a:t>several</a:t>
            </a:r>
            <a:r>
              <a:rPr sz="1900" spc="-1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methods</a:t>
            </a:r>
            <a:r>
              <a:rPr sz="1900" spc="-135" dirty="0">
                <a:latin typeface="Trebuchet MS"/>
                <a:cs typeface="Trebuchet MS"/>
              </a:rPr>
              <a:t> </a:t>
            </a:r>
            <a:r>
              <a:rPr sz="1900" spc="-85" dirty="0">
                <a:latin typeface="Trebuchet MS"/>
                <a:cs typeface="Trebuchet MS"/>
              </a:rPr>
              <a:t>including:</a:t>
            </a:r>
            <a:endParaRPr sz="1900">
              <a:latin typeface="Trebuchet MS"/>
              <a:cs typeface="Trebuchet MS"/>
            </a:endParaRPr>
          </a:p>
          <a:p>
            <a:pPr marL="67945">
              <a:lnSpc>
                <a:spcPct val="100000"/>
              </a:lnSpc>
              <a:spcBef>
                <a:spcPts val="20"/>
              </a:spcBef>
            </a:pPr>
            <a:r>
              <a:rPr sz="1900" b="1" spc="-95" dirty="0">
                <a:latin typeface="Trebuchet MS"/>
                <a:cs typeface="Trebuchet MS"/>
              </a:rPr>
              <a:t>polling,</a:t>
            </a:r>
            <a:r>
              <a:rPr sz="1900" b="1" spc="-140" dirty="0">
                <a:latin typeface="Trebuchet MS"/>
                <a:cs typeface="Trebuchet MS"/>
              </a:rPr>
              <a:t> </a:t>
            </a:r>
            <a:r>
              <a:rPr sz="1900" b="1" spc="-114" dirty="0">
                <a:latin typeface="Trebuchet MS"/>
                <a:cs typeface="Trebuchet MS"/>
              </a:rPr>
              <a:t>interrupt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05728" y="2542032"/>
            <a:ext cx="1109472" cy="481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2991" y="2520695"/>
            <a:ext cx="697991" cy="6004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54991" y="2567910"/>
            <a:ext cx="1011605" cy="3822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54991" y="2567914"/>
            <a:ext cx="1012190" cy="382270"/>
          </a:xfrm>
          <a:prstGeom prst="rect">
            <a:avLst/>
          </a:prstGeom>
          <a:ln w="10159">
            <a:solidFill>
              <a:srgbClr val="4A7EBB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1900" spc="-85" dirty="0">
                <a:solidFill>
                  <a:srgbClr val="FFFFFF"/>
                </a:solidFill>
                <a:latin typeface="Trebuchet MS"/>
                <a:cs typeface="Trebuchet MS"/>
              </a:rPr>
              <a:t>PIC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93264" y="2542032"/>
            <a:ext cx="1109472" cy="4815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00527" y="2520695"/>
            <a:ext cx="697991" cy="6004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42463" y="2567910"/>
            <a:ext cx="1011605" cy="3822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42463" y="2567914"/>
            <a:ext cx="1012190" cy="382270"/>
          </a:xfrm>
          <a:prstGeom prst="rect">
            <a:avLst/>
          </a:prstGeom>
          <a:ln w="10159">
            <a:solidFill>
              <a:srgbClr val="4A7EBB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1900" spc="-85" dirty="0">
                <a:solidFill>
                  <a:srgbClr val="FFFFFF"/>
                </a:solidFill>
                <a:latin typeface="Trebuchet MS"/>
                <a:cs typeface="Trebuchet MS"/>
              </a:rPr>
              <a:t>PIC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95800" y="5330952"/>
            <a:ext cx="1109472" cy="4815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03064" y="5306567"/>
            <a:ext cx="697991" cy="6004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45914" y="5355725"/>
            <a:ext cx="1011605" cy="3822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545914" y="5355729"/>
            <a:ext cx="1012190" cy="382270"/>
          </a:xfrm>
          <a:prstGeom prst="rect">
            <a:avLst/>
          </a:prstGeom>
          <a:ln w="10159">
            <a:solidFill>
              <a:srgbClr val="4A7EBB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1900" spc="-85" dirty="0">
                <a:solidFill>
                  <a:srgbClr val="FFFFFF"/>
                </a:solidFill>
                <a:latin typeface="Trebuchet MS"/>
                <a:cs typeface="Trebuchet MS"/>
              </a:rPr>
              <a:t>PIC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5894" y="721868"/>
            <a:ext cx="626681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Communication</a:t>
            </a:r>
            <a:r>
              <a:rPr spc="-385" dirty="0"/>
              <a:t> </a:t>
            </a:r>
            <a:r>
              <a:rPr spc="-190" dirty="0"/>
              <a:t>Protocols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4916" y="1833817"/>
            <a:ext cx="5832475" cy="175069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378460" indent="-365760">
              <a:lnSpc>
                <a:spcPct val="100000"/>
              </a:lnSpc>
              <a:spcBef>
                <a:spcPts val="97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400" spc="-195" dirty="0">
                <a:latin typeface="Trebuchet MS"/>
                <a:cs typeface="Trebuchet MS"/>
              </a:rPr>
              <a:t>Parallel </a:t>
            </a:r>
            <a:r>
              <a:rPr sz="3400" spc="-220" dirty="0">
                <a:latin typeface="Trebuchet MS"/>
                <a:cs typeface="Trebuchet MS"/>
              </a:rPr>
              <a:t>Vs.</a:t>
            </a:r>
            <a:r>
              <a:rPr sz="3400" spc="-310" dirty="0">
                <a:latin typeface="Trebuchet MS"/>
                <a:cs typeface="Trebuchet MS"/>
              </a:rPr>
              <a:t> </a:t>
            </a:r>
            <a:r>
              <a:rPr sz="3400" spc="-155" dirty="0">
                <a:latin typeface="Trebuchet MS"/>
                <a:cs typeface="Trebuchet MS"/>
              </a:rPr>
              <a:t>Serial</a:t>
            </a:r>
            <a:endParaRPr sz="3400">
              <a:latin typeface="Trebuchet MS"/>
              <a:cs typeface="Trebuchet MS"/>
            </a:endParaRPr>
          </a:p>
          <a:p>
            <a:pPr marL="805180" lvl="1" indent="-304800">
              <a:lnSpc>
                <a:spcPct val="100000"/>
              </a:lnSpc>
              <a:spcBef>
                <a:spcPts val="785"/>
              </a:spcBef>
              <a:buFont typeface="Arial"/>
              <a:buChar char="–"/>
              <a:tabLst>
                <a:tab pos="805180" algn="l"/>
              </a:tabLst>
            </a:pPr>
            <a:r>
              <a:rPr sz="2950" spc="-180" dirty="0">
                <a:latin typeface="Trebuchet MS"/>
                <a:cs typeface="Trebuchet MS"/>
              </a:rPr>
              <a:t>Parallel: </a:t>
            </a:r>
            <a:r>
              <a:rPr sz="2950" spc="-150" dirty="0">
                <a:latin typeface="Trebuchet MS"/>
                <a:cs typeface="Trebuchet MS"/>
              </a:rPr>
              <a:t>Faster </a:t>
            </a:r>
            <a:r>
              <a:rPr sz="2950" spc="-400" dirty="0">
                <a:latin typeface="Trebuchet MS"/>
                <a:cs typeface="Trebuchet MS"/>
              </a:rPr>
              <a:t>/ </a:t>
            </a:r>
            <a:r>
              <a:rPr sz="2950" spc="45" dirty="0">
                <a:latin typeface="Trebuchet MS"/>
                <a:cs typeface="Trebuchet MS"/>
              </a:rPr>
              <a:t>More</a:t>
            </a:r>
            <a:r>
              <a:rPr sz="2950" spc="-605" dirty="0">
                <a:latin typeface="Trebuchet MS"/>
                <a:cs typeface="Trebuchet MS"/>
              </a:rPr>
              <a:t> </a:t>
            </a:r>
            <a:r>
              <a:rPr sz="2950" spc="-120" dirty="0">
                <a:latin typeface="Trebuchet MS"/>
                <a:cs typeface="Trebuchet MS"/>
              </a:rPr>
              <a:t>expensive</a:t>
            </a:r>
            <a:endParaRPr sz="2950">
              <a:latin typeface="Trebuchet MS"/>
              <a:cs typeface="Trebuchet MS"/>
            </a:endParaRPr>
          </a:p>
          <a:p>
            <a:pPr marL="805180" lvl="1" indent="-304800">
              <a:lnSpc>
                <a:spcPct val="100000"/>
              </a:lnSpc>
              <a:spcBef>
                <a:spcPts val="755"/>
              </a:spcBef>
              <a:buFont typeface="Arial"/>
              <a:buChar char="–"/>
              <a:tabLst>
                <a:tab pos="805180" algn="l"/>
              </a:tabLst>
            </a:pPr>
            <a:r>
              <a:rPr sz="2950" spc="-155" dirty="0">
                <a:latin typeface="Trebuchet MS"/>
                <a:cs typeface="Trebuchet MS"/>
              </a:rPr>
              <a:t>Serial: </a:t>
            </a:r>
            <a:r>
              <a:rPr sz="2950" spc="-114" dirty="0">
                <a:latin typeface="Trebuchet MS"/>
                <a:cs typeface="Trebuchet MS"/>
              </a:rPr>
              <a:t>Cheaper </a:t>
            </a:r>
            <a:r>
              <a:rPr sz="2950" spc="-400" dirty="0">
                <a:latin typeface="Trebuchet MS"/>
                <a:cs typeface="Trebuchet MS"/>
              </a:rPr>
              <a:t>/</a:t>
            </a:r>
            <a:r>
              <a:rPr sz="2950" spc="-360" dirty="0">
                <a:latin typeface="Trebuchet MS"/>
                <a:cs typeface="Trebuchet MS"/>
              </a:rPr>
              <a:t> </a:t>
            </a:r>
            <a:r>
              <a:rPr sz="2950" spc="-95" dirty="0">
                <a:latin typeface="Trebuchet MS"/>
                <a:cs typeface="Trebuchet MS"/>
              </a:rPr>
              <a:t>slower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66103" y="3925823"/>
            <a:ext cx="2014727" cy="2761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3231" y="5111496"/>
            <a:ext cx="4916423" cy="960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5894" y="721868"/>
            <a:ext cx="626681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Communication</a:t>
            </a:r>
            <a:r>
              <a:rPr spc="-385" dirty="0"/>
              <a:t> </a:t>
            </a:r>
            <a:r>
              <a:rPr spc="-190" dirty="0"/>
              <a:t>Protocols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4916" y="1833817"/>
            <a:ext cx="5893435" cy="456120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378460" indent="-365760">
              <a:lnSpc>
                <a:spcPct val="100000"/>
              </a:lnSpc>
              <a:spcBef>
                <a:spcPts val="97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400" spc="-155" dirty="0">
                <a:latin typeface="Trebuchet MS"/>
                <a:cs typeface="Trebuchet MS"/>
              </a:rPr>
              <a:t>Timing </a:t>
            </a:r>
            <a:r>
              <a:rPr sz="3400" spc="-125" dirty="0">
                <a:latin typeface="Trebuchet MS"/>
                <a:cs typeface="Trebuchet MS"/>
              </a:rPr>
              <a:t>in </a:t>
            </a:r>
            <a:r>
              <a:rPr sz="3400" spc="-155" dirty="0">
                <a:latin typeface="Trebuchet MS"/>
                <a:cs typeface="Trebuchet MS"/>
              </a:rPr>
              <a:t>serial</a:t>
            </a:r>
            <a:r>
              <a:rPr sz="3400" spc="-505" dirty="0">
                <a:latin typeface="Trebuchet MS"/>
                <a:cs typeface="Trebuchet MS"/>
              </a:rPr>
              <a:t> </a:t>
            </a:r>
            <a:r>
              <a:rPr sz="3400" spc="-135" dirty="0">
                <a:latin typeface="Trebuchet MS"/>
                <a:cs typeface="Trebuchet MS"/>
              </a:rPr>
              <a:t>communication</a:t>
            </a:r>
            <a:endParaRPr sz="3400">
              <a:latin typeface="Trebuchet MS"/>
              <a:cs typeface="Trebuchet MS"/>
            </a:endParaRPr>
          </a:p>
          <a:p>
            <a:pPr marL="805180" lvl="1" indent="-304800">
              <a:lnSpc>
                <a:spcPct val="100000"/>
              </a:lnSpc>
              <a:spcBef>
                <a:spcPts val="785"/>
              </a:spcBef>
              <a:buFont typeface="Arial"/>
              <a:buChar char="–"/>
              <a:tabLst>
                <a:tab pos="805180" algn="l"/>
              </a:tabLst>
            </a:pPr>
            <a:r>
              <a:rPr sz="2950" spc="-75" dirty="0">
                <a:latin typeface="Trebuchet MS"/>
                <a:cs typeface="Trebuchet MS"/>
              </a:rPr>
              <a:t>Synchronous</a:t>
            </a:r>
            <a:r>
              <a:rPr sz="2950" spc="-204" dirty="0">
                <a:latin typeface="Trebuchet MS"/>
                <a:cs typeface="Trebuchet MS"/>
              </a:rPr>
              <a:t> </a:t>
            </a:r>
            <a:r>
              <a:rPr sz="2950" spc="-130" dirty="0">
                <a:latin typeface="Trebuchet MS"/>
                <a:cs typeface="Trebuchet MS"/>
              </a:rPr>
              <a:t>Serial</a:t>
            </a:r>
            <a:endParaRPr sz="2950">
              <a:latin typeface="Trebuchet MS"/>
              <a:cs typeface="Trebuchet MS"/>
            </a:endParaRPr>
          </a:p>
          <a:p>
            <a:pPr marL="805180" lvl="1" indent="-304800">
              <a:lnSpc>
                <a:spcPct val="100000"/>
              </a:lnSpc>
              <a:spcBef>
                <a:spcPts val="755"/>
              </a:spcBef>
              <a:buFont typeface="Arial"/>
              <a:buChar char="–"/>
              <a:tabLst>
                <a:tab pos="805180" algn="l"/>
              </a:tabLst>
            </a:pPr>
            <a:r>
              <a:rPr sz="2950" spc="-70" dirty="0">
                <a:latin typeface="Trebuchet MS"/>
                <a:cs typeface="Trebuchet MS"/>
              </a:rPr>
              <a:t>Asynchronous</a:t>
            </a:r>
            <a:r>
              <a:rPr sz="2950" spc="-210" dirty="0">
                <a:latin typeface="Trebuchet MS"/>
                <a:cs typeface="Trebuchet MS"/>
              </a:rPr>
              <a:t> </a:t>
            </a:r>
            <a:r>
              <a:rPr sz="2950" spc="-130" dirty="0">
                <a:latin typeface="Trebuchet MS"/>
                <a:cs typeface="Trebuchet MS"/>
              </a:rPr>
              <a:t>Serial</a:t>
            </a:r>
            <a:endParaRPr sz="2950">
              <a:latin typeface="Trebuchet MS"/>
              <a:cs typeface="Trebuchet MS"/>
            </a:endParaRPr>
          </a:p>
          <a:p>
            <a:pPr marL="378460" indent="-36576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400" spc="-125" dirty="0">
                <a:latin typeface="Trebuchet MS"/>
                <a:cs typeface="Trebuchet MS"/>
              </a:rPr>
              <a:t>Rules of </a:t>
            </a:r>
            <a:r>
              <a:rPr sz="3400" spc="-150" dirty="0">
                <a:latin typeface="Trebuchet MS"/>
                <a:cs typeface="Trebuchet MS"/>
              </a:rPr>
              <a:t>Asynch.</a:t>
            </a:r>
            <a:r>
              <a:rPr sz="3400" spc="-509" dirty="0">
                <a:latin typeface="Trebuchet MS"/>
                <a:cs typeface="Trebuchet MS"/>
              </a:rPr>
              <a:t> </a:t>
            </a:r>
            <a:r>
              <a:rPr sz="3400" spc="-135" dirty="0">
                <a:latin typeface="Trebuchet MS"/>
                <a:cs typeface="Trebuchet MS"/>
              </a:rPr>
              <a:t>Protocols</a:t>
            </a:r>
            <a:endParaRPr sz="3400">
              <a:latin typeface="Trebuchet MS"/>
              <a:cs typeface="Trebuchet MS"/>
            </a:endParaRPr>
          </a:p>
          <a:p>
            <a:pPr marL="805180" lvl="1" indent="-304800">
              <a:lnSpc>
                <a:spcPct val="100000"/>
              </a:lnSpc>
              <a:spcBef>
                <a:spcPts val="790"/>
              </a:spcBef>
              <a:buFont typeface="Arial"/>
              <a:buChar char="–"/>
              <a:tabLst>
                <a:tab pos="805180" algn="l"/>
              </a:tabLst>
            </a:pPr>
            <a:r>
              <a:rPr sz="2950" spc="-100" dirty="0">
                <a:latin typeface="Trebuchet MS"/>
                <a:cs typeface="Trebuchet MS"/>
              </a:rPr>
              <a:t>Synch</a:t>
            </a:r>
            <a:r>
              <a:rPr sz="2950" spc="-285" dirty="0">
                <a:latin typeface="Trebuchet MS"/>
                <a:cs typeface="Trebuchet MS"/>
              </a:rPr>
              <a:t> </a:t>
            </a:r>
            <a:r>
              <a:rPr sz="2950" spc="-140" dirty="0">
                <a:latin typeface="Trebuchet MS"/>
                <a:cs typeface="Trebuchet MS"/>
              </a:rPr>
              <a:t>bit</a:t>
            </a:r>
            <a:endParaRPr sz="2950">
              <a:latin typeface="Trebuchet MS"/>
              <a:cs typeface="Trebuchet MS"/>
            </a:endParaRPr>
          </a:p>
          <a:p>
            <a:pPr marL="805180" lvl="1" indent="-304800">
              <a:lnSpc>
                <a:spcPct val="100000"/>
              </a:lnSpc>
              <a:spcBef>
                <a:spcPts val="755"/>
              </a:spcBef>
              <a:buFont typeface="Arial"/>
              <a:buChar char="–"/>
              <a:tabLst>
                <a:tab pos="805180" algn="l"/>
              </a:tabLst>
            </a:pPr>
            <a:r>
              <a:rPr sz="2950" spc="-140" dirty="0">
                <a:latin typeface="Trebuchet MS"/>
                <a:cs typeface="Trebuchet MS"/>
              </a:rPr>
              <a:t>Parity</a:t>
            </a:r>
            <a:r>
              <a:rPr sz="2950" spc="-305" dirty="0">
                <a:latin typeface="Trebuchet MS"/>
                <a:cs typeface="Trebuchet MS"/>
              </a:rPr>
              <a:t> </a:t>
            </a:r>
            <a:r>
              <a:rPr sz="2950" spc="-140" dirty="0">
                <a:latin typeface="Trebuchet MS"/>
                <a:cs typeface="Trebuchet MS"/>
              </a:rPr>
              <a:t>bit</a:t>
            </a:r>
            <a:endParaRPr sz="2950">
              <a:latin typeface="Trebuchet MS"/>
              <a:cs typeface="Trebuchet MS"/>
            </a:endParaRPr>
          </a:p>
          <a:p>
            <a:pPr marL="805180" lvl="1" indent="-304800">
              <a:lnSpc>
                <a:spcPct val="100000"/>
              </a:lnSpc>
              <a:spcBef>
                <a:spcPts val="780"/>
              </a:spcBef>
              <a:buFont typeface="Arial"/>
              <a:buChar char="–"/>
              <a:tabLst>
                <a:tab pos="805180" algn="l"/>
              </a:tabLst>
            </a:pPr>
            <a:r>
              <a:rPr sz="2950" spc="-75" dirty="0">
                <a:latin typeface="Trebuchet MS"/>
                <a:cs typeface="Trebuchet MS"/>
              </a:rPr>
              <a:t>Baud</a:t>
            </a:r>
            <a:r>
              <a:rPr sz="2950" spc="-204" dirty="0">
                <a:latin typeface="Trebuchet MS"/>
                <a:cs typeface="Trebuchet MS"/>
              </a:rPr>
              <a:t> </a:t>
            </a:r>
            <a:r>
              <a:rPr sz="2950" spc="-165" dirty="0">
                <a:latin typeface="Trebuchet MS"/>
                <a:cs typeface="Trebuchet MS"/>
              </a:rPr>
              <a:t>rate</a:t>
            </a:r>
            <a:endParaRPr sz="2950">
              <a:latin typeface="Trebuchet MS"/>
              <a:cs typeface="Trebuchet MS"/>
            </a:endParaRPr>
          </a:p>
          <a:p>
            <a:pPr marL="805180" lvl="1" indent="-304800">
              <a:lnSpc>
                <a:spcPct val="100000"/>
              </a:lnSpc>
              <a:spcBef>
                <a:spcPts val="755"/>
              </a:spcBef>
              <a:buFont typeface="Arial"/>
              <a:buChar char="–"/>
              <a:tabLst>
                <a:tab pos="805180" algn="l"/>
              </a:tabLst>
            </a:pPr>
            <a:r>
              <a:rPr sz="2950" spc="-114" dirty="0">
                <a:latin typeface="Trebuchet MS"/>
                <a:cs typeface="Trebuchet MS"/>
              </a:rPr>
              <a:t>Data</a:t>
            </a:r>
            <a:r>
              <a:rPr sz="2950" spc="-215" dirty="0">
                <a:latin typeface="Trebuchet MS"/>
                <a:cs typeface="Trebuchet MS"/>
              </a:rPr>
              <a:t> </a:t>
            </a:r>
            <a:r>
              <a:rPr sz="2950" spc="-140" dirty="0">
                <a:latin typeface="Trebuchet MS"/>
                <a:cs typeface="Trebuchet MS"/>
              </a:rPr>
              <a:t>bit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81144" y="4629911"/>
            <a:ext cx="4434840" cy="868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0167" y="5995415"/>
            <a:ext cx="5788152" cy="765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3975" y="721868"/>
            <a:ext cx="507174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Parity </a:t>
            </a:r>
            <a:r>
              <a:rPr spc="-155" dirty="0"/>
              <a:t>and </a:t>
            </a:r>
            <a:r>
              <a:rPr spc="-150" dirty="0"/>
              <a:t>Baud</a:t>
            </a:r>
            <a:r>
              <a:rPr spc="-725" dirty="0"/>
              <a:t> </a:t>
            </a:r>
            <a:r>
              <a:rPr spc="-254" dirty="0"/>
              <a:t>Rate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4916" y="1446771"/>
            <a:ext cx="5887720" cy="338645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78460" indent="-36576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550" spc="-130" dirty="0">
                <a:latin typeface="Trebuchet MS"/>
                <a:cs typeface="Trebuchet MS"/>
              </a:rPr>
              <a:t>Parity</a:t>
            </a:r>
            <a:endParaRPr sz="2550">
              <a:latin typeface="Trebuchet MS"/>
              <a:cs typeface="Trebuchet MS"/>
            </a:endParaRPr>
          </a:p>
          <a:p>
            <a:pPr marL="500380">
              <a:lnSpc>
                <a:spcPct val="100000"/>
              </a:lnSpc>
              <a:spcBef>
                <a:spcPts val="580"/>
              </a:spcBef>
              <a:tabLst>
                <a:tab pos="804545" algn="l"/>
              </a:tabLst>
            </a:pPr>
            <a:r>
              <a:rPr sz="2100" spc="20" dirty="0">
                <a:latin typeface="Arial"/>
                <a:cs typeface="Arial"/>
              </a:rPr>
              <a:t>–	</a:t>
            </a:r>
            <a:r>
              <a:rPr sz="2100" spc="-85" dirty="0">
                <a:latin typeface="Trebuchet MS"/>
                <a:cs typeface="Trebuchet MS"/>
              </a:rPr>
              <a:t>Even</a:t>
            </a:r>
            <a:r>
              <a:rPr sz="2100" spc="-165" dirty="0">
                <a:latin typeface="Trebuchet MS"/>
                <a:cs typeface="Trebuchet MS"/>
              </a:rPr>
              <a:t> </a:t>
            </a:r>
            <a:r>
              <a:rPr sz="2100" spc="-95" dirty="0">
                <a:latin typeface="Trebuchet MS"/>
                <a:cs typeface="Trebuchet MS"/>
              </a:rPr>
              <a:t>Parity</a:t>
            </a:r>
            <a:r>
              <a:rPr sz="2100" spc="-170" dirty="0">
                <a:latin typeface="Trebuchet MS"/>
                <a:cs typeface="Trebuchet MS"/>
              </a:rPr>
              <a:t> </a:t>
            </a:r>
            <a:r>
              <a:rPr sz="2100" spc="-200" dirty="0">
                <a:latin typeface="Trebuchet MS"/>
                <a:cs typeface="Trebuchet MS"/>
              </a:rPr>
              <a:t>:</a:t>
            </a:r>
            <a:r>
              <a:rPr sz="2100" spc="-160" dirty="0">
                <a:latin typeface="Trebuchet MS"/>
                <a:cs typeface="Trebuchet MS"/>
              </a:rPr>
              <a:t> </a:t>
            </a:r>
            <a:r>
              <a:rPr sz="2100" spc="-25" dirty="0">
                <a:latin typeface="Trebuchet MS"/>
                <a:cs typeface="Trebuchet MS"/>
              </a:rPr>
              <a:t>10101010101</a:t>
            </a:r>
            <a:r>
              <a:rPr sz="2100" spc="-155" dirty="0">
                <a:latin typeface="Trebuchet MS"/>
                <a:cs typeface="Trebuchet MS"/>
              </a:rPr>
              <a:t> </a:t>
            </a:r>
            <a:r>
              <a:rPr sz="2100" spc="35" dirty="0">
                <a:latin typeface="Wingdings"/>
                <a:cs typeface="Wingdings"/>
              </a:rPr>
              <a:t>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Trebuchet MS"/>
                <a:cs typeface="Trebuchet MS"/>
              </a:rPr>
              <a:t>6</a:t>
            </a:r>
            <a:r>
              <a:rPr sz="2100" spc="-165" dirty="0">
                <a:latin typeface="Trebuchet MS"/>
                <a:cs typeface="Trebuchet MS"/>
              </a:rPr>
              <a:t> </a:t>
            </a:r>
            <a:r>
              <a:rPr sz="2100" spc="-105" dirty="0">
                <a:latin typeface="Trebuchet MS"/>
                <a:cs typeface="Trebuchet MS"/>
              </a:rPr>
              <a:t>one’s</a:t>
            </a:r>
            <a:r>
              <a:rPr sz="2100" spc="-155" dirty="0">
                <a:latin typeface="Trebuchet MS"/>
                <a:cs typeface="Trebuchet MS"/>
              </a:rPr>
              <a:t> </a:t>
            </a:r>
            <a:r>
              <a:rPr sz="2100" spc="35" dirty="0">
                <a:latin typeface="Wingdings"/>
                <a:cs typeface="Wingdings"/>
              </a:rPr>
              <a:t>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55" dirty="0">
                <a:latin typeface="Trebuchet MS"/>
                <a:cs typeface="Trebuchet MS"/>
              </a:rPr>
              <a:t>EP=0</a:t>
            </a:r>
            <a:endParaRPr sz="2100">
              <a:latin typeface="Trebuchet MS"/>
              <a:cs typeface="Trebuchet MS"/>
            </a:endParaRPr>
          </a:p>
          <a:p>
            <a:pPr marL="500380">
              <a:lnSpc>
                <a:spcPct val="100000"/>
              </a:lnSpc>
              <a:spcBef>
                <a:spcPts val="555"/>
              </a:spcBef>
              <a:tabLst>
                <a:tab pos="804545" algn="l"/>
              </a:tabLst>
            </a:pPr>
            <a:r>
              <a:rPr sz="2100" spc="20" dirty="0">
                <a:latin typeface="Arial"/>
                <a:cs typeface="Arial"/>
              </a:rPr>
              <a:t>–	</a:t>
            </a:r>
            <a:r>
              <a:rPr sz="2100" spc="-40" dirty="0">
                <a:latin typeface="Trebuchet MS"/>
                <a:cs typeface="Trebuchet MS"/>
              </a:rPr>
              <a:t>Odd</a:t>
            </a:r>
            <a:r>
              <a:rPr sz="2100" spc="-165" dirty="0">
                <a:latin typeface="Trebuchet MS"/>
                <a:cs typeface="Trebuchet MS"/>
              </a:rPr>
              <a:t> </a:t>
            </a:r>
            <a:r>
              <a:rPr sz="2100" spc="-95" dirty="0">
                <a:latin typeface="Trebuchet MS"/>
                <a:cs typeface="Trebuchet MS"/>
              </a:rPr>
              <a:t>Parity</a:t>
            </a:r>
            <a:r>
              <a:rPr sz="2100" spc="-160" dirty="0">
                <a:latin typeface="Trebuchet MS"/>
                <a:cs typeface="Trebuchet MS"/>
              </a:rPr>
              <a:t> </a:t>
            </a:r>
            <a:r>
              <a:rPr sz="2100" spc="-200" dirty="0">
                <a:latin typeface="Trebuchet MS"/>
                <a:cs typeface="Trebuchet MS"/>
              </a:rPr>
              <a:t>:</a:t>
            </a:r>
            <a:r>
              <a:rPr sz="2100" spc="-110" dirty="0">
                <a:latin typeface="Trebuchet MS"/>
                <a:cs typeface="Trebuchet MS"/>
              </a:rPr>
              <a:t> </a:t>
            </a:r>
            <a:r>
              <a:rPr sz="2100" spc="-25" dirty="0">
                <a:latin typeface="Trebuchet MS"/>
                <a:cs typeface="Trebuchet MS"/>
              </a:rPr>
              <a:t>01010101010</a:t>
            </a:r>
            <a:r>
              <a:rPr sz="2100" spc="-165" dirty="0">
                <a:latin typeface="Trebuchet MS"/>
                <a:cs typeface="Trebuchet MS"/>
              </a:rPr>
              <a:t> </a:t>
            </a:r>
            <a:r>
              <a:rPr sz="2100" spc="35" dirty="0">
                <a:latin typeface="Wingdings"/>
                <a:cs typeface="Wingdings"/>
              </a:rPr>
              <a:t>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Trebuchet MS"/>
                <a:cs typeface="Trebuchet MS"/>
              </a:rPr>
              <a:t>5</a:t>
            </a:r>
            <a:r>
              <a:rPr sz="2100" spc="-165" dirty="0">
                <a:latin typeface="Trebuchet MS"/>
                <a:cs typeface="Trebuchet MS"/>
              </a:rPr>
              <a:t> </a:t>
            </a:r>
            <a:r>
              <a:rPr sz="2100" spc="-105" dirty="0">
                <a:latin typeface="Trebuchet MS"/>
                <a:cs typeface="Trebuchet MS"/>
              </a:rPr>
              <a:t>one’s</a:t>
            </a:r>
            <a:r>
              <a:rPr sz="2100" spc="-150" dirty="0">
                <a:latin typeface="Trebuchet MS"/>
                <a:cs typeface="Trebuchet MS"/>
              </a:rPr>
              <a:t> </a:t>
            </a:r>
            <a:r>
              <a:rPr sz="2100" spc="35" dirty="0">
                <a:latin typeface="Wingdings"/>
                <a:cs typeface="Wingdings"/>
              </a:rPr>
              <a:t>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35" dirty="0">
                <a:latin typeface="Trebuchet MS"/>
                <a:cs typeface="Trebuchet MS"/>
              </a:rPr>
              <a:t>OP=0</a:t>
            </a:r>
            <a:endParaRPr sz="2100">
              <a:latin typeface="Trebuchet MS"/>
              <a:cs typeface="Trebuchet MS"/>
            </a:endParaRPr>
          </a:p>
          <a:p>
            <a:pPr marL="378460" indent="-36576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550" spc="-75" dirty="0">
                <a:latin typeface="Trebuchet MS"/>
                <a:cs typeface="Trebuchet MS"/>
              </a:rPr>
              <a:t>Baud</a:t>
            </a:r>
            <a:r>
              <a:rPr sz="2550" spc="-204" dirty="0">
                <a:latin typeface="Trebuchet MS"/>
                <a:cs typeface="Trebuchet MS"/>
              </a:rPr>
              <a:t> </a:t>
            </a:r>
            <a:r>
              <a:rPr sz="2550" spc="-140" dirty="0">
                <a:latin typeface="Trebuchet MS"/>
                <a:cs typeface="Trebuchet MS"/>
              </a:rPr>
              <a:t>Rate</a:t>
            </a:r>
            <a:endParaRPr sz="2550">
              <a:latin typeface="Trebuchet MS"/>
              <a:cs typeface="Trebuchet MS"/>
            </a:endParaRPr>
          </a:p>
          <a:p>
            <a:pPr marL="805180" lvl="1" indent="-30480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804545" algn="l"/>
                <a:tab pos="805180" algn="l"/>
              </a:tabLst>
            </a:pPr>
            <a:r>
              <a:rPr sz="2100" spc="-65" dirty="0">
                <a:latin typeface="Trebuchet MS"/>
                <a:cs typeface="Trebuchet MS"/>
              </a:rPr>
              <a:t>Pulse </a:t>
            </a:r>
            <a:r>
              <a:rPr sz="2100" spc="-70" dirty="0">
                <a:latin typeface="Trebuchet MS"/>
                <a:cs typeface="Trebuchet MS"/>
              </a:rPr>
              <a:t>per</a:t>
            </a:r>
            <a:r>
              <a:rPr sz="2100" spc="-245" dirty="0">
                <a:latin typeface="Trebuchet MS"/>
                <a:cs typeface="Trebuchet MS"/>
              </a:rPr>
              <a:t> </a:t>
            </a:r>
            <a:r>
              <a:rPr sz="2100" spc="-60" dirty="0">
                <a:latin typeface="Trebuchet MS"/>
                <a:cs typeface="Trebuchet MS"/>
              </a:rPr>
              <a:t>second</a:t>
            </a:r>
            <a:endParaRPr sz="2100">
              <a:latin typeface="Trebuchet MS"/>
              <a:cs typeface="Trebuchet MS"/>
            </a:endParaRPr>
          </a:p>
          <a:p>
            <a:pPr marL="805180" lvl="1" indent="-30480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04545" algn="l"/>
                <a:tab pos="805180" algn="l"/>
              </a:tabLst>
            </a:pPr>
            <a:r>
              <a:rPr sz="2100" spc="-40" dirty="0">
                <a:latin typeface="Trebuchet MS"/>
                <a:cs typeface="Trebuchet MS"/>
              </a:rPr>
              <a:t>In </a:t>
            </a:r>
            <a:r>
              <a:rPr sz="2100" spc="-100" dirty="0">
                <a:latin typeface="Trebuchet MS"/>
                <a:cs typeface="Trebuchet MS"/>
              </a:rPr>
              <a:t>digital </a:t>
            </a:r>
            <a:r>
              <a:rPr sz="2100" spc="-90" dirty="0">
                <a:latin typeface="Trebuchet MS"/>
                <a:cs typeface="Trebuchet MS"/>
              </a:rPr>
              <a:t>world: </a:t>
            </a:r>
            <a:r>
              <a:rPr sz="2100" spc="-70" dirty="0">
                <a:latin typeface="Trebuchet MS"/>
                <a:cs typeface="Trebuchet MS"/>
              </a:rPr>
              <a:t>Bits per</a:t>
            </a:r>
            <a:r>
              <a:rPr sz="2100" spc="-475" dirty="0">
                <a:latin typeface="Trebuchet MS"/>
                <a:cs typeface="Trebuchet MS"/>
              </a:rPr>
              <a:t> </a:t>
            </a:r>
            <a:r>
              <a:rPr sz="2100" spc="-60" dirty="0">
                <a:latin typeface="Trebuchet MS"/>
                <a:cs typeface="Trebuchet MS"/>
              </a:rPr>
              <a:t>second</a:t>
            </a:r>
            <a:endParaRPr sz="2100">
              <a:latin typeface="Trebuchet MS"/>
              <a:cs typeface="Trebuchet MS"/>
            </a:endParaRPr>
          </a:p>
          <a:p>
            <a:pPr marL="805180" lvl="1" indent="-30480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804545" algn="l"/>
                <a:tab pos="805180" algn="l"/>
              </a:tabLst>
            </a:pPr>
            <a:r>
              <a:rPr sz="2100" spc="-25" dirty="0">
                <a:latin typeface="Trebuchet MS"/>
                <a:cs typeface="Trebuchet MS"/>
              </a:rPr>
              <a:t>9600 </a:t>
            </a:r>
            <a:r>
              <a:rPr sz="2100" spc="-55" dirty="0">
                <a:latin typeface="Trebuchet MS"/>
                <a:cs typeface="Trebuchet MS"/>
              </a:rPr>
              <a:t>baud </a:t>
            </a:r>
            <a:r>
              <a:rPr sz="2100" spc="35" dirty="0">
                <a:latin typeface="Wingdings"/>
                <a:cs typeface="Wingdings"/>
              </a:rPr>
              <a:t></a:t>
            </a:r>
            <a:r>
              <a:rPr sz="2100" spc="35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rebuchet MS"/>
                <a:cs typeface="Trebuchet MS"/>
              </a:rPr>
              <a:t>9600 </a:t>
            </a:r>
            <a:r>
              <a:rPr sz="2100" spc="-45" dirty="0">
                <a:latin typeface="Trebuchet MS"/>
                <a:cs typeface="Trebuchet MS"/>
              </a:rPr>
              <a:t>bps or </a:t>
            </a:r>
            <a:r>
              <a:rPr sz="2100" spc="-25" dirty="0">
                <a:latin typeface="Trebuchet MS"/>
                <a:cs typeface="Trebuchet MS"/>
              </a:rPr>
              <a:t>104 </a:t>
            </a:r>
            <a:r>
              <a:rPr sz="2100" dirty="0">
                <a:latin typeface="Trebuchet MS"/>
                <a:cs typeface="Trebuchet MS"/>
              </a:rPr>
              <a:t>µs </a:t>
            </a:r>
            <a:r>
              <a:rPr sz="2100" spc="-70" dirty="0">
                <a:latin typeface="Trebuchet MS"/>
                <a:cs typeface="Trebuchet MS"/>
              </a:rPr>
              <a:t>per</a:t>
            </a:r>
            <a:r>
              <a:rPr sz="2100" spc="-170" dirty="0">
                <a:latin typeface="Trebuchet MS"/>
                <a:cs typeface="Trebuchet MS"/>
              </a:rPr>
              <a:t> </a:t>
            </a:r>
            <a:r>
              <a:rPr sz="2100" spc="-130" dirty="0">
                <a:latin typeface="Trebuchet MS"/>
                <a:cs typeface="Trebuchet MS"/>
              </a:rPr>
              <a:t>bit.</a:t>
            </a:r>
            <a:endParaRPr sz="2100">
              <a:latin typeface="Trebuchet MS"/>
              <a:cs typeface="Trebuchet MS"/>
            </a:endParaRPr>
          </a:p>
          <a:p>
            <a:pPr marL="378460" indent="-36576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550" spc="-95" dirty="0">
                <a:latin typeface="Trebuchet MS"/>
                <a:cs typeface="Trebuchet MS"/>
              </a:rPr>
              <a:t>Synch</a:t>
            </a:r>
            <a:r>
              <a:rPr sz="2550" spc="-204" dirty="0">
                <a:latin typeface="Trebuchet MS"/>
                <a:cs typeface="Trebuchet MS"/>
              </a:rPr>
              <a:t> </a:t>
            </a:r>
            <a:r>
              <a:rPr sz="2550" spc="-125" dirty="0">
                <a:latin typeface="Trebuchet MS"/>
                <a:cs typeface="Trebuchet MS"/>
              </a:rPr>
              <a:t>bit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2596" y="4811674"/>
            <a:ext cx="5746750" cy="80581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645"/>
              </a:spcBef>
              <a:buFont typeface="Arial"/>
              <a:buChar char="–"/>
              <a:tabLst>
                <a:tab pos="316865" algn="l"/>
                <a:tab pos="317500" algn="l"/>
              </a:tabLst>
            </a:pPr>
            <a:r>
              <a:rPr sz="2100" spc="-80" dirty="0">
                <a:latin typeface="Trebuchet MS"/>
                <a:cs typeface="Trebuchet MS"/>
              </a:rPr>
              <a:t>Required</a:t>
            </a:r>
            <a:r>
              <a:rPr sz="2100" spc="-160" dirty="0">
                <a:latin typeface="Trebuchet MS"/>
                <a:cs typeface="Trebuchet MS"/>
              </a:rPr>
              <a:t> </a:t>
            </a:r>
            <a:r>
              <a:rPr sz="2100" spc="-70" dirty="0">
                <a:latin typeface="Trebuchet MS"/>
                <a:cs typeface="Trebuchet MS"/>
              </a:rPr>
              <a:t>to</a:t>
            </a:r>
            <a:r>
              <a:rPr sz="2100" spc="-165" dirty="0">
                <a:latin typeface="Trebuchet MS"/>
                <a:cs typeface="Trebuchet MS"/>
              </a:rPr>
              <a:t> </a:t>
            </a:r>
            <a:r>
              <a:rPr sz="2100" spc="-85" dirty="0">
                <a:latin typeface="Trebuchet MS"/>
                <a:cs typeface="Trebuchet MS"/>
              </a:rPr>
              <a:t>define</a:t>
            </a:r>
            <a:r>
              <a:rPr sz="2100" spc="-150" dirty="0">
                <a:latin typeface="Trebuchet MS"/>
                <a:cs typeface="Trebuchet MS"/>
              </a:rPr>
              <a:t> </a:t>
            </a:r>
            <a:r>
              <a:rPr sz="2100" spc="-75" dirty="0">
                <a:latin typeface="Trebuchet MS"/>
                <a:cs typeface="Trebuchet MS"/>
              </a:rPr>
              <a:t>the</a:t>
            </a:r>
            <a:r>
              <a:rPr sz="2100" spc="-155" dirty="0">
                <a:latin typeface="Trebuchet MS"/>
                <a:cs typeface="Trebuchet MS"/>
              </a:rPr>
              <a:t> </a:t>
            </a:r>
            <a:r>
              <a:rPr sz="2100" spc="-75" dirty="0">
                <a:latin typeface="Trebuchet MS"/>
                <a:cs typeface="Trebuchet MS"/>
              </a:rPr>
              <a:t>beginning/end</a:t>
            </a:r>
            <a:r>
              <a:rPr sz="2100" spc="-155" dirty="0">
                <a:latin typeface="Trebuchet MS"/>
                <a:cs typeface="Trebuchet MS"/>
              </a:rPr>
              <a:t> </a:t>
            </a:r>
            <a:r>
              <a:rPr sz="2100" spc="-70" dirty="0">
                <a:latin typeface="Trebuchet MS"/>
                <a:cs typeface="Trebuchet MS"/>
              </a:rPr>
              <a:t>of</a:t>
            </a:r>
            <a:r>
              <a:rPr sz="2100" spc="-160" dirty="0">
                <a:latin typeface="Trebuchet MS"/>
                <a:cs typeface="Trebuchet MS"/>
              </a:rPr>
              <a:t> </a:t>
            </a:r>
            <a:r>
              <a:rPr sz="2100" spc="-75" dirty="0">
                <a:latin typeface="Trebuchet MS"/>
                <a:cs typeface="Trebuchet MS"/>
              </a:rPr>
              <a:t>the</a:t>
            </a:r>
            <a:r>
              <a:rPr sz="2100" spc="-150" dirty="0">
                <a:latin typeface="Trebuchet MS"/>
                <a:cs typeface="Trebuchet MS"/>
              </a:rPr>
              <a:t> </a:t>
            </a:r>
            <a:r>
              <a:rPr sz="2100" spc="-95" dirty="0">
                <a:latin typeface="Trebuchet MS"/>
                <a:cs typeface="Trebuchet MS"/>
              </a:rPr>
              <a:t>data</a:t>
            </a:r>
            <a:endParaRPr sz="2100">
              <a:latin typeface="Trebuchet MS"/>
              <a:cs typeface="Trebuchet MS"/>
            </a:endParaRPr>
          </a:p>
          <a:p>
            <a:pPr marL="317500" indent="-304800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316865" algn="l"/>
                <a:tab pos="317500" algn="l"/>
              </a:tabLst>
            </a:pPr>
            <a:r>
              <a:rPr sz="2100" spc="-80" dirty="0">
                <a:latin typeface="Trebuchet MS"/>
                <a:cs typeface="Trebuchet MS"/>
              </a:rPr>
              <a:t>the</a:t>
            </a:r>
            <a:r>
              <a:rPr sz="2100" spc="-155" dirty="0">
                <a:latin typeface="Trebuchet MS"/>
                <a:cs typeface="Trebuchet MS"/>
              </a:rPr>
              <a:t> </a:t>
            </a:r>
            <a:r>
              <a:rPr sz="2100" b="1" spc="-100" dirty="0">
                <a:latin typeface="Trebuchet MS"/>
                <a:cs typeface="Trebuchet MS"/>
              </a:rPr>
              <a:t>start</a:t>
            </a:r>
            <a:r>
              <a:rPr sz="2100" b="1" spc="-165" dirty="0">
                <a:latin typeface="Trebuchet MS"/>
                <a:cs typeface="Trebuchet MS"/>
              </a:rPr>
              <a:t> </a:t>
            </a:r>
            <a:r>
              <a:rPr sz="2100" b="1" spc="-95" dirty="0">
                <a:latin typeface="Trebuchet MS"/>
                <a:cs typeface="Trebuchet MS"/>
              </a:rPr>
              <a:t>bit</a:t>
            </a:r>
            <a:r>
              <a:rPr sz="2100" b="1" spc="-165" dirty="0">
                <a:latin typeface="Trebuchet MS"/>
                <a:cs typeface="Trebuchet MS"/>
              </a:rPr>
              <a:t> </a:t>
            </a:r>
            <a:r>
              <a:rPr sz="2100" b="1" spc="-120" dirty="0">
                <a:latin typeface="Trebuchet MS"/>
                <a:cs typeface="Trebuchet MS"/>
              </a:rPr>
              <a:t>[LOW]</a:t>
            </a:r>
            <a:r>
              <a:rPr sz="2100" b="1" spc="-155" dirty="0">
                <a:latin typeface="Trebuchet MS"/>
                <a:cs typeface="Trebuchet MS"/>
              </a:rPr>
              <a:t> </a:t>
            </a:r>
            <a:r>
              <a:rPr sz="2100" spc="-55" dirty="0">
                <a:latin typeface="Trebuchet MS"/>
                <a:cs typeface="Trebuchet MS"/>
              </a:rPr>
              <a:t>and</a:t>
            </a:r>
            <a:r>
              <a:rPr sz="2100" spc="-155" dirty="0">
                <a:latin typeface="Trebuchet MS"/>
                <a:cs typeface="Trebuchet MS"/>
              </a:rPr>
              <a:t> </a:t>
            </a:r>
            <a:r>
              <a:rPr sz="2100" spc="-75" dirty="0">
                <a:latin typeface="Trebuchet MS"/>
                <a:cs typeface="Trebuchet MS"/>
              </a:rPr>
              <a:t>the</a:t>
            </a:r>
            <a:r>
              <a:rPr sz="2100" spc="-160" dirty="0">
                <a:latin typeface="Trebuchet MS"/>
                <a:cs typeface="Trebuchet MS"/>
              </a:rPr>
              <a:t> </a:t>
            </a:r>
            <a:r>
              <a:rPr sz="2100" b="1" spc="-85" dirty="0">
                <a:latin typeface="Trebuchet MS"/>
                <a:cs typeface="Trebuchet MS"/>
              </a:rPr>
              <a:t>stop</a:t>
            </a:r>
            <a:r>
              <a:rPr sz="2100" b="1" spc="-155" dirty="0">
                <a:latin typeface="Trebuchet MS"/>
                <a:cs typeface="Trebuchet MS"/>
              </a:rPr>
              <a:t> </a:t>
            </a:r>
            <a:r>
              <a:rPr sz="2100" b="1" spc="-95" dirty="0">
                <a:latin typeface="Trebuchet MS"/>
                <a:cs typeface="Trebuchet MS"/>
              </a:rPr>
              <a:t>bit</a:t>
            </a:r>
            <a:r>
              <a:rPr sz="2100" b="1" spc="-165" dirty="0">
                <a:latin typeface="Trebuchet MS"/>
                <a:cs typeface="Trebuchet MS"/>
              </a:rPr>
              <a:t> </a:t>
            </a:r>
            <a:r>
              <a:rPr sz="2100" b="1" spc="-95" dirty="0">
                <a:latin typeface="Trebuchet MS"/>
                <a:cs typeface="Trebuchet MS"/>
              </a:rPr>
              <a:t>[HIGH]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6511" y="5867400"/>
            <a:ext cx="9485376" cy="1234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23811" y="2733039"/>
            <a:ext cx="2794635" cy="128079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683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290"/>
              </a:spcBef>
            </a:pPr>
            <a:r>
              <a:rPr sz="1900" b="1" spc="-145" dirty="0">
                <a:solidFill>
                  <a:srgbClr val="555555"/>
                </a:solidFill>
                <a:latin typeface="Trebuchet MS"/>
                <a:cs typeface="Trebuchet MS"/>
              </a:rPr>
              <a:t>9600 </a:t>
            </a:r>
            <a:r>
              <a:rPr sz="1900" b="1" spc="-95" dirty="0">
                <a:solidFill>
                  <a:srgbClr val="555555"/>
                </a:solidFill>
                <a:latin typeface="Trebuchet MS"/>
                <a:cs typeface="Trebuchet MS"/>
              </a:rPr>
              <a:t>8N1 </a:t>
            </a:r>
            <a:r>
              <a:rPr sz="1900" b="1" spc="254" dirty="0">
                <a:solidFill>
                  <a:srgbClr val="555555"/>
                </a:solidFill>
                <a:latin typeface="Trebuchet MS"/>
                <a:cs typeface="Trebuchet MS"/>
              </a:rPr>
              <a:t>–</a:t>
            </a:r>
            <a:r>
              <a:rPr sz="1900" b="1" spc="-165" dirty="0">
                <a:solidFill>
                  <a:srgbClr val="555555"/>
                </a:solidFill>
                <a:latin typeface="Trebuchet MS"/>
                <a:cs typeface="Trebuchet MS"/>
              </a:rPr>
              <a:t> </a:t>
            </a:r>
            <a:r>
              <a:rPr sz="1900" b="1" spc="-145" dirty="0">
                <a:solidFill>
                  <a:srgbClr val="555555"/>
                </a:solidFill>
                <a:latin typeface="Trebuchet MS"/>
                <a:cs typeface="Trebuchet MS"/>
              </a:rPr>
              <a:t>9600 </a:t>
            </a:r>
            <a:r>
              <a:rPr sz="1900" b="1" spc="-40" dirty="0">
                <a:solidFill>
                  <a:srgbClr val="555555"/>
                </a:solidFill>
                <a:latin typeface="Trebuchet MS"/>
                <a:cs typeface="Trebuchet MS"/>
              </a:rPr>
              <a:t>bps/</a:t>
            </a:r>
            <a:endParaRPr sz="1900">
              <a:latin typeface="Trebuchet MS"/>
              <a:cs typeface="Trebuchet MS"/>
            </a:endParaRPr>
          </a:p>
          <a:p>
            <a:pPr marL="97155" marR="615315">
              <a:lnSpc>
                <a:spcPts val="2300"/>
              </a:lnSpc>
              <a:spcBef>
                <a:spcPts val="85"/>
              </a:spcBef>
            </a:pPr>
            <a:r>
              <a:rPr sz="1900" b="1" spc="-145" dirty="0">
                <a:solidFill>
                  <a:srgbClr val="555555"/>
                </a:solidFill>
                <a:latin typeface="Trebuchet MS"/>
                <a:cs typeface="Trebuchet MS"/>
              </a:rPr>
              <a:t>8 </a:t>
            </a:r>
            <a:r>
              <a:rPr sz="1900" b="1" spc="-85" dirty="0">
                <a:solidFill>
                  <a:srgbClr val="555555"/>
                </a:solidFill>
                <a:latin typeface="Trebuchet MS"/>
                <a:cs typeface="Trebuchet MS"/>
              </a:rPr>
              <a:t>bits </a:t>
            </a:r>
            <a:r>
              <a:rPr sz="1900" b="1" spc="-120" dirty="0">
                <a:solidFill>
                  <a:srgbClr val="555555"/>
                </a:solidFill>
                <a:latin typeface="Trebuchet MS"/>
                <a:cs typeface="Trebuchet MS"/>
              </a:rPr>
              <a:t>per </a:t>
            </a:r>
            <a:r>
              <a:rPr sz="1900" b="1" spc="-85" dirty="0">
                <a:solidFill>
                  <a:srgbClr val="555555"/>
                </a:solidFill>
                <a:latin typeface="Trebuchet MS"/>
                <a:cs typeface="Trebuchet MS"/>
              </a:rPr>
              <a:t>data </a:t>
            </a:r>
            <a:r>
              <a:rPr sz="1900" b="1" spc="80" dirty="0">
                <a:solidFill>
                  <a:srgbClr val="555555"/>
                </a:solidFill>
                <a:latin typeface="Trebuchet MS"/>
                <a:cs typeface="Trebuchet MS"/>
              </a:rPr>
              <a:t>/ </a:t>
            </a:r>
            <a:r>
              <a:rPr sz="1900" b="1" spc="-25" dirty="0">
                <a:solidFill>
                  <a:srgbClr val="555555"/>
                </a:solidFill>
                <a:latin typeface="Trebuchet MS"/>
                <a:cs typeface="Trebuchet MS"/>
              </a:rPr>
              <a:t>No  </a:t>
            </a:r>
            <a:r>
              <a:rPr sz="1900" b="1" spc="-100" dirty="0">
                <a:solidFill>
                  <a:srgbClr val="555555"/>
                </a:solidFill>
                <a:latin typeface="Trebuchet MS"/>
                <a:cs typeface="Trebuchet MS"/>
              </a:rPr>
              <a:t>parity </a:t>
            </a:r>
            <a:r>
              <a:rPr sz="1900" b="1" spc="80" dirty="0">
                <a:solidFill>
                  <a:srgbClr val="555555"/>
                </a:solidFill>
                <a:latin typeface="Trebuchet MS"/>
                <a:cs typeface="Trebuchet MS"/>
              </a:rPr>
              <a:t>/</a:t>
            </a:r>
            <a:r>
              <a:rPr sz="1900" b="1" spc="-320" dirty="0">
                <a:solidFill>
                  <a:srgbClr val="555555"/>
                </a:solidFill>
                <a:latin typeface="Trebuchet MS"/>
                <a:cs typeface="Trebuchet MS"/>
              </a:rPr>
              <a:t> </a:t>
            </a:r>
            <a:r>
              <a:rPr sz="1900" b="1" spc="-90" dirty="0">
                <a:solidFill>
                  <a:srgbClr val="555555"/>
                </a:solidFill>
                <a:latin typeface="Trebuchet MS"/>
                <a:cs typeface="Trebuchet MS"/>
              </a:rPr>
              <a:t>One </a:t>
            </a:r>
            <a:r>
              <a:rPr sz="1900" b="1" spc="-80" dirty="0">
                <a:solidFill>
                  <a:srgbClr val="555555"/>
                </a:solidFill>
                <a:latin typeface="Trebuchet MS"/>
                <a:cs typeface="Trebuchet MS"/>
              </a:rPr>
              <a:t>Stop </a:t>
            </a:r>
            <a:r>
              <a:rPr sz="1900" b="1" spc="-95" dirty="0">
                <a:solidFill>
                  <a:srgbClr val="555555"/>
                </a:solidFill>
                <a:latin typeface="Trebuchet MS"/>
                <a:cs typeface="Trebuchet MS"/>
              </a:rPr>
              <a:t>bit  </a:t>
            </a:r>
            <a:r>
              <a:rPr sz="1900" b="1" spc="-85" dirty="0">
                <a:solidFill>
                  <a:srgbClr val="555555"/>
                </a:solidFill>
                <a:latin typeface="Trebuchet MS"/>
                <a:cs typeface="Trebuchet MS"/>
              </a:rPr>
              <a:t>Always </a:t>
            </a:r>
            <a:r>
              <a:rPr sz="1900" b="1" spc="-75" dirty="0">
                <a:solidFill>
                  <a:srgbClr val="555555"/>
                </a:solidFill>
                <a:latin typeface="Trebuchet MS"/>
                <a:cs typeface="Trebuchet MS"/>
              </a:rPr>
              <a:t>has </a:t>
            </a:r>
            <a:r>
              <a:rPr sz="1900" b="1" spc="-100" dirty="0">
                <a:solidFill>
                  <a:srgbClr val="555555"/>
                </a:solidFill>
                <a:latin typeface="Trebuchet MS"/>
                <a:cs typeface="Trebuchet MS"/>
              </a:rPr>
              <a:t>start</a:t>
            </a:r>
            <a:r>
              <a:rPr sz="1900" b="1" spc="-300" dirty="0">
                <a:solidFill>
                  <a:srgbClr val="555555"/>
                </a:solidFill>
                <a:latin typeface="Trebuchet MS"/>
                <a:cs typeface="Trebuchet MS"/>
              </a:rPr>
              <a:t> </a:t>
            </a:r>
            <a:r>
              <a:rPr sz="1900" b="1" spc="-90" dirty="0">
                <a:solidFill>
                  <a:srgbClr val="555555"/>
                </a:solidFill>
                <a:latin typeface="Trebuchet MS"/>
                <a:cs typeface="Trebuchet MS"/>
              </a:rPr>
              <a:t>bit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94319" y="3989832"/>
            <a:ext cx="252983" cy="1865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80426" y="4013390"/>
            <a:ext cx="81280" cy="1694180"/>
          </a:xfrm>
          <a:custGeom>
            <a:avLst/>
            <a:gdLst/>
            <a:ahLst/>
            <a:cxnLst/>
            <a:rect l="l" t="t" r="r" b="b"/>
            <a:pathLst>
              <a:path w="81279" h="1694179">
                <a:moveTo>
                  <a:pt x="27089" y="1612544"/>
                </a:moveTo>
                <a:lnTo>
                  <a:pt x="0" y="1612544"/>
                </a:lnTo>
                <a:lnTo>
                  <a:pt x="40640" y="1693824"/>
                </a:lnTo>
                <a:lnTo>
                  <a:pt x="74504" y="1626095"/>
                </a:lnTo>
                <a:lnTo>
                  <a:pt x="27089" y="1626095"/>
                </a:lnTo>
                <a:lnTo>
                  <a:pt x="27089" y="1612544"/>
                </a:lnTo>
                <a:close/>
              </a:path>
              <a:path w="81279" h="1694179">
                <a:moveTo>
                  <a:pt x="54178" y="0"/>
                </a:moveTo>
                <a:lnTo>
                  <a:pt x="27089" y="0"/>
                </a:lnTo>
                <a:lnTo>
                  <a:pt x="27089" y="1626095"/>
                </a:lnTo>
                <a:lnTo>
                  <a:pt x="54190" y="1626095"/>
                </a:lnTo>
                <a:lnTo>
                  <a:pt x="54178" y="0"/>
                </a:lnTo>
                <a:close/>
              </a:path>
              <a:path w="81279" h="1694179">
                <a:moveTo>
                  <a:pt x="81279" y="1612544"/>
                </a:moveTo>
                <a:lnTo>
                  <a:pt x="54190" y="1612544"/>
                </a:lnTo>
                <a:lnTo>
                  <a:pt x="54190" y="1626095"/>
                </a:lnTo>
                <a:lnTo>
                  <a:pt x="74504" y="1626095"/>
                </a:lnTo>
                <a:lnTo>
                  <a:pt x="81279" y="161254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8112" y="721868"/>
            <a:ext cx="246316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4916" y="1892299"/>
            <a:ext cx="8488045" cy="460184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78460" marR="231775" indent="-365760">
              <a:lnSpc>
                <a:spcPts val="3700"/>
              </a:lnSpc>
              <a:spcBef>
                <a:spcPts val="54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400" spc="-80" dirty="0">
                <a:latin typeface="Trebuchet MS"/>
                <a:cs typeface="Trebuchet MS"/>
              </a:rPr>
              <a:t>What</a:t>
            </a:r>
            <a:r>
              <a:rPr sz="3400" spc="-254" dirty="0">
                <a:latin typeface="Trebuchet MS"/>
                <a:cs typeface="Trebuchet MS"/>
              </a:rPr>
              <a:t> </a:t>
            </a:r>
            <a:r>
              <a:rPr sz="3400" spc="-180" dirty="0">
                <a:latin typeface="Trebuchet MS"/>
                <a:cs typeface="Trebuchet MS"/>
              </a:rPr>
              <a:t>will</a:t>
            </a:r>
            <a:r>
              <a:rPr sz="3400" spc="-250" dirty="0">
                <a:latin typeface="Trebuchet MS"/>
                <a:cs typeface="Trebuchet MS"/>
              </a:rPr>
              <a:t> </a:t>
            </a:r>
            <a:r>
              <a:rPr sz="3400" spc="-130" dirty="0">
                <a:latin typeface="Trebuchet MS"/>
                <a:cs typeface="Trebuchet MS"/>
              </a:rPr>
              <a:t>be</a:t>
            </a:r>
            <a:r>
              <a:rPr sz="3400" spc="-254" dirty="0">
                <a:latin typeface="Trebuchet MS"/>
                <a:cs typeface="Trebuchet MS"/>
              </a:rPr>
              <a:t> </a:t>
            </a:r>
            <a:r>
              <a:rPr sz="3400" spc="-145" dirty="0">
                <a:latin typeface="Trebuchet MS"/>
                <a:cs typeface="Trebuchet MS"/>
              </a:rPr>
              <a:t>the</a:t>
            </a:r>
            <a:r>
              <a:rPr sz="3400" spc="-254" dirty="0">
                <a:latin typeface="Trebuchet MS"/>
                <a:cs typeface="Trebuchet MS"/>
              </a:rPr>
              <a:t> </a:t>
            </a:r>
            <a:r>
              <a:rPr sz="3400" spc="-90" dirty="0">
                <a:latin typeface="Trebuchet MS"/>
                <a:cs typeface="Trebuchet MS"/>
              </a:rPr>
              <a:t>EVEN</a:t>
            </a:r>
            <a:r>
              <a:rPr sz="3400" spc="-254" dirty="0">
                <a:latin typeface="Trebuchet MS"/>
                <a:cs typeface="Trebuchet MS"/>
              </a:rPr>
              <a:t> </a:t>
            </a:r>
            <a:r>
              <a:rPr sz="3400" spc="-155" dirty="0">
                <a:latin typeface="Trebuchet MS"/>
                <a:cs typeface="Trebuchet MS"/>
              </a:rPr>
              <a:t>parity</a:t>
            </a:r>
            <a:r>
              <a:rPr sz="3400" spc="-254" dirty="0">
                <a:latin typeface="Trebuchet MS"/>
                <a:cs typeface="Trebuchet MS"/>
              </a:rPr>
              <a:t> </a:t>
            </a:r>
            <a:r>
              <a:rPr sz="3400" spc="-155" dirty="0">
                <a:latin typeface="Trebuchet MS"/>
                <a:cs typeface="Trebuchet MS"/>
              </a:rPr>
              <a:t>value</a:t>
            </a:r>
            <a:r>
              <a:rPr sz="3400" spc="-254" dirty="0">
                <a:latin typeface="Trebuchet MS"/>
                <a:cs typeface="Trebuchet MS"/>
              </a:rPr>
              <a:t> </a:t>
            </a:r>
            <a:r>
              <a:rPr sz="3400" spc="-200" dirty="0">
                <a:latin typeface="Trebuchet MS"/>
                <a:cs typeface="Trebuchet MS"/>
              </a:rPr>
              <a:t>if</a:t>
            </a:r>
            <a:r>
              <a:rPr sz="3400" spc="-254" dirty="0">
                <a:latin typeface="Trebuchet MS"/>
                <a:cs typeface="Trebuchet MS"/>
              </a:rPr>
              <a:t> </a:t>
            </a:r>
            <a:r>
              <a:rPr sz="3400" spc="-60" dirty="0">
                <a:latin typeface="Trebuchet MS"/>
                <a:cs typeface="Trebuchet MS"/>
              </a:rPr>
              <a:t>n=1111  </a:t>
            </a:r>
            <a:r>
              <a:rPr sz="3400" spc="25" dirty="0">
                <a:latin typeface="Trebuchet MS"/>
                <a:cs typeface="Trebuchet MS"/>
              </a:rPr>
              <a:t>1110?</a:t>
            </a:r>
            <a:endParaRPr sz="3400">
              <a:latin typeface="Trebuchet MS"/>
              <a:cs typeface="Trebuchet MS"/>
            </a:endParaRPr>
          </a:p>
          <a:p>
            <a:pPr marL="378460" marR="356870" indent="-365760">
              <a:lnSpc>
                <a:spcPts val="3700"/>
              </a:lnSpc>
              <a:spcBef>
                <a:spcPts val="78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400" spc="-80" dirty="0">
                <a:latin typeface="Trebuchet MS"/>
                <a:cs typeface="Trebuchet MS"/>
              </a:rPr>
              <a:t>What</a:t>
            </a:r>
            <a:r>
              <a:rPr sz="3400" spc="-250" dirty="0">
                <a:latin typeface="Trebuchet MS"/>
                <a:cs typeface="Trebuchet MS"/>
              </a:rPr>
              <a:t> </a:t>
            </a:r>
            <a:r>
              <a:rPr sz="3400" spc="-185" dirty="0">
                <a:latin typeface="Trebuchet MS"/>
                <a:cs typeface="Trebuchet MS"/>
              </a:rPr>
              <a:t>will</a:t>
            </a:r>
            <a:r>
              <a:rPr sz="3400" spc="-250" dirty="0">
                <a:latin typeface="Trebuchet MS"/>
                <a:cs typeface="Trebuchet MS"/>
              </a:rPr>
              <a:t> </a:t>
            </a:r>
            <a:r>
              <a:rPr sz="3400" spc="-130" dirty="0">
                <a:latin typeface="Trebuchet MS"/>
                <a:cs typeface="Trebuchet MS"/>
              </a:rPr>
              <a:t>be</a:t>
            </a:r>
            <a:r>
              <a:rPr sz="3400" spc="-250" dirty="0">
                <a:latin typeface="Trebuchet MS"/>
                <a:cs typeface="Trebuchet MS"/>
              </a:rPr>
              <a:t> </a:t>
            </a:r>
            <a:r>
              <a:rPr sz="3400" spc="-145" dirty="0">
                <a:latin typeface="Trebuchet MS"/>
                <a:cs typeface="Trebuchet MS"/>
              </a:rPr>
              <a:t>the</a:t>
            </a:r>
            <a:r>
              <a:rPr sz="3400" spc="-250" dirty="0">
                <a:latin typeface="Trebuchet MS"/>
                <a:cs typeface="Trebuchet MS"/>
              </a:rPr>
              <a:t> </a:t>
            </a:r>
            <a:r>
              <a:rPr sz="3400" dirty="0">
                <a:latin typeface="Trebuchet MS"/>
                <a:cs typeface="Trebuchet MS"/>
              </a:rPr>
              <a:t>ODD</a:t>
            </a:r>
            <a:r>
              <a:rPr sz="3400" spc="-245" dirty="0">
                <a:latin typeface="Trebuchet MS"/>
                <a:cs typeface="Trebuchet MS"/>
              </a:rPr>
              <a:t> </a:t>
            </a:r>
            <a:r>
              <a:rPr sz="3400" spc="-155" dirty="0">
                <a:latin typeface="Trebuchet MS"/>
                <a:cs typeface="Trebuchet MS"/>
              </a:rPr>
              <a:t>parity</a:t>
            </a:r>
            <a:r>
              <a:rPr sz="3400" spc="-240" dirty="0">
                <a:latin typeface="Trebuchet MS"/>
                <a:cs typeface="Trebuchet MS"/>
              </a:rPr>
              <a:t> </a:t>
            </a:r>
            <a:r>
              <a:rPr sz="3400" spc="-155" dirty="0">
                <a:latin typeface="Trebuchet MS"/>
                <a:cs typeface="Trebuchet MS"/>
              </a:rPr>
              <a:t>value</a:t>
            </a:r>
            <a:r>
              <a:rPr sz="3400" spc="-254" dirty="0">
                <a:latin typeface="Trebuchet MS"/>
                <a:cs typeface="Trebuchet MS"/>
              </a:rPr>
              <a:t> </a:t>
            </a:r>
            <a:r>
              <a:rPr sz="3400" spc="-200" dirty="0">
                <a:latin typeface="Trebuchet MS"/>
                <a:cs typeface="Trebuchet MS"/>
              </a:rPr>
              <a:t>if</a:t>
            </a:r>
            <a:r>
              <a:rPr sz="3400" spc="-250" dirty="0">
                <a:latin typeface="Trebuchet MS"/>
                <a:cs typeface="Trebuchet MS"/>
              </a:rPr>
              <a:t> </a:t>
            </a:r>
            <a:r>
              <a:rPr sz="3400" spc="-65" dirty="0">
                <a:latin typeface="Trebuchet MS"/>
                <a:cs typeface="Trebuchet MS"/>
              </a:rPr>
              <a:t>n=1111  </a:t>
            </a:r>
            <a:r>
              <a:rPr sz="3400" spc="25" dirty="0">
                <a:latin typeface="Trebuchet MS"/>
                <a:cs typeface="Trebuchet MS"/>
              </a:rPr>
              <a:t>1110?</a:t>
            </a:r>
            <a:endParaRPr sz="3400">
              <a:latin typeface="Trebuchet MS"/>
              <a:cs typeface="Trebuchet MS"/>
            </a:endParaRPr>
          </a:p>
          <a:p>
            <a:pPr marL="378460" marR="5080" indent="-365760">
              <a:lnSpc>
                <a:spcPts val="3670"/>
              </a:lnSpc>
              <a:spcBef>
                <a:spcPts val="83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400" spc="-80" dirty="0">
                <a:latin typeface="Trebuchet MS"/>
                <a:cs typeface="Trebuchet MS"/>
              </a:rPr>
              <a:t>How</a:t>
            </a:r>
            <a:r>
              <a:rPr sz="3400" spc="-254" dirty="0">
                <a:latin typeface="Trebuchet MS"/>
                <a:cs typeface="Trebuchet MS"/>
              </a:rPr>
              <a:t> </a:t>
            </a:r>
            <a:r>
              <a:rPr sz="3400" spc="-105" dirty="0">
                <a:latin typeface="Trebuchet MS"/>
                <a:cs typeface="Trebuchet MS"/>
              </a:rPr>
              <a:t>long</a:t>
            </a:r>
            <a:r>
              <a:rPr sz="3400" spc="-240" dirty="0">
                <a:latin typeface="Trebuchet MS"/>
                <a:cs typeface="Trebuchet MS"/>
              </a:rPr>
              <a:t> </a:t>
            </a:r>
            <a:r>
              <a:rPr sz="3400" spc="-85" dirty="0">
                <a:latin typeface="Trebuchet MS"/>
                <a:cs typeface="Trebuchet MS"/>
              </a:rPr>
              <a:t>does</a:t>
            </a:r>
            <a:r>
              <a:rPr sz="3400" spc="-254" dirty="0">
                <a:latin typeface="Trebuchet MS"/>
                <a:cs typeface="Trebuchet MS"/>
              </a:rPr>
              <a:t> </a:t>
            </a:r>
            <a:r>
              <a:rPr sz="3400" spc="-200" dirty="0">
                <a:latin typeface="Trebuchet MS"/>
                <a:cs typeface="Trebuchet MS"/>
              </a:rPr>
              <a:t>it</a:t>
            </a:r>
            <a:r>
              <a:rPr sz="3400" spc="-250" dirty="0">
                <a:latin typeface="Trebuchet MS"/>
                <a:cs typeface="Trebuchet MS"/>
              </a:rPr>
              <a:t> </a:t>
            </a:r>
            <a:r>
              <a:rPr sz="3400" spc="-210" dirty="0">
                <a:latin typeface="Trebuchet MS"/>
                <a:cs typeface="Trebuchet MS"/>
              </a:rPr>
              <a:t>take</a:t>
            </a:r>
            <a:r>
              <a:rPr sz="3400" spc="-254" dirty="0">
                <a:latin typeface="Trebuchet MS"/>
                <a:cs typeface="Trebuchet MS"/>
              </a:rPr>
              <a:t> </a:t>
            </a:r>
            <a:r>
              <a:rPr sz="3400" spc="-135" dirty="0">
                <a:latin typeface="Trebuchet MS"/>
                <a:cs typeface="Trebuchet MS"/>
              </a:rPr>
              <a:t>to</a:t>
            </a:r>
            <a:r>
              <a:rPr sz="3400" spc="-254" dirty="0">
                <a:latin typeface="Trebuchet MS"/>
                <a:cs typeface="Trebuchet MS"/>
              </a:rPr>
              <a:t> </a:t>
            </a:r>
            <a:r>
              <a:rPr sz="3400" spc="-145" dirty="0">
                <a:latin typeface="Trebuchet MS"/>
                <a:cs typeface="Trebuchet MS"/>
              </a:rPr>
              <a:t>transmit</a:t>
            </a:r>
            <a:r>
              <a:rPr sz="3400" spc="-250" dirty="0">
                <a:latin typeface="Trebuchet MS"/>
                <a:cs typeface="Trebuchet MS"/>
              </a:rPr>
              <a:t> </a:t>
            </a:r>
            <a:r>
              <a:rPr sz="3400" spc="-155" dirty="0">
                <a:latin typeface="Trebuchet MS"/>
                <a:cs typeface="Trebuchet MS"/>
              </a:rPr>
              <a:t>a</a:t>
            </a:r>
            <a:r>
              <a:rPr sz="3400" spc="-245" dirty="0">
                <a:latin typeface="Trebuchet MS"/>
                <a:cs typeface="Trebuchet MS"/>
              </a:rPr>
              <a:t> </a:t>
            </a:r>
            <a:r>
              <a:rPr sz="3400" spc="-45" dirty="0">
                <a:latin typeface="Trebuchet MS"/>
                <a:cs typeface="Trebuchet MS"/>
              </a:rPr>
              <a:t>1-Mbit</a:t>
            </a:r>
            <a:r>
              <a:rPr sz="3400" spc="-250" dirty="0">
                <a:latin typeface="Trebuchet MS"/>
                <a:cs typeface="Trebuchet MS"/>
              </a:rPr>
              <a:t> </a:t>
            </a:r>
            <a:r>
              <a:rPr sz="3400" spc="-195" dirty="0">
                <a:latin typeface="Trebuchet MS"/>
                <a:cs typeface="Trebuchet MS"/>
              </a:rPr>
              <a:t>file  at </a:t>
            </a:r>
            <a:r>
              <a:rPr sz="3400" spc="-55" dirty="0">
                <a:latin typeface="Trebuchet MS"/>
                <a:cs typeface="Trebuchet MS"/>
              </a:rPr>
              <a:t>9600 </a:t>
            </a:r>
            <a:r>
              <a:rPr sz="3400" spc="-105" dirty="0">
                <a:latin typeface="Trebuchet MS"/>
                <a:cs typeface="Trebuchet MS"/>
              </a:rPr>
              <a:t>baud</a:t>
            </a:r>
            <a:r>
              <a:rPr sz="3400" spc="-500" dirty="0">
                <a:latin typeface="Trebuchet MS"/>
                <a:cs typeface="Trebuchet MS"/>
              </a:rPr>
              <a:t> </a:t>
            </a:r>
            <a:r>
              <a:rPr sz="3400" spc="-95" dirty="0">
                <a:latin typeface="Trebuchet MS"/>
                <a:cs typeface="Trebuchet MS"/>
              </a:rPr>
              <a:t>rate?</a:t>
            </a:r>
            <a:endParaRPr sz="3400">
              <a:latin typeface="Trebuchet MS"/>
              <a:cs typeface="Trebuchet MS"/>
            </a:endParaRPr>
          </a:p>
          <a:p>
            <a:pPr marL="378460" marR="557530" indent="-365760">
              <a:lnSpc>
                <a:spcPct val="90300"/>
              </a:lnSpc>
              <a:spcBef>
                <a:spcPts val="77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400" spc="-245" dirty="0">
                <a:latin typeface="Trebuchet MS"/>
                <a:cs typeface="Trebuchet MS"/>
              </a:rPr>
              <a:t>Let’s </a:t>
            </a:r>
            <a:r>
              <a:rPr sz="3400" spc="-135" dirty="0">
                <a:latin typeface="Trebuchet MS"/>
                <a:cs typeface="Trebuchet MS"/>
              </a:rPr>
              <a:t>say </a:t>
            </a:r>
            <a:r>
              <a:rPr sz="3400" spc="-140" dirty="0">
                <a:latin typeface="Trebuchet MS"/>
                <a:cs typeface="Trebuchet MS"/>
              </a:rPr>
              <a:t>P </a:t>
            </a:r>
            <a:r>
              <a:rPr sz="3400" spc="-135" dirty="0">
                <a:latin typeface="Trebuchet MS"/>
                <a:cs typeface="Trebuchet MS"/>
              </a:rPr>
              <a:t>represents </a:t>
            </a:r>
            <a:r>
              <a:rPr sz="3400" spc="-160" dirty="0">
                <a:latin typeface="Trebuchet MS"/>
                <a:cs typeface="Trebuchet MS"/>
              </a:rPr>
              <a:t>Even </a:t>
            </a:r>
            <a:r>
              <a:rPr sz="3400" spc="-235" dirty="0">
                <a:latin typeface="Trebuchet MS"/>
                <a:cs typeface="Trebuchet MS"/>
              </a:rPr>
              <a:t>Parity. </a:t>
            </a:r>
            <a:r>
              <a:rPr sz="3400" spc="-75" dirty="0">
                <a:latin typeface="Trebuchet MS"/>
                <a:cs typeface="Trebuchet MS"/>
              </a:rPr>
              <a:t>Assume  </a:t>
            </a:r>
            <a:r>
              <a:rPr sz="3400" spc="-165" dirty="0">
                <a:latin typeface="Trebuchet MS"/>
                <a:cs typeface="Trebuchet MS"/>
              </a:rPr>
              <a:t>P=1.</a:t>
            </a:r>
            <a:r>
              <a:rPr sz="3400" spc="-250" dirty="0">
                <a:latin typeface="Trebuchet MS"/>
                <a:cs typeface="Trebuchet MS"/>
              </a:rPr>
              <a:t> </a:t>
            </a:r>
            <a:r>
              <a:rPr sz="3400" spc="-145" dirty="0">
                <a:latin typeface="Trebuchet MS"/>
                <a:cs typeface="Trebuchet MS"/>
              </a:rPr>
              <a:t>Can</a:t>
            </a:r>
            <a:r>
              <a:rPr sz="3400" spc="-245" dirty="0">
                <a:latin typeface="Trebuchet MS"/>
                <a:cs typeface="Trebuchet MS"/>
              </a:rPr>
              <a:t> </a:t>
            </a:r>
            <a:r>
              <a:rPr sz="3400" spc="-145" dirty="0">
                <a:latin typeface="Trebuchet MS"/>
                <a:cs typeface="Trebuchet MS"/>
              </a:rPr>
              <a:t>we</a:t>
            </a:r>
            <a:r>
              <a:rPr sz="3400" spc="-260" dirty="0">
                <a:latin typeface="Trebuchet MS"/>
                <a:cs typeface="Trebuchet MS"/>
              </a:rPr>
              <a:t> </a:t>
            </a:r>
            <a:r>
              <a:rPr sz="3400" spc="-190" dirty="0">
                <a:latin typeface="Trebuchet MS"/>
                <a:cs typeface="Trebuchet MS"/>
              </a:rPr>
              <a:t>accept</a:t>
            </a:r>
            <a:r>
              <a:rPr sz="3400" spc="-250" dirty="0">
                <a:latin typeface="Trebuchet MS"/>
                <a:cs typeface="Trebuchet MS"/>
              </a:rPr>
              <a:t> </a:t>
            </a:r>
            <a:r>
              <a:rPr sz="3400" spc="-125" dirty="0">
                <a:latin typeface="Trebuchet MS"/>
                <a:cs typeface="Trebuchet MS"/>
              </a:rPr>
              <a:t>this</a:t>
            </a:r>
            <a:r>
              <a:rPr sz="3400" spc="-254" dirty="0">
                <a:latin typeface="Trebuchet MS"/>
                <a:cs typeface="Trebuchet MS"/>
              </a:rPr>
              <a:t> </a:t>
            </a:r>
            <a:r>
              <a:rPr sz="3400" spc="-100" dirty="0">
                <a:latin typeface="Trebuchet MS"/>
                <a:cs typeface="Trebuchet MS"/>
              </a:rPr>
              <a:t>as</a:t>
            </a:r>
            <a:r>
              <a:rPr sz="3400" spc="-254" dirty="0">
                <a:latin typeface="Trebuchet MS"/>
                <a:cs typeface="Trebuchet MS"/>
              </a:rPr>
              <a:t> </a:t>
            </a:r>
            <a:r>
              <a:rPr sz="3400" spc="-155" dirty="0">
                <a:latin typeface="Trebuchet MS"/>
                <a:cs typeface="Trebuchet MS"/>
              </a:rPr>
              <a:t>a</a:t>
            </a:r>
            <a:r>
              <a:rPr sz="3400" spc="-245" dirty="0">
                <a:latin typeface="Trebuchet MS"/>
                <a:cs typeface="Trebuchet MS"/>
              </a:rPr>
              <a:t> </a:t>
            </a:r>
            <a:r>
              <a:rPr sz="3400" spc="-180" dirty="0">
                <a:latin typeface="Trebuchet MS"/>
                <a:cs typeface="Trebuchet MS"/>
              </a:rPr>
              <a:t>correct</a:t>
            </a:r>
            <a:r>
              <a:rPr sz="3400" spc="-254" dirty="0">
                <a:latin typeface="Trebuchet MS"/>
                <a:cs typeface="Trebuchet MS"/>
              </a:rPr>
              <a:t> </a:t>
            </a:r>
            <a:r>
              <a:rPr sz="3400" spc="-195" dirty="0">
                <a:latin typeface="Trebuchet MS"/>
                <a:cs typeface="Trebuchet MS"/>
              </a:rPr>
              <a:t>frame:  </a:t>
            </a:r>
            <a:r>
              <a:rPr sz="3400" spc="-55" dirty="0">
                <a:latin typeface="Trebuchet MS"/>
                <a:cs typeface="Trebuchet MS"/>
              </a:rPr>
              <a:t>1101</a:t>
            </a:r>
            <a:r>
              <a:rPr sz="3400" spc="-254" dirty="0">
                <a:latin typeface="Trebuchet MS"/>
                <a:cs typeface="Trebuchet MS"/>
              </a:rPr>
              <a:t> </a:t>
            </a:r>
            <a:r>
              <a:rPr sz="3400" spc="-5" dirty="0">
                <a:latin typeface="Trebuchet MS"/>
                <a:cs typeface="Trebuchet MS"/>
              </a:rPr>
              <a:t>1110P?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8135" y="721868"/>
            <a:ext cx="534352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Serial</a:t>
            </a:r>
            <a:r>
              <a:rPr spc="-380" dirty="0"/>
              <a:t> </a:t>
            </a:r>
            <a:r>
              <a:rPr spc="-195" dirty="0"/>
              <a:t>Communication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4916" y="1526019"/>
            <a:ext cx="7900034" cy="20650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78460" indent="-36576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550" spc="-100" dirty="0">
                <a:latin typeface="Trebuchet MS"/>
                <a:cs typeface="Trebuchet MS"/>
              </a:rPr>
              <a:t>Universal </a:t>
            </a:r>
            <a:r>
              <a:rPr sz="2550" spc="-70" dirty="0">
                <a:latin typeface="Trebuchet MS"/>
                <a:cs typeface="Trebuchet MS"/>
              </a:rPr>
              <a:t>Asynchronous </a:t>
            </a:r>
            <a:r>
              <a:rPr sz="2550" spc="-130" dirty="0">
                <a:latin typeface="Trebuchet MS"/>
                <a:cs typeface="Trebuchet MS"/>
              </a:rPr>
              <a:t>Receiver </a:t>
            </a:r>
            <a:r>
              <a:rPr sz="2550" spc="-80" dirty="0">
                <a:latin typeface="Trebuchet MS"/>
                <a:cs typeface="Trebuchet MS"/>
              </a:rPr>
              <a:t>and</a:t>
            </a:r>
            <a:r>
              <a:rPr sz="2550" spc="-550" dirty="0">
                <a:latin typeface="Trebuchet MS"/>
                <a:cs typeface="Trebuchet MS"/>
              </a:rPr>
              <a:t> </a:t>
            </a:r>
            <a:r>
              <a:rPr sz="2550" spc="-145" dirty="0">
                <a:latin typeface="Trebuchet MS"/>
                <a:cs typeface="Trebuchet MS"/>
              </a:rPr>
              <a:t>Transmitter </a:t>
            </a:r>
            <a:r>
              <a:rPr sz="2550" spc="-130" dirty="0">
                <a:latin typeface="Trebuchet MS"/>
                <a:cs typeface="Trebuchet MS"/>
              </a:rPr>
              <a:t>(UART)</a:t>
            </a:r>
            <a:endParaRPr sz="2550">
              <a:latin typeface="Trebuchet MS"/>
              <a:cs typeface="Trebuchet MS"/>
            </a:endParaRPr>
          </a:p>
          <a:p>
            <a:pPr marL="805180" lvl="1" indent="-30480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804545" algn="l"/>
                <a:tab pos="805180" algn="l"/>
              </a:tabLst>
            </a:pPr>
            <a:r>
              <a:rPr sz="2100" spc="-80" dirty="0">
                <a:latin typeface="Trebuchet MS"/>
                <a:cs typeface="Trebuchet MS"/>
              </a:rPr>
              <a:t>UART </a:t>
            </a:r>
            <a:r>
              <a:rPr sz="2100" spc="-65" dirty="0">
                <a:latin typeface="Trebuchet MS"/>
                <a:cs typeface="Trebuchet MS"/>
              </a:rPr>
              <a:t>is</a:t>
            </a:r>
            <a:r>
              <a:rPr sz="2100" spc="-229" dirty="0">
                <a:latin typeface="Trebuchet MS"/>
                <a:cs typeface="Trebuchet MS"/>
              </a:rPr>
              <a:t> </a:t>
            </a:r>
            <a:r>
              <a:rPr sz="2100" spc="-85" dirty="0">
                <a:latin typeface="Trebuchet MS"/>
                <a:cs typeface="Trebuchet MS"/>
              </a:rPr>
              <a:t>programmable.</a:t>
            </a:r>
            <a:endParaRPr sz="2100">
              <a:latin typeface="Trebuchet MS"/>
              <a:cs typeface="Trebuchet MS"/>
            </a:endParaRPr>
          </a:p>
          <a:p>
            <a:pPr marL="805180" lvl="1" indent="-30480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04545" algn="l"/>
                <a:tab pos="805180" algn="l"/>
              </a:tabLst>
            </a:pPr>
            <a:r>
              <a:rPr sz="2100" spc="-45" dirty="0">
                <a:latin typeface="Trebuchet MS"/>
                <a:cs typeface="Trebuchet MS"/>
              </a:rPr>
              <a:t>Asynchronous</a:t>
            </a:r>
            <a:endParaRPr sz="2100">
              <a:latin typeface="Trebuchet MS"/>
              <a:cs typeface="Trebuchet MS"/>
            </a:endParaRPr>
          </a:p>
          <a:p>
            <a:pPr marL="805180" lvl="1" indent="-304800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804545" algn="l"/>
                <a:tab pos="805180" algn="l"/>
              </a:tabLst>
            </a:pPr>
            <a:r>
              <a:rPr sz="2100" spc="-60" dirty="0">
                <a:latin typeface="Trebuchet MS"/>
                <a:cs typeface="Trebuchet MS"/>
              </a:rPr>
              <a:t>Sender</a:t>
            </a:r>
            <a:r>
              <a:rPr sz="2100" spc="-155" dirty="0">
                <a:latin typeface="Trebuchet MS"/>
                <a:cs typeface="Trebuchet MS"/>
              </a:rPr>
              <a:t> </a:t>
            </a:r>
            <a:r>
              <a:rPr sz="2100" spc="-65" dirty="0">
                <a:latin typeface="Trebuchet MS"/>
                <a:cs typeface="Trebuchet MS"/>
              </a:rPr>
              <a:t>provides</a:t>
            </a:r>
            <a:r>
              <a:rPr sz="2100" spc="-150" dirty="0">
                <a:latin typeface="Trebuchet MS"/>
                <a:cs typeface="Trebuchet MS"/>
              </a:rPr>
              <a:t> </a:t>
            </a:r>
            <a:r>
              <a:rPr sz="2100" spc="-20" dirty="0">
                <a:latin typeface="Trebuchet MS"/>
                <a:cs typeface="Trebuchet MS"/>
              </a:rPr>
              <a:t>no</a:t>
            </a:r>
            <a:r>
              <a:rPr sz="2100" spc="-160" dirty="0">
                <a:latin typeface="Trebuchet MS"/>
                <a:cs typeface="Trebuchet MS"/>
              </a:rPr>
              <a:t> </a:t>
            </a:r>
            <a:r>
              <a:rPr sz="2100" spc="-105" dirty="0">
                <a:latin typeface="Trebuchet MS"/>
                <a:cs typeface="Trebuchet MS"/>
              </a:rPr>
              <a:t>clock</a:t>
            </a:r>
            <a:r>
              <a:rPr sz="2100" spc="-150" dirty="0">
                <a:latin typeface="Trebuchet MS"/>
                <a:cs typeface="Trebuchet MS"/>
              </a:rPr>
              <a:t> </a:t>
            </a:r>
            <a:r>
              <a:rPr sz="2100" spc="-75" dirty="0">
                <a:latin typeface="Trebuchet MS"/>
                <a:cs typeface="Trebuchet MS"/>
              </a:rPr>
              <a:t>signal</a:t>
            </a:r>
            <a:r>
              <a:rPr sz="2100" spc="-150" dirty="0">
                <a:latin typeface="Trebuchet MS"/>
                <a:cs typeface="Trebuchet MS"/>
              </a:rPr>
              <a:t> </a:t>
            </a:r>
            <a:r>
              <a:rPr sz="2100" spc="-70" dirty="0">
                <a:latin typeface="Trebuchet MS"/>
                <a:cs typeface="Trebuchet MS"/>
              </a:rPr>
              <a:t>to</a:t>
            </a:r>
            <a:r>
              <a:rPr sz="2100" spc="-160" dirty="0">
                <a:latin typeface="Trebuchet MS"/>
                <a:cs typeface="Trebuchet MS"/>
              </a:rPr>
              <a:t> </a:t>
            </a:r>
            <a:r>
              <a:rPr sz="2100" spc="-90" dirty="0">
                <a:latin typeface="Trebuchet MS"/>
                <a:cs typeface="Trebuchet MS"/>
              </a:rPr>
              <a:t>receivers</a:t>
            </a:r>
            <a:endParaRPr sz="2100">
              <a:latin typeface="Trebuchet MS"/>
              <a:cs typeface="Trebuchet MS"/>
            </a:endParaRPr>
          </a:p>
          <a:p>
            <a:pPr marL="805180" lvl="1" indent="-304800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804545" algn="l"/>
                <a:tab pos="805180" algn="l"/>
              </a:tabLst>
            </a:pPr>
            <a:r>
              <a:rPr sz="2100" spc="-75" dirty="0">
                <a:latin typeface="Trebuchet MS"/>
                <a:cs typeface="Trebuchet MS"/>
              </a:rPr>
              <a:t>FT232R</a:t>
            </a:r>
            <a:r>
              <a:rPr sz="2100" spc="-155" dirty="0">
                <a:latin typeface="Trebuchet MS"/>
                <a:cs typeface="Trebuchet MS"/>
              </a:rPr>
              <a:t> </a:t>
            </a:r>
            <a:r>
              <a:rPr sz="2100" spc="-80" dirty="0">
                <a:latin typeface="Trebuchet MS"/>
                <a:cs typeface="Trebuchet MS"/>
              </a:rPr>
              <a:t>converts</a:t>
            </a:r>
            <a:r>
              <a:rPr sz="2100" spc="-145" dirty="0">
                <a:latin typeface="Trebuchet MS"/>
                <a:cs typeface="Trebuchet MS"/>
              </a:rPr>
              <a:t> </a:t>
            </a:r>
            <a:r>
              <a:rPr sz="2100" spc="-80" dirty="0">
                <a:latin typeface="Trebuchet MS"/>
                <a:cs typeface="Trebuchet MS"/>
              </a:rPr>
              <a:t>the</a:t>
            </a:r>
            <a:r>
              <a:rPr sz="2100" spc="-150" dirty="0">
                <a:latin typeface="Trebuchet MS"/>
                <a:cs typeface="Trebuchet MS"/>
              </a:rPr>
              <a:t> </a:t>
            </a:r>
            <a:r>
              <a:rPr sz="2100" spc="-80" dirty="0">
                <a:latin typeface="Trebuchet MS"/>
                <a:cs typeface="Trebuchet MS"/>
              </a:rPr>
              <a:t>UART</a:t>
            </a:r>
            <a:r>
              <a:rPr sz="2100" spc="-150" dirty="0">
                <a:latin typeface="Trebuchet MS"/>
                <a:cs typeface="Trebuchet MS"/>
              </a:rPr>
              <a:t> </a:t>
            </a:r>
            <a:r>
              <a:rPr sz="2100" spc="-65" dirty="0">
                <a:latin typeface="Trebuchet MS"/>
                <a:cs typeface="Trebuchet MS"/>
              </a:rPr>
              <a:t>port</a:t>
            </a:r>
            <a:r>
              <a:rPr sz="2100" spc="-150" dirty="0">
                <a:latin typeface="Trebuchet MS"/>
                <a:cs typeface="Trebuchet MS"/>
              </a:rPr>
              <a:t> </a:t>
            </a:r>
            <a:r>
              <a:rPr sz="2100" spc="-70" dirty="0">
                <a:latin typeface="Trebuchet MS"/>
                <a:cs typeface="Trebuchet MS"/>
              </a:rPr>
              <a:t>to</a:t>
            </a:r>
            <a:r>
              <a:rPr sz="2100" spc="-155" dirty="0">
                <a:latin typeface="Trebuchet MS"/>
                <a:cs typeface="Trebuchet MS"/>
              </a:rPr>
              <a:t> </a:t>
            </a:r>
            <a:r>
              <a:rPr sz="2100" spc="-85" dirty="0">
                <a:latin typeface="Trebuchet MS"/>
                <a:cs typeface="Trebuchet MS"/>
              </a:rPr>
              <a:t>a</a:t>
            </a:r>
            <a:r>
              <a:rPr sz="2100" spc="-150" dirty="0">
                <a:latin typeface="Trebuchet MS"/>
                <a:cs typeface="Trebuchet MS"/>
              </a:rPr>
              <a:t> </a:t>
            </a:r>
            <a:r>
              <a:rPr sz="2100" spc="-75" dirty="0">
                <a:latin typeface="Trebuchet MS"/>
                <a:cs typeface="Trebuchet MS"/>
              </a:rPr>
              <a:t>standard</a:t>
            </a:r>
            <a:r>
              <a:rPr sz="2100" spc="-155" dirty="0">
                <a:latin typeface="Trebuchet MS"/>
                <a:cs typeface="Trebuchet MS"/>
              </a:rPr>
              <a:t> </a:t>
            </a:r>
            <a:r>
              <a:rPr sz="2100" spc="-15" dirty="0">
                <a:latin typeface="Trebuchet MS"/>
                <a:cs typeface="Trebuchet MS"/>
              </a:rPr>
              <a:t>USB</a:t>
            </a:r>
            <a:r>
              <a:rPr sz="2100" spc="-160" dirty="0">
                <a:latin typeface="Trebuchet MS"/>
                <a:cs typeface="Trebuchet MS"/>
              </a:rPr>
              <a:t> </a:t>
            </a:r>
            <a:r>
              <a:rPr sz="2100" spc="-105" dirty="0">
                <a:latin typeface="Trebuchet MS"/>
                <a:cs typeface="Trebuchet MS"/>
              </a:rPr>
              <a:t>interface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8473" y="4008628"/>
            <a:ext cx="9321457" cy="2840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7447" y="652272"/>
            <a:ext cx="1368552" cy="1368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0985" y="721868"/>
            <a:ext cx="281749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Data</a:t>
            </a:r>
            <a:r>
              <a:rPr spc="-434" dirty="0"/>
              <a:t> </a:t>
            </a:r>
            <a:r>
              <a:rPr spc="-240" dirty="0"/>
              <a:t>Frame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23756" y="7083043"/>
            <a:ext cx="107314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15" dirty="0">
                <a:solidFill>
                  <a:srgbClr val="898989"/>
                </a:solidFill>
                <a:latin typeface="Trebuchet MS"/>
                <a:cs typeface="Trebuchet MS"/>
              </a:rPr>
              <a:t>7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4916" y="4864100"/>
            <a:ext cx="1737995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57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350" spc="-110" dirty="0">
                <a:latin typeface="Trebuchet MS"/>
                <a:cs typeface="Trebuchet MS"/>
              </a:rPr>
              <a:t>Data</a:t>
            </a:r>
            <a:r>
              <a:rPr sz="2350" spc="-240" dirty="0">
                <a:latin typeface="Trebuchet MS"/>
                <a:cs typeface="Trebuchet MS"/>
              </a:rPr>
              <a:t> </a:t>
            </a:r>
            <a:r>
              <a:rPr sz="2350" spc="-125" dirty="0">
                <a:latin typeface="Trebuchet MS"/>
                <a:cs typeface="Trebuchet MS"/>
              </a:rPr>
              <a:t>frame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2596" y="5223764"/>
            <a:ext cx="1713864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16865" algn="l"/>
              </a:tabLst>
            </a:pPr>
            <a:r>
              <a:rPr sz="2100" spc="20" dirty="0">
                <a:latin typeface="Arial"/>
                <a:cs typeface="Arial"/>
              </a:rPr>
              <a:t>–	</a:t>
            </a:r>
            <a:r>
              <a:rPr sz="2100" spc="-40" dirty="0">
                <a:latin typeface="Trebuchet MS"/>
                <a:cs typeface="Trebuchet MS"/>
              </a:rPr>
              <a:t>One </a:t>
            </a:r>
            <a:r>
              <a:rPr sz="2100" spc="-95" dirty="0">
                <a:latin typeface="Trebuchet MS"/>
                <a:cs typeface="Trebuchet MS"/>
              </a:rPr>
              <a:t>start</a:t>
            </a:r>
            <a:r>
              <a:rPr sz="2100" spc="-320" dirty="0">
                <a:latin typeface="Trebuchet MS"/>
                <a:cs typeface="Trebuchet MS"/>
              </a:rPr>
              <a:t> </a:t>
            </a:r>
            <a:r>
              <a:rPr sz="2100" spc="-95" dirty="0">
                <a:latin typeface="Trebuchet MS"/>
                <a:cs typeface="Trebuchet MS"/>
              </a:rPr>
              <a:t>bit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2596" y="5546852"/>
            <a:ext cx="529717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16865" algn="l"/>
              </a:tabLst>
            </a:pPr>
            <a:r>
              <a:rPr sz="2100" spc="20" dirty="0">
                <a:latin typeface="Arial"/>
                <a:cs typeface="Arial"/>
              </a:rPr>
              <a:t>–	</a:t>
            </a:r>
            <a:r>
              <a:rPr sz="2100" spc="-80" dirty="0">
                <a:latin typeface="Trebuchet MS"/>
                <a:cs typeface="Trebuchet MS"/>
              </a:rPr>
              <a:t>Data</a:t>
            </a:r>
            <a:r>
              <a:rPr sz="2100" spc="-155" dirty="0">
                <a:latin typeface="Trebuchet MS"/>
                <a:cs typeface="Trebuchet MS"/>
              </a:rPr>
              <a:t> </a:t>
            </a:r>
            <a:r>
              <a:rPr sz="2100" spc="-85" dirty="0">
                <a:latin typeface="Trebuchet MS"/>
                <a:cs typeface="Trebuchet MS"/>
              </a:rPr>
              <a:t>(LSB</a:t>
            </a:r>
            <a:r>
              <a:rPr sz="2100" spc="-160" dirty="0">
                <a:latin typeface="Trebuchet MS"/>
                <a:cs typeface="Trebuchet MS"/>
              </a:rPr>
              <a:t> </a:t>
            </a:r>
            <a:r>
              <a:rPr sz="2100" spc="-100" dirty="0">
                <a:latin typeface="Trebuchet MS"/>
                <a:cs typeface="Trebuchet MS"/>
              </a:rPr>
              <a:t>first</a:t>
            </a:r>
            <a:r>
              <a:rPr sz="2100" spc="-150" dirty="0">
                <a:latin typeface="Trebuchet MS"/>
                <a:cs typeface="Trebuchet MS"/>
              </a:rPr>
              <a:t> </a:t>
            </a:r>
            <a:r>
              <a:rPr sz="2100" spc="-45" dirty="0">
                <a:latin typeface="Trebuchet MS"/>
                <a:cs typeface="Trebuchet MS"/>
              </a:rPr>
              <a:t>or</a:t>
            </a:r>
            <a:r>
              <a:rPr sz="2100" spc="-15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MSB,</a:t>
            </a:r>
            <a:r>
              <a:rPr sz="2100" spc="-155" dirty="0">
                <a:latin typeface="Trebuchet MS"/>
                <a:cs typeface="Trebuchet MS"/>
              </a:rPr>
              <a:t> </a:t>
            </a:r>
            <a:r>
              <a:rPr sz="2100" spc="-55" dirty="0">
                <a:latin typeface="Trebuchet MS"/>
                <a:cs typeface="Trebuchet MS"/>
              </a:rPr>
              <a:t>and</a:t>
            </a:r>
            <a:r>
              <a:rPr sz="2100" spc="-155" dirty="0">
                <a:latin typeface="Trebuchet MS"/>
                <a:cs typeface="Trebuchet MS"/>
              </a:rPr>
              <a:t> </a:t>
            </a:r>
            <a:r>
              <a:rPr sz="2100" spc="-105" dirty="0">
                <a:latin typeface="Trebuchet MS"/>
                <a:cs typeface="Trebuchet MS"/>
              </a:rPr>
              <a:t>size</a:t>
            </a:r>
            <a:r>
              <a:rPr sz="2100" spc="-150" dirty="0">
                <a:latin typeface="Trebuchet MS"/>
                <a:cs typeface="Trebuchet MS"/>
              </a:rPr>
              <a:t> </a:t>
            </a:r>
            <a:r>
              <a:rPr sz="2100" spc="-70" dirty="0">
                <a:latin typeface="Trebuchet MS"/>
                <a:cs typeface="Trebuchet MS"/>
              </a:rPr>
              <a:t>of</a:t>
            </a:r>
            <a:r>
              <a:rPr sz="2100" spc="-155" dirty="0">
                <a:latin typeface="Trebuchet MS"/>
                <a:cs typeface="Trebuchet MS"/>
              </a:rPr>
              <a:t> </a:t>
            </a:r>
            <a:r>
              <a:rPr sz="2100" spc="-135" dirty="0">
                <a:latin typeface="Trebuchet MS"/>
                <a:cs typeface="Trebuchet MS"/>
              </a:rPr>
              <a:t>7,</a:t>
            </a:r>
            <a:r>
              <a:rPr sz="2100" spc="-155" dirty="0">
                <a:latin typeface="Trebuchet MS"/>
                <a:cs typeface="Trebuchet MS"/>
              </a:rPr>
              <a:t> </a:t>
            </a:r>
            <a:r>
              <a:rPr sz="2100" spc="-135" dirty="0">
                <a:latin typeface="Trebuchet MS"/>
                <a:cs typeface="Trebuchet MS"/>
              </a:rPr>
              <a:t>8,</a:t>
            </a:r>
            <a:r>
              <a:rPr sz="2100" spc="-155" dirty="0">
                <a:latin typeface="Trebuchet MS"/>
                <a:cs typeface="Trebuchet MS"/>
              </a:rPr>
              <a:t> </a:t>
            </a:r>
            <a:r>
              <a:rPr sz="2100" spc="-20" dirty="0">
                <a:latin typeface="Trebuchet MS"/>
                <a:cs typeface="Trebuchet MS"/>
              </a:rPr>
              <a:t>9</a:t>
            </a:r>
            <a:r>
              <a:rPr sz="2100" spc="-160" dirty="0">
                <a:latin typeface="Trebuchet MS"/>
                <a:cs typeface="Trebuchet MS"/>
              </a:rPr>
              <a:t> </a:t>
            </a:r>
            <a:r>
              <a:rPr sz="2100" spc="-85" dirty="0">
                <a:latin typeface="Trebuchet MS"/>
                <a:cs typeface="Trebuchet MS"/>
              </a:rPr>
              <a:t>bits)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2596" y="5872988"/>
            <a:ext cx="2465705" cy="6775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35"/>
              </a:spcBef>
              <a:buFont typeface="Arial"/>
              <a:buChar char="–"/>
              <a:tabLst>
                <a:tab pos="316865" algn="l"/>
                <a:tab pos="317500" algn="l"/>
              </a:tabLst>
            </a:pPr>
            <a:r>
              <a:rPr sz="2100" spc="-70" dirty="0">
                <a:latin typeface="Trebuchet MS"/>
                <a:cs typeface="Trebuchet MS"/>
              </a:rPr>
              <a:t>Optional </a:t>
            </a:r>
            <a:r>
              <a:rPr sz="2100" spc="-85" dirty="0">
                <a:latin typeface="Trebuchet MS"/>
                <a:cs typeface="Trebuchet MS"/>
              </a:rPr>
              <a:t>parity</a:t>
            </a:r>
            <a:r>
              <a:rPr sz="2100" spc="-315" dirty="0">
                <a:latin typeface="Trebuchet MS"/>
                <a:cs typeface="Trebuchet MS"/>
              </a:rPr>
              <a:t> </a:t>
            </a:r>
            <a:r>
              <a:rPr sz="2100" spc="-95" dirty="0">
                <a:latin typeface="Trebuchet MS"/>
                <a:cs typeface="Trebuchet MS"/>
              </a:rPr>
              <a:t>bit</a:t>
            </a:r>
            <a:endParaRPr sz="2100">
              <a:latin typeface="Trebuchet MS"/>
              <a:cs typeface="Trebuchet MS"/>
            </a:endParaRPr>
          </a:p>
          <a:p>
            <a:pPr marL="317500" indent="-304800">
              <a:lnSpc>
                <a:spcPct val="100000"/>
              </a:lnSpc>
              <a:spcBef>
                <a:spcPts val="50"/>
              </a:spcBef>
              <a:buFont typeface="Arial"/>
              <a:buChar char="–"/>
              <a:tabLst>
                <a:tab pos="316865" algn="l"/>
                <a:tab pos="317500" algn="l"/>
              </a:tabLst>
            </a:pPr>
            <a:r>
              <a:rPr sz="2100" spc="-40" dirty="0">
                <a:latin typeface="Trebuchet MS"/>
                <a:cs typeface="Trebuchet MS"/>
              </a:rPr>
              <a:t>One</a:t>
            </a:r>
            <a:r>
              <a:rPr sz="2100" spc="-170" dirty="0">
                <a:latin typeface="Trebuchet MS"/>
                <a:cs typeface="Trebuchet MS"/>
              </a:rPr>
              <a:t> </a:t>
            </a:r>
            <a:r>
              <a:rPr sz="2100" spc="-45" dirty="0">
                <a:latin typeface="Trebuchet MS"/>
                <a:cs typeface="Trebuchet MS"/>
              </a:rPr>
              <a:t>or</a:t>
            </a:r>
            <a:r>
              <a:rPr sz="2100" spc="-170" dirty="0">
                <a:latin typeface="Trebuchet MS"/>
                <a:cs typeface="Trebuchet MS"/>
              </a:rPr>
              <a:t> </a:t>
            </a:r>
            <a:r>
              <a:rPr sz="2100" spc="-65" dirty="0">
                <a:latin typeface="Trebuchet MS"/>
                <a:cs typeface="Trebuchet MS"/>
              </a:rPr>
              <a:t>two</a:t>
            </a:r>
            <a:r>
              <a:rPr sz="2100" spc="-180" dirty="0">
                <a:latin typeface="Trebuchet MS"/>
                <a:cs typeface="Trebuchet MS"/>
              </a:rPr>
              <a:t> </a:t>
            </a:r>
            <a:r>
              <a:rPr sz="2100" spc="-60" dirty="0">
                <a:latin typeface="Trebuchet MS"/>
                <a:cs typeface="Trebuchet MS"/>
              </a:rPr>
              <a:t>stop</a:t>
            </a:r>
            <a:r>
              <a:rPr sz="2100" spc="-170" dirty="0">
                <a:latin typeface="Trebuchet MS"/>
                <a:cs typeface="Trebuchet MS"/>
              </a:rPr>
              <a:t> </a:t>
            </a:r>
            <a:r>
              <a:rPr sz="2100" spc="-95" dirty="0">
                <a:latin typeface="Trebuchet MS"/>
                <a:cs typeface="Trebuchet MS"/>
              </a:rPr>
              <a:t>bit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4916" y="3989323"/>
            <a:ext cx="6994525" cy="8991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322195">
              <a:lnSpc>
                <a:spcPct val="100000"/>
              </a:lnSpc>
              <a:spcBef>
                <a:spcPts val="120"/>
              </a:spcBef>
              <a:tabLst>
                <a:tab pos="3726815" algn="l"/>
              </a:tabLst>
            </a:pPr>
            <a:r>
              <a:rPr sz="1900" b="1" spc="-150" dirty="0">
                <a:latin typeface="Trebuchet MS"/>
                <a:cs typeface="Trebuchet MS"/>
              </a:rPr>
              <a:t>Tolerate</a:t>
            </a:r>
            <a:r>
              <a:rPr sz="1900" b="1" spc="-130" dirty="0">
                <a:latin typeface="Trebuchet MS"/>
                <a:cs typeface="Trebuchet MS"/>
              </a:rPr>
              <a:t> </a:t>
            </a:r>
            <a:r>
              <a:rPr sz="1900" b="1" spc="-125" dirty="0">
                <a:solidFill>
                  <a:srgbClr val="FF0000"/>
                </a:solidFill>
                <a:latin typeface="Trebuchet MS"/>
                <a:cs typeface="Trebuchet MS"/>
              </a:rPr>
              <a:t>10%	</a:t>
            </a:r>
            <a:r>
              <a:rPr sz="1900" b="1" spc="-125" dirty="0">
                <a:latin typeface="Trebuchet MS"/>
                <a:cs typeface="Trebuchet MS"/>
              </a:rPr>
              <a:t>clock </a:t>
            </a:r>
            <a:r>
              <a:rPr sz="1900" b="1" spc="-90" dirty="0">
                <a:latin typeface="Trebuchet MS"/>
                <a:cs typeface="Trebuchet MS"/>
              </a:rPr>
              <a:t>shift </a:t>
            </a:r>
            <a:r>
              <a:rPr sz="1900" b="1" spc="-95" dirty="0">
                <a:latin typeface="Trebuchet MS"/>
                <a:cs typeface="Trebuchet MS"/>
              </a:rPr>
              <a:t>during</a:t>
            </a:r>
            <a:r>
              <a:rPr sz="1900" b="1" spc="-210" dirty="0">
                <a:latin typeface="Trebuchet MS"/>
                <a:cs typeface="Trebuchet MS"/>
              </a:rPr>
              <a:t> </a:t>
            </a:r>
            <a:r>
              <a:rPr sz="1900" b="1" spc="-90" dirty="0">
                <a:latin typeface="Trebuchet MS"/>
                <a:cs typeface="Trebuchet MS"/>
              </a:rPr>
              <a:t>transmission</a:t>
            </a:r>
            <a:endParaRPr sz="1900">
              <a:latin typeface="Trebuchet MS"/>
              <a:cs typeface="Trebuchet MS"/>
            </a:endParaRPr>
          </a:p>
          <a:p>
            <a:pPr marL="378460" indent="-365760">
              <a:lnSpc>
                <a:spcPct val="100000"/>
              </a:lnSpc>
              <a:spcBef>
                <a:spcPts val="175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350" spc="-90" dirty="0">
                <a:latin typeface="Trebuchet MS"/>
                <a:cs typeface="Trebuchet MS"/>
              </a:rPr>
              <a:t>Sender</a:t>
            </a:r>
            <a:r>
              <a:rPr sz="2350" spc="-175" dirty="0">
                <a:latin typeface="Trebuchet MS"/>
                <a:cs typeface="Trebuchet MS"/>
              </a:rPr>
              <a:t> </a:t>
            </a:r>
            <a:r>
              <a:rPr sz="2350" spc="-85" dirty="0">
                <a:latin typeface="Trebuchet MS"/>
                <a:cs typeface="Trebuchet MS"/>
              </a:rPr>
              <a:t>and</a:t>
            </a:r>
            <a:r>
              <a:rPr sz="2350" spc="-180" dirty="0">
                <a:latin typeface="Trebuchet MS"/>
                <a:cs typeface="Trebuchet MS"/>
              </a:rPr>
              <a:t> </a:t>
            </a:r>
            <a:r>
              <a:rPr sz="2350" spc="-130" dirty="0">
                <a:latin typeface="Trebuchet MS"/>
                <a:cs typeface="Trebuchet MS"/>
              </a:rPr>
              <a:t>receiver</a:t>
            </a:r>
            <a:r>
              <a:rPr sz="2350" spc="-175" dirty="0">
                <a:latin typeface="Trebuchet MS"/>
                <a:cs typeface="Trebuchet MS"/>
              </a:rPr>
              <a:t> </a:t>
            </a:r>
            <a:r>
              <a:rPr sz="2350" spc="-60" dirty="0">
                <a:latin typeface="Trebuchet MS"/>
                <a:cs typeface="Trebuchet MS"/>
              </a:rPr>
              <a:t>uses</a:t>
            </a:r>
            <a:r>
              <a:rPr sz="2350" spc="-170" dirty="0">
                <a:latin typeface="Trebuchet MS"/>
                <a:cs typeface="Trebuchet MS"/>
              </a:rPr>
              <a:t> </a:t>
            </a:r>
            <a:r>
              <a:rPr sz="2350" spc="-110" dirty="0">
                <a:latin typeface="Trebuchet MS"/>
                <a:cs typeface="Trebuchet MS"/>
              </a:rPr>
              <a:t>the</a:t>
            </a:r>
            <a:r>
              <a:rPr sz="2350" spc="-165" dirty="0">
                <a:latin typeface="Trebuchet MS"/>
                <a:cs typeface="Trebuchet MS"/>
              </a:rPr>
              <a:t> </a:t>
            </a:r>
            <a:r>
              <a:rPr sz="2350" spc="-85" dirty="0">
                <a:latin typeface="Trebuchet MS"/>
                <a:cs typeface="Trebuchet MS"/>
              </a:rPr>
              <a:t>same</a:t>
            </a:r>
            <a:r>
              <a:rPr sz="2350" spc="-170" dirty="0">
                <a:latin typeface="Trebuchet MS"/>
                <a:cs typeface="Trebuchet MS"/>
              </a:rPr>
              <a:t> </a:t>
            </a:r>
            <a:r>
              <a:rPr sz="2350" spc="-85" dirty="0">
                <a:latin typeface="Trebuchet MS"/>
                <a:cs typeface="Trebuchet MS"/>
              </a:rPr>
              <a:t>transmission</a:t>
            </a:r>
            <a:r>
              <a:rPr sz="2350" spc="-180" dirty="0">
                <a:latin typeface="Trebuchet MS"/>
                <a:cs typeface="Trebuchet MS"/>
              </a:rPr>
              <a:t> </a:t>
            </a:r>
            <a:r>
              <a:rPr sz="2350" spc="-85" dirty="0">
                <a:latin typeface="Trebuchet MS"/>
                <a:cs typeface="Trebuchet MS"/>
              </a:rPr>
              <a:t>speed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1731" y="1676400"/>
            <a:ext cx="9326880" cy="2255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70815" y="4918798"/>
            <a:ext cx="3308985" cy="68961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683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290"/>
              </a:spcBef>
            </a:pPr>
            <a:r>
              <a:rPr sz="1900" b="1" spc="-105" dirty="0">
                <a:solidFill>
                  <a:srgbClr val="555555"/>
                </a:solidFill>
                <a:latin typeface="Trebuchet MS"/>
                <a:cs typeface="Trebuchet MS"/>
              </a:rPr>
              <a:t>Overhead </a:t>
            </a:r>
            <a:r>
              <a:rPr sz="1900" b="1" spc="95" dirty="0">
                <a:solidFill>
                  <a:srgbClr val="555555"/>
                </a:solidFill>
                <a:latin typeface="Trebuchet MS"/>
                <a:cs typeface="Trebuchet MS"/>
              </a:rPr>
              <a:t>%</a:t>
            </a:r>
            <a:r>
              <a:rPr sz="1900" b="1" spc="-204" dirty="0">
                <a:solidFill>
                  <a:srgbClr val="555555"/>
                </a:solidFill>
                <a:latin typeface="Trebuchet MS"/>
                <a:cs typeface="Trebuchet MS"/>
              </a:rPr>
              <a:t> </a:t>
            </a:r>
            <a:r>
              <a:rPr sz="1900" b="1" spc="-160" dirty="0">
                <a:solidFill>
                  <a:srgbClr val="555555"/>
                </a:solidFill>
                <a:latin typeface="Trebuchet MS"/>
                <a:cs typeface="Trebuchet MS"/>
              </a:rPr>
              <a:t>=</a:t>
            </a:r>
            <a:endParaRPr sz="1900">
              <a:latin typeface="Trebuchet MS"/>
              <a:cs typeface="Trebuchet MS"/>
            </a:endParaRPr>
          </a:p>
          <a:p>
            <a:pPr marL="153035">
              <a:lnSpc>
                <a:spcPct val="100000"/>
              </a:lnSpc>
              <a:spcBef>
                <a:spcPts val="20"/>
              </a:spcBef>
            </a:pPr>
            <a:r>
              <a:rPr sz="1900" b="1" spc="-145" dirty="0">
                <a:solidFill>
                  <a:srgbClr val="555555"/>
                </a:solidFill>
                <a:latin typeface="Trebuchet MS"/>
                <a:cs typeface="Trebuchet MS"/>
              </a:rPr>
              <a:t>1 </a:t>
            </a:r>
            <a:r>
              <a:rPr sz="1900" b="1" spc="-110" dirty="0">
                <a:solidFill>
                  <a:srgbClr val="555555"/>
                </a:solidFill>
                <a:latin typeface="Trebuchet MS"/>
                <a:cs typeface="Trebuchet MS"/>
              </a:rPr>
              <a:t>- </a:t>
            </a:r>
            <a:r>
              <a:rPr sz="1900" b="1" spc="-90" dirty="0">
                <a:solidFill>
                  <a:srgbClr val="555555"/>
                </a:solidFill>
                <a:latin typeface="Trebuchet MS"/>
                <a:cs typeface="Trebuchet MS"/>
              </a:rPr>
              <a:t>(Useful </a:t>
            </a:r>
            <a:r>
              <a:rPr sz="1900" b="1" spc="-70" dirty="0">
                <a:solidFill>
                  <a:srgbClr val="555555"/>
                </a:solidFill>
                <a:latin typeface="Trebuchet MS"/>
                <a:cs typeface="Trebuchet MS"/>
              </a:rPr>
              <a:t>Data </a:t>
            </a:r>
            <a:r>
              <a:rPr sz="1900" b="1" spc="80" dirty="0">
                <a:solidFill>
                  <a:srgbClr val="555555"/>
                </a:solidFill>
                <a:latin typeface="Trebuchet MS"/>
                <a:cs typeface="Trebuchet MS"/>
              </a:rPr>
              <a:t>/</a:t>
            </a:r>
            <a:r>
              <a:rPr sz="1900" b="1" spc="-290" dirty="0">
                <a:solidFill>
                  <a:srgbClr val="555555"/>
                </a:solidFill>
                <a:latin typeface="Trebuchet MS"/>
                <a:cs typeface="Trebuchet MS"/>
              </a:rPr>
              <a:t> </a:t>
            </a:r>
            <a:r>
              <a:rPr sz="1900" b="1" spc="-145" dirty="0">
                <a:solidFill>
                  <a:srgbClr val="555555"/>
                </a:solidFill>
                <a:latin typeface="Trebuchet MS"/>
                <a:cs typeface="Trebuchet MS"/>
              </a:rPr>
              <a:t>Total </a:t>
            </a:r>
            <a:r>
              <a:rPr sz="1900" b="1" spc="-75" dirty="0">
                <a:solidFill>
                  <a:srgbClr val="555555"/>
                </a:solidFill>
                <a:latin typeface="Trebuchet MS"/>
                <a:cs typeface="Trebuchet MS"/>
              </a:rPr>
              <a:t>Data)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94733" y="6228991"/>
            <a:ext cx="4726305" cy="39433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6830" rIns="0" bIns="0" rtlCol="0">
            <a:spAutoFit/>
          </a:bodyPr>
          <a:lstStyle/>
          <a:p>
            <a:pPr marL="389890">
              <a:lnSpc>
                <a:spcPct val="100000"/>
              </a:lnSpc>
              <a:spcBef>
                <a:spcPts val="290"/>
              </a:spcBef>
            </a:pPr>
            <a:r>
              <a:rPr sz="1900" spc="-70" dirty="0">
                <a:latin typeface="Trebuchet MS"/>
                <a:cs typeface="Trebuchet MS"/>
              </a:rPr>
              <a:t>9600/(1</a:t>
            </a:r>
            <a:r>
              <a:rPr sz="1900" spc="-140" dirty="0">
                <a:latin typeface="Trebuchet MS"/>
                <a:cs typeface="Trebuchet MS"/>
              </a:rPr>
              <a:t> </a:t>
            </a:r>
            <a:r>
              <a:rPr sz="1900" spc="-45" dirty="0">
                <a:latin typeface="Trebuchet MS"/>
                <a:cs typeface="Trebuchet MS"/>
              </a:rPr>
              <a:t>+</a:t>
            </a:r>
            <a:r>
              <a:rPr sz="1900" spc="-135" dirty="0">
                <a:latin typeface="Trebuchet MS"/>
                <a:cs typeface="Trebuchet MS"/>
              </a:rPr>
              <a:t> </a:t>
            </a:r>
            <a:r>
              <a:rPr sz="1900" spc="-25" dirty="0">
                <a:latin typeface="Trebuchet MS"/>
                <a:cs typeface="Trebuchet MS"/>
              </a:rPr>
              <a:t>8</a:t>
            </a:r>
            <a:r>
              <a:rPr sz="1900" spc="-135" dirty="0">
                <a:latin typeface="Trebuchet MS"/>
                <a:cs typeface="Trebuchet MS"/>
              </a:rPr>
              <a:t> </a:t>
            </a:r>
            <a:r>
              <a:rPr sz="1900" spc="-45" dirty="0">
                <a:latin typeface="Trebuchet MS"/>
                <a:cs typeface="Trebuchet MS"/>
              </a:rPr>
              <a:t>+</a:t>
            </a:r>
            <a:r>
              <a:rPr sz="1900" spc="-135" dirty="0">
                <a:latin typeface="Trebuchet MS"/>
                <a:cs typeface="Trebuchet MS"/>
              </a:rPr>
              <a:t> </a:t>
            </a:r>
            <a:r>
              <a:rPr sz="1900" spc="-25" dirty="0">
                <a:latin typeface="Trebuchet MS"/>
                <a:cs typeface="Trebuchet MS"/>
              </a:rPr>
              <a:t>1</a:t>
            </a:r>
            <a:r>
              <a:rPr sz="1900" spc="-140" dirty="0">
                <a:latin typeface="Trebuchet MS"/>
                <a:cs typeface="Trebuchet MS"/>
              </a:rPr>
              <a:t> </a:t>
            </a:r>
            <a:r>
              <a:rPr sz="1900" spc="-45" dirty="0">
                <a:latin typeface="Trebuchet MS"/>
                <a:cs typeface="Trebuchet MS"/>
              </a:rPr>
              <a:t>+</a:t>
            </a:r>
            <a:r>
              <a:rPr sz="1900" spc="-130" dirty="0">
                <a:latin typeface="Trebuchet MS"/>
                <a:cs typeface="Trebuchet MS"/>
              </a:rPr>
              <a:t> </a:t>
            </a:r>
            <a:r>
              <a:rPr sz="1900" spc="-70" dirty="0">
                <a:latin typeface="Trebuchet MS"/>
                <a:cs typeface="Trebuchet MS"/>
              </a:rPr>
              <a:t>1)</a:t>
            </a:r>
            <a:r>
              <a:rPr sz="1900" spc="-135" dirty="0">
                <a:latin typeface="Trebuchet MS"/>
                <a:cs typeface="Trebuchet MS"/>
              </a:rPr>
              <a:t> </a:t>
            </a:r>
            <a:r>
              <a:rPr sz="1900" spc="-45" dirty="0">
                <a:latin typeface="Trebuchet MS"/>
                <a:cs typeface="Trebuchet MS"/>
              </a:rPr>
              <a:t>=</a:t>
            </a:r>
            <a:r>
              <a:rPr sz="1900" spc="-135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~872</a:t>
            </a:r>
            <a:r>
              <a:rPr sz="1900" spc="-135" dirty="0">
                <a:latin typeface="Trebuchet MS"/>
                <a:cs typeface="Trebuchet MS"/>
              </a:rPr>
              <a:t> </a:t>
            </a:r>
            <a:r>
              <a:rPr sz="1900" spc="-85" dirty="0">
                <a:latin typeface="Trebuchet MS"/>
                <a:cs typeface="Trebuchet MS"/>
              </a:rPr>
              <a:t>frames/second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4302" y="721868"/>
            <a:ext cx="207200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4916" y="1441195"/>
            <a:ext cx="8597900" cy="472059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78460" marR="5080" indent="-365760">
              <a:lnSpc>
                <a:spcPct val="80900"/>
              </a:lnSpc>
              <a:spcBef>
                <a:spcPts val="78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2850" spc="-55" dirty="0">
                <a:latin typeface="Trebuchet MS"/>
                <a:cs typeface="Trebuchet MS"/>
              </a:rPr>
              <a:t>Assume </a:t>
            </a:r>
            <a:r>
              <a:rPr sz="2850" spc="-110" dirty="0">
                <a:latin typeface="Trebuchet MS"/>
                <a:cs typeface="Trebuchet MS"/>
              </a:rPr>
              <a:t>we </a:t>
            </a:r>
            <a:r>
              <a:rPr sz="2850" spc="-120" dirty="0">
                <a:latin typeface="Trebuchet MS"/>
                <a:cs typeface="Trebuchet MS"/>
              </a:rPr>
              <a:t>have a </a:t>
            </a:r>
            <a:r>
              <a:rPr sz="2850" spc="-155" dirty="0">
                <a:latin typeface="Trebuchet MS"/>
                <a:cs typeface="Trebuchet MS"/>
              </a:rPr>
              <a:t>file </a:t>
            </a:r>
            <a:r>
              <a:rPr sz="2850" spc="-110" dirty="0">
                <a:latin typeface="Trebuchet MS"/>
                <a:cs typeface="Trebuchet MS"/>
              </a:rPr>
              <a:t>with </a:t>
            </a:r>
            <a:r>
              <a:rPr sz="2850" spc="-150" dirty="0">
                <a:latin typeface="Trebuchet MS"/>
                <a:cs typeface="Trebuchet MS"/>
              </a:rPr>
              <a:t>size </a:t>
            </a:r>
            <a:r>
              <a:rPr sz="2850" spc="-35" dirty="0">
                <a:latin typeface="Trebuchet MS"/>
                <a:cs typeface="Trebuchet MS"/>
              </a:rPr>
              <a:t>1 </a:t>
            </a:r>
            <a:r>
              <a:rPr sz="2850" spc="-110" dirty="0">
                <a:latin typeface="Trebuchet MS"/>
                <a:cs typeface="Trebuchet MS"/>
              </a:rPr>
              <a:t>million </a:t>
            </a:r>
            <a:r>
              <a:rPr sz="2850" spc="-155" dirty="0">
                <a:latin typeface="Trebuchet MS"/>
                <a:cs typeface="Trebuchet MS"/>
              </a:rPr>
              <a:t>bits. </a:t>
            </a:r>
            <a:r>
              <a:rPr sz="2850" spc="-55" dirty="0">
                <a:latin typeface="Trebuchet MS"/>
                <a:cs typeface="Trebuchet MS"/>
              </a:rPr>
              <a:t>Assume  </a:t>
            </a:r>
            <a:r>
              <a:rPr sz="2850" spc="-110" dirty="0">
                <a:latin typeface="Trebuchet MS"/>
                <a:cs typeface="Trebuchet MS"/>
              </a:rPr>
              <a:t>we</a:t>
            </a:r>
            <a:r>
              <a:rPr sz="2850" spc="-215" dirty="0">
                <a:latin typeface="Trebuchet MS"/>
                <a:cs typeface="Trebuchet MS"/>
              </a:rPr>
              <a:t> </a:t>
            </a:r>
            <a:r>
              <a:rPr sz="2850" spc="-75" dirty="0">
                <a:latin typeface="Trebuchet MS"/>
                <a:cs typeface="Trebuchet MS"/>
              </a:rPr>
              <a:t>use</a:t>
            </a:r>
            <a:r>
              <a:rPr sz="2850" spc="-215" dirty="0">
                <a:latin typeface="Trebuchet MS"/>
                <a:cs typeface="Trebuchet MS"/>
              </a:rPr>
              <a:t> </a:t>
            </a:r>
            <a:r>
              <a:rPr sz="2850" spc="-95" dirty="0">
                <a:latin typeface="Trebuchet MS"/>
                <a:cs typeface="Trebuchet MS"/>
              </a:rPr>
              <a:t>9600:8-1-1</a:t>
            </a:r>
            <a:r>
              <a:rPr sz="2850" spc="-210" dirty="0">
                <a:latin typeface="Trebuchet MS"/>
                <a:cs typeface="Trebuchet MS"/>
              </a:rPr>
              <a:t> </a:t>
            </a:r>
            <a:r>
              <a:rPr sz="2850" spc="-120" dirty="0">
                <a:latin typeface="Trebuchet MS"/>
                <a:cs typeface="Trebuchet MS"/>
              </a:rPr>
              <a:t>(includes</a:t>
            </a:r>
            <a:r>
              <a:rPr sz="2850" spc="-215" dirty="0">
                <a:latin typeface="Trebuchet MS"/>
                <a:cs typeface="Trebuchet MS"/>
              </a:rPr>
              <a:t> </a:t>
            </a:r>
            <a:r>
              <a:rPr sz="2850" spc="-135" dirty="0">
                <a:latin typeface="Trebuchet MS"/>
                <a:cs typeface="Trebuchet MS"/>
              </a:rPr>
              <a:t>STOP</a:t>
            </a:r>
            <a:r>
              <a:rPr sz="2850" spc="-204" dirty="0">
                <a:latin typeface="Trebuchet MS"/>
                <a:cs typeface="Trebuchet MS"/>
              </a:rPr>
              <a:t> </a:t>
            </a:r>
            <a:r>
              <a:rPr sz="2850" spc="-90" dirty="0">
                <a:latin typeface="Trebuchet MS"/>
                <a:cs typeface="Trebuchet MS"/>
              </a:rPr>
              <a:t>and</a:t>
            </a:r>
            <a:r>
              <a:rPr sz="2850" spc="-210" dirty="0">
                <a:latin typeface="Trebuchet MS"/>
                <a:cs typeface="Trebuchet MS"/>
              </a:rPr>
              <a:t> </a:t>
            </a:r>
            <a:r>
              <a:rPr sz="2850" spc="-190" dirty="0">
                <a:latin typeface="Trebuchet MS"/>
                <a:cs typeface="Trebuchet MS"/>
              </a:rPr>
              <a:t>SATRT</a:t>
            </a:r>
            <a:r>
              <a:rPr sz="2850" spc="-210" dirty="0">
                <a:latin typeface="Trebuchet MS"/>
                <a:cs typeface="Trebuchet MS"/>
              </a:rPr>
              <a:t> </a:t>
            </a:r>
            <a:r>
              <a:rPr sz="2850" spc="-160" dirty="0">
                <a:latin typeface="Trebuchet MS"/>
                <a:cs typeface="Trebuchet MS"/>
              </a:rPr>
              <a:t>bits).</a:t>
            </a:r>
            <a:r>
              <a:rPr sz="2850" spc="-195" dirty="0">
                <a:latin typeface="Trebuchet MS"/>
                <a:cs typeface="Trebuchet MS"/>
              </a:rPr>
              <a:t> </a:t>
            </a:r>
            <a:r>
              <a:rPr sz="2850" spc="-50" dirty="0">
                <a:latin typeface="Trebuchet MS"/>
                <a:cs typeface="Trebuchet MS"/>
              </a:rPr>
              <a:t>How  </a:t>
            </a:r>
            <a:r>
              <a:rPr sz="2850" spc="-80" dirty="0">
                <a:latin typeface="Trebuchet MS"/>
                <a:cs typeface="Trebuchet MS"/>
              </a:rPr>
              <a:t>long </a:t>
            </a:r>
            <a:r>
              <a:rPr sz="2850" spc="-65" dirty="0">
                <a:latin typeface="Trebuchet MS"/>
                <a:cs typeface="Trebuchet MS"/>
              </a:rPr>
              <a:t>does </a:t>
            </a:r>
            <a:r>
              <a:rPr sz="2850" spc="-160" dirty="0">
                <a:latin typeface="Trebuchet MS"/>
                <a:cs typeface="Trebuchet MS"/>
              </a:rPr>
              <a:t>it </a:t>
            </a:r>
            <a:r>
              <a:rPr sz="2850" spc="-175" dirty="0">
                <a:latin typeface="Trebuchet MS"/>
                <a:cs typeface="Trebuchet MS"/>
              </a:rPr>
              <a:t>take </a:t>
            </a:r>
            <a:r>
              <a:rPr sz="2850" spc="-110" dirty="0">
                <a:latin typeface="Trebuchet MS"/>
                <a:cs typeface="Trebuchet MS"/>
              </a:rPr>
              <a:t>to </a:t>
            </a:r>
            <a:r>
              <a:rPr sz="2850" spc="-120" dirty="0">
                <a:latin typeface="Trebuchet MS"/>
                <a:cs typeface="Trebuchet MS"/>
              </a:rPr>
              <a:t>transmit the </a:t>
            </a:r>
            <a:r>
              <a:rPr sz="2850" spc="-70" dirty="0">
                <a:latin typeface="Trebuchet MS"/>
                <a:cs typeface="Trebuchet MS"/>
              </a:rPr>
              <a:t>file? </a:t>
            </a:r>
            <a:r>
              <a:rPr sz="2850" spc="-155" dirty="0">
                <a:latin typeface="Trebuchet MS"/>
                <a:cs typeface="Trebuchet MS"/>
              </a:rPr>
              <a:t>Calculate </a:t>
            </a:r>
            <a:r>
              <a:rPr sz="2850" spc="-120" dirty="0">
                <a:latin typeface="Trebuchet MS"/>
                <a:cs typeface="Trebuchet MS"/>
              </a:rPr>
              <a:t>the  </a:t>
            </a:r>
            <a:r>
              <a:rPr sz="2850" spc="-100" dirty="0">
                <a:latin typeface="Trebuchet MS"/>
                <a:cs typeface="Trebuchet MS"/>
              </a:rPr>
              <a:t>Overhead</a:t>
            </a:r>
            <a:r>
              <a:rPr sz="2850" spc="-220" dirty="0">
                <a:latin typeface="Trebuchet MS"/>
                <a:cs typeface="Trebuchet MS"/>
              </a:rPr>
              <a:t> </a:t>
            </a:r>
            <a:r>
              <a:rPr sz="2850" spc="5" dirty="0">
                <a:latin typeface="Trebuchet MS"/>
                <a:cs typeface="Trebuchet MS"/>
              </a:rPr>
              <a:t>%.</a:t>
            </a:r>
            <a:endParaRPr sz="2850">
              <a:latin typeface="Trebuchet MS"/>
              <a:cs typeface="Trebuchet MS"/>
            </a:endParaRPr>
          </a:p>
          <a:p>
            <a:pPr marL="805180" lvl="1" indent="-304800">
              <a:lnSpc>
                <a:spcPct val="100000"/>
              </a:lnSpc>
              <a:spcBef>
                <a:spcPts val="25"/>
              </a:spcBef>
              <a:buFont typeface="Arial"/>
              <a:buChar char="–"/>
              <a:tabLst>
                <a:tab pos="805180" algn="l"/>
              </a:tabLst>
            </a:pPr>
            <a:r>
              <a:rPr sz="2550" spc="-70" dirty="0">
                <a:latin typeface="Trebuchet MS"/>
                <a:cs typeface="Trebuchet MS"/>
              </a:rPr>
              <a:t>8-1-1</a:t>
            </a:r>
            <a:r>
              <a:rPr sz="2550" spc="-70" dirty="0">
                <a:latin typeface="Wingdings"/>
                <a:cs typeface="Wingdings"/>
              </a:rPr>
              <a:t>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spc="-114" dirty="0">
                <a:latin typeface="Trebuchet MS"/>
                <a:cs typeface="Trebuchet MS"/>
              </a:rPr>
              <a:t>each </a:t>
            </a:r>
            <a:r>
              <a:rPr sz="2550" spc="-125" dirty="0">
                <a:latin typeface="Trebuchet MS"/>
                <a:cs typeface="Trebuchet MS"/>
              </a:rPr>
              <a:t>frame </a:t>
            </a:r>
            <a:r>
              <a:rPr sz="2550" spc="-65" dirty="0">
                <a:latin typeface="Trebuchet MS"/>
                <a:cs typeface="Trebuchet MS"/>
              </a:rPr>
              <a:t>has </a:t>
            </a:r>
            <a:r>
              <a:rPr sz="2550" spc="-45" dirty="0">
                <a:latin typeface="Trebuchet MS"/>
                <a:cs typeface="Trebuchet MS"/>
              </a:rPr>
              <a:t>11</a:t>
            </a:r>
            <a:r>
              <a:rPr sz="2550" spc="-509" dirty="0">
                <a:latin typeface="Trebuchet MS"/>
                <a:cs typeface="Trebuchet MS"/>
              </a:rPr>
              <a:t> </a:t>
            </a:r>
            <a:r>
              <a:rPr sz="2550" spc="-105" dirty="0">
                <a:latin typeface="Trebuchet MS"/>
                <a:cs typeface="Trebuchet MS"/>
              </a:rPr>
              <a:t>bits</a:t>
            </a:r>
            <a:endParaRPr sz="2550">
              <a:latin typeface="Trebuchet MS"/>
              <a:cs typeface="Trebuchet MS"/>
            </a:endParaRPr>
          </a:p>
          <a:p>
            <a:pPr marL="805180" marR="54610" lvl="1" indent="-304800">
              <a:lnSpc>
                <a:spcPts val="2470"/>
              </a:lnSpc>
              <a:spcBef>
                <a:spcPts val="585"/>
              </a:spcBef>
              <a:buFont typeface="Arial"/>
              <a:buChar char="–"/>
              <a:tabLst>
                <a:tab pos="805180" algn="l"/>
              </a:tabLst>
            </a:pPr>
            <a:r>
              <a:rPr sz="2550" spc="-75" dirty="0">
                <a:latin typeface="Trebuchet MS"/>
                <a:cs typeface="Trebuchet MS"/>
              </a:rPr>
              <a:t>Baud</a:t>
            </a:r>
            <a:r>
              <a:rPr sz="2550" spc="-195" dirty="0">
                <a:latin typeface="Trebuchet MS"/>
                <a:cs typeface="Trebuchet MS"/>
              </a:rPr>
              <a:t> </a:t>
            </a:r>
            <a:r>
              <a:rPr sz="2550" spc="-150" dirty="0">
                <a:latin typeface="Trebuchet MS"/>
                <a:cs typeface="Trebuchet MS"/>
              </a:rPr>
              <a:t>rate</a:t>
            </a:r>
            <a:r>
              <a:rPr sz="2550" spc="-190" dirty="0">
                <a:latin typeface="Trebuchet MS"/>
                <a:cs typeface="Trebuchet MS"/>
              </a:rPr>
              <a:t> </a:t>
            </a:r>
            <a:r>
              <a:rPr sz="2550" spc="-90" dirty="0">
                <a:latin typeface="Trebuchet MS"/>
                <a:cs typeface="Trebuchet MS"/>
              </a:rPr>
              <a:t>is</a:t>
            </a:r>
            <a:r>
              <a:rPr sz="2550" spc="-200" dirty="0">
                <a:latin typeface="Trebuchet MS"/>
                <a:cs typeface="Trebuchet MS"/>
              </a:rPr>
              <a:t> </a:t>
            </a:r>
            <a:r>
              <a:rPr sz="2550" spc="-45" dirty="0">
                <a:latin typeface="Trebuchet MS"/>
                <a:cs typeface="Trebuchet MS"/>
              </a:rPr>
              <a:t>9600</a:t>
            </a:r>
            <a:r>
              <a:rPr sz="2550" spc="-195" dirty="0">
                <a:latin typeface="Trebuchet MS"/>
                <a:cs typeface="Trebuchet MS"/>
              </a:rPr>
              <a:t> </a:t>
            </a:r>
            <a:r>
              <a:rPr sz="2550" spc="-140" dirty="0">
                <a:latin typeface="Trebuchet MS"/>
                <a:cs typeface="Trebuchet MS"/>
              </a:rPr>
              <a:t>bits/sec--&gt;</a:t>
            </a:r>
            <a:r>
              <a:rPr sz="2550" spc="-190" dirty="0">
                <a:latin typeface="Trebuchet MS"/>
                <a:cs typeface="Trebuchet MS"/>
              </a:rPr>
              <a:t> </a:t>
            </a:r>
            <a:r>
              <a:rPr sz="2550" spc="-130" dirty="0">
                <a:latin typeface="Trebuchet MS"/>
                <a:cs typeface="Trebuchet MS"/>
              </a:rPr>
              <a:t>Frame</a:t>
            </a:r>
            <a:r>
              <a:rPr sz="2550" spc="-190" dirty="0">
                <a:latin typeface="Trebuchet MS"/>
                <a:cs typeface="Trebuchet MS"/>
              </a:rPr>
              <a:t> </a:t>
            </a:r>
            <a:r>
              <a:rPr sz="2550" spc="-150" dirty="0">
                <a:latin typeface="Trebuchet MS"/>
                <a:cs typeface="Trebuchet MS"/>
              </a:rPr>
              <a:t>rate</a:t>
            </a:r>
            <a:r>
              <a:rPr sz="2550" spc="-190" dirty="0">
                <a:latin typeface="Trebuchet MS"/>
                <a:cs typeface="Trebuchet MS"/>
              </a:rPr>
              <a:t> </a:t>
            </a:r>
            <a:r>
              <a:rPr sz="2550" spc="-60" dirty="0">
                <a:latin typeface="Trebuchet MS"/>
                <a:cs typeface="Trebuchet MS"/>
              </a:rPr>
              <a:t>=</a:t>
            </a:r>
            <a:r>
              <a:rPr sz="2550" spc="-185" dirty="0">
                <a:latin typeface="Trebuchet MS"/>
                <a:cs typeface="Trebuchet MS"/>
              </a:rPr>
              <a:t> </a:t>
            </a:r>
            <a:r>
              <a:rPr sz="2550" spc="-90" dirty="0">
                <a:latin typeface="Trebuchet MS"/>
                <a:cs typeface="Trebuchet MS"/>
              </a:rPr>
              <a:t>9600/11=872.72  </a:t>
            </a:r>
            <a:r>
              <a:rPr sz="2550" spc="-140" dirty="0">
                <a:latin typeface="Trebuchet MS"/>
                <a:cs typeface="Trebuchet MS"/>
              </a:rPr>
              <a:t>Frames/sec </a:t>
            </a:r>
            <a:r>
              <a:rPr sz="2550" spc="-60" dirty="0">
                <a:latin typeface="Trebuchet MS"/>
                <a:cs typeface="Trebuchet MS"/>
              </a:rPr>
              <a:t>or </a:t>
            </a:r>
            <a:r>
              <a:rPr sz="2550" spc="-95" dirty="0">
                <a:latin typeface="Trebuchet MS"/>
                <a:cs typeface="Trebuchet MS"/>
              </a:rPr>
              <a:t>1.146</a:t>
            </a:r>
            <a:r>
              <a:rPr sz="2550" spc="-420" dirty="0">
                <a:latin typeface="Trebuchet MS"/>
                <a:cs typeface="Trebuchet MS"/>
              </a:rPr>
              <a:t> </a:t>
            </a:r>
            <a:r>
              <a:rPr sz="2550" spc="-140" dirty="0">
                <a:latin typeface="Trebuchet MS"/>
                <a:cs typeface="Trebuchet MS"/>
              </a:rPr>
              <a:t>msec/frame</a:t>
            </a:r>
            <a:endParaRPr sz="2550">
              <a:latin typeface="Trebuchet MS"/>
              <a:cs typeface="Trebuchet MS"/>
            </a:endParaRPr>
          </a:p>
          <a:p>
            <a:pPr marL="805180" marR="330200" lvl="1" indent="-304800">
              <a:lnSpc>
                <a:spcPct val="80000"/>
              </a:lnSpc>
              <a:spcBef>
                <a:spcPts val="645"/>
              </a:spcBef>
              <a:buFont typeface="Arial"/>
              <a:buChar char="–"/>
              <a:tabLst>
                <a:tab pos="805180" algn="l"/>
              </a:tabLst>
            </a:pPr>
            <a:r>
              <a:rPr sz="2550" spc="-65" dirty="0">
                <a:latin typeface="Trebuchet MS"/>
                <a:cs typeface="Trebuchet MS"/>
              </a:rPr>
              <a:t>Number</a:t>
            </a:r>
            <a:r>
              <a:rPr sz="2550" spc="-204" dirty="0">
                <a:latin typeface="Trebuchet MS"/>
                <a:cs typeface="Trebuchet MS"/>
              </a:rPr>
              <a:t> </a:t>
            </a:r>
            <a:r>
              <a:rPr sz="2550" spc="-95" dirty="0">
                <a:latin typeface="Trebuchet MS"/>
                <a:cs typeface="Trebuchet MS"/>
              </a:rPr>
              <a:t>of</a:t>
            </a:r>
            <a:r>
              <a:rPr sz="2550" spc="-195" dirty="0">
                <a:latin typeface="Trebuchet MS"/>
                <a:cs typeface="Trebuchet MS"/>
              </a:rPr>
              <a:t> </a:t>
            </a:r>
            <a:r>
              <a:rPr sz="2550" spc="-110" dirty="0">
                <a:latin typeface="Trebuchet MS"/>
                <a:cs typeface="Trebuchet MS"/>
              </a:rPr>
              <a:t>frames</a:t>
            </a:r>
            <a:r>
              <a:rPr sz="2550" spc="-200" dirty="0">
                <a:latin typeface="Trebuchet MS"/>
                <a:cs typeface="Trebuchet MS"/>
              </a:rPr>
              <a:t> </a:t>
            </a:r>
            <a:r>
              <a:rPr sz="2550" spc="-130" dirty="0">
                <a:latin typeface="Trebuchet MS"/>
                <a:cs typeface="Trebuchet MS"/>
              </a:rPr>
              <a:t>generated:</a:t>
            </a:r>
            <a:r>
              <a:rPr sz="2550" spc="-204" dirty="0">
                <a:latin typeface="Trebuchet MS"/>
                <a:cs typeface="Trebuchet MS"/>
              </a:rPr>
              <a:t> </a:t>
            </a:r>
            <a:r>
              <a:rPr sz="2550" spc="-105" dirty="0">
                <a:latin typeface="Trebuchet MS"/>
                <a:cs typeface="Trebuchet MS"/>
              </a:rPr>
              <a:t>1,000,000</a:t>
            </a:r>
            <a:r>
              <a:rPr sz="2550" spc="-210" dirty="0">
                <a:latin typeface="Trebuchet MS"/>
                <a:cs typeface="Trebuchet MS"/>
              </a:rPr>
              <a:t> </a:t>
            </a:r>
            <a:r>
              <a:rPr sz="2550" spc="-105" dirty="0">
                <a:latin typeface="Trebuchet MS"/>
                <a:cs typeface="Trebuchet MS"/>
              </a:rPr>
              <a:t>bits</a:t>
            </a:r>
            <a:r>
              <a:rPr sz="2550" spc="-215" dirty="0">
                <a:latin typeface="Trebuchet MS"/>
                <a:cs typeface="Trebuchet MS"/>
              </a:rPr>
              <a:t> </a:t>
            </a:r>
            <a:r>
              <a:rPr sz="2550" spc="-170" dirty="0">
                <a:latin typeface="Trebuchet MS"/>
                <a:cs typeface="Trebuchet MS"/>
              </a:rPr>
              <a:t>x</a:t>
            </a:r>
            <a:r>
              <a:rPr sz="2550" spc="-204" dirty="0">
                <a:latin typeface="Trebuchet MS"/>
                <a:cs typeface="Trebuchet MS"/>
              </a:rPr>
              <a:t> </a:t>
            </a:r>
            <a:r>
              <a:rPr sz="2550" spc="-40" dirty="0">
                <a:latin typeface="Trebuchet MS"/>
                <a:cs typeface="Trebuchet MS"/>
              </a:rPr>
              <a:t>1</a:t>
            </a:r>
            <a:r>
              <a:rPr sz="2550" spc="-204" dirty="0">
                <a:latin typeface="Trebuchet MS"/>
                <a:cs typeface="Trebuchet MS"/>
              </a:rPr>
              <a:t> </a:t>
            </a:r>
            <a:r>
              <a:rPr sz="2550" spc="-145" dirty="0">
                <a:latin typeface="Trebuchet MS"/>
                <a:cs typeface="Trebuchet MS"/>
              </a:rPr>
              <a:t>frame/8  </a:t>
            </a:r>
            <a:r>
              <a:rPr sz="2550" spc="-110" dirty="0">
                <a:latin typeface="Trebuchet MS"/>
                <a:cs typeface="Trebuchet MS"/>
              </a:rPr>
              <a:t>bit= </a:t>
            </a:r>
            <a:r>
              <a:rPr sz="2550" spc="-85" dirty="0">
                <a:latin typeface="Trebuchet MS"/>
                <a:cs typeface="Trebuchet MS"/>
              </a:rPr>
              <a:t>125,000</a:t>
            </a:r>
            <a:r>
              <a:rPr sz="2550" spc="-295" dirty="0">
                <a:latin typeface="Trebuchet MS"/>
                <a:cs typeface="Trebuchet MS"/>
              </a:rPr>
              <a:t> </a:t>
            </a:r>
            <a:r>
              <a:rPr sz="2550" spc="-110" dirty="0">
                <a:latin typeface="Trebuchet MS"/>
                <a:cs typeface="Trebuchet MS"/>
              </a:rPr>
              <a:t>frames</a:t>
            </a:r>
            <a:endParaRPr sz="2550">
              <a:latin typeface="Trebuchet MS"/>
              <a:cs typeface="Trebuchet MS"/>
            </a:endParaRPr>
          </a:p>
          <a:p>
            <a:pPr marL="805180" marR="302260" lvl="1" indent="-304800">
              <a:lnSpc>
                <a:spcPts val="2450"/>
              </a:lnSpc>
              <a:spcBef>
                <a:spcPts val="600"/>
              </a:spcBef>
              <a:buFont typeface="Arial"/>
              <a:buChar char="–"/>
              <a:tabLst>
                <a:tab pos="805180" algn="l"/>
              </a:tabLst>
            </a:pPr>
            <a:r>
              <a:rPr sz="2550" spc="-145" dirty="0">
                <a:latin typeface="Trebuchet MS"/>
                <a:cs typeface="Trebuchet MS"/>
              </a:rPr>
              <a:t>Time</a:t>
            </a:r>
            <a:r>
              <a:rPr sz="2550" spc="-195" dirty="0">
                <a:latin typeface="Trebuchet MS"/>
                <a:cs typeface="Trebuchet MS"/>
              </a:rPr>
              <a:t> </a:t>
            </a:r>
            <a:r>
              <a:rPr sz="2550" spc="-100" dirty="0">
                <a:latin typeface="Trebuchet MS"/>
                <a:cs typeface="Trebuchet MS"/>
              </a:rPr>
              <a:t>to</a:t>
            </a:r>
            <a:r>
              <a:rPr sz="2550" spc="-204" dirty="0">
                <a:latin typeface="Trebuchet MS"/>
                <a:cs typeface="Trebuchet MS"/>
              </a:rPr>
              <a:t> </a:t>
            </a:r>
            <a:r>
              <a:rPr sz="2550" spc="-114" dirty="0">
                <a:latin typeface="Trebuchet MS"/>
                <a:cs typeface="Trebuchet MS"/>
              </a:rPr>
              <a:t>transmit</a:t>
            </a:r>
            <a:r>
              <a:rPr sz="2550" spc="-204" dirty="0">
                <a:latin typeface="Trebuchet MS"/>
                <a:cs typeface="Trebuchet MS"/>
              </a:rPr>
              <a:t> </a:t>
            </a:r>
            <a:r>
              <a:rPr sz="2550" spc="-85" dirty="0">
                <a:latin typeface="Trebuchet MS"/>
                <a:cs typeface="Trebuchet MS"/>
              </a:rPr>
              <a:t>125,000</a:t>
            </a:r>
            <a:r>
              <a:rPr sz="2550" spc="-204" dirty="0">
                <a:latin typeface="Trebuchet MS"/>
                <a:cs typeface="Trebuchet MS"/>
              </a:rPr>
              <a:t> </a:t>
            </a:r>
            <a:r>
              <a:rPr sz="2550" spc="-110" dirty="0">
                <a:latin typeface="Trebuchet MS"/>
                <a:cs typeface="Trebuchet MS"/>
              </a:rPr>
              <a:t>frames</a:t>
            </a:r>
            <a:r>
              <a:rPr sz="2550" spc="-204" dirty="0">
                <a:latin typeface="Trebuchet MS"/>
                <a:cs typeface="Trebuchet MS"/>
              </a:rPr>
              <a:t> </a:t>
            </a:r>
            <a:r>
              <a:rPr sz="2550" spc="-60" dirty="0">
                <a:latin typeface="Trebuchet MS"/>
                <a:cs typeface="Trebuchet MS"/>
              </a:rPr>
              <a:t>=</a:t>
            </a:r>
            <a:r>
              <a:rPr sz="2550" spc="-200" dirty="0">
                <a:latin typeface="Trebuchet MS"/>
                <a:cs typeface="Trebuchet MS"/>
              </a:rPr>
              <a:t> </a:t>
            </a:r>
            <a:r>
              <a:rPr sz="2550" spc="-45" dirty="0">
                <a:latin typeface="Trebuchet MS"/>
                <a:cs typeface="Trebuchet MS"/>
              </a:rPr>
              <a:t>125000</a:t>
            </a:r>
            <a:r>
              <a:rPr sz="2550" spc="-204" dirty="0">
                <a:latin typeface="Trebuchet MS"/>
                <a:cs typeface="Trebuchet MS"/>
              </a:rPr>
              <a:t> </a:t>
            </a:r>
            <a:r>
              <a:rPr sz="2550" spc="-125" dirty="0">
                <a:latin typeface="Trebuchet MS"/>
                <a:cs typeface="Trebuchet MS"/>
              </a:rPr>
              <a:t>frame</a:t>
            </a:r>
            <a:r>
              <a:rPr sz="2550" spc="-195" dirty="0">
                <a:latin typeface="Trebuchet MS"/>
                <a:cs typeface="Trebuchet MS"/>
              </a:rPr>
              <a:t> </a:t>
            </a:r>
            <a:r>
              <a:rPr sz="2550" spc="-170" dirty="0">
                <a:latin typeface="Trebuchet MS"/>
                <a:cs typeface="Trebuchet MS"/>
              </a:rPr>
              <a:t>x</a:t>
            </a:r>
            <a:r>
              <a:rPr sz="2550" spc="-204" dirty="0">
                <a:latin typeface="Trebuchet MS"/>
                <a:cs typeface="Trebuchet MS"/>
              </a:rPr>
              <a:t> </a:t>
            </a:r>
            <a:r>
              <a:rPr sz="2550" spc="-95" dirty="0">
                <a:latin typeface="Trebuchet MS"/>
                <a:cs typeface="Trebuchet MS"/>
              </a:rPr>
              <a:t>1.146  </a:t>
            </a:r>
            <a:r>
              <a:rPr sz="2550" spc="-140" dirty="0">
                <a:latin typeface="Trebuchet MS"/>
                <a:cs typeface="Trebuchet MS"/>
              </a:rPr>
              <a:t>msec/frame </a:t>
            </a:r>
            <a:r>
              <a:rPr sz="2550" spc="-60" dirty="0">
                <a:latin typeface="Trebuchet MS"/>
                <a:cs typeface="Trebuchet MS"/>
              </a:rPr>
              <a:t>= </a:t>
            </a:r>
            <a:r>
              <a:rPr sz="2550" spc="-90" dirty="0">
                <a:latin typeface="Trebuchet MS"/>
                <a:cs typeface="Trebuchet MS"/>
              </a:rPr>
              <a:t>143.25</a:t>
            </a:r>
            <a:r>
              <a:rPr sz="2550" spc="-400" dirty="0">
                <a:latin typeface="Trebuchet MS"/>
                <a:cs typeface="Trebuchet MS"/>
              </a:rPr>
              <a:t> </a:t>
            </a:r>
            <a:r>
              <a:rPr sz="2550" spc="-110" dirty="0">
                <a:latin typeface="Trebuchet MS"/>
                <a:cs typeface="Trebuchet MS"/>
              </a:rPr>
              <a:t>sec!</a:t>
            </a:r>
            <a:endParaRPr sz="2550">
              <a:latin typeface="Trebuchet MS"/>
              <a:cs typeface="Trebuchet MS"/>
            </a:endParaRPr>
          </a:p>
          <a:p>
            <a:pPr marL="805180" marR="500380" lvl="1" indent="-304800">
              <a:lnSpc>
                <a:spcPts val="2470"/>
              </a:lnSpc>
              <a:spcBef>
                <a:spcPts val="605"/>
              </a:spcBef>
              <a:buFont typeface="Arial"/>
              <a:buChar char="–"/>
              <a:tabLst>
                <a:tab pos="805180" algn="l"/>
              </a:tabLst>
            </a:pPr>
            <a:r>
              <a:rPr sz="2550" spc="-90" dirty="0">
                <a:latin typeface="Trebuchet MS"/>
                <a:cs typeface="Trebuchet MS"/>
              </a:rPr>
              <a:t>Overhead </a:t>
            </a:r>
            <a:r>
              <a:rPr sz="2550" spc="305" dirty="0">
                <a:latin typeface="Trebuchet MS"/>
                <a:cs typeface="Trebuchet MS"/>
              </a:rPr>
              <a:t>%</a:t>
            </a:r>
            <a:r>
              <a:rPr sz="2550" spc="-400" dirty="0">
                <a:latin typeface="Trebuchet MS"/>
                <a:cs typeface="Trebuchet MS"/>
              </a:rPr>
              <a:t> </a:t>
            </a:r>
            <a:r>
              <a:rPr sz="2550" spc="-60" dirty="0">
                <a:latin typeface="Trebuchet MS"/>
                <a:cs typeface="Trebuchet MS"/>
              </a:rPr>
              <a:t>= </a:t>
            </a:r>
            <a:r>
              <a:rPr sz="2550" spc="-95" dirty="0">
                <a:latin typeface="Trebuchet MS"/>
                <a:cs typeface="Trebuchet MS"/>
              </a:rPr>
              <a:t>[1 </a:t>
            </a:r>
            <a:r>
              <a:rPr sz="2550" spc="-155" dirty="0">
                <a:latin typeface="Trebuchet MS"/>
                <a:cs typeface="Trebuchet MS"/>
              </a:rPr>
              <a:t>- </a:t>
            </a:r>
            <a:r>
              <a:rPr sz="2550" spc="-105" dirty="0">
                <a:latin typeface="Trebuchet MS"/>
                <a:cs typeface="Trebuchet MS"/>
              </a:rPr>
              <a:t>(Useful </a:t>
            </a:r>
            <a:r>
              <a:rPr sz="2550" spc="-110" dirty="0">
                <a:latin typeface="Trebuchet MS"/>
                <a:cs typeface="Trebuchet MS"/>
              </a:rPr>
              <a:t>Data </a:t>
            </a:r>
            <a:r>
              <a:rPr sz="2550" spc="-350" dirty="0">
                <a:latin typeface="Trebuchet MS"/>
                <a:cs typeface="Trebuchet MS"/>
              </a:rPr>
              <a:t>/ </a:t>
            </a:r>
            <a:r>
              <a:rPr sz="2550" spc="-195" dirty="0">
                <a:latin typeface="Trebuchet MS"/>
                <a:cs typeface="Trebuchet MS"/>
              </a:rPr>
              <a:t>Total </a:t>
            </a:r>
            <a:r>
              <a:rPr sz="2550" spc="-110" dirty="0">
                <a:latin typeface="Trebuchet MS"/>
                <a:cs typeface="Trebuchet MS"/>
              </a:rPr>
              <a:t>Data)]x100 </a:t>
            </a:r>
            <a:r>
              <a:rPr sz="2550" spc="-60" dirty="0">
                <a:latin typeface="Trebuchet MS"/>
                <a:cs typeface="Trebuchet MS"/>
              </a:rPr>
              <a:t>= </a:t>
            </a:r>
            <a:r>
              <a:rPr sz="2550" spc="-95" dirty="0">
                <a:latin typeface="Trebuchet MS"/>
                <a:cs typeface="Trebuchet MS"/>
              </a:rPr>
              <a:t>[1 </a:t>
            </a:r>
            <a:r>
              <a:rPr sz="2550" spc="-155" dirty="0">
                <a:latin typeface="Trebuchet MS"/>
                <a:cs typeface="Trebuchet MS"/>
              </a:rPr>
              <a:t>-  </a:t>
            </a:r>
            <a:r>
              <a:rPr sz="2550" spc="-145" dirty="0">
                <a:latin typeface="Trebuchet MS"/>
                <a:cs typeface="Trebuchet MS"/>
              </a:rPr>
              <a:t>(8/11)] </a:t>
            </a:r>
            <a:r>
              <a:rPr sz="2550" spc="-170" dirty="0">
                <a:latin typeface="Trebuchet MS"/>
                <a:cs typeface="Trebuchet MS"/>
              </a:rPr>
              <a:t>x</a:t>
            </a:r>
            <a:r>
              <a:rPr sz="2550" spc="-265" dirty="0">
                <a:latin typeface="Trebuchet MS"/>
                <a:cs typeface="Trebuchet MS"/>
              </a:rPr>
              <a:t> </a:t>
            </a:r>
            <a:r>
              <a:rPr sz="2550" spc="-80" dirty="0">
                <a:latin typeface="Trebuchet MS"/>
                <a:cs typeface="Trebuchet MS"/>
              </a:rPr>
              <a:t>100=27.3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5023" y="6603572"/>
            <a:ext cx="7288530" cy="394335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7465" rIns="0" bIns="0" rtlCol="0">
            <a:spAutoFit/>
          </a:bodyPr>
          <a:lstStyle/>
          <a:p>
            <a:pPr marL="389890">
              <a:lnSpc>
                <a:spcPct val="100000"/>
              </a:lnSpc>
              <a:spcBef>
                <a:spcPts val="295"/>
              </a:spcBef>
            </a:pPr>
            <a:r>
              <a:rPr sz="1900" spc="-40" dirty="0">
                <a:latin typeface="Trebuchet MS"/>
                <a:cs typeface="Trebuchet MS"/>
              </a:rPr>
              <a:t>How</a:t>
            </a:r>
            <a:r>
              <a:rPr sz="1900" spc="-135" dirty="0">
                <a:latin typeface="Trebuchet MS"/>
                <a:cs typeface="Trebuchet MS"/>
              </a:rPr>
              <a:t> </a:t>
            </a:r>
            <a:r>
              <a:rPr sz="1900" spc="-55" dirty="0">
                <a:latin typeface="Trebuchet MS"/>
                <a:cs typeface="Trebuchet MS"/>
              </a:rPr>
              <a:t>long</a:t>
            </a:r>
            <a:r>
              <a:rPr sz="1900" spc="-125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does</a:t>
            </a:r>
            <a:r>
              <a:rPr sz="1900" spc="-140" dirty="0">
                <a:latin typeface="Trebuchet MS"/>
                <a:cs typeface="Trebuchet MS"/>
              </a:rPr>
              <a:t> </a:t>
            </a:r>
            <a:r>
              <a:rPr sz="1900" spc="-110" dirty="0">
                <a:latin typeface="Trebuchet MS"/>
                <a:cs typeface="Trebuchet MS"/>
              </a:rPr>
              <a:t>it</a:t>
            </a:r>
            <a:r>
              <a:rPr sz="1900" spc="-135" dirty="0">
                <a:latin typeface="Trebuchet MS"/>
                <a:cs typeface="Trebuchet MS"/>
              </a:rPr>
              <a:t> </a:t>
            </a:r>
            <a:r>
              <a:rPr sz="1900" spc="-114" dirty="0">
                <a:latin typeface="Trebuchet MS"/>
                <a:cs typeface="Trebuchet MS"/>
              </a:rPr>
              <a:t>take</a:t>
            </a:r>
            <a:r>
              <a:rPr sz="1900" spc="-130" dirty="0">
                <a:latin typeface="Trebuchet MS"/>
                <a:cs typeface="Trebuchet MS"/>
              </a:rPr>
              <a:t> </a:t>
            </a:r>
            <a:r>
              <a:rPr sz="1900" spc="-75" dirty="0">
                <a:latin typeface="Trebuchet MS"/>
                <a:cs typeface="Trebuchet MS"/>
              </a:rPr>
              <a:t>to</a:t>
            </a:r>
            <a:r>
              <a:rPr sz="1900" spc="-130" dirty="0">
                <a:latin typeface="Trebuchet MS"/>
                <a:cs typeface="Trebuchet MS"/>
              </a:rPr>
              <a:t> </a:t>
            </a:r>
            <a:r>
              <a:rPr sz="1900" spc="-80" dirty="0">
                <a:latin typeface="Trebuchet MS"/>
                <a:cs typeface="Trebuchet MS"/>
              </a:rPr>
              <a:t>transmit</a:t>
            </a:r>
            <a:r>
              <a:rPr sz="1900" spc="-135" dirty="0">
                <a:latin typeface="Trebuchet MS"/>
                <a:cs typeface="Trebuchet MS"/>
              </a:rPr>
              <a:t> </a:t>
            </a:r>
            <a:r>
              <a:rPr sz="1900" spc="-55" dirty="0">
                <a:latin typeface="Trebuchet MS"/>
                <a:cs typeface="Trebuchet MS"/>
              </a:rPr>
              <a:t>100,000</a:t>
            </a:r>
            <a:r>
              <a:rPr sz="1900" spc="-135" dirty="0">
                <a:latin typeface="Trebuchet MS"/>
                <a:cs typeface="Trebuchet MS"/>
              </a:rPr>
              <a:t> </a:t>
            </a:r>
            <a:r>
              <a:rPr sz="1900" spc="-75" dirty="0">
                <a:latin typeface="Trebuchet MS"/>
                <a:cs typeface="Trebuchet MS"/>
              </a:rPr>
              <a:t>bits</a:t>
            </a:r>
            <a:r>
              <a:rPr sz="1900" spc="-135" dirty="0">
                <a:latin typeface="Trebuchet MS"/>
                <a:cs typeface="Trebuchet MS"/>
              </a:rPr>
              <a:t> </a:t>
            </a:r>
            <a:r>
              <a:rPr sz="1900" spc="-105" dirty="0">
                <a:latin typeface="Trebuchet MS"/>
                <a:cs typeface="Trebuchet MS"/>
              </a:rPr>
              <a:t>at</a:t>
            </a:r>
            <a:r>
              <a:rPr sz="1900" spc="-140" dirty="0">
                <a:latin typeface="Trebuchet MS"/>
                <a:cs typeface="Trebuchet MS"/>
              </a:rPr>
              <a:t> </a:t>
            </a:r>
            <a:r>
              <a:rPr sz="1900" spc="-60" dirty="0">
                <a:latin typeface="Trebuchet MS"/>
                <a:cs typeface="Trebuchet MS"/>
              </a:rPr>
              <a:t>57,600</a:t>
            </a:r>
            <a:r>
              <a:rPr sz="1900" spc="-130" dirty="0">
                <a:latin typeface="Trebuchet MS"/>
                <a:cs typeface="Trebuchet MS"/>
              </a:rPr>
              <a:t> </a:t>
            </a:r>
            <a:r>
              <a:rPr sz="1900" spc="-55" dirty="0">
                <a:latin typeface="Trebuchet MS"/>
                <a:cs typeface="Trebuchet MS"/>
              </a:rPr>
              <a:t>baud</a:t>
            </a:r>
            <a:r>
              <a:rPr sz="1900" spc="-125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rate?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3886" y="721868"/>
            <a:ext cx="5670550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Communication</a:t>
            </a:r>
            <a:r>
              <a:rPr spc="-400" dirty="0"/>
              <a:t> </a:t>
            </a:r>
            <a:r>
              <a:rPr spc="35" dirty="0"/>
              <a:t>Modes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4916" y="1947163"/>
            <a:ext cx="4364990" cy="4619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8460" marR="203200" indent="-36576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3200" spc="-45" dirty="0">
                <a:latin typeface="Trebuchet MS"/>
                <a:cs typeface="Trebuchet MS"/>
              </a:rPr>
              <a:t>A </a:t>
            </a:r>
            <a:r>
              <a:rPr sz="3200" spc="-150" dirty="0">
                <a:latin typeface="Trebuchet MS"/>
                <a:cs typeface="Trebuchet MS"/>
              </a:rPr>
              <a:t>serial </a:t>
            </a:r>
            <a:r>
              <a:rPr sz="3200" spc="-185" dirty="0">
                <a:latin typeface="Trebuchet MS"/>
                <a:cs typeface="Trebuchet MS"/>
              </a:rPr>
              <a:t>interface </a:t>
            </a:r>
            <a:r>
              <a:rPr sz="3200" spc="-160" dirty="0">
                <a:latin typeface="Trebuchet MS"/>
                <a:cs typeface="Trebuchet MS"/>
              </a:rPr>
              <a:t>can  </a:t>
            </a:r>
            <a:r>
              <a:rPr sz="3200" spc="-150" dirty="0">
                <a:latin typeface="Trebuchet MS"/>
                <a:cs typeface="Trebuchet MS"/>
              </a:rPr>
              <a:t>have </a:t>
            </a:r>
            <a:r>
              <a:rPr sz="3200" spc="-180" dirty="0">
                <a:latin typeface="Trebuchet MS"/>
                <a:cs typeface="Trebuchet MS"/>
              </a:rPr>
              <a:t>different  </a:t>
            </a:r>
            <a:r>
              <a:rPr sz="3200" spc="-135" dirty="0">
                <a:latin typeface="Trebuchet MS"/>
                <a:cs typeface="Trebuchet MS"/>
              </a:rPr>
              <a:t>communication</a:t>
            </a:r>
            <a:r>
              <a:rPr sz="3200" spc="-300" dirty="0">
                <a:latin typeface="Trebuchet MS"/>
                <a:cs typeface="Trebuchet MS"/>
              </a:rPr>
              <a:t> </a:t>
            </a:r>
            <a:r>
              <a:rPr sz="3200" spc="-90" dirty="0">
                <a:latin typeface="Trebuchet MS"/>
                <a:cs typeface="Trebuchet MS"/>
              </a:rPr>
              <a:t>modes</a:t>
            </a:r>
            <a:endParaRPr sz="3200">
              <a:latin typeface="Trebuchet MS"/>
              <a:cs typeface="Trebuchet MS"/>
            </a:endParaRPr>
          </a:p>
          <a:p>
            <a:pPr marL="805180" marR="5080" lvl="1" indent="-304800">
              <a:lnSpc>
                <a:spcPct val="100699"/>
              </a:lnSpc>
              <a:spcBef>
                <a:spcPts val="690"/>
              </a:spcBef>
              <a:buFont typeface="Arial"/>
              <a:buChar char="–"/>
              <a:tabLst>
                <a:tab pos="805180" algn="l"/>
              </a:tabLst>
            </a:pPr>
            <a:r>
              <a:rPr sz="2750" spc="-145" dirty="0">
                <a:latin typeface="Trebuchet MS"/>
                <a:cs typeface="Trebuchet MS"/>
              </a:rPr>
              <a:t>Full </a:t>
            </a:r>
            <a:r>
              <a:rPr sz="2750" spc="-110" dirty="0">
                <a:latin typeface="Trebuchet MS"/>
                <a:cs typeface="Trebuchet MS"/>
              </a:rPr>
              <a:t>Duplex </a:t>
            </a:r>
            <a:r>
              <a:rPr sz="2750" spc="-160" dirty="0">
                <a:latin typeface="Trebuchet MS"/>
                <a:cs typeface="Trebuchet MS"/>
              </a:rPr>
              <a:t>- </a:t>
            </a:r>
            <a:r>
              <a:rPr sz="2750" spc="-80" dirty="0">
                <a:latin typeface="Trebuchet MS"/>
                <a:cs typeface="Trebuchet MS"/>
              </a:rPr>
              <a:t>means</a:t>
            </a:r>
            <a:r>
              <a:rPr sz="2750" spc="-455" dirty="0">
                <a:latin typeface="Trebuchet MS"/>
                <a:cs typeface="Trebuchet MS"/>
              </a:rPr>
              <a:t> </a:t>
            </a:r>
            <a:r>
              <a:rPr sz="2750" spc="-75" dirty="0">
                <a:latin typeface="Trebuchet MS"/>
                <a:cs typeface="Trebuchet MS"/>
              </a:rPr>
              <a:t>both  </a:t>
            </a:r>
            <a:r>
              <a:rPr sz="2750" spc="-120" dirty="0">
                <a:latin typeface="Trebuchet MS"/>
                <a:cs typeface="Trebuchet MS"/>
              </a:rPr>
              <a:t>devices </a:t>
            </a:r>
            <a:r>
              <a:rPr sz="2750" spc="-125" dirty="0">
                <a:latin typeface="Trebuchet MS"/>
                <a:cs typeface="Trebuchet MS"/>
              </a:rPr>
              <a:t>can </a:t>
            </a:r>
            <a:r>
              <a:rPr sz="2750" spc="-75" dirty="0">
                <a:latin typeface="Trebuchet MS"/>
                <a:cs typeface="Trebuchet MS"/>
              </a:rPr>
              <a:t>send </a:t>
            </a:r>
            <a:r>
              <a:rPr sz="2750" spc="-80" dirty="0">
                <a:latin typeface="Trebuchet MS"/>
                <a:cs typeface="Trebuchet MS"/>
              </a:rPr>
              <a:t>and  </a:t>
            </a:r>
            <a:r>
              <a:rPr sz="2750" spc="-140" dirty="0">
                <a:latin typeface="Trebuchet MS"/>
                <a:cs typeface="Trebuchet MS"/>
              </a:rPr>
              <a:t>receive</a:t>
            </a:r>
            <a:r>
              <a:rPr sz="2750" spc="-225" dirty="0">
                <a:latin typeface="Trebuchet MS"/>
                <a:cs typeface="Trebuchet MS"/>
              </a:rPr>
              <a:t> </a:t>
            </a:r>
            <a:r>
              <a:rPr sz="2750" spc="-125" dirty="0">
                <a:latin typeface="Trebuchet MS"/>
                <a:cs typeface="Trebuchet MS"/>
              </a:rPr>
              <a:t>simultaneously.</a:t>
            </a:r>
            <a:endParaRPr sz="2750">
              <a:latin typeface="Trebuchet MS"/>
              <a:cs typeface="Trebuchet MS"/>
            </a:endParaRPr>
          </a:p>
          <a:p>
            <a:pPr marL="805180" marR="161925" lvl="1" indent="-304800">
              <a:lnSpc>
                <a:spcPct val="100800"/>
              </a:lnSpc>
              <a:spcBef>
                <a:spcPts val="685"/>
              </a:spcBef>
              <a:buFont typeface="Arial"/>
              <a:buChar char="–"/>
              <a:tabLst>
                <a:tab pos="805180" algn="l"/>
              </a:tabLst>
            </a:pPr>
            <a:r>
              <a:rPr sz="2750" spc="-130" dirty="0">
                <a:latin typeface="Trebuchet MS"/>
                <a:cs typeface="Trebuchet MS"/>
              </a:rPr>
              <a:t>Half-Duplex </a:t>
            </a:r>
            <a:r>
              <a:rPr sz="2750" spc="-160" dirty="0">
                <a:latin typeface="Trebuchet MS"/>
                <a:cs typeface="Trebuchet MS"/>
              </a:rPr>
              <a:t>- </a:t>
            </a:r>
            <a:r>
              <a:rPr sz="2750" spc="-80" dirty="0">
                <a:latin typeface="Trebuchet MS"/>
                <a:cs typeface="Trebuchet MS"/>
              </a:rPr>
              <a:t>means  </a:t>
            </a:r>
            <a:r>
              <a:rPr sz="2750" spc="-120" dirty="0">
                <a:latin typeface="Trebuchet MS"/>
                <a:cs typeface="Trebuchet MS"/>
              </a:rPr>
              <a:t>serial devices </a:t>
            </a:r>
            <a:r>
              <a:rPr sz="2750" spc="-90" dirty="0">
                <a:latin typeface="Trebuchet MS"/>
                <a:cs typeface="Trebuchet MS"/>
              </a:rPr>
              <a:t>must</a:t>
            </a:r>
            <a:r>
              <a:rPr sz="2750" spc="-415" dirty="0">
                <a:latin typeface="Trebuchet MS"/>
                <a:cs typeface="Trebuchet MS"/>
              </a:rPr>
              <a:t> </a:t>
            </a:r>
            <a:r>
              <a:rPr sz="2750" spc="-160" dirty="0">
                <a:latin typeface="Trebuchet MS"/>
                <a:cs typeface="Trebuchet MS"/>
              </a:rPr>
              <a:t>take  </a:t>
            </a:r>
            <a:r>
              <a:rPr sz="2750" spc="-80" dirty="0">
                <a:latin typeface="Trebuchet MS"/>
                <a:cs typeface="Trebuchet MS"/>
              </a:rPr>
              <a:t>turns sending and  </a:t>
            </a:r>
            <a:r>
              <a:rPr sz="2750" spc="-140" dirty="0">
                <a:latin typeface="Trebuchet MS"/>
                <a:cs typeface="Trebuchet MS"/>
              </a:rPr>
              <a:t>receiving.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4959" y="1935479"/>
            <a:ext cx="4023360" cy="3535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576</Words>
  <Application>Microsoft Office PowerPoint</Application>
  <PresentationFormat>Custom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</vt:lpstr>
      <vt:lpstr>Office Theme</vt:lpstr>
      <vt:lpstr>Introduction UART</vt:lpstr>
      <vt:lpstr>Communication Protocols</vt:lpstr>
      <vt:lpstr>Communication Protocols</vt:lpstr>
      <vt:lpstr>Parity and Baud Rate</vt:lpstr>
      <vt:lpstr>Questions</vt:lpstr>
      <vt:lpstr>Serial Communication</vt:lpstr>
      <vt:lpstr>Data Frame</vt:lpstr>
      <vt:lpstr>Problem</vt:lpstr>
      <vt:lpstr>Communication Modes</vt:lpstr>
      <vt:lpstr>Differential Vs. Single Ended</vt:lpstr>
      <vt:lpstr>UART Protocols  Different Voltage Levels</vt:lpstr>
      <vt:lpstr>Interfacing</vt:lpstr>
      <vt:lpstr>UART Connection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UART</dc:title>
  <cp:lastModifiedBy>ysrao</cp:lastModifiedBy>
  <cp:revision>1</cp:revision>
  <dcterms:created xsi:type="dcterms:W3CDTF">2019-11-14T12:28:51Z</dcterms:created>
  <dcterms:modified xsi:type="dcterms:W3CDTF">2019-11-14T12:45:26Z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2019-11-14T00:00:00Z</vt:filetime>
  </property>
</Properties>
</file>