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883B-2B7C-4B02-956B-596CE5008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952AB-868A-406D-868D-AC0046111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755A-5FA7-4234-94DA-6BDB19C6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34E9-A920-4EFD-9FB6-AB95C96B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16B3-850D-4DCF-B2B4-E2491792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1B3C-6B2D-4ACA-B408-775B2817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25764-2D73-4FAD-815A-1501E295F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74CF-22EE-4E25-AC29-FB838A71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9727-7687-4E77-9210-1A0BF7B5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C951-1510-4091-A396-40D40F8D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A2396-FD20-4BDE-B831-4AAF1CB0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AA339-F307-4E76-8A20-A92C7BC8E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09E0-5027-42DC-BED0-14FE43AC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ED87-EAD7-4E1D-B58A-401FCFAF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8D39-51B4-4C61-A647-BAB8F65C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4047-D001-425E-9BE7-E86F628E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98D1-F730-465A-B0CE-68F141B4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A03CE-A3BC-468A-8FF2-BDAD9D13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D80D-B4D0-4FBD-9D2F-636DED70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3A83-310E-42E5-ACE9-8648239D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3E59-BE8E-452E-8119-54C1CBF4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EAC9-2AFF-49B6-9DFA-F56E3EC4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D83E-E633-4628-8FC8-6F649ADD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8D20-D479-4662-9495-19F9680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6AD1-9FF5-4729-8CCB-82ABE026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C6E-34B3-4C0D-A4CB-A2B5243A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600F-9A89-4306-BD5B-F3B4D40AD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9F9F7-60B7-4A3C-858C-5F1F0893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B75A-BB63-4DE2-BBE9-F1F8FB0A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5D66-79FE-4B77-B99C-73C7E09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384A2-4CA8-4A8B-A2F9-442628F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CA0E-41BA-4CDA-8DBD-11A9B0B2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AAB72-4979-4386-AD42-D0897D37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027B-30C4-4E9F-99DE-336F092B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72317-F712-4C61-8613-D13CB338D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70190-B068-44F8-881B-BEEBB4F29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369AB-C756-44B7-94D2-E38741A1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86A4-B4D8-4C46-9BA5-3475DC35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1C046-3461-44C3-BDD1-EE60336E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5F2-7940-454F-BF3B-1B290CAC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372F7-05C0-4733-A065-DB6E14A9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738D5-082D-4AE1-8EB5-845649B9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15F5D-789B-4AA7-97AA-5279D167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38C69-BBB9-4CE2-8345-793100F5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2FEB4-A2B1-40EA-9093-D588E130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6CA90-4C47-482A-9256-C504944C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B024-4B61-4506-832E-380F5B28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EFDE-E5B8-4715-BA53-57F47070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13D6-425D-4730-919A-DD1A1631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D8165-895F-44E6-84E3-2163F68E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33147-4EED-41A7-B057-80C40DD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AC927-C31C-482E-9C9F-950CD250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AFE2-E853-49A0-8090-FDB8E510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59EDD-784E-452D-82F1-84A199049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E2662-B32A-4484-8051-D271BF1E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F84D-D13E-4786-9084-92F0433B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3CDF9-EE75-4834-A471-9BD30F7C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C6B8-2C68-419E-8D0C-BC1F887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C4072-1792-4B6B-A15E-C97840A6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70065-1435-4C42-B932-33BDB2C9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C5AD-A6E8-4561-90D7-9B73174DE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9F16-E783-4F7B-B5E9-0515831F433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A194-FC54-4F88-A86D-C38509803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233A-FC11-409B-AF75-C7328688F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78D8-520C-4623-A44D-12A1C57A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CF48-0293-4A8D-87C9-0C50AFD98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215" y="1124663"/>
            <a:ext cx="9104881" cy="247914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Incident responder and </a:t>
            </a:r>
            <a:br>
              <a:rPr lang="en-US" dirty="0"/>
            </a:br>
            <a:r>
              <a:rPr lang="en-US" dirty="0"/>
              <a:t>software innovation</a:t>
            </a:r>
          </a:p>
        </p:txBody>
      </p:sp>
    </p:spTree>
    <p:extLst>
      <p:ext uri="{BB962C8B-B14F-4D97-AF65-F5344CB8AC3E}">
        <p14:creationId xmlns:p14="http://schemas.microsoft.com/office/powerpoint/2010/main" val="290383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49D4-03E8-417C-9BB0-C64B8921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Collaboration in system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ADD0-8A41-4E68-8EA1-D6059FEB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software development emphasized vigorously on collaboration. </a:t>
            </a:r>
          </a:p>
          <a:p>
            <a:pPr marL="0" indent="0">
              <a:buNone/>
            </a:pPr>
            <a:r>
              <a:rPr lang="en-US" dirty="0"/>
              <a:t>Agile method stress the collaboration between development team </a:t>
            </a:r>
          </a:p>
          <a:p>
            <a:pPr marL="0" indent="0">
              <a:buNone/>
            </a:pPr>
            <a:r>
              <a:rPr lang="en-US" dirty="0"/>
              <a:t>and business client.</a:t>
            </a:r>
          </a:p>
          <a:p>
            <a:pPr marL="0" indent="0">
              <a:buNone/>
            </a:pPr>
            <a:r>
              <a:rPr lang="en-US" dirty="0"/>
              <a:t>           - Agile manifesto, for example; “the intention was to liberate the </a:t>
            </a:r>
          </a:p>
          <a:p>
            <a:pPr marL="0" indent="0">
              <a:buNone/>
            </a:pPr>
            <a:r>
              <a:rPr lang="en-US" dirty="0"/>
              <a:t>developer’s spirit while better serving the needs of the users.  </a:t>
            </a:r>
          </a:p>
          <a:p>
            <a:pPr marL="0" indent="0">
              <a:buNone/>
            </a:pPr>
            <a:r>
              <a:rPr lang="en-US" dirty="0"/>
              <a:t>Also to work closely with customer to deliver exactly what they need. </a:t>
            </a:r>
          </a:p>
          <a:p>
            <a:pPr marL="0" indent="0">
              <a:buNone/>
            </a:pPr>
            <a:r>
              <a:rPr lang="en-US" dirty="0"/>
              <a:t>And ensure that developer can work happily and productively.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2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6BD8-A262-41C2-BD9E-43575507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9" y="82809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DevOps method emphasized better collaboration between </a:t>
            </a:r>
          </a:p>
          <a:p>
            <a:pPr marL="0" indent="0">
              <a:buNone/>
            </a:pPr>
            <a:r>
              <a:rPr lang="en-US" dirty="0"/>
              <a:t>development team and deployment team. Development teams and </a:t>
            </a:r>
          </a:p>
          <a:p>
            <a:pPr marL="0" indent="0">
              <a:buNone/>
            </a:pPr>
            <a:r>
              <a:rPr lang="en-US" dirty="0"/>
              <a:t>operation team need to work effectively together and be supported by </a:t>
            </a:r>
          </a:p>
          <a:p>
            <a:pPr marL="0" indent="0">
              <a:buNone/>
            </a:pPr>
            <a:r>
              <a:rPr lang="en-US" dirty="0"/>
              <a:t>appropriate tools</a:t>
            </a:r>
          </a:p>
        </p:txBody>
      </p:sp>
    </p:spTree>
    <p:extLst>
      <p:ext uri="{BB962C8B-B14F-4D97-AF65-F5344CB8AC3E}">
        <p14:creationId xmlns:p14="http://schemas.microsoft.com/office/powerpoint/2010/main" val="405592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4E68-0731-495C-8C29-9D56F729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46" y="1165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Organization able to use these software technique most effectively </a:t>
            </a:r>
          </a:p>
          <a:p>
            <a:pPr marL="0" indent="0">
              <a:buNone/>
            </a:pPr>
            <a:r>
              <a:rPr lang="en-US" dirty="0"/>
              <a:t>can gain a competitive advantage by;-</a:t>
            </a:r>
          </a:p>
          <a:p>
            <a:r>
              <a:rPr lang="en-US" dirty="0"/>
              <a:t>Enabling a differentiated and engaging customer experience</a:t>
            </a:r>
          </a:p>
          <a:p>
            <a:r>
              <a:rPr lang="en-US" dirty="0"/>
              <a:t>Obtaining fast-mover advantage with more rapid software based </a:t>
            </a:r>
          </a:p>
          <a:p>
            <a:pPr marL="0" indent="0">
              <a:buNone/>
            </a:pPr>
            <a:r>
              <a:rPr lang="en-US" dirty="0"/>
              <a:t>innovation.</a:t>
            </a:r>
          </a:p>
          <a:p>
            <a:r>
              <a:rPr lang="en-US" dirty="0"/>
              <a:t>Increasing the capacity to innovate by reducing waste and shifting </a:t>
            </a:r>
          </a:p>
          <a:p>
            <a:pPr marL="0" indent="0">
              <a:buNone/>
            </a:pPr>
            <a:r>
              <a:rPr lang="en-US" dirty="0"/>
              <a:t>resources to high-value activities.</a:t>
            </a:r>
          </a:p>
        </p:txBody>
      </p:sp>
    </p:spTree>
    <p:extLst>
      <p:ext uri="{BB962C8B-B14F-4D97-AF65-F5344CB8AC3E}">
        <p14:creationId xmlns:p14="http://schemas.microsoft.com/office/powerpoint/2010/main" val="5440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BC93-E6CF-436D-84FC-E4BD4E78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18CD-AAD4-4088-ADE7-AB4DAFD0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Ethnographers take part in various research, including participant </a:t>
            </a:r>
          </a:p>
          <a:p>
            <a:pPr marL="0" indent="0">
              <a:buNone/>
            </a:pPr>
            <a:r>
              <a:rPr lang="en-US" dirty="0"/>
              <a:t>observation which involve embedded observation, interaction and </a:t>
            </a:r>
          </a:p>
          <a:p>
            <a:pPr marL="0" indent="0">
              <a:buNone/>
            </a:pPr>
            <a:r>
              <a:rPr lang="en-US" dirty="0"/>
              <a:t>participation with a group over a long period of time. They gather large </a:t>
            </a:r>
          </a:p>
          <a:p>
            <a:pPr marL="0" indent="0">
              <a:buNone/>
            </a:pPr>
            <a:r>
              <a:rPr lang="en-US" dirty="0"/>
              <a:t>amount of descriptive , qualitative data, which they write up as an </a:t>
            </a:r>
          </a:p>
          <a:p>
            <a:pPr marL="0" indent="0">
              <a:buNone/>
            </a:pPr>
            <a:r>
              <a:rPr lang="en-US" dirty="0"/>
              <a:t>account of the group’s culture, it is called ethnography.</a:t>
            </a:r>
          </a:p>
        </p:txBody>
      </p:sp>
    </p:spTree>
    <p:extLst>
      <p:ext uri="{BB962C8B-B14F-4D97-AF65-F5344CB8AC3E}">
        <p14:creationId xmlns:p14="http://schemas.microsoft.com/office/powerpoint/2010/main" val="368261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06FA-5B66-42E8-9E49-2F86E55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34" y="9014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techniques have been used increasely in software development </a:t>
            </a:r>
          </a:p>
          <a:p>
            <a:pPr marL="0" indent="0">
              <a:buNone/>
            </a:pPr>
            <a:r>
              <a:rPr lang="en-US" dirty="0"/>
              <a:t>in the last twenty years, particularly by global technology companies </a:t>
            </a:r>
          </a:p>
          <a:p>
            <a:pPr marL="0" indent="0">
              <a:buNone/>
            </a:pPr>
            <a:r>
              <a:rPr lang="en-US" dirty="0"/>
              <a:t>with a vested interest of understanding how technology can fit within </a:t>
            </a:r>
          </a:p>
          <a:p>
            <a:pPr marL="0" indent="0">
              <a:buNone/>
            </a:pPr>
            <a:r>
              <a:rPr lang="en-US" dirty="0"/>
              <a:t>existing cultural and social systems. We can also take inspiration from </a:t>
            </a:r>
          </a:p>
          <a:p>
            <a:pPr marL="0" indent="0">
              <a:buNone/>
            </a:pPr>
            <a:r>
              <a:rPr lang="en-US" dirty="0"/>
              <a:t>ethnographic research by joining a team, interviewing team member, </a:t>
            </a:r>
          </a:p>
          <a:p>
            <a:pPr marL="0" indent="0">
              <a:buNone/>
            </a:pPr>
            <a:r>
              <a:rPr lang="en-US" dirty="0"/>
              <a:t>observing group behaviors, taking note of stories, shared belief and </a:t>
            </a:r>
          </a:p>
          <a:p>
            <a:pPr marL="0" indent="0">
              <a:buNone/>
            </a:pPr>
            <a:r>
              <a:rPr lang="en-US" dirty="0"/>
              <a:t>cultural constraints</a:t>
            </a:r>
          </a:p>
        </p:txBody>
      </p:sp>
    </p:spTree>
    <p:extLst>
      <p:ext uri="{BB962C8B-B14F-4D97-AF65-F5344CB8AC3E}">
        <p14:creationId xmlns:p14="http://schemas.microsoft.com/office/powerpoint/2010/main" val="272058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26A7-BF94-46C3-9898-96088837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There are three key factors for ethnographic</a:t>
            </a:r>
            <a:br>
              <a:rPr lang="en-US" dirty="0"/>
            </a:br>
            <a:r>
              <a:rPr lang="en-US" dirty="0"/>
              <a:t>research in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A20C-5CB5-4A3D-9AF1-C36C615D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Description;  the aim is to describe, not quantify. We are interested in </a:t>
            </a:r>
          </a:p>
          <a:p>
            <a:pPr marL="0" indent="0">
              <a:buNone/>
            </a:pPr>
            <a:r>
              <a:rPr lang="en-US" dirty="0"/>
              <a:t>thick description. For example, a description of someone winking as </a:t>
            </a:r>
          </a:p>
          <a:p>
            <a:pPr marL="0" indent="0">
              <a:buNone/>
            </a:pPr>
            <a:r>
              <a:rPr lang="en-US" dirty="0"/>
              <a:t>‘closing and opening of one eye’ as no cultural content and explain </a:t>
            </a:r>
          </a:p>
          <a:p>
            <a:pPr marL="0" indent="0">
              <a:buNone/>
            </a:pPr>
            <a:r>
              <a:rPr lang="en-US" dirty="0"/>
              <a:t>nothing of what happened before and after. We need more </a:t>
            </a:r>
          </a:p>
          <a:p>
            <a:pPr marL="0" indent="0">
              <a:buNone/>
            </a:pPr>
            <a:r>
              <a:rPr lang="en-US" dirty="0"/>
              <a:t>information to understand the intent and meaning.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BE75-F59C-4D78-B8F5-01D6660B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Context; research must take in the participant environment. In other </a:t>
            </a:r>
          </a:p>
          <a:p>
            <a:pPr marL="0" indent="0">
              <a:buNone/>
            </a:pPr>
            <a:r>
              <a:rPr lang="en-US" dirty="0"/>
              <a:t>words, conduct field work, not laboratory work. We should also resist </a:t>
            </a:r>
          </a:p>
          <a:p>
            <a:pPr marL="0" indent="0">
              <a:buNone/>
            </a:pPr>
            <a:r>
              <a:rPr lang="en-US" dirty="0"/>
              <a:t>studying artifact (like codebases) in isolation from their social and </a:t>
            </a:r>
          </a:p>
          <a:p>
            <a:pPr marL="0" indent="0">
              <a:buNone/>
            </a:pPr>
            <a:r>
              <a:rPr lang="en-US" dirty="0"/>
              <a:t>cultural context. You can be the world’s most knowledgeable </a:t>
            </a:r>
          </a:p>
          <a:p>
            <a:pPr marL="0" indent="0">
              <a:buNone/>
            </a:pPr>
            <a:r>
              <a:rPr lang="en-US" dirty="0"/>
              <a:t>programmer but still be confused by unfamiliar team language.</a:t>
            </a:r>
          </a:p>
        </p:txBody>
      </p:sp>
    </p:spTree>
    <p:extLst>
      <p:ext uri="{BB962C8B-B14F-4D97-AF65-F5344CB8AC3E}">
        <p14:creationId xmlns:p14="http://schemas.microsoft.com/office/powerpoint/2010/main" val="407618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6A49-0A1A-4BAA-9A68-18368790D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Shared perspective; We must recognize that we bring our own biases </a:t>
            </a:r>
          </a:p>
          <a:p>
            <a:pPr marL="0" indent="0">
              <a:buNone/>
            </a:pPr>
            <a:r>
              <a:rPr lang="en-US" dirty="0"/>
              <a:t>to observation of another group. An objective appraisal is impossible. </a:t>
            </a:r>
          </a:p>
          <a:p>
            <a:pPr marL="0" indent="0">
              <a:buNone/>
            </a:pPr>
            <a:r>
              <a:rPr lang="en-US" dirty="0"/>
              <a:t>For example, if a team collectively disdains test-driven development, a </a:t>
            </a:r>
          </a:p>
          <a:p>
            <a:pPr marL="0" indent="0">
              <a:buNone/>
            </a:pPr>
            <a:r>
              <a:rPr lang="en-US" dirty="0"/>
              <a:t>new member who is a big believer in it will struggle  to describe the </a:t>
            </a:r>
          </a:p>
          <a:p>
            <a:pPr marL="0" indent="0">
              <a:buNone/>
            </a:pPr>
            <a:r>
              <a:rPr lang="en-US" dirty="0"/>
              <a:t>team’s belief impartially. </a:t>
            </a:r>
            <a:r>
              <a:rPr lang="en-US" dirty="0" err="1"/>
              <a:t>Recognising</a:t>
            </a:r>
            <a:r>
              <a:rPr lang="en-US" dirty="0"/>
              <a:t> this fact is important. We should </a:t>
            </a:r>
          </a:p>
          <a:p>
            <a:pPr marL="0" indent="0">
              <a:buNone/>
            </a:pPr>
            <a:r>
              <a:rPr lang="en-US" dirty="0"/>
              <a:t>not pretend we are objective, but we should also make an effort to </a:t>
            </a:r>
          </a:p>
          <a:p>
            <a:pPr marL="0" indent="0">
              <a:buNone/>
            </a:pPr>
            <a:r>
              <a:rPr lang="en-US" dirty="0"/>
              <a:t>learn more about others’ perspectives and language.</a:t>
            </a:r>
          </a:p>
        </p:txBody>
      </p:sp>
    </p:spTree>
    <p:extLst>
      <p:ext uri="{BB962C8B-B14F-4D97-AF65-F5344CB8AC3E}">
        <p14:creationId xmlns:p14="http://schemas.microsoft.com/office/powerpoint/2010/main" val="319184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F997-1EB9-46ED-99B2-71638F4D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Important of social media in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AE14-425B-4EE3-9FAD-2C95DDBF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Social media practices are becoming common in software </a:t>
            </a:r>
          </a:p>
          <a:p>
            <a:pPr marL="0" indent="0">
              <a:buNone/>
            </a:pPr>
            <a:r>
              <a:rPr lang="en-US" dirty="0"/>
              <a:t>development. Most of these practices involve developer teams and </a:t>
            </a:r>
          </a:p>
          <a:p>
            <a:pPr marL="0" indent="0">
              <a:buNone/>
            </a:pPr>
            <a:r>
              <a:rPr lang="en-US" dirty="0"/>
              <a:t>communities. Responders do not have time to create extensive </a:t>
            </a:r>
          </a:p>
          <a:p>
            <a:pPr marL="0" indent="0">
              <a:buNone/>
            </a:pPr>
            <a:r>
              <a:rPr lang="en-US" dirty="0"/>
              <a:t>documentation, but they might have time for brief messages(tweet) </a:t>
            </a:r>
          </a:p>
          <a:p>
            <a:pPr marL="0" indent="0">
              <a:buNone/>
            </a:pPr>
            <a:r>
              <a:rPr lang="en-US" dirty="0"/>
              <a:t>that easily could be seen, instantly or later, by many others.</a:t>
            </a:r>
          </a:p>
        </p:txBody>
      </p:sp>
    </p:spTree>
    <p:extLst>
      <p:ext uri="{BB962C8B-B14F-4D97-AF65-F5344CB8AC3E}">
        <p14:creationId xmlns:p14="http://schemas.microsoft.com/office/powerpoint/2010/main" val="408441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DBC8-F620-4D0A-AEA7-7703473D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Finally, socially media has a significant potential for both immediate </a:t>
            </a:r>
          </a:p>
          <a:p>
            <a:pPr marL="0" indent="0">
              <a:buNone/>
            </a:pPr>
            <a:r>
              <a:rPr lang="en-US" dirty="0"/>
              <a:t>and long-term data analysis: trends, correlation, and social </a:t>
            </a:r>
          </a:p>
          <a:p>
            <a:pPr marL="0" indent="0">
              <a:buNone/>
            </a:pPr>
            <a:r>
              <a:rPr lang="en-US" dirty="0"/>
              <a:t>connectivity. Software engineers make use of a variety of social media </a:t>
            </a:r>
          </a:p>
          <a:p>
            <a:pPr marL="0" indent="0">
              <a:buNone/>
            </a:pPr>
            <a:r>
              <a:rPr lang="en-US" dirty="0"/>
              <a:t>tools to coordinate with one another, to communicate with and learn </a:t>
            </a:r>
          </a:p>
          <a:p>
            <a:pPr marL="0" indent="0">
              <a:buNone/>
            </a:pPr>
            <a:r>
              <a:rPr lang="en-US" dirty="0"/>
              <a:t>from users to become informed about new technologies and to create </a:t>
            </a:r>
          </a:p>
          <a:p>
            <a:pPr marL="0" indent="0">
              <a:buNone/>
            </a:pPr>
            <a:r>
              <a:rPr lang="en-US" dirty="0"/>
              <a:t>informal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7464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ECF8-933C-41B2-849F-215A1466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incident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50F7-89DA-4675-A963-9F321756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According to the information technology infrastructure library in the united kingdom defined an incident as an unplanned interruption to an </a:t>
            </a:r>
            <a:r>
              <a:rPr lang="en-US" dirty="0" err="1"/>
              <a:t>lT</a:t>
            </a:r>
            <a:r>
              <a:rPr lang="en-US" dirty="0"/>
              <a:t> service or reduction in the quality of an IT service</a:t>
            </a:r>
          </a:p>
        </p:txBody>
      </p:sp>
    </p:spTree>
    <p:extLst>
      <p:ext uri="{BB962C8B-B14F-4D97-AF65-F5344CB8AC3E}">
        <p14:creationId xmlns:p14="http://schemas.microsoft.com/office/powerpoint/2010/main" val="198271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3FF2-73A4-458D-A3B4-336F3E7E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  <a:r>
              <a:rPr lang="en-US" sz="4000" dirty="0"/>
              <a:t>THANKS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3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C36A-3513-43DC-8A56-ACB41D9D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incident responder?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68B1-74A7-4C8D-8E1A-99D14B68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teams involving people with various level of seniority and expertise</a:t>
            </a:r>
          </a:p>
          <a:p>
            <a:r>
              <a:rPr lang="en-US" dirty="0"/>
              <a:t>They are dynamic tailor –made team</a:t>
            </a:r>
          </a:p>
          <a:p>
            <a:r>
              <a:rPr lang="en-US" dirty="0"/>
              <a:t>Because of their experience they are brought together to best </a:t>
            </a:r>
          </a:p>
          <a:p>
            <a:pPr marL="0" indent="0">
              <a:buNone/>
            </a:pPr>
            <a:r>
              <a:rPr lang="en-US" dirty="0"/>
              <a:t>address an issues or to resolve an incident.</a:t>
            </a:r>
          </a:p>
          <a:p>
            <a:r>
              <a:rPr lang="en-US" dirty="0"/>
              <a:t>  These are cyber firefighter, rapidly addressing security incident and </a:t>
            </a:r>
          </a:p>
          <a:p>
            <a:pPr marL="0" indent="0">
              <a:buNone/>
            </a:pPr>
            <a:r>
              <a:rPr lang="en-US" dirty="0"/>
              <a:t>threat within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4504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5E4-5A7D-445B-ACFD-B2170AD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six key phases of an incident response plan.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C27E-CED2-4B47-8327-5423A2D9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15" y="1770122"/>
            <a:ext cx="10590985" cy="4591559"/>
          </a:xfrm>
        </p:spPr>
        <p:txBody>
          <a:bodyPr>
            <a:normAutofit/>
          </a:bodyPr>
          <a:lstStyle/>
          <a:p>
            <a:r>
              <a:rPr lang="en-US" dirty="0"/>
              <a:t>Preparation: preparing users and IT staff to handle potential incidents if they arise.</a:t>
            </a:r>
          </a:p>
          <a:p>
            <a:r>
              <a:rPr lang="en-US" dirty="0"/>
              <a:t>Identification : Determining whether an event is indeed, a security incident.</a:t>
            </a:r>
          </a:p>
          <a:p>
            <a:r>
              <a:rPr lang="en-US" dirty="0"/>
              <a:t>Containment: limiting the damage of incident and isolating affected systems to prevent further damage.</a:t>
            </a:r>
          </a:p>
          <a:p>
            <a:r>
              <a:rPr lang="en-US" dirty="0"/>
              <a:t>Eradication: finding the root cause of the incident, removing the affected system from production environment.</a:t>
            </a:r>
          </a:p>
          <a:p>
            <a:r>
              <a:rPr lang="en-US" dirty="0"/>
              <a:t>Recovery: permitting affected system back into the production environment , ensuring no threat.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8827-72E8-4D90-9D2F-13614D12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90" y="723696"/>
            <a:ext cx="10483409" cy="5453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Incident response plan should identify and able to explain the role and </a:t>
            </a:r>
          </a:p>
          <a:p>
            <a:pPr marL="0" indent="0">
              <a:buNone/>
            </a:pPr>
            <a:r>
              <a:rPr lang="en-US" dirty="0"/>
              <a:t>responsibilities of incident response team members who are </a:t>
            </a:r>
          </a:p>
          <a:p>
            <a:pPr marL="0" indent="0">
              <a:buNone/>
            </a:pPr>
            <a:r>
              <a:rPr lang="en-US" dirty="0"/>
              <a:t>responsible for testing the plan and putting it into action. The plan </a:t>
            </a:r>
          </a:p>
          <a:p>
            <a:pPr marL="0" indent="0">
              <a:buNone/>
            </a:pPr>
            <a:r>
              <a:rPr lang="en-US" dirty="0"/>
              <a:t>should also specify the tools, technologies and physical resources that </a:t>
            </a:r>
          </a:p>
          <a:p>
            <a:pPr marL="0" indent="0">
              <a:buNone/>
            </a:pPr>
            <a:r>
              <a:rPr lang="en-US" dirty="0"/>
              <a:t>must be in place to recover breached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0920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8FC8-31FE-41B9-87B7-BD91A005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an incident responder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97AF-E2E8-4E2D-9052-B2FD69EC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Actively monitor system and network for intrusions.</a:t>
            </a:r>
          </a:p>
          <a:p>
            <a:r>
              <a:rPr lang="en-US" dirty="0"/>
              <a:t>Identify security flaws and vulnerability</a:t>
            </a:r>
          </a:p>
          <a:p>
            <a:r>
              <a:rPr lang="en-US" dirty="0"/>
              <a:t>Perform security audit, risk analysis, network forensics and penetration testing</a:t>
            </a:r>
          </a:p>
          <a:p>
            <a:r>
              <a:rPr lang="en-US" dirty="0"/>
              <a:t>Perform malware analysis and reverse engineering</a:t>
            </a:r>
          </a:p>
          <a:p>
            <a:r>
              <a:rPr lang="en-US" dirty="0"/>
              <a:t>Establish protocols for communication within an organization and dealing with law enforcement during security incidents</a:t>
            </a:r>
          </a:p>
          <a:p>
            <a:r>
              <a:rPr lang="en-US" dirty="0"/>
              <a:t>Produce detailed incident reports and technical briefs for management, administrator and end-users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47BC-BB69-4F37-91E0-2EBD6BD5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67" y="764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In the study of incident responder teams, we find out the following:-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frequent member are able to build up knowledge over time about the  experience of the users and customer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learned about customer workflows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are able to learn about their motivation 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Priorities.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C744-AC35-4273-A381-782A4CC1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10236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All these information mentioned above help resolved incident and </a:t>
            </a:r>
          </a:p>
          <a:p>
            <a:pPr marL="0" indent="0">
              <a:buNone/>
            </a:pPr>
            <a:r>
              <a:rPr lang="en-US" dirty="0"/>
              <a:t>might even help avoid such incident in the future. Since IR  are often </a:t>
            </a:r>
          </a:p>
          <a:p>
            <a:pPr marL="0" indent="0">
              <a:buNone/>
            </a:pPr>
            <a:r>
              <a:rPr lang="en-US" dirty="0"/>
              <a:t>included in operation, greater involvement of incident responder will </a:t>
            </a:r>
          </a:p>
          <a:p>
            <a:pPr marL="0" indent="0">
              <a:buNone/>
            </a:pPr>
            <a:r>
              <a:rPr lang="en-US" dirty="0"/>
              <a:t>make deployment of increment and changes smoother, steadier and </a:t>
            </a:r>
          </a:p>
          <a:p>
            <a:pPr marL="0" indent="0">
              <a:buNone/>
            </a:pPr>
            <a:r>
              <a:rPr lang="en-US" dirty="0"/>
              <a:t>faster.  Also incident responder provide key information to guide </a:t>
            </a:r>
          </a:p>
          <a:p>
            <a:pPr marL="0" indent="0">
              <a:buNone/>
            </a:pPr>
            <a:r>
              <a:rPr lang="en-US" dirty="0"/>
              <a:t>system design.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22974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596D-F838-4C60-8B5E-14848824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BD42-0C70-446F-B45E-29CF4751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Modern method for software development provide an opportunity to </a:t>
            </a:r>
          </a:p>
          <a:p>
            <a:pPr marL="0" indent="0">
              <a:buNone/>
            </a:pPr>
            <a:r>
              <a:rPr lang="en-US" dirty="0"/>
              <a:t>improve a company bottom line. A Devops approach to software </a:t>
            </a:r>
          </a:p>
          <a:p>
            <a:pPr marL="0" indent="0">
              <a:buNone/>
            </a:pPr>
            <a:r>
              <a:rPr lang="en-US" dirty="0"/>
              <a:t>development creates agile, continuous delivery that align </a:t>
            </a:r>
          </a:p>
          <a:p>
            <a:pPr marL="0" indent="0">
              <a:buNone/>
            </a:pPr>
            <a:r>
              <a:rPr lang="en-US" dirty="0"/>
              <a:t>technological infrastructure to the rapidly changing business needs</a:t>
            </a:r>
          </a:p>
          <a:p>
            <a:r>
              <a:rPr lang="en-US" dirty="0"/>
              <a:t>New software development emphasize collaboration among people </a:t>
            </a:r>
          </a:p>
          <a:p>
            <a:pPr marL="0" indent="0">
              <a:buNone/>
            </a:pPr>
            <a:r>
              <a:rPr lang="en-US" dirty="0"/>
              <a:t>involved in creating a successful software.</a:t>
            </a:r>
          </a:p>
        </p:txBody>
      </p:sp>
    </p:spTree>
    <p:extLst>
      <p:ext uri="{BB962C8B-B14F-4D97-AF65-F5344CB8AC3E}">
        <p14:creationId xmlns:p14="http://schemas.microsoft.com/office/powerpoint/2010/main" val="91503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1081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 Incident responder and  software innovation</vt:lpstr>
      <vt:lpstr>What is an incident  </vt:lpstr>
      <vt:lpstr>Who are incident responder?</vt:lpstr>
      <vt:lpstr>There are six key phases of an incident response plan.</vt:lpstr>
      <vt:lpstr>PowerPoint Presentation</vt:lpstr>
      <vt:lpstr>Responsibilities of an incident responder</vt:lpstr>
      <vt:lpstr>PowerPoint Presentation</vt:lpstr>
      <vt:lpstr>PowerPoint Presentation</vt:lpstr>
      <vt:lpstr>Software innovation</vt:lpstr>
      <vt:lpstr>Collaboration in system development</vt:lpstr>
      <vt:lpstr>PowerPoint Presentation</vt:lpstr>
      <vt:lpstr>PowerPoint Presentation</vt:lpstr>
      <vt:lpstr>Data mining and ethnography</vt:lpstr>
      <vt:lpstr>PowerPoint Presentation</vt:lpstr>
      <vt:lpstr>    There are three key factors for ethnographic research in software design</vt:lpstr>
      <vt:lpstr>PowerPoint Presentation</vt:lpstr>
      <vt:lpstr>PowerPoint Presentation</vt:lpstr>
      <vt:lpstr>    Important of social media in software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responder and software innovation</dc:title>
  <dc:creator>Josh Oguntimehin</dc:creator>
  <cp:lastModifiedBy>Josh Oguntimehin</cp:lastModifiedBy>
  <cp:revision>39</cp:revision>
  <dcterms:created xsi:type="dcterms:W3CDTF">2019-02-26T19:43:51Z</dcterms:created>
  <dcterms:modified xsi:type="dcterms:W3CDTF">2019-02-27T18:53:44Z</dcterms:modified>
</cp:coreProperties>
</file>