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8A8E-E22D-4AAC-9337-2BD404279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0785-EB6B-4E68-97A1-D66F48D1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0694-3C60-44A1-9269-60C540CD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B8EB-3A04-4FD6-B275-87C6181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6AA7-98F6-473A-81A1-6DA8ABFC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2DBE-C6F5-40A2-9F29-3EA7B1AF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2D577-EAA6-419F-A4EA-DDEB648F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3DFC-1DBC-4A4C-9367-10529607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35A3-C58F-4905-A4B2-F0C898C0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C73C-AE19-4449-AACA-ABB07860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BA7D9-AE21-417A-B1DC-5E86E0B6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CE7A6-9338-4608-A00C-156348D8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F58B-C7D9-46B6-99BE-16530E56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9ECF-B0CC-4BBF-82A2-6928EBB6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2F16-5D5D-479F-9A67-CED8DDC6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4FE2-1FC4-49BE-95D8-47B0383B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237C-E4F3-4CD7-BEF6-9101B7FE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3FF9-9F73-459F-B2AB-23691A9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EAC9-1CD5-4CCB-9633-450F73B1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AE8F-B888-434C-820E-8FE4B290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D999-B6B1-4A17-BBFD-347FAB77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BB2A-487A-4074-84B4-C9F12B8A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EF57-3089-4252-85DE-AE020622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A7B0-AC7D-494B-9834-DD5056E8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584C-E64E-40D4-B576-F2DBFFC9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8479-1C8A-4EA5-8733-6725CEC7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6219-EFB6-48D5-8C70-573F40B86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B16A-4215-44AB-893F-49C35CE4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6903-3F2B-4871-833B-53307C3C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2A58-32B7-4164-9E31-9EBDEA61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4D8B-4412-45A2-8FB1-918572F6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2643-7527-4545-836F-B6F010CD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B66B-82A7-42C5-98B5-34DBDF0F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75BC-1B48-4974-B911-53D1FEF9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FFB32-8AE9-4FB3-AB39-A186B2C1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B4B62-8B16-40EF-AD6A-56110AB2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6F5D-B6C2-4ED5-83BA-F6AB0773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3A872-CE06-4DB1-8623-B36CA6B7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43926-577A-4F7F-AC2B-CAF5C98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26FA-BA9E-4934-AFC2-D5251261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52181-4ED5-4257-9091-617B9B5C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E99B6-2728-46DE-A7F2-116CD25C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95FF5-B12C-4F48-96D2-CA66EB7D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C003-B9A3-4803-8376-F7696D5C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E3868-6C75-4CD2-ABE0-FDF327B5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6B15-E408-414B-A646-833D30B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C21C-FD50-4E2B-85F9-53740C7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BD56-FE09-4DAB-A03B-9EABDB63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53C89-06E6-4324-950E-50ADE865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F91-98B1-412A-86F4-D471AB8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EF57-0DD8-40C3-B992-43A6792D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CB4F-93D2-471A-818F-2B7F4EA4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A753-D96D-430D-AEA0-C0D2582C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859B0-FC40-4275-946D-BABC2A10B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094A-BED0-47D7-9BA7-53CBD091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FAAF-8450-4A36-BE39-C5C4F061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180C-156B-4B6A-BFD8-E319DB0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09CDB-465E-4852-8D1F-DDAB7CF8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12432-D78F-472F-9D2C-3AC0DB5D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5CA0-A6F3-45D1-AEE6-DD4AD885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5954-E195-45A9-B63E-FBFE0F340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2954-2409-4BD5-ADAB-1314A6DD4F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232D-02AC-4EAD-BA6B-9EA89259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5043-831F-430E-BD95-9C420051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3CE7-4E19-4614-AADF-67DCDAFA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A953-ED1F-4E6F-B782-BF3113BB9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988C3-5837-4A81-8EAE-1FF2204DB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Gogu</a:t>
            </a:r>
            <a:r>
              <a:rPr lang="en-US" dirty="0"/>
              <a:t> Razvan-</a:t>
            </a:r>
            <a:r>
              <a:rPr lang="en-US" dirty="0" err="1"/>
              <a:t>Costinel</a:t>
            </a:r>
            <a:r>
              <a:rPr lang="en-US" dirty="0"/>
              <a:t> 133</a:t>
            </a:r>
          </a:p>
        </p:txBody>
      </p:sp>
    </p:spTree>
    <p:extLst>
      <p:ext uri="{BB962C8B-B14F-4D97-AF65-F5344CB8AC3E}">
        <p14:creationId xmlns:p14="http://schemas.microsoft.com/office/powerpoint/2010/main" val="322836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3850-DA42-4CFB-9038-9D489BB8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AF3A-D7FA-42F2-9666-104FBBD2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Bubble-ul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pus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sorteze</a:t>
            </a:r>
            <a:r>
              <a:rPr lang="en-US" dirty="0"/>
              <a:t>,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sir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mare </a:t>
            </a:r>
            <a:r>
              <a:rPr lang="en-US" dirty="0" err="1"/>
              <a:t>necesitand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  <a:p>
            <a:r>
              <a:rPr lang="en-US" dirty="0"/>
              <a:t>Merge-ul cu un </a:t>
            </a:r>
            <a:r>
              <a:rPr lang="en-US" dirty="0" err="1"/>
              <a:t>timp</a:t>
            </a:r>
            <a:r>
              <a:rPr lang="en-US" dirty="0"/>
              <a:t> de 24 de </a:t>
            </a:r>
            <a:r>
              <a:rPr lang="en-US" dirty="0" err="1"/>
              <a:t>secunde</a:t>
            </a:r>
            <a:r>
              <a:rPr lang="en-US" dirty="0"/>
              <a:t> la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devina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ineficient</a:t>
            </a:r>
            <a:endParaRPr lang="en-US" dirty="0"/>
          </a:p>
          <a:p>
            <a:r>
              <a:rPr lang="en-US" dirty="0"/>
              <a:t>Quick  </a:t>
            </a:r>
            <a:r>
              <a:rPr lang="en-US" dirty="0" err="1"/>
              <a:t>si</a:t>
            </a:r>
            <a:r>
              <a:rPr lang="en-US" dirty="0"/>
              <a:t> Radix sunt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Merge-ul cu un </a:t>
            </a:r>
            <a:r>
              <a:rPr lang="en-US" dirty="0" err="1"/>
              <a:t>timp</a:t>
            </a:r>
            <a:r>
              <a:rPr lang="en-US" dirty="0"/>
              <a:t> de 2 </a:t>
            </a:r>
            <a:r>
              <a:rPr lang="en-US" dirty="0" err="1"/>
              <a:t>secunde</a:t>
            </a:r>
            <a:endParaRPr lang="en-US" dirty="0"/>
          </a:p>
          <a:p>
            <a:r>
              <a:rPr lang="en-US" dirty="0"/>
              <a:t>Sort-ul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</a:t>
            </a:r>
            <a:r>
              <a:rPr lang="en-US" dirty="0"/>
              <a:t> cu </a:t>
            </a:r>
            <a:r>
              <a:rPr lang="en-US" dirty="0" err="1"/>
              <a:t>decat</a:t>
            </a:r>
            <a:r>
              <a:rPr lang="en-US" dirty="0"/>
              <a:t> quick </a:t>
            </a:r>
            <a:r>
              <a:rPr lang="en-US" dirty="0" err="1"/>
              <a:t>si</a:t>
            </a:r>
            <a:r>
              <a:rPr lang="en-US" dirty="0"/>
              <a:t> radix, de data </a:t>
            </a:r>
            <a:r>
              <a:rPr lang="en-US" dirty="0" err="1"/>
              <a:t>asta</a:t>
            </a:r>
            <a:r>
              <a:rPr lang="en-US" dirty="0"/>
              <a:t> cu o </a:t>
            </a:r>
            <a:r>
              <a:rPr lang="en-US" dirty="0" err="1"/>
              <a:t>secunda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B81-B042-4275-A7E2-2CB2D711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8470"/>
          </a:xfrm>
        </p:spPr>
        <p:txBody>
          <a:bodyPr/>
          <a:lstStyle/>
          <a:p>
            <a:r>
              <a:rPr lang="en-US" dirty="0"/>
              <a:t>Caz N=10^8, M=100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6C432-D262-49EE-AFB2-F9D3F5C1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174"/>
            <a:ext cx="12192000" cy="57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D94D-C7F5-4157-A313-D46839F7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Caz N=10^8 M=10^6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4A75-6613-4569-ABE4-71B9F2DF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1"/>
            <a:ext cx="121919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262D-8485-4FA4-A791-AC83367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9F13-474D-4ED8-AC9C-CCB0D527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Deja merge-ul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fie </a:t>
            </a:r>
            <a:r>
              <a:rPr lang="en-US" dirty="0" err="1"/>
              <a:t>folosit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cum radix-ul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quick-ul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lucreaza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maxim de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endParaRPr lang="en-US" dirty="0"/>
          </a:p>
          <a:p>
            <a:r>
              <a:rPr lang="en-US" dirty="0"/>
              <a:t>Si quick </a:t>
            </a:r>
            <a:r>
              <a:rPr lang="en-US" dirty="0" err="1"/>
              <a:t>si</a:t>
            </a:r>
            <a:r>
              <a:rPr lang="en-US" dirty="0"/>
              <a:t> radix </a:t>
            </a:r>
            <a:r>
              <a:rPr lang="en-US" dirty="0" err="1"/>
              <a:t>ajung</a:t>
            </a:r>
            <a:r>
              <a:rPr lang="en-US" dirty="0"/>
              <a:t> in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zecilor</a:t>
            </a:r>
            <a:r>
              <a:rPr lang="en-US" dirty="0"/>
              <a:t> de </a:t>
            </a:r>
            <a:r>
              <a:rPr lang="en-US" dirty="0" err="1"/>
              <a:t>secunde</a:t>
            </a:r>
            <a:endParaRPr lang="en-US" dirty="0"/>
          </a:p>
          <a:p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ineficienta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radix </a:t>
            </a:r>
            <a:r>
              <a:rPr lang="en-US" dirty="0" err="1"/>
              <a:t>si</a:t>
            </a:r>
            <a:r>
              <a:rPr lang="en-US" dirty="0"/>
              <a:t> quick in </a:t>
            </a:r>
            <a:r>
              <a:rPr lang="en-US" dirty="0" err="1"/>
              <a:t>situatii</a:t>
            </a:r>
            <a:r>
              <a:rPr lang="en-US" dirty="0"/>
              <a:t> </a:t>
            </a:r>
            <a:r>
              <a:rPr lang="en-US" dirty="0" err="1"/>
              <a:t>normale</a:t>
            </a:r>
            <a:endParaRPr lang="en-US" dirty="0"/>
          </a:p>
          <a:p>
            <a:r>
              <a:rPr lang="en-US" dirty="0"/>
              <a:t>Count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in </a:t>
            </a:r>
            <a:r>
              <a:rPr lang="en-US" dirty="0" err="1"/>
              <a:t>situatiile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113-812C-4AF4-B86E-C4BBFC3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3F16-4C3C-4BA5-8950-E6513D75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prezentati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a </a:t>
            </a:r>
            <a:r>
              <a:rPr lang="en-US" dirty="0" err="1"/>
              <a:t>urmatoarelor</a:t>
            </a:r>
            <a:r>
              <a:rPr lang="en-US" dirty="0"/>
              <a:t> </a:t>
            </a:r>
            <a:r>
              <a:rPr lang="en-US" dirty="0" err="1"/>
              <a:t>sortari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Count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sort(pivot </a:t>
            </a:r>
            <a:r>
              <a:rPr lang="en-US" dirty="0" err="1"/>
              <a:t>mediana</a:t>
            </a:r>
            <a:r>
              <a:rPr lang="en-US" dirty="0"/>
              <a:t> din 3)</a:t>
            </a:r>
          </a:p>
          <a:p>
            <a:pPr lvl="1"/>
            <a:r>
              <a:rPr lang="en-US" dirty="0"/>
              <a:t>Radix sort(MSD)</a:t>
            </a:r>
          </a:p>
          <a:p>
            <a:pPr lvl="1"/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Stl</a:t>
            </a:r>
            <a:r>
              <a:rPr lang="en-US" dirty="0"/>
              <a:t> din </a:t>
            </a:r>
            <a:r>
              <a:rPr lang="en-US" dirty="0" err="1"/>
              <a:t>libraria</a:t>
            </a:r>
            <a:r>
              <a:rPr lang="en-US" dirty="0"/>
              <a:t> &lt;algorithm&gt;</a:t>
            </a:r>
          </a:p>
          <a:p>
            <a:r>
              <a:rPr lang="en-US" dirty="0"/>
              <a:t>Un factor important de </a:t>
            </a:r>
            <a:r>
              <a:rPr lang="en-US" dirty="0" err="1"/>
              <a:t>influenta</a:t>
            </a:r>
            <a:r>
              <a:rPr lang="en-US" dirty="0"/>
              <a:t> a </a:t>
            </a:r>
            <a:r>
              <a:rPr lang="en-US" dirty="0" err="1"/>
              <a:t>timpilor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de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10^6 a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vector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inceata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array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a </a:t>
            </a:r>
            <a:r>
              <a:rPr lang="en-US" dirty="0" err="1"/>
              <a:t>sortarilor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scazuta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6DB-ECD9-4A3F-B7F9-272C9CA8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N=10^4 M=10^11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3D99B-AC87-4AFD-A3BF-E55D712E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393B-B79C-4D0D-9EB5-A48C9485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7BFA-96DB-46A5-8C42-991393C1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Sort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un vector de </a:t>
            </a:r>
            <a:r>
              <a:rPr lang="en-US" dirty="0" err="1"/>
              <a:t>frecventa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mai</a:t>
            </a:r>
            <a:r>
              <a:rPr lang="en-US" dirty="0"/>
              <a:t> rapid ca bubble</a:t>
            </a:r>
          </a:p>
          <a:p>
            <a:r>
              <a:rPr lang="en-US" dirty="0"/>
              <a:t>Quick </a:t>
            </a:r>
            <a:r>
              <a:rPr lang="en-US" dirty="0" err="1"/>
              <a:t>si</a:t>
            </a:r>
            <a:r>
              <a:rPr lang="en-US" dirty="0"/>
              <a:t> Radix </a:t>
            </a:r>
            <a:r>
              <a:rPr lang="en-US" dirty="0" err="1"/>
              <a:t>mai</a:t>
            </a:r>
            <a:r>
              <a:rPr lang="en-US" dirty="0"/>
              <a:t> rapid ca merge</a:t>
            </a:r>
          </a:p>
          <a:p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mare de </a:t>
            </a:r>
            <a:r>
              <a:rPr lang="en-US" dirty="0" err="1"/>
              <a:t>cifre</a:t>
            </a:r>
            <a:r>
              <a:rPr lang="en-US" dirty="0"/>
              <a:t> al </a:t>
            </a:r>
            <a:r>
              <a:rPr lang="en-US" dirty="0" err="1"/>
              <a:t>elementelor</a:t>
            </a:r>
            <a:r>
              <a:rPr lang="en-US" dirty="0"/>
              <a:t> Radix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Quick</a:t>
            </a:r>
          </a:p>
          <a:p>
            <a:r>
              <a:rPr lang="en-US" dirty="0" err="1"/>
              <a:t>Stl</a:t>
            </a:r>
            <a:r>
              <a:rPr lang="en-US" dirty="0"/>
              <a:t> Sort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quick</a:t>
            </a:r>
          </a:p>
        </p:txBody>
      </p:sp>
    </p:spTree>
    <p:extLst>
      <p:ext uri="{BB962C8B-B14F-4D97-AF65-F5344CB8AC3E}">
        <p14:creationId xmlns:p14="http://schemas.microsoft.com/office/powerpoint/2010/main" val="87765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78E-FE2D-4F21-96D2-9C3AD218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1" y="0"/>
            <a:ext cx="10515600" cy="1325563"/>
          </a:xfrm>
        </p:spPr>
        <p:txBody>
          <a:bodyPr/>
          <a:lstStyle/>
          <a:p>
            <a:r>
              <a:rPr lang="en-US" dirty="0" err="1"/>
              <a:t>Cazul</a:t>
            </a:r>
            <a:r>
              <a:rPr lang="en-US" dirty="0"/>
              <a:t> N=10^5, M=10^3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84504-9EE8-4111-9075-DF154EA5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174"/>
            <a:ext cx="12191999" cy="57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16E3-B8B2-4AE3-B2B1-1F173682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3C12-C7D3-443E-806E-D34E24E3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BubbleSort</a:t>
            </a:r>
            <a:r>
              <a:rPr lang="en-US" dirty="0"/>
              <a:t>-ul cu o </a:t>
            </a:r>
            <a:r>
              <a:rPr lang="en-US" dirty="0" err="1"/>
              <a:t>complexitate</a:t>
            </a:r>
            <a:r>
              <a:rPr lang="en-US" dirty="0"/>
              <a:t> de </a:t>
            </a:r>
            <a:r>
              <a:rPr lang="en-US" dirty="0" err="1"/>
              <a:t>aproximativ</a:t>
            </a:r>
            <a:r>
              <a:rPr lang="en-US" dirty="0"/>
              <a:t> O(n^2)  </a:t>
            </a:r>
            <a:r>
              <a:rPr lang="en-US" dirty="0" err="1"/>
              <a:t>necesita</a:t>
            </a:r>
            <a:r>
              <a:rPr lang="en-US" dirty="0"/>
              <a:t> 64 de </a:t>
            </a:r>
            <a:r>
              <a:rPr lang="en-US" dirty="0" err="1"/>
              <a:t>secunde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(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un </a:t>
            </a:r>
            <a:r>
              <a:rPr lang="en-US" dirty="0" err="1"/>
              <a:t>minut</a:t>
            </a:r>
            <a:r>
              <a:rPr lang="en-US" dirty="0"/>
              <a:t>)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il face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ineficient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asta</a:t>
            </a:r>
            <a:endParaRPr lang="en-US" dirty="0"/>
          </a:p>
          <a:p>
            <a:r>
              <a:rPr lang="en-US" dirty="0"/>
              <a:t>Merge-ul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rapid,terminand</a:t>
            </a:r>
            <a:r>
              <a:rPr lang="en-US" dirty="0"/>
              <a:t> in </a:t>
            </a:r>
            <a:r>
              <a:rPr lang="en-US" dirty="0" err="1"/>
              <a:t>doar</a:t>
            </a:r>
            <a:r>
              <a:rPr lang="en-US" dirty="0"/>
              <a:t> 0,21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observanduse</a:t>
            </a:r>
            <a:r>
              <a:rPr lang="en-US" dirty="0"/>
              <a:t>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substantiala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o </a:t>
            </a:r>
            <a:r>
              <a:rPr lang="en-US" dirty="0" err="1"/>
              <a:t>complexitate</a:t>
            </a:r>
            <a:r>
              <a:rPr lang="en-US" dirty="0"/>
              <a:t> de  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en-US" dirty="0" err="1"/>
              <a:t>si</a:t>
            </a:r>
            <a:r>
              <a:rPr lang="en-US" dirty="0"/>
              <a:t>  de O(n^2)</a:t>
            </a:r>
          </a:p>
          <a:p>
            <a:r>
              <a:rPr lang="en-US" dirty="0" err="1"/>
              <a:t>Countul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</a:t>
            </a:r>
            <a:r>
              <a:rPr lang="en-US" dirty="0" err="1"/>
              <a:t>terminand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milisecunda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efectuat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maximului</a:t>
            </a:r>
            <a:r>
              <a:rPr lang="en-US" dirty="0"/>
              <a:t> mic</a:t>
            </a:r>
          </a:p>
          <a:p>
            <a:r>
              <a:rPr lang="en-US" dirty="0"/>
              <a:t>Quick-ul </a:t>
            </a:r>
            <a:r>
              <a:rPr lang="en-US" dirty="0" err="1"/>
              <a:t>si</a:t>
            </a:r>
            <a:r>
              <a:rPr lang="en-US" dirty="0"/>
              <a:t> Radix-ul sunt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ca merge-ul </a:t>
            </a:r>
            <a:r>
              <a:rPr lang="en-US" dirty="0" err="1"/>
              <a:t>nefiind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condite</a:t>
            </a:r>
            <a:r>
              <a:rPr lang="en-US" dirty="0"/>
              <a:t> </a:t>
            </a:r>
            <a:r>
              <a:rPr lang="en-US" dirty="0" err="1"/>
              <a:t>nefavorabila</a:t>
            </a:r>
            <a:r>
              <a:rPr lang="en-US" dirty="0"/>
              <a:t>,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count sort </a:t>
            </a:r>
            <a:r>
              <a:rPr lang="en-US" dirty="0" err="1"/>
              <a:t>arata</a:t>
            </a:r>
            <a:r>
              <a:rPr lang="en-US" dirty="0"/>
              <a:t> cum </a:t>
            </a:r>
            <a:r>
              <a:rPr lang="en-US" dirty="0" err="1"/>
              <a:t>complexitatea</a:t>
            </a:r>
            <a:r>
              <a:rPr lang="en-US" dirty="0"/>
              <a:t> lor se </a:t>
            </a:r>
            <a:r>
              <a:rPr lang="en-US" dirty="0" err="1"/>
              <a:t>apropie</a:t>
            </a:r>
            <a:r>
              <a:rPr lang="en-US" dirty="0"/>
              <a:t> de O(n)</a:t>
            </a:r>
          </a:p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cu sort-ul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radix </a:t>
            </a:r>
            <a:r>
              <a:rPr lang="en-US" dirty="0" err="1"/>
              <a:t>si</a:t>
            </a:r>
            <a:r>
              <a:rPr lang="en-US" dirty="0"/>
              <a:t> quick 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situatie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048-0C3B-4C07-88ED-9289D625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Cazul</a:t>
            </a:r>
            <a:r>
              <a:rPr lang="en-US" dirty="0"/>
              <a:t> N=10^5, M=10^7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0ACE2-2419-4A53-8B53-A67C1F55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12"/>
            <a:ext cx="12192000" cy="54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807D-3C6D-45BA-ABA3-A0033A25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8213-0445-44B3-9CCE-A53728C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schimbarii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maxim din sir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de tip count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utilizata</a:t>
            </a:r>
            <a:endParaRPr lang="en-US" dirty="0"/>
          </a:p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sortarilor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</a:t>
            </a:r>
            <a:r>
              <a:rPr lang="en-US" dirty="0" err="1"/>
              <a:t>neschimbate</a:t>
            </a:r>
            <a:r>
              <a:rPr lang="en-US" dirty="0"/>
              <a:t>, cu </a:t>
            </a:r>
            <a:r>
              <a:rPr lang="en-US" dirty="0" err="1"/>
              <a:t>exceptia</a:t>
            </a:r>
            <a:r>
              <a:rPr lang="en-US" dirty="0"/>
              <a:t> radix </a:t>
            </a:r>
            <a:r>
              <a:rPr lang="en-US" dirty="0" err="1"/>
              <a:t>sortului</a:t>
            </a:r>
            <a:r>
              <a:rPr lang="en-US" dirty="0"/>
              <a:t> care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observabil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incet,dat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ordoneze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cifre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889-DB0B-403F-B21A-13082DBE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 err="1"/>
              <a:t>Cazul</a:t>
            </a:r>
            <a:r>
              <a:rPr lang="en-US" dirty="0"/>
              <a:t> N=10^7 M=10^4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D2A-6782-41A7-8510-E595DD64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879"/>
            <a:ext cx="12192000" cy="55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Prezentare Sortari</vt:lpstr>
      <vt:lpstr>Introducerea prezentarii</vt:lpstr>
      <vt:lpstr>N=10^4 M=10^11</vt:lpstr>
      <vt:lpstr>Observatii</vt:lpstr>
      <vt:lpstr>Cazul N=10^5, M=10^3</vt:lpstr>
      <vt:lpstr>Observatii</vt:lpstr>
      <vt:lpstr>Cazul N=10^5, M=10^7</vt:lpstr>
      <vt:lpstr>Observatii</vt:lpstr>
      <vt:lpstr>Cazul N=10^7 M=10^4</vt:lpstr>
      <vt:lpstr>Observatii</vt:lpstr>
      <vt:lpstr>Caz N=10^8, M=100</vt:lpstr>
      <vt:lpstr>Caz N=10^8 M=10^6</vt:lpstr>
      <vt:lpstr>Observatii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Sortari</dc:title>
  <dc:creator>G Bostinel</dc:creator>
  <cp:lastModifiedBy>G Bostinel</cp:lastModifiedBy>
  <cp:revision>12</cp:revision>
  <dcterms:created xsi:type="dcterms:W3CDTF">2021-03-14T14:43:19Z</dcterms:created>
  <dcterms:modified xsi:type="dcterms:W3CDTF">2021-03-14T21:22:56Z</dcterms:modified>
</cp:coreProperties>
</file>