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12192000"/>
  <p:notesSz cx="6858000" cy="9144000"/>
  <p:embeddedFontLst>
    <p:embeddedFont>
      <p:font typeface="Roboto"/>
      <p:regular r:id="rId83"/>
      <p:bold r:id="rId84"/>
      <p:italic r:id="rId85"/>
      <p:boldItalic r:id="rId86"/>
    </p:embeddedFont>
    <p:embeddedFont>
      <p:font typeface="Nunito"/>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1" roundtripDataSignature="AMtx7mg66TB627JDgfE83bR6dTuLdl/Q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4EFFE4-8351-44FA-A474-5D6F84B55625}">
  <a:tblStyle styleId="{484EFFE4-8351-44FA-A474-5D6F84B5562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bold.fntdata"/><Relationship Id="rId83" Type="http://schemas.openxmlformats.org/officeDocument/2006/relationships/font" Target="fonts/Roboto-regular.fntdata"/><Relationship Id="rId42" Type="http://schemas.openxmlformats.org/officeDocument/2006/relationships/slide" Target="slides/slide37.xml"/><Relationship Id="rId86" Type="http://schemas.openxmlformats.org/officeDocument/2006/relationships/font" Target="fonts/Roboto-boldItalic.fntdata"/><Relationship Id="rId41" Type="http://schemas.openxmlformats.org/officeDocument/2006/relationships/slide" Target="slides/slide36.xml"/><Relationship Id="rId85" Type="http://schemas.openxmlformats.org/officeDocument/2006/relationships/font" Target="fonts/Roboto-italic.fntdata"/><Relationship Id="rId44" Type="http://schemas.openxmlformats.org/officeDocument/2006/relationships/slide" Target="slides/slide39.xml"/><Relationship Id="rId88" Type="http://schemas.openxmlformats.org/officeDocument/2006/relationships/font" Target="fonts/Nunito-bold.fntdata"/><Relationship Id="rId43" Type="http://schemas.openxmlformats.org/officeDocument/2006/relationships/slide" Target="slides/slide38.xml"/><Relationship Id="rId87" Type="http://schemas.openxmlformats.org/officeDocument/2006/relationships/font" Target="fonts/Nunito-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Nunito-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customschemas.google.com/relationships/presentationmetadata" Target="metadata"/><Relationship Id="rId90" Type="http://schemas.openxmlformats.org/officeDocument/2006/relationships/font" Target="fonts/Nuni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for_loop.ht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for_loop.ht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avascript-loop"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avascript-loop"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avascript-loop"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avascript-loop"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avascript-loo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forin_loop.htm"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loop_control.htm"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loop_control.htm"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x7WJEmxNlE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loop_control.htm"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functions.asp"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functions.asp"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functions.asp"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functions.asp"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functions.asp"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shreesenthil/javascript-basics-231170103"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shreesenthil/javascript-basics-231170103"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shreesenthil/javascript-basics-231170103"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datatypes.asp"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datatypes.asp"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avatpoint.com/javascript-operator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operators.htm" TargetMode="External"/><Relationship Id="rId3" Type="http://schemas.openxmlformats.org/officeDocument/2006/relationships/hyperlink" Target="https://www.w3schools.com/js/js_operators.asp"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operators.htm"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operators.htm" TargetMode="External"/><Relationship Id="rId3" Type="http://schemas.openxmlformats.org/officeDocument/2006/relationships/hyperlink" Target="https://www.javatpoint.com/javascript-operators"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error_handling.htm"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error_handling.htm" TargetMode="Externa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javascript-basic-syntax/?ref=lbp" TargetMode="Externa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javascript/javascript_error_handling.htm"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e3a906ffb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e3a906ffb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3e3a906ffb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e3a906ffb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e3a906ffb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https://www.tutorialspoint.com/javascript/javascript_for_loop.htm</a:t>
            </a:r>
            <a:r>
              <a:rPr lang="en-US"/>
              <a:t> </a:t>
            </a:r>
            <a:endParaRPr/>
          </a:p>
        </p:txBody>
      </p:sp>
      <p:sp>
        <p:nvSpPr>
          <p:cNvPr id="229" name="Google Shape;229;g13e3a906ffb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e3a906ffb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e3a906ffb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https://www.tutorialspoint.com/javascript/javascript_for_loop.htm</a:t>
            </a:r>
            <a:r>
              <a:rPr lang="en-US"/>
              <a:t> </a:t>
            </a:r>
            <a:endParaRPr/>
          </a:p>
        </p:txBody>
      </p:sp>
      <p:sp>
        <p:nvSpPr>
          <p:cNvPr id="237" name="Google Shape;237;g13e3a906ffb_0_1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e3a906ff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e3a906ffb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3e3a906ffb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e3a906ffb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e3a906ffb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https://www.javatpoint.com/javascript-loop</a:t>
            </a:r>
            <a:r>
              <a:rPr lang="en-US"/>
              <a:t> </a:t>
            </a:r>
            <a:endParaRPr/>
          </a:p>
        </p:txBody>
      </p:sp>
      <p:sp>
        <p:nvSpPr>
          <p:cNvPr id="255" name="Google Shape;255;g13e3a906ffb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e3a906ffb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e3a906ffb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https://www.javatpoint.com/javascript-loop</a:t>
            </a:r>
            <a:r>
              <a:rPr lang="en-US"/>
              <a:t> </a:t>
            </a:r>
            <a:endParaRPr/>
          </a:p>
        </p:txBody>
      </p:sp>
      <p:sp>
        <p:nvSpPr>
          <p:cNvPr id="265" name="Google Shape;265;g13e3a906ffb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e3a906ffb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e3a906ffb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https://www.javatpoint.com/javascript-loop</a:t>
            </a:r>
            <a:r>
              <a:rPr lang="en-US"/>
              <a:t> </a:t>
            </a:r>
            <a:endParaRPr/>
          </a:p>
        </p:txBody>
      </p:sp>
      <p:sp>
        <p:nvSpPr>
          <p:cNvPr id="274" name="Google Shape;274;g13e3a906ffb_0_1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e3a906ffb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e3a906ffb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13e3a906ffb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e3a906ffb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e3a906ffb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https://www.javatpoint.com/javascript-loop</a:t>
            </a:r>
            <a:r>
              <a:rPr lang="en-US"/>
              <a:t> </a:t>
            </a:r>
            <a:endParaRPr/>
          </a:p>
        </p:txBody>
      </p:sp>
      <p:sp>
        <p:nvSpPr>
          <p:cNvPr id="293" name="Google Shape;293;g13e3a906ffb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e3a906ffb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e3a906ffb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https://www.javatpoint.com/javascript-loop</a:t>
            </a:r>
            <a:r>
              <a:rPr lang="en-US"/>
              <a:t> </a:t>
            </a:r>
            <a:endParaRPr/>
          </a:p>
        </p:txBody>
      </p:sp>
      <p:sp>
        <p:nvSpPr>
          <p:cNvPr id="302" name="Google Shape;302;g13e3a906ffb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e3a906ffb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e3a906ffb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https://www.tutorialspoint.com/javascript/javascript_forin_loop.htm</a:t>
            </a:r>
            <a:r>
              <a:rPr lang="en-US"/>
              <a:t> </a:t>
            </a:r>
            <a:endParaRPr/>
          </a:p>
        </p:txBody>
      </p:sp>
      <p:sp>
        <p:nvSpPr>
          <p:cNvPr id="311" name="Google Shape;311;g13e3a906ffb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e3a906ffb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e3a906ffb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3e3a906ffb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e3a906ffb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e3a906ffb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https://www.tutorialspoint.com/javascript/javascript_loop_control.htm</a:t>
            </a:r>
            <a:r>
              <a:rPr lang="en-US"/>
              <a:t> </a:t>
            </a:r>
            <a:endParaRPr/>
          </a:p>
        </p:txBody>
      </p:sp>
      <p:sp>
        <p:nvSpPr>
          <p:cNvPr id="330" name="Google Shape;330;g13e3a906ffb_0_1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e3a906ffb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e3a906ffb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13e3a906ffb_0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e3a906ffb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e3a906ffb_0_1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3e3a906ffb_0_1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e3a906ffb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e3a906ffb_0_2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3e3a906ffb_0_2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e3a906ffb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e3a906ffb_0_2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13e3a906ffb_0_2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e3a906ffb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e3a906ffb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https://www.tutorialspoint.com/javascript/javascript_loop_control.htm</a:t>
            </a:r>
            <a:r>
              <a:rPr lang="en-US"/>
              <a:t> </a:t>
            </a:r>
            <a:endParaRPr/>
          </a:p>
        </p:txBody>
      </p:sp>
      <p:sp>
        <p:nvSpPr>
          <p:cNvPr id="374" name="Google Shape;374;g13e3a906ffb_0_2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e3a906ffb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3e3a906ffb_0_2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1200"/>
              </a:spcBef>
              <a:spcAft>
                <a:spcPts val="0"/>
              </a:spcAft>
              <a:buClr>
                <a:schemeClr val="dk1"/>
              </a:buClr>
              <a:buSzPts val="1100"/>
              <a:buFont typeface="Arial"/>
              <a:buNone/>
            </a:pPr>
            <a:r>
              <a:rPr lang="en-US" sz="2000" u="sng">
                <a:solidFill>
                  <a:srgbClr val="ED1B24"/>
                </a:solidFill>
                <a:latin typeface="Arial"/>
                <a:ea typeface="Arial"/>
                <a:cs typeface="Arial"/>
                <a:sym typeface="Arial"/>
                <a:hlinkClick r:id="rId2">
                  <a:extLst>
                    <a:ext uri="{A12FA001-AC4F-418D-AE19-62706E023703}">
                      <ahyp:hlinkClr val="tx"/>
                    </a:ext>
                  </a:extLst>
                </a:hlinkClick>
              </a:rPr>
              <a:t>https://www.youtube.com/watch?v=x7WJEmxNlEs</a:t>
            </a:r>
            <a:r>
              <a:rPr lang="en-US" sz="2000">
                <a:solidFill>
                  <a:srgbClr val="333333"/>
                </a:solidFill>
                <a:latin typeface="Arial"/>
                <a:ea typeface="Arial"/>
                <a:cs typeface="Arial"/>
                <a:sym typeface="Arial"/>
              </a:rPr>
              <a:t>  </a:t>
            </a:r>
            <a:endParaRPr/>
          </a:p>
        </p:txBody>
      </p:sp>
      <p:sp>
        <p:nvSpPr>
          <p:cNvPr id="383" name="Google Shape;383;g13e3a906ffb_0_2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3e3a906ffb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3e3a906ffb_0_4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13e3a906ffb_0_4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e29f36040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3e29f36040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e3a906ffb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e3a906ffb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https://www.tutorialspoint.com/javascript/javascript_loop_control.htm</a:t>
            </a:r>
            <a:r>
              <a:rPr lang="en-US"/>
              <a:t> </a:t>
            </a:r>
            <a:endParaRPr/>
          </a:p>
        </p:txBody>
      </p:sp>
      <p:sp>
        <p:nvSpPr>
          <p:cNvPr id="399" name="Google Shape;399;g13e3a906ffb_0_2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3e3a906ffb_0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3e3a906ffb_0_2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https://www.w3schools.com/js/js_functions.asp</a:t>
            </a:r>
            <a:r>
              <a:rPr lang="en-US"/>
              <a:t> </a:t>
            </a:r>
            <a:endParaRPr/>
          </a:p>
        </p:txBody>
      </p:sp>
      <p:sp>
        <p:nvSpPr>
          <p:cNvPr id="407" name="Google Shape;407;g13e3a906ffb_0_2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e3a906ffb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e3a906ffb_0_2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further details about functions: </a:t>
            </a:r>
            <a:r>
              <a:rPr lang="en-US" u="sng">
                <a:solidFill>
                  <a:schemeClr val="hlink"/>
                </a:solidFill>
                <a:hlinkClick r:id="rId2"/>
              </a:rPr>
              <a:t>https://www.w3schools.com/js/js_functions.asp</a:t>
            </a:r>
            <a:r>
              <a:rPr lang="en-US"/>
              <a:t> </a:t>
            </a:r>
            <a:endParaRPr/>
          </a:p>
        </p:txBody>
      </p:sp>
      <p:sp>
        <p:nvSpPr>
          <p:cNvPr id="415" name="Google Shape;415;g13e3a906ffb_0_2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3e3a906ffb_0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3e3a906ffb_0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https://www.w3schools.com/js/js_functions.asp</a:t>
            </a:r>
            <a:r>
              <a:rPr lang="en-US"/>
              <a:t> </a:t>
            </a:r>
            <a:endParaRPr/>
          </a:p>
        </p:txBody>
      </p:sp>
      <p:sp>
        <p:nvSpPr>
          <p:cNvPr id="425" name="Google Shape;425;g13e3a906ffb_0_2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3e3a906ffb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3e3a906ffb_0_2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https://www.w3schools.com/js/js_functions.asp</a:t>
            </a:r>
            <a:r>
              <a:rPr lang="en-US"/>
              <a:t> </a:t>
            </a:r>
            <a:endParaRPr/>
          </a:p>
        </p:txBody>
      </p:sp>
      <p:sp>
        <p:nvSpPr>
          <p:cNvPr id="433" name="Google Shape;433;g13e3a906ffb_0_2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3e3a906ffb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3e3a906ffb_0_3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https://www.w3schools.com/js/js_functions.asp</a:t>
            </a:r>
            <a:r>
              <a:rPr lang="en-US"/>
              <a:t> </a:t>
            </a:r>
            <a:endParaRPr/>
          </a:p>
        </p:txBody>
      </p:sp>
      <p:sp>
        <p:nvSpPr>
          <p:cNvPr id="442" name="Google Shape;442;g13e3a906ffb_0_3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3e3a906ffb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3e3a906ffb_0_3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https://www.slideshare.net/shreesenthil/javascript-basics-231170103</a:t>
            </a:r>
            <a:r>
              <a:rPr lang="en-US"/>
              <a:t> </a:t>
            </a:r>
            <a:endParaRPr/>
          </a:p>
        </p:txBody>
      </p:sp>
      <p:sp>
        <p:nvSpPr>
          <p:cNvPr id="451" name="Google Shape;451;g13e3a906ffb_0_3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3e3a906ffb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3e3a906ffb_0_3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u="sng">
                <a:solidFill>
                  <a:schemeClr val="hlink"/>
                </a:solidFill>
                <a:hlinkClick r:id="rId2"/>
              </a:rPr>
              <a:t>https://www.slideshare.net/shreesenthil/javascript-basics-231170103</a:t>
            </a:r>
            <a:r>
              <a:rPr lang="en-US"/>
              <a:t>  </a:t>
            </a:r>
            <a:endParaRPr/>
          </a:p>
        </p:txBody>
      </p:sp>
      <p:sp>
        <p:nvSpPr>
          <p:cNvPr id="462" name="Google Shape;462;g13e3a906ffb_0_3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3e3a906ffb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3e3a906ffb_0_3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u="sng">
                <a:solidFill>
                  <a:schemeClr val="hlink"/>
                </a:solidFill>
                <a:hlinkClick r:id="rId2"/>
              </a:rPr>
              <a:t>https://www.slideshare.net/shreesenthil/javascript-basics-231170103</a:t>
            </a:r>
            <a:r>
              <a:rPr lang="en-US"/>
              <a:t>  </a:t>
            </a:r>
            <a:endParaRPr/>
          </a:p>
        </p:txBody>
      </p:sp>
      <p:sp>
        <p:nvSpPr>
          <p:cNvPr id="470" name="Google Shape;470;g13e3a906ffb_0_3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58d9b8ac0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58d9b8ac0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158d9b8ac0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58d9b8ac0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58d9b8ac0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g158d9b8ac0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3e3a906ffb_0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3e3a906ffb_0_4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13e3a906ffb_0_4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3e3a906ffb_0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3e3a906ffb_0_3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g13e3a906ffb_0_3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3e3a906ffb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3e3a906ffb_0_3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13e3a906ffb_0_3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3e3a906ffb_0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3e3a906ffb_0_3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13e3a906ffb_0_3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3e3a906ffb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3e3a906ffb_0_3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https://www.w3schools.com/js/js_datatypes.asp</a:t>
            </a:r>
            <a:r>
              <a:rPr lang="en-US"/>
              <a:t> </a:t>
            </a:r>
            <a:endParaRPr/>
          </a:p>
        </p:txBody>
      </p:sp>
      <p:sp>
        <p:nvSpPr>
          <p:cNvPr id="527" name="Google Shape;527;g13e3a906ffb_0_3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3e3a906ffb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3e3a906ffb_0_3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g13e3a906ffb_0_3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3e3a906ffb_0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3e3a906ffb_0_4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https://www.w3schools.com/js/js_datatypes.asp</a:t>
            </a:r>
            <a:r>
              <a:rPr lang="en-US"/>
              <a:t> </a:t>
            </a:r>
            <a:endParaRPr/>
          </a:p>
        </p:txBody>
      </p:sp>
      <p:sp>
        <p:nvSpPr>
          <p:cNvPr id="548" name="Google Shape;548;g13e3a906ffb_0_4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3e3a906ffb_0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3e3a906ffb_0_4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13e3a906ffb_0_4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3e3a906ffb_0_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3e3a906ffb_0_4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13e3a906ffb_0_4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e3a906f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e3a906ff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trainer may add more questions</a:t>
            </a:r>
            <a:endParaRPr/>
          </a:p>
        </p:txBody>
      </p:sp>
      <p:sp>
        <p:nvSpPr>
          <p:cNvPr id="182" name="Google Shape;182;g13e3a906ff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3e3a906ffb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3e3a906ffb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13e3a906ffb_0_4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3e3a906ffb_0_3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3e3a906ffb_0_3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g13e3a906ffb_0_3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3e3a906ffb_0_4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3e3a906ffb_0_4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further information about operators: </a:t>
            </a:r>
            <a:r>
              <a:rPr lang="en-US" u="sng">
                <a:solidFill>
                  <a:schemeClr val="hlink"/>
                </a:solidFill>
                <a:hlinkClick r:id="rId2"/>
              </a:rPr>
              <a:t>https://www.javatpoint.com/javascript-operators</a:t>
            </a:r>
            <a:r>
              <a:rPr lang="en-US"/>
              <a:t> </a:t>
            </a:r>
            <a:endParaRPr/>
          </a:p>
        </p:txBody>
      </p:sp>
      <p:sp>
        <p:nvSpPr>
          <p:cNvPr id="593" name="Google Shape;593;g13e3a906ffb_0_4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3e3a906ffb_0_4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3e3a906ffb_0_4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g13e3a906ffb_0_4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3e3a906ffb_0_4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3e3a906ffb_0_4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g13e3a906ffb_0_4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3e3a906ffb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3e3a906ffb_0_5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https://www.tutorialspoint.com/javascript/javascript_operators.htm</a:t>
            </a:r>
            <a:r>
              <a:rPr lang="en-US"/>
              <a:t> </a:t>
            </a:r>
            <a:endParaRPr/>
          </a:p>
          <a:p>
            <a:pPr indent="0" lvl="0" marL="0" rtl="0" algn="l">
              <a:spcBef>
                <a:spcPts val="0"/>
              </a:spcBef>
              <a:spcAft>
                <a:spcPts val="0"/>
              </a:spcAft>
              <a:buNone/>
            </a:pPr>
            <a:r>
              <a:rPr lang="en-US" u="sng">
                <a:solidFill>
                  <a:schemeClr val="hlink"/>
                </a:solidFill>
                <a:hlinkClick r:id="rId3"/>
              </a:rPr>
              <a:t>https://www.w3schools.com/js/js_operators.asp</a:t>
            </a:r>
            <a:r>
              <a:rPr lang="en-US"/>
              <a:t> </a:t>
            </a:r>
            <a:endParaRPr/>
          </a:p>
        </p:txBody>
      </p:sp>
      <p:sp>
        <p:nvSpPr>
          <p:cNvPr id="619" name="Google Shape;619;g13e3a906ffb_0_5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3e3a906ffb_0_5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3e3a906ffb_0_5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https://www.tutorialspoint.com/javascript/javascript_operators.htm</a:t>
            </a:r>
            <a:r>
              <a:rPr lang="en-US"/>
              <a:t> </a:t>
            </a:r>
            <a:endParaRPr/>
          </a:p>
        </p:txBody>
      </p:sp>
      <p:sp>
        <p:nvSpPr>
          <p:cNvPr id="628" name="Google Shape;628;g13e3a906ffb_0_5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3e3a906ffb_0_5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3e3a906ffb_0_5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https://www.tutorialspoint.com/javascript/javascript_operators.htm</a:t>
            </a:r>
            <a:r>
              <a:rPr lang="en-US"/>
              <a:t> </a:t>
            </a:r>
            <a:endParaRPr/>
          </a:p>
          <a:p>
            <a:pPr indent="0" lvl="0" marL="0" rtl="0" algn="l">
              <a:spcBef>
                <a:spcPts val="0"/>
              </a:spcBef>
              <a:spcAft>
                <a:spcPts val="0"/>
              </a:spcAft>
              <a:buNone/>
            </a:pPr>
            <a:r>
              <a:rPr lang="en-US" u="sng">
                <a:solidFill>
                  <a:schemeClr val="hlink"/>
                </a:solidFill>
                <a:hlinkClick r:id="rId3"/>
              </a:rPr>
              <a:t>https://www.javatpoint.com/javascript-operators</a:t>
            </a:r>
            <a:r>
              <a:rPr lang="en-US"/>
              <a:t> </a:t>
            </a:r>
            <a:endParaRPr/>
          </a:p>
        </p:txBody>
      </p:sp>
      <p:sp>
        <p:nvSpPr>
          <p:cNvPr id="637" name="Google Shape;637;g13e3a906ffb_0_5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3e3a906ffb_0_5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3e3a906ffb_0_5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13e3a906ffb_0_5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3e3a906ffb_0_5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3e3a906ffb_0_5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g13e3a906ffb_0_5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e3a906ffb_0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e3a906ffb_0_4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3e3a906ffb_0_4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3e3a906ffb_0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3e3a906ffb_0_5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g13e3a906ffb_0_5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3e3a906ffb_0_5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3e3a906ffb_0_5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g13e3a906ffb_0_5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3e3a906ffb_0_5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3e3a906ffb_0_5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g13e3a906ffb_0_5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3e3a906ffb_0_6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3e3a906ffb_0_6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highlight>
                  <a:srgbClr val="FFFFFF"/>
                </a:highlight>
                <a:latin typeface="Nunito"/>
                <a:ea typeface="Nunito"/>
                <a:cs typeface="Nunito"/>
                <a:sym typeface="Nunito"/>
              </a:rPr>
              <a:t>Answer: the following line causes a syntax error because </a:t>
            </a:r>
            <a:r>
              <a:rPr b="1" lang="en-US">
                <a:highlight>
                  <a:srgbClr val="FFFFFF"/>
                </a:highlight>
                <a:latin typeface="Nunito"/>
                <a:ea typeface="Nunito"/>
                <a:cs typeface="Nunito"/>
                <a:sym typeface="Nunito"/>
              </a:rPr>
              <a:t>it is missing a closing parenthesis. </a:t>
            </a:r>
            <a:r>
              <a:rPr b="1" lang="en-US" u="sng">
                <a:solidFill>
                  <a:schemeClr val="hlink"/>
                </a:solidFill>
                <a:highlight>
                  <a:srgbClr val="FFFFFF"/>
                </a:highlight>
                <a:latin typeface="Nunito"/>
                <a:ea typeface="Nunito"/>
                <a:cs typeface="Nunito"/>
                <a:sym typeface="Nunito"/>
                <a:hlinkClick r:id="rId2"/>
              </a:rPr>
              <a:t>https://www.tutorialspoint.com/javascript/javascript_error_handling.htm</a:t>
            </a:r>
            <a:r>
              <a:rPr b="1" lang="en-US">
                <a:highlight>
                  <a:srgbClr val="FFFFFF"/>
                </a:highlight>
                <a:latin typeface="Nunito"/>
                <a:ea typeface="Nunito"/>
                <a:cs typeface="Nunito"/>
                <a:sym typeface="Nunito"/>
              </a:rPr>
              <a:t> </a:t>
            </a:r>
            <a:endParaRPr b="1"/>
          </a:p>
        </p:txBody>
      </p:sp>
      <p:sp>
        <p:nvSpPr>
          <p:cNvPr id="689" name="Google Shape;689;g13e3a906ffb_0_6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3e3a906ffb_0_6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3e3a906ffb_0_6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highlight>
                  <a:srgbClr val="FFFFFF"/>
                </a:highlight>
                <a:latin typeface="Nunito"/>
                <a:ea typeface="Nunito"/>
                <a:cs typeface="Nunito"/>
                <a:sym typeface="Nunito"/>
              </a:rPr>
              <a:t>The line causes a runtime error </a:t>
            </a:r>
            <a:r>
              <a:rPr b="1" lang="en-US">
                <a:highlight>
                  <a:srgbClr val="FFFFFF"/>
                </a:highlight>
                <a:latin typeface="Nunito"/>
                <a:ea typeface="Nunito"/>
                <a:cs typeface="Nunito"/>
                <a:sym typeface="Nunito"/>
              </a:rPr>
              <a:t>because here the syntax is correct, but at runtime, it is trying to call a method that does not exist. </a:t>
            </a:r>
            <a:endParaRPr b="1"/>
          </a:p>
        </p:txBody>
      </p:sp>
      <p:sp>
        <p:nvSpPr>
          <p:cNvPr id="698" name="Google Shape;698;g13e3a906ffb_0_6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3e3a906ffb_0_6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3e3a906ffb_0_6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g13e3a906ffb_0_6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3e3a906ffb_0_6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3e3a906ffb_0_6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g13e3a906ffb_0_6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3e3a906ffb_0_6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3e3a906ffb_0_6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https://www.tutorialspoint.com/javascript/javascript_error_handling.htm</a:t>
            </a:r>
            <a:r>
              <a:rPr lang="en-US"/>
              <a:t> </a:t>
            </a:r>
            <a:endParaRPr/>
          </a:p>
        </p:txBody>
      </p:sp>
      <p:sp>
        <p:nvSpPr>
          <p:cNvPr id="726" name="Google Shape;726;g13e3a906ffb_0_6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3e3a906ffb_0_6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3e3a906ffb_0_6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g13e3a906ffb_0_6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3e3a906ffb_0_6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3e3a906ffb_0_6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g13e3a906ffb_0_6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e2b1d14ec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3e2b1d14ec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https://www.geeksforgeeks.org/javascript-basic-syntax/?ref=lbp</a:t>
            </a:r>
            <a:r>
              <a:rPr lang="en-US"/>
              <a:t> </a:t>
            </a:r>
            <a:endParaRPr/>
          </a:p>
        </p:txBody>
      </p:sp>
      <p:sp>
        <p:nvSpPr>
          <p:cNvPr id="197" name="Google Shape;197;g13e2b1d14ec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3e3a906ffb_0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3e3a906ffb_0_6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https://www.tutorialspoint.com/javascript/javascript_error_handling.htm</a:t>
            </a:r>
            <a:r>
              <a:rPr lang="en-US"/>
              <a:t> </a:t>
            </a:r>
            <a:endParaRPr/>
          </a:p>
        </p:txBody>
      </p:sp>
      <p:sp>
        <p:nvSpPr>
          <p:cNvPr id="752" name="Google Shape;752;g13e3a906ffb_0_6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3e3a906ffb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3e3a906ffb_0_6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g13e3a906ffb_0_6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3e3a906ffb_0_6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3e3a906ffb_0_6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g13e3a906ffb_0_6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3e3a906ffb_0_7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3e3a906ffb_0_7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g13e3a906ffb_0_7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3e3a906ffb_0_7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3e3a906ffb_0_7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g13e3a906ffb_0_7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3fa265fc8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3fa265fc8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g13fa265fc8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3e29f36040_1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2" name="Google Shape;802;g13e29f36040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6" name="Google Shape;8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e2b1d14ec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3e2b1d14ec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3e2b1d14ec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e2b1d14ec_0_6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3e2b1d14ec_0_6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3e2b1d14ec_0_6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0"/>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0"/>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20"/>
          <p:cNvPicPr preferRelativeResize="0"/>
          <p:nvPr/>
        </p:nvPicPr>
        <p:blipFill rotWithShape="1">
          <a:blip r:embed="rId3">
            <a:alphaModFix/>
          </a:blip>
          <a:srcRect b="0" l="0" r="0" t="0"/>
          <a:stretch/>
        </p:blipFill>
        <p:spPr>
          <a:xfrm>
            <a:off x="1190484" y="745920"/>
            <a:ext cx="2539490" cy="900000"/>
          </a:xfrm>
          <a:prstGeom prst="rect">
            <a:avLst/>
          </a:prstGeom>
          <a:noFill/>
          <a:ln>
            <a:noFill/>
          </a:ln>
        </p:spPr>
      </p:pic>
      <p:pic>
        <p:nvPicPr>
          <p:cNvPr id="21" name="Google Shape;21;p20"/>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0"/>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23" name="Google Shape;23;p20"/>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6" name="Shape 76"/>
        <p:cNvGrpSpPr/>
        <p:nvPr/>
      </p:nvGrpSpPr>
      <p:grpSpPr>
        <a:xfrm>
          <a:off x="0" y="0"/>
          <a:ext cx="0" cy="0"/>
          <a:chOff x="0" y="0"/>
          <a:chExt cx="0" cy="0"/>
        </a:xfrm>
      </p:grpSpPr>
      <p:sp>
        <p:nvSpPr>
          <p:cNvPr id="77" name="Google Shape;77;p3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82" name="Google Shape;82;p19"/>
          <p:cNvPicPr preferRelativeResize="0"/>
          <p:nvPr/>
        </p:nvPicPr>
        <p:blipFill rotWithShape="1">
          <a:blip r:embed="rId3">
            <a:alphaModFix/>
          </a:blip>
          <a:srcRect b="0" l="5060" r="0" t="0"/>
          <a:stretch/>
        </p:blipFill>
        <p:spPr>
          <a:xfrm>
            <a:off x="1101905" y="745919"/>
            <a:ext cx="2704467" cy="952251"/>
          </a:xfrm>
          <a:prstGeom prst="rect">
            <a:avLst/>
          </a:prstGeom>
          <a:noFill/>
          <a:ln>
            <a:noFill/>
          </a:ln>
        </p:spPr>
      </p:pic>
      <p:pic>
        <p:nvPicPr>
          <p:cNvPr id="83" name="Google Shape;83;p19"/>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84" name="Google Shape;84;p19"/>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5" name="Shape 85"/>
        <p:cNvGrpSpPr/>
        <p:nvPr/>
      </p:nvGrpSpPr>
      <p:grpSpPr>
        <a:xfrm>
          <a:off x="0" y="0"/>
          <a:ext cx="0" cy="0"/>
          <a:chOff x="0" y="0"/>
          <a:chExt cx="0" cy="0"/>
        </a:xfrm>
      </p:grpSpPr>
      <p:sp>
        <p:nvSpPr>
          <p:cNvPr id="86" name="Google Shape;86;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8" name="Google Shape;88;p26"/>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9" name="Google Shape;89;p26"/>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90" name="Google Shape;90;p2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6"/>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96" name="Google Shape;96;p2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7" name="Google Shape;97;p2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98" name="Google Shape;98;p2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99" name="Google Shape;99;p27"/>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00" name="Google Shape;100;p2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102" name="Shape 102"/>
        <p:cNvGrpSpPr/>
        <p:nvPr/>
      </p:nvGrpSpPr>
      <p:grpSpPr>
        <a:xfrm>
          <a:off x="0" y="0"/>
          <a:ext cx="0" cy="0"/>
          <a:chOff x="0" y="0"/>
          <a:chExt cx="0" cy="0"/>
        </a:xfrm>
      </p:grpSpPr>
      <p:sp>
        <p:nvSpPr>
          <p:cNvPr id="103" name="Google Shape;103;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05" name="Google Shape;105;p28"/>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6" name="Google Shape;106;p28"/>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07" name="Google Shape;107;p28"/>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108" name="Google Shape;108;p28"/>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109" name="Google Shape;109;p2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28"/>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12" name="Google Shape;112;p28"/>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3" name="Shape 113"/>
        <p:cNvGrpSpPr/>
        <p:nvPr/>
      </p:nvGrpSpPr>
      <p:grpSpPr>
        <a:xfrm>
          <a:off x="0" y="0"/>
          <a:ext cx="0" cy="0"/>
          <a:chOff x="0" y="0"/>
          <a:chExt cx="0" cy="0"/>
        </a:xfrm>
      </p:grpSpPr>
      <p:sp>
        <p:nvSpPr>
          <p:cNvPr id="114" name="Google Shape;114;p32"/>
          <p:cNvSpPr/>
          <p:nvPr>
            <p:ph idx="2" type="pic"/>
          </p:nvPr>
        </p:nvSpPr>
        <p:spPr>
          <a:xfrm>
            <a:off x="15" y="0"/>
            <a:ext cx="12191985" cy="4600574"/>
          </a:xfrm>
          <a:prstGeom prst="rect">
            <a:avLst/>
          </a:prstGeom>
          <a:noFill/>
          <a:ln>
            <a:noFill/>
          </a:ln>
        </p:spPr>
      </p:sp>
      <p:sp>
        <p:nvSpPr>
          <p:cNvPr id="115" name="Google Shape;115;p32"/>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2"/>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2"/>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18" name="Google Shape;118;p3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20" name="Google Shape;120;p32"/>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21" name="Google Shape;121;p32"/>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122" name="Google Shape;122;p32"/>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123" name="Google Shape;123;p32"/>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24" name="Google Shape;124;p32"/>
          <p:cNvCxnSpPr/>
          <p:nvPr/>
        </p:nvCxnSpPr>
        <p:spPr>
          <a:xfrm>
            <a:off x="920940" y="5406763"/>
            <a:ext cx="10346944"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25" name="Shape 125"/>
        <p:cNvGrpSpPr/>
        <p:nvPr/>
      </p:nvGrpSpPr>
      <p:grpSpPr>
        <a:xfrm>
          <a:off x="0" y="0"/>
          <a:ext cx="0" cy="0"/>
          <a:chOff x="0" y="0"/>
          <a:chExt cx="0" cy="0"/>
        </a:xfrm>
      </p:grpSpPr>
      <p:sp>
        <p:nvSpPr>
          <p:cNvPr id="126" name="Google Shape;126;p33"/>
          <p:cNvSpPr/>
          <p:nvPr>
            <p:ph idx="2" type="pic"/>
          </p:nvPr>
        </p:nvSpPr>
        <p:spPr>
          <a:xfrm>
            <a:off x="5391150" y="0"/>
            <a:ext cx="6864856" cy="6864856"/>
          </a:xfrm>
          <a:prstGeom prst="rect">
            <a:avLst/>
          </a:prstGeom>
          <a:noFill/>
          <a:ln>
            <a:noFill/>
          </a:ln>
        </p:spPr>
      </p:sp>
      <p:sp>
        <p:nvSpPr>
          <p:cNvPr id="127" name="Google Shape;127;p33"/>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33"/>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3"/>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32" name="Google Shape;132;p33"/>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33" name="Google Shape;133;p33"/>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sp>
        <p:nvSpPr>
          <p:cNvPr id="134" name="Google Shape;134;p33"/>
          <p:cNvSpPr txBox="1"/>
          <p:nvPr/>
        </p:nvSpPr>
        <p:spPr>
          <a:xfrm>
            <a:off x="2308194" y="6448287"/>
            <a:ext cx="125789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Add Logo Here</a:t>
            </a:r>
            <a:endParaRPr b="0" i="0" sz="1400" u="none" cap="none" strike="noStrike">
              <a:solidFill>
                <a:srgbClr val="000000"/>
              </a:solidFill>
              <a:latin typeface="Arial"/>
              <a:ea typeface="Arial"/>
              <a:cs typeface="Arial"/>
              <a:sym typeface="Arial"/>
            </a:endParaRPr>
          </a:p>
        </p:txBody>
      </p:sp>
      <p:pic>
        <p:nvPicPr>
          <p:cNvPr id="135" name="Google Shape;135;p33"/>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36" name="Google Shape;136;p33"/>
          <p:cNvCxnSpPr/>
          <p:nvPr/>
        </p:nvCxnSpPr>
        <p:spPr>
          <a:xfrm>
            <a:off x="838200" y="2885289"/>
            <a:ext cx="4248150" cy="0"/>
          </a:xfrm>
          <a:prstGeom prst="straightConnector1">
            <a:avLst/>
          </a:prstGeom>
          <a:noFill/>
          <a:ln cap="sq" cmpd="sng" w="76200">
            <a:solidFill>
              <a:schemeClr val="accent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0" name="Google Shape;140;p3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36"/>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6"/>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5" name="Google Shape;145;p3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21"/>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7" name="Google Shape;27;p21"/>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8" name="Google Shape;28;p21"/>
          <p:cNvPicPr preferRelativeResize="0"/>
          <p:nvPr/>
        </p:nvPicPr>
        <p:blipFill rotWithShape="1">
          <a:blip r:embed="rId5">
            <a:alphaModFix/>
          </a:blip>
          <a:srcRect b="0" l="0" r="0" t="0"/>
          <a:stretch/>
        </p:blipFill>
        <p:spPr>
          <a:xfrm>
            <a:off x="5687115" y="6404269"/>
            <a:ext cx="817770" cy="244256"/>
          </a:xfrm>
          <a:prstGeom prst="rect">
            <a:avLst/>
          </a:prstGeom>
          <a:noFill/>
          <a:ln>
            <a:noFill/>
          </a:ln>
        </p:spPr>
      </p:pic>
      <p:sp>
        <p:nvSpPr>
          <p:cNvPr id="29" name="Google Shape;29;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 name="Google Shape;34;p2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5" name="Google Shape;35;p25"/>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36" name="Google Shape;36;p2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38" name="Shape 38"/>
        <p:cNvGrpSpPr/>
        <p:nvPr/>
      </p:nvGrpSpPr>
      <p:grpSpPr>
        <a:xfrm>
          <a:off x="0" y="0"/>
          <a:ext cx="0" cy="0"/>
          <a:chOff x="0" y="0"/>
          <a:chExt cx="0" cy="0"/>
        </a:xfrm>
      </p:grpSpPr>
      <p:sp>
        <p:nvSpPr>
          <p:cNvPr id="39" name="Google Shape;39;p2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1" name="Google Shape;41;p22"/>
          <p:cNvCxnSpPr/>
          <p:nvPr/>
        </p:nvCxnSpPr>
        <p:spPr>
          <a:xfrm>
            <a:off x="1171575" y="4343400"/>
            <a:ext cx="9906000" cy="0"/>
          </a:xfrm>
          <a:prstGeom prst="straightConnector1">
            <a:avLst/>
          </a:prstGeom>
          <a:noFill/>
          <a:ln cap="sq" cmpd="sng" w="152400">
            <a:solidFill>
              <a:schemeClr val="accent2"/>
            </a:solidFill>
            <a:prstDash val="solid"/>
            <a:round/>
            <a:headEnd len="sm" w="sm" type="none"/>
            <a:tailEnd len="sm" w="sm" type="none"/>
          </a:ln>
        </p:spPr>
      </p:cxnSp>
      <p:sp>
        <p:nvSpPr>
          <p:cNvPr id="42" name="Google Shape;42;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47" name="Google Shape;47;p23"/>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48" name="Google Shape;48;p2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31"/>
          <p:cNvSpPr/>
          <p:nvPr/>
        </p:nvSpPr>
        <p:spPr>
          <a:xfrm>
            <a:off x="8141209"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31"/>
          <p:cNvCxnSpPr/>
          <p:nvPr/>
        </p:nvCxnSpPr>
        <p:spPr>
          <a:xfrm>
            <a:off x="8322906" y="2699177"/>
            <a:ext cx="3030894" cy="0"/>
          </a:xfrm>
          <a:prstGeom prst="straightConnector1">
            <a:avLst/>
          </a:prstGeom>
          <a:noFill/>
          <a:ln cap="sq" cmpd="sng" w="76200">
            <a:solidFill>
              <a:srgbClr val="FFFFFF"/>
            </a:solidFill>
            <a:prstDash val="solid"/>
            <a:round/>
            <a:headEnd len="sm" w="sm" type="none"/>
            <a:tailEnd len="sm" w="sm" type="none"/>
          </a:ln>
        </p:spPr>
      </p:cxnSp>
      <p:sp>
        <p:nvSpPr>
          <p:cNvPr id="53" name="Google Shape;53;p31"/>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1"/>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31"/>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56" name="Google Shape;56;p3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0" name="Google Shape;60;p29"/>
          <p:cNvCxnSpPr/>
          <p:nvPr/>
        </p:nvCxnSpPr>
        <p:spPr>
          <a:xfrm>
            <a:off x="1097280" y="1737360"/>
            <a:ext cx="10063212" cy="485"/>
          </a:xfrm>
          <a:prstGeom prst="straightConnector1">
            <a:avLst/>
          </a:prstGeom>
          <a:noFill/>
          <a:ln cap="sq" cmpd="sng" w="76200">
            <a:solidFill>
              <a:schemeClr val="accent2"/>
            </a:solidFill>
            <a:prstDash val="solid"/>
            <a:round/>
            <a:headEnd len="sm" w="sm" type="none"/>
            <a:tailEnd len="sm" w="sm" type="none"/>
          </a:ln>
        </p:spPr>
      </p:cxnSp>
      <p:sp>
        <p:nvSpPr>
          <p:cNvPr id="61" name="Google Shape;61;p2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2"/>
        </a:solidFill>
      </p:bgPr>
    </p:bg>
    <p:spTree>
      <p:nvGrpSpPr>
        <p:cNvPr id="63" name="Shape 63"/>
        <p:cNvGrpSpPr/>
        <p:nvPr/>
      </p:nvGrpSpPr>
      <p:grpSpPr>
        <a:xfrm>
          <a:off x="0" y="0"/>
          <a:ext cx="0" cy="0"/>
          <a:chOff x="0" y="0"/>
          <a:chExt cx="0" cy="0"/>
        </a:xfrm>
      </p:grpSpPr>
      <p:sp>
        <p:nvSpPr>
          <p:cNvPr id="64" name="Google Shape;64;p3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66" name="Google Shape;66;p34"/>
          <p:cNvCxnSpPr/>
          <p:nvPr/>
        </p:nvCxnSpPr>
        <p:spPr>
          <a:xfrm>
            <a:off x="1171575" y="4343400"/>
            <a:ext cx="9906000" cy="0"/>
          </a:xfrm>
          <a:prstGeom prst="straightConnector1">
            <a:avLst/>
          </a:prstGeom>
          <a:noFill/>
          <a:ln cap="sq" cmpd="sng" w="76200">
            <a:solidFill>
              <a:srgbClr val="FFFFFF"/>
            </a:solidFill>
            <a:prstDash val="solid"/>
            <a:round/>
            <a:headEnd len="sm" w="sm" type="none"/>
            <a:tailEnd len="sm" w="sm" type="none"/>
          </a:ln>
        </p:spPr>
      </p:cxnSp>
      <p:sp>
        <p:nvSpPr>
          <p:cNvPr id="67" name="Google Shape;67;p3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9" name="Google Shape;69;p34"/>
          <p:cNvPicPr preferRelativeResize="0"/>
          <p:nvPr/>
        </p:nvPicPr>
        <p:blipFill rotWithShape="1">
          <a:blip r:embed="rId2">
            <a:alphaModFix/>
          </a:blip>
          <a:srcRect b="0" l="0" r="0" t="0"/>
          <a:stretch/>
        </p:blipFill>
        <p:spPr>
          <a:xfrm>
            <a:off x="5687115" y="6404269"/>
            <a:ext cx="817770" cy="2442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70" name="Shape 70"/>
        <p:cNvGrpSpPr/>
        <p:nvPr/>
      </p:nvGrpSpPr>
      <p:grpSpPr>
        <a:xfrm>
          <a:off x="0" y="0"/>
          <a:ext cx="0" cy="0"/>
          <a:chOff x="0" y="0"/>
          <a:chExt cx="0" cy="0"/>
        </a:xfrm>
      </p:grpSpPr>
      <p:sp>
        <p:nvSpPr>
          <p:cNvPr id="71" name="Google Shape;71;p24"/>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2" name="Google Shape;72;p24"/>
          <p:cNvCxnSpPr/>
          <p:nvPr/>
        </p:nvCxnSpPr>
        <p:spPr>
          <a:xfrm>
            <a:off x="1143000" y="5895975"/>
            <a:ext cx="10012680" cy="9525"/>
          </a:xfrm>
          <a:prstGeom prst="straightConnector1">
            <a:avLst/>
          </a:prstGeom>
          <a:noFill/>
          <a:ln cap="sq" cmpd="sng" w="152400">
            <a:solidFill>
              <a:schemeClr val="accent2"/>
            </a:solidFill>
            <a:prstDash val="solid"/>
            <a:round/>
            <a:headEnd len="sm" w="sm" type="none"/>
            <a:tailEnd len="sm" w="sm" type="none"/>
          </a:ln>
        </p:spPr>
      </p:cxnSp>
      <p:sp>
        <p:nvSpPr>
          <p:cNvPr id="73" name="Google Shape;73;p24"/>
          <p:cNvSpPr txBox="1"/>
          <p:nvPr/>
        </p:nvSpPr>
        <p:spPr>
          <a:xfrm>
            <a:off x="10402524"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2"/>
                </a:solidFill>
                <a:latin typeface="Arial"/>
                <a:ea typeface="Arial"/>
                <a:cs typeface="Arial"/>
                <a:sym typeface="Arial"/>
              </a:rPr>
              <a:t>🢇</a:t>
            </a:r>
            <a:endParaRPr b="1" i="0" sz="9600" u="none" cap="none" strike="noStrike">
              <a:solidFill>
                <a:schemeClr val="accent2"/>
              </a:solidFill>
              <a:latin typeface="Arial"/>
              <a:ea typeface="Arial"/>
              <a:cs typeface="Arial"/>
              <a:sym typeface="Arial"/>
            </a:endParaRPr>
          </a:p>
        </p:txBody>
      </p:sp>
      <p:sp>
        <p:nvSpPr>
          <p:cNvPr id="74" name="Google Shape;74;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1.png"/><Relationship Id="rId2" Type="http://schemas.openxmlformats.org/officeDocument/2006/relationships/image" Target="../media/image5.png"/><Relationship Id="rId3" Type="http://schemas.openxmlformats.org/officeDocument/2006/relationships/image" Target="../media/image1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8"/>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3">
            <a:alphaModFix/>
          </a:blip>
          <a:srcRect b="0" l="0" r="0" t="0"/>
          <a:stretch/>
        </p:blipFill>
        <p:spPr>
          <a:xfrm>
            <a:off x="5687115" y="6407119"/>
            <a:ext cx="817770" cy="238556"/>
          </a:xfrm>
          <a:prstGeom prst="rect">
            <a:avLst/>
          </a:prstGeom>
          <a:noFill/>
          <a:ln>
            <a:noFill/>
          </a:ln>
        </p:spPr>
      </p:pic>
      <p:sp>
        <p:nvSpPr>
          <p:cNvPr id="15" name="Google Shape;15;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hyperlink" Target="https://www.tutorialspoint.com/online_javascript_editor.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hyperlink" Target="https://www.tutorialspoint.com/online_javascript_editor.ph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www.tutorialspoint.com/online_javascript_editor.php" TargetMode="Externa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tutorialspoint.com/online_javascript_editor.php" TargetMode="Externa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www.tutorialspoint.com/online_javascript_editor.php" TargetMode="Externa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hyperlink" Target="http://www.youtube.com/watch?v=x7WJEmxNlEs" TargetMode="External"/><Relationship Id="rId4" Type="http://schemas.openxmlformats.org/officeDocument/2006/relationships/image" Target="../media/image4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www.w3schools.com/js/tryit.asp?filename=tryjs_functions" TargetMode="Externa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hyperlink" Target="https://www.w3schools.com/js/tryit.asp?filename=tryjs_datatypes_bolea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6.png"/><Relationship Id="rId4" Type="http://schemas.openxmlformats.org/officeDocument/2006/relationships/hyperlink" Target="https://www.w3schools.com/js/tryit.asp?filename=tryjs_datatypes_array"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s://www.w3schools.com/js/tryit.asp?filename=tryjs_datatypes_object" TargetMode="Externa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hyperlink" Target="https://www.w3schools.com/js/tryit.asp?filename=tryjs_datatypes_undefined" TargetMode="Externa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hyperlink" Target="https://www.w3schools.com/js/tryit.asp?filename=tryjs_datatypes_undefined_2" TargetMode="Externa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48.png"/><Relationship Id="rId4" Type="http://schemas.openxmlformats.org/officeDocument/2006/relationships/hyperlink" Target="https://www.w3schools.com/js/tryit.asp?filename=tryjs_datatypes_numbers" TargetMode="External"/><Relationship Id="rId5" Type="http://schemas.openxmlformats.org/officeDocument/2006/relationships/hyperlink" Target="https://www.w3schools.com/js/tryit.asp?filename=tryjs_datatypes_numbers" TargetMode="External"/><Relationship Id="rId6" Type="http://schemas.openxmlformats.org/officeDocument/2006/relationships/hyperlink" Target="https://www.w3schools.com/js/tryit.asp?filename=tryjs_datatypes_number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hyperlink" Target="https://www.tutorialspoint.com/online_javascript_editor.ph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hyperlink" Target="https://www.tutorialspoint.com/online_javascript_editor.ph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hyperlink" Target="https://www.tutorialspoint.com/online_javascript_editor.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hyperlink" Target="https://www.tutorialspoint.com/online_javascript_editor.php"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4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4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hyperlink" Target="https://www.tutorialspoint.com/online_javascript_editor.php" TargetMode="External"/><Relationship Id="rId4"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hyperlink" Target="https://www.tutorialspoint.com/online_javascript_editor.php" TargetMode="External"/><Relationship Id="rId4"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hyperlink" Target="https://www.tutorialspoint.com/online_javascript_editor.php" TargetMode="Externa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hyperlink" Target="https://www.tutorialspoint.com/online_javascript_editor.php" TargetMode="External"/><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 Id="rId3" Type="http://schemas.openxmlformats.org/officeDocument/2006/relationships/hyperlink" Target="https://www.tutorialspoint.com/online_javascript_editor.php" TargetMode="External"/><Relationship Id="rId4" Type="http://schemas.openxmlformats.org/officeDocument/2006/relationships/image" Target="../media/image5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 Id="rId3" Type="http://schemas.openxmlformats.org/officeDocument/2006/relationships/hyperlink" Target="https://www.tutorialspoint.com/online_javascript_editor.php" TargetMode="External"/><Relationship Id="rId4" Type="http://schemas.openxmlformats.org/officeDocument/2006/relationships/image" Target="../media/image5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hyperlink" Target="https://www.w3schools.com/js/exercise_js.asp?filename=exercise_js_functions1" TargetMode="External"/><Relationship Id="rId4" Type="http://schemas.openxmlformats.org/officeDocument/2006/relationships/hyperlink" Target="https://www.guru99.com/practical-code-examples-using-javascript.html" TargetMode="External"/><Relationship Id="rId5" Type="http://schemas.openxmlformats.org/officeDocument/2006/relationships/image" Target="../media/image5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 Id="rId3" Type="http://schemas.openxmlformats.org/officeDocument/2006/relationships/hyperlink" Target="https://www.guru99.com/interactive-javascript-tutorials.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7.png"/><Relationship Id="rId4" Type="http://schemas.openxmlformats.org/officeDocument/2006/relationships/image" Target="../media/image5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ctrTitle"/>
          </p:nvPr>
        </p:nvSpPr>
        <p:spPr>
          <a:xfrm>
            <a:off x="1097275" y="3839849"/>
            <a:ext cx="10058400" cy="1522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a:t>.Net</a:t>
            </a:r>
            <a:endParaRPr/>
          </a:p>
        </p:txBody>
      </p:sp>
      <p:sp>
        <p:nvSpPr>
          <p:cNvPr id="152" name="Google Shape;152;p2"/>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WEB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3e3a906ffb_0_1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1- </a:t>
            </a:r>
            <a:r>
              <a:rPr lang="en-US"/>
              <a:t>JavaScript For loop</a:t>
            </a:r>
            <a:endParaRPr/>
          </a:p>
        </p:txBody>
      </p:sp>
      <p:sp>
        <p:nvSpPr>
          <p:cNvPr id="224" name="Google Shape;224;g13e3a906ffb_0_14"/>
          <p:cNvSpPr txBox="1"/>
          <p:nvPr>
            <p:ph idx="1" type="body"/>
          </p:nvPr>
        </p:nvSpPr>
        <p:spPr>
          <a:xfrm>
            <a:off x="1138825" y="1976225"/>
            <a:ext cx="9975300" cy="4380000"/>
          </a:xfrm>
          <a:prstGeom prst="rect">
            <a:avLst/>
          </a:prstGeom>
        </p:spPr>
        <p:txBody>
          <a:bodyPr anchorCtr="0" anchor="t" bIns="45700" lIns="0" spcFirstLastPara="1" rIns="0" wrap="square" tIns="45700">
            <a:noAutofit/>
          </a:bodyPr>
          <a:lstStyle/>
          <a:p>
            <a:pPr indent="-374650" lvl="0" marL="457200" rtl="0" algn="l">
              <a:lnSpc>
                <a:spcPct val="115000"/>
              </a:lnSpc>
              <a:spcBef>
                <a:spcPts val="1200"/>
              </a:spcBef>
              <a:spcAft>
                <a:spcPts val="0"/>
              </a:spcAft>
              <a:buSzPts val="2300"/>
              <a:buChar char="➢"/>
            </a:pPr>
            <a:r>
              <a:rPr lang="en-US" sz="2300"/>
              <a:t>The '</a:t>
            </a:r>
            <a:r>
              <a:rPr b="1" lang="en-US" sz="2300"/>
              <a:t>for</a:t>
            </a:r>
            <a:r>
              <a:rPr lang="en-US" sz="2300"/>
              <a:t>' loop is the most compact form of looping. It includes the following three important parts −</a:t>
            </a:r>
            <a:endParaRPr sz="2300"/>
          </a:p>
          <a:p>
            <a:pPr indent="-374650" lvl="0" marL="457200" rtl="0" algn="l">
              <a:lnSpc>
                <a:spcPct val="115000"/>
              </a:lnSpc>
              <a:spcBef>
                <a:spcPts val="0"/>
              </a:spcBef>
              <a:spcAft>
                <a:spcPts val="0"/>
              </a:spcAft>
              <a:buSzPts val="2300"/>
              <a:buChar char="➢"/>
            </a:pPr>
            <a:r>
              <a:rPr lang="en-US" sz="2300"/>
              <a:t>The </a:t>
            </a:r>
            <a:r>
              <a:rPr b="1" lang="en-US" sz="2300"/>
              <a:t>loop initialization</a:t>
            </a:r>
            <a:r>
              <a:rPr lang="en-US" sz="2300"/>
              <a:t> where we initialize our counter to a starting value. The initialization statement is executed before the loop begins.</a:t>
            </a:r>
            <a:endParaRPr sz="2300"/>
          </a:p>
          <a:p>
            <a:pPr indent="-374650" lvl="0" marL="457200" rtl="0" algn="l">
              <a:lnSpc>
                <a:spcPct val="115000"/>
              </a:lnSpc>
              <a:spcBef>
                <a:spcPts val="0"/>
              </a:spcBef>
              <a:spcAft>
                <a:spcPts val="0"/>
              </a:spcAft>
              <a:buSzPts val="2300"/>
              <a:buChar char="➢"/>
            </a:pPr>
            <a:r>
              <a:rPr lang="en-US" sz="2300"/>
              <a:t>The t</a:t>
            </a:r>
            <a:r>
              <a:rPr b="1" lang="en-US" sz="2300"/>
              <a:t>est statement </a:t>
            </a:r>
            <a:r>
              <a:rPr lang="en-US" sz="2300"/>
              <a:t>which will test if a given condition is true or not. If the condition is true, then the code given inside the loop will be executed, otherwise the control will come out of the loop.</a:t>
            </a:r>
            <a:endParaRPr sz="2300"/>
          </a:p>
          <a:p>
            <a:pPr indent="-374650" lvl="0" marL="457200" rtl="0" algn="l">
              <a:lnSpc>
                <a:spcPct val="115000"/>
              </a:lnSpc>
              <a:spcBef>
                <a:spcPts val="0"/>
              </a:spcBef>
              <a:spcAft>
                <a:spcPts val="0"/>
              </a:spcAft>
              <a:buSzPts val="2300"/>
              <a:buChar char="➢"/>
            </a:pPr>
            <a:r>
              <a:rPr lang="en-US" sz="2300"/>
              <a:t>The </a:t>
            </a:r>
            <a:r>
              <a:rPr b="1" lang="en-US" sz="2300"/>
              <a:t>iteration statement</a:t>
            </a:r>
            <a:r>
              <a:rPr lang="en-US" sz="2300"/>
              <a:t> where you can increase or decrease your counter.</a:t>
            </a:r>
            <a:endParaRPr sz="2300"/>
          </a:p>
          <a:p>
            <a:pPr indent="0" lvl="0" marL="0" rtl="0" algn="l">
              <a:lnSpc>
                <a:spcPct val="115000"/>
              </a:lnSpc>
              <a:spcBef>
                <a:spcPts val="1200"/>
              </a:spcBef>
              <a:spcAft>
                <a:spcPts val="0"/>
              </a:spcAft>
              <a:buNone/>
            </a:pPr>
            <a:r>
              <a:rPr lang="en-US" sz="2300"/>
              <a:t>You</a:t>
            </a:r>
            <a:r>
              <a:rPr lang="en-US" sz="2300"/>
              <a:t> </a:t>
            </a:r>
            <a:r>
              <a:rPr lang="en-US" sz="2300"/>
              <a:t>can put all the three parts in a single line separated by semicolons.</a:t>
            </a:r>
            <a:endParaRPr sz="2300"/>
          </a:p>
        </p:txBody>
      </p:sp>
      <p:sp>
        <p:nvSpPr>
          <p:cNvPr id="225" name="Google Shape;225;g13e3a906ffb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3e3a906ffb_0_13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1- JavaScript For loop</a:t>
            </a:r>
            <a:endParaRPr/>
          </a:p>
        </p:txBody>
      </p:sp>
      <p:sp>
        <p:nvSpPr>
          <p:cNvPr id="232" name="Google Shape;232;g13e3a906ffb_0_1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3" name="Google Shape;233;g13e3a906ffb_0_133"/>
          <p:cNvPicPr preferRelativeResize="0"/>
          <p:nvPr/>
        </p:nvPicPr>
        <p:blipFill rotWithShape="1">
          <a:blip r:embed="rId3">
            <a:alphaModFix/>
          </a:blip>
          <a:srcRect b="6942" l="0" r="0" t="0"/>
          <a:stretch/>
        </p:blipFill>
        <p:spPr>
          <a:xfrm>
            <a:off x="2792300" y="1866500"/>
            <a:ext cx="6950770" cy="43831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e3a906ffb_0_14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1- JavaScript For loop</a:t>
            </a:r>
            <a:endParaRPr/>
          </a:p>
        </p:txBody>
      </p:sp>
      <p:sp>
        <p:nvSpPr>
          <p:cNvPr id="240" name="Google Shape;240;g13e3a906ffb_0_1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1" name="Google Shape;241;g13e3a906ffb_0_149"/>
          <p:cNvPicPr preferRelativeResize="0"/>
          <p:nvPr/>
        </p:nvPicPr>
        <p:blipFill>
          <a:blip r:embed="rId3">
            <a:alphaModFix/>
          </a:blip>
          <a:stretch>
            <a:fillRect/>
          </a:stretch>
        </p:blipFill>
        <p:spPr>
          <a:xfrm>
            <a:off x="1427900" y="2093150"/>
            <a:ext cx="8997750" cy="205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3e3a906ffb_0_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1- </a:t>
            </a:r>
            <a:r>
              <a:rPr lang="en-US"/>
              <a:t>JavaScript For loop - Example</a:t>
            </a:r>
            <a:endParaRPr/>
          </a:p>
        </p:txBody>
      </p:sp>
      <p:sp>
        <p:nvSpPr>
          <p:cNvPr id="248" name="Google Shape;248;g13e3a906ffb_0_22"/>
          <p:cNvSpPr txBox="1"/>
          <p:nvPr>
            <p:ph idx="1" type="body"/>
          </p:nvPr>
        </p:nvSpPr>
        <p:spPr>
          <a:xfrm>
            <a:off x="720925" y="2133550"/>
            <a:ext cx="3512100" cy="16560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Try it yourself. Then tally your output with the one given on the next slide: </a:t>
            </a:r>
            <a:endParaRPr sz="2500"/>
          </a:p>
        </p:txBody>
      </p:sp>
      <p:sp>
        <p:nvSpPr>
          <p:cNvPr id="249" name="Google Shape;249;g13e3a906ffb_0_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0" name="Google Shape;250;g13e3a906ffb_0_22"/>
          <p:cNvPicPr preferRelativeResize="0"/>
          <p:nvPr/>
        </p:nvPicPr>
        <p:blipFill>
          <a:blip r:embed="rId3">
            <a:alphaModFix/>
          </a:blip>
          <a:stretch>
            <a:fillRect/>
          </a:stretch>
        </p:blipFill>
        <p:spPr>
          <a:xfrm>
            <a:off x="4313581" y="1834950"/>
            <a:ext cx="6842095" cy="4521400"/>
          </a:xfrm>
          <a:prstGeom prst="rect">
            <a:avLst/>
          </a:prstGeom>
          <a:noFill/>
          <a:ln>
            <a:noFill/>
          </a:ln>
        </p:spPr>
      </p:pic>
      <p:sp>
        <p:nvSpPr>
          <p:cNvPr id="251" name="Google Shape;251;g13e3a906ffb_0_22"/>
          <p:cNvSpPr txBox="1"/>
          <p:nvPr>
            <p:ph idx="1" type="body"/>
          </p:nvPr>
        </p:nvSpPr>
        <p:spPr>
          <a:xfrm>
            <a:off x="879975" y="3912675"/>
            <a:ext cx="2632200" cy="8055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u="sng">
                <a:solidFill>
                  <a:schemeClr val="hlink"/>
                </a:solidFill>
                <a:hlinkClick r:id="rId4"/>
              </a:rPr>
              <a:t>Check the output here.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3e3a906ffb_0_4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2- </a:t>
            </a:r>
            <a:r>
              <a:rPr lang="en-US"/>
              <a:t>JavaScript while loop</a:t>
            </a:r>
            <a:endParaRPr/>
          </a:p>
        </p:txBody>
      </p:sp>
      <p:sp>
        <p:nvSpPr>
          <p:cNvPr id="258" name="Google Shape;258;g13e3a906ffb_0_41"/>
          <p:cNvSpPr txBox="1"/>
          <p:nvPr>
            <p:ph idx="1" type="body"/>
          </p:nvPr>
        </p:nvSpPr>
        <p:spPr>
          <a:xfrm>
            <a:off x="1097275" y="1845725"/>
            <a:ext cx="5538900" cy="2277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The purpose of a while loop is to execute a statement or code block repeatedly as long as an expression is true. Once the expression becomes false, the loop terminates.</a:t>
            </a:r>
            <a:endParaRPr sz="2500"/>
          </a:p>
        </p:txBody>
      </p:sp>
      <p:sp>
        <p:nvSpPr>
          <p:cNvPr id="259" name="Google Shape;259;g13e3a906ffb_0_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260" name="Google Shape;260;g13e3a906ffb_0_41"/>
          <p:cNvSpPr txBox="1"/>
          <p:nvPr/>
        </p:nvSpPr>
        <p:spPr>
          <a:xfrm>
            <a:off x="1097275" y="4472250"/>
            <a:ext cx="4085400" cy="160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500">
                <a:solidFill>
                  <a:schemeClr val="dk1"/>
                </a:solidFill>
              </a:rPr>
              <a:t>FlowChart</a:t>
            </a:r>
            <a:endParaRPr sz="2500">
              <a:solidFill>
                <a:schemeClr val="dk1"/>
              </a:solidFill>
            </a:endParaRPr>
          </a:p>
          <a:p>
            <a:pPr indent="0" lvl="0" marL="0" rtl="0" algn="l">
              <a:lnSpc>
                <a:spcPct val="115000"/>
              </a:lnSpc>
              <a:spcBef>
                <a:spcPts val="1200"/>
              </a:spcBef>
              <a:spcAft>
                <a:spcPts val="0"/>
              </a:spcAft>
              <a:buNone/>
            </a:pPr>
            <a:r>
              <a:rPr lang="en-US" sz="2500">
                <a:solidFill>
                  <a:schemeClr val="dk1"/>
                </a:solidFill>
              </a:rPr>
              <a:t>The flowchart of while loop looks as follows −</a:t>
            </a:r>
            <a:endParaRPr/>
          </a:p>
        </p:txBody>
      </p:sp>
      <p:pic>
        <p:nvPicPr>
          <p:cNvPr id="261" name="Google Shape;261;g13e3a906ffb_0_41"/>
          <p:cNvPicPr preferRelativeResize="0"/>
          <p:nvPr/>
        </p:nvPicPr>
        <p:blipFill>
          <a:blip r:embed="rId3">
            <a:alphaModFix/>
          </a:blip>
          <a:stretch>
            <a:fillRect/>
          </a:stretch>
        </p:blipFill>
        <p:spPr>
          <a:xfrm>
            <a:off x="7380050" y="1737399"/>
            <a:ext cx="3174975" cy="4877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3e3a906ffb_0_5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2- </a:t>
            </a:r>
            <a:r>
              <a:rPr lang="en-US"/>
              <a:t>JavaScript while loop - </a:t>
            </a:r>
            <a:r>
              <a:rPr lang="en-US"/>
              <a:t>Syntax</a:t>
            </a:r>
            <a:endParaRPr/>
          </a:p>
        </p:txBody>
      </p:sp>
      <p:sp>
        <p:nvSpPr>
          <p:cNvPr id="268" name="Google Shape;268;g13e3a906ffb_0_50"/>
          <p:cNvSpPr txBox="1"/>
          <p:nvPr>
            <p:ph idx="1" type="body"/>
          </p:nvPr>
        </p:nvSpPr>
        <p:spPr>
          <a:xfrm>
            <a:off x="1097275" y="1845728"/>
            <a:ext cx="10058400" cy="7608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The syntax of while loop in JavaScript is as follows −</a:t>
            </a:r>
            <a:endParaRPr sz="2500"/>
          </a:p>
        </p:txBody>
      </p:sp>
      <p:sp>
        <p:nvSpPr>
          <p:cNvPr id="269" name="Google Shape;269;g13e3a906ffb_0_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0" name="Google Shape;270;g13e3a906ffb_0_50"/>
          <p:cNvPicPr preferRelativeResize="0"/>
          <p:nvPr/>
        </p:nvPicPr>
        <p:blipFill rotWithShape="1">
          <a:blip r:embed="rId3">
            <a:alphaModFix/>
          </a:blip>
          <a:srcRect b="0" l="0" r="0" t="40234"/>
          <a:stretch/>
        </p:blipFill>
        <p:spPr>
          <a:xfrm>
            <a:off x="2389125" y="2807274"/>
            <a:ext cx="7682500" cy="1740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3e3a906ffb_0_17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2- </a:t>
            </a:r>
            <a:r>
              <a:rPr lang="en-US"/>
              <a:t>JavaScript while loop</a:t>
            </a:r>
            <a:endParaRPr/>
          </a:p>
        </p:txBody>
      </p:sp>
      <p:sp>
        <p:nvSpPr>
          <p:cNvPr id="277" name="Google Shape;277;g13e3a906ffb_0_172"/>
          <p:cNvSpPr txBox="1"/>
          <p:nvPr>
            <p:ph idx="1" type="body"/>
          </p:nvPr>
        </p:nvSpPr>
        <p:spPr>
          <a:xfrm>
            <a:off x="1097275" y="1845725"/>
            <a:ext cx="3376200" cy="1647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Let’s see the simple example of while loop in javascript.</a:t>
            </a:r>
            <a:endParaRPr sz="2500"/>
          </a:p>
        </p:txBody>
      </p:sp>
      <p:sp>
        <p:nvSpPr>
          <p:cNvPr id="278" name="Google Shape;278;g13e3a906ffb_0_17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9" name="Google Shape;279;g13e3a906ffb_0_172"/>
          <p:cNvPicPr preferRelativeResize="0"/>
          <p:nvPr/>
        </p:nvPicPr>
        <p:blipFill>
          <a:blip r:embed="rId3">
            <a:alphaModFix/>
          </a:blip>
          <a:stretch>
            <a:fillRect/>
          </a:stretch>
        </p:blipFill>
        <p:spPr>
          <a:xfrm>
            <a:off x="5254300" y="1845725"/>
            <a:ext cx="5708605" cy="4510625"/>
          </a:xfrm>
          <a:prstGeom prst="rect">
            <a:avLst/>
          </a:prstGeom>
          <a:noFill/>
          <a:ln>
            <a:noFill/>
          </a:ln>
        </p:spPr>
      </p:pic>
      <p:sp>
        <p:nvSpPr>
          <p:cNvPr id="280" name="Google Shape;280;g13e3a906ffb_0_172"/>
          <p:cNvSpPr txBox="1"/>
          <p:nvPr>
            <p:ph idx="1" type="body"/>
          </p:nvPr>
        </p:nvSpPr>
        <p:spPr>
          <a:xfrm>
            <a:off x="1097275" y="3749675"/>
            <a:ext cx="3376200" cy="1647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u="sng">
                <a:solidFill>
                  <a:schemeClr val="hlink"/>
                </a:solidFill>
                <a:hlinkClick r:id="rId4"/>
              </a:rPr>
              <a:t>Check the output here. </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3e3a906ffb_0_6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3- </a:t>
            </a:r>
            <a:r>
              <a:rPr lang="en-US"/>
              <a:t>JavaScript do while loop</a:t>
            </a:r>
            <a:endParaRPr/>
          </a:p>
        </p:txBody>
      </p:sp>
      <p:sp>
        <p:nvSpPr>
          <p:cNvPr id="287" name="Google Shape;287;g13e3a906ffb_0_68"/>
          <p:cNvSpPr txBox="1"/>
          <p:nvPr>
            <p:ph idx="1" type="body"/>
          </p:nvPr>
        </p:nvSpPr>
        <p:spPr>
          <a:xfrm>
            <a:off x="1097275" y="1845729"/>
            <a:ext cx="10058400" cy="20361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The JavaScript do while loop iterates the elements for the infinite number of times like while loop. But, code is executed at least once whether condition is true or false. The syntax of do while loop is given below.</a:t>
            </a:r>
            <a:endParaRPr sz="2500"/>
          </a:p>
        </p:txBody>
      </p:sp>
      <p:sp>
        <p:nvSpPr>
          <p:cNvPr id="288" name="Google Shape;288;g13e3a906ffb_0_6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89" name="Google Shape;289;g13e3a906ffb_0_68"/>
          <p:cNvPicPr preferRelativeResize="0"/>
          <p:nvPr/>
        </p:nvPicPr>
        <p:blipFill>
          <a:blip r:embed="rId3">
            <a:alphaModFix/>
          </a:blip>
          <a:stretch>
            <a:fillRect/>
          </a:stretch>
        </p:blipFill>
        <p:spPr>
          <a:xfrm>
            <a:off x="3516700" y="3479675"/>
            <a:ext cx="3874647" cy="203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3e3a906ffb_0_7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3- JavaScript do while loop</a:t>
            </a:r>
            <a:endParaRPr/>
          </a:p>
        </p:txBody>
      </p:sp>
      <p:sp>
        <p:nvSpPr>
          <p:cNvPr id="296" name="Google Shape;296;g13e3a906ffb_0_76"/>
          <p:cNvSpPr txBox="1"/>
          <p:nvPr>
            <p:ph idx="1" type="body"/>
          </p:nvPr>
        </p:nvSpPr>
        <p:spPr>
          <a:xfrm>
            <a:off x="1097275" y="1845727"/>
            <a:ext cx="10058400" cy="1001100"/>
          </a:xfrm>
          <a:prstGeom prst="rect">
            <a:avLst/>
          </a:prstGeom>
        </p:spPr>
        <p:txBody>
          <a:bodyPr anchorCtr="0" anchor="t" bIns="45700" lIns="0" spcFirstLastPara="1" rIns="0" wrap="square" tIns="45700">
            <a:normAutofit lnSpcReduction="20000"/>
          </a:bodyPr>
          <a:lstStyle/>
          <a:p>
            <a:pPr indent="0" lvl="0" marL="0" rtl="0" algn="l">
              <a:lnSpc>
                <a:spcPct val="115000"/>
              </a:lnSpc>
              <a:spcBef>
                <a:spcPts val="1200"/>
              </a:spcBef>
              <a:spcAft>
                <a:spcPts val="0"/>
              </a:spcAft>
              <a:buNone/>
            </a:pPr>
            <a:r>
              <a:rPr lang="en-US" sz="2500"/>
              <a:t>Let’s see the simple example of do while loop in javascript.</a:t>
            </a:r>
            <a:endParaRPr sz="2500"/>
          </a:p>
          <a:p>
            <a:pPr indent="0" lvl="0" marL="0" rtl="0" algn="l">
              <a:lnSpc>
                <a:spcPct val="115000"/>
              </a:lnSpc>
              <a:spcBef>
                <a:spcPts val="1200"/>
              </a:spcBef>
              <a:spcAft>
                <a:spcPts val="0"/>
              </a:spcAft>
              <a:buNone/>
            </a:pPr>
            <a:r>
              <a:rPr lang="en-US" sz="2500"/>
              <a:t>Try it yourself: </a:t>
            </a:r>
            <a:endParaRPr sz="2500"/>
          </a:p>
        </p:txBody>
      </p:sp>
      <p:sp>
        <p:nvSpPr>
          <p:cNvPr id="297" name="Google Shape;297;g13e3a906ffb_0_7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8" name="Google Shape;298;g13e3a906ffb_0_76"/>
          <p:cNvPicPr preferRelativeResize="0"/>
          <p:nvPr/>
        </p:nvPicPr>
        <p:blipFill>
          <a:blip r:embed="rId3">
            <a:alphaModFix/>
          </a:blip>
          <a:stretch>
            <a:fillRect/>
          </a:stretch>
        </p:blipFill>
        <p:spPr>
          <a:xfrm>
            <a:off x="3627625" y="2770274"/>
            <a:ext cx="4394950" cy="3214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3e3a906ffb_0_8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3- JavaScript do while loop</a:t>
            </a:r>
            <a:endParaRPr/>
          </a:p>
        </p:txBody>
      </p:sp>
      <p:sp>
        <p:nvSpPr>
          <p:cNvPr id="305" name="Google Shape;305;g13e3a906ffb_0_86"/>
          <p:cNvSpPr txBox="1"/>
          <p:nvPr>
            <p:ph idx="1" type="body"/>
          </p:nvPr>
        </p:nvSpPr>
        <p:spPr>
          <a:xfrm>
            <a:off x="1097275" y="1975126"/>
            <a:ext cx="10058400" cy="6498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Output</a:t>
            </a:r>
            <a:endParaRPr sz="2500"/>
          </a:p>
        </p:txBody>
      </p:sp>
      <p:sp>
        <p:nvSpPr>
          <p:cNvPr id="306" name="Google Shape;306;g13e3a906ffb_0_8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7" name="Google Shape;307;g13e3a906ffb_0_86"/>
          <p:cNvPicPr preferRelativeResize="0"/>
          <p:nvPr/>
        </p:nvPicPr>
        <p:blipFill>
          <a:blip r:embed="rId3">
            <a:alphaModFix/>
          </a:blip>
          <a:stretch>
            <a:fillRect/>
          </a:stretch>
        </p:blipFill>
        <p:spPr>
          <a:xfrm>
            <a:off x="4367025" y="2624923"/>
            <a:ext cx="2842200" cy="274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Week 1 - Day 4 &amp; 5</a:t>
            </a:r>
            <a:endParaRPr/>
          </a:p>
        </p:txBody>
      </p:sp>
      <p:sp>
        <p:nvSpPr>
          <p:cNvPr id="158" name="Google Shape;15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 </a:t>
            </a:r>
            <a:r>
              <a:rPr b="1" lang="en-US"/>
              <a:t>&gt;</a:t>
            </a:r>
            <a:r>
              <a:rPr lang="en-US"/>
              <a:t> .Net</a:t>
            </a:r>
            <a:endParaRPr/>
          </a:p>
        </p:txBody>
      </p:sp>
      <p:sp>
        <p:nvSpPr>
          <p:cNvPr id="159" name="Google Shape;15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3e3a906ffb_0_9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4- J</a:t>
            </a:r>
            <a:r>
              <a:rPr lang="en-US"/>
              <a:t>avaScript for in loop - Example</a:t>
            </a:r>
            <a:endParaRPr/>
          </a:p>
        </p:txBody>
      </p:sp>
      <p:sp>
        <p:nvSpPr>
          <p:cNvPr id="314" name="Google Shape;314;g13e3a906ffb_0_95"/>
          <p:cNvSpPr txBox="1"/>
          <p:nvPr>
            <p:ph idx="1" type="body"/>
          </p:nvPr>
        </p:nvSpPr>
        <p:spPr>
          <a:xfrm>
            <a:off x="1097275" y="1938150"/>
            <a:ext cx="3745800" cy="32931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Try the following example to implement ‘for-in’ loop. It prints the web browser Navigator object.</a:t>
            </a:r>
            <a:endParaRPr sz="2500"/>
          </a:p>
          <a:p>
            <a:pPr indent="0" lvl="0" marL="0" rtl="0" algn="l">
              <a:lnSpc>
                <a:spcPct val="115000"/>
              </a:lnSpc>
              <a:spcBef>
                <a:spcPts val="1200"/>
              </a:spcBef>
              <a:spcAft>
                <a:spcPts val="0"/>
              </a:spcAft>
              <a:buNone/>
            </a:pPr>
            <a:r>
              <a:t/>
            </a:r>
            <a:endParaRPr sz="2500"/>
          </a:p>
          <a:p>
            <a:pPr indent="0" lvl="0" marL="0" rtl="0" algn="l">
              <a:lnSpc>
                <a:spcPct val="115000"/>
              </a:lnSpc>
              <a:spcBef>
                <a:spcPts val="1200"/>
              </a:spcBef>
              <a:spcAft>
                <a:spcPts val="0"/>
              </a:spcAft>
              <a:buNone/>
            </a:pPr>
            <a:r>
              <a:rPr lang="en-US" sz="2500" u="sng">
                <a:solidFill>
                  <a:schemeClr val="hlink"/>
                </a:solidFill>
                <a:hlinkClick r:id="rId3"/>
              </a:rPr>
              <a:t>Check the result here.</a:t>
            </a:r>
            <a:endParaRPr sz="2500"/>
          </a:p>
        </p:txBody>
      </p:sp>
      <p:sp>
        <p:nvSpPr>
          <p:cNvPr id="315" name="Google Shape;315;g13e3a906ffb_0_9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316" name="Google Shape;316;g13e3a906ffb_0_95"/>
          <p:cNvPicPr preferRelativeResize="0"/>
          <p:nvPr/>
        </p:nvPicPr>
        <p:blipFill>
          <a:blip r:embed="rId4">
            <a:alphaModFix/>
          </a:blip>
          <a:stretch>
            <a:fillRect/>
          </a:stretch>
        </p:blipFill>
        <p:spPr>
          <a:xfrm>
            <a:off x="4843075" y="1788550"/>
            <a:ext cx="7074000" cy="46683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3e3a906ffb_0_10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4- </a:t>
            </a:r>
            <a:r>
              <a:rPr lang="en-US"/>
              <a:t>JavaScript for in loop</a:t>
            </a:r>
            <a:endParaRPr/>
          </a:p>
        </p:txBody>
      </p:sp>
      <p:sp>
        <p:nvSpPr>
          <p:cNvPr id="323" name="Google Shape;323;g13e3a906ffb_0_107"/>
          <p:cNvSpPr txBox="1"/>
          <p:nvPr>
            <p:ph idx="1" type="body"/>
          </p:nvPr>
        </p:nvSpPr>
        <p:spPr>
          <a:xfrm>
            <a:off x="1097275" y="1845729"/>
            <a:ext cx="10058400" cy="2017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a:t>
            </a:r>
            <a:r>
              <a:rPr b="1" lang="en-US" sz="2500"/>
              <a:t>for...in</a:t>
            </a:r>
            <a:r>
              <a:rPr lang="en-US" sz="2500"/>
              <a:t> loop is used to loop through an object's properties. As we have not discussed Objects yet, you may not feel comfortable with this loop. But once you understand how objects behave in JavaScript, you will find this loop very useful.</a:t>
            </a:r>
            <a:endParaRPr sz="2500"/>
          </a:p>
        </p:txBody>
      </p:sp>
      <p:sp>
        <p:nvSpPr>
          <p:cNvPr id="324" name="Google Shape;324;g13e3a906ffb_0_10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5" name="Google Shape;325;g13e3a906ffb_0_107"/>
          <p:cNvPicPr preferRelativeResize="0"/>
          <p:nvPr/>
        </p:nvPicPr>
        <p:blipFill>
          <a:blip r:embed="rId3">
            <a:alphaModFix/>
          </a:blip>
          <a:stretch>
            <a:fillRect/>
          </a:stretch>
        </p:blipFill>
        <p:spPr>
          <a:xfrm>
            <a:off x="3183975" y="3331975"/>
            <a:ext cx="4947311" cy="2017800"/>
          </a:xfrm>
          <a:prstGeom prst="rect">
            <a:avLst/>
          </a:prstGeom>
          <a:noFill/>
          <a:ln>
            <a:noFill/>
          </a:ln>
        </p:spPr>
      </p:pic>
      <p:sp>
        <p:nvSpPr>
          <p:cNvPr id="326" name="Google Shape;326;g13e3a906ffb_0_107"/>
          <p:cNvSpPr txBox="1"/>
          <p:nvPr/>
        </p:nvSpPr>
        <p:spPr>
          <a:xfrm>
            <a:off x="1252475" y="5268275"/>
            <a:ext cx="10058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In each iteration, one property from </a:t>
            </a:r>
            <a:r>
              <a:rPr b="1" lang="en-US" sz="2400"/>
              <a:t>object </a:t>
            </a:r>
            <a:r>
              <a:rPr lang="en-US" sz="2400"/>
              <a:t>is assigned to </a:t>
            </a:r>
            <a:r>
              <a:rPr b="1" lang="en-US" sz="2400"/>
              <a:t>variablename</a:t>
            </a:r>
            <a:r>
              <a:rPr lang="en-US" sz="2400"/>
              <a:t> and this loop continues till all the properties of the object are exhausted.</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3e3a906ffb_0_16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5- JavaScript - Loop Control</a:t>
            </a:r>
            <a:endParaRPr/>
          </a:p>
        </p:txBody>
      </p:sp>
      <p:sp>
        <p:nvSpPr>
          <p:cNvPr id="333" name="Google Shape;333;g13e3a906ffb_0_162"/>
          <p:cNvSpPr txBox="1"/>
          <p:nvPr>
            <p:ph idx="1" type="body"/>
          </p:nvPr>
        </p:nvSpPr>
        <p:spPr>
          <a:xfrm>
            <a:off x="1097275" y="1845725"/>
            <a:ext cx="10058400" cy="4698000"/>
          </a:xfrm>
          <a:prstGeom prst="rect">
            <a:avLst/>
          </a:prstGeom>
        </p:spPr>
        <p:txBody>
          <a:bodyPr anchorCtr="0" anchor="t" bIns="45700" lIns="0" spcFirstLastPara="1" rIns="0" wrap="square" tIns="45700">
            <a:normAutofit/>
          </a:bodyPr>
          <a:lstStyle/>
          <a:p>
            <a:pPr indent="-387350" lvl="0" marL="457200" rtl="0" algn="l">
              <a:spcBef>
                <a:spcPts val="1200"/>
              </a:spcBef>
              <a:spcAft>
                <a:spcPts val="0"/>
              </a:spcAft>
              <a:buSzPts val="2500"/>
              <a:buChar char="➢"/>
            </a:pPr>
            <a:r>
              <a:rPr lang="en-US" sz="2500"/>
              <a:t>JavaScript provides full control to handle loops and switch statements. </a:t>
            </a:r>
            <a:endParaRPr sz="2500"/>
          </a:p>
          <a:p>
            <a:pPr indent="-387350" lvl="0" marL="457200" rtl="0" algn="l">
              <a:spcBef>
                <a:spcPts val="0"/>
              </a:spcBef>
              <a:spcAft>
                <a:spcPts val="0"/>
              </a:spcAft>
              <a:buSzPts val="2500"/>
              <a:buChar char="➢"/>
            </a:pPr>
            <a:r>
              <a:rPr lang="en-US" sz="2500"/>
              <a:t>There may be a situation when you need to come out of a loop without reaching its bottom. </a:t>
            </a:r>
            <a:endParaRPr sz="2500"/>
          </a:p>
          <a:p>
            <a:pPr indent="-387350" lvl="0" marL="457200" rtl="0" algn="l">
              <a:spcBef>
                <a:spcPts val="0"/>
              </a:spcBef>
              <a:spcAft>
                <a:spcPts val="0"/>
              </a:spcAft>
              <a:buSzPts val="2500"/>
              <a:buChar char="➢"/>
            </a:pPr>
            <a:r>
              <a:rPr lang="en-US" sz="2500"/>
              <a:t>There may also be a situation when you want to skip a part of your code block and start the next iteration of the loop.</a:t>
            </a:r>
            <a:endParaRPr sz="2500"/>
          </a:p>
          <a:p>
            <a:pPr indent="0" lvl="0" marL="0" rtl="0" algn="l">
              <a:spcBef>
                <a:spcPts val="1200"/>
              </a:spcBef>
              <a:spcAft>
                <a:spcPts val="0"/>
              </a:spcAft>
              <a:buNone/>
            </a:pPr>
            <a:r>
              <a:t/>
            </a:r>
            <a:endParaRPr sz="2500"/>
          </a:p>
          <a:p>
            <a:pPr indent="-387350" lvl="0" marL="457200" rtl="0" algn="l">
              <a:spcBef>
                <a:spcPts val="1200"/>
              </a:spcBef>
              <a:spcAft>
                <a:spcPts val="0"/>
              </a:spcAft>
              <a:buSzPts val="2500"/>
              <a:buChar char="➢"/>
            </a:pPr>
            <a:r>
              <a:rPr lang="en-US" sz="2500"/>
              <a:t>To handle all such situations, JavaScript provides </a:t>
            </a:r>
            <a:r>
              <a:rPr b="1" lang="en-US" sz="2500"/>
              <a:t>break</a:t>
            </a:r>
            <a:r>
              <a:rPr lang="en-US" sz="2500"/>
              <a:t> and </a:t>
            </a:r>
            <a:r>
              <a:rPr b="1" lang="en-US" sz="2500"/>
              <a:t>continue</a:t>
            </a:r>
            <a:r>
              <a:rPr lang="en-US" sz="2500"/>
              <a:t> statements. These statements are used to immediately come out of any loop or to start the next iteration of any loop respectively.</a:t>
            </a:r>
            <a:endParaRPr sz="2500"/>
          </a:p>
        </p:txBody>
      </p:sp>
      <p:sp>
        <p:nvSpPr>
          <p:cNvPr id="334" name="Google Shape;334;g13e3a906ffb_0_16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3e3a906ffb_0_18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break Statement</a:t>
            </a:r>
            <a:endParaRPr/>
          </a:p>
        </p:txBody>
      </p:sp>
      <p:sp>
        <p:nvSpPr>
          <p:cNvPr id="341" name="Google Shape;341;g13e3a906ffb_0_182"/>
          <p:cNvSpPr txBox="1"/>
          <p:nvPr>
            <p:ph idx="1" type="body"/>
          </p:nvPr>
        </p:nvSpPr>
        <p:spPr>
          <a:xfrm>
            <a:off x="1097275" y="1845725"/>
            <a:ext cx="10419000" cy="1450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break statement, which was briefly introduced with the switch statement, is used to exit a loop early, breaking out of the enclosing curly braces.</a:t>
            </a:r>
            <a:endParaRPr sz="2500"/>
          </a:p>
        </p:txBody>
      </p:sp>
      <p:sp>
        <p:nvSpPr>
          <p:cNvPr id="342" name="Google Shape;342;g13e3a906ffb_0_18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g13e3a906ffb_0_182"/>
          <p:cNvSpPr txBox="1"/>
          <p:nvPr/>
        </p:nvSpPr>
        <p:spPr>
          <a:xfrm>
            <a:off x="1187550" y="3296525"/>
            <a:ext cx="2902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Flow Chart</a:t>
            </a:r>
            <a:endParaRPr sz="2400"/>
          </a:p>
          <a:p>
            <a:pPr indent="0" lvl="0" marL="0" rtl="0" algn="l">
              <a:spcBef>
                <a:spcPts val="0"/>
              </a:spcBef>
              <a:spcAft>
                <a:spcPts val="0"/>
              </a:spcAft>
              <a:buNone/>
            </a:pPr>
            <a:r>
              <a:rPr lang="en-US" sz="2400"/>
              <a:t>The flow chart of a break statement would look as follows −</a:t>
            </a:r>
            <a:endParaRPr sz="2400"/>
          </a:p>
        </p:txBody>
      </p:sp>
      <p:pic>
        <p:nvPicPr>
          <p:cNvPr id="344" name="Google Shape;344;g13e3a906ffb_0_182"/>
          <p:cNvPicPr preferRelativeResize="0"/>
          <p:nvPr/>
        </p:nvPicPr>
        <p:blipFill rotWithShape="1">
          <a:blip r:embed="rId3">
            <a:alphaModFix/>
          </a:blip>
          <a:srcRect b="0" l="5320" r="0" t="5473"/>
          <a:stretch/>
        </p:blipFill>
        <p:spPr>
          <a:xfrm>
            <a:off x="4186326" y="2597375"/>
            <a:ext cx="7071499" cy="3758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3e3a906ffb_0_19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break Statement - Example</a:t>
            </a:r>
            <a:endParaRPr/>
          </a:p>
        </p:txBody>
      </p:sp>
      <p:sp>
        <p:nvSpPr>
          <p:cNvPr id="351" name="Google Shape;351;g13e3a906ffb_0_193"/>
          <p:cNvSpPr txBox="1"/>
          <p:nvPr>
            <p:ph idx="1" type="body"/>
          </p:nvPr>
        </p:nvSpPr>
        <p:spPr>
          <a:xfrm>
            <a:off x="1097275" y="1845725"/>
            <a:ext cx="3801300" cy="43284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 following example illustrates the use of a break statement with a while loop. Notice how the loop breaks out early once x reaches 5 and reaches to document.write (..) statement just below to the closing curly brace −</a:t>
            </a:r>
            <a:r>
              <a:rPr lang="en-US" sz="2500"/>
              <a:t>.</a:t>
            </a:r>
            <a:endParaRPr sz="2500"/>
          </a:p>
          <a:p>
            <a:pPr indent="0" lvl="0" marL="0" rtl="0" algn="l">
              <a:spcBef>
                <a:spcPts val="1200"/>
              </a:spcBef>
              <a:spcAft>
                <a:spcPts val="0"/>
              </a:spcAft>
              <a:buNone/>
            </a:pPr>
            <a:r>
              <a:t/>
            </a:r>
            <a:endParaRPr sz="2500"/>
          </a:p>
          <a:p>
            <a:pPr indent="0" lvl="0" marL="0" rtl="0" algn="l">
              <a:spcBef>
                <a:spcPts val="1200"/>
              </a:spcBef>
              <a:spcAft>
                <a:spcPts val="0"/>
              </a:spcAft>
              <a:buNone/>
            </a:pPr>
            <a:r>
              <a:rPr lang="en-US" sz="2500" u="sng">
                <a:solidFill>
                  <a:schemeClr val="hlink"/>
                </a:solidFill>
                <a:hlinkClick r:id="rId3"/>
              </a:rPr>
              <a:t>Check output here.</a:t>
            </a:r>
            <a:endParaRPr sz="2500"/>
          </a:p>
        </p:txBody>
      </p:sp>
      <p:sp>
        <p:nvSpPr>
          <p:cNvPr id="352" name="Google Shape;352;g13e3a906ffb_0_19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3" name="Google Shape;353;g13e3a906ffb_0_193"/>
          <p:cNvPicPr preferRelativeResize="0"/>
          <p:nvPr/>
        </p:nvPicPr>
        <p:blipFill>
          <a:blip r:embed="rId4">
            <a:alphaModFix/>
          </a:blip>
          <a:stretch>
            <a:fillRect/>
          </a:stretch>
        </p:blipFill>
        <p:spPr>
          <a:xfrm>
            <a:off x="5235825" y="1757950"/>
            <a:ext cx="6117975" cy="50568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3e3a906ffb_0_20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Continue Statement</a:t>
            </a:r>
            <a:endParaRPr/>
          </a:p>
        </p:txBody>
      </p:sp>
      <p:sp>
        <p:nvSpPr>
          <p:cNvPr id="360" name="Google Shape;360;g13e3a906ffb_0_203"/>
          <p:cNvSpPr txBox="1"/>
          <p:nvPr>
            <p:ph idx="1" type="body"/>
          </p:nvPr>
        </p:nvSpPr>
        <p:spPr>
          <a:xfrm>
            <a:off x="1349425" y="1845725"/>
            <a:ext cx="9557100" cy="35889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The continue statement tells the interpreter to immediately start the next iteration of the loop and skip the remaining code block.</a:t>
            </a:r>
            <a:endParaRPr sz="2500"/>
          </a:p>
          <a:p>
            <a:pPr indent="-387350" lvl="0" marL="457200" rtl="0" algn="l">
              <a:lnSpc>
                <a:spcPct val="115000"/>
              </a:lnSpc>
              <a:spcBef>
                <a:spcPts val="0"/>
              </a:spcBef>
              <a:spcAft>
                <a:spcPts val="0"/>
              </a:spcAft>
              <a:buSzPts val="2500"/>
              <a:buChar char="➢"/>
            </a:pPr>
            <a:r>
              <a:rPr lang="en-US" sz="2500"/>
              <a:t>When a continue statement is encountered, the program flow moves to the loop check expression immediately and if the condition remains true, then it starts the next iteration, otherwise the control comes out of the loop.</a:t>
            </a:r>
            <a:endParaRPr sz="2500"/>
          </a:p>
        </p:txBody>
      </p:sp>
      <p:sp>
        <p:nvSpPr>
          <p:cNvPr id="361" name="Google Shape;361;g13e3a906ffb_0_20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3e3a906ffb_0_21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Continue Statement</a:t>
            </a:r>
            <a:endParaRPr/>
          </a:p>
        </p:txBody>
      </p:sp>
      <p:sp>
        <p:nvSpPr>
          <p:cNvPr id="368" name="Google Shape;368;g13e3a906ffb_0_2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9" name="Google Shape;369;g13e3a906ffb_0_213"/>
          <p:cNvSpPr txBox="1"/>
          <p:nvPr/>
        </p:nvSpPr>
        <p:spPr>
          <a:xfrm>
            <a:off x="1243000" y="1928625"/>
            <a:ext cx="3507600" cy="352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t>This example illustrates the use of a continue statement with a while loop. Notice how the continue statement is used to skip printing when the index held in variable x reaches 5 −</a:t>
            </a:r>
            <a:endParaRPr sz="2400"/>
          </a:p>
        </p:txBody>
      </p:sp>
      <p:pic>
        <p:nvPicPr>
          <p:cNvPr id="370" name="Google Shape;370;g13e3a906ffb_0_213"/>
          <p:cNvPicPr preferRelativeResize="0"/>
          <p:nvPr/>
        </p:nvPicPr>
        <p:blipFill>
          <a:blip r:embed="rId3">
            <a:alphaModFix/>
          </a:blip>
          <a:stretch>
            <a:fillRect/>
          </a:stretch>
        </p:blipFill>
        <p:spPr>
          <a:xfrm>
            <a:off x="4903000" y="1813600"/>
            <a:ext cx="5846032" cy="4984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3e3a906ffb_0_2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Continue Statement</a:t>
            </a:r>
            <a:endParaRPr/>
          </a:p>
        </p:txBody>
      </p:sp>
      <p:sp>
        <p:nvSpPr>
          <p:cNvPr id="377" name="Google Shape;377;g13e3a906ffb_0_2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g13e3a906ffb_0_222"/>
          <p:cNvSpPr txBox="1"/>
          <p:nvPr/>
        </p:nvSpPr>
        <p:spPr>
          <a:xfrm>
            <a:off x="1243000" y="1928625"/>
            <a:ext cx="3507600" cy="437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t>This example illustrates the use of a continue statement with a while loop. Notice how the continue statement is used to skip printing when the index held in variable x reaches 5 −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US" sz="2400" u="sng">
                <a:solidFill>
                  <a:schemeClr val="hlink"/>
                </a:solidFill>
                <a:hlinkClick r:id="rId3"/>
              </a:rPr>
              <a:t>Check the output here.</a:t>
            </a:r>
            <a:endParaRPr sz="2400"/>
          </a:p>
        </p:txBody>
      </p:sp>
      <p:pic>
        <p:nvPicPr>
          <p:cNvPr id="379" name="Google Shape;379;g13e3a906ffb_0_222"/>
          <p:cNvPicPr preferRelativeResize="0"/>
          <p:nvPr/>
        </p:nvPicPr>
        <p:blipFill>
          <a:blip r:embed="rId4">
            <a:alphaModFix/>
          </a:blip>
          <a:stretch>
            <a:fillRect/>
          </a:stretch>
        </p:blipFill>
        <p:spPr>
          <a:xfrm>
            <a:off x="4903000" y="1813600"/>
            <a:ext cx="5846032" cy="4984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3e3a906ffb_0_231"/>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t>Task: Create a Simple Timer</a:t>
            </a:r>
            <a:endParaRPr b="1"/>
          </a:p>
        </p:txBody>
      </p:sp>
      <p:sp>
        <p:nvSpPr>
          <p:cNvPr id="386" name="Google Shape;386;g13e3a906ffb_0_2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descr="💰 Get my eBook &quot;Ten++ Ways To Make Money as a Developer&quot;: https://bit.ly/YTBeBOOK&#10;&#10;In this tutorial we're going to build a simple #Countdown timer using #JavaScript. This will be added as a browser source in OBS in the next video: https://www.youtube.com/watch?v=IeMZYNpxnII&#10;#31Days31Videos&#10;&#10;📹 Playlist: https://www.youtube.com/playlist?list=PLgBH1CvjOA62ktHHwqSYBeq4jmGmUezNo&#10;&#10;--- &#10;Support my channel:&#10;💜 Join the Discord community 👨‍👩‍👧‍👦 by becoming a patron: https://www.patreon.com/florinpop17&#10;💜 One time donations via PayPal: https://paypal.me/florinpop17&#10;Thank you! 🙏&#10;&#10;---&#10;Follow me on:&#10;📃 Website/Blog: https://florin-pop.com&#10;👉 Twitter: https://twitter.com/florinpop1705&#10;👉 Linkedin: https://linkedin.com/in/florinpop17&#10;👉 Instagram: https://instagram.com/florinpop17&#10;👉 Facebook: https://facebook.com/florinpop17&#10;👉 Github: https://github.com/florinpop17&#10;👉 Dev.to: https://dev.to/florinpop17&#10;👉 Twitch: https://twitch.com/florinpop17" id="387" name="Google Shape;387;g13e3a906ffb_0_231" title="Simple Countdown Timer with JavaScript - Day 21">
            <a:hlinkClick r:id="rId3"/>
          </p:cNvPr>
          <p:cNvPicPr preferRelativeResize="0"/>
          <p:nvPr/>
        </p:nvPicPr>
        <p:blipFill>
          <a:blip r:embed="rId4">
            <a:alphaModFix/>
          </a:blip>
          <a:stretch>
            <a:fillRect/>
          </a:stretch>
        </p:blipFill>
        <p:spPr>
          <a:xfrm>
            <a:off x="91575" y="415625"/>
            <a:ext cx="7920976" cy="5940725"/>
          </a:xfrm>
          <a:prstGeom prst="rect">
            <a:avLst/>
          </a:prstGeom>
          <a:noFill/>
          <a:ln>
            <a:noFill/>
          </a:ln>
        </p:spPr>
      </p:pic>
      <p:sp>
        <p:nvSpPr>
          <p:cNvPr id="388" name="Google Shape;388;g13e3a906ffb_0_231"/>
          <p:cNvSpPr txBox="1"/>
          <p:nvPr>
            <p:ph idx="2" type="body"/>
          </p:nvPr>
        </p:nvSpPr>
        <p:spPr>
          <a:xfrm>
            <a:off x="8322906" y="2747356"/>
            <a:ext cx="3030900" cy="33792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sz="3100"/>
          </a:p>
          <a:p>
            <a:pPr indent="0" lvl="0" marL="0" rtl="0" algn="l">
              <a:spcBef>
                <a:spcPts val="1200"/>
              </a:spcBef>
              <a:spcAft>
                <a:spcPts val="0"/>
              </a:spcAft>
              <a:buNone/>
            </a:pPr>
            <a:r>
              <a:rPr lang="en-US" sz="3100"/>
              <a:t>Create the timer by watching this video. </a:t>
            </a:r>
            <a:endParaRPr sz="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3e3a906ffb_0_446"/>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Functions</a:t>
            </a:r>
            <a:endParaRPr/>
          </a:p>
        </p:txBody>
      </p:sp>
      <p:sp>
        <p:nvSpPr>
          <p:cNvPr id="395" name="Google Shape;395;g13e3a906ffb_0_4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13e29f36040_1_8"/>
          <p:cNvPicPr preferRelativeResize="0"/>
          <p:nvPr/>
        </p:nvPicPr>
        <p:blipFill rotWithShape="1">
          <a:blip r:embed="rId3">
            <a:alphaModFix/>
          </a:blip>
          <a:srcRect b="0" l="11644" r="0" t="0"/>
          <a:stretch/>
        </p:blipFill>
        <p:spPr>
          <a:xfrm>
            <a:off x="7452400" y="3841875"/>
            <a:ext cx="4739599" cy="3016125"/>
          </a:xfrm>
          <a:prstGeom prst="rect">
            <a:avLst/>
          </a:prstGeom>
          <a:noFill/>
          <a:ln>
            <a:noFill/>
          </a:ln>
        </p:spPr>
      </p:pic>
      <p:sp>
        <p:nvSpPr>
          <p:cNvPr id="165" name="Google Shape;165;g13e29f36040_1_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6" name="Google Shape;166;g13e29f36040_1_8"/>
          <p:cNvSpPr txBox="1"/>
          <p:nvPr>
            <p:ph idx="1" type="body"/>
          </p:nvPr>
        </p:nvSpPr>
        <p:spPr>
          <a:xfrm>
            <a:off x="1215225" y="2980150"/>
            <a:ext cx="8143500" cy="3016200"/>
          </a:xfrm>
          <a:prstGeom prst="rect">
            <a:avLst/>
          </a:prstGeom>
          <a:noFill/>
          <a:ln>
            <a:noFill/>
          </a:ln>
        </p:spPr>
        <p:txBody>
          <a:bodyPr anchorCtr="0" anchor="t" bIns="45700" lIns="0" spcFirstLastPara="1" rIns="0" wrap="square" tIns="45700">
            <a:normAutofit/>
          </a:bodyPr>
          <a:lstStyle/>
          <a:p>
            <a:pPr indent="-438150" lvl="1" marL="914400" rtl="0" algn="l">
              <a:lnSpc>
                <a:spcPct val="90000"/>
              </a:lnSpc>
              <a:spcBef>
                <a:spcPts val="1200"/>
              </a:spcBef>
              <a:spcAft>
                <a:spcPts val="0"/>
              </a:spcAft>
              <a:buSzPts val="3300"/>
              <a:buChar char="►"/>
            </a:pPr>
            <a:r>
              <a:rPr lang="en-US" sz="2500"/>
              <a:t>Functions</a:t>
            </a:r>
            <a:endParaRPr sz="2500"/>
          </a:p>
          <a:p>
            <a:pPr indent="-438150" lvl="1" marL="914400" rtl="0" algn="l">
              <a:lnSpc>
                <a:spcPct val="90000"/>
              </a:lnSpc>
              <a:spcBef>
                <a:spcPts val="1200"/>
              </a:spcBef>
              <a:spcAft>
                <a:spcPts val="0"/>
              </a:spcAft>
              <a:buSzPts val="3300"/>
              <a:buChar char="►"/>
            </a:pPr>
            <a:r>
              <a:rPr lang="en-US" sz="2500"/>
              <a:t>Data Types</a:t>
            </a:r>
            <a:endParaRPr sz="2500"/>
          </a:p>
          <a:p>
            <a:pPr indent="-438150" lvl="1" marL="914400" rtl="0" algn="l">
              <a:lnSpc>
                <a:spcPct val="90000"/>
              </a:lnSpc>
              <a:spcBef>
                <a:spcPts val="1200"/>
              </a:spcBef>
              <a:spcAft>
                <a:spcPts val="0"/>
              </a:spcAft>
              <a:buSzPts val="3300"/>
              <a:buChar char="►"/>
            </a:pPr>
            <a:r>
              <a:rPr lang="en-US" sz="2500"/>
              <a:t>Operators and Arithmetic Operations</a:t>
            </a:r>
            <a:endParaRPr sz="2500"/>
          </a:p>
          <a:p>
            <a:pPr indent="-438150" lvl="1" marL="914400" rtl="0" algn="l">
              <a:lnSpc>
                <a:spcPct val="90000"/>
              </a:lnSpc>
              <a:spcBef>
                <a:spcPts val="1200"/>
              </a:spcBef>
              <a:spcAft>
                <a:spcPts val="0"/>
              </a:spcAft>
              <a:buSzPts val="3300"/>
              <a:buChar char="►"/>
            </a:pPr>
            <a:r>
              <a:rPr lang="en-US" sz="2500"/>
              <a:t>Error Handling</a:t>
            </a:r>
            <a:endParaRPr sz="2500"/>
          </a:p>
        </p:txBody>
      </p:sp>
      <p:sp>
        <p:nvSpPr>
          <p:cNvPr id="167" name="Google Shape;167;g13e29f36040_1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68" name="Google Shape;168;g13e29f36040_1_8"/>
          <p:cNvSpPr txBox="1"/>
          <p:nvPr>
            <p:ph idx="1" type="body"/>
          </p:nvPr>
        </p:nvSpPr>
        <p:spPr>
          <a:xfrm>
            <a:off x="1097275" y="1962025"/>
            <a:ext cx="10058400" cy="793500"/>
          </a:xfrm>
          <a:prstGeom prst="rect">
            <a:avLst/>
          </a:prstGeom>
          <a:noFill/>
          <a:ln>
            <a:noFill/>
          </a:ln>
        </p:spPr>
        <p:txBody>
          <a:bodyPr anchorCtr="0" anchor="t" bIns="45700" lIns="0" spcFirstLastPara="1" rIns="0" wrap="square" tIns="45700">
            <a:normAutofit lnSpcReduction="10000"/>
          </a:bodyPr>
          <a:lstStyle/>
          <a:p>
            <a:pPr indent="0" lvl="0" marL="0" rtl="0" algn="l">
              <a:lnSpc>
                <a:spcPct val="90000"/>
              </a:lnSpc>
              <a:spcBef>
                <a:spcPts val="1400"/>
              </a:spcBef>
              <a:spcAft>
                <a:spcPts val="0"/>
              </a:spcAft>
              <a:buSzPts val="1800"/>
              <a:buNone/>
            </a:pPr>
            <a:r>
              <a:rPr b="1" lang="en-US" sz="2800"/>
              <a:t>By the end of this session, the students will have reinforced to further developed an understanding of: </a:t>
            </a:r>
            <a:endParaRPr b="1" sz="2800"/>
          </a:p>
        </p:txBody>
      </p:sp>
      <p:sp>
        <p:nvSpPr>
          <p:cNvPr id="169" name="Google Shape;169;g13e29f36040_1_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3e3a906ffb_0_24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Functions</a:t>
            </a:r>
            <a:endParaRPr/>
          </a:p>
        </p:txBody>
      </p:sp>
      <p:sp>
        <p:nvSpPr>
          <p:cNvPr id="402" name="Google Shape;402;g13e3a906ffb_0_2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g13e3a906ffb_0_241"/>
          <p:cNvSpPr txBox="1"/>
          <p:nvPr/>
        </p:nvSpPr>
        <p:spPr>
          <a:xfrm>
            <a:off x="1243000" y="1928625"/>
            <a:ext cx="9541500" cy="23397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accent1"/>
              </a:buClr>
              <a:buSzPts val="2500"/>
              <a:buChar char="➢"/>
            </a:pPr>
            <a:r>
              <a:rPr lang="en-US" sz="2500"/>
              <a:t>Fundamental building blocks in JavaScript</a:t>
            </a:r>
            <a:endParaRPr sz="2500"/>
          </a:p>
          <a:p>
            <a:pPr indent="-387350" lvl="0" marL="457200" rtl="0" algn="l">
              <a:lnSpc>
                <a:spcPct val="115000"/>
              </a:lnSpc>
              <a:spcBef>
                <a:spcPts val="0"/>
              </a:spcBef>
              <a:spcAft>
                <a:spcPts val="0"/>
              </a:spcAft>
              <a:buClr>
                <a:schemeClr val="accent1"/>
              </a:buClr>
              <a:buSzPts val="2500"/>
              <a:buChar char="➢"/>
            </a:pPr>
            <a:r>
              <a:rPr lang="en-US" sz="2500"/>
              <a:t>Perform a set of statements</a:t>
            </a:r>
            <a:endParaRPr sz="2500"/>
          </a:p>
          <a:p>
            <a:pPr indent="-387350" lvl="1" marL="914400" rtl="0" algn="l">
              <a:lnSpc>
                <a:spcPct val="115000"/>
              </a:lnSpc>
              <a:spcBef>
                <a:spcPts val="0"/>
              </a:spcBef>
              <a:spcAft>
                <a:spcPts val="0"/>
              </a:spcAft>
              <a:buSzPts val="2500"/>
              <a:buChar char="○"/>
            </a:pPr>
            <a:r>
              <a:rPr lang="en-US" sz="2500"/>
              <a:t>Calculate a value</a:t>
            </a:r>
            <a:endParaRPr sz="2500"/>
          </a:p>
          <a:p>
            <a:pPr indent="-387350" lvl="1" marL="914400" rtl="0" algn="l">
              <a:lnSpc>
                <a:spcPct val="115000"/>
              </a:lnSpc>
              <a:spcBef>
                <a:spcPts val="0"/>
              </a:spcBef>
              <a:spcAft>
                <a:spcPts val="0"/>
              </a:spcAft>
              <a:buSzPts val="2500"/>
              <a:buChar char="○"/>
            </a:pPr>
            <a:r>
              <a:rPr lang="en-US" sz="2500"/>
              <a:t>Perform a task</a:t>
            </a:r>
            <a:endParaRPr sz="2500"/>
          </a:p>
          <a:p>
            <a:pPr indent="-387350" lvl="0" marL="457200" rtl="0" algn="l">
              <a:lnSpc>
                <a:spcPct val="115000"/>
              </a:lnSpc>
              <a:spcBef>
                <a:spcPts val="0"/>
              </a:spcBef>
              <a:spcAft>
                <a:spcPts val="0"/>
              </a:spcAft>
              <a:buClr>
                <a:schemeClr val="accent1"/>
              </a:buClr>
              <a:buSzPts val="2500"/>
              <a:buChar char="➢"/>
            </a:pPr>
            <a:r>
              <a:rPr lang="en-US" sz="2500"/>
              <a:t>Define on the scope from where you want to call it</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3e3a906ffb_0_27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Functions</a:t>
            </a:r>
            <a:endParaRPr/>
          </a:p>
        </p:txBody>
      </p:sp>
      <p:sp>
        <p:nvSpPr>
          <p:cNvPr id="410" name="Google Shape;410;g13e3a906ffb_0_27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1" name="Google Shape;411;g13e3a906ffb_0_271"/>
          <p:cNvSpPr txBox="1"/>
          <p:nvPr/>
        </p:nvSpPr>
        <p:spPr>
          <a:xfrm>
            <a:off x="1243000" y="1928625"/>
            <a:ext cx="9541500" cy="36672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accent1"/>
              </a:buClr>
              <a:buSzPts val="2500"/>
              <a:buChar char="➢"/>
            </a:pPr>
            <a:r>
              <a:rPr lang="en-US" sz="2500"/>
              <a:t>Fundamental building blocks in JavaScript t</a:t>
            </a:r>
            <a:r>
              <a:rPr lang="en-US" sz="2500"/>
              <a:t>o perform a particular task</a:t>
            </a:r>
            <a:endParaRPr sz="2500"/>
          </a:p>
          <a:p>
            <a:pPr indent="-387350" lvl="0" marL="457200" rtl="0" algn="l">
              <a:lnSpc>
                <a:spcPct val="115000"/>
              </a:lnSpc>
              <a:spcBef>
                <a:spcPts val="0"/>
              </a:spcBef>
              <a:spcAft>
                <a:spcPts val="0"/>
              </a:spcAft>
              <a:buClr>
                <a:schemeClr val="accent1"/>
              </a:buClr>
              <a:buSzPts val="2500"/>
              <a:buChar char="➢"/>
            </a:pPr>
            <a:r>
              <a:rPr lang="en-US" sz="2500"/>
              <a:t>Perform a set of statements</a:t>
            </a:r>
            <a:endParaRPr sz="2500"/>
          </a:p>
          <a:p>
            <a:pPr indent="-387350" lvl="1" marL="914400" rtl="0" algn="l">
              <a:lnSpc>
                <a:spcPct val="115000"/>
              </a:lnSpc>
              <a:spcBef>
                <a:spcPts val="0"/>
              </a:spcBef>
              <a:spcAft>
                <a:spcPts val="0"/>
              </a:spcAft>
              <a:buSzPts val="2500"/>
              <a:buChar char="○"/>
            </a:pPr>
            <a:r>
              <a:rPr lang="en-US" sz="2500"/>
              <a:t>Calculate a value</a:t>
            </a:r>
            <a:endParaRPr sz="2500"/>
          </a:p>
          <a:p>
            <a:pPr indent="-387350" lvl="1" marL="914400" rtl="0" algn="l">
              <a:lnSpc>
                <a:spcPct val="115000"/>
              </a:lnSpc>
              <a:spcBef>
                <a:spcPts val="0"/>
              </a:spcBef>
              <a:spcAft>
                <a:spcPts val="0"/>
              </a:spcAft>
              <a:buSzPts val="2500"/>
              <a:buChar char="○"/>
            </a:pPr>
            <a:r>
              <a:rPr lang="en-US" sz="2500"/>
              <a:t>Perform a task</a:t>
            </a:r>
            <a:endParaRPr sz="2500"/>
          </a:p>
          <a:p>
            <a:pPr indent="-387350" lvl="0" marL="457200" rtl="0" algn="l">
              <a:lnSpc>
                <a:spcPct val="115000"/>
              </a:lnSpc>
              <a:spcBef>
                <a:spcPts val="0"/>
              </a:spcBef>
              <a:spcAft>
                <a:spcPts val="0"/>
              </a:spcAft>
              <a:buClr>
                <a:schemeClr val="accent1"/>
              </a:buClr>
              <a:buSzPts val="2500"/>
              <a:buChar char="➢"/>
            </a:pPr>
            <a:r>
              <a:rPr lang="en-US" sz="2500"/>
              <a:t>Define on the scope from where you want to call it</a:t>
            </a:r>
            <a:endParaRPr sz="2500"/>
          </a:p>
          <a:p>
            <a:pPr indent="0" lvl="0" marL="0" rtl="0" algn="l">
              <a:lnSpc>
                <a:spcPct val="115000"/>
              </a:lnSpc>
              <a:spcBef>
                <a:spcPts val="0"/>
              </a:spcBef>
              <a:spcAft>
                <a:spcPts val="0"/>
              </a:spcAft>
              <a:buNone/>
            </a:pPr>
            <a:r>
              <a:rPr lang="en-US" sz="2500"/>
              <a:t>(</a:t>
            </a:r>
            <a:r>
              <a:rPr lang="en-US" sz="2500"/>
              <a:t>A JavaScript function is executed when "something" invokes it (calls it).)</a:t>
            </a:r>
            <a:endParaRPr sz="2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3e3a906ffb_0_24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Functions - Example</a:t>
            </a:r>
            <a:endParaRPr/>
          </a:p>
        </p:txBody>
      </p:sp>
      <p:sp>
        <p:nvSpPr>
          <p:cNvPr id="418" name="Google Shape;418;g13e3a906ffb_0_2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9" name="Google Shape;419;g13e3a906ffb_0_249"/>
          <p:cNvSpPr txBox="1"/>
          <p:nvPr/>
        </p:nvSpPr>
        <p:spPr>
          <a:xfrm>
            <a:off x="1189700" y="5116850"/>
            <a:ext cx="90084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u="sng">
                <a:solidFill>
                  <a:schemeClr val="hlink"/>
                </a:solidFill>
                <a:hlinkClick r:id="rId3"/>
              </a:rPr>
              <a:t>Check the output here.</a:t>
            </a:r>
            <a:endParaRPr sz="2400"/>
          </a:p>
        </p:txBody>
      </p:sp>
      <p:sp>
        <p:nvSpPr>
          <p:cNvPr id="420" name="Google Shape;420;g13e3a906ffb_0_249"/>
          <p:cNvSpPr txBox="1"/>
          <p:nvPr/>
        </p:nvSpPr>
        <p:spPr>
          <a:xfrm>
            <a:off x="1325250" y="1855550"/>
            <a:ext cx="95415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500"/>
              <a:t>Write the code to get the following output and then check the code from the link given below: </a:t>
            </a:r>
            <a:endParaRPr sz="2500"/>
          </a:p>
        </p:txBody>
      </p:sp>
      <p:pic>
        <p:nvPicPr>
          <p:cNvPr id="421" name="Google Shape;421;g13e3a906ffb_0_249"/>
          <p:cNvPicPr preferRelativeResize="0"/>
          <p:nvPr/>
        </p:nvPicPr>
        <p:blipFill>
          <a:blip r:embed="rId4">
            <a:alphaModFix/>
          </a:blip>
          <a:stretch>
            <a:fillRect/>
          </a:stretch>
        </p:blipFill>
        <p:spPr>
          <a:xfrm>
            <a:off x="2202850" y="3052388"/>
            <a:ext cx="8736476" cy="18795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3e3a906ffb_0_29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Function Syntax</a:t>
            </a:r>
            <a:endParaRPr/>
          </a:p>
        </p:txBody>
      </p:sp>
      <p:sp>
        <p:nvSpPr>
          <p:cNvPr id="428" name="Google Shape;428;g13e3a906ffb_0_291"/>
          <p:cNvSpPr txBox="1"/>
          <p:nvPr>
            <p:ph idx="1" type="body"/>
          </p:nvPr>
        </p:nvSpPr>
        <p:spPr>
          <a:xfrm>
            <a:off x="1097275" y="1845724"/>
            <a:ext cx="10058400" cy="4335300"/>
          </a:xfrm>
          <a:prstGeom prst="rect">
            <a:avLst/>
          </a:prstGeom>
        </p:spPr>
        <p:txBody>
          <a:bodyPr anchorCtr="0" anchor="t" bIns="45700" lIns="0" spcFirstLastPara="1" rIns="0" wrap="square" tIns="45700">
            <a:normAutofit/>
          </a:bodyPr>
          <a:lstStyle/>
          <a:p>
            <a:pPr indent="-374650" lvl="0" marL="457200" rtl="0" algn="l">
              <a:lnSpc>
                <a:spcPct val="115000"/>
              </a:lnSpc>
              <a:spcBef>
                <a:spcPts val="1200"/>
              </a:spcBef>
              <a:spcAft>
                <a:spcPts val="0"/>
              </a:spcAft>
              <a:buSzPts val="2300"/>
              <a:buChar char="➢"/>
            </a:pPr>
            <a:r>
              <a:rPr lang="en-US" sz="2500"/>
              <a:t>A JavaScript function is defined with the function keyword, followed by a </a:t>
            </a:r>
            <a:r>
              <a:rPr b="1" lang="en-US" sz="2500"/>
              <a:t>name</a:t>
            </a:r>
            <a:r>
              <a:rPr lang="en-US" sz="2500"/>
              <a:t>, followed by parentheses </a:t>
            </a:r>
            <a:r>
              <a:rPr b="1" lang="en-US" sz="2500"/>
              <a:t>()</a:t>
            </a:r>
            <a:r>
              <a:rPr lang="en-US" sz="2500"/>
              <a:t>.</a:t>
            </a:r>
            <a:endParaRPr sz="2500"/>
          </a:p>
          <a:p>
            <a:pPr indent="-374650" lvl="0" marL="457200" rtl="0" algn="l">
              <a:lnSpc>
                <a:spcPct val="115000"/>
              </a:lnSpc>
              <a:spcBef>
                <a:spcPts val="0"/>
              </a:spcBef>
              <a:spcAft>
                <a:spcPts val="0"/>
              </a:spcAft>
              <a:buSzPts val="2300"/>
              <a:buChar char="➢"/>
            </a:pPr>
            <a:r>
              <a:rPr lang="en-US" sz="2500"/>
              <a:t>Function names can contain letters, digits, underscores, and dollar signs (same rules as variables).</a:t>
            </a:r>
            <a:endParaRPr sz="2500"/>
          </a:p>
          <a:p>
            <a:pPr indent="-374650" lvl="0" marL="457200" rtl="0" algn="l">
              <a:lnSpc>
                <a:spcPct val="115000"/>
              </a:lnSpc>
              <a:spcBef>
                <a:spcPts val="0"/>
              </a:spcBef>
              <a:spcAft>
                <a:spcPts val="0"/>
              </a:spcAft>
              <a:buSzPts val="2300"/>
              <a:buChar char="➢"/>
            </a:pPr>
            <a:r>
              <a:rPr lang="en-US" sz="2500"/>
              <a:t>The parentheses may include parameter names separated by commas:</a:t>
            </a:r>
            <a:endParaRPr sz="2500"/>
          </a:p>
          <a:p>
            <a:pPr indent="0" lvl="0" marL="457200" rtl="0" algn="l">
              <a:lnSpc>
                <a:spcPct val="115000"/>
              </a:lnSpc>
              <a:spcBef>
                <a:spcPts val="1200"/>
              </a:spcBef>
              <a:spcAft>
                <a:spcPts val="0"/>
              </a:spcAft>
              <a:buNone/>
            </a:pPr>
            <a:r>
              <a:rPr b="1" lang="en-US" sz="2500"/>
              <a:t>(parameter1, parameter2, ...)</a:t>
            </a:r>
            <a:endParaRPr b="1" sz="2500"/>
          </a:p>
          <a:p>
            <a:pPr indent="-374650" lvl="0" marL="457200" rtl="0" algn="l">
              <a:lnSpc>
                <a:spcPct val="115000"/>
              </a:lnSpc>
              <a:spcBef>
                <a:spcPts val="1200"/>
              </a:spcBef>
              <a:spcAft>
                <a:spcPts val="0"/>
              </a:spcAft>
              <a:buSzPts val="2300"/>
              <a:buChar char="➢"/>
            </a:pPr>
            <a:r>
              <a:rPr lang="en-US" sz="2500"/>
              <a:t>The code to be executed, by the function, is placed inside curly brackets</a:t>
            </a:r>
            <a:r>
              <a:rPr b="1" lang="en-US" sz="2500"/>
              <a:t>: {}</a:t>
            </a:r>
            <a:endParaRPr b="1" sz="2500"/>
          </a:p>
        </p:txBody>
      </p:sp>
      <p:sp>
        <p:nvSpPr>
          <p:cNvPr id="429" name="Google Shape;429;g13e3a906ffb_0_29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3e3a906ffb_0_29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Function Syntax</a:t>
            </a:r>
            <a:endParaRPr/>
          </a:p>
        </p:txBody>
      </p:sp>
      <p:sp>
        <p:nvSpPr>
          <p:cNvPr id="436" name="Google Shape;436;g13e3a906ffb_0_299"/>
          <p:cNvSpPr txBox="1"/>
          <p:nvPr>
            <p:ph idx="1" type="body"/>
          </p:nvPr>
        </p:nvSpPr>
        <p:spPr>
          <a:xfrm>
            <a:off x="1295400" y="3684550"/>
            <a:ext cx="10058400" cy="2525100"/>
          </a:xfrm>
          <a:prstGeom prst="rect">
            <a:avLst/>
          </a:prstGeom>
        </p:spPr>
        <p:txBody>
          <a:bodyPr anchorCtr="0" anchor="t" bIns="45700" lIns="0" spcFirstLastPara="1" rIns="0" wrap="square" tIns="45700">
            <a:normAutofit fontScale="85000"/>
          </a:bodyPr>
          <a:lstStyle/>
          <a:p>
            <a:pPr indent="-352742" lvl="0" marL="457200" rtl="0" algn="l">
              <a:lnSpc>
                <a:spcPct val="115000"/>
              </a:lnSpc>
              <a:spcBef>
                <a:spcPts val="1200"/>
              </a:spcBef>
              <a:spcAft>
                <a:spcPts val="0"/>
              </a:spcAft>
              <a:buSzPct val="92000"/>
              <a:buChar char="➢"/>
            </a:pPr>
            <a:r>
              <a:rPr lang="en-US" sz="2500"/>
              <a:t>Function parameters are listed inside the parentheses () in the function definition.</a:t>
            </a:r>
            <a:endParaRPr sz="2500"/>
          </a:p>
          <a:p>
            <a:pPr indent="-352742" lvl="0" marL="457200" rtl="0" algn="l">
              <a:lnSpc>
                <a:spcPct val="115000"/>
              </a:lnSpc>
              <a:spcBef>
                <a:spcPts val="0"/>
              </a:spcBef>
              <a:spcAft>
                <a:spcPts val="0"/>
              </a:spcAft>
              <a:buSzPct val="92000"/>
              <a:buChar char="➢"/>
            </a:pPr>
            <a:r>
              <a:rPr lang="en-US" sz="2500"/>
              <a:t>Function arguments are the values received by the function when it is invoked.</a:t>
            </a:r>
            <a:endParaRPr sz="2500"/>
          </a:p>
          <a:p>
            <a:pPr indent="-352742" lvl="0" marL="457200" rtl="0" algn="l">
              <a:lnSpc>
                <a:spcPct val="115000"/>
              </a:lnSpc>
              <a:spcBef>
                <a:spcPts val="0"/>
              </a:spcBef>
              <a:spcAft>
                <a:spcPts val="0"/>
              </a:spcAft>
              <a:buSzPct val="92000"/>
              <a:buChar char="➢"/>
            </a:pPr>
            <a:r>
              <a:rPr lang="en-US" sz="2500"/>
              <a:t>Inside the function, the arguments (the parameters) behave as local variables.</a:t>
            </a:r>
            <a:endParaRPr sz="2500"/>
          </a:p>
          <a:p>
            <a:pPr indent="-352742" lvl="0" marL="457200" rtl="0" algn="l">
              <a:lnSpc>
                <a:spcPct val="115000"/>
              </a:lnSpc>
              <a:spcBef>
                <a:spcPts val="0"/>
              </a:spcBef>
              <a:spcAft>
                <a:spcPts val="0"/>
              </a:spcAft>
              <a:buSzPct val="92000"/>
              <a:buChar char="➢"/>
            </a:pPr>
            <a:r>
              <a:rPr lang="en-US" sz="2500">
                <a:highlight>
                  <a:srgbClr val="FFFF00"/>
                </a:highlight>
              </a:rPr>
              <a:t>A Function is much the same as a Procedure or a Subroutine, in other programming languages.</a:t>
            </a:r>
            <a:endParaRPr sz="2500">
              <a:highlight>
                <a:srgbClr val="FFFF00"/>
              </a:highlight>
            </a:endParaRPr>
          </a:p>
        </p:txBody>
      </p:sp>
      <p:sp>
        <p:nvSpPr>
          <p:cNvPr id="437" name="Google Shape;437;g13e3a906ffb_0_29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8" name="Google Shape;438;g13e3a906ffb_0_299"/>
          <p:cNvPicPr preferRelativeResize="0"/>
          <p:nvPr/>
        </p:nvPicPr>
        <p:blipFill>
          <a:blip r:embed="rId3">
            <a:alphaModFix/>
          </a:blip>
          <a:stretch>
            <a:fillRect/>
          </a:stretch>
        </p:blipFill>
        <p:spPr>
          <a:xfrm>
            <a:off x="1505100" y="1906775"/>
            <a:ext cx="9242750" cy="1631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3e3a906ffb_0_30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Function Invocation</a:t>
            </a:r>
            <a:endParaRPr/>
          </a:p>
        </p:txBody>
      </p:sp>
      <p:sp>
        <p:nvSpPr>
          <p:cNvPr id="445" name="Google Shape;445;g13e3a906ffb_0_307"/>
          <p:cNvSpPr txBox="1"/>
          <p:nvPr>
            <p:ph idx="1" type="body"/>
          </p:nvPr>
        </p:nvSpPr>
        <p:spPr>
          <a:xfrm>
            <a:off x="1295400" y="3684550"/>
            <a:ext cx="10058400" cy="2525100"/>
          </a:xfrm>
          <a:prstGeom prst="rect">
            <a:avLst/>
          </a:prstGeom>
        </p:spPr>
        <p:txBody>
          <a:bodyPr anchorCtr="0" anchor="t" bIns="45700" lIns="0" spcFirstLastPara="1" rIns="0" wrap="square" tIns="45700">
            <a:normAutofit fontScale="85000"/>
          </a:bodyPr>
          <a:lstStyle/>
          <a:p>
            <a:pPr indent="-352742" lvl="0" marL="457200" rtl="0" algn="l">
              <a:lnSpc>
                <a:spcPct val="115000"/>
              </a:lnSpc>
              <a:spcBef>
                <a:spcPts val="1200"/>
              </a:spcBef>
              <a:spcAft>
                <a:spcPts val="0"/>
              </a:spcAft>
              <a:buSzPct val="92000"/>
              <a:buChar char="➢"/>
            </a:pPr>
            <a:r>
              <a:rPr lang="en-US" sz="2500"/>
              <a:t>Function parameters are listed inside the parentheses () in the function definition.</a:t>
            </a:r>
            <a:endParaRPr sz="2500"/>
          </a:p>
          <a:p>
            <a:pPr indent="-352742" lvl="0" marL="457200" rtl="0" algn="l">
              <a:lnSpc>
                <a:spcPct val="115000"/>
              </a:lnSpc>
              <a:spcBef>
                <a:spcPts val="0"/>
              </a:spcBef>
              <a:spcAft>
                <a:spcPts val="0"/>
              </a:spcAft>
              <a:buSzPct val="92000"/>
              <a:buChar char="➢"/>
            </a:pPr>
            <a:r>
              <a:rPr lang="en-US" sz="2500"/>
              <a:t>Function arguments are the values received by the function when it is invoked.</a:t>
            </a:r>
            <a:endParaRPr sz="2500"/>
          </a:p>
          <a:p>
            <a:pPr indent="-352742" lvl="0" marL="457200" rtl="0" algn="l">
              <a:lnSpc>
                <a:spcPct val="115000"/>
              </a:lnSpc>
              <a:spcBef>
                <a:spcPts val="0"/>
              </a:spcBef>
              <a:spcAft>
                <a:spcPts val="0"/>
              </a:spcAft>
              <a:buSzPct val="92000"/>
              <a:buChar char="➢"/>
            </a:pPr>
            <a:r>
              <a:rPr lang="en-US" sz="2500"/>
              <a:t>Inside the function, the arguments (the parameters) behave as local variables.</a:t>
            </a:r>
            <a:endParaRPr sz="2500"/>
          </a:p>
          <a:p>
            <a:pPr indent="-352742" lvl="0" marL="457200" rtl="0" algn="l">
              <a:lnSpc>
                <a:spcPct val="115000"/>
              </a:lnSpc>
              <a:spcBef>
                <a:spcPts val="0"/>
              </a:spcBef>
              <a:spcAft>
                <a:spcPts val="0"/>
              </a:spcAft>
              <a:buSzPct val="92000"/>
              <a:buChar char="➢"/>
            </a:pPr>
            <a:r>
              <a:rPr lang="en-US" sz="2500">
                <a:highlight>
                  <a:srgbClr val="FFFF00"/>
                </a:highlight>
              </a:rPr>
              <a:t>A Function is much the same as a Procedure or a Subroutine, in other programming languages.</a:t>
            </a:r>
            <a:endParaRPr sz="2500">
              <a:highlight>
                <a:srgbClr val="FFFF00"/>
              </a:highlight>
            </a:endParaRPr>
          </a:p>
        </p:txBody>
      </p:sp>
      <p:sp>
        <p:nvSpPr>
          <p:cNvPr id="446" name="Google Shape;446;g13e3a906ffb_0_30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7" name="Google Shape;447;g13e3a906ffb_0_307"/>
          <p:cNvPicPr preferRelativeResize="0"/>
          <p:nvPr/>
        </p:nvPicPr>
        <p:blipFill>
          <a:blip r:embed="rId3">
            <a:alphaModFix/>
          </a:blip>
          <a:stretch>
            <a:fillRect/>
          </a:stretch>
        </p:blipFill>
        <p:spPr>
          <a:xfrm>
            <a:off x="1505100" y="1906775"/>
            <a:ext cx="9242750" cy="1631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13e3a906ffb_0_31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Functions</a:t>
            </a:r>
            <a:endParaRPr/>
          </a:p>
        </p:txBody>
      </p:sp>
      <p:sp>
        <p:nvSpPr>
          <p:cNvPr id="454" name="Google Shape;454;g13e3a906ffb_0_317"/>
          <p:cNvSpPr txBox="1"/>
          <p:nvPr>
            <p:ph idx="1" type="body"/>
          </p:nvPr>
        </p:nvSpPr>
        <p:spPr>
          <a:xfrm>
            <a:off x="109728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0"/>
              </a:spcAft>
              <a:buNone/>
            </a:pPr>
            <a:r>
              <a:rPr b="1" lang="en-US" sz="2500"/>
              <a:t>Syntax</a:t>
            </a:r>
            <a:endParaRPr b="1" sz="2500"/>
          </a:p>
        </p:txBody>
      </p:sp>
      <p:sp>
        <p:nvSpPr>
          <p:cNvPr id="455" name="Google Shape;455;g13e3a906ffb_0_3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456" name="Google Shape;456;g13e3a906ffb_0_317"/>
          <p:cNvPicPr preferRelativeResize="0"/>
          <p:nvPr/>
        </p:nvPicPr>
        <p:blipFill>
          <a:blip r:embed="rId3">
            <a:alphaModFix/>
          </a:blip>
          <a:stretch>
            <a:fillRect/>
          </a:stretch>
        </p:blipFill>
        <p:spPr>
          <a:xfrm>
            <a:off x="534850" y="2582250"/>
            <a:ext cx="5260575" cy="2794675"/>
          </a:xfrm>
          <a:prstGeom prst="rect">
            <a:avLst/>
          </a:prstGeom>
          <a:noFill/>
          <a:ln>
            <a:noFill/>
          </a:ln>
        </p:spPr>
      </p:pic>
      <p:pic>
        <p:nvPicPr>
          <p:cNvPr id="457" name="Google Shape;457;g13e3a906ffb_0_317"/>
          <p:cNvPicPr preferRelativeResize="0"/>
          <p:nvPr/>
        </p:nvPicPr>
        <p:blipFill rotWithShape="1">
          <a:blip r:embed="rId4">
            <a:alphaModFix/>
          </a:blip>
          <a:srcRect b="7411" l="4901" r="4320" t="21322"/>
          <a:stretch/>
        </p:blipFill>
        <p:spPr>
          <a:xfrm>
            <a:off x="6386275" y="2794000"/>
            <a:ext cx="5260575" cy="1854779"/>
          </a:xfrm>
          <a:prstGeom prst="rect">
            <a:avLst/>
          </a:prstGeom>
          <a:noFill/>
          <a:ln>
            <a:noFill/>
          </a:ln>
        </p:spPr>
      </p:pic>
      <p:sp>
        <p:nvSpPr>
          <p:cNvPr id="458" name="Google Shape;458;g13e3a906ffb_0_317"/>
          <p:cNvSpPr txBox="1"/>
          <p:nvPr>
            <p:ph idx="3" type="body"/>
          </p:nvPr>
        </p:nvSpPr>
        <p:spPr>
          <a:xfrm>
            <a:off x="6217920" y="1846052"/>
            <a:ext cx="4937700" cy="736200"/>
          </a:xfrm>
          <a:prstGeom prst="rect">
            <a:avLst/>
          </a:prstGeom>
        </p:spPr>
        <p:txBody>
          <a:bodyPr anchorCtr="0" anchor="ctr" bIns="45700" lIns="91425" spcFirstLastPara="1" rIns="91425" wrap="square" tIns="45700">
            <a:normAutofit/>
          </a:bodyPr>
          <a:lstStyle/>
          <a:p>
            <a:pPr indent="0" lvl="0" marL="0" rtl="0" algn="l">
              <a:spcBef>
                <a:spcPts val="1200"/>
              </a:spcBef>
              <a:spcAft>
                <a:spcPts val="0"/>
              </a:spcAft>
              <a:buNone/>
            </a:pPr>
            <a:r>
              <a:rPr b="1" lang="en-US" sz="2500"/>
              <a:t>Example</a:t>
            </a:r>
            <a:endParaRPr b="1" sz="2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3e3a906ffb_0_33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Calling a Function</a:t>
            </a:r>
            <a:endParaRPr/>
          </a:p>
        </p:txBody>
      </p:sp>
      <p:sp>
        <p:nvSpPr>
          <p:cNvPr id="465" name="Google Shape;465;g13e3a906ffb_0_3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466" name="Google Shape;466;g13e3a906ffb_0_331"/>
          <p:cNvPicPr preferRelativeResize="0"/>
          <p:nvPr/>
        </p:nvPicPr>
        <p:blipFill rotWithShape="1">
          <a:blip r:embed="rId3">
            <a:alphaModFix/>
          </a:blip>
          <a:srcRect b="0" l="0" r="0" t="4260"/>
          <a:stretch/>
        </p:blipFill>
        <p:spPr>
          <a:xfrm>
            <a:off x="1097275" y="2013850"/>
            <a:ext cx="10215475" cy="322546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3e3a906ffb_0_34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return Statement</a:t>
            </a:r>
            <a:endParaRPr/>
          </a:p>
        </p:txBody>
      </p:sp>
      <p:sp>
        <p:nvSpPr>
          <p:cNvPr id="473" name="Google Shape;473;g13e3a906ffb_0_3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474" name="Google Shape;474;g13e3a906ffb_0_342"/>
          <p:cNvSpPr txBox="1"/>
          <p:nvPr>
            <p:ph idx="1" type="body"/>
          </p:nvPr>
        </p:nvSpPr>
        <p:spPr>
          <a:xfrm>
            <a:off x="1097275" y="1845725"/>
            <a:ext cx="2476800" cy="2889600"/>
          </a:xfrm>
          <a:prstGeom prst="rect">
            <a:avLst/>
          </a:prstGeom>
        </p:spPr>
        <p:txBody>
          <a:bodyPr anchorCtr="0" anchor="t" bIns="45700" lIns="0" spcFirstLastPara="1" rIns="0" wrap="square" tIns="45700">
            <a:normAutofit lnSpcReduction="10000"/>
          </a:bodyPr>
          <a:lstStyle/>
          <a:p>
            <a:pPr indent="0" lvl="0" marL="0" rtl="0" algn="l">
              <a:lnSpc>
                <a:spcPct val="115000"/>
              </a:lnSpc>
              <a:spcBef>
                <a:spcPts val="1200"/>
              </a:spcBef>
              <a:spcAft>
                <a:spcPts val="0"/>
              </a:spcAft>
              <a:buNone/>
            </a:pPr>
            <a:r>
              <a:rPr lang="en-US" sz="2400"/>
              <a:t>This is required to return a value from a function. This statement should be the last statement in a function.</a:t>
            </a:r>
            <a:endParaRPr sz="2400"/>
          </a:p>
        </p:txBody>
      </p:sp>
      <p:pic>
        <p:nvPicPr>
          <p:cNvPr id="475" name="Google Shape;475;g13e3a906ffb_0_342"/>
          <p:cNvPicPr preferRelativeResize="0"/>
          <p:nvPr/>
        </p:nvPicPr>
        <p:blipFill>
          <a:blip r:embed="rId3">
            <a:alphaModFix/>
          </a:blip>
          <a:stretch>
            <a:fillRect/>
          </a:stretch>
        </p:blipFill>
        <p:spPr>
          <a:xfrm>
            <a:off x="3980475" y="1845725"/>
            <a:ext cx="6695375" cy="4510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158d9b8ac09_0_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Recap of Day 4</a:t>
            </a:r>
            <a:endParaRPr/>
          </a:p>
        </p:txBody>
      </p:sp>
      <p:sp>
        <p:nvSpPr>
          <p:cNvPr id="482" name="Google Shape;482;g158d9b8ac09_0_7"/>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a:t>The trainer will play a musical cusion/book/paper ball segment to quickly recap day 4. The </a:t>
            </a:r>
            <a:r>
              <a:rPr lang="en-US"/>
              <a:t>participants</a:t>
            </a:r>
            <a:r>
              <a:rPr lang="en-US"/>
              <a:t> where the clip will stop will quickly recap a topics from the ones listed below: </a:t>
            </a:r>
            <a:endParaRPr/>
          </a:p>
          <a:p>
            <a:pPr indent="-342900" lvl="0" marL="457200" rtl="0" algn="l">
              <a:spcBef>
                <a:spcPts val="1200"/>
              </a:spcBef>
              <a:spcAft>
                <a:spcPts val="0"/>
              </a:spcAft>
              <a:buSzPts val="1800"/>
              <a:buAutoNum type="arabicPeriod"/>
            </a:pPr>
            <a:r>
              <a:rPr lang="en-US"/>
              <a:t>The Return Statement</a:t>
            </a:r>
            <a:endParaRPr/>
          </a:p>
          <a:p>
            <a:pPr indent="-342900" lvl="0" marL="457200" rtl="0" algn="l">
              <a:spcBef>
                <a:spcPts val="0"/>
              </a:spcBef>
              <a:spcAft>
                <a:spcPts val="0"/>
              </a:spcAft>
              <a:buSzPts val="1800"/>
              <a:buAutoNum type="arabicPeriod"/>
            </a:pPr>
            <a:r>
              <a:rPr lang="en-US"/>
              <a:t>JavaScript Function Syntax</a:t>
            </a:r>
            <a:endParaRPr/>
          </a:p>
          <a:p>
            <a:pPr indent="-342900" lvl="0" marL="457200" rtl="0" algn="l">
              <a:spcBef>
                <a:spcPts val="0"/>
              </a:spcBef>
              <a:spcAft>
                <a:spcPts val="0"/>
              </a:spcAft>
              <a:buSzPts val="1800"/>
              <a:buAutoNum type="arabicPeriod"/>
            </a:pPr>
            <a:r>
              <a:rPr lang="en-US"/>
              <a:t>The Return Statement</a:t>
            </a:r>
            <a:endParaRPr/>
          </a:p>
        </p:txBody>
      </p:sp>
      <p:sp>
        <p:nvSpPr>
          <p:cNvPr id="483" name="Google Shape;483;g158d9b8ac09_0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ctrTitle"/>
          </p:nvPr>
        </p:nvSpPr>
        <p:spPr>
          <a:xfrm>
            <a:off x="4977875" y="2291975"/>
            <a:ext cx="5622600" cy="1245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100000"/>
              <a:buFont typeface="Arial"/>
              <a:buNone/>
            </a:pPr>
            <a:r>
              <a:rPr lang="en-US"/>
              <a:t>: A Quick Review</a:t>
            </a:r>
            <a:endParaRPr/>
          </a:p>
        </p:txBody>
      </p:sp>
      <p:sp>
        <p:nvSpPr>
          <p:cNvPr id="175" name="Google Shape;175;p4"/>
          <p:cNvSpPr txBox="1"/>
          <p:nvPr>
            <p:ph idx="1" type="subTitle"/>
          </p:nvPr>
        </p:nvSpPr>
        <p:spPr>
          <a:xfrm>
            <a:off x="1100050" y="4455626"/>
            <a:ext cx="10058400" cy="145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US"/>
              <a:t>This week is focused on everyone (students with technical/non technical background) starting from the same ground with HTML &amp; JavaScript revisions.</a:t>
            </a:r>
            <a:endParaRPr/>
          </a:p>
        </p:txBody>
      </p:sp>
      <p:sp>
        <p:nvSpPr>
          <p:cNvPr id="176" name="Google Shape;176;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
        <p:nvSpPr>
          <p:cNvPr id="177" name="Google Shape;17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78" name="Google Shape;178;p4"/>
          <p:cNvPicPr preferRelativeResize="0"/>
          <p:nvPr/>
        </p:nvPicPr>
        <p:blipFill rotWithShape="1">
          <a:blip r:embed="rId3">
            <a:alphaModFix/>
          </a:blip>
          <a:srcRect b="2930" l="0" r="0" t="0"/>
          <a:stretch/>
        </p:blipFill>
        <p:spPr>
          <a:xfrm>
            <a:off x="1352075" y="1003450"/>
            <a:ext cx="3375100" cy="3276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58d9b8ac09_0_0"/>
          <p:cNvSpPr txBox="1"/>
          <p:nvPr>
            <p:ph type="ctrTitle"/>
          </p:nvPr>
        </p:nvSpPr>
        <p:spPr>
          <a:xfrm>
            <a:off x="1097280" y="1645920"/>
            <a:ext cx="10058400" cy="3566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Day 5</a:t>
            </a:r>
            <a:endParaRPr/>
          </a:p>
        </p:txBody>
      </p:sp>
      <p:sp>
        <p:nvSpPr>
          <p:cNvPr id="490" name="Google Shape;490;g158d9b8ac09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3e3a906ffb_0_454"/>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Types</a:t>
            </a:r>
            <a:endParaRPr/>
          </a:p>
        </p:txBody>
      </p:sp>
      <p:sp>
        <p:nvSpPr>
          <p:cNvPr id="497" name="Google Shape;497;g13e3a906ffb_0_4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13e3a906ffb_0_35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Types</a:t>
            </a:r>
            <a:endParaRPr/>
          </a:p>
        </p:txBody>
      </p:sp>
      <p:sp>
        <p:nvSpPr>
          <p:cNvPr id="504" name="Google Shape;504;g13e3a906ffb_0_351"/>
          <p:cNvSpPr txBox="1"/>
          <p:nvPr>
            <p:ph idx="1" type="body"/>
          </p:nvPr>
        </p:nvSpPr>
        <p:spPr>
          <a:xfrm>
            <a:off x="1097275" y="1845730"/>
            <a:ext cx="10058400" cy="16377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There are two types of Data Types in JavaScript</a:t>
            </a:r>
            <a:endParaRPr sz="2500"/>
          </a:p>
          <a:p>
            <a:pPr indent="0" lvl="0" marL="0" rtl="0" algn="l">
              <a:spcBef>
                <a:spcPts val="1200"/>
              </a:spcBef>
              <a:spcAft>
                <a:spcPts val="0"/>
              </a:spcAft>
              <a:buNone/>
            </a:pPr>
            <a:r>
              <a:rPr lang="en-US" sz="2500"/>
              <a:t>– Primitive data type</a:t>
            </a:r>
            <a:endParaRPr sz="2500"/>
          </a:p>
          <a:p>
            <a:pPr indent="0" lvl="0" marL="0" rtl="0" algn="l">
              <a:spcBef>
                <a:spcPts val="1200"/>
              </a:spcBef>
              <a:spcAft>
                <a:spcPts val="0"/>
              </a:spcAft>
              <a:buNone/>
            </a:pPr>
            <a:r>
              <a:rPr lang="en-US" sz="2500"/>
              <a:t>– Non-primitive (reference) data type</a:t>
            </a:r>
            <a:endParaRPr sz="2500"/>
          </a:p>
        </p:txBody>
      </p:sp>
      <p:sp>
        <p:nvSpPr>
          <p:cNvPr id="505" name="Google Shape;505;g13e3a906ffb_0_35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506" name="Google Shape;506;g13e3a906ffb_0_351"/>
          <p:cNvSpPr txBox="1"/>
          <p:nvPr/>
        </p:nvSpPr>
        <p:spPr>
          <a:xfrm>
            <a:off x="1277250" y="3569725"/>
            <a:ext cx="9637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JavaScript has dynamic types. This means that the same variable can be used to hold different data types:</a:t>
            </a:r>
            <a:endParaRPr sz="2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13e3a906ffb_0_36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Primitive data type</a:t>
            </a:r>
            <a:endParaRPr/>
          </a:p>
        </p:txBody>
      </p:sp>
      <p:sp>
        <p:nvSpPr>
          <p:cNvPr id="513" name="Google Shape;513;g13e3a906ffb_0_360"/>
          <p:cNvSpPr txBox="1"/>
          <p:nvPr>
            <p:ph idx="1" type="body"/>
          </p:nvPr>
        </p:nvSpPr>
        <p:spPr>
          <a:xfrm>
            <a:off x="1777875" y="1947900"/>
            <a:ext cx="9214500" cy="29622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String</a:t>
            </a:r>
            <a:endParaRPr sz="2500"/>
          </a:p>
          <a:p>
            <a:pPr indent="-387350" lvl="0" marL="457200" rtl="0" algn="l">
              <a:lnSpc>
                <a:spcPct val="115000"/>
              </a:lnSpc>
              <a:spcBef>
                <a:spcPts val="0"/>
              </a:spcBef>
              <a:spcAft>
                <a:spcPts val="0"/>
              </a:spcAft>
              <a:buSzPts val="2500"/>
              <a:buChar char="➢"/>
            </a:pPr>
            <a:r>
              <a:rPr lang="en-US" sz="2500"/>
              <a:t>Number</a:t>
            </a:r>
            <a:endParaRPr sz="2500"/>
          </a:p>
          <a:p>
            <a:pPr indent="-387350" lvl="0" marL="457200" rtl="0" algn="l">
              <a:lnSpc>
                <a:spcPct val="115000"/>
              </a:lnSpc>
              <a:spcBef>
                <a:spcPts val="0"/>
              </a:spcBef>
              <a:spcAft>
                <a:spcPts val="0"/>
              </a:spcAft>
              <a:buSzPts val="2500"/>
              <a:buChar char="➢"/>
            </a:pPr>
            <a:r>
              <a:rPr lang="en-US" sz="2500"/>
              <a:t>Boolean</a:t>
            </a:r>
            <a:endParaRPr sz="2500"/>
          </a:p>
          <a:p>
            <a:pPr indent="-387350" lvl="0" marL="457200" rtl="0" algn="l">
              <a:lnSpc>
                <a:spcPct val="115000"/>
              </a:lnSpc>
              <a:spcBef>
                <a:spcPts val="0"/>
              </a:spcBef>
              <a:spcAft>
                <a:spcPts val="0"/>
              </a:spcAft>
              <a:buSzPts val="2500"/>
              <a:buChar char="➢"/>
            </a:pPr>
            <a:r>
              <a:rPr lang="en-US" sz="2500"/>
              <a:t>Null</a:t>
            </a:r>
            <a:endParaRPr sz="2500"/>
          </a:p>
          <a:p>
            <a:pPr indent="-387350" lvl="0" marL="457200" rtl="0" algn="l">
              <a:lnSpc>
                <a:spcPct val="115000"/>
              </a:lnSpc>
              <a:spcBef>
                <a:spcPts val="0"/>
              </a:spcBef>
              <a:spcAft>
                <a:spcPts val="0"/>
              </a:spcAft>
              <a:buSzPts val="2500"/>
              <a:buChar char="➢"/>
            </a:pPr>
            <a:r>
              <a:rPr lang="en-US" sz="2500"/>
              <a:t>Undefined</a:t>
            </a:r>
            <a:endParaRPr sz="2500"/>
          </a:p>
        </p:txBody>
      </p:sp>
      <p:sp>
        <p:nvSpPr>
          <p:cNvPr id="514" name="Google Shape;514;g13e3a906ffb_0_36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3e3a906ffb_0_36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Primitive data type (String)</a:t>
            </a:r>
            <a:endParaRPr/>
          </a:p>
        </p:txBody>
      </p:sp>
      <p:sp>
        <p:nvSpPr>
          <p:cNvPr id="521" name="Google Shape;521;g13e3a906ffb_0_368"/>
          <p:cNvSpPr txBox="1"/>
          <p:nvPr>
            <p:ph idx="1" type="body"/>
          </p:nvPr>
        </p:nvSpPr>
        <p:spPr>
          <a:xfrm>
            <a:off x="1396975" y="1947900"/>
            <a:ext cx="9758700" cy="12816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A series of characters enclosed in quotation marks either single quotation marks ( ' ) or double quotation marks ( " )</a:t>
            </a:r>
            <a:endParaRPr sz="2500"/>
          </a:p>
        </p:txBody>
      </p:sp>
      <p:sp>
        <p:nvSpPr>
          <p:cNvPr id="522" name="Google Shape;522;g13e3a906ffb_0_36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3" name="Google Shape;523;g13e3a906ffb_0_368"/>
          <p:cNvPicPr preferRelativeResize="0"/>
          <p:nvPr/>
        </p:nvPicPr>
        <p:blipFill>
          <a:blip r:embed="rId3">
            <a:alphaModFix/>
          </a:blip>
          <a:stretch>
            <a:fillRect/>
          </a:stretch>
        </p:blipFill>
        <p:spPr>
          <a:xfrm>
            <a:off x="2492825" y="3229813"/>
            <a:ext cx="6962218" cy="163411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13e3a906ffb_0_38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Booleans</a:t>
            </a:r>
            <a:endParaRPr/>
          </a:p>
        </p:txBody>
      </p:sp>
      <p:sp>
        <p:nvSpPr>
          <p:cNvPr id="530" name="Google Shape;530;g13e3a906ffb_0_386"/>
          <p:cNvSpPr txBox="1"/>
          <p:nvPr>
            <p:ph idx="1" type="body"/>
          </p:nvPr>
        </p:nvSpPr>
        <p:spPr>
          <a:xfrm>
            <a:off x="1097275" y="1845725"/>
            <a:ext cx="10058400" cy="16014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Booleans can only have two values: true or false. Booleans are often used in conditional testing.</a:t>
            </a:r>
            <a:endParaRPr sz="2500"/>
          </a:p>
          <a:p>
            <a:pPr indent="0" lvl="0" marL="0" rtl="0" algn="l">
              <a:lnSpc>
                <a:spcPct val="115000"/>
              </a:lnSpc>
              <a:spcBef>
                <a:spcPts val="1200"/>
              </a:spcBef>
              <a:spcAft>
                <a:spcPts val="0"/>
              </a:spcAft>
              <a:buNone/>
            </a:pPr>
            <a:r>
              <a:rPr b="1" lang="en-US" sz="2500"/>
              <a:t>Example</a:t>
            </a:r>
            <a:endParaRPr b="1" sz="2500"/>
          </a:p>
        </p:txBody>
      </p:sp>
      <p:sp>
        <p:nvSpPr>
          <p:cNvPr id="531" name="Google Shape;531;g13e3a906ffb_0_38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32" name="Google Shape;532;g13e3a906ffb_0_386"/>
          <p:cNvPicPr preferRelativeResize="0"/>
          <p:nvPr/>
        </p:nvPicPr>
        <p:blipFill>
          <a:blip r:embed="rId3">
            <a:alphaModFix/>
          </a:blip>
          <a:stretch>
            <a:fillRect/>
          </a:stretch>
        </p:blipFill>
        <p:spPr>
          <a:xfrm>
            <a:off x="3164125" y="2939146"/>
            <a:ext cx="5036450" cy="2199650"/>
          </a:xfrm>
          <a:prstGeom prst="rect">
            <a:avLst/>
          </a:prstGeom>
          <a:noFill/>
          <a:ln>
            <a:noFill/>
          </a:ln>
        </p:spPr>
      </p:pic>
      <p:sp>
        <p:nvSpPr>
          <p:cNvPr id="533" name="Google Shape;533;g13e3a906ffb_0_386"/>
          <p:cNvSpPr txBox="1"/>
          <p:nvPr>
            <p:ph idx="1" type="body"/>
          </p:nvPr>
        </p:nvSpPr>
        <p:spPr>
          <a:xfrm>
            <a:off x="1360700" y="5521860"/>
            <a:ext cx="8308500" cy="6510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Execute the example and </a:t>
            </a:r>
            <a:r>
              <a:rPr lang="en-US" sz="2500" u="sng">
                <a:solidFill>
                  <a:schemeClr val="hlink"/>
                </a:solidFill>
                <a:hlinkClick r:id="rId4"/>
              </a:rPr>
              <a:t>check the output here.  </a:t>
            </a:r>
            <a:endParaRPr b="1" sz="2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13e3a906ffb_0_39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Arrays</a:t>
            </a:r>
            <a:endParaRPr/>
          </a:p>
        </p:txBody>
      </p:sp>
      <p:sp>
        <p:nvSpPr>
          <p:cNvPr id="540" name="Google Shape;540;g13e3a906ffb_0_396"/>
          <p:cNvSpPr txBox="1"/>
          <p:nvPr>
            <p:ph idx="1" type="body"/>
          </p:nvPr>
        </p:nvSpPr>
        <p:spPr>
          <a:xfrm>
            <a:off x="1066800" y="1941275"/>
            <a:ext cx="10058400" cy="24327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JavaScript arrays are written with square brackets.</a:t>
            </a:r>
            <a:endParaRPr sz="2500"/>
          </a:p>
          <a:p>
            <a:pPr indent="-387350" lvl="0" marL="457200" rtl="0" algn="l">
              <a:lnSpc>
                <a:spcPct val="115000"/>
              </a:lnSpc>
              <a:spcBef>
                <a:spcPts val="0"/>
              </a:spcBef>
              <a:spcAft>
                <a:spcPts val="0"/>
              </a:spcAft>
              <a:buSzPts val="2500"/>
              <a:buChar char="➢"/>
            </a:pPr>
            <a:r>
              <a:rPr lang="en-US" sz="2500"/>
              <a:t>Array items are separated by commas.</a:t>
            </a:r>
            <a:endParaRPr sz="2500"/>
          </a:p>
          <a:p>
            <a:pPr indent="-387350" lvl="0" marL="457200" rtl="0" algn="l">
              <a:lnSpc>
                <a:spcPct val="115000"/>
              </a:lnSpc>
              <a:spcBef>
                <a:spcPts val="0"/>
              </a:spcBef>
              <a:spcAft>
                <a:spcPts val="0"/>
              </a:spcAft>
              <a:buSzPts val="2500"/>
              <a:buChar char="➢"/>
            </a:pPr>
            <a:r>
              <a:rPr lang="en-US" sz="2500"/>
              <a:t>The following code declares (creates) an array called cars, containing three items (car names):</a:t>
            </a:r>
            <a:endParaRPr sz="2500"/>
          </a:p>
          <a:p>
            <a:pPr indent="0" lvl="0" marL="0" rtl="0" algn="l">
              <a:lnSpc>
                <a:spcPct val="115000"/>
              </a:lnSpc>
              <a:spcBef>
                <a:spcPts val="1200"/>
              </a:spcBef>
              <a:spcAft>
                <a:spcPts val="0"/>
              </a:spcAft>
              <a:buNone/>
            </a:pPr>
            <a:r>
              <a:rPr b="1" lang="en-US" sz="2500"/>
              <a:t>Example</a:t>
            </a:r>
            <a:endParaRPr sz="2500"/>
          </a:p>
        </p:txBody>
      </p:sp>
      <p:sp>
        <p:nvSpPr>
          <p:cNvPr id="541" name="Google Shape;541;g13e3a906ffb_0_39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42" name="Google Shape;542;g13e3a906ffb_0_396"/>
          <p:cNvPicPr preferRelativeResize="0"/>
          <p:nvPr/>
        </p:nvPicPr>
        <p:blipFill>
          <a:blip r:embed="rId3">
            <a:alphaModFix/>
          </a:blip>
          <a:stretch>
            <a:fillRect/>
          </a:stretch>
        </p:blipFill>
        <p:spPr>
          <a:xfrm>
            <a:off x="2728675" y="3956675"/>
            <a:ext cx="7086600" cy="720975"/>
          </a:xfrm>
          <a:prstGeom prst="rect">
            <a:avLst/>
          </a:prstGeom>
          <a:noFill/>
          <a:ln>
            <a:noFill/>
          </a:ln>
        </p:spPr>
      </p:pic>
      <p:sp>
        <p:nvSpPr>
          <p:cNvPr id="543" name="Google Shape;543;g13e3a906ffb_0_396"/>
          <p:cNvSpPr txBox="1"/>
          <p:nvPr/>
        </p:nvSpPr>
        <p:spPr>
          <a:xfrm>
            <a:off x="211825" y="5302350"/>
            <a:ext cx="118293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latin typeface="Verdana"/>
                <a:ea typeface="Verdana"/>
                <a:cs typeface="Verdana"/>
                <a:sym typeface="Verdana"/>
              </a:rPr>
              <a:t>Array indexes are zero-based, which means the first item is [0], second is [1], and so on.</a:t>
            </a:r>
            <a:endParaRPr sz="2000">
              <a:latin typeface="Verdana"/>
              <a:ea typeface="Verdana"/>
              <a:cs typeface="Verdana"/>
              <a:sym typeface="Verdana"/>
            </a:endParaRPr>
          </a:p>
          <a:p>
            <a:pPr indent="0" lvl="0" marL="0" rtl="0" algn="l">
              <a:lnSpc>
                <a:spcPct val="115000"/>
              </a:lnSpc>
              <a:spcBef>
                <a:spcPts val="0"/>
              </a:spcBef>
              <a:spcAft>
                <a:spcPts val="0"/>
              </a:spcAft>
              <a:buNone/>
            </a:pPr>
            <a:r>
              <a:rPr lang="en-US" sz="2000">
                <a:highlight>
                  <a:srgbClr val="FFFFCC"/>
                </a:highlight>
                <a:latin typeface="Verdana"/>
                <a:ea typeface="Verdana"/>
                <a:cs typeface="Verdana"/>
                <a:sym typeface="Verdana"/>
              </a:rPr>
              <a:t>You will learn more about arrays later in this tutorial.</a:t>
            </a:r>
            <a:endParaRPr sz="2000">
              <a:highlight>
                <a:srgbClr val="FFFFCC"/>
              </a:highlight>
              <a:latin typeface="Verdana"/>
              <a:ea typeface="Verdana"/>
              <a:cs typeface="Verdana"/>
              <a:sym typeface="Verdana"/>
            </a:endParaRPr>
          </a:p>
        </p:txBody>
      </p:sp>
      <p:sp>
        <p:nvSpPr>
          <p:cNvPr id="544" name="Google Shape;544;g13e3a906ffb_0_396"/>
          <p:cNvSpPr txBox="1"/>
          <p:nvPr/>
        </p:nvSpPr>
        <p:spPr>
          <a:xfrm>
            <a:off x="1233700" y="4705300"/>
            <a:ext cx="52251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500" u="sng">
                <a:solidFill>
                  <a:schemeClr val="hlink"/>
                </a:solidFill>
                <a:hlinkClick r:id="rId4"/>
              </a:rPr>
              <a:t>check the output here.</a:t>
            </a:r>
            <a:r>
              <a:rPr lang="en-US" sz="2500"/>
              <a:t>  </a:t>
            </a:r>
            <a:endParaRPr b="1" sz="25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13e3a906ffb_0_40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JavaScript Objects</a:t>
            </a:r>
            <a:endParaRPr/>
          </a:p>
        </p:txBody>
      </p:sp>
      <p:sp>
        <p:nvSpPr>
          <p:cNvPr id="551" name="Google Shape;551;g13e3a906ffb_0_407"/>
          <p:cNvSpPr txBox="1"/>
          <p:nvPr>
            <p:ph idx="1" type="body"/>
          </p:nvPr>
        </p:nvSpPr>
        <p:spPr>
          <a:xfrm>
            <a:off x="1097275" y="1845725"/>
            <a:ext cx="10058400" cy="37422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JavaScript objects are written with curly braces {}.</a:t>
            </a:r>
            <a:endParaRPr sz="2500"/>
          </a:p>
          <a:p>
            <a:pPr indent="-387350" lvl="0" marL="457200" rtl="0" algn="l">
              <a:lnSpc>
                <a:spcPct val="115000"/>
              </a:lnSpc>
              <a:spcBef>
                <a:spcPts val="0"/>
              </a:spcBef>
              <a:spcAft>
                <a:spcPts val="0"/>
              </a:spcAft>
              <a:buSzPts val="2500"/>
              <a:buChar char="➢"/>
            </a:pPr>
            <a:r>
              <a:rPr lang="en-US" sz="2500"/>
              <a:t>Object properties are written as name:value pairs, separated by commas.</a:t>
            </a:r>
            <a:endParaRPr sz="2500"/>
          </a:p>
          <a:p>
            <a:pPr indent="0" lvl="0" marL="0" rtl="0" algn="l">
              <a:lnSpc>
                <a:spcPct val="115000"/>
              </a:lnSpc>
              <a:spcBef>
                <a:spcPts val="1200"/>
              </a:spcBef>
              <a:spcAft>
                <a:spcPts val="0"/>
              </a:spcAft>
              <a:buNone/>
            </a:pPr>
            <a:r>
              <a:rPr b="1" lang="en-US" sz="2500"/>
              <a:t>Example</a:t>
            </a:r>
            <a:endParaRPr b="1" sz="2500"/>
          </a:p>
          <a:p>
            <a:pPr indent="0" lvl="0" marL="0" rtl="0" algn="l">
              <a:lnSpc>
                <a:spcPct val="115000"/>
              </a:lnSpc>
              <a:spcBef>
                <a:spcPts val="1200"/>
              </a:spcBef>
              <a:spcAft>
                <a:spcPts val="0"/>
              </a:spcAft>
              <a:buNone/>
            </a:pPr>
            <a:r>
              <a:t/>
            </a:r>
            <a:endParaRPr b="1" sz="2500"/>
          </a:p>
          <a:p>
            <a:pPr indent="0" lvl="0" marL="0" rtl="0" algn="l">
              <a:lnSpc>
                <a:spcPct val="115000"/>
              </a:lnSpc>
              <a:spcBef>
                <a:spcPts val="1200"/>
              </a:spcBef>
              <a:spcAft>
                <a:spcPts val="0"/>
              </a:spcAft>
              <a:buNone/>
            </a:pPr>
            <a:r>
              <a:rPr lang="en-US" sz="2500" u="sng">
                <a:solidFill>
                  <a:schemeClr val="hlink"/>
                </a:solidFill>
                <a:hlinkClick r:id="rId3"/>
              </a:rPr>
              <a:t>Check the output here</a:t>
            </a:r>
            <a:r>
              <a:rPr b="1" lang="en-US" sz="2500"/>
              <a:t>. </a:t>
            </a:r>
            <a:endParaRPr b="1" sz="2500"/>
          </a:p>
        </p:txBody>
      </p:sp>
      <p:sp>
        <p:nvSpPr>
          <p:cNvPr id="552" name="Google Shape;552;g13e3a906ffb_0_40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53" name="Google Shape;553;g13e3a906ffb_0_407"/>
          <p:cNvPicPr preferRelativeResize="0"/>
          <p:nvPr/>
        </p:nvPicPr>
        <p:blipFill>
          <a:blip r:embed="rId4">
            <a:alphaModFix/>
          </a:blip>
          <a:stretch>
            <a:fillRect/>
          </a:stretch>
        </p:blipFill>
        <p:spPr>
          <a:xfrm>
            <a:off x="1532854" y="3917673"/>
            <a:ext cx="9820949" cy="497900"/>
          </a:xfrm>
          <a:prstGeom prst="rect">
            <a:avLst/>
          </a:prstGeom>
          <a:noFill/>
          <a:ln>
            <a:noFill/>
          </a:ln>
        </p:spPr>
      </p:pic>
      <p:sp>
        <p:nvSpPr>
          <p:cNvPr id="554" name="Google Shape;554;g13e3a906ffb_0_407"/>
          <p:cNvSpPr txBox="1"/>
          <p:nvPr/>
        </p:nvSpPr>
        <p:spPr>
          <a:xfrm>
            <a:off x="1097275" y="5325850"/>
            <a:ext cx="10441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Verdana"/>
                <a:ea typeface="Verdana"/>
                <a:cs typeface="Verdana"/>
                <a:sym typeface="Verdana"/>
              </a:rPr>
              <a:t>The object (person) in the example above has 4 properties: firstName, lastName, age, and eyeColor.</a:t>
            </a:r>
            <a:endParaRPr sz="25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13e3a906ffb_0_4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Undefined</a:t>
            </a:r>
            <a:endParaRPr/>
          </a:p>
        </p:txBody>
      </p:sp>
      <p:sp>
        <p:nvSpPr>
          <p:cNvPr id="561" name="Google Shape;561;g13e3a906ffb_0_422"/>
          <p:cNvSpPr txBox="1"/>
          <p:nvPr>
            <p:ph idx="1" type="body"/>
          </p:nvPr>
        </p:nvSpPr>
        <p:spPr>
          <a:xfrm>
            <a:off x="1097275" y="1957051"/>
            <a:ext cx="10058400" cy="2943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In JavaScript, a variable without a value, has the value undefined. The type is also undefined.</a:t>
            </a:r>
            <a:endParaRPr sz="2500"/>
          </a:p>
          <a:p>
            <a:pPr indent="0" lvl="0" marL="0" rtl="0" algn="l">
              <a:lnSpc>
                <a:spcPct val="115000"/>
              </a:lnSpc>
              <a:spcBef>
                <a:spcPts val="1200"/>
              </a:spcBef>
              <a:spcAft>
                <a:spcPts val="0"/>
              </a:spcAft>
              <a:buNone/>
            </a:pPr>
            <a:r>
              <a:rPr b="1" lang="en-US" sz="2500"/>
              <a:t>Example:</a:t>
            </a:r>
            <a:endParaRPr b="1" sz="2500"/>
          </a:p>
          <a:p>
            <a:pPr indent="0" lvl="0" marL="0" rtl="0" algn="l">
              <a:lnSpc>
                <a:spcPct val="115000"/>
              </a:lnSpc>
              <a:spcBef>
                <a:spcPts val="1200"/>
              </a:spcBef>
              <a:spcAft>
                <a:spcPts val="0"/>
              </a:spcAft>
              <a:buNone/>
            </a:pPr>
            <a:r>
              <a:t/>
            </a:r>
            <a:endParaRPr b="1" sz="2500"/>
          </a:p>
          <a:p>
            <a:pPr indent="0" lvl="0" marL="0" rtl="0" algn="l">
              <a:lnSpc>
                <a:spcPct val="115000"/>
              </a:lnSpc>
              <a:spcBef>
                <a:spcPts val="1200"/>
              </a:spcBef>
              <a:spcAft>
                <a:spcPts val="0"/>
              </a:spcAft>
              <a:buNone/>
            </a:pPr>
            <a:r>
              <a:rPr lang="en-US" sz="2500" u="sng">
                <a:solidFill>
                  <a:schemeClr val="hlink"/>
                </a:solidFill>
                <a:hlinkClick r:id="rId3"/>
              </a:rPr>
              <a:t>Check the output here.</a:t>
            </a:r>
            <a:r>
              <a:rPr lang="en-US" sz="2500"/>
              <a:t> </a:t>
            </a:r>
            <a:endParaRPr sz="2500"/>
          </a:p>
        </p:txBody>
      </p:sp>
      <p:sp>
        <p:nvSpPr>
          <p:cNvPr id="562" name="Google Shape;562;g13e3a906ffb_0_4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563" name="Google Shape;563;g13e3a906ffb_0_422"/>
          <p:cNvPicPr preferRelativeResize="0"/>
          <p:nvPr/>
        </p:nvPicPr>
        <p:blipFill>
          <a:blip r:embed="rId4">
            <a:alphaModFix/>
          </a:blip>
          <a:stretch>
            <a:fillRect/>
          </a:stretch>
        </p:blipFill>
        <p:spPr>
          <a:xfrm>
            <a:off x="1894100" y="3474321"/>
            <a:ext cx="9027076" cy="633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13e3a906ffb_0_43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Undefined</a:t>
            </a:r>
            <a:endParaRPr/>
          </a:p>
        </p:txBody>
      </p:sp>
      <p:sp>
        <p:nvSpPr>
          <p:cNvPr id="570" name="Google Shape;570;g13e3a906ffb_0_430"/>
          <p:cNvSpPr txBox="1"/>
          <p:nvPr>
            <p:ph idx="1" type="body"/>
          </p:nvPr>
        </p:nvSpPr>
        <p:spPr>
          <a:xfrm>
            <a:off x="1097275" y="1957051"/>
            <a:ext cx="10058400" cy="29439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Any variable can be emptied, by setting the value to </a:t>
            </a:r>
            <a:r>
              <a:rPr lang="en-US" sz="2500">
                <a:solidFill>
                  <a:srgbClr val="DC143C"/>
                </a:solidFill>
              </a:rPr>
              <a:t>undefined.</a:t>
            </a:r>
            <a:r>
              <a:rPr lang="en-US" sz="2500"/>
              <a:t> The type will also be </a:t>
            </a:r>
            <a:r>
              <a:rPr lang="en-US" sz="2500">
                <a:solidFill>
                  <a:srgbClr val="DC143C"/>
                </a:solidFill>
              </a:rPr>
              <a:t>undefined</a:t>
            </a:r>
            <a:r>
              <a:rPr lang="en-US" sz="2500"/>
              <a:t>.</a:t>
            </a:r>
            <a:endParaRPr sz="2500"/>
          </a:p>
          <a:p>
            <a:pPr indent="0" lvl="0" marL="0" rtl="0" algn="l">
              <a:lnSpc>
                <a:spcPct val="115000"/>
              </a:lnSpc>
              <a:spcBef>
                <a:spcPts val="1200"/>
              </a:spcBef>
              <a:spcAft>
                <a:spcPts val="0"/>
              </a:spcAft>
              <a:buNone/>
            </a:pPr>
            <a:r>
              <a:rPr b="1" lang="en-US" sz="2500"/>
              <a:t>Example:</a:t>
            </a:r>
            <a:endParaRPr b="1" sz="2500"/>
          </a:p>
          <a:p>
            <a:pPr indent="0" lvl="0" marL="0" rtl="0" algn="l">
              <a:lnSpc>
                <a:spcPct val="115000"/>
              </a:lnSpc>
              <a:spcBef>
                <a:spcPts val="1200"/>
              </a:spcBef>
              <a:spcAft>
                <a:spcPts val="0"/>
              </a:spcAft>
              <a:buNone/>
            </a:pPr>
            <a:r>
              <a:t/>
            </a:r>
            <a:endParaRPr b="1" sz="2500"/>
          </a:p>
          <a:p>
            <a:pPr indent="0" lvl="0" marL="0" rtl="0" algn="l">
              <a:lnSpc>
                <a:spcPct val="115000"/>
              </a:lnSpc>
              <a:spcBef>
                <a:spcPts val="1200"/>
              </a:spcBef>
              <a:spcAft>
                <a:spcPts val="0"/>
              </a:spcAft>
              <a:buNone/>
            </a:pPr>
            <a:r>
              <a:rPr lang="en-US" sz="2500" u="sng">
                <a:solidFill>
                  <a:schemeClr val="hlink"/>
                </a:solidFill>
                <a:hlinkClick r:id="rId3"/>
              </a:rPr>
              <a:t>Check the output here. </a:t>
            </a:r>
            <a:endParaRPr sz="2500"/>
          </a:p>
        </p:txBody>
      </p:sp>
      <p:sp>
        <p:nvSpPr>
          <p:cNvPr id="571" name="Google Shape;571;g13e3a906ffb_0_4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72" name="Google Shape;572;g13e3a906ffb_0_430"/>
          <p:cNvPicPr preferRelativeResize="0"/>
          <p:nvPr/>
        </p:nvPicPr>
        <p:blipFill>
          <a:blip r:embed="rId4">
            <a:alphaModFix/>
          </a:blip>
          <a:stretch>
            <a:fillRect/>
          </a:stretch>
        </p:blipFill>
        <p:spPr>
          <a:xfrm>
            <a:off x="1621975" y="3561974"/>
            <a:ext cx="9886850" cy="60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e3a906ffb_0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Reinforcement</a:t>
            </a:r>
            <a:endParaRPr/>
          </a:p>
        </p:txBody>
      </p:sp>
      <p:sp>
        <p:nvSpPr>
          <p:cNvPr id="185" name="Google Shape;185;g13e3a906ffb_0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What is Javascript?</a:t>
            </a:r>
            <a:endParaRPr sz="2500"/>
          </a:p>
          <a:p>
            <a:pPr indent="-387350" lvl="0" marL="457200" rtl="0" algn="l">
              <a:lnSpc>
                <a:spcPct val="115000"/>
              </a:lnSpc>
              <a:spcBef>
                <a:spcPts val="0"/>
              </a:spcBef>
              <a:spcAft>
                <a:spcPts val="0"/>
              </a:spcAft>
              <a:buSzPts val="2500"/>
              <a:buChar char="➢"/>
            </a:pPr>
            <a:r>
              <a:rPr lang="en-US" sz="2500"/>
              <a:t>What are pros and cons of Javascript Language?</a:t>
            </a:r>
            <a:endParaRPr sz="2500"/>
          </a:p>
          <a:p>
            <a:pPr indent="-387350" lvl="0" marL="457200" rtl="0" algn="l">
              <a:lnSpc>
                <a:spcPct val="115000"/>
              </a:lnSpc>
              <a:spcBef>
                <a:spcPts val="0"/>
              </a:spcBef>
              <a:spcAft>
                <a:spcPts val="0"/>
              </a:spcAft>
              <a:buSzPts val="2500"/>
              <a:buChar char="➢"/>
            </a:pPr>
            <a:r>
              <a:rPr lang="en-US" sz="2500"/>
              <a:t>what can you do with JavaScript?</a:t>
            </a:r>
            <a:endParaRPr sz="2500"/>
          </a:p>
          <a:p>
            <a:pPr indent="-387350" lvl="0" marL="457200" rtl="0" algn="l">
              <a:lnSpc>
                <a:spcPct val="115000"/>
              </a:lnSpc>
              <a:spcBef>
                <a:spcPts val="0"/>
              </a:spcBef>
              <a:spcAft>
                <a:spcPts val="0"/>
              </a:spcAft>
              <a:buSzPts val="2500"/>
              <a:buChar char="➢"/>
            </a:pPr>
            <a:r>
              <a:rPr lang="en-US" sz="2500"/>
              <a:t>What are the types of Javascript?</a:t>
            </a:r>
            <a:endParaRPr sz="2500"/>
          </a:p>
          <a:p>
            <a:pPr indent="-387350" lvl="0" marL="457200" rtl="0" algn="l">
              <a:lnSpc>
                <a:spcPct val="115000"/>
              </a:lnSpc>
              <a:spcBef>
                <a:spcPts val="0"/>
              </a:spcBef>
              <a:spcAft>
                <a:spcPts val="0"/>
              </a:spcAft>
              <a:buSzPts val="2500"/>
              <a:buChar char="➢"/>
            </a:pPr>
            <a:r>
              <a:rPr lang="en-US" sz="2500"/>
              <a:t>What are the </a:t>
            </a:r>
            <a:r>
              <a:rPr lang="en-US" sz="2500"/>
              <a:t>output</a:t>
            </a:r>
            <a:r>
              <a:rPr lang="en-US" sz="2500"/>
              <a:t> ways?</a:t>
            </a:r>
            <a:endParaRPr sz="2500"/>
          </a:p>
          <a:p>
            <a:pPr indent="-387350" lvl="0" marL="457200" rtl="0" algn="l">
              <a:lnSpc>
                <a:spcPct val="115000"/>
              </a:lnSpc>
              <a:spcBef>
                <a:spcPts val="0"/>
              </a:spcBef>
              <a:spcAft>
                <a:spcPts val="0"/>
              </a:spcAft>
              <a:buSzPts val="2500"/>
              <a:buChar char="➢"/>
            </a:pPr>
            <a:r>
              <a:rPr lang="en-US" sz="2500"/>
              <a:t>How do you declare variables?</a:t>
            </a:r>
            <a:endParaRPr sz="2500"/>
          </a:p>
          <a:p>
            <a:pPr indent="-387350" lvl="0" marL="457200" rtl="0" algn="l">
              <a:lnSpc>
                <a:spcPct val="115000"/>
              </a:lnSpc>
              <a:spcBef>
                <a:spcPts val="0"/>
              </a:spcBef>
              <a:spcAft>
                <a:spcPts val="0"/>
              </a:spcAft>
              <a:buSzPts val="2500"/>
              <a:buChar char="➢"/>
            </a:pPr>
            <a:r>
              <a:rPr lang="en-US" sz="2500"/>
              <a:t>What are the types of statements?</a:t>
            </a:r>
            <a:endParaRPr sz="2500"/>
          </a:p>
          <a:p>
            <a:pPr indent="0" lvl="0" marL="0" rtl="0" algn="l">
              <a:spcBef>
                <a:spcPts val="1200"/>
              </a:spcBef>
              <a:spcAft>
                <a:spcPts val="0"/>
              </a:spcAft>
              <a:buNone/>
            </a:pPr>
            <a:r>
              <a:t/>
            </a:r>
            <a:endParaRPr/>
          </a:p>
        </p:txBody>
      </p:sp>
      <p:sp>
        <p:nvSpPr>
          <p:cNvPr id="186" name="Google Shape;186;g13e3a906ffb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13e3a906ffb_0_469"/>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Operators</a:t>
            </a:r>
            <a:endParaRPr/>
          </a:p>
        </p:txBody>
      </p:sp>
      <p:sp>
        <p:nvSpPr>
          <p:cNvPr id="579" name="Google Shape;579;g13e3a906ffb_0_46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13e3a906ffb_0_376"/>
          <p:cNvSpPr txBox="1"/>
          <p:nvPr>
            <p:ph type="title"/>
          </p:nvPr>
        </p:nvSpPr>
        <p:spPr>
          <a:xfrm>
            <a:off x="1097275" y="286600"/>
            <a:ext cx="10256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Primitive Data Type </a:t>
            </a:r>
            <a:r>
              <a:rPr lang="en-US"/>
              <a:t>(Numbers)</a:t>
            </a:r>
            <a:endParaRPr/>
          </a:p>
        </p:txBody>
      </p:sp>
      <p:sp>
        <p:nvSpPr>
          <p:cNvPr id="586" name="Google Shape;586;g13e3a906ffb_0_376"/>
          <p:cNvSpPr txBox="1"/>
          <p:nvPr>
            <p:ph idx="1" type="body"/>
          </p:nvPr>
        </p:nvSpPr>
        <p:spPr>
          <a:xfrm>
            <a:off x="1396975" y="1947900"/>
            <a:ext cx="9758700" cy="17895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JavaScript has only one type of numbers.</a:t>
            </a:r>
            <a:endParaRPr sz="2500"/>
          </a:p>
          <a:p>
            <a:pPr indent="0" lvl="0" marL="0" rtl="0" algn="l">
              <a:lnSpc>
                <a:spcPct val="115000"/>
              </a:lnSpc>
              <a:spcBef>
                <a:spcPts val="1200"/>
              </a:spcBef>
              <a:spcAft>
                <a:spcPts val="0"/>
              </a:spcAft>
              <a:buNone/>
            </a:pPr>
            <a:r>
              <a:rPr lang="en-US" sz="2500"/>
              <a:t>Numbers can be written with, or without decimals:</a:t>
            </a:r>
            <a:endParaRPr sz="2500"/>
          </a:p>
          <a:p>
            <a:pPr indent="0" lvl="0" marL="0" rtl="0" algn="l">
              <a:lnSpc>
                <a:spcPct val="115000"/>
              </a:lnSpc>
              <a:spcBef>
                <a:spcPts val="1200"/>
              </a:spcBef>
              <a:spcAft>
                <a:spcPts val="0"/>
              </a:spcAft>
              <a:buNone/>
            </a:pPr>
            <a:r>
              <a:rPr b="1" lang="en-US" sz="2500"/>
              <a:t>Example</a:t>
            </a:r>
            <a:endParaRPr b="1" sz="2500"/>
          </a:p>
        </p:txBody>
      </p:sp>
      <p:sp>
        <p:nvSpPr>
          <p:cNvPr id="587" name="Google Shape;587;g13e3a906ffb_0_37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8" name="Google Shape;588;g13e3a906ffb_0_376"/>
          <p:cNvPicPr preferRelativeResize="0"/>
          <p:nvPr/>
        </p:nvPicPr>
        <p:blipFill>
          <a:blip r:embed="rId3">
            <a:alphaModFix/>
          </a:blip>
          <a:stretch>
            <a:fillRect/>
          </a:stretch>
        </p:blipFill>
        <p:spPr>
          <a:xfrm>
            <a:off x="1513100" y="3610400"/>
            <a:ext cx="7920349" cy="1124875"/>
          </a:xfrm>
          <a:prstGeom prst="rect">
            <a:avLst/>
          </a:prstGeom>
          <a:noFill/>
          <a:ln>
            <a:noFill/>
          </a:ln>
        </p:spPr>
      </p:pic>
      <p:sp>
        <p:nvSpPr>
          <p:cNvPr id="589" name="Google Shape;589;g13e3a906ffb_0_376"/>
          <p:cNvSpPr txBox="1"/>
          <p:nvPr>
            <p:ph idx="1" type="body"/>
          </p:nvPr>
        </p:nvSpPr>
        <p:spPr>
          <a:xfrm>
            <a:off x="1396975" y="5061850"/>
            <a:ext cx="8308500" cy="8046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Execute the example and </a:t>
            </a:r>
            <a:r>
              <a:rPr lang="en-US" sz="2500" u="sng">
                <a:solidFill>
                  <a:schemeClr val="hlink"/>
                </a:solidFill>
                <a:hlinkClick r:id="rId4"/>
              </a:rPr>
              <a:t>check the </a:t>
            </a:r>
            <a:r>
              <a:rPr lang="en-US" sz="2500" u="sng">
                <a:solidFill>
                  <a:schemeClr val="hlink"/>
                </a:solidFill>
                <a:hlinkClick r:id="rId5"/>
              </a:rPr>
              <a:t>output</a:t>
            </a:r>
            <a:r>
              <a:rPr lang="en-US" sz="2500" u="sng">
                <a:solidFill>
                  <a:schemeClr val="hlink"/>
                </a:solidFill>
                <a:hlinkClick r:id="rId6"/>
              </a:rPr>
              <a:t> here</a:t>
            </a:r>
            <a:r>
              <a:rPr lang="en-US" sz="2500"/>
              <a:t>.  </a:t>
            </a:r>
            <a:endParaRPr b="1" sz="25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13e3a906ffb_0_46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Operators</a:t>
            </a:r>
            <a:endParaRPr/>
          </a:p>
        </p:txBody>
      </p:sp>
      <p:sp>
        <p:nvSpPr>
          <p:cNvPr id="596" name="Google Shape;596;g13e3a906ffb_0_461"/>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lnSpc>
                <a:spcPct val="115000"/>
              </a:lnSpc>
              <a:spcBef>
                <a:spcPts val="1200"/>
              </a:spcBef>
              <a:spcAft>
                <a:spcPts val="0"/>
              </a:spcAft>
              <a:buNone/>
            </a:pPr>
            <a:r>
              <a:rPr lang="en-US" sz="2400"/>
              <a:t>JavaScript supports the following types of operators.</a:t>
            </a:r>
            <a:endParaRPr sz="2400"/>
          </a:p>
          <a:p>
            <a:pPr indent="-381000" lvl="0" marL="457200" rtl="0" algn="l">
              <a:lnSpc>
                <a:spcPct val="115000"/>
              </a:lnSpc>
              <a:spcBef>
                <a:spcPts val="1200"/>
              </a:spcBef>
              <a:spcAft>
                <a:spcPts val="0"/>
              </a:spcAft>
              <a:buSzPts val="2400"/>
              <a:buChar char="➢"/>
            </a:pPr>
            <a:r>
              <a:rPr lang="en-US" sz="2400"/>
              <a:t>Arithmetic Operators</a:t>
            </a:r>
            <a:endParaRPr sz="2400"/>
          </a:p>
          <a:p>
            <a:pPr indent="-381000" lvl="0" marL="457200" rtl="0" algn="l">
              <a:lnSpc>
                <a:spcPct val="115000"/>
              </a:lnSpc>
              <a:spcBef>
                <a:spcPts val="0"/>
              </a:spcBef>
              <a:spcAft>
                <a:spcPts val="0"/>
              </a:spcAft>
              <a:buSzPts val="2400"/>
              <a:buChar char="➢"/>
            </a:pPr>
            <a:r>
              <a:rPr lang="en-US" sz="2400"/>
              <a:t>Comparison Operators</a:t>
            </a:r>
            <a:endParaRPr sz="2400"/>
          </a:p>
          <a:p>
            <a:pPr indent="-381000" lvl="0" marL="457200" rtl="0" algn="l">
              <a:lnSpc>
                <a:spcPct val="115000"/>
              </a:lnSpc>
              <a:spcBef>
                <a:spcPts val="0"/>
              </a:spcBef>
              <a:spcAft>
                <a:spcPts val="0"/>
              </a:spcAft>
              <a:buSzPts val="2400"/>
              <a:buChar char="➢"/>
            </a:pPr>
            <a:r>
              <a:rPr lang="en-US" sz="2400"/>
              <a:t>Logical (or Relational) Operators</a:t>
            </a:r>
            <a:endParaRPr sz="2400"/>
          </a:p>
          <a:p>
            <a:pPr indent="-381000" lvl="0" marL="457200" rtl="0" algn="l">
              <a:lnSpc>
                <a:spcPct val="115000"/>
              </a:lnSpc>
              <a:spcBef>
                <a:spcPts val="0"/>
              </a:spcBef>
              <a:spcAft>
                <a:spcPts val="0"/>
              </a:spcAft>
              <a:buSzPts val="2400"/>
              <a:buChar char="➢"/>
            </a:pPr>
            <a:r>
              <a:rPr lang="en-US" sz="2400"/>
              <a:t>Assignment Operators</a:t>
            </a:r>
            <a:endParaRPr sz="2400"/>
          </a:p>
          <a:p>
            <a:pPr indent="0" lvl="0" marL="0" rtl="0" algn="l">
              <a:lnSpc>
                <a:spcPct val="115000"/>
              </a:lnSpc>
              <a:spcBef>
                <a:spcPts val="1200"/>
              </a:spcBef>
              <a:spcAft>
                <a:spcPts val="0"/>
              </a:spcAft>
              <a:buNone/>
            </a:pPr>
            <a:r>
              <a:t/>
            </a:r>
            <a:endParaRPr sz="2400"/>
          </a:p>
          <a:p>
            <a:pPr indent="0" lvl="0" marL="0" rtl="0" algn="l">
              <a:lnSpc>
                <a:spcPct val="115000"/>
              </a:lnSpc>
              <a:spcBef>
                <a:spcPts val="1200"/>
              </a:spcBef>
              <a:spcAft>
                <a:spcPts val="0"/>
              </a:spcAft>
              <a:buNone/>
            </a:pPr>
            <a:r>
              <a:rPr lang="en-US" sz="2400"/>
              <a:t>Let's</a:t>
            </a:r>
            <a:r>
              <a:rPr lang="en-US" sz="2400"/>
              <a:t> have a look on all operators one by one.</a:t>
            </a:r>
            <a:endParaRPr sz="2400"/>
          </a:p>
        </p:txBody>
      </p:sp>
      <p:sp>
        <p:nvSpPr>
          <p:cNvPr id="597" name="Google Shape;597;g13e3a906ffb_0_46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13e3a906ffb_0_47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604" name="Google Shape;604;g13e3a906ffb_0_476"/>
          <p:cNvGraphicFramePr/>
          <p:nvPr/>
        </p:nvGraphicFramePr>
        <p:xfrm>
          <a:off x="4377875" y="225875"/>
          <a:ext cx="3000000" cy="3000000"/>
        </p:xfrm>
        <a:graphic>
          <a:graphicData uri="http://schemas.openxmlformats.org/drawingml/2006/table">
            <a:tbl>
              <a:tblPr>
                <a:noFill/>
                <a:tableStyleId>{484EFFE4-8351-44FA-A474-5D6F84B55625}</a:tableStyleId>
              </a:tblPr>
              <a:tblGrid>
                <a:gridCol w="860600"/>
                <a:gridCol w="6233250"/>
              </a:tblGrid>
              <a:tr h="547425">
                <a:tc>
                  <a:txBody>
                    <a:bodyPr/>
                    <a:lstStyle/>
                    <a:p>
                      <a:pPr indent="0" lvl="0" marL="0" rtl="0" algn="ctr">
                        <a:lnSpc>
                          <a:spcPct val="142857"/>
                        </a:lnSpc>
                        <a:spcBef>
                          <a:spcPts val="0"/>
                        </a:spcBef>
                        <a:spcAft>
                          <a:spcPts val="0"/>
                        </a:spcAft>
                        <a:buNone/>
                      </a:pPr>
                      <a:r>
                        <a:rPr b="1" lang="en-US" sz="1900">
                          <a:solidFill>
                            <a:srgbClr val="212529"/>
                          </a:solidFill>
                          <a:latin typeface="Nunito"/>
                          <a:ea typeface="Nunito"/>
                          <a:cs typeface="Nunito"/>
                          <a:sym typeface="Nunito"/>
                        </a:rPr>
                        <a:t>Sr.No.</a:t>
                      </a:r>
                      <a:endParaRPr b="1" sz="190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US" sz="1900">
                          <a:solidFill>
                            <a:srgbClr val="212529"/>
                          </a:solidFill>
                          <a:latin typeface="Nunito"/>
                          <a:ea typeface="Nunito"/>
                          <a:cs typeface="Nunito"/>
                          <a:sym typeface="Nunito"/>
                        </a:rPr>
                        <a:t>Operator &amp; Description</a:t>
                      </a:r>
                      <a:endParaRPr b="1" sz="190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1336075">
                <a:tc>
                  <a:txBody>
                    <a:bodyPr/>
                    <a:lstStyle/>
                    <a:p>
                      <a:pPr indent="0" lvl="0" marL="0" rtl="0" algn="ctr">
                        <a:lnSpc>
                          <a:spcPct val="100000"/>
                        </a:lnSpc>
                        <a:spcBef>
                          <a:spcPts val="0"/>
                        </a:spcBef>
                        <a:spcAft>
                          <a:spcPts val="0"/>
                        </a:spcAft>
                        <a:buNone/>
                      </a:pPr>
                      <a:r>
                        <a:rPr lang="en-US" sz="1900">
                          <a:solidFill>
                            <a:srgbClr val="212529"/>
                          </a:solidFill>
                          <a:latin typeface="Nunito"/>
                          <a:ea typeface="Nunito"/>
                          <a:cs typeface="Nunito"/>
                          <a:sym typeface="Nunito"/>
                        </a:rPr>
                        <a:t>1</a:t>
                      </a:r>
                      <a:endParaRPr sz="190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600"/>
                        </a:spcBef>
                        <a:spcAft>
                          <a:spcPts val="0"/>
                        </a:spcAft>
                        <a:buNone/>
                      </a:pPr>
                      <a:r>
                        <a:rPr lang="en-US" sz="1900">
                          <a:latin typeface="Nunito"/>
                          <a:ea typeface="Nunito"/>
                          <a:cs typeface="Nunito"/>
                          <a:sym typeface="Nunito"/>
                        </a:rPr>
                        <a:t>+ (Addition)</a:t>
                      </a:r>
                      <a:endParaRPr sz="1900">
                        <a:latin typeface="Nunito"/>
                        <a:ea typeface="Nunito"/>
                        <a:cs typeface="Nunito"/>
                        <a:sym typeface="Nunito"/>
                      </a:endParaRPr>
                    </a:p>
                    <a:p>
                      <a:pPr indent="0" lvl="0" marL="0" rtl="0" algn="just">
                        <a:lnSpc>
                          <a:spcPct val="100000"/>
                        </a:lnSpc>
                        <a:spcBef>
                          <a:spcPts val="700"/>
                        </a:spcBef>
                        <a:spcAft>
                          <a:spcPts val="0"/>
                        </a:spcAft>
                        <a:buNone/>
                      </a:pPr>
                      <a:r>
                        <a:rPr lang="en-US" sz="1900">
                          <a:latin typeface="Nunito"/>
                          <a:ea typeface="Nunito"/>
                          <a:cs typeface="Nunito"/>
                          <a:sym typeface="Nunito"/>
                        </a:rPr>
                        <a:t>Adds two operands</a:t>
                      </a:r>
                      <a:endParaRPr sz="1900">
                        <a:latin typeface="Nunito"/>
                        <a:ea typeface="Nunito"/>
                        <a:cs typeface="Nunito"/>
                        <a:sym typeface="Nunito"/>
                      </a:endParaRPr>
                    </a:p>
                    <a:p>
                      <a:pPr indent="0" lvl="0" marL="0" rtl="0" algn="just">
                        <a:lnSpc>
                          <a:spcPct val="100000"/>
                        </a:lnSpc>
                        <a:spcBef>
                          <a:spcPts val="700"/>
                        </a:spcBef>
                        <a:spcAft>
                          <a:spcPts val="700"/>
                        </a:spcAft>
                        <a:buNone/>
                      </a:pPr>
                      <a:r>
                        <a:rPr lang="en-US" sz="1900">
                          <a:latin typeface="Nunito"/>
                          <a:ea typeface="Nunito"/>
                          <a:cs typeface="Nunito"/>
                          <a:sym typeface="Nunito"/>
                        </a:rPr>
                        <a:t>Ex: A + B will give 30</a:t>
                      </a:r>
                      <a:endParaRPr sz="1900">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336075">
                <a:tc>
                  <a:txBody>
                    <a:bodyPr/>
                    <a:lstStyle/>
                    <a:p>
                      <a:pPr indent="0" lvl="0" marL="0" rtl="0" algn="ctr">
                        <a:lnSpc>
                          <a:spcPct val="100000"/>
                        </a:lnSpc>
                        <a:spcBef>
                          <a:spcPts val="0"/>
                        </a:spcBef>
                        <a:spcAft>
                          <a:spcPts val="0"/>
                        </a:spcAft>
                        <a:buNone/>
                      </a:pPr>
                      <a:r>
                        <a:rPr lang="en-US" sz="1900">
                          <a:solidFill>
                            <a:srgbClr val="212529"/>
                          </a:solidFill>
                          <a:latin typeface="Nunito"/>
                          <a:ea typeface="Nunito"/>
                          <a:cs typeface="Nunito"/>
                          <a:sym typeface="Nunito"/>
                        </a:rPr>
                        <a:t>2</a:t>
                      </a:r>
                      <a:endParaRPr sz="190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600"/>
                        </a:spcBef>
                        <a:spcAft>
                          <a:spcPts val="0"/>
                        </a:spcAft>
                        <a:buNone/>
                      </a:pPr>
                      <a:r>
                        <a:rPr lang="en-US" sz="1900">
                          <a:latin typeface="Nunito"/>
                          <a:ea typeface="Nunito"/>
                          <a:cs typeface="Nunito"/>
                          <a:sym typeface="Nunito"/>
                        </a:rPr>
                        <a:t>- (Subtraction)</a:t>
                      </a:r>
                      <a:endParaRPr sz="1900">
                        <a:latin typeface="Nunito"/>
                        <a:ea typeface="Nunito"/>
                        <a:cs typeface="Nunito"/>
                        <a:sym typeface="Nunito"/>
                      </a:endParaRPr>
                    </a:p>
                    <a:p>
                      <a:pPr indent="0" lvl="0" marL="0" rtl="0" algn="just">
                        <a:lnSpc>
                          <a:spcPct val="100000"/>
                        </a:lnSpc>
                        <a:spcBef>
                          <a:spcPts val="700"/>
                        </a:spcBef>
                        <a:spcAft>
                          <a:spcPts val="0"/>
                        </a:spcAft>
                        <a:buNone/>
                      </a:pPr>
                      <a:r>
                        <a:rPr lang="en-US" sz="1900">
                          <a:latin typeface="Nunito"/>
                          <a:ea typeface="Nunito"/>
                          <a:cs typeface="Nunito"/>
                          <a:sym typeface="Nunito"/>
                        </a:rPr>
                        <a:t>Subtracts the second operand from the first</a:t>
                      </a:r>
                      <a:endParaRPr sz="1900">
                        <a:latin typeface="Nunito"/>
                        <a:ea typeface="Nunito"/>
                        <a:cs typeface="Nunito"/>
                        <a:sym typeface="Nunito"/>
                      </a:endParaRPr>
                    </a:p>
                    <a:p>
                      <a:pPr indent="0" lvl="0" marL="0" rtl="0" algn="just">
                        <a:lnSpc>
                          <a:spcPct val="100000"/>
                        </a:lnSpc>
                        <a:spcBef>
                          <a:spcPts val="700"/>
                        </a:spcBef>
                        <a:spcAft>
                          <a:spcPts val="700"/>
                        </a:spcAft>
                        <a:buNone/>
                      </a:pPr>
                      <a:r>
                        <a:rPr lang="en-US" sz="1900">
                          <a:latin typeface="Nunito"/>
                          <a:ea typeface="Nunito"/>
                          <a:cs typeface="Nunito"/>
                          <a:sym typeface="Nunito"/>
                        </a:rPr>
                        <a:t>Ex: A - B will give -10</a:t>
                      </a:r>
                      <a:endParaRPr sz="1900">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336075">
                <a:tc>
                  <a:txBody>
                    <a:bodyPr/>
                    <a:lstStyle/>
                    <a:p>
                      <a:pPr indent="0" lvl="0" marL="0" rtl="0" algn="ctr">
                        <a:lnSpc>
                          <a:spcPct val="100000"/>
                        </a:lnSpc>
                        <a:spcBef>
                          <a:spcPts val="0"/>
                        </a:spcBef>
                        <a:spcAft>
                          <a:spcPts val="0"/>
                        </a:spcAft>
                        <a:buNone/>
                      </a:pPr>
                      <a:r>
                        <a:rPr lang="en-US" sz="1900">
                          <a:solidFill>
                            <a:srgbClr val="212529"/>
                          </a:solidFill>
                          <a:latin typeface="Nunito"/>
                          <a:ea typeface="Nunito"/>
                          <a:cs typeface="Nunito"/>
                          <a:sym typeface="Nunito"/>
                        </a:rPr>
                        <a:t>3</a:t>
                      </a:r>
                      <a:endParaRPr sz="190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600"/>
                        </a:spcBef>
                        <a:spcAft>
                          <a:spcPts val="0"/>
                        </a:spcAft>
                        <a:buNone/>
                      </a:pPr>
                      <a:r>
                        <a:rPr lang="en-US" sz="1900">
                          <a:latin typeface="Nunito"/>
                          <a:ea typeface="Nunito"/>
                          <a:cs typeface="Nunito"/>
                          <a:sym typeface="Nunito"/>
                        </a:rPr>
                        <a:t>* (Multiplication)</a:t>
                      </a:r>
                      <a:endParaRPr sz="1900">
                        <a:latin typeface="Nunito"/>
                        <a:ea typeface="Nunito"/>
                        <a:cs typeface="Nunito"/>
                        <a:sym typeface="Nunito"/>
                      </a:endParaRPr>
                    </a:p>
                    <a:p>
                      <a:pPr indent="0" lvl="0" marL="0" rtl="0" algn="just">
                        <a:lnSpc>
                          <a:spcPct val="100000"/>
                        </a:lnSpc>
                        <a:spcBef>
                          <a:spcPts val="700"/>
                        </a:spcBef>
                        <a:spcAft>
                          <a:spcPts val="0"/>
                        </a:spcAft>
                        <a:buNone/>
                      </a:pPr>
                      <a:r>
                        <a:rPr lang="en-US" sz="1900">
                          <a:latin typeface="Nunito"/>
                          <a:ea typeface="Nunito"/>
                          <a:cs typeface="Nunito"/>
                          <a:sym typeface="Nunito"/>
                        </a:rPr>
                        <a:t>Multiply both operands</a:t>
                      </a:r>
                      <a:endParaRPr sz="1900">
                        <a:latin typeface="Nunito"/>
                        <a:ea typeface="Nunito"/>
                        <a:cs typeface="Nunito"/>
                        <a:sym typeface="Nunito"/>
                      </a:endParaRPr>
                    </a:p>
                    <a:p>
                      <a:pPr indent="0" lvl="0" marL="0" rtl="0" algn="just">
                        <a:lnSpc>
                          <a:spcPct val="100000"/>
                        </a:lnSpc>
                        <a:spcBef>
                          <a:spcPts val="700"/>
                        </a:spcBef>
                        <a:spcAft>
                          <a:spcPts val="700"/>
                        </a:spcAft>
                        <a:buNone/>
                      </a:pPr>
                      <a:r>
                        <a:rPr lang="en-US" sz="1900">
                          <a:latin typeface="Nunito"/>
                          <a:ea typeface="Nunito"/>
                          <a:cs typeface="Nunito"/>
                          <a:sym typeface="Nunito"/>
                        </a:rPr>
                        <a:t>Ex: A * B will give 200</a:t>
                      </a:r>
                      <a:endParaRPr sz="1900">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43275">
                <a:tc>
                  <a:txBody>
                    <a:bodyPr/>
                    <a:lstStyle/>
                    <a:p>
                      <a:pPr indent="0" lvl="0" marL="0" rtl="0" algn="ctr">
                        <a:lnSpc>
                          <a:spcPct val="100000"/>
                        </a:lnSpc>
                        <a:spcBef>
                          <a:spcPts val="0"/>
                        </a:spcBef>
                        <a:spcAft>
                          <a:spcPts val="0"/>
                        </a:spcAft>
                        <a:buNone/>
                      </a:pPr>
                      <a:r>
                        <a:rPr lang="en-US" sz="1900">
                          <a:solidFill>
                            <a:srgbClr val="212529"/>
                          </a:solidFill>
                          <a:latin typeface="Nunito"/>
                          <a:ea typeface="Nunito"/>
                          <a:cs typeface="Nunito"/>
                          <a:sym typeface="Nunito"/>
                        </a:rPr>
                        <a:t>4</a:t>
                      </a:r>
                      <a:endParaRPr sz="190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600"/>
                        </a:spcBef>
                        <a:spcAft>
                          <a:spcPts val="0"/>
                        </a:spcAft>
                        <a:buNone/>
                      </a:pPr>
                      <a:r>
                        <a:rPr lang="en-US" sz="1900">
                          <a:latin typeface="Nunito"/>
                          <a:ea typeface="Nunito"/>
                          <a:cs typeface="Nunito"/>
                          <a:sym typeface="Nunito"/>
                        </a:rPr>
                        <a:t>/ (Division)</a:t>
                      </a:r>
                      <a:endParaRPr sz="1900">
                        <a:latin typeface="Nunito"/>
                        <a:ea typeface="Nunito"/>
                        <a:cs typeface="Nunito"/>
                        <a:sym typeface="Nunito"/>
                      </a:endParaRPr>
                    </a:p>
                    <a:p>
                      <a:pPr indent="0" lvl="0" marL="0" rtl="0" algn="just">
                        <a:lnSpc>
                          <a:spcPct val="100000"/>
                        </a:lnSpc>
                        <a:spcBef>
                          <a:spcPts val="700"/>
                        </a:spcBef>
                        <a:spcAft>
                          <a:spcPts val="0"/>
                        </a:spcAft>
                        <a:buNone/>
                      </a:pPr>
                      <a:r>
                        <a:rPr lang="en-US" sz="1900">
                          <a:latin typeface="Nunito"/>
                          <a:ea typeface="Nunito"/>
                          <a:cs typeface="Nunito"/>
                          <a:sym typeface="Nunito"/>
                        </a:rPr>
                        <a:t>Divide the numerator by the denominator</a:t>
                      </a:r>
                      <a:endParaRPr sz="1900">
                        <a:latin typeface="Nunito"/>
                        <a:ea typeface="Nunito"/>
                        <a:cs typeface="Nunito"/>
                        <a:sym typeface="Nunito"/>
                      </a:endParaRPr>
                    </a:p>
                    <a:p>
                      <a:pPr indent="0" lvl="0" marL="0" rtl="0" algn="just">
                        <a:lnSpc>
                          <a:spcPct val="100000"/>
                        </a:lnSpc>
                        <a:spcBef>
                          <a:spcPts val="700"/>
                        </a:spcBef>
                        <a:spcAft>
                          <a:spcPts val="0"/>
                        </a:spcAft>
                        <a:buNone/>
                      </a:pPr>
                      <a:r>
                        <a:rPr lang="en-US" sz="1900">
                          <a:latin typeface="Nunito"/>
                          <a:ea typeface="Nunito"/>
                          <a:cs typeface="Nunito"/>
                          <a:sym typeface="Nunito"/>
                        </a:rPr>
                        <a:t>Ex: B / A will give 2</a:t>
                      </a:r>
                      <a:endParaRPr sz="1900">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605" name="Google Shape;605;g13e3a906ffb_0_476"/>
          <p:cNvSpPr txBox="1"/>
          <p:nvPr>
            <p:ph type="title"/>
          </p:nvPr>
        </p:nvSpPr>
        <p:spPr>
          <a:xfrm>
            <a:off x="168978" y="302075"/>
            <a:ext cx="35835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Arithmetic Operators</a:t>
            </a:r>
            <a:endParaRPr/>
          </a:p>
        </p:txBody>
      </p:sp>
      <p:sp>
        <p:nvSpPr>
          <p:cNvPr id="606" name="Google Shape;606;g13e3a906ffb_0_476"/>
          <p:cNvSpPr txBox="1"/>
          <p:nvPr>
            <p:ph idx="1" type="body"/>
          </p:nvPr>
        </p:nvSpPr>
        <p:spPr>
          <a:xfrm rot="-256">
            <a:off x="168967" y="2130605"/>
            <a:ext cx="4023300" cy="2596800"/>
          </a:xfrm>
          <a:prstGeom prst="rect">
            <a:avLst/>
          </a:prstGeom>
        </p:spPr>
        <p:txBody>
          <a:bodyPr anchorCtr="0" anchor="t" bIns="0" lIns="45700" spcFirstLastPara="1" rIns="45700" wrap="square" tIns="0">
            <a:normAutofit/>
          </a:bodyPr>
          <a:lstStyle/>
          <a:p>
            <a:pPr indent="0" lvl="0" marL="0" rtl="0" algn="l">
              <a:spcBef>
                <a:spcPts val="1200"/>
              </a:spcBef>
              <a:spcAft>
                <a:spcPts val="0"/>
              </a:spcAft>
              <a:buNone/>
            </a:pPr>
            <a:r>
              <a:rPr lang="en-US" sz="2500"/>
              <a:t>JavaScript supports the following arithmetic operators −</a:t>
            </a:r>
            <a:endParaRPr sz="2500"/>
          </a:p>
          <a:p>
            <a:pPr indent="0" lvl="0" marL="0" rtl="0" algn="l">
              <a:spcBef>
                <a:spcPts val="1200"/>
              </a:spcBef>
              <a:spcAft>
                <a:spcPts val="0"/>
              </a:spcAft>
              <a:buNone/>
            </a:pPr>
            <a:r>
              <a:rPr lang="en-US" sz="2500"/>
              <a:t>Assume variable A holds 10 and variable B holds 20, then −</a:t>
            </a:r>
            <a:endParaRPr sz="25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13e3a906ffb_0_48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613" name="Google Shape;613;g13e3a906ffb_0_486"/>
          <p:cNvGraphicFramePr/>
          <p:nvPr/>
        </p:nvGraphicFramePr>
        <p:xfrm>
          <a:off x="4669975" y="705725"/>
          <a:ext cx="3000000" cy="3000000"/>
        </p:xfrm>
        <a:graphic>
          <a:graphicData uri="http://schemas.openxmlformats.org/drawingml/2006/table">
            <a:tbl>
              <a:tblPr>
                <a:noFill/>
                <a:tableStyleId>{484EFFE4-8351-44FA-A474-5D6F84B55625}</a:tableStyleId>
              </a:tblPr>
              <a:tblGrid>
                <a:gridCol w="907025"/>
                <a:gridCol w="5297825"/>
              </a:tblGrid>
              <a:tr h="222625">
                <a:tc>
                  <a:txBody>
                    <a:bodyPr/>
                    <a:lstStyle/>
                    <a:p>
                      <a:pPr indent="0" lvl="0" marL="0" rtl="0" algn="ctr">
                        <a:lnSpc>
                          <a:spcPct val="100000"/>
                        </a:lnSpc>
                        <a:spcBef>
                          <a:spcPts val="0"/>
                        </a:spcBef>
                        <a:spcAft>
                          <a:spcPts val="0"/>
                        </a:spcAft>
                        <a:buNone/>
                      </a:pPr>
                      <a:r>
                        <a:rPr b="1" lang="en-US" sz="1950">
                          <a:solidFill>
                            <a:srgbClr val="212529"/>
                          </a:solidFill>
                          <a:latin typeface="Nunito"/>
                          <a:ea typeface="Nunito"/>
                          <a:cs typeface="Nunito"/>
                          <a:sym typeface="Nunito"/>
                        </a:rPr>
                        <a:t>Sr.No.</a:t>
                      </a:r>
                      <a:endParaRPr b="1" sz="19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00000"/>
                        </a:lnSpc>
                        <a:spcBef>
                          <a:spcPts val="0"/>
                        </a:spcBef>
                        <a:spcAft>
                          <a:spcPts val="0"/>
                        </a:spcAft>
                        <a:buNone/>
                      </a:pPr>
                      <a:r>
                        <a:rPr b="1" lang="en-US" sz="1950">
                          <a:solidFill>
                            <a:srgbClr val="212529"/>
                          </a:solidFill>
                          <a:latin typeface="Nunito"/>
                          <a:ea typeface="Nunito"/>
                          <a:cs typeface="Nunito"/>
                          <a:sym typeface="Nunito"/>
                        </a:rPr>
                        <a:t>Operator &amp; Description</a:t>
                      </a:r>
                      <a:endParaRPr b="1" sz="19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763250">
                <a:tc>
                  <a:txBody>
                    <a:bodyPr/>
                    <a:lstStyle/>
                    <a:p>
                      <a:pPr indent="0" lvl="0" marL="0" rtl="0" algn="ctr">
                        <a:lnSpc>
                          <a:spcPct val="100000"/>
                        </a:lnSpc>
                        <a:spcBef>
                          <a:spcPts val="0"/>
                        </a:spcBef>
                        <a:spcAft>
                          <a:spcPts val="0"/>
                        </a:spcAft>
                        <a:buNone/>
                      </a:pPr>
                      <a:r>
                        <a:rPr lang="en-US" sz="1950">
                          <a:solidFill>
                            <a:srgbClr val="212529"/>
                          </a:solidFill>
                          <a:latin typeface="Nunito"/>
                          <a:ea typeface="Nunito"/>
                          <a:cs typeface="Nunito"/>
                          <a:sym typeface="Nunito"/>
                        </a:rPr>
                        <a:t>5</a:t>
                      </a:r>
                      <a:endParaRPr sz="19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600"/>
                        </a:spcBef>
                        <a:spcAft>
                          <a:spcPts val="0"/>
                        </a:spcAft>
                        <a:buNone/>
                      </a:pPr>
                      <a:r>
                        <a:rPr lang="en-US" sz="2000">
                          <a:latin typeface="Nunito"/>
                          <a:ea typeface="Nunito"/>
                          <a:cs typeface="Nunito"/>
                          <a:sym typeface="Nunito"/>
                        </a:rPr>
                        <a:t>% (Modulus)</a:t>
                      </a:r>
                      <a:endParaRPr sz="2000">
                        <a:latin typeface="Nunito"/>
                        <a:ea typeface="Nunito"/>
                        <a:cs typeface="Nunito"/>
                        <a:sym typeface="Nunito"/>
                      </a:endParaRPr>
                    </a:p>
                    <a:p>
                      <a:pPr indent="0" lvl="0" marL="0" rtl="0" algn="just">
                        <a:lnSpc>
                          <a:spcPct val="100000"/>
                        </a:lnSpc>
                        <a:spcBef>
                          <a:spcPts val="700"/>
                        </a:spcBef>
                        <a:spcAft>
                          <a:spcPts val="0"/>
                        </a:spcAft>
                        <a:buNone/>
                      </a:pPr>
                      <a:r>
                        <a:rPr lang="en-US" sz="2000">
                          <a:latin typeface="Nunito"/>
                          <a:ea typeface="Nunito"/>
                          <a:cs typeface="Nunito"/>
                          <a:sym typeface="Nunito"/>
                        </a:rPr>
                        <a:t>Outputs the remainder of an integer division</a:t>
                      </a:r>
                      <a:endParaRPr sz="2000">
                        <a:latin typeface="Nunito"/>
                        <a:ea typeface="Nunito"/>
                        <a:cs typeface="Nunito"/>
                        <a:sym typeface="Nunito"/>
                      </a:endParaRPr>
                    </a:p>
                    <a:p>
                      <a:pPr indent="0" lvl="0" marL="0" rtl="0" algn="just">
                        <a:lnSpc>
                          <a:spcPct val="100000"/>
                        </a:lnSpc>
                        <a:spcBef>
                          <a:spcPts val="700"/>
                        </a:spcBef>
                        <a:spcAft>
                          <a:spcPts val="700"/>
                        </a:spcAft>
                        <a:buNone/>
                      </a:pPr>
                      <a:r>
                        <a:rPr lang="en-US" sz="2000">
                          <a:latin typeface="Nunito"/>
                          <a:ea typeface="Nunito"/>
                          <a:cs typeface="Nunito"/>
                          <a:sym typeface="Nunito"/>
                        </a:rPr>
                        <a:t>Ex: B % A will give 0</a:t>
                      </a:r>
                      <a:endParaRPr sz="2000">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63250">
                <a:tc>
                  <a:txBody>
                    <a:bodyPr/>
                    <a:lstStyle/>
                    <a:p>
                      <a:pPr indent="0" lvl="0" marL="0" rtl="0" algn="ctr">
                        <a:lnSpc>
                          <a:spcPct val="100000"/>
                        </a:lnSpc>
                        <a:spcBef>
                          <a:spcPts val="0"/>
                        </a:spcBef>
                        <a:spcAft>
                          <a:spcPts val="0"/>
                        </a:spcAft>
                        <a:buNone/>
                      </a:pPr>
                      <a:r>
                        <a:rPr lang="en-US" sz="1950">
                          <a:solidFill>
                            <a:srgbClr val="212529"/>
                          </a:solidFill>
                          <a:latin typeface="Nunito"/>
                          <a:ea typeface="Nunito"/>
                          <a:cs typeface="Nunito"/>
                          <a:sym typeface="Nunito"/>
                        </a:rPr>
                        <a:t>6</a:t>
                      </a:r>
                      <a:endParaRPr sz="19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600"/>
                        </a:spcBef>
                        <a:spcAft>
                          <a:spcPts val="0"/>
                        </a:spcAft>
                        <a:buNone/>
                      </a:pPr>
                      <a:r>
                        <a:rPr lang="en-US" sz="2000">
                          <a:latin typeface="Nunito"/>
                          <a:ea typeface="Nunito"/>
                          <a:cs typeface="Nunito"/>
                          <a:sym typeface="Nunito"/>
                        </a:rPr>
                        <a:t>++ (Increment)</a:t>
                      </a:r>
                      <a:endParaRPr sz="2000">
                        <a:latin typeface="Nunito"/>
                        <a:ea typeface="Nunito"/>
                        <a:cs typeface="Nunito"/>
                        <a:sym typeface="Nunito"/>
                      </a:endParaRPr>
                    </a:p>
                    <a:p>
                      <a:pPr indent="0" lvl="0" marL="0" rtl="0" algn="just">
                        <a:lnSpc>
                          <a:spcPct val="100000"/>
                        </a:lnSpc>
                        <a:spcBef>
                          <a:spcPts val="700"/>
                        </a:spcBef>
                        <a:spcAft>
                          <a:spcPts val="0"/>
                        </a:spcAft>
                        <a:buNone/>
                      </a:pPr>
                      <a:r>
                        <a:rPr lang="en-US" sz="2000">
                          <a:latin typeface="Nunito"/>
                          <a:ea typeface="Nunito"/>
                          <a:cs typeface="Nunito"/>
                          <a:sym typeface="Nunito"/>
                        </a:rPr>
                        <a:t>Increases an integer value by one</a:t>
                      </a:r>
                      <a:endParaRPr sz="2000">
                        <a:latin typeface="Nunito"/>
                        <a:ea typeface="Nunito"/>
                        <a:cs typeface="Nunito"/>
                        <a:sym typeface="Nunito"/>
                      </a:endParaRPr>
                    </a:p>
                    <a:p>
                      <a:pPr indent="0" lvl="0" marL="0" rtl="0" algn="just">
                        <a:lnSpc>
                          <a:spcPct val="100000"/>
                        </a:lnSpc>
                        <a:spcBef>
                          <a:spcPts val="700"/>
                        </a:spcBef>
                        <a:spcAft>
                          <a:spcPts val="700"/>
                        </a:spcAft>
                        <a:buNone/>
                      </a:pPr>
                      <a:r>
                        <a:rPr lang="en-US" sz="2000">
                          <a:latin typeface="Nunito"/>
                          <a:ea typeface="Nunito"/>
                          <a:cs typeface="Nunito"/>
                          <a:sym typeface="Nunito"/>
                        </a:rPr>
                        <a:t>Ex: A++ will give 11</a:t>
                      </a:r>
                      <a:endParaRPr sz="2000">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63250">
                <a:tc>
                  <a:txBody>
                    <a:bodyPr/>
                    <a:lstStyle/>
                    <a:p>
                      <a:pPr indent="0" lvl="0" marL="0" rtl="0" algn="ctr">
                        <a:lnSpc>
                          <a:spcPct val="100000"/>
                        </a:lnSpc>
                        <a:spcBef>
                          <a:spcPts val="0"/>
                        </a:spcBef>
                        <a:spcAft>
                          <a:spcPts val="0"/>
                        </a:spcAft>
                        <a:buNone/>
                      </a:pPr>
                      <a:r>
                        <a:rPr lang="en-US" sz="1950">
                          <a:solidFill>
                            <a:srgbClr val="212529"/>
                          </a:solidFill>
                          <a:latin typeface="Nunito"/>
                          <a:ea typeface="Nunito"/>
                          <a:cs typeface="Nunito"/>
                          <a:sym typeface="Nunito"/>
                        </a:rPr>
                        <a:t>7</a:t>
                      </a:r>
                      <a:endParaRPr sz="19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00000"/>
                        </a:lnSpc>
                        <a:spcBef>
                          <a:spcPts val="600"/>
                        </a:spcBef>
                        <a:spcAft>
                          <a:spcPts val="0"/>
                        </a:spcAft>
                        <a:buNone/>
                      </a:pPr>
                      <a:r>
                        <a:rPr lang="en-US" sz="2000">
                          <a:latin typeface="Nunito"/>
                          <a:ea typeface="Nunito"/>
                          <a:cs typeface="Nunito"/>
                          <a:sym typeface="Nunito"/>
                        </a:rPr>
                        <a:t>-- (Decrement)</a:t>
                      </a:r>
                      <a:endParaRPr sz="2000">
                        <a:latin typeface="Nunito"/>
                        <a:ea typeface="Nunito"/>
                        <a:cs typeface="Nunito"/>
                        <a:sym typeface="Nunito"/>
                      </a:endParaRPr>
                    </a:p>
                    <a:p>
                      <a:pPr indent="0" lvl="0" marL="0" rtl="0" algn="just">
                        <a:lnSpc>
                          <a:spcPct val="100000"/>
                        </a:lnSpc>
                        <a:spcBef>
                          <a:spcPts val="700"/>
                        </a:spcBef>
                        <a:spcAft>
                          <a:spcPts val="0"/>
                        </a:spcAft>
                        <a:buNone/>
                      </a:pPr>
                      <a:r>
                        <a:rPr lang="en-US" sz="2000">
                          <a:latin typeface="Nunito"/>
                          <a:ea typeface="Nunito"/>
                          <a:cs typeface="Nunito"/>
                          <a:sym typeface="Nunito"/>
                        </a:rPr>
                        <a:t>Decreases an integer value by one</a:t>
                      </a:r>
                      <a:endParaRPr sz="2000">
                        <a:latin typeface="Nunito"/>
                        <a:ea typeface="Nunito"/>
                        <a:cs typeface="Nunito"/>
                        <a:sym typeface="Nunito"/>
                      </a:endParaRPr>
                    </a:p>
                    <a:p>
                      <a:pPr indent="0" lvl="0" marL="0" rtl="0" algn="just">
                        <a:lnSpc>
                          <a:spcPct val="100000"/>
                        </a:lnSpc>
                        <a:spcBef>
                          <a:spcPts val="700"/>
                        </a:spcBef>
                        <a:spcAft>
                          <a:spcPts val="700"/>
                        </a:spcAft>
                        <a:buNone/>
                      </a:pPr>
                      <a:r>
                        <a:rPr lang="en-US" sz="2000">
                          <a:latin typeface="Nunito"/>
                          <a:ea typeface="Nunito"/>
                          <a:cs typeface="Nunito"/>
                          <a:sym typeface="Nunito"/>
                        </a:rPr>
                        <a:t>Ex: A-- will give 9</a:t>
                      </a:r>
                      <a:endParaRPr sz="2000">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614" name="Google Shape;614;g13e3a906ffb_0_486"/>
          <p:cNvSpPr txBox="1"/>
          <p:nvPr>
            <p:ph idx="4294967295" type="title"/>
          </p:nvPr>
        </p:nvSpPr>
        <p:spPr>
          <a:xfrm>
            <a:off x="168978" y="302075"/>
            <a:ext cx="35835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Arithmetic Operators</a:t>
            </a:r>
            <a:endParaRPr/>
          </a:p>
        </p:txBody>
      </p:sp>
      <p:sp>
        <p:nvSpPr>
          <p:cNvPr id="615" name="Google Shape;615;g13e3a906ffb_0_486"/>
          <p:cNvSpPr txBox="1"/>
          <p:nvPr>
            <p:ph idx="4294967295" type="body"/>
          </p:nvPr>
        </p:nvSpPr>
        <p:spPr>
          <a:xfrm rot="-256">
            <a:off x="168967" y="2130605"/>
            <a:ext cx="4023300" cy="2596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Assume variable A holds 10 and variable B holds 20, then −</a:t>
            </a:r>
            <a:endParaRPr sz="25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13e3a906ffb_0_5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622" name="Google Shape;622;g13e3a906ffb_0_518"/>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Arithmetic Operators</a:t>
            </a:r>
            <a:endParaRPr/>
          </a:p>
        </p:txBody>
      </p:sp>
      <p:sp>
        <p:nvSpPr>
          <p:cNvPr id="623" name="Google Shape;623;g13e3a906ffb_0_518"/>
          <p:cNvSpPr txBox="1"/>
          <p:nvPr>
            <p:ph idx="1" type="body"/>
          </p:nvPr>
        </p:nvSpPr>
        <p:spPr>
          <a:xfrm>
            <a:off x="727650" y="2037822"/>
            <a:ext cx="7277100" cy="20988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Try writing the code given in t</a:t>
            </a:r>
            <a:r>
              <a:rPr lang="en-US" sz="2500" u="sng">
                <a:solidFill>
                  <a:schemeClr val="hlink"/>
                </a:solidFill>
                <a:hlinkClick r:id="rId3"/>
              </a:rPr>
              <a:t>he example here</a:t>
            </a:r>
            <a:r>
              <a:rPr lang="en-US" sz="2500"/>
              <a:t>. After writing it, check the output. </a:t>
            </a:r>
            <a:endParaRPr sz="2500"/>
          </a:p>
        </p:txBody>
      </p:sp>
      <p:sp>
        <p:nvSpPr>
          <p:cNvPr id="624" name="Google Shape;624;g13e3a906ffb_0_518"/>
          <p:cNvSpPr txBox="1"/>
          <p:nvPr>
            <p:ph idx="2" type="body"/>
          </p:nvPr>
        </p:nvSpPr>
        <p:spPr>
          <a:xfrm>
            <a:off x="8322900" y="3501576"/>
            <a:ext cx="3030900" cy="26250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b="1" lang="en-US" sz="2500"/>
              <a:t>Practice Task</a:t>
            </a:r>
            <a:endParaRPr b="1" sz="25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g13e3a906ffb_0_5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1" name="Google Shape;631;g13e3a906ffb_0_543"/>
          <p:cNvSpPr txBox="1"/>
          <p:nvPr>
            <p:ph idx="4294967295" type="title"/>
          </p:nvPr>
        </p:nvSpPr>
        <p:spPr>
          <a:xfrm>
            <a:off x="477400" y="290300"/>
            <a:ext cx="6580200" cy="773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Comparison</a:t>
            </a:r>
            <a:r>
              <a:rPr lang="en-US"/>
              <a:t> Operators</a:t>
            </a:r>
            <a:endParaRPr/>
          </a:p>
        </p:txBody>
      </p:sp>
      <p:sp>
        <p:nvSpPr>
          <p:cNvPr id="632" name="Google Shape;632;g13e3a906ffb_0_543"/>
          <p:cNvSpPr txBox="1"/>
          <p:nvPr>
            <p:ph idx="4294967295" type="body"/>
          </p:nvPr>
        </p:nvSpPr>
        <p:spPr>
          <a:xfrm rot="-364">
            <a:off x="477400" y="1292155"/>
            <a:ext cx="2835600" cy="33486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The JavaScript comparison operator compares the two operands. The comparison operators are as follows:</a:t>
            </a:r>
            <a:endParaRPr sz="2500"/>
          </a:p>
        </p:txBody>
      </p:sp>
      <p:graphicFrame>
        <p:nvGraphicFramePr>
          <p:cNvPr id="633" name="Google Shape;633;g13e3a906ffb_0_543"/>
          <p:cNvGraphicFramePr/>
          <p:nvPr/>
        </p:nvGraphicFramePr>
        <p:xfrm>
          <a:off x="3472525" y="1292000"/>
          <a:ext cx="3000000" cy="3000000"/>
        </p:xfrm>
        <a:graphic>
          <a:graphicData uri="http://schemas.openxmlformats.org/drawingml/2006/table">
            <a:tbl>
              <a:tblPr>
                <a:solidFill>
                  <a:srgbClr val="FFFFFF"/>
                </a:solidFill>
                <a:tableStyleId>{484EFFE4-8351-44FA-A474-5D6F84B55625}</a:tableStyleId>
              </a:tblPr>
              <a:tblGrid>
                <a:gridCol w="1562100"/>
                <a:gridCol w="4324350"/>
                <a:gridCol w="2190750"/>
              </a:tblGrid>
              <a:tr h="428625">
                <a:tc>
                  <a:txBody>
                    <a:bodyPr/>
                    <a:lstStyle/>
                    <a:p>
                      <a:pPr indent="0" lvl="0" marL="0" rtl="0" algn="l">
                        <a:lnSpc>
                          <a:spcPct val="115000"/>
                        </a:lnSpc>
                        <a:spcBef>
                          <a:spcPts val="0"/>
                        </a:spcBef>
                        <a:spcAft>
                          <a:spcPts val="0"/>
                        </a:spcAft>
                        <a:buNone/>
                      </a:pPr>
                      <a:r>
                        <a:rPr b="1" lang="en-US" sz="2100">
                          <a:highlight>
                            <a:srgbClr val="CCCCCC"/>
                          </a:highlight>
                          <a:latin typeface="Times New Roman"/>
                          <a:ea typeface="Times New Roman"/>
                          <a:cs typeface="Times New Roman"/>
                          <a:sym typeface="Times New Roman"/>
                        </a:rPr>
                        <a:t>Operator</a:t>
                      </a:r>
                      <a:endParaRPr b="1" sz="2100">
                        <a:highlight>
                          <a:srgbClr val="CCCCCC"/>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2100">
                          <a:highlight>
                            <a:srgbClr val="CCCCCC"/>
                          </a:highlight>
                          <a:latin typeface="Times New Roman"/>
                          <a:ea typeface="Times New Roman"/>
                          <a:cs typeface="Times New Roman"/>
                          <a:sym typeface="Times New Roman"/>
                        </a:rPr>
                        <a:t>Description</a:t>
                      </a:r>
                      <a:endParaRPr b="1" sz="2100">
                        <a:highlight>
                          <a:srgbClr val="CCCCCC"/>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2100">
                          <a:highlight>
                            <a:srgbClr val="CCCCCC"/>
                          </a:highlight>
                          <a:latin typeface="Times New Roman"/>
                          <a:ea typeface="Times New Roman"/>
                          <a:cs typeface="Times New Roman"/>
                          <a:sym typeface="Times New Roman"/>
                        </a:rPr>
                        <a:t>Example</a:t>
                      </a:r>
                      <a:endParaRPr b="1" sz="2100">
                        <a:highlight>
                          <a:srgbClr val="CCCCCC"/>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495750">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Is equal to</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10==20 = false</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23200">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Identical (equal and of same type)</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10==20 = false</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Not equal to</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10!=20 = true</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Not Identical</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20!==20 = false</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&gt;</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Greater than</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20&gt;10 = true</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&gt;=</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Greater than or equal to</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20&gt;=10 = true</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&lt;</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Less than</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20&lt;10 = false</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&lt;=</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Less than or equal to</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100">
                          <a:solidFill>
                            <a:srgbClr val="333333"/>
                          </a:solidFill>
                          <a:highlight>
                            <a:srgbClr val="FFFFFF"/>
                          </a:highlight>
                          <a:latin typeface="Roboto"/>
                          <a:ea typeface="Roboto"/>
                          <a:cs typeface="Roboto"/>
                          <a:sym typeface="Roboto"/>
                        </a:rPr>
                        <a:t>20&lt;=10 = false</a:t>
                      </a:r>
                      <a:endParaRPr sz="21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13e3a906ffb_0_535"/>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Comparison Operators</a:t>
            </a:r>
            <a:endParaRPr/>
          </a:p>
        </p:txBody>
      </p:sp>
      <p:sp>
        <p:nvSpPr>
          <p:cNvPr id="640" name="Google Shape;640;g13e3a906ffb_0_535"/>
          <p:cNvSpPr txBox="1"/>
          <p:nvPr>
            <p:ph idx="1" type="body"/>
          </p:nvPr>
        </p:nvSpPr>
        <p:spPr>
          <a:xfrm>
            <a:off x="564350" y="1928946"/>
            <a:ext cx="7277100" cy="15363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Try writing the code given in the </a:t>
            </a:r>
            <a:r>
              <a:rPr lang="en-US" sz="2500" u="sng">
                <a:solidFill>
                  <a:schemeClr val="hlink"/>
                </a:solidFill>
                <a:hlinkClick r:id="rId3"/>
              </a:rPr>
              <a:t>example here</a:t>
            </a:r>
            <a:r>
              <a:rPr lang="en-US" sz="2500"/>
              <a:t>. After writing it, check the output.</a:t>
            </a:r>
            <a:endParaRPr sz="2500"/>
          </a:p>
        </p:txBody>
      </p:sp>
      <p:sp>
        <p:nvSpPr>
          <p:cNvPr id="641" name="Google Shape;641;g13e3a906ffb_0_535"/>
          <p:cNvSpPr txBox="1"/>
          <p:nvPr>
            <p:ph idx="2" type="body"/>
          </p:nvPr>
        </p:nvSpPr>
        <p:spPr>
          <a:xfrm>
            <a:off x="8466750" y="3646727"/>
            <a:ext cx="3030900" cy="23892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b="1" lang="en-US" sz="2500"/>
              <a:t>Practice Task</a:t>
            </a:r>
            <a:endParaRPr/>
          </a:p>
        </p:txBody>
      </p:sp>
      <p:sp>
        <p:nvSpPr>
          <p:cNvPr id="642" name="Google Shape;642;g13e3a906ffb_0_5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13e3a906ffb_0_5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9" name="Google Shape;649;g13e3a906ffb_0_554"/>
          <p:cNvSpPr txBox="1"/>
          <p:nvPr>
            <p:ph idx="4294967295" type="title"/>
          </p:nvPr>
        </p:nvSpPr>
        <p:spPr>
          <a:xfrm>
            <a:off x="477400" y="290300"/>
            <a:ext cx="6580200" cy="773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Logical Operators</a:t>
            </a:r>
            <a:endParaRPr/>
          </a:p>
        </p:txBody>
      </p:sp>
      <p:sp>
        <p:nvSpPr>
          <p:cNvPr id="650" name="Google Shape;650;g13e3a906ffb_0_554"/>
          <p:cNvSpPr txBox="1"/>
          <p:nvPr>
            <p:ph idx="4294967295" type="body"/>
          </p:nvPr>
        </p:nvSpPr>
        <p:spPr>
          <a:xfrm rot="-364">
            <a:off x="477400" y="1292155"/>
            <a:ext cx="2835600" cy="33486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The following operators are known as JavaScript logical operators.</a:t>
            </a:r>
            <a:endParaRPr sz="2500"/>
          </a:p>
        </p:txBody>
      </p:sp>
      <p:graphicFrame>
        <p:nvGraphicFramePr>
          <p:cNvPr id="651" name="Google Shape;651;g13e3a906ffb_0_554"/>
          <p:cNvGraphicFramePr/>
          <p:nvPr/>
        </p:nvGraphicFramePr>
        <p:xfrm>
          <a:off x="3721200" y="1291988"/>
          <a:ext cx="3000000" cy="3000000"/>
        </p:xfrm>
        <a:graphic>
          <a:graphicData uri="http://schemas.openxmlformats.org/drawingml/2006/table">
            <a:tbl>
              <a:tblPr>
                <a:solidFill>
                  <a:srgbClr val="FFFFFF"/>
                </a:solidFill>
                <a:tableStyleId>{484EFFE4-8351-44FA-A474-5D6F84B55625}</a:tableStyleId>
              </a:tblPr>
              <a:tblGrid>
                <a:gridCol w="1656125"/>
                <a:gridCol w="1935150"/>
                <a:gridCol w="4041325"/>
              </a:tblGrid>
              <a:tr h="944000">
                <a:tc>
                  <a:txBody>
                    <a:bodyPr/>
                    <a:lstStyle/>
                    <a:p>
                      <a:pPr indent="0" lvl="0" marL="0" rtl="0" algn="l">
                        <a:lnSpc>
                          <a:spcPct val="115000"/>
                        </a:lnSpc>
                        <a:spcBef>
                          <a:spcPts val="0"/>
                        </a:spcBef>
                        <a:spcAft>
                          <a:spcPts val="0"/>
                        </a:spcAft>
                        <a:buNone/>
                      </a:pPr>
                      <a:r>
                        <a:rPr b="1" lang="en-US" sz="2400">
                          <a:highlight>
                            <a:srgbClr val="CCCCCC"/>
                          </a:highlight>
                          <a:latin typeface="Times New Roman"/>
                          <a:ea typeface="Times New Roman"/>
                          <a:cs typeface="Times New Roman"/>
                          <a:sym typeface="Times New Roman"/>
                        </a:rPr>
                        <a:t>Operator</a:t>
                      </a:r>
                      <a:endParaRPr b="1" sz="2400">
                        <a:highlight>
                          <a:srgbClr val="CCCCCC"/>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2400">
                          <a:highlight>
                            <a:srgbClr val="CCCCCC"/>
                          </a:highlight>
                          <a:latin typeface="Times New Roman"/>
                          <a:ea typeface="Times New Roman"/>
                          <a:cs typeface="Times New Roman"/>
                          <a:sym typeface="Times New Roman"/>
                        </a:rPr>
                        <a:t>Description</a:t>
                      </a:r>
                      <a:endParaRPr b="1" sz="2400">
                        <a:highlight>
                          <a:srgbClr val="CCCCCC"/>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2400">
                          <a:highlight>
                            <a:srgbClr val="CCCCCC"/>
                          </a:highlight>
                          <a:latin typeface="Times New Roman"/>
                          <a:ea typeface="Times New Roman"/>
                          <a:cs typeface="Times New Roman"/>
                          <a:sym typeface="Times New Roman"/>
                        </a:rPr>
                        <a:t>Example</a:t>
                      </a:r>
                      <a:endParaRPr b="1" sz="2400">
                        <a:highlight>
                          <a:srgbClr val="CCCCCC"/>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738075">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&amp;&amp;</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Logical AND</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(10==20 &amp;&amp; 20==33) = false</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83650">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Logical OR</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(10==20 || 20==33) = false</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95150">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Logical Not</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!(10==20) = true</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13e3a906ffb_0_562"/>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Logical</a:t>
            </a:r>
            <a:r>
              <a:rPr lang="en-US"/>
              <a:t> Operators</a:t>
            </a:r>
            <a:endParaRPr/>
          </a:p>
        </p:txBody>
      </p:sp>
      <p:sp>
        <p:nvSpPr>
          <p:cNvPr id="658" name="Google Shape;658;g13e3a906ffb_0_562"/>
          <p:cNvSpPr txBox="1"/>
          <p:nvPr>
            <p:ph idx="1" type="body"/>
          </p:nvPr>
        </p:nvSpPr>
        <p:spPr>
          <a:xfrm>
            <a:off x="564350" y="1928946"/>
            <a:ext cx="7277100" cy="15363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Try writing the code given in the </a:t>
            </a:r>
            <a:r>
              <a:rPr lang="en-US" sz="2500" u="sng">
                <a:solidFill>
                  <a:schemeClr val="hlink"/>
                </a:solidFill>
                <a:hlinkClick r:id="rId3"/>
              </a:rPr>
              <a:t>example here</a:t>
            </a:r>
            <a:r>
              <a:rPr lang="en-US" sz="2500"/>
              <a:t>. After writing it, check the output.</a:t>
            </a:r>
            <a:endParaRPr sz="2500"/>
          </a:p>
        </p:txBody>
      </p:sp>
      <p:sp>
        <p:nvSpPr>
          <p:cNvPr id="659" name="Google Shape;659;g13e3a906ffb_0_562"/>
          <p:cNvSpPr txBox="1"/>
          <p:nvPr>
            <p:ph idx="2" type="body"/>
          </p:nvPr>
        </p:nvSpPr>
        <p:spPr>
          <a:xfrm>
            <a:off x="8466750" y="3646727"/>
            <a:ext cx="3030900" cy="23892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b="1" lang="en-US" sz="2500"/>
              <a:t>Practice Task</a:t>
            </a:r>
            <a:endParaRPr/>
          </a:p>
        </p:txBody>
      </p:sp>
      <p:sp>
        <p:nvSpPr>
          <p:cNvPr id="660" name="Google Shape;660;g13e3a906ffb_0_56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3e3a906ffb_0_439"/>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Statements</a:t>
            </a:r>
            <a:endParaRPr/>
          </a:p>
        </p:txBody>
      </p:sp>
      <p:sp>
        <p:nvSpPr>
          <p:cNvPr id="193" name="Google Shape;193;g13e3a906ffb_0_4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g13e3a906ffb_0_57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7" name="Google Shape;667;g13e3a906ffb_0_572"/>
          <p:cNvSpPr txBox="1"/>
          <p:nvPr>
            <p:ph idx="4294967295" type="title"/>
          </p:nvPr>
        </p:nvSpPr>
        <p:spPr>
          <a:xfrm>
            <a:off x="477400" y="290300"/>
            <a:ext cx="6580200" cy="773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Assignment</a:t>
            </a:r>
            <a:r>
              <a:rPr lang="en-US"/>
              <a:t> Operators</a:t>
            </a:r>
            <a:endParaRPr/>
          </a:p>
        </p:txBody>
      </p:sp>
      <p:sp>
        <p:nvSpPr>
          <p:cNvPr id="668" name="Google Shape;668;g13e3a906ffb_0_572"/>
          <p:cNvSpPr txBox="1"/>
          <p:nvPr>
            <p:ph idx="4294967295" type="body"/>
          </p:nvPr>
        </p:nvSpPr>
        <p:spPr>
          <a:xfrm rot="-425">
            <a:off x="586250" y="1390807"/>
            <a:ext cx="2425500" cy="33486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The following operators are known as JavaScript assignment operators.</a:t>
            </a:r>
            <a:endParaRPr sz="2500"/>
          </a:p>
        </p:txBody>
      </p:sp>
      <p:graphicFrame>
        <p:nvGraphicFramePr>
          <p:cNvPr id="669" name="Google Shape;669;g13e3a906ffb_0_572"/>
          <p:cNvGraphicFramePr/>
          <p:nvPr/>
        </p:nvGraphicFramePr>
        <p:xfrm>
          <a:off x="3313000" y="1390650"/>
          <a:ext cx="3000000" cy="3000000"/>
        </p:xfrm>
        <a:graphic>
          <a:graphicData uri="http://schemas.openxmlformats.org/drawingml/2006/table">
            <a:tbl>
              <a:tblPr>
                <a:solidFill>
                  <a:srgbClr val="FFFFFF"/>
                </a:solidFill>
                <a:tableStyleId>{484EFFE4-8351-44FA-A474-5D6F84B55625}</a:tableStyleId>
              </a:tblPr>
              <a:tblGrid>
                <a:gridCol w="1511475"/>
                <a:gridCol w="2990800"/>
                <a:gridCol w="4105925"/>
              </a:tblGrid>
              <a:tr h="428625">
                <a:tc>
                  <a:txBody>
                    <a:bodyPr/>
                    <a:lstStyle/>
                    <a:p>
                      <a:pPr indent="0" lvl="0" marL="0" rtl="0" algn="l">
                        <a:lnSpc>
                          <a:spcPct val="115000"/>
                        </a:lnSpc>
                        <a:spcBef>
                          <a:spcPts val="0"/>
                        </a:spcBef>
                        <a:spcAft>
                          <a:spcPts val="0"/>
                        </a:spcAft>
                        <a:buNone/>
                      </a:pPr>
                      <a:r>
                        <a:rPr b="1" lang="en-US" sz="2400">
                          <a:highlight>
                            <a:srgbClr val="CCCCCC"/>
                          </a:highlight>
                          <a:latin typeface="Times New Roman"/>
                          <a:ea typeface="Times New Roman"/>
                          <a:cs typeface="Times New Roman"/>
                          <a:sym typeface="Times New Roman"/>
                        </a:rPr>
                        <a:t>Operator</a:t>
                      </a:r>
                      <a:endParaRPr b="1" sz="2400">
                        <a:highlight>
                          <a:srgbClr val="CCCCCC"/>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2400">
                          <a:highlight>
                            <a:srgbClr val="CCCCCC"/>
                          </a:highlight>
                          <a:latin typeface="Times New Roman"/>
                          <a:ea typeface="Times New Roman"/>
                          <a:cs typeface="Times New Roman"/>
                          <a:sym typeface="Times New Roman"/>
                        </a:rPr>
                        <a:t>Description</a:t>
                      </a:r>
                      <a:endParaRPr b="1" sz="2400">
                        <a:highlight>
                          <a:srgbClr val="CCCCCC"/>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2400">
                          <a:highlight>
                            <a:srgbClr val="CCCCCC"/>
                          </a:highlight>
                          <a:latin typeface="Times New Roman"/>
                          <a:ea typeface="Times New Roman"/>
                          <a:cs typeface="Times New Roman"/>
                          <a:sym typeface="Times New Roman"/>
                        </a:rPr>
                        <a:t>Example</a:t>
                      </a:r>
                      <a:endParaRPr b="1" sz="2400">
                        <a:highlight>
                          <a:srgbClr val="CCCCCC"/>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419100">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Assign</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10+10 = 20</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Add and assign</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var a=10; a+=20; Now a = 30</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Subtract and assign</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var a=20; a-=10; Now a = 10</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Multiply and assign</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var a=10; a*=20; Now a = 200</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Divide and assign</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var a=10; a/=2; Now a = 5</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Modulus and assign</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US" sz="2400">
                          <a:solidFill>
                            <a:srgbClr val="333333"/>
                          </a:solidFill>
                          <a:highlight>
                            <a:srgbClr val="FFFFFF"/>
                          </a:highlight>
                          <a:latin typeface="Roboto"/>
                          <a:ea typeface="Roboto"/>
                          <a:cs typeface="Roboto"/>
                          <a:sym typeface="Roboto"/>
                        </a:rPr>
                        <a:t>var a=10; a%=2; Now a = 0</a:t>
                      </a:r>
                      <a:endParaRPr sz="24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13e3a906ffb_0_580"/>
          <p:cNvSpPr txBox="1"/>
          <p:nvPr>
            <p:ph type="title"/>
          </p:nvPr>
        </p:nvSpPr>
        <p:spPr>
          <a:xfrm>
            <a:off x="8322906" y="415635"/>
            <a:ext cx="3030900" cy="22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Assignment </a:t>
            </a:r>
            <a:r>
              <a:rPr lang="en-US"/>
              <a:t>Operators</a:t>
            </a:r>
            <a:endParaRPr/>
          </a:p>
        </p:txBody>
      </p:sp>
      <p:sp>
        <p:nvSpPr>
          <p:cNvPr id="676" name="Google Shape;676;g13e3a906ffb_0_580"/>
          <p:cNvSpPr txBox="1"/>
          <p:nvPr>
            <p:ph idx="1" type="body"/>
          </p:nvPr>
        </p:nvSpPr>
        <p:spPr>
          <a:xfrm>
            <a:off x="564350" y="1928946"/>
            <a:ext cx="7277100" cy="15363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Try writing the code given in the </a:t>
            </a:r>
            <a:r>
              <a:rPr lang="en-US" sz="2500" u="sng">
                <a:solidFill>
                  <a:schemeClr val="hlink"/>
                </a:solidFill>
                <a:hlinkClick r:id="rId3"/>
              </a:rPr>
              <a:t>example here.</a:t>
            </a:r>
            <a:r>
              <a:rPr lang="en-US" sz="2500"/>
              <a:t> After writing it, check the output.</a:t>
            </a:r>
            <a:endParaRPr sz="2500"/>
          </a:p>
        </p:txBody>
      </p:sp>
      <p:sp>
        <p:nvSpPr>
          <p:cNvPr id="677" name="Google Shape;677;g13e3a906ffb_0_580"/>
          <p:cNvSpPr txBox="1"/>
          <p:nvPr>
            <p:ph idx="2" type="body"/>
          </p:nvPr>
        </p:nvSpPr>
        <p:spPr>
          <a:xfrm>
            <a:off x="8466750" y="3646727"/>
            <a:ext cx="3030900" cy="23892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b="1" lang="en-US" sz="2500"/>
              <a:t>Practice Task</a:t>
            </a:r>
            <a:endParaRPr/>
          </a:p>
        </p:txBody>
      </p:sp>
      <p:sp>
        <p:nvSpPr>
          <p:cNvPr id="678" name="Google Shape;678;g13e3a906ffb_0_58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13e3a906ffb_0_598"/>
          <p:cNvSpPr txBox="1"/>
          <p:nvPr>
            <p:ph type="ctrTitle"/>
          </p:nvPr>
        </p:nvSpPr>
        <p:spPr>
          <a:xfrm>
            <a:off x="1097280" y="758951"/>
            <a:ext cx="10058400" cy="5146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Errors &amp; Exceptions Handling</a:t>
            </a:r>
            <a:endParaRPr/>
          </a:p>
        </p:txBody>
      </p:sp>
      <p:sp>
        <p:nvSpPr>
          <p:cNvPr id="685" name="Google Shape;685;g13e3a906ffb_0_59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13e3a906ffb_0_60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Syntax Errors</a:t>
            </a:r>
            <a:endParaRPr/>
          </a:p>
        </p:txBody>
      </p:sp>
      <p:sp>
        <p:nvSpPr>
          <p:cNvPr id="692" name="Google Shape;692;g13e3a906ffb_0_60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693" name="Google Shape;693;g13e3a906ffb_0_606"/>
          <p:cNvSpPr txBox="1"/>
          <p:nvPr>
            <p:ph idx="1" type="body"/>
          </p:nvPr>
        </p:nvSpPr>
        <p:spPr>
          <a:xfrm>
            <a:off x="1097275" y="1845727"/>
            <a:ext cx="10058400" cy="10572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500"/>
              <a:t>Find out the reason that why does t</a:t>
            </a:r>
            <a:r>
              <a:rPr lang="en-US" sz="2500"/>
              <a:t>he following line causes a syntax error:</a:t>
            </a:r>
            <a:endParaRPr sz="2500"/>
          </a:p>
        </p:txBody>
      </p:sp>
      <p:pic>
        <p:nvPicPr>
          <p:cNvPr id="694" name="Google Shape;694;g13e3a906ffb_0_606"/>
          <p:cNvPicPr preferRelativeResize="0"/>
          <p:nvPr/>
        </p:nvPicPr>
        <p:blipFill>
          <a:blip r:embed="rId3">
            <a:alphaModFix/>
          </a:blip>
          <a:stretch>
            <a:fillRect/>
          </a:stretch>
        </p:blipFill>
        <p:spPr>
          <a:xfrm>
            <a:off x="2511000" y="2625219"/>
            <a:ext cx="6524150" cy="28433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g13e3a906ffb_0_61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Runtime Errors</a:t>
            </a:r>
            <a:endParaRPr/>
          </a:p>
        </p:txBody>
      </p:sp>
      <p:sp>
        <p:nvSpPr>
          <p:cNvPr id="701" name="Google Shape;701;g13e3a906ffb_0_615"/>
          <p:cNvSpPr txBox="1"/>
          <p:nvPr>
            <p:ph idx="1" type="body"/>
          </p:nvPr>
        </p:nvSpPr>
        <p:spPr>
          <a:xfrm>
            <a:off x="1097275" y="1845732"/>
            <a:ext cx="10058400" cy="11115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Find out the reason that why does the</a:t>
            </a:r>
            <a:r>
              <a:rPr lang="en-US"/>
              <a:t> </a:t>
            </a:r>
            <a:r>
              <a:rPr lang="en-US" sz="2500"/>
              <a:t>following line causes a runtime error</a:t>
            </a:r>
            <a:endParaRPr sz="2500"/>
          </a:p>
        </p:txBody>
      </p:sp>
      <p:sp>
        <p:nvSpPr>
          <p:cNvPr id="702" name="Google Shape;702;g13e3a906ffb_0_6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703" name="Google Shape;703;g13e3a906ffb_0_615"/>
          <p:cNvPicPr preferRelativeResize="0"/>
          <p:nvPr/>
        </p:nvPicPr>
        <p:blipFill>
          <a:blip r:embed="rId3">
            <a:alphaModFix/>
          </a:blip>
          <a:stretch>
            <a:fillRect/>
          </a:stretch>
        </p:blipFill>
        <p:spPr>
          <a:xfrm>
            <a:off x="2565375" y="2547195"/>
            <a:ext cx="5184350" cy="22243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13e3a906ffb_0_63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Logical Errors: </a:t>
            </a:r>
            <a:endParaRPr/>
          </a:p>
          <a:p>
            <a:pPr indent="0" lvl="0" marL="0" rtl="0" algn="l">
              <a:spcBef>
                <a:spcPts val="0"/>
              </a:spcBef>
              <a:spcAft>
                <a:spcPts val="0"/>
              </a:spcAft>
              <a:buNone/>
            </a:pPr>
            <a:r>
              <a:rPr lang="en-US"/>
              <a:t>The try...catch...finally Statement</a:t>
            </a:r>
            <a:endParaRPr/>
          </a:p>
        </p:txBody>
      </p:sp>
      <p:sp>
        <p:nvSpPr>
          <p:cNvPr id="710" name="Google Shape;710;g13e3a906ffb_0_634"/>
          <p:cNvSpPr txBox="1"/>
          <p:nvPr>
            <p:ph idx="1" type="body"/>
          </p:nvPr>
        </p:nvSpPr>
        <p:spPr>
          <a:xfrm>
            <a:off x="1097275" y="1845725"/>
            <a:ext cx="2857800" cy="4268400"/>
          </a:xfrm>
          <a:prstGeom prst="rect">
            <a:avLst/>
          </a:prstGeom>
        </p:spPr>
        <p:txBody>
          <a:bodyPr anchorCtr="0" anchor="t" bIns="45700" lIns="0" spcFirstLastPara="1" rIns="0" wrap="square" tIns="45700">
            <a:normAutofit fontScale="85000"/>
          </a:bodyPr>
          <a:lstStyle/>
          <a:p>
            <a:pPr indent="0" lvl="0" marL="0" rtl="0" algn="l">
              <a:lnSpc>
                <a:spcPct val="115000"/>
              </a:lnSpc>
              <a:spcBef>
                <a:spcPts val="1200"/>
              </a:spcBef>
              <a:spcAft>
                <a:spcPts val="0"/>
              </a:spcAft>
              <a:buNone/>
            </a:pPr>
            <a:r>
              <a:rPr lang="en-US" sz="2300"/>
              <a:t>Here is an example where we are trying to call a non-existing function which in turn is raising an exception. Let us see how it behaves without </a:t>
            </a:r>
            <a:r>
              <a:rPr b="1" lang="en-US" sz="2300"/>
              <a:t>try...catch−</a:t>
            </a:r>
            <a:endParaRPr b="1" sz="2300"/>
          </a:p>
          <a:p>
            <a:pPr indent="0" lvl="0" marL="0" rtl="0" algn="l">
              <a:lnSpc>
                <a:spcPct val="115000"/>
              </a:lnSpc>
              <a:spcBef>
                <a:spcPts val="1200"/>
              </a:spcBef>
              <a:spcAft>
                <a:spcPts val="0"/>
              </a:spcAft>
              <a:buNone/>
            </a:pPr>
            <a:r>
              <a:rPr b="1" lang="en-US" sz="2300">
                <a:highlight>
                  <a:srgbClr val="FFFFCC"/>
                </a:highlight>
              </a:rPr>
              <a:t>Try writing this code and then tally your output.</a:t>
            </a:r>
            <a:endParaRPr b="1" sz="2300">
              <a:highlight>
                <a:srgbClr val="FFFFCC"/>
              </a:highlight>
            </a:endParaRPr>
          </a:p>
          <a:p>
            <a:pPr indent="0" lvl="0" marL="0" rtl="0" algn="l">
              <a:lnSpc>
                <a:spcPct val="115000"/>
              </a:lnSpc>
              <a:spcBef>
                <a:spcPts val="1200"/>
              </a:spcBef>
              <a:spcAft>
                <a:spcPts val="0"/>
              </a:spcAft>
              <a:buNone/>
            </a:pPr>
            <a:r>
              <a:rPr b="1" lang="en-US" sz="2300" u="sng">
                <a:solidFill>
                  <a:schemeClr val="hlink"/>
                </a:solidFill>
                <a:hlinkClick r:id="rId3"/>
              </a:rPr>
              <a:t>Check the output here.</a:t>
            </a:r>
            <a:endParaRPr b="1" sz="2300"/>
          </a:p>
        </p:txBody>
      </p:sp>
      <p:sp>
        <p:nvSpPr>
          <p:cNvPr id="711" name="Google Shape;711;g13e3a906ffb_0_6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712" name="Google Shape;712;g13e3a906ffb_0_634"/>
          <p:cNvPicPr preferRelativeResize="0"/>
          <p:nvPr/>
        </p:nvPicPr>
        <p:blipFill>
          <a:blip r:embed="rId4">
            <a:alphaModFix/>
          </a:blip>
          <a:stretch>
            <a:fillRect/>
          </a:stretch>
        </p:blipFill>
        <p:spPr>
          <a:xfrm>
            <a:off x="4746429" y="1845723"/>
            <a:ext cx="6265747" cy="4402688"/>
          </a:xfrm>
          <a:prstGeom prst="rect">
            <a:avLst/>
          </a:prstGeom>
          <a:noFill/>
          <a:ln>
            <a:noFill/>
          </a:ln>
        </p:spPr>
      </p:pic>
      <p:sp>
        <p:nvSpPr>
          <p:cNvPr id="713" name="Google Shape;713;g13e3a906ffb_0_634"/>
          <p:cNvSpPr txBox="1"/>
          <p:nvPr>
            <p:ph type="title"/>
          </p:nvPr>
        </p:nvSpPr>
        <p:spPr>
          <a:xfrm>
            <a:off x="328027" y="954250"/>
            <a:ext cx="8076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1</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13e3a906ffb_0_644"/>
          <p:cNvSpPr txBox="1"/>
          <p:nvPr>
            <p:ph idx="1" type="body"/>
          </p:nvPr>
        </p:nvSpPr>
        <p:spPr>
          <a:xfrm>
            <a:off x="758350" y="1828100"/>
            <a:ext cx="3269400" cy="4431300"/>
          </a:xfrm>
          <a:prstGeom prst="rect">
            <a:avLst/>
          </a:prstGeom>
        </p:spPr>
        <p:txBody>
          <a:bodyPr anchorCtr="0" anchor="t" bIns="45700" lIns="0" spcFirstLastPara="1" rIns="0" wrap="square" tIns="45700">
            <a:normAutofit fontScale="92500" lnSpcReduction="10000"/>
          </a:bodyPr>
          <a:lstStyle/>
          <a:p>
            <a:pPr indent="0" lvl="0" marL="0" rtl="0" algn="l">
              <a:lnSpc>
                <a:spcPct val="115000"/>
              </a:lnSpc>
              <a:spcBef>
                <a:spcPts val="1200"/>
              </a:spcBef>
              <a:spcAft>
                <a:spcPts val="0"/>
              </a:spcAft>
              <a:buNone/>
            </a:pPr>
            <a:r>
              <a:rPr lang="en-US" sz="2400"/>
              <a:t>Now let us try to catch this exception using t</a:t>
            </a:r>
            <a:r>
              <a:rPr b="1" lang="en-US" sz="2400"/>
              <a:t>ry...catch</a:t>
            </a:r>
            <a:r>
              <a:rPr lang="en-US" sz="2400"/>
              <a:t> and display a user-friendly message. You can also suppress this message, if you want to hide this error from a user.</a:t>
            </a:r>
            <a:endParaRPr sz="2400"/>
          </a:p>
          <a:p>
            <a:pPr indent="0" lvl="0" marL="0" rtl="0" algn="l">
              <a:lnSpc>
                <a:spcPct val="115000"/>
              </a:lnSpc>
              <a:spcBef>
                <a:spcPts val="1200"/>
              </a:spcBef>
              <a:spcAft>
                <a:spcPts val="0"/>
              </a:spcAft>
              <a:buNone/>
            </a:pPr>
            <a:r>
              <a:rPr b="1" lang="en-US" sz="2300">
                <a:highlight>
                  <a:srgbClr val="FFFFCC"/>
                </a:highlight>
              </a:rPr>
              <a:t>Try writing this code and then tally your output.</a:t>
            </a:r>
            <a:endParaRPr sz="2400"/>
          </a:p>
          <a:p>
            <a:pPr indent="0" lvl="0" marL="0" rtl="0" algn="l">
              <a:lnSpc>
                <a:spcPct val="115000"/>
              </a:lnSpc>
              <a:spcBef>
                <a:spcPts val="1200"/>
              </a:spcBef>
              <a:spcAft>
                <a:spcPts val="0"/>
              </a:spcAft>
              <a:buNone/>
            </a:pPr>
            <a:r>
              <a:rPr b="1" lang="en-US" sz="2300" u="sng">
                <a:solidFill>
                  <a:schemeClr val="hlink"/>
                </a:solidFill>
                <a:hlinkClick r:id="rId3"/>
              </a:rPr>
              <a:t>Check the output here</a:t>
            </a:r>
            <a:r>
              <a:rPr b="1" lang="en-US" sz="2300"/>
              <a:t>.</a:t>
            </a:r>
            <a:endParaRPr sz="2400"/>
          </a:p>
        </p:txBody>
      </p:sp>
      <p:sp>
        <p:nvSpPr>
          <p:cNvPr id="720" name="Google Shape;720;g13e3a906ffb_0_64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721" name="Google Shape;721;g13e3a906ffb_0_644"/>
          <p:cNvPicPr preferRelativeResize="0"/>
          <p:nvPr/>
        </p:nvPicPr>
        <p:blipFill>
          <a:blip r:embed="rId4">
            <a:alphaModFix/>
          </a:blip>
          <a:stretch>
            <a:fillRect/>
          </a:stretch>
        </p:blipFill>
        <p:spPr>
          <a:xfrm>
            <a:off x="4666375" y="256888"/>
            <a:ext cx="6687425" cy="6344224"/>
          </a:xfrm>
          <a:prstGeom prst="rect">
            <a:avLst/>
          </a:prstGeom>
          <a:noFill/>
          <a:ln>
            <a:noFill/>
          </a:ln>
        </p:spPr>
      </p:pic>
      <p:sp>
        <p:nvSpPr>
          <p:cNvPr id="722" name="Google Shape;722;g13e3a906ffb_0_644"/>
          <p:cNvSpPr txBox="1"/>
          <p:nvPr>
            <p:ph type="title"/>
          </p:nvPr>
        </p:nvSpPr>
        <p:spPr>
          <a:xfrm>
            <a:off x="1066805" y="256900"/>
            <a:ext cx="9471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2</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g13e3a906ffb_0_652"/>
          <p:cNvSpPr txBox="1"/>
          <p:nvPr>
            <p:ph type="title"/>
          </p:nvPr>
        </p:nvSpPr>
        <p:spPr>
          <a:xfrm>
            <a:off x="1097280" y="286600"/>
            <a:ext cx="1007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3</a:t>
            </a:r>
            <a:endParaRPr/>
          </a:p>
        </p:txBody>
      </p:sp>
      <p:sp>
        <p:nvSpPr>
          <p:cNvPr id="729" name="Google Shape;729;g13e3a906ffb_0_652"/>
          <p:cNvSpPr txBox="1"/>
          <p:nvPr>
            <p:ph idx="1" type="body"/>
          </p:nvPr>
        </p:nvSpPr>
        <p:spPr>
          <a:xfrm>
            <a:off x="1097275" y="1845725"/>
            <a:ext cx="3184500" cy="4510500"/>
          </a:xfrm>
          <a:prstGeom prst="rect">
            <a:avLst/>
          </a:prstGeom>
        </p:spPr>
        <p:txBody>
          <a:bodyPr anchorCtr="0" anchor="t" bIns="45700" lIns="0" spcFirstLastPara="1" rIns="0" wrap="square" tIns="45700">
            <a:normAutofit lnSpcReduction="10000"/>
          </a:bodyPr>
          <a:lstStyle/>
          <a:p>
            <a:pPr indent="0" lvl="0" marL="0" rtl="0" algn="l">
              <a:lnSpc>
                <a:spcPct val="115000"/>
              </a:lnSpc>
              <a:spcBef>
                <a:spcPts val="1200"/>
              </a:spcBef>
              <a:spcAft>
                <a:spcPts val="0"/>
              </a:spcAft>
              <a:buNone/>
            </a:pPr>
            <a:r>
              <a:rPr lang="en-US" sz="2400"/>
              <a:t>You can use finally block which will always execute unconditionally after the try/catch. Here is an example.</a:t>
            </a:r>
            <a:endParaRPr sz="2400"/>
          </a:p>
          <a:p>
            <a:pPr indent="0" lvl="0" marL="0" rtl="0" algn="l">
              <a:lnSpc>
                <a:spcPct val="115000"/>
              </a:lnSpc>
              <a:spcBef>
                <a:spcPts val="1200"/>
              </a:spcBef>
              <a:spcAft>
                <a:spcPts val="0"/>
              </a:spcAft>
              <a:buNone/>
            </a:pPr>
            <a:r>
              <a:t/>
            </a:r>
            <a:endParaRPr sz="2400"/>
          </a:p>
          <a:p>
            <a:pPr indent="0" lvl="0" marL="0" rtl="0" algn="l">
              <a:lnSpc>
                <a:spcPct val="115000"/>
              </a:lnSpc>
              <a:spcBef>
                <a:spcPts val="1200"/>
              </a:spcBef>
              <a:spcAft>
                <a:spcPts val="0"/>
              </a:spcAft>
              <a:buNone/>
            </a:pPr>
            <a:r>
              <a:rPr b="1" lang="en-US" sz="2300">
                <a:highlight>
                  <a:srgbClr val="FFFFCC"/>
                </a:highlight>
              </a:rPr>
              <a:t>Try writing this code and then tally your output.</a:t>
            </a:r>
            <a:endParaRPr b="1" sz="2300">
              <a:highlight>
                <a:srgbClr val="FFFFCC"/>
              </a:highlight>
            </a:endParaRPr>
          </a:p>
          <a:p>
            <a:pPr indent="0" lvl="0" marL="0" rtl="0" algn="l">
              <a:lnSpc>
                <a:spcPct val="115000"/>
              </a:lnSpc>
              <a:spcBef>
                <a:spcPts val="1200"/>
              </a:spcBef>
              <a:spcAft>
                <a:spcPts val="0"/>
              </a:spcAft>
              <a:buNone/>
            </a:pPr>
            <a:r>
              <a:rPr b="1" lang="en-US" sz="2300" u="sng">
                <a:solidFill>
                  <a:schemeClr val="hlink"/>
                </a:solidFill>
                <a:hlinkClick r:id="rId3"/>
              </a:rPr>
              <a:t>Check the output here</a:t>
            </a:r>
            <a:r>
              <a:rPr b="1" lang="en-US" sz="2300"/>
              <a:t>.</a:t>
            </a:r>
            <a:endParaRPr sz="2400"/>
          </a:p>
        </p:txBody>
      </p:sp>
      <p:sp>
        <p:nvSpPr>
          <p:cNvPr id="730" name="Google Shape;730;g13e3a906ffb_0_6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731" name="Google Shape;731;g13e3a906ffb_0_652"/>
          <p:cNvPicPr preferRelativeResize="0"/>
          <p:nvPr/>
        </p:nvPicPr>
        <p:blipFill>
          <a:blip r:embed="rId4">
            <a:alphaModFix/>
          </a:blip>
          <a:stretch>
            <a:fillRect/>
          </a:stretch>
        </p:blipFill>
        <p:spPr>
          <a:xfrm>
            <a:off x="5032900" y="124175"/>
            <a:ext cx="6320900" cy="66096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g13e3a906ffb_0_673"/>
          <p:cNvSpPr txBox="1"/>
          <p:nvPr>
            <p:ph type="title"/>
          </p:nvPr>
        </p:nvSpPr>
        <p:spPr>
          <a:xfrm>
            <a:off x="1097274" y="286600"/>
            <a:ext cx="79743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Throw Statement</a:t>
            </a:r>
            <a:endParaRPr/>
          </a:p>
        </p:txBody>
      </p:sp>
      <p:sp>
        <p:nvSpPr>
          <p:cNvPr id="738" name="Google Shape;738;g13e3a906ffb_0_673"/>
          <p:cNvSpPr txBox="1"/>
          <p:nvPr>
            <p:ph idx="1" type="body"/>
          </p:nvPr>
        </p:nvSpPr>
        <p:spPr>
          <a:xfrm>
            <a:off x="1247100" y="2159975"/>
            <a:ext cx="9697800" cy="3809100"/>
          </a:xfrm>
          <a:prstGeom prst="rect">
            <a:avLst/>
          </a:prstGeom>
        </p:spPr>
        <p:txBody>
          <a:bodyPr anchorCtr="0" anchor="t" bIns="45700" lIns="0" spcFirstLastPara="1" rIns="0" wrap="square" tIns="45700">
            <a:normAutofit/>
          </a:bodyPr>
          <a:lstStyle/>
          <a:p>
            <a:pPr indent="-374650" lvl="0" marL="457200" rtl="0" algn="l">
              <a:lnSpc>
                <a:spcPct val="115000"/>
              </a:lnSpc>
              <a:spcBef>
                <a:spcPts val="1200"/>
              </a:spcBef>
              <a:spcAft>
                <a:spcPts val="0"/>
              </a:spcAft>
              <a:buSzPts val="2300"/>
              <a:buChar char="➢"/>
            </a:pPr>
            <a:r>
              <a:rPr lang="en-US" sz="2300"/>
              <a:t>You can use throw statement to raise your built-in exceptions or your customized exceptions. </a:t>
            </a:r>
            <a:endParaRPr sz="2300"/>
          </a:p>
          <a:p>
            <a:pPr indent="-374650" lvl="0" marL="457200" rtl="0" algn="l">
              <a:lnSpc>
                <a:spcPct val="115000"/>
              </a:lnSpc>
              <a:spcBef>
                <a:spcPts val="0"/>
              </a:spcBef>
              <a:spcAft>
                <a:spcPts val="0"/>
              </a:spcAft>
              <a:buSzPts val="2300"/>
              <a:buChar char="➢"/>
            </a:pPr>
            <a:r>
              <a:rPr lang="en-US" sz="2300"/>
              <a:t>Later these exceptions can be captured and you can take an appropriate action.</a:t>
            </a:r>
            <a:endParaRPr sz="2300"/>
          </a:p>
        </p:txBody>
      </p:sp>
      <p:sp>
        <p:nvSpPr>
          <p:cNvPr id="739" name="Google Shape;739;g13e3a906ffb_0_67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13e3a906ffb_0_665"/>
          <p:cNvSpPr txBox="1"/>
          <p:nvPr>
            <p:ph type="title"/>
          </p:nvPr>
        </p:nvSpPr>
        <p:spPr>
          <a:xfrm>
            <a:off x="1097277" y="286600"/>
            <a:ext cx="51801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Throw Statement</a:t>
            </a:r>
            <a:endParaRPr/>
          </a:p>
        </p:txBody>
      </p:sp>
      <p:sp>
        <p:nvSpPr>
          <p:cNvPr id="746" name="Google Shape;746;g13e3a906ffb_0_665"/>
          <p:cNvSpPr txBox="1"/>
          <p:nvPr>
            <p:ph idx="1" type="body"/>
          </p:nvPr>
        </p:nvSpPr>
        <p:spPr>
          <a:xfrm>
            <a:off x="915850" y="1863875"/>
            <a:ext cx="3837600" cy="41052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lang="en-US" sz="2300"/>
              <a:t>This example demonstrates how to use a throw statement.</a:t>
            </a:r>
            <a:endParaRPr sz="2300"/>
          </a:p>
          <a:p>
            <a:pPr indent="0" lvl="0" marL="0" rtl="0" algn="l">
              <a:lnSpc>
                <a:spcPct val="115000"/>
              </a:lnSpc>
              <a:spcBef>
                <a:spcPts val="1200"/>
              </a:spcBef>
              <a:spcAft>
                <a:spcPts val="0"/>
              </a:spcAft>
              <a:buNone/>
            </a:pPr>
            <a:r>
              <a:t/>
            </a:r>
            <a:endParaRPr sz="2300"/>
          </a:p>
          <a:p>
            <a:pPr indent="0" lvl="0" marL="0" rtl="0" algn="l">
              <a:lnSpc>
                <a:spcPct val="115000"/>
              </a:lnSpc>
              <a:spcBef>
                <a:spcPts val="1200"/>
              </a:spcBef>
              <a:spcAft>
                <a:spcPts val="0"/>
              </a:spcAft>
              <a:buNone/>
            </a:pPr>
            <a:r>
              <a:rPr b="1" lang="en-US" sz="2300">
                <a:highlight>
                  <a:srgbClr val="FFFFCC"/>
                </a:highlight>
              </a:rPr>
              <a:t>Try writing this code and then tally your output.</a:t>
            </a:r>
            <a:endParaRPr b="1" sz="2300">
              <a:highlight>
                <a:srgbClr val="FFFFCC"/>
              </a:highlight>
            </a:endParaRPr>
          </a:p>
          <a:p>
            <a:pPr indent="0" lvl="0" marL="0" rtl="0" algn="l">
              <a:lnSpc>
                <a:spcPct val="115000"/>
              </a:lnSpc>
              <a:spcBef>
                <a:spcPts val="1200"/>
              </a:spcBef>
              <a:spcAft>
                <a:spcPts val="0"/>
              </a:spcAft>
              <a:buNone/>
            </a:pPr>
            <a:r>
              <a:rPr b="1" lang="en-US" sz="2300" u="sng">
                <a:solidFill>
                  <a:schemeClr val="hlink"/>
                </a:solidFill>
                <a:hlinkClick r:id="rId3"/>
              </a:rPr>
              <a:t>Check the output here.</a:t>
            </a:r>
            <a:endParaRPr sz="2300"/>
          </a:p>
        </p:txBody>
      </p:sp>
      <p:sp>
        <p:nvSpPr>
          <p:cNvPr id="747" name="Google Shape;747;g13e3a906ffb_0_66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748" name="Google Shape;748;g13e3a906ffb_0_665"/>
          <p:cNvPicPr preferRelativeResize="0"/>
          <p:nvPr/>
        </p:nvPicPr>
        <p:blipFill>
          <a:blip r:embed="rId4">
            <a:alphaModFix/>
          </a:blip>
          <a:stretch>
            <a:fillRect/>
          </a:stretch>
        </p:blipFill>
        <p:spPr>
          <a:xfrm>
            <a:off x="5025700" y="0"/>
            <a:ext cx="6495025"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3e2b1d14ec_0_22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Statements </a:t>
            </a:r>
            <a:endParaRPr/>
          </a:p>
        </p:txBody>
      </p:sp>
      <p:sp>
        <p:nvSpPr>
          <p:cNvPr id="200" name="Google Shape;200;g13e2b1d14ec_0_2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01" name="Google Shape;201;g13e2b1d14ec_0_22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fontScale="92500" lnSpcReduction="20000"/>
          </a:bodyPr>
          <a:lstStyle/>
          <a:p>
            <a:pPr indent="0" lvl="0" marL="0" rtl="0" algn="l">
              <a:lnSpc>
                <a:spcPct val="90000"/>
              </a:lnSpc>
              <a:spcBef>
                <a:spcPts val="1200"/>
              </a:spcBef>
              <a:spcAft>
                <a:spcPts val="0"/>
              </a:spcAft>
              <a:buSzPct val="77837"/>
              <a:buNone/>
            </a:pPr>
            <a:r>
              <a:rPr lang="en-US" sz="2500"/>
              <a:t>JavaScript statements are composed of: </a:t>
            </a:r>
            <a:endParaRPr sz="2500"/>
          </a:p>
          <a:p>
            <a:pPr indent="-375474" lvl="0" marL="457200" rtl="0" algn="l">
              <a:lnSpc>
                <a:spcPct val="115000"/>
              </a:lnSpc>
              <a:spcBef>
                <a:spcPts val="1200"/>
              </a:spcBef>
              <a:spcAft>
                <a:spcPts val="0"/>
              </a:spcAft>
              <a:buSzPct val="100000"/>
              <a:buChar char="➢"/>
            </a:pPr>
            <a:r>
              <a:rPr lang="en-US" sz="2500"/>
              <a:t>Values </a:t>
            </a:r>
            <a:endParaRPr sz="2500"/>
          </a:p>
          <a:p>
            <a:pPr indent="-375474" lvl="0" marL="457200" rtl="0" algn="l">
              <a:lnSpc>
                <a:spcPct val="115000"/>
              </a:lnSpc>
              <a:spcBef>
                <a:spcPts val="0"/>
              </a:spcBef>
              <a:spcAft>
                <a:spcPts val="0"/>
              </a:spcAft>
              <a:buSzPct val="100000"/>
              <a:buChar char="➢"/>
            </a:pPr>
            <a:r>
              <a:rPr lang="en-US" sz="2500"/>
              <a:t>Operators </a:t>
            </a:r>
            <a:endParaRPr sz="2500"/>
          </a:p>
          <a:p>
            <a:pPr indent="-375474" lvl="0" marL="457200" rtl="0" algn="l">
              <a:lnSpc>
                <a:spcPct val="115000"/>
              </a:lnSpc>
              <a:spcBef>
                <a:spcPts val="0"/>
              </a:spcBef>
              <a:spcAft>
                <a:spcPts val="0"/>
              </a:spcAft>
              <a:buSzPct val="100000"/>
              <a:buChar char="➢"/>
            </a:pPr>
            <a:r>
              <a:rPr lang="en-US" sz="2500"/>
              <a:t>Expressions </a:t>
            </a:r>
            <a:endParaRPr sz="2500"/>
          </a:p>
          <a:p>
            <a:pPr indent="-375474" lvl="0" marL="457200" rtl="0" algn="l">
              <a:lnSpc>
                <a:spcPct val="115000"/>
              </a:lnSpc>
              <a:spcBef>
                <a:spcPts val="0"/>
              </a:spcBef>
              <a:spcAft>
                <a:spcPts val="0"/>
              </a:spcAft>
              <a:buSzPct val="100000"/>
              <a:buChar char="➢"/>
            </a:pPr>
            <a:r>
              <a:rPr lang="en-US" sz="2500"/>
              <a:t>Keywords, and </a:t>
            </a:r>
            <a:endParaRPr sz="2500"/>
          </a:p>
          <a:p>
            <a:pPr indent="-375474" lvl="0" marL="457200" rtl="0" algn="l">
              <a:lnSpc>
                <a:spcPct val="115000"/>
              </a:lnSpc>
              <a:spcBef>
                <a:spcPts val="0"/>
              </a:spcBef>
              <a:spcAft>
                <a:spcPts val="0"/>
              </a:spcAft>
              <a:buSzPct val="100000"/>
              <a:buChar char="➢"/>
            </a:pPr>
            <a:r>
              <a:rPr lang="en-US" sz="2500"/>
              <a:t>Comments</a:t>
            </a:r>
            <a:endParaRPr sz="2500"/>
          </a:p>
          <a:p>
            <a:pPr indent="0" lvl="0" marL="0" rtl="0" algn="l">
              <a:lnSpc>
                <a:spcPct val="115000"/>
              </a:lnSpc>
              <a:spcBef>
                <a:spcPts val="1200"/>
              </a:spcBef>
              <a:spcAft>
                <a:spcPts val="0"/>
              </a:spcAft>
              <a:buSzPct val="77837"/>
              <a:buNone/>
            </a:pPr>
            <a:r>
              <a:rPr lang="en-US" sz="2500"/>
              <a:t>Order of execution of Statements is the same as they are written.</a:t>
            </a:r>
            <a:endParaRPr sz="2500"/>
          </a:p>
          <a:p>
            <a:pPr indent="0" lvl="0" marL="0" rtl="0" algn="l">
              <a:lnSpc>
                <a:spcPct val="115000"/>
              </a:lnSpc>
              <a:spcBef>
                <a:spcPts val="1200"/>
              </a:spcBef>
              <a:spcAft>
                <a:spcPts val="0"/>
              </a:spcAft>
              <a:buSzPct val="77837"/>
              <a:buNone/>
            </a:pPr>
            <a:r>
              <a:rPr b="1" lang="en-US" sz="2500"/>
              <a:t>Semicolons:</a:t>
            </a:r>
            <a:endParaRPr b="1" sz="2500"/>
          </a:p>
          <a:p>
            <a:pPr indent="-375474" lvl="0" marL="457200" rtl="0" algn="l">
              <a:lnSpc>
                <a:spcPct val="115000"/>
              </a:lnSpc>
              <a:spcBef>
                <a:spcPts val="1200"/>
              </a:spcBef>
              <a:spcAft>
                <a:spcPts val="0"/>
              </a:spcAft>
              <a:buSzPct val="100000"/>
              <a:buChar char="➢"/>
            </a:pPr>
            <a:r>
              <a:rPr lang="en-US" sz="2500"/>
              <a:t>Semicolons separate JavaScript statements.</a:t>
            </a:r>
            <a:endParaRPr sz="2500"/>
          </a:p>
          <a:p>
            <a:pPr indent="-375474" lvl="0" marL="457200" rtl="0" algn="l">
              <a:lnSpc>
                <a:spcPct val="115000"/>
              </a:lnSpc>
              <a:spcBef>
                <a:spcPts val="0"/>
              </a:spcBef>
              <a:spcAft>
                <a:spcPts val="0"/>
              </a:spcAft>
              <a:buSzPct val="100000"/>
              <a:buChar char="➢"/>
            </a:pPr>
            <a:r>
              <a:rPr lang="en-US" sz="2500"/>
              <a:t>Semicolon marks the end of a statement in javascript</a:t>
            </a:r>
            <a:endParaRPr sz="25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g13e3a906ffb_0_68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onerror() Method</a:t>
            </a:r>
            <a:endParaRPr/>
          </a:p>
        </p:txBody>
      </p:sp>
      <p:sp>
        <p:nvSpPr>
          <p:cNvPr id="755" name="Google Shape;755;g13e3a906ffb_0_682"/>
          <p:cNvSpPr txBox="1"/>
          <p:nvPr>
            <p:ph idx="1" type="body"/>
          </p:nvPr>
        </p:nvSpPr>
        <p:spPr>
          <a:xfrm>
            <a:off x="1066800" y="2081578"/>
            <a:ext cx="10058400" cy="28713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SzPts val="2500"/>
              <a:buChar char="➢"/>
            </a:pPr>
            <a:r>
              <a:rPr lang="en-US" sz="2500"/>
              <a:t>The onerror event handler was the first feature to facilitate error handling in JavaScript. </a:t>
            </a:r>
            <a:endParaRPr sz="2500"/>
          </a:p>
          <a:p>
            <a:pPr indent="-387350" lvl="0" marL="457200" rtl="0" algn="l">
              <a:lnSpc>
                <a:spcPct val="115000"/>
              </a:lnSpc>
              <a:spcBef>
                <a:spcPts val="0"/>
              </a:spcBef>
              <a:spcAft>
                <a:spcPts val="0"/>
              </a:spcAft>
              <a:buSzPts val="2500"/>
              <a:buChar char="➢"/>
            </a:pPr>
            <a:r>
              <a:rPr lang="en-US" sz="2500"/>
              <a:t>The error event is fired on the window object whenever an exception occurs on the page.</a:t>
            </a:r>
            <a:endParaRPr sz="2500"/>
          </a:p>
        </p:txBody>
      </p:sp>
      <p:sp>
        <p:nvSpPr>
          <p:cNvPr id="756" name="Google Shape;756;g13e3a906ffb_0_68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g13e3a906ffb_0_690"/>
          <p:cNvSpPr txBox="1"/>
          <p:nvPr>
            <p:ph type="title"/>
          </p:nvPr>
        </p:nvSpPr>
        <p:spPr>
          <a:xfrm>
            <a:off x="1097276" y="286600"/>
            <a:ext cx="3656100" cy="1450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The onerror() Method</a:t>
            </a:r>
            <a:endParaRPr/>
          </a:p>
        </p:txBody>
      </p:sp>
      <p:sp>
        <p:nvSpPr>
          <p:cNvPr id="763" name="Google Shape;763;g13e3a906ffb_0_690"/>
          <p:cNvSpPr txBox="1"/>
          <p:nvPr>
            <p:ph idx="1" type="body"/>
          </p:nvPr>
        </p:nvSpPr>
        <p:spPr>
          <a:xfrm>
            <a:off x="915850" y="1863875"/>
            <a:ext cx="3837600" cy="41052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b="1" lang="en-US" sz="2300">
                <a:highlight>
                  <a:srgbClr val="FFFFCC"/>
                </a:highlight>
              </a:rPr>
              <a:t>Try writing this code and then tally your output.</a:t>
            </a:r>
            <a:endParaRPr b="1" sz="2300">
              <a:highlight>
                <a:srgbClr val="FFFFCC"/>
              </a:highlight>
            </a:endParaRPr>
          </a:p>
          <a:p>
            <a:pPr indent="0" lvl="0" marL="0" rtl="0" algn="l">
              <a:lnSpc>
                <a:spcPct val="115000"/>
              </a:lnSpc>
              <a:spcBef>
                <a:spcPts val="1200"/>
              </a:spcBef>
              <a:spcAft>
                <a:spcPts val="0"/>
              </a:spcAft>
              <a:buNone/>
            </a:pPr>
            <a:r>
              <a:rPr b="1" lang="en-US" sz="2300" u="sng">
                <a:solidFill>
                  <a:schemeClr val="hlink"/>
                </a:solidFill>
                <a:hlinkClick r:id="rId3"/>
              </a:rPr>
              <a:t>Check the output here.</a:t>
            </a:r>
            <a:endParaRPr sz="2300"/>
          </a:p>
        </p:txBody>
      </p:sp>
      <p:sp>
        <p:nvSpPr>
          <p:cNvPr id="764" name="Google Shape;764;g13e3a906ffb_0_69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65" name="Google Shape;765;g13e3a906ffb_0_690"/>
          <p:cNvPicPr preferRelativeResize="0"/>
          <p:nvPr/>
        </p:nvPicPr>
        <p:blipFill>
          <a:blip r:embed="rId4">
            <a:alphaModFix/>
          </a:blip>
          <a:stretch>
            <a:fillRect/>
          </a:stretch>
        </p:blipFill>
        <p:spPr>
          <a:xfrm>
            <a:off x="4753450" y="997850"/>
            <a:ext cx="7403011" cy="53585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g13e3a906ffb_0_69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onerror() Method</a:t>
            </a:r>
            <a:endParaRPr/>
          </a:p>
        </p:txBody>
      </p:sp>
      <p:sp>
        <p:nvSpPr>
          <p:cNvPr id="772" name="Google Shape;772;g13e3a906ffb_0_699"/>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74650" lvl="0" marL="457200" rtl="0" algn="l">
              <a:lnSpc>
                <a:spcPct val="115000"/>
              </a:lnSpc>
              <a:spcBef>
                <a:spcPts val="1200"/>
              </a:spcBef>
              <a:spcAft>
                <a:spcPts val="0"/>
              </a:spcAft>
              <a:buSzPts val="2300"/>
              <a:buChar char="➢"/>
            </a:pPr>
            <a:r>
              <a:rPr lang="en-US" sz="2500"/>
              <a:t>The </a:t>
            </a:r>
            <a:r>
              <a:rPr b="1" lang="en-US" sz="2500"/>
              <a:t>onerror</a:t>
            </a:r>
            <a:r>
              <a:rPr lang="en-US" sz="2500"/>
              <a:t> event handler provides three pieces of information to identify the exact nature of the error −</a:t>
            </a:r>
            <a:endParaRPr sz="2500"/>
          </a:p>
          <a:p>
            <a:pPr indent="-374650" lvl="0" marL="457200" rtl="0" algn="l">
              <a:lnSpc>
                <a:spcPct val="115000"/>
              </a:lnSpc>
              <a:spcBef>
                <a:spcPts val="0"/>
              </a:spcBef>
              <a:spcAft>
                <a:spcPts val="0"/>
              </a:spcAft>
              <a:buSzPts val="2300"/>
              <a:buChar char="➢"/>
            </a:pPr>
            <a:r>
              <a:rPr b="1" lang="en-US" sz="2500"/>
              <a:t>Error message </a:t>
            </a:r>
            <a:r>
              <a:rPr lang="en-US" sz="2500"/>
              <a:t>− The same message that the browser would display for the given error</a:t>
            </a:r>
            <a:endParaRPr sz="2500"/>
          </a:p>
          <a:p>
            <a:pPr indent="-374650" lvl="0" marL="457200" rtl="0" algn="l">
              <a:lnSpc>
                <a:spcPct val="115000"/>
              </a:lnSpc>
              <a:spcBef>
                <a:spcPts val="0"/>
              </a:spcBef>
              <a:spcAft>
                <a:spcPts val="0"/>
              </a:spcAft>
              <a:buSzPts val="2300"/>
              <a:buChar char="➢"/>
            </a:pPr>
            <a:r>
              <a:rPr b="1" lang="en-US" sz="2500"/>
              <a:t>URL −</a:t>
            </a:r>
            <a:r>
              <a:rPr lang="en-US" sz="2500"/>
              <a:t> The file in which the error occurred</a:t>
            </a:r>
            <a:endParaRPr sz="2500"/>
          </a:p>
          <a:p>
            <a:pPr indent="-374650" lvl="0" marL="457200" rtl="0" algn="l">
              <a:lnSpc>
                <a:spcPct val="115000"/>
              </a:lnSpc>
              <a:spcBef>
                <a:spcPts val="0"/>
              </a:spcBef>
              <a:spcAft>
                <a:spcPts val="0"/>
              </a:spcAft>
              <a:buSzPts val="2300"/>
              <a:buChar char="➢"/>
            </a:pPr>
            <a:r>
              <a:rPr b="1" lang="en-US" sz="2500"/>
              <a:t>Line number</a:t>
            </a:r>
            <a:r>
              <a:rPr lang="en-US" sz="2500"/>
              <a:t>− The line number in the given URL that caused the error</a:t>
            </a:r>
            <a:endParaRPr sz="2500"/>
          </a:p>
        </p:txBody>
      </p:sp>
      <p:sp>
        <p:nvSpPr>
          <p:cNvPr id="773" name="Google Shape;773;g13e3a906ffb_0_69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g13e3a906ffb_0_706"/>
          <p:cNvSpPr txBox="1"/>
          <p:nvPr>
            <p:ph type="title"/>
          </p:nvPr>
        </p:nvSpPr>
        <p:spPr>
          <a:xfrm>
            <a:off x="1097276" y="286600"/>
            <a:ext cx="3656100" cy="1450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The onerror() Method</a:t>
            </a:r>
            <a:endParaRPr/>
          </a:p>
        </p:txBody>
      </p:sp>
      <p:sp>
        <p:nvSpPr>
          <p:cNvPr id="780" name="Google Shape;780;g13e3a906ffb_0_706"/>
          <p:cNvSpPr txBox="1"/>
          <p:nvPr>
            <p:ph idx="1" type="body"/>
          </p:nvPr>
        </p:nvSpPr>
        <p:spPr>
          <a:xfrm>
            <a:off x="915850" y="1863875"/>
            <a:ext cx="3837600" cy="4105200"/>
          </a:xfrm>
          <a:prstGeom prst="rect">
            <a:avLst/>
          </a:prstGeom>
        </p:spPr>
        <p:txBody>
          <a:bodyPr anchorCtr="0" anchor="t" bIns="45700" lIns="0" spcFirstLastPara="1" rIns="0" wrap="square" tIns="45700">
            <a:normAutofit/>
          </a:bodyPr>
          <a:lstStyle/>
          <a:p>
            <a:pPr indent="0" lvl="0" marL="0" rtl="0" algn="l">
              <a:lnSpc>
                <a:spcPct val="115000"/>
              </a:lnSpc>
              <a:spcBef>
                <a:spcPts val="1200"/>
              </a:spcBef>
              <a:spcAft>
                <a:spcPts val="0"/>
              </a:spcAft>
              <a:buNone/>
            </a:pPr>
            <a:r>
              <a:rPr b="1" lang="en-US" sz="2300">
                <a:highlight>
                  <a:srgbClr val="FFFFCC"/>
                </a:highlight>
              </a:rPr>
              <a:t>Here is the example to show how to extract this information.</a:t>
            </a:r>
            <a:endParaRPr b="1" sz="2300">
              <a:highlight>
                <a:srgbClr val="FFFFCC"/>
              </a:highlight>
            </a:endParaRPr>
          </a:p>
          <a:p>
            <a:pPr indent="0" lvl="0" marL="0" rtl="0" algn="l">
              <a:lnSpc>
                <a:spcPct val="115000"/>
              </a:lnSpc>
              <a:spcBef>
                <a:spcPts val="1200"/>
              </a:spcBef>
              <a:spcAft>
                <a:spcPts val="0"/>
              </a:spcAft>
              <a:buNone/>
            </a:pPr>
            <a:r>
              <a:rPr b="1" lang="en-US" sz="2300">
                <a:highlight>
                  <a:srgbClr val="FFFFCC"/>
                </a:highlight>
              </a:rPr>
              <a:t>Try writing this code and then tally your output.</a:t>
            </a:r>
            <a:endParaRPr b="1" sz="2300">
              <a:highlight>
                <a:srgbClr val="FFFFCC"/>
              </a:highlight>
            </a:endParaRPr>
          </a:p>
          <a:p>
            <a:pPr indent="0" lvl="0" marL="0" rtl="0" algn="l">
              <a:lnSpc>
                <a:spcPct val="115000"/>
              </a:lnSpc>
              <a:spcBef>
                <a:spcPts val="1200"/>
              </a:spcBef>
              <a:spcAft>
                <a:spcPts val="0"/>
              </a:spcAft>
              <a:buNone/>
            </a:pPr>
            <a:r>
              <a:rPr b="1" lang="en-US" sz="2300" u="sng">
                <a:solidFill>
                  <a:schemeClr val="hlink"/>
                </a:solidFill>
                <a:hlinkClick r:id="rId3"/>
              </a:rPr>
              <a:t>Check the output here.</a:t>
            </a:r>
            <a:endParaRPr sz="2300"/>
          </a:p>
        </p:txBody>
      </p:sp>
      <p:sp>
        <p:nvSpPr>
          <p:cNvPr id="781" name="Google Shape;781;g13e3a906ffb_0_70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82" name="Google Shape;782;g13e3a906ffb_0_706"/>
          <p:cNvPicPr preferRelativeResize="0"/>
          <p:nvPr/>
        </p:nvPicPr>
        <p:blipFill>
          <a:blip r:embed="rId4">
            <a:alphaModFix/>
          </a:blip>
          <a:stretch>
            <a:fillRect/>
          </a:stretch>
        </p:blipFill>
        <p:spPr>
          <a:xfrm>
            <a:off x="4597400" y="286600"/>
            <a:ext cx="7159029" cy="59681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g13e3a906ffb_0_71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Homework</a:t>
            </a:r>
            <a:endParaRPr/>
          </a:p>
        </p:txBody>
      </p:sp>
      <p:sp>
        <p:nvSpPr>
          <p:cNvPr id="789" name="Google Shape;789;g13e3a906ffb_0_716"/>
          <p:cNvSpPr txBox="1"/>
          <p:nvPr>
            <p:ph idx="1" type="body"/>
          </p:nvPr>
        </p:nvSpPr>
        <p:spPr>
          <a:xfrm>
            <a:off x="4191002" y="1845725"/>
            <a:ext cx="6964800" cy="40233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sz="2500"/>
              <a:t>1- </a:t>
            </a:r>
            <a:r>
              <a:rPr lang="en-US" sz="2500"/>
              <a:t>Students will practice exercises of the topics covered today from this link: </a:t>
            </a:r>
            <a:endParaRPr sz="2500"/>
          </a:p>
          <a:p>
            <a:pPr indent="0" lvl="0" marL="0" rtl="0" algn="l">
              <a:spcBef>
                <a:spcPts val="1200"/>
              </a:spcBef>
              <a:spcAft>
                <a:spcPts val="0"/>
              </a:spcAft>
              <a:buNone/>
            </a:pPr>
            <a:r>
              <a:rPr lang="en-US" sz="2500" u="sng">
                <a:solidFill>
                  <a:schemeClr val="hlink"/>
                </a:solidFill>
                <a:hlinkClick r:id="rId3"/>
              </a:rPr>
              <a:t>JavaScript Exercises</a:t>
            </a:r>
            <a:endParaRPr sz="2500"/>
          </a:p>
          <a:p>
            <a:pPr indent="0" lvl="0" marL="0" rtl="0" algn="l">
              <a:spcBef>
                <a:spcPts val="1200"/>
              </a:spcBef>
              <a:spcAft>
                <a:spcPts val="0"/>
              </a:spcAft>
              <a:buNone/>
            </a:pPr>
            <a:r>
              <a:t/>
            </a:r>
            <a:endParaRPr sz="2500"/>
          </a:p>
          <a:p>
            <a:pPr indent="0" lvl="0" marL="0" rtl="0" algn="l">
              <a:spcBef>
                <a:spcPts val="1200"/>
              </a:spcBef>
              <a:spcAft>
                <a:spcPts val="0"/>
              </a:spcAft>
              <a:buNone/>
            </a:pPr>
            <a:r>
              <a:rPr lang="en-US" sz="2500"/>
              <a:t>2- They will develop a multiplication table with the </a:t>
            </a:r>
            <a:r>
              <a:rPr lang="en-US" sz="2500" u="sng">
                <a:solidFill>
                  <a:schemeClr val="hlink"/>
                </a:solidFill>
                <a:hlinkClick r:id="rId4"/>
              </a:rPr>
              <a:t>help of this link.</a:t>
            </a:r>
            <a:endParaRPr sz="2500"/>
          </a:p>
          <a:p>
            <a:pPr indent="0" lvl="0" marL="0" rtl="0" algn="l">
              <a:spcBef>
                <a:spcPts val="1200"/>
              </a:spcBef>
              <a:spcAft>
                <a:spcPts val="0"/>
              </a:spcAft>
              <a:buNone/>
            </a:pPr>
            <a:r>
              <a:t/>
            </a:r>
            <a:endParaRPr sz="2500"/>
          </a:p>
          <a:p>
            <a:pPr indent="0" lvl="0" marL="0" rtl="0" algn="l">
              <a:spcBef>
                <a:spcPts val="1200"/>
              </a:spcBef>
              <a:spcAft>
                <a:spcPts val="0"/>
              </a:spcAft>
              <a:buNone/>
            </a:pPr>
            <a:r>
              <a:rPr lang="en-US" sz="2500"/>
              <a:t>They will come prepared for a marked quiz to be held in the next class. </a:t>
            </a:r>
            <a:endParaRPr sz="2500"/>
          </a:p>
        </p:txBody>
      </p:sp>
      <p:sp>
        <p:nvSpPr>
          <p:cNvPr id="790" name="Google Shape;790;g13e3a906ffb_0_7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791" name="Google Shape;791;g13e3a906ffb_0_716"/>
          <p:cNvPicPr preferRelativeResize="0"/>
          <p:nvPr/>
        </p:nvPicPr>
        <p:blipFill rotWithShape="1">
          <a:blip r:embed="rId5">
            <a:alphaModFix/>
          </a:blip>
          <a:srcRect b="0" l="0" r="3707" t="5177"/>
          <a:stretch/>
        </p:blipFill>
        <p:spPr>
          <a:xfrm>
            <a:off x="0" y="4227275"/>
            <a:ext cx="4009576" cy="26307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g13fa265fc80_0_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Reinforcement Tutorial</a:t>
            </a:r>
            <a:endParaRPr/>
          </a:p>
        </p:txBody>
      </p:sp>
      <p:sp>
        <p:nvSpPr>
          <p:cNvPr id="798" name="Google Shape;798;g13fa265fc80_0_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lnSpc>
                <a:spcPct val="150000"/>
              </a:lnSpc>
              <a:spcBef>
                <a:spcPts val="1200"/>
              </a:spcBef>
              <a:spcAft>
                <a:spcPts val="0"/>
              </a:spcAft>
              <a:buNone/>
            </a:pPr>
            <a:r>
              <a:rPr lang="en-US" sz="2600"/>
              <a:t>This tutorial can be shared with the students for further practice and reinforcement: </a:t>
            </a:r>
            <a:r>
              <a:rPr lang="en-US" sz="2600" u="sng">
                <a:solidFill>
                  <a:schemeClr val="hlink"/>
                </a:solidFill>
                <a:hlinkClick r:id="rId3"/>
              </a:rPr>
              <a:t>https://www.guru99.com/interactive-javascript-tutorials.html</a:t>
            </a:r>
            <a:r>
              <a:rPr lang="en-US" sz="2600"/>
              <a:t>   </a:t>
            </a:r>
            <a:endParaRPr sz="2600"/>
          </a:p>
          <a:p>
            <a:pPr indent="0" lvl="0" marL="0" rtl="0" algn="l">
              <a:spcBef>
                <a:spcPts val="1200"/>
              </a:spcBef>
              <a:spcAft>
                <a:spcPts val="0"/>
              </a:spcAft>
              <a:buNone/>
            </a:pPr>
            <a:r>
              <a:t/>
            </a:r>
            <a:endParaRPr/>
          </a:p>
        </p:txBody>
      </p:sp>
      <p:sp>
        <p:nvSpPr>
          <p:cNvPr id="799" name="Google Shape;799;g13fa265fc80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g13e29f36040_1_161"/>
          <p:cNvPicPr preferRelativeResize="0"/>
          <p:nvPr/>
        </p:nvPicPr>
        <p:blipFill rotWithShape="1">
          <a:blip r:embed="rId3">
            <a:alphaModFix/>
          </a:blip>
          <a:srcRect b="0" l="11644" r="0" t="0"/>
          <a:stretch/>
        </p:blipFill>
        <p:spPr>
          <a:xfrm>
            <a:off x="7452400" y="3841875"/>
            <a:ext cx="4739599" cy="3016125"/>
          </a:xfrm>
          <a:prstGeom prst="rect">
            <a:avLst/>
          </a:prstGeom>
          <a:noFill/>
          <a:ln>
            <a:noFill/>
          </a:ln>
        </p:spPr>
      </p:pic>
      <p:sp>
        <p:nvSpPr>
          <p:cNvPr id="805" name="Google Shape;805;g13e29f36040_1_16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806" name="Google Shape;806;g13e29f36040_1_161"/>
          <p:cNvSpPr txBox="1"/>
          <p:nvPr>
            <p:ph idx="1" type="body"/>
          </p:nvPr>
        </p:nvSpPr>
        <p:spPr>
          <a:xfrm>
            <a:off x="1596350" y="2697450"/>
            <a:ext cx="6675000" cy="3659100"/>
          </a:xfrm>
          <a:prstGeom prst="rect">
            <a:avLst/>
          </a:prstGeom>
          <a:noFill/>
          <a:ln>
            <a:noFill/>
          </a:ln>
        </p:spPr>
        <p:txBody>
          <a:bodyPr anchorCtr="0" anchor="t" bIns="45700" lIns="0" spcFirstLastPara="1" rIns="0" wrap="square" tIns="45700">
            <a:normAutofit/>
          </a:bodyPr>
          <a:lstStyle/>
          <a:p>
            <a:pPr indent="0" lvl="0" marL="457200" rtl="0" algn="l">
              <a:lnSpc>
                <a:spcPct val="115000"/>
              </a:lnSpc>
              <a:spcBef>
                <a:spcPts val="1200"/>
              </a:spcBef>
              <a:spcAft>
                <a:spcPts val="0"/>
              </a:spcAft>
              <a:buSzPts val="1800"/>
              <a:buNone/>
            </a:pPr>
            <a:r>
              <a:rPr lang="en-US" sz="2500"/>
              <a:t>Functions</a:t>
            </a:r>
            <a:endParaRPr sz="2500"/>
          </a:p>
          <a:p>
            <a:pPr indent="0" lvl="0" marL="457200" rtl="0" algn="l">
              <a:lnSpc>
                <a:spcPct val="115000"/>
              </a:lnSpc>
              <a:spcBef>
                <a:spcPts val="1200"/>
              </a:spcBef>
              <a:spcAft>
                <a:spcPts val="0"/>
              </a:spcAft>
              <a:buSzPts val="1800"/>
              <a:buNone/>
            </a:pPr>
            <a:r>
              <a:rPr lang="en-US" sz="2500"/>
              <a:t>Data Types</a:t>
            </a:r>
            <a:endParaRPr sz="2500"/>
          </a:p>
          <a:p>
            <a:pPr indent="0" lvl="0" marL="457200" rtl="0" algn="l">
              <a:lnSpc>
                <a:spcPct val="115000"/>
              </a:lnSpc>
              <a:spcBef>
                <a:spcPts val="1200"/>
              </a:spcBef>
              <a:spcAft>
                <a:spcPts val="0"/>
              </a:spcAft>
              <a:buSzPts val="1800"/>
              <a:buNone/>
            </a:pPr>
            <a:r>
              <a:rPr lang="en-US" sz="2500"/>
              <a:t>Operators and Arithmetic Operations</a:t>
            </a:r>
            <a:endParaRPr sz="2500"/>
          </a:p>
          <a:p>
            <a:pPr indent="0" lvl="0" marL="457200" rtl="0" algn="l">
              <a:lnSpc>
                <a:spcPct val="115000"/>
              </a:lnSpc>
              <a:spcBef>
                <a:spcPts val="1200"/>
              </a:spcBef>
              <a:spcAft>
                <a:spcPts val="0"/>
              </a:spcAft>
              <a:buSzPts val="1800"/>
              <a:buNone/>
            </a:pPr>
            <a:r>
              <a:rPr lang="en-US" sz="2500"/>
              <a:t>Error Handling</a:t>
            </a:r>
            <a:endParaRPr sz="2500"/>
          </a:p>
        </p:txBody>
      </p:sp>
      <p:sp>
        <p:nvSpPr>
          <p:cNvPr id="807" name="Google Shape;807;g13e29f36040_1_16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
        <p:nvSpPr>
          <p:cNvPr id="808" name="Google Shape;808;g13e29f36040_1_16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809" name="Google Shape;809;g13e29f36040_1_161"/>
          <p:cNvSpPr txBox="1"/>
          <p:nvPr>
            <p:ph idx="1" type="body"/>
          </p:nvPr>
        </p:nvSpPr>
        <p:spPr>
          <a:xfrm>
            <a:off x="1097275" y="2001350"/>
            <a:ext cx="10495500" cy="5556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400"/>
              </a:spcBef>
              <a:spcAft>
                <a:spcPts val="0"/>
              </a:spcAft>
              <a:buSzPts val="1800"/>
              <a:buNone/>
            </a:pPr>
            <a:r>
              <a:rPr b="1" lang="en-US" sz="2800"/>
              <a:t>By the end of this session, the students have practised</a:t>
            </a:r>
            <a:endParaRPr sz="2000"/>
          </a:p>
        </p:txBody>
      </p:sp>
      <p:pic>
        <p:nvPicPr>
          <p:cNvPr id="810" name="Google Shape;810;g13e29f36040_1_161"/>
          <p:cNvPicPr preferRelativeResize="0"/>
          <p:nvPr/>
        </p:nvPicPr>
        <p:blipFill rotWithShape="1">
          <a:blip r:embed="rId4">
            <a:alphaModFix/>
          </a:blip>
          <a:srcRect b="16950" l="14064" r="5282" t="15732"/>
          <a:stretch/>
        </p:blipFill>
        <p:spPr>
          <a:xfrm>
            <a:off x="1264750" y="2697451"/>
            <a:ext cx="622476" cy="555524"/>
          </a:xfrm>
          <a:prstGeom prst="rect">
            <a:avLst/>
          </a:prstGeom>
          <a:noFill/>
          <a:ln>
            <a:noFill/>
          </a:ln>
        </p:spPr>
      </p:pic>
      <p:pic>
        <p:nvPicPr>
          <p:cNvPr id="811" name="Google Shape;811;g13e29f36040_1_161"/>
          <p:cNvPicPr preferRelativeResize="0"/>
          <p:nvPr/>
        </p:nvPicPr>
        <p:blipFill rotWithShape="1">
          <a:blip r:embed="rId4">
            <a:alphaModFix/>
          </a:blip>
          <a:srcRect b="16950" l="14064" r="5282" t="15732"/>
          <a:stretch/>
        </p:blipFill>
        <p:spPr>
          <a:xfrm>
            <a:off x="1271825" y="3216713"/>
            <a:ext cx="622476" cy="555524"/>
          </a:xfrm>
          <a:prstGeom prst="rect">
            <a:avLst/>
          </a:prstGeom>
          <a:noFill/>
          <a:ln>
            <a:noFill/>
          </a:ln>
        </p:spPr>
      </p:pic>
      <p:pic>
        <p:nvPicPr>
          <p:cNvPr id="812" name="Google Shape;812;g13e29f36040_1_161"/>
          <p:cNvPicPr preferRelativeResize="0"/>
          <p:nvPr/>
        </p:nvPicPr>
        <p:blipFill rotWithShape="1">
          <a:blip r:embed="rId4">
            <a:alphaModFix/>
          </a:blip>
          <a:srcRect b="16950" l="14064" r="5282" t="15732"/>
          <a:stretch/>
        </p:blipFill>
        <p:spPr>
          <a:xfrm>
            <a:off x="1271825" y="3812176"/>
            <a:ext cx="622476" cy="555524"/>
          </a:xfrm>
          <a:prstGeom prst="rect">
            <a:avLst/>
          </a:prstGeom>
          <a:noFill/>
          <a:ln>
            <a:noFill/>
          </a:ln>
        </p:spPr>
      </p:pic>
      <p:pic>
        <p:nvPicPr>
          <p:cNvPr id="813" name="Google Shape;813;g13e29f36040_1_161"/>
          <p:cNvPicPr preferRelativeResize="0"/>
          <p:nvPr/>
        </p:nvPicPr>
        <p:blipFill rotWithShape="1">
          <a:blip r:embed="rId4">
            <a:alphaModFix/>
          </a:blip>
          <a:srcRect b="16950" l="14064" r="5282" t="15732"/>
          <a:stretch/>
        </p:blipFill>
        <p:spPr>
          <a:xfrm>
            <a:off x="1271825" y="4443888"/>
            <a:ext cx="622476" cy="555524"/>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6000"/>
              <a:buFont typeface="Arial"/>
              <a:buNone/>
            </a:pPr>
            <a:r>
              <a:rPr lang="en-US"/>
              <a:t>Conclusion &amp; Q/A </a:t>
            </a:r>
            <a:endParaRPr/>
          </a:p>
        </p:txBody>
      </p:sp>
      <p:sp>
        <p:nvSpPr>
          <p:cNvPr id="819" name="Google Shape;819;p17"/>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See you tomorrow!</a:t>
            </a:r>
            <a:endParaRPr/>
          </a:p>
        </p:txBody>
      </p:sp>
      <p:sp>
        <p:nvSpPr>
          <p:cNvPr id="820" name="Google Shape;8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21" name="Google Shape;821;p1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Engineering</a:t>
            </a:r>
            <a:r>
              <a:rPr lang="en-US">
                <a:solidFill>
                  <a:schemeClr val="lt2"/>
                </a:solidFill>
              </a:rPr>
              <a:t> </a:t>
            </a:r>
            <a:r>
              <a:rPr b="1" lang="en-US">
                <a:solidFill>
                  <a:schemeClr val="lt2"/>
                </a:solidFill>
              </a:rPr>
              <a:t>&gt;</a:t>
            </a:r>
            <a:r>
              <a:rPr lang="en-US">
                <a:solidFill>
                  <a:schemeClr val="lt2"/>
                </a:solidFill>
              </a:rPr>
              <a:t> </a:t>
            </a:r>
            <a:r>
              <a:rPr lang="en-US"/>
              <a:t>.Net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3e2b1d14ec_0_60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Statements</a:t>
            </a:r>
            <a:endParaRPr/>
          </a:p>
        </p:txBody>
      </p:sp>
      <p:sp>
        <p:nvSpPr>
          <p:cNvPr id="208" name="Google Shape;208;g13e2b1d14ec_0_60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09" name="Google Shape;209;g13e2b1d14ec_0_602"/>
          <p:cNvPicPr preferRelativeResize="0"/>
          <p:nvPr/>
        </p:nvPicPr>
        <p:blipFill rotWithShape="1">
          <a:blip r:embed="rId3">
            <a:alphaModFix/>
          </a:blip>
          <a:srcRect b="0" l="0" r="0" t="0"/>
          <a:stretch/>
        </p:blipFill>
        <p:spPr>
          <a:xfrm>
            <a:off x="2147438" y="1900452"/>
            <a:ext cx="7897123" cy="429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3e2b1d14ec_0_61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n-US"/>
              <a:t>JavaScript - Loops</a:t>
            </a:r>
            <a:endParaRPr/>
          </a:p>
        </p:txBody>
      </p:sp>
      <p:sp>
        <p:nvSpPr>
          <p:cNvPr id="216" name="Google Shape;216;g13e2b1d14ec_0_619"/>
          <p:cNvSpPr txBox="1"/>
          <p:nvPr>
            <p:ph idx="1" type="body"/>
          </p:nvPr>
        </p:nvSpPr>
        <p:spPr>
          <a:xfrm>
            <a:off x="1097275" y="1882825"/>
            <a:ext cx="10058400" cy="4397400"/>
          </a:xfrm>
          <a:prstGeom prst="rect">
            <a:avLst/>
          </a:prstGeom>
          <a:noFill/>
          <a:ln>
            <a:noFill/>
          </a:ln>
        </p:spPr>
        <p:txBody>
          <a:bodyPr anchorCtr="0" anchor="t" bIns="45700" lIns="0" spcFirstLastPara="1" rIns="0" wrap="square" tIns="45700">
            <a:normAutofit fontScale="85000" lnSpcReduction="10000"/>
          </a:bodyPr>
          <a:lstStyle/>
          <a:p>
            <a:pPr indent="-363537" lvl="0" marL="457200" rtl="0" algn="l">
              <a:lnSpc>
                <a:spcPct val="115000"/>
              </a:lnSpc>
              <a:spcBef>
                <a:spcPts val="1200"/>
              </a:spcBef>
              <a:spcAft>
                <a:spcPts val="0"/>
              </a:spcAft>
              <a:buSzPct val="100000"/>
              <a:buChar char="➢"/>
            </a:pPr>
            <a:r>
              <a:rPr lang="en-US" sz="2500"/>
              <a:t>The JavaScript loops are used to iterate the piece of code using for, while, do while or for-in loops. It makes the code compact. It is mostly used in array.</a:t>
            </a:r>
            <a:endParaRPr sz="2500"/>
          </a:p>
          <a:p>
            <a:pPr indent="-363537" lvl="0" marL="457200" rtl="0" algn="l">
              <a:lnSpc>
                <a:spcPct val="115000"/>
              </a:lnSpc>
              <a:spcBef>
                <a:spcPts val="1200"/>
              </a:spcBef>
              <a:spcAft>
                <a:spcPts val="0"/>
              </a:spcAft>
              <a:buSzPct val="100000"/>
              <a:buChar char="➢"/>
            </a:pPr>
            <a:r>
              <a:rPr lang="en-US" sz="2500"/>
              <a:t>There are the following types of loops in JavaScript.</a:t>
            </a:r>
            <a:endParaRPr sz="2500"/>
          </a:p>
          <a:p>
            <a:pPr indent="-363537" lvl="1" marL="914400" rtl="0" algn="l">
              <a:lnSpc>
                <a:spcPct val="115000"/>
              </a:lnSpc>
              <a:spcBef>
                <a:spcPts val="1200"/>
              </a:spcBef>
              <a:spcAft>
                <a:spcPts val="0"/>
              </a:spcAft>
              <a:buSzPct val="100000"/>
              <a:buChar char="►"/>
            </a:pPr>
            <a:r>
              <a:rPr lang="en-US" sz="2500"/>
              <a:t>for loop</a:t>
            </a:r>
            <a:endParaRPr sz="2500"/>
          </a:p>
          <a:p>
            <a:pPr indent="-363537" lvl="1" marL="914400" rtl="0" algn="l">
              <a:lnSpc>
                <a:spcPct val="115000"/>
              </a:lnSpc>
              <a:spcBef>
                <a:spcPts val="1200"/>
              </a:spcBef>
              <a:spcAft>
                <a:spcPts val="0"/>
              </a:spcAft>
              <a:buSzPct val="100000"/>
              <a:buChar char="►"/>
            </a:pPr>
            <a:r>
              <a:rPr lang="en-US" sz="2500"/>
              <a:t>while loop</a:t>
            </a:r>
            <a:endParaRPr sz="2500"/>
          </a:p>
          <a:p>
            <a:pPr indent="-363537" lvl="1" marL="914400" rtl="0" algn="l">
              <a:lnSpc>
                <a:spcPct val="115000"/>
              </a:lnSpc>
              <a:spcBef>
                <a:spcPts val="1200"/>
              </a:spcBef>
              <a:spcAft>
                <a:spcPts val="0"/>
              </a:spcAft>
              <a:buSzPct val="100000"/>
              <a:buChar char="►"/>
            </a:pPr>
            <a:r>
              <a:rPr lang="en-US" sz="2500"/>
              <a:t>do-while loop</a:t>
            </a:r>
            <a:endParaRPr sz="2500"/>
          </a:p>
          <a:p>
            <a:pPr indent="-363537" lvl="1" marL="914400" rtl="0" algn="l">
              <a:lnSpc>
                <a:spcPct val="115000"/>
              </a:lnSpc>
              <a:spcBef>
                <a:spcPts val="1200"/>
              </a:spcBef>
              <a:spcAft>
                <a:spcPts val="0"/>
              </a:spcAft>
              <a:buSzPct val="100000"/>
              <a:buChar char="►"/>
            </a:pPr>
            <a:r>
              <a:rPr lang="en-US" sz="2500"/>
              <a:t>for-in loop</a:t>
            </a:r>
            <a:endParaRPr sz="2500"/>
          </a:p>
          <a:p>
            <a:pPr indent="-363537" lvl="1" marL="914400" rtl="0" algn="l">
              <a:lnSpc>
                <a:spcPct val="115000"/>
              </a:lnSpc>
              <a:spcBef>
                <a:spcPts val="1200"/>
              </a:spcBef>
              <a:spcAft>
                <a:spcPts val="0"/>
              </a:spcAft>
              <a:buSzPct val="100000"/>
              <a:buChar char="►"/>
            </a:pPr>
            <a:r>
              <a:rPr lang="en-US" sz="2500"/>
              <a:t>continue</a:t>
            </a:r>
            <a:endParaRPr sz="2500"/>
          </a:p>
          <a:p>
            <a:pPr indent="-363537" lvl="1" marL="914400" rtl="0" algn="l">
              <a:lnSpc>
                <a:spcPct val="115000"/>
              </a:lnSpc>
              <a:spcBef>
                <a:spcPts val="1200"/>
              </a:spcBef>
              <a:spcAft>
                <a:spcPts val="0"/>
              </a:spcAft>
              <a:buSzPct val="100000"/>
              <a:buChar char="►"/>
            </a:pPr>
            <a:r>
              <a:rPr lang="en-US" sz="2500"/>
              <a:t>break</a:t>
            </a:r>
            <a:endParaRPr sz="2500"/>
          </a:p>
        </p:txBody>
      </p:sp>
      <p:sp>
        <p:nvSpPr>
          <p:cNvPr id="217" name="Google Shape;217;g13e2b1d14ec_0_6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2022-05-13T01:00:56Z</dcterms:created>
  <dc:creator>P@SHA;TechLift</dc:creator>
</cp:coreProperties>
</file>