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gYy6MDvmDL5zZ9KzlasqbKnCpx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3fb931eb43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3fb931eb43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13fb931eb43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3fb931eb43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13fb931eb43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g13fb931eb43_0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3fb931eb43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3fb931eb43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13fb931eb43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3fb931eb43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g13fb931eb43_0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g13fb931eb43_0_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3fb931eb43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3fb931eb43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13fb931eb43_0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3fb931eb43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g13fb931eb43_0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g13fb931eb43_0_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3fb931eb43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3fb931eb43_0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13fb931eb43_0_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3e3a906ffb_0_7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g13e3a906ffb_0_7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g13e3a906ffb_0_7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3e29f36040_1_1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g13e29f36040_1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8" name="Google Shape;29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3f989469b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13f989469b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g13f989469bb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3e29f36040_1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g13e29f36040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36d52a686c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g136d52a686c_0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4A4A4A"/>
                </a:solidFill>
                <a:highlight>
                  <a:srgbClr val="FFFFFF"/>
                </a:highlight>
                <a:latin typeface="Arial"/>
                <a:ea typeface="Arial"/>
                <a:cs typeface="Arial"/>
                <a:sym typeface="Arial"/>
              </a:rPr>
              <a:t>jQuery is an efficient &amp; fast JavaScript Library created by John Resig in 2006. The motto of jQuery is write less, do more, which is very apt because it’s functionality revolves around simplifying each and every line of code. Here is a list of jQuery key features:</a:t>
            </a:r>
            <a:endParaRPr/>
          </a:p>
        </p:txBody>
      </p:sp>
      <p:sp>
        <p:nvSpPr>
          <p:cNvPr id="189" name="Google Shape;189;g136d52a686c_0_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fb931eb4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3fb931eb4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13fb931eb43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3fb72aec57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3fb72aec57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13fb72aec57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3f989469bb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13f989469bb_0_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g13f989469bb_0_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1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ernate" showMasterSp="0">
  <p:cSld name="Title Slide - Alternat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20"/>
          <p:cNvSpPr/>
          <p:nvPr/>
        </p:nvSpPr>
        <p:spPr>
          <a:xfrm>
            <a:off x="0" y="5598621"/>
            <a:ext cx="12192000" cy="12593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 name="Google Shape;19;p20"/>
          <p:cNvSpPr txBox="1"/>
          <p:nvPr>
            <p:ph type="ctrTitle"/>
          </p:nvPr>
        </p:nvSpPr>
        <p:spPr>
          <a:xfrm>
            <a:off x="1097280" y="1645920"/>
            <a:ext cx="10058400" cy="4275486"/>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0" name="Google Shape;20;p20"/>
          <p:cNvPicPr preferRelativeResize="0"/>
          <p:nvPr/>
        </p:nvPicPr>
        <p:blipFill rotWithShape="1">
          <a:blip r:embed="rId3">
            <a:alphaModFix/>
          </a:blip>
          <a:srcRect b="0" l="0" r="0" t="0"/>
          <a:stretch/>
        </p:blipFill>
        <p:spPr>
          <a:xfrm>
            <a:off x="1190484" y="745920"/>
            <a:ext cx="2539490" cy="900000"/>
          </a:xfrm>
          <a:prstGeom prst="rect">
            <a:avLst/>
          </a:prstGeom>
          <a:noFill/>
          <a:ln>
            <a:noFill/>
          </a:ln>
        </p:spPr>
      </p:pic>
      <p:pic>
        <p:nvPicPr>
          <p:cNvPr id="21" name="Google Shape;21;p20"/>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22" name="Google Shape;22;p20"/>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
        <p:nvSpPr>
          <p:cNvPr id="23" name="Google Shape;23;p20"/>
          <p:cNvSpPr txBox="1"/>
          <p:nvPr>
            <p:ph idx="1" type="subTitle"/>
          </p:nvPr>
        </p:nvSpPr>
        <p:spPr>
          <a:xfrm>
            <a:off x="1097280" y="228600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1" name="Shape 71"/>
        <p:cNvGrpSpPr/>
        <p:nvPr/>
      </p:nvGrpSpPr>
      <p:grpSpPr>
        <a:xfrm>
          <a:off x="0" y="0"/>
          <a:ext cx="0" cy="0"/>
          <a:chOff x="0" y="0"/>
          <a:chExt cx="0" cy="0"/>
        </a:xfrm>
      </p:grpSpPr>
      <p:sp>
        <p:nvSpPr>
          <p:cNvPr id="72" name="Google Shape;72;p36"/>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6"/>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3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31"/>
          <p:cNvSpPr/>
          <p:nvPr/>
        </p:nvSpPr>
        <p:spPr>
          <a:xfrm>
            <a:off x="8141209"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8" name="Google Shape;78;p31"/>
          <p:cNvCxnSpPr/>
          <p:nvPr/>
        </p:nvCxnSpPr>
        <p:spPr>
          <a:xfrm>
            <a:off x="8322906" y="2699177"/>
            <a:ext cx="3030894" cy="0"/>
          </a:xfrm>
          <a:prstGeom prst="straightConnector1">
            <a:avLst/>
          </a:prstGeom>
          <a:noFill/>
          <a:ln cap="sq" cmpd="sng" w="76200">
            <a:solidFill>
              <a:srgbClr val="FFFFFF"/>
            </a:solidFill>
            <a:prstDash val="solid"/>
            <a:round/>
            <a:headEnd len="sm" w="sm" type="none"/>
            <a:tailEnd len="sm" w="sm" type="none"/>
          </a:ln>
        </p:spPr>
      </p:cxnSp>
      <p:sp>
        <p:nvSpPr>
          <p:cNvPr id="79" name="Google Shape;79;p31"/>
          <p:cNvSpPr txBox="1"/>
          <p:nvPr>
            <p:ph type="title"/>
          </p:nvPr>
        </p:nvSpPr>
        <p:spPr>
          <a:xfrm>
            <a:off x="8322906" y="415635"/>
            <a:ext cx="3030894"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1"/>
          <p:cNvSpPr txBox="1"/>
          <p:nvPr>
            <p:ph idx="1" type="body"/>
          </p:nvPr>
        </p:nvSpPr>
        <p:spPr>
          <a:xfrm>
            <a:off x="691342" y="731520"/>
            <a:ext cx="7277001"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31"/>
          <p:cNvSpPr txBox="1"/>
          <p:nvPr>
            <p:ph idx="2" type="body"/>
          </p:nvPr>
        </p:nvSpPr>
        <p:spPr>
          <a:xfrm>
            <a:off x="8322906" y="2747356"/>
            <a:ext cx="3030894"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2" name="Google Shape;82;p3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4" name="Shape 84"/>
        <p:cNvGrpSpPr/>
        <p:nvPr/>
      </p:nvGrpSpPr>
      <p:grpSpPr>
        <a:xfrm>
          <a:off x="0" y="0"/>
          <a:ext cx="0" cy="0"/>
          <a:chOff x="0" y="0"/>
          <a:chExt cx="0" cy="0"/>
        </a:xfrm>
      </p:grpSpPr>
      <p:sp>
        <p:nvSpPr>
          <p:cNvPr id="85" name="Google Shape;85;p2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7"/>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7" name="Google Shape;87;p27"/>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8" name="Google Shape;88;p27"/>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9" name="Google Shape;89;p27"/>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90" name="Google Shape;90;p27"/>
          <p:cNvCxnSpPr/>
          <p:nvPr/>
        </p:nvCxnSpPr>
        <p:spPr>
          <a:xfrm>
            <a:off x="1097280" y="1737360"/>
            <a:ext cx="10063212" cy="485"/>
          </a:xfrm>
          <a:prstGeom prst="straightConnector1">
            <a:avLst/>
          </a:prstGeom>
          <a:noFill/>
          <a:ln cap="sq" cmpd="sng" w="76200">
            <a:solidFill>
              <a:schemeClr val="accent2"/>
            </a:solidFill>
            <a:prstDash val="solid"/>
            <a:round/>
            <a:headEnd len="sm" w="sm" type="none"/>
            <a:tailEnd len="sm" w="sm" type="none"/>
          </a:ln>
        </p:spPr>
      </p:cxnSp>
      <p:sp>
        <p:nvSpPr>
          <p:cNvPr id="91" name="Google Shape;91;p27"/>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3" name="Shape 93"/>
        <p:cNvGrpSpPr/>
        <p:nvPr/>
      </p:nvGrpSpPr>
      <p:grpSpPr>
        <a:xfrm>
          <a:off x="0" y="0"/>
          <a:ext cx="0" cy="0"/>
          <a:chOff x="0" y="0"/>
          <a:chExt cx="0" cy="0"/>
        </a:xfrm>
      </p:grpSpPr>
      <p:sp>
        <p:nvSpPr>
          <p:cNvPr id="94" name="Google Shape;94;p3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35"/>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6" name="Google Shape;96;p3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19"/>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9"/>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pic>
        <p:nvPicPr>
          <p:cNvPr id="101" name="Google Shape;101;p19"/>
          <p:cNvPicPr preferRelativeResize="0"/>
          <p:nvPr/>
        </p:nvPicPr>
        <p:blipFill rotWithShape="1">
          <a:blip r:embed="rId3">
            <a:alphaModFix/>
          </a:blip>
          <a:srcRect b="0" l="5060" r="0" t="0"/>
          <a:stretch/>
        </p:blipFill>
        <p:spPr>
          <a:xfrm>
            <a:off x="1101905" y="745919"/>
            <a:ext cx="2704467" cy="952251"/>
          </a:xfrm>
          <a:prstGeom prst="rect">
            <a:avLst/>
          </a:prstGeom>
          <a:noFill/>
          <a:ln>
            <a:noFill/>
          </a:ln>
        </p:spPr>
      </p:pic>
      <p:pic>
        <p:nvPicPr>
          <p:cNvPr id="102" name="Google Shape;102;p19"/>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103" name="Google Shape;103;p19"/>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104" name="Shape 104"/>
        <p:cNvGrpSpPr/>
        <p:nvPr/>
      </p:nvGrpSpPr>
      <p:grpSpPr>
        <a:xfrm>
          <a:off x="0" y="0"/>
          <a:ext cx="0" cy="0"/>
          <a:chOff x="0" y="0"/>
          <a:chExt cx="0" cy="0"/>
        </a:xfrm>
      </p:grpSpPr>
      <p:sp>
        <p:nvSpPr>
          <p:cNvPr id="105" name="Google Shape;105;p2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6"/>
          <p:cNvSpPr txBox="1"/>
          <p:nvPr>
            <p:ph idx="1" type="body"/>
          </p:nvPr>
        </p:nvSpPr>
        <p:spPr>
          <a:xfrm>
            <a:off x="1097279"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7" name="Google Shape;107;p26"/>
          <p:cNvSpPr txBox="1"/>
          <p:nvPr>
            <p:ph idx="2" type="body"/>
          </p:nvPr>
        </p:nvSpPr>
        <p:spPr>
          <a:xfrm>
            <a:off x="79156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108" name="Google Shape;108;p26"/>
          <p:cNvCxnSpPr/>
          <p:nvPr/>
        </p:nvCxnSpPr>
        <p:spPr>
          <a:xfrm>
            <a:off x="1097280" y="1737360"/>
            <a:ext cx="10063212" cy="485"/>
          </a:xfrm>
          <a:prstGeom prst="straightConnector1">
            <a:avLst/>
          </a:prstGeom>
          <a:noFill/>
          <a:ln cap="sq" cmpd="sng" w="76200">
            <a:solidFill>
              <a:schemeClr val="accent2"/>
            </a:solidFill>
            <a:prstDash val="solid"/>
            <a:round/>
            <a:headEnd len="sm" w="sm" type="none"/>
            <a:tailEnd len="sm" w="sm" type="none"/>
          </a:ln>
        </p:spPr>
      </p:cxnSp>
      <p:sp>
        <p:nvSpPr>
          <p:cNvPr id="109" name="Google Shape;109;p2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11" name="Google Shape;111;p26"/>
          <p:cNvSpPr txBox="1"/>
          <p:nvPr>
            <p:ph idx="3" type="body"/>
          </p:nvPr>
        </p:nvSpPr>
        <p:spPr>
          <a:xfrm>
            <a:off x="45064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mparison">
  <p:cSld name="Three Comparison">
    <p:spTree>
      <p:nvGrpSpPr>
        <p:cNvPr id="112" name="Shape 112"/>
        <p:cNvGrpSpPr/>
        <p:nvPr/>
      </p:nvGrpSpPr>
      <p:grpSpPr>
        <a:xfrm>
          <a:off x="0" y="0"/>
          <a:ext cx="0" cy="0"/>
          <a:chOff x="0" y="0"/>
          <a:chExt cx="0" cy="0"/>
        </a:xfrm>
      </p:grpSpPr>
      <p:sp>
        <p:nvSpPr>
          <p:cNvPr id="113" name="Google Shape;113;p2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28"/>
          <p:cNvSpPr txBox="1"/>
          <p:nvPr>
            <p:ph idx="1" type="body"/>
          </p:nvPr>
        </p:nvSpPr>
        <p:spPr>
          <a:xfrm>
            <a:off x="10972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115" name="Google Shape;115;p28"/>
          <p:cNvSpPr txBox="1"/>
          <p:nvPr>
            <p:ph idx="2" type="body"/>
          </p:nvPr>
        </p:nvSpPr>
        <p:spPr>
          <a:xfrm>
            <a:off x="10972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16" name="Google Shape;116;p28"/>
          <p:cNvSpPr txBox="1"/>
          <p:nvPr>
            <p:ph idx="3" type="body"/>
          </p:nvPr>
        </p:nvSpPr>
        <p:spPr>
          <a:xfrm>
            <a:off x="45064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117" name="Google Shape;117;p28"/>
          <p:cNvSpPr txBox="1"/>
          <p:nvPr>
            <p:ph idx="4" type="body"/>
          </p:nvPr>
        </p:nvSpPr>
        <p:spPr>
          <a:xfrm>
            <a:off x="45064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118" name="Google Shape;118;p28"/>
          <p:cNvCxnSpPr/>
          <p:nvPr/>
        </p:nvCxnSpPr>
        <p:spPr>
          <a:xfrm>
            <a:off x="1097280" y="1737360"/>
            <a:ext cx="10063212" cy="485"/>
          </a:xfrm>
          <a:prstGeom prst="straightConnector1">
            <a:avLst/>
          </a:prstGeom>
          <a:noFill/>
          <a:ln cap="sq" cmpd="sng" w="76200">
            <a:solidFill>
              <a:schemeClr val="accent2"/>
            </a:solidFill>
            <a:prstDash val="solid"/>
            <a:round/>
            <a:headEnd len="sm" w="sm" type="none"/>
            <a:tailEnd len="sm" w="sm" type="none"/>
          </a:ln>
        </p:spPr>
      </p:cxnSp>
      <p:sp>
        <p:nvSpPr>
          <p:cNvPr id="119" name="Google Shape;119;p2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21" name="Google Shape;121;p28"/>
          <p:cNvSpPr txBox="1"/>
          <p:nvPr>
            <p:ph idx="5" type="body"/>
          </p:nvPr>
        </p:nvSpPr>
        <p:spPr>
          <a:xfrm>
            <a:off x="7915680" y="1850285"/>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122" name="Google Shape;122;p28"/>
          <p:cNvSpPr txBox="1"/>
          <p:nvPr>
            <p:ph idx="6" type="body"/>
          </p:nvPr>
        </p:nvSpPr>
        <p:spPr>
          <a:xfrm>
            <a:off x="7915680" y="2586567"/>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23" name="Shape 123"/>
        <p:cNvGrpSpPr/>
        <p:nvPr/>
      </p:nvGrpSpPr>
      <p:grpSpPr>
        <a:xfrm>
          <a:off x="0" y="0"/>
          <a:ext cx="0" cy="0"/>
          <a:chOff x="0" y="0"/>
          <a:chExt cx="0" cy="0"/>
        </a:xfrm>
      </p:grpSpPr>
      <p:sp>
        <p:nvSpPr>
          <p:cNvPr id="124" name="Google Shape;124;p32"/>
          <p:cNvSpPr/>
          <p:nvPr>
            <p:ph idx="2" type="pic"/>
          </p:nvPr>
        </p:nvSpPr>
        <p:spPr>
          <a:xfrm>
            <a:off x="15" y="0"/>
            <a:ext cx="12191985" cy="4600574"/>
          </a:xfrm>
          <a:prstGeom prst="rect">
            <a:avLst/>
          </a:prstGeom>
          <a:noFill/>
          <a:ln>
            <a:noFill/>
          </a:ln>
        </p:spPr>
      </p:sp>
      <p:sp>
        <p:nvSpPr>
          <p:cNvPr id="125" name="Google Shape;125;p32"/>
          <p:cNvSpPr/>
          <p:nvPr/>
        </p:nvSpPr>
        <p:spPr>
          <a:xfrm>
            <a:off x="0" y="4600575"/>
            <a:ext cx="12188825" cy="2257425"/>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32"/>
          <p:cNvSpPr txBox="1"/>
          <p:nvPr>
            <p:ph type="title"/>
          </p:nvPr>
        </p:nvSpPr>
        <p:spPr>
          <a:xfrm>
            <a:off x="924115" y="4766395"/>
            <a:ext cx="10343769" cy="668611"/>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32"/>
          <p:cNvSpPr txBox="1"/>
          <p:nvPr>
            <p:ph idx="1" type="body"/>
          </p:nvPr>
        </p:nvSpPr>
        <p:spPr>
          <a:xfrm>
            <a:off x="924115" y="5435006"/>
            <a:ext cx="10343769" cy="757852"/>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000000"/>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128" name="Google Shape;128;p3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30" name="Google Shape;130;p32"/>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31" name="Google Shape;131;p32"/>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sp>
        <p:nvSpPr>
          <p:cNvPr id="132" name="Google Shape;132;p32"/>
          <p:cNvSpPr txBox="1"/>
          <p:nvPr/>
        </p:nvSpPr>
        <p:spPr>
          <a:xfrm>
            <a:off x="2308194" y="6448287"/>
            <a:ext cx="1257897"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Add Logo Here</a:t>
            </a:r>
            <a:endParaRPr b="0" i="0" sz="1400" u="none" cap="none" strike="noStrike">
              <a:solidFill>
                <a:srgbClr val="000000"/>
              </a:solidFill>
              <a:latin typeface="Arial"/>
              <a:ea typeface="Arial"/>
              <a:cs typeface="Arial"/>
              <a:sym typeface="Arial"/>
            </a:endParaRPr>
          </a:p>
        </p:txBody>
      </p:sp>
      <p:pic>
        <p:nvPicPr>
          <p:cNvPr id="133" name="Google Shape;133;p32"/>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34" name="Google Shape;134;p32"/>
          <p:cNvCxnSpPr/>
          <p:nvPr/>
        </p:nvCxnSpPr>
        <p:spPr>
          <a:xfrm>
            <a:off x="920940" y="5406763"/>
            <a:ext cx="10346944" cy="0"/>
          </a:xfrm>
          <a:prstGeom prst="straightConnector1">
            <a:avLst/>
          </a:prstGeom>
          <a:noFill/>
          <a:ln cap="sq" cmpd="sng" w="76200">
            <a:solidFill>
              <a:schemeClr val="accent2"/>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icture with Caption" showMasterSp="0">
  <p:cSld name="Square Picture with Caption">
    <p:spTree>
      <p:nvGrpSpPr>
        <p:cNvPr id="135" name="Shape 135"/>
        <p:cNvGrpSpPr/>
        <p:nvPr/>
      </p:nvGrpSpPr>
      <p:grpSpPr>
        <a:xfrm>
          <a:off x="0" y="0"/>
          <a:ext cx="0" cy="0"/>
          <a:chOff x="0" y="0"/>
          <a:chExt cx="0" cy="0"/>
        </a:xfrm>
      </p:grpSpPr>
      <p:sp>
        <p:nvSpPr>
          <p:cNvPr id="136" name="Google Shape;136;p33"/>
          <p:cNvSpPr/>
          <p:nvPr>
            <p:ph idx="2" type="pic"/>
          </p:nvPr>
        </p:nvSpPr>
        <p:spPr>
          <a:xfrm>
            <a:off x="5391150" y="0"/>
            <a:ext cx="6864856" cy="6864856"/>
          </a:xfrm>
          <a:prstGeom prst="rect">
            <a:avLst/>
          </a:prstGeom>
          <a:noFill/>
          <a:ln>
            <a:noFill/>
          </a:ln>
        </p:spPr>
      </p:sp>
      <p:sp>
        <p:nvSpPr>
          <p:cNvPr id="137" name="Google Shape;137;p33"/>
          <p:cNvSpPr/>
          <p:nvPr/>
        </p:nvSpPr>
        <p:spPr>
          <a:xfrm>
            <a:off x="0" y="0"/>
            <a:ext cx="5391149" cy="6858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40" name="Google Shape;140;p33"/>
          <p:cNvSpPr txBox="1"/>
          <p:nvPr>
            <p:ph type="title"/>
          </p:nvPr>
        </p:nvSpPr>
        <p:spPr>
          <a:xfrm>
            <a:off x="838200" y="645505"/>
            <a:ext cx="424815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33"/>
          <p:cNvSpPr txBox="1"/>
          <p:nvPr>
            <p:ph idx="1" type="body"/>
          </p:nvPr>
        </p:nvSpPr>
        <p:spPr>
          <a:xfrm>
            <a:off x="838200" y="2977226"/>
            <a:ext cx="424815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42" name="Google Shape;142;p33"/>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43" name="Google Shape;143;p33"/>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sp>
        <p:nvSpPr>
          <p:cNvPr id="144" name="Google Shape;144;p33"/>
          <p:cNvSpPr txBox="1"/>
          <p:nvPr/>
        </p:nvSpPr>
        <p:spPr>
          <a:xfrm>
            <a:off x="2308194" y="6448287"/>
            <a:ext cx="1257897"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Add Logo Here</a:t>
            </a:r>
            <a:endParaRPr b="0" i="0" sz="1400" u="none" cap="none" strike="noStrike">
              <a:solidFill>
                <a:srgbClr val="000000"/>
              </a:solidFill>
              <a:latin typeface="Arial"/>
              <a:ea typeface="Arial"/>
              <a:cs typeface="Arial"/>
              <a:sym typeface="Arial"/>
            </a:endParaRPr>
          </a:p>
        </p:txBody>
      </p:sp>
      <p:pic>
        <p:nvPicPr>
          <p:cNvPr id="145" name="Google Shape;145;p33"/>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46" name="Google Shape;146;p33"/>
          <p:cNvCxnSpPr/>
          <p:nvPr/>
        </p:nvCxnSpPr>
        <p:spPr>
          <a:xfrm>
            <a:off x="838200" y="2885289"/>
            <a:ext cx="4248150" cy="0"/>
          </a:xfrm>
          <a:prstGeom prst="straightConnector1">
            <a:avLst/>
          </a:prstGeom>
          <a:noFill/>
          <a:ln cap="sq" cmpd="sng" w="76200">
            <a:solidFill>
              <a:schemeClr val="accent2"/>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ajor" showMasterSp="0">
  <p:cSld name="Section Separator - Major">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21"/>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6" name="Google Shape;26;p21"/>
          <p:cNvPicPr preferRelativeResize="0"/>
          <p:nvPr/>
        </p:nvPicPr>
        <p:blipFill rotWithShape="1">
          <a:blip r:embed="rId3">
            <a:alphaModFix/>
          </a:blip>
          <a:srcRect b="8933" l="6481" r="3738" t="7062"/>
          <a:stretch/>
        </p:blipFill>
        <p:spPr>
          <a:xfrm>
            <a:off x="1097280" y="6481397"/>
            <a:ext cx="569369" cy="180000"/>
          </a:xfrm>
          <a:prstGeom prst="rect">
            <a:avLst/>
          </a:prstGeom>
          <a:noFill/>
          <a:ln>
            <a:noFill/>
          </a:ln>
        </p:spPr>
      </p:pic>
      <p:pic>
        <p:nvPicPr>
          <p:cNvPr id="27" name="Google Shape;27;p21"/>
          <p:cNvPicPr preferRelativeResize="0"/>
          <p:nvPr/>
        </p:nvPicPr>
        <p:blipFill rotWithShape="1">
          <a:blip r:embed="rId4">
            <a:alphaModFix/>
          </a:blip>
          <a:srcRect b="0" l="0" r="0" t="0"/>
          <a:stretch/>
        </p:blipFill>
        <p:spPr>
          <a:xfrm>
            <a:off x="1799100" y="6391397"/>
            <a:ext cx="375522" cy="360000"/>
          </a:xfrm>
          <a:prstGeom prst="rect">
            <a:avLst/>
          </a:prstGeom>
          <a:noFill/>
          <a:ln>
            <a:noFill/>
          </a:ln>
        </p:spPr>
      </p:pic>
      <p:pic>
        <p:nvPicPr>
          <p:cNvPr id="28" name="Google Shape;28;p21"/>
          <p:cNvPicPr preferRelativeResize="0"/>
          <p:nvPr/>
        </p:nvPicPr>
        <p:blipFill rotWithShape="1">
          <a:blip r:embed="rId5">
            <a:alphaModFix/>
          </a:blip>
          <a:srcRect b="0" l="0" r="0" t="0"/>
          <a:stretch/>
        </p:blipFill>
        <p:spPr>
          <a:xfrm>
            <a:off x="5687115" y="6404269"/>
            <a:ext cx="817770" cy="244256"/>
          </a:xfrm>
          <a:prstGeom prst="rect">
            <a:avLst/>
          </a:prstGeom>
          <a:noFill/>
          <a:ln>
            <a:noFill/>
          </a:ln>
        </p:spPr>
      </p:pic>
      <p:sp>
        <p:nvSpPr>
          <p:cNvPr id="29" name="Google Shape;29;p2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inor">
  <p:cSld name="Section Separator - Minor">
    <p:bg>
      <p:bgPr>
        <a:solidFill>
          <a:schemeClr val="lt1"/>
        </a:solidFill>
      </p:bgPr>
    </p:bg>
    <p:spTree>
      <p:nvGrpSpPr>
        <p:cNvPr id="31" name="Shape 31"/>
        <p:cNvGrpSpPr/>
        <p:nvPr/>
      </p:nvGrpSpPr>
      <p:grpSpPr>
        <a:xfrm>
          <a:off x="0" y="0"/>
          <a:ext cx="0" cy="0"/>
          <a:chOff x="0" y="0"/>
          <a:chExt cx="0" cy="0"/>
        </a:xfrm>
      </p:grpSpPr>
      <p:sp>
        <p:nvSpPr>
          <p:cNvPr id="32" name="Google Shape;32;p2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34" name="Google Shape;34;p22"/>
          <p:cNvCxnSpPr/>
          <p:nvPr/>
        </p:nvCxnSpPr>
        <p:spPr>
          <a:xfrm>
            <a:off x="1171575" y="4343400"/>
            <a:ext cx="9906000" cy="0"/>
          </a:xfrm>
          <a:prstGeom prst="straightConnector1">
            <a:avLst/>
          </a:prstGeom>
          <a:noFill/>
          <a:ln cap="sq" cmpd="sng" w="152400">
            <a:solidFill>
              <a:schemeClr val="accent2"/>
            </a:solidFill>
            <a:prstDash val="solid"/>
            <a:round/>
            <a:headEnd len="sm" w="sm" type="none"/>
            <a:tailEnd len="sm" w="sm" type="none"/>
          </a:ln>
        </p:spPr>
      </p:cxnSp>
      <p:sp>
        <p:nvSpPr>
          <p:cNvPr id="35" name="Google Shape;35;p2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sp>
        <p:nvSpPr>
          <p:cNvPr id="38" name="Google Shape;38;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40" name="Google Shape;40;p23"/>
          <p:cNvCxnSpPr/>
          <p:nvPr/>
        </p:nvCxnSpPr>
        <p:spPr>
          <a:xfrm>
            <a:off x="1097280" y="1737360"/>
            <a:ext cx="10063212" cy="485"/>
          </a:xfrm>
          <a:prstGeom prst="straightConnector1">
            <a:avLst/>
          </a:prstGeom>
          <a:noFill/>
          <a:ln cap="sq" cmpd="sng" w="76200">
            <a:solidFill>
              <a:schemeClr val="accent2"/>
            </a:solidFill>
            <a:prstDash val="solid"/>
            <a:round/>
            <a:headEnd len="sm" w="sm" type="none"/>
            <a:tailEnd len="sm" w="sm" type="none"/>
          </a:ln>
        </p:spPr>
      </p:cxnSp>
      <p:sp>
        <p:nvSpPr>
          <p:cNvPr id="41" name="Google Shape;41;p2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2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45" name="Google Shape;45;p29"/>
          <p:cNvCxnSpPr/>
          <p:nvPr/>
        </p:nvCxnSpPr>
        <p:spPr>
          <a:xfrm>
            <a:off x="1097280" y="1737360"/>
            <a:ext cx="10063212" cy="485"/>
          </a:xfrm>
          <a:prstGeom prst="straightConnector1">
            <a:avLst/>
          </a:prstGeom>
          <a:noFill/>
          <a:ln cap="sq" cmpd="sng" w="76200">
            <a:solidFill>
              <a:schemeClr val="accent2"/>
            </a:solidFill>
            <a:prstDash val="solid"/>
            <a:round/>
            <a:headEnd len="sm" w="sm" type="none"/>
            <a:tailEnd len="sm" w="sm" type="none"/>
          </a:ln>
        </p:spPr>
      </p:cxnSp>
      <p:sp>
        <p:nvSpPr>
          <p:cNvPr id="46" name="Google Shape;46;p2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2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5"/>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25"/>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52" name="Google Shape;52;p25"/>
          <p:cNvCxnSpPr/>
          <p:nvPr/>
        </p:nvCxnSpPr>
        <p:spPr>
          <a:xfrm>
            <a:off x="1097280" y="1737360"/>
            <a:ext cx="10063212" cy="485"/>
          </a:xfrm>
          <a:prstGeom prst="straightConnector1">
            <a:avLst/>
          </a:prstGeom>
          <a:noFill/>
          <a:ln cap="sq" cmpd="sng" w="76200">
            <a:solidFill>
              <a:schemeClr val="accent2"/>
            </a:solidFill>
            <a:prstDash val="solid"/>
            <a:round/>
            <a:headEnd len="sm" w="sm" type="none"/>
            <a:tailEnd len="sm" w="sm" type="none"/>
          </a:ln>
        </p:spPr>
      </p:cxnSp>
      <p:sp>
        <p:nvSpPr>
          <p:cNvPr id="53" name="Google Shape;53;p2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Point">
  <p:cSld name="Key Point">
    <p:bg>
      <p:bgPr>
        <a:solidFill>
          <a:schemeClr val="lt1"/>
        </a:solidFill>
      </p:bgPr>
    </p:bg>
    <p:spTree>
      <p:nvGrpSpPr>
        <p:cNvPr id="55" name="Shape 55"/>
        <p:cNvGrpSpPr/>
        <p:nvPr/>
      </p:nvGrpSpPr>
      <p:grpSpPr>
        <a:xfrm>
          <a:off x="0" y="0"/>
          <a:ext cx="0" cy="0"/>
          <a:chOff x="0" y="0"/>
          <a:chExt cx="0" cy="0"/>
        </a:xfrm>
      </p:grpSpPr>
      <p:sp>
        <p:nvSpPr>
          <p:cNvPr id="56" name="Google Shape;56;p24"/>
          <p:cNvSpPr txBox="1"/>
          <p:nvPr>
            <p:ph type="ctrTitle"/>
          </p:nvPr>
        </p:nvSpPr>
        <p:spPr>
          <a:xfrm>
            <a:off x="1097280" y="758951"/>
            <a:ext cx="10058400" cy="5146549"/>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57" name="Google Shape;57;p24"/>
          <p:cNvCxnSpPr/>
          <p:nvPr/>
        </p:nvCxnSpPr>
        <p:spPr>
          <a:xfrm>
            <a:off x="1143000" y="5895975"/>
            <a:ext cx="10012680" cy="9525"/>
          </a:xfrm>
          <a:prstGeom prst="straightConnector1">
            <a:avLst/>
          </a:prstGeom>
          <a:noFill/>
          <a:ln cap="sq" cmpd="sng" w="152400">
            <a:solidFill>
              <a:schemeClr val="accent2"/>
            </a:solidFill>
            <a:prstDash val="solid"/>
            <a:round/>
            <a:headEnd len="sm" w="sm" type="none"/>
            <a:tailEnd len="sm" w="sm" type="none"/>
          </a:ln>
        </p:spPr>
      </p:cxnSp>
      <p:sp>
        <p:nvSpPr>
          <p:cNvPr id="58" name="Google Shape;58;p24"/>
          <p:cNvSpPr txBox="1"/>
          <p:nvPr/>
        </p:nvSpPr>
        <p:spPr>
          <a:xfrm>
            <a:off x="10402524" y="167670"/>
            <a:ext cx="1114426" cy="1569660"/>
          </a:xfrm>
          <a:prstGeom prst="rect">
            <a:avLst/>
          </a:prstGeom>
          <a:noFill/>
          <a:ln>
            <a:noFill/>
          </a:ln>
          <a:effectLst>
            <a:outerShdw blurRad="63500" sx="102000" rotWithShape="0" algn="ctr" sy="102000">
              <a:srgbClr val="D9D9D9">
                <a:alpha val="40000"/>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accent2"/>
                </a:solidFill>
                <a:latin typeface="Arial"/>
                <a:ea typeface="Arial"/>
                <a:cs typeface="Arial"/>
                <a:sym typeface="Arial"/>
              </a:rPr>
              <a:t>🢇</a:t>
            </a:r>
            <a:endParaRPr b="1" i="0" sz="9600" u="none" cap="none" strike="noStrike">
              <a:solidFill>
                <a:schemeClr val="accent2"/>
              </a:solidFill>
              <a:latin typeface="Arial"/>
              <a:ea typeface="Arial"/>
              <a:cs typeface="Arial"/>
              <a:sym typeface="Arial"/>
            </a:endParaRPr>
          </a:p>
        </p:txBody>
      </p:sp>
      <p:sp>
        <p:nvSpPr>
          <p:cNvPr id="59" name="Google Shape;59;p2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1" name="Shape 61"/>
        <p:cNvGrpSpPr/>
        <p:nvPr/>
      </p:nvGrpSpPr>
      <p:grpSpPr>
        <a:xfrm>
          <a:off x="0" y="0"/>
          <a:ext cx="0" cy="0"/>
          <a:chOff x="0" y="0"/>
          <a:chExt cx="0" cy="0"/>
        </a:xfrm>
      </p:grpSpPr>
      <p:sp>
        <p:nvSpPr>
          <p:cNvPr id="62" name="Google Shape;62;p30"/>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cSld name="End">
    <p:bg>
      <p:bgPr>
        <a:solidFill>
          <a:schemeClr val="accent2"/>
        </a:soli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4"/>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67" name="Google Shape;67;p34"/>
          <p:cNvCxnSpPr/>
          <p:nvPr/>
        </p:nvCxnSpPr>
        <p:spPr>
          <a:xfrm>
            <a:off x="1171575" y="4343400"/>
            <a:ext cx="9906000" cy="0"/>
          </a:xfrm>
          <a:prstGeom prst="straightConnector1">
            <a:avLst/>
          </a:prstGeom>
          <a:noFill/>
          <a:ln cap="sq" cmpd="sng" w="76200">
            <a:solidFill>
              <a:srgbClr val="FFFFFF"/>
            </a:solidFill>
            <a:prstDash val="solid"/>
            <a:round/>
            <a:headEnd len="sm" w="sm" type="none"/>
            <a:tailEnd len="sm" w="sm" type="none"/>
          </a:ln>
        </p:spPr>
      </p:cxnSp>
      <p:sp>
        <p:nvSpPr>
          <p:cNvPr id="68" name="Google Shape;68;p3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70" name="Google Shape;70;p34"/>
          <p:cNvPicPr preferRelativeResize="0"/>
          <p:nvPr/>
        </p:nvPicPr>
        <p:blipFill rotWithShape="1">
          <a:blip r:embed="rId2">
            <a:alphaModFix/>
          </a:blip>
          <a:srcRect b="0" l="0" r="0" t="0"/>
          <a:stretch/>
        </p:blipFill>
        <p:spPr>
          <a:xfrm>
            <a:off x="5687115" y="6404269"/>
            <a:ext cx="817770" cy="24425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22" Type="http://schemas.openxmlformats.org/officeDocument/2006/relationships/theme" Target="../theme/theme2.xml"/><Relationship Id="rId10" Type="http://schemas.openxmlformats.org/officeDocument/2006/relationships/slideLayout" Target="../slideLayouts/slideLayout7.xml"/><Relationship Id="rId21" Type="http://schemas.openxmlformats.org/officeDocument/2006/relationships/slideLayout" Target="../slideLayouts/slideLayout18.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200"/>
              </a:spcBef>
              <a:spcAft>
                <a:spcPts val="0"/>
              </a:spcAft>
              <a:buClr>
                <a:schemeClr val="accent2"/>
              </a:buClr>
              <a:buSzPts val="1800"/>
              <a:buFont typeface="Noto Sans Symbols"/>
              <a:buChar char="►"/>
              <a:defRPr b="0" i="0" sz="1800" u="none" cap="none" strike="noStrike">
                <a:solidFill>
                  <a:schemeClr val="dk1"/>
                </a:solidFill>
                <a:latin typeface="Arial"/>
                <a:ea typeface="Arial"/>
                <a:cs typeface="Arial"/>
                <a:sym typeface="Arial"/>
              </a:defRPr>
            </a:lvl2pPr>
            <a:lvl3pPr indent="-317500" lvl="2" marL="13716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656565"/>
                </a:solidFill>
                <a:latin typeface="Arial"/>
                <a:ea typeface="Arial"/>
                <a:cs typeface="Arial"/>
                <a:sym typeface="Arial"/>
              </a:defRPr>
            </a:lvl9pPr>
          </a:lstStyle>
          <a:p/>
        </p:txBody>
      </p:sp>
      <p:pic>
        <p:nvPicPr>
          <p:cNvPr id="12" name="Google Shape;12;p18"/>
          <p:cNvPicPr preferRelativeResize="0"/>
          <p:nvPr/>
        </p:nvPicPr>
        <p:blipFill rotWithShape="1">
          <a:blip r:embed="rId1">
            <a:alphaModFix/>
          </a:blip>
          <a:srcRect b="8933" l="6481" r="3738" t="7062"/>
          <a:stretch/>
        </p:blipFill>
        <p:spPr>
          <a:xfrm>
            <a:off x="1097280" y="6481397"/>
            <a:ext cx="569369" cy="180000"/>
          </a:xfrm>
          <a:prstGeom prst="rect">
            <a:avLst/>
          </a:prstGeom>
          <a:noFill/>
          <a:ln>
            <a:noFill/>
          </a:ln>
        </p:spPr>
      </p:pic>
      <p:pic>
        <p:nvPicPr>
          <p:cNvPr id="13" name="Google Shape;13;p18"/>
          <p:cNvPicPr preferRelativeResize="0"/>
          <p:nvPr/>
        </p:nvPicPr>
        <p:blipFill rotWithShape="1">
          <a:blip r:embed="rId2">
            <a:alphaModFix/>
          </a:blip>
          <a:srcRect b="0" l="0" r="0" t="0"/>
          <a:stretch/>
        </p:blipFill>
        <p:spPr>
          <a:xfrm>
            <a:off x="1799100" y="6391397"/>
            <a:ext cx="375522" cy="360000"/>
          </a:xfrm>
          <a:prstGeom prst="rect">
            <a:avLst/>
          </a:prstGeom>
          <a:noFill/>
          <a:ln>
            <a:noFill/>
          </a:ln>
        </p:spPr>
      </p:pic>
      <p:pic>
        <p:nvPicPr>
          <p:cNvPr id="14" name="Google Shape;14;p18"/>
          <p:cNvPicPr preferRelativeResize="0"/>
          <p:nvPr/>
        </p:nvPicPr>
        <p:blipFill rotWithShape="1">
          <a:blip r:embed="rId3">
            <a:alphaModFix/>
          </a:blip>
          <a:srcRect b="0" l="0" r="0" t="0"/>
          <a:stretch/>
        </p:blipFill>
        <p:spPr>
          <a:xfrm>
            <a:off x="5687115" y="6407119"/>
            <a:ext cx="817770" cy="238556"/>
          </a:xfrm>
          <a:prstGeom prst="rect">
            <a:avLst/>
          </a:prstGeom>
          <a:noFill/>
          <a:ln>
            <a:noFill/>
          </a:ln>
        </p:spPr>
      </p:pic>
      <p:sp>
        <p:nvSpPr>
          <p:cNvPr id="15" name="Google Shape;15;p1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s://www.w3schools.com/jquery/exercise_jq.asp?filename=exercise_jq_selectors1" TargetMode="External"/><Relationship Id="rId4" Type="http://schemas.openxmlformats.org/officeDocument/2006/relationships/hyperlink" Target="https://api.jquery.com/animate/" TargetMode="External"/><Relationship Id="rId5"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
          <p:cNvSpPr txBox="1"/>
          <p:nvPr>
            <p:ph type="ctrTitle"/>
          </p:nvPr>
        </p:nvSpPr>
        <p:spPr>
          <a:xfrm>
            <a:off x="1097275" y="3839849"/>
            <a:ext cx="10058400" cy="15222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a:t>.Net</a:t>
            </a:r>
            <a:endParaRPr/>
          </a:p>
        </p:txBody>
      </p:sp>
      <p:sp>
        <p:nvSpPr>
          <p:cNvPr id="152" name="Google Shape;152;p2"/>
          <p:cNvSpPr txBox="1"/>
          <p:nvPr>
            <p:ph idx="1" type="subTitle"/>
          </p:nvPr>
        </p:nvSpPr>
        <p:spPr>
          <a:xfrm>
            <a:off x="1097280" y="228600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WEB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3fb931eb43_0_7"/>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1) Interactions</a:t>
            </a:r>
            <a:endParaRPr/>
          </a:p>
        </p:txBody>
      </p:sp>
      <p:sp>
        <p:nvSpPr>
          <p:cNvPr id="223" name="Google Shape;223;g13fb931eb43_0_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224" name="Google Shape;224;g13fb931eb43_0_7"/>
          <p:cNvSpPr txBox="1"/>
          <p:nvPr>
            <p:ph idx="1" type="body"/>
          </p:nvPr>
        </p:nvSpPr>
        <p:spPr>
          <a:xfrm>
            <a:off x="1097275" y="1917925"/>
            <a:ext cx="10058400" cy="3834900"/>
          </a:xfrm>
          <a:prstGeom prst="rect">
            <a:avLst/>
          </a:prstGeom>
        </p:spPr>
        <p:txBody>
          <a:bodyPr anchorCtr="0" anchor="t" bIns="45700" lIns="0" spcFirstLastPara="1" rIns="0" wrap="square" tIns="45700">
            <a:normAutofit/>
          </a:bodyPr>
          <a:lstStyle/>
          <a:p>
            <a:pPr indent="0" lvl="0" marL="0" rtl="0" algn="l">
              <a:lnSpc>
                <a:spcPct val="115000"/>
              </a:lnSpc>
              <a:spcBef>
                <a:spcPts val="1200"/>
              </a:spcBef>
              <a:spcAft>
                <a:spcPts val="0"/>
              </a:spcAft>
              <a:buNone/>
            </a:pPr>
            <a:r>
              <a:rPr lang="en-US" sz="2500"/>
              <a:t>Interactions is a set of mouse-based instructions used as building blocks for rich interfaces and complex widgets. These are the mostly used interactions:</a:t>
            </a:r>
            <a:endParaRPr sz="2500"/>
          </a:p>
          <a:p>
            <a:pPr indent="-374650" lvl="0" marL="457200" rtl="0" algn="l">
              <a:lnSpc>
                <a:spcPct val="115000"/>
              </a:lnSpc>
              <a:spcBef>
                <a:spcPts val="1200"/>
              </a:spcBef>
              <a:spcAft>
                <a:spcPts val="0"/>
              </a:spcAft>
              <a:buSzPts val="2300"/>
              <a:buChar char="➢"/>
            </a:pPr>
            <a:r>
              <a:rPr lang="en-US" sz="2500"/>
              <a:t>Draggable</a:t>
            </a:r>
            <a:endParaRPr sz="2500"/>
          </a:p>
          <a:p>
            <a:pPr indent="-374650" lvl="0" marL="457200" rtl="0" algn="l">
              <a:lnSpc>
                <a:spcPct val="115000"/>
              </a:lnSpc>
              <a:spcBef>
                <a:spcPts val="0"/>
              </a:spcBef>
              <a:spcAft>
                <a:spcPts val="0"/>
              </a:spcAft>
              <a:buSzPts val="2300"/>
              <a:buChar char="➢"/>
            </a:pPr>
            <a:r>
              <a:rPr lang="en-US" sz="2500"/>
              <a:t>Droppable</a:t>
            </a:r>
            <a:endParaRPr sz="2500"/>
          </a:p>
          <a:p>
            <a:pPr indent="-374650" lvl="0" marL="457200" rtl="0" algn="l">
              <a:lnSpc>
                <a:spcPct val="115000"/>
              </a:lnSpc>
              <a:spcBef>
                <a:spcPts val="0"/>
              </a:spcBef>
              <a:spcAft>
                <a:spcPts val="0"/>
              </a:spcAft>
              <a:buSzPts val="2300"/>
              <a:buChar char="➢"/>
            </a:pPr>
            <a:r>
              <a:rPr lang="en-US" sz="2500"/>
              <a:t>Resizable</a:t>
            </a:r>
            <a:endParaRPr sz="2500"/>
          </a:p>
          <a:p>
            <a:pPr indent="-374650" lvl="0" marL="457200" rtl="0" algn="l">
              <a:lnSpc>
                <a:spcPct val="115000"/>
              </a:lnSpc>
              <a:spcBef>
                <a:spcPts val="0"/>
              </a:spcBef>
              <a:spcAft>
                <a:spcPts val="0"/>
              </a:spcAft>
              <a:buSzPts val="2300"/>
              <a:buChar char="➢"/>
            </a:pPr>
            <a:r>
              <a:rPr lang="en-US" sz="2500"/>
              <a:t>Selectable</a:t>
            </a:r>
            <a:endParaRPr sz="2500"/>
          </a:p>
          <a:p>
            <a:pPr indent="-374650" lvl="0" marL="457200" rtl="0" algn="l">
              <a:lnSpc>
                <a:spcPct val="115000"/>
              </a:lnSpc>
              <a:spcBef>
                <a:spcPts val="0"/>
              </a:spcBef>
              <a:spcAft>
                <a:spcPts val="0"/>
              </a:spcAft>
              <a:buSzPts val="2300"/>
              <a:buChar char="➢"/>
            </a:pPr>
            <a:r>
              <a:rPr lang="en-US" sz="2500"/>
              <a:t>Sortable</a:t>
            </a:r>
            <a:endParaRPr sz="2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3fb931eb43_0_14"/>
          <p:cNvSpPr txBox="1"/>
          <p:nvPr>
            <p:ph type="ctrTitle"/>
          </p:nvPr>
        </p:nvSpPr>
        <p:spPr>
          <a:xfrm>
            <a:off x="1097280" y="758951"/>
            <a:ext cx="10058400" cy="51465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6000"/>
              <a:buNone/>
            </a:pPr>
            <a:r>
              <a:rPr lang="en-US"/>
              <a:t>jQuery </a:t>
            </a:r>
            <a:r>
              <a:rPr lang="en-US"/>
              <a:t>UI Widgets</a:t>
            </a:r>
            <a:endParaRPr/>
          </a:p>
        </p:txBody>
      </p:sp>
      <p:sp>
        <p:nvSpPr>
          <p:cNvPr id="231" name="Google Shape;231;g13fb931eb43_0_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13fb931eb43_0_2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Widgets</a:t>
            </a:r>
            <a:endParaRPr/>
          </a:p>
        </p:txBody>
      </p:sp>
      <p:sp>
        <p:nvSpPr>
          <p:cNvPr id="238" name="Google Shape;238;g13fb931eb43_0_2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9" name="Google Shape;239;g13fb931eb43_0_20"/>
          <p:cNvSpPr txBox="1"/>
          <p:nvPr>
            <p:ph idx="1" type="body"/>
          </p:nvPr>
        </p:nvSpPr>
        <p:spPr>
          <a:xfrm>
            <a:off x="1097275" y="1845725"/>
            <a:ext cx="10058400" cy="1020000"/>
          </a:xfrm>
          <a:prstGeom prst="rect">
            <a:avLst/>
          </a:prstGeom>
        </p:spPr>
        <p:txBody>
          <a:bodyPr anchorCtr="0" anchor="t" bIns="45700" lIns="0" spcFirstLastPara="1" rIns="0" wrap="square" tIns="45700">
            <a:noAutofit/>
          </a:bodyPr>
          <a:lstStyle/>
          <a:p>
            <a:pPr indent="0" lvl="0" marL="0" rtl="0" algn="l">
              <a:lnSpc>
                <a:spcPct val="115000"/>
              </a:lnSpc>
              <a:spcBef>
                <a:spcPts val="1200"/>
              </a:spcBef>
              <a:spcAft>
                <a:spcPts val="0"/>
              </a:spcAft>
              <a:buSzPts val="852"/>
              <a:buNone/>
            </a:pPr>
            <a:r>
              <a:rPr lang="en-US" sz="2500"/>
              <a:t>Widgets are feature-rich, stateful plugins that have a full life-cycle, along with methods and events. These are the most used widgets:</a:t>
            </a:r>
            <a:endParaRPr sz="2500"/>
          </a:p>
        </p:txBody>
      </p:sp>
      <p:sp>
        <p:nvSpPr>
          <p:cNvPr id="240" name="Google Shape;240;g13fb931eb43_0_20"/>
          <p:cNvSpPr txBox="1"/>
          <p:nvPr>
            <p:ph idx="1" type="body"/>
          </p:nvPr>
        </p:nvSpPr>
        <p:spPr>
          <a:xfrm>
            <a:off x="2231250" y="2713325"/>
            <a:ext cx="3231900" cy="3466500"/>
          </a:xfrm>
          <a:prstGeom prst="rect">
            <a:avLst/>
          </a:prstGeom>
        </p:spPr>
        <p:txBody>
          <a:bodyPr anchorCtr="0" anchor="t" bIns="45700" lIns="0" spcFirstLastPara="1" rIns="0" wrap="square" tIns="45700">
            <a:noAutofit/>
          </a:bodyPr>
          <a:lstStyle/>
          <a:p>
            <a:pPr indent="0" lvl="0" marL="0" rtl="0" algn="l">
              <a:lnSpc>
                <a:spcPct val="115000"/>
              </a:lnSpc>
              <a:spcBef>
                <a:spcPts val="1200"/>
              </a:spcBef>
              <a:spcAft>
                <a:spcPts val="0"/>
              </a:spcAft>
              <a:buSzPts val="852"/>
              <a:buNone/>
            </a:pPr>
            <a:r>
              <a:rPr lang="en-US" sz="2500"/>
              <a:t>Accordion</a:t>
            </a:r>
            <a:endParaRPr sz="2500"/>
          </a:p>
          <a:p>
            <a:pPr indent="0" lvl="0" marL="0" rtl="0" algn="l">
              <a:lnSpc>
                <a:spcPct val="115000"/>
              </a:lnSpc>
              <a:spcBef>
                <a:spcPts val="1200"/>
              </a:spcBef>
              <a:spcAft>
                <a:spcPts val="0"/>
              </a:spcAft>
              <a:buSzPts val="852"/>
              <a:buNone/>
            </a:pPr>
            <a:r>
              <a:rPr lang="en-US" sz="2500"/>
              <a:t>Autocomplete</a:t>
            </a:r>
            <a:endParaRPr sz="2500"/>
          </a:p>
          <a:p>
            <a:pPr indent="0" lvl="0" marL="0" rtl="0" algn="l">
              <a:lnSpc>
                <a:spcPct val="115000"/>
              </a:lnSpc>
              <a:spcBef>
                <a:spcPts val="1200"/>
              </a:spcBef>
              <a:spcAft>
                <a:spcPts val="0"/>
              </a:spcAft>
              <a:buSzPts val="852"/>
              <a:buNone/>
            </a:pPr>
            <a:r>
              <a:rPr lang="en-US" sz="2500"/>
              <a:t>Dialog</a:t>
            </a:r>
            <a:endParaRPr sz="2500"/>
          </a:p>
          <a:p>
            <a:pPr indent="0" lvl="0" marL="0" rtl="0" algn="l">
              <a:lnSpc>
                <a:spcPct val="115000"/>
              </a:lnSpc>
              <a:spcBef>
                <a:spcPts val="1200"/>
              </a:spcBef>
              <a:spcAft>
                <a:spcPts val="0"/>
              </a:spcAft>
              <a:buSzPts val="852"/>
              <a:buNone/>
            </a:pPr>
            <a:r>
              <a:rPr lang="en-US" sz="2500"/>
              <a:t>Button</a:t>
            </a:r>
            <a:endParaRPr sz="2500"/>
          </a:p>
          <a:p>
            <a:pPr indent="0" lvl="0" marL="0" rtl="0" algn="l">
              <a:lnSpc>
                <a:spcPct val="115000"/>
              </a:lnSpc>
              <a:spcBef>
                <a:spcPts val="1200"/>
              </a:spcBef>
              <a:spcAft>
                <a:spcPts val="0"/>
              </a:spcAft>
              <a:buSzPts val="852"/>
              <a:buNone/>
            </a:pPr>
            <a:r>
              <a:rPr lang="en-US" sz="2500"/>
              <a:t>Date Picker</a:t>
            </a:r>
            <a:endParaRPr sz="2500"/>
          </a:p>
          <a:p>
            <a:pPr indent="0" lvl="0" marL="0" rtl="0" algn="l">
              <a:lnSpc>
                <a:spcPct val="115000"/>
              </a:lnSpc>
              <a:spcBef>
                <a:spcPts val="1200"/>
              </a:spcBef>
              <a:spcAft>
                <a:spcPts val="0"/>
              </a:spcAft>
              <a:buSzPts val="852"/>
              <a:buNone/>
            </a:pPr>
            <a:r>
              <a:rPr lang="en-US" sz="2500"/>
              <a:t>Menu</a:t>
            </a:r>
            <a:endParaRPr sz="2500"/>
          </a:p>
        </p:txBody>
      </p:sp>
      <p:sp>
        <p:nvSpPr>
          <p:cNvPr id="241" name="Google Shape;241;g13fb931eb43_0_20"/>
          <p:cNvSpPr txBox="1"/>
          <p:nvPr>
            <p:ph idx="1" type="body"/>
          </p:nvPr>
        </p:nvSpPr>
        <p:spPr>
          <a:xfrm>
            <a:off x="6368100" y="2865725"/>
            <a:ext cx="2950200" cy="3088800"/>
          </a:xfrm>
          <a:prstGeom prst="rect">
            <a:avLst/>
          </a:prstGeom>
        </p:spPr>
        <p:txBody>
          <a:bodyPr anchorCtr="0" anchor="t" bIns="45700" lIns="0" spcFirstLastPara="1" rIns="0" wrap="square" tIns="45700">
            <a:noAutofit/>
          </a:bodyPr>
          <a:lstStyle/>
          <a:p>
            <a:pPr indent="0" lvl="0" marL="0" rtl="0" algn="l">
              <a:lnSpc>
                <a:spcPct val="115000"/>
              </a:lnSpc>
              <a:spcBef>
                <a:spcPts val="1200"/>
              </a:spcBef>
              <a:spcAft>
                <a:spcPts val="0"/>
              </a:spcAft>
              <a:buSzPts val="852"/>
              <a:buNone/>
            </a:pPr>
            <a:r>
              <a:rPr lang="en-US" sz="2500"/>
              <a:t>Progress Bar</a:t>
            </a:r>
            <a:endParaRPr sz="2500"/>
          </a:p>
          <a:p>
            <a:pPr indent="0" lvl="0" marL="0" rtl="0" algn="l">
              <a:lnSpc>
                <a:spcPct val="115000"/>
              </a:lnSpc>
              <a:spcBef>
                <a:spcPts val="1200"/>
              </a:spcBef>
              <a:spcAft>
                <a:spcPts val="0"/>
              </a:spcAft>
              <a:buSzPts val="852"/>
              <a:buNone/>
            </a:pPr>
            <a:r>
              <a:rPr lang="en-US" sz="2500"/>
              <a:t>Tabs</a:t>
            </a:r>
            <a:endParaRPr sz="2500"/>
          </a:p>
          <a:p>
            <a:pPr indent="0" lvl="0" marL="0" rtl="0" algn="l">
              <a:lnSpc>
                <a:spcPct val="115000"/>
              </a:lnSpc>
              <a:spcBef>
                <a:spcPts val="1200"/>
              </a:spcBef>
              <a:spcAft>
                <a:spcPts val="0"/>
              </a:spcAft>
              <a:buSzPts val="852"/>
              <a:buNone/>
            </a:pPr>
            <a:r>
              <a:rPr lang="en-US" sz="2500"/>
              <a:t>Tooltip</a:t>
            </a:r>
            <a:endParaRPr sz="2500"/>
          </a:p>
          <a:p>
            <a:pPr indent="0" lvl="0" marL="0" rtl="0" algn="l">
              <a:lnSpc>
                <a:spcPct val="115000"/>
              </a:lnSpc>
              <a:spcBef>
                <a:spcPts val="1200"/>
              </a:spcBef>
              <a:spcAft>
                <a:spcPts val="0"/>
              </a:spcAft>
              <a:buSzPts val="852"/>
              <a:buNone/>
            </a:pPr>
            <a:r>
              <a:rPr lang="en-US" sz="2500"/>
              <a:t>Slider</a:t>
            </a:r>
            <a:endParaRPr sz="2500"/>
          </a:p>
          <a:p>
            <a:pPr indent="0" lvl="0" marL="0" rtl="0" algn="l">
              <a:lnSpc>
                <a:spcPct val="115000"/>
              </a:lnSpc>
              <a:spcBef>
                <a:spcPts val="1200"/>
              </a:spcBef>
              <a:spcAft>
                <a:spcPts val="0"/>
              </a:spcAft>
              <a:buSzPts val="852"/>
              <a:buNone/>
            </a:pPr>
            <a:r>
              <a:rPr lang="en-US" sz="2500"/>
              <a:t>Spinner</a:t>
            </a:r>
            <a:endParaRPr sz="2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13fb931eb43_0_27"/>
          <p:cNvSpPr txBox="1"/>
          <p:nvPr>
            <p:ph type="ctrTitle"/>
          </p:nvPr>
        </p:nvSpPr>
        <p:spPr>
          <a:xfrm>
            <a:off x="1097280" y="758951"/>
            <a:ext cx="10058400" cy="51465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6000"/>
              <a:buNone/>
            </a:pPr>
            <a:r>
              <a:rPr lang="en-US"/>
              <a:t>jQuery </a:t>
            </a:r>
            <a:r>
              <a:rPr lang="en-US"/>
              <a:t>UI </a:t>
            </a:r>
            <a:r>
              <a:rPr lang="en-US"/>
              <a:t>Effects</a:t>
            </a:r>
            <a:endParaRPr/>
          </a:p>
        </p:txBody>
      </p:sp>
      <p:sp>
        <p:nvSpPr>
          <p:cNvPr id="248" name="Google Shape;248;g13fb931eb43_0_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13fb931eb43_0_33"/>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Effects</a:t>
            </a:r>
            <a:endParaRPr/>
          </a:p>
        </p:txBody>
      </p:sp>
      <p:sp>
        <p:nvSpPr>
          <p:cNvPr id="255" name="Google Shape;255;g13fb931eb43_0_3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6" name="Google Shape;256;g13fb931eb43_0_33"/>
          <p:cNvSpPr txBox="1"/>
          <p:nvPr>
            <p:ph idx="1" type="body"/>
          </p:nvPr>
        </p:nvSpPr>
        <p:spPr>
          <a:xfrm>
            <a:off x="1085675" y="1981350"/>
            <a:ext cx="4985700" cy="3427500"/>
          </a:xfrm>
          <a:prstGeom prst="rect">
            <a:avLst/>
          </a:prstGeom>
        </p:spPr>
        <p:txBody>
          <a:bodyPr anchorCtr="0" anchor="t" bIns="45700" lIns="0" spcFirstLastPara="1" rIns="0" wrap="square" tIns="45700">
            <a:normAutofit/>
          </a:bodyPr>
          <a:lstStyle/>
          <a:p>
            <a:pPr indent="0" lvl="0" marL="0" rtl="0" algn="l">
              <a:lnSpc>
                <a:spcPct val="115000"/>
              </a:lnSpc>
              <a:spcBef>
                <a:spcPts val="1200"/>
              </a:spcBef>
              <a:spcAft>
                <a:spcPts val="0"/>
              </a:spcAft>
              <a:buNone/>
            </a:pPr>
            <a:r>
              <a:rPr lang="en-US" sz="2500"/>
              <a:t>The internal jQuery effects contain a full suite of custom animation and transition for DOM elements. jQuery UI adds support for animating colors and class transitions, as well as providing several additional easings.</a:t>
            </a:r>
            <a:endParaRPr sz="2500"/>
          </a:p>
        </p:txBody>
      </p:sp>
      <p:sp>
        <p:nvSpPr>
          <p:cNvPr id="257" name="Google Shape;257;g13fb931eb43_0_33"/>
          <p:cNvSpPr txBox="1"/>
          <p:nvPr>
            <p:ph idx="1" type="body"/>
          </p:nvPr>
        </p:nvSpPr>
        <p:spPr>
          <a:xfrm>
            <a:off x="7108675" y="1905150"/>
            <a:ext cx="2832900" cy="4374900"/>
          </a:xfrm>
          <a:prstGeom prst="rect">
            <a:avLst/>
          </a:prstGeom>
        </p:spPr>
        <p:txBody>
          <a:bodyPr anchorCtr="0" anchor="t" bIns="45700" lIns="0" spcFirstLastPara="1" rIns="0" wrap="square" tIns="45700">
            <a:noAutofit/>
          </a:bodyPr>
          <a:lstStyle/>
          <a:p>
            <a:pPr indent="0" lvl="0" marL="0" rtl="0" algn="l">
              <a:spcBef>
                <a:spcPts val="1200"/>
              </a:spcBef>
              <a:spcAft>
                <a:spcPts val="0"/>
              </a:spcAft>
              <a:buNone/>
            </a:pPr>
            <a:r>
              <a:rPr lang="en-US" sz="2500"/>
              <a:t>Hide</a:t>
            </a:r>
            <a:endParaRPr sz="2500"/>
          </a:p>
          <a:p>
            <a:pPr indent="0" lvl="0" marL="0" rtl="0" algn="l">
              <a:spcBef>
                <a:spcPts val="1200"/>
              </a:spcBef>
              <a:spcAft>
                <a:spcPts val="0"/>
              </a:spcAft>
              <a:buNone/>
            </a:pPr>
            <a:r>
              <a:rPr lang="en-US" sz="2500"/>
              <a:t>Show</a:t>
            </a:r>
            <a:endParaRPr sz="2500"/>
          </a:p>
          <a:p>
            <a:pPr indent="0" lvl="0" marL="0" rtl="0" algn="l">
              <a:spcBef>
                <a:spcPts val="1200"/>
              </a:spcBef>
              <a:spcAft>
                <a:spcPts val="0"/>
              </a:spcAft>
              <a:buNone/>
            </a:pPr>
            <a:r>
              <a:rPr lang="en-US" sz="2500"/>
              <a:t>Add Class</a:t>
            </a:r>
            <a:endParaRPr sz="2500"/>
          </a:p>
          <a:p>
            <a:pPr indent="0" lvl="0" marL="0" rtl="0" algn="l">
              <a:spcBef>
                <a:spcPts val="1200"/>
              </a:spcBef>
              <a:spcAft>
                <a:spcPts val="0"/>
              </a:spcAft>
              <a:buNone/>
            </a:pPr>
            <a:r>
              <a:rPr lang="en-US" sz="2500"/>
              <a:t>Remove Class</a:t>
            </a:r>
            <a:endParaRPr sz="2500"/>
          </a:p>
          <a:p>
            <a:pPr indent="0" lvl="0" marL="0" rtl="0" algn="l">
              <a:spcBef>
                <a:spcPts val="1200"/>
              </a:spcBef>
              <a:spcAft>
                <a:spcPts val="0"/>
              </a:spcAft>
              <a:buNone/>
            </a:pPr>
            <a:r>
              <a:rPr lang="en-US" sz="2500"/>
              <a:t>Switch Class</a:t>
            </a:r>
            <a:endParaRPr sz="2500"/>
          </a:p>
          <a:p>
            <a:pPr indent="0" lvl="0" marL="0" rtl="0" algn="l">
              <a:spcBef>
                <a:spcPts val="1200"/>
              </a:spcBef>
              <a:spcAft>
                <a:spcPts val="0"/>
              </a:spcAft>
              <a:buNone/>
            </a:pPr>
            <a:r>
              <a:rPr lang="en-US" sz="2500"/>
              <a:t>Toggle Class</a:t>
            </a:r>
            <a:endParaRPr sz="2500"/>
          </a:p>
          <a:p>
            <a:pPr indent="0" lvl="0" marL="0" rtl="0" algn="l">
              <a:spcBef>
                <a:spcPts val="1200"/>
              </a:spcBef>
              <a:spcAft>
                <a:spcPts val="0"/>
              </a:spcAft>
              <a:buNone/>
            </a:pPr>
            <a:r>
              <a:rPr lang="en-US" sz="2500"/>
              <a:t>Color Animation</a:t>
            </a:r>
            <a:endParaRPr sz="2500"/>
          </a:p>
          <a:p>
            <a:pPr indent="0" lvl="0" marL="0" rtl="0" algn="l">
              <a:spcBef>
                <a:spcPts val="1200"/>
              </a:spcBef>
              <a:spcAft>
                <a:spcPts val="0"/>
              </a:spcAft>
              <a:buNone/>
            </a:pPr>
            <a:r>
              <a:rPr lang="en-US" sz="2500"/>
              <a:t>Effect</a:t>
            </a:r>
            <a:endParaRPr sz="2500"/>
          </a:p>
          <a:p>
            <a:pPr indent="0" lvl="0" marL="0" rtl="0" algn="l">
              <a:spcBef>
                <a:spcPts val="1200"/>
              </a:spcBef>
              <a:spcAft>
                <a:spcPts val="0"/>
              </a:spcAft>
              <a:buNone/>
            </a:pPr>
            <a:r>
              <a:rPr lang="en-US" sz="2500"/>
              <a:t>Toggle</a:t>
            </a:r>
            <a:endParaRPr sz="2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13fb931eb43_0_40"/>
          <p:cNvSpPr txBox="1"/>
          <p:nvPr>
            <p:ph type="ctrTitle"/>
          </p:nvPr>
        </p:nvSpPr>
        <p:spPr>
          <a:xfrm>
            <a:off x="1097280" y="758951"/>
            <a:ext cx="10058400" cy="51465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6000"/>
              <a:buNone/>
            </a:pPr>
            <a:r>
              <a:rPr lang="en-US"/>
              <a:t>jQuery </a:t>
            </a:r>
            <a:r>
              <a:rPr lang="en-US"/>
              <a:t>UI </a:t>
            </a:r>
            <a:r>
              <a:rPr lang="en-US"/>
              <a:t>Utilities</a:t>
            </a:r>
            <a:endParaRPr/>
          </a:p>
        </p:txBody>
      </p:sp>
      <p:sp>
        <p:nvSpPr>
          <p:cNvPr id="264" name="Google Shape;264;g13fb931eb43_0_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13fb931eb43_0_46"/>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Position</a:t>
            </a:r>
            <a:endParaRPr/>
          </a:p>
        </p:txBody>
      </p:sp>
      <p:sp>
        <p:nvSpPr>
          <p:cNvPr id="271" name="Google Shape;271;g13fb931eb43_0_4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2" name="Google Shape;272;g13fb931eb43_0_46"/>
          <p:cNvSpPr txBox="1"/>
          <p:nvPr>
            <p:ph idx="1" type="body"/>
          </p:nvPr>
        </p:nvSpPr>
        <p:spPr>
          <a:xfrm>
            <a:off x="1523475" y="2136325"/>
            <a:ext cx="8046600" cy="18738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US" sz="2500"/>
              <a:t>It is used to set the position of the element.</a:t>
            </a:r>
            <a:endParaRPr sz="2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13e3a906ffb_0_716"/>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4800"/>
              <a:buNone/>
            </a:pPr>
            <a:r>
              <a:rPr lang="en-US"/>
              <a:t>Homework</a:t>
            </a:r>
            <a:endParaRPr/>
          </a:p>
        </p:txBody>
      </p:sp>
      <p:sp>
        <p:nvSpPr>
          <p:cNvPr id="279" name="Google Shape;279;g13e3a906ffb_0_716"/>
          <p:cNvSpPr txBox="1"/>
          <p:nvPr>
            <p:ph idx="1" type="body"/>
          </p:nvPr>
        </p:nvSpPr>
        <p:spPr>
          <a:xfrm>
            <a:off x="1549675" y="2159675"/>
            <a:ext cx="9606000" cy="2067600"/>
          </a:xfrm>
          <a:prstGeom prst="rect">
            <a:avLst/>
          </a:prstGeom>
          <a:noFill/>
          <a:ln>
            <a:noFill/>
          </a:ln>
        </p:spPr>
        <p:txBody>
          <a:bodyPr anchorCtr="0" anchor="t" bIns="45700" lIns="0" spcFirstLastPara="1" rIns="0" wrap="square" tIns="45700">
            <a:normAutofit lnSpcReduction="20000"/>
          </a:bodyPr>
          <a:lstStyle/>
          <a:p>
            <a:pPr indent="0" lvl="0" marL="0" rtl="0" algn="l">
              <a:lnSpc>
                <a:spcPct val="90000"/>
              </a:lnSpc>
              <a:spcBef>
                <a:spcPts val="1200"/>
              </a:spcBef>
              <a:spcAft>
                <a:spcPts val="0"/>
              </a:spcAft>
              <a:buSzPts val="1800"/>
              <a:buNone/>
            </a:pPr>
            <a:r>
              <a:rPr lang="en-US" sz="2500"/>
              <a:t>Students will practice exercises of the topics covered today from this link: </a:t>
            </a:r>
            <a:endParaRPr sz="2500"/>
          </a:p>
          <a:p>
            <a:pPr indent="0" lvl="0" marL="0" rtl="0" algn="l">
              <a:lnSpc>
                <a:spcPct val="90000"/>
              </a:lnSpc>
              <a:spcBef>
                <a:spcPts val="1200"/>
              </a:spcBef>
              <a:spcAft>
                <a:spcPts val="0"/>
              </a:spcAft>
              <a:buSzPts val="1800"/>
              <a:buNone/>
            </a:pPr>
            <a:r>
              <a:rPr lang="en-US" sz="2500" u="sng">
                <a:solidFill>
                  <a:schemeClr val="hlink"/>
                </a:solidFill>
                <a:hlinkClick r:id="rId3"/>
              </a:rPr>
              <a:t>JQuery DOM Practice Exercises</a:t>
            </a:r>
            <a:r>
              <a:rPr lang="en-US" sz="2500"/>
              <a:t> </a:t>
            </a:r>
            <a:endParaRPr sz="2500"/>
          </a:p>
          <a:p>
            <a:pPr indent="0" lvl="0" marL="0" rtl="0" algn="l">
              <a:lnSpc>
                <a:spcPct val="90000"/>
              </a:lnSpc>
              <a:spcBef>
                <a:spcPts val="1200"/>
              </a:spcBef>
              <a:spcAft>
                <a:spcPts val="0"/>
              </a:spcAft>
              <a:buSzPts val="1800"/>
              <a:buNone/>
            </a:pPr>
            <a:r>
              <a:rPr lang="en-US" sz="2500"/>
              <a:t>&amp; </a:t>
            </a:r>
            <a:endParaRPr sz="2500"/>
          </a:p>
          <a:p>
            <a:pPr indent="0" lvl="0" marL="0" rtl="0" algn="l">
              <a:lnSpc>
                <a:spcPct val="90000"/>
              </a:lnSpc>
              <a:spcBef>
                <a:spcPts val="1200"/>
              </a:spcBef>
              <a:spcAft>
                <a:spcPts val="0"/>
              </a:spcAft>
              <a:buSzPts val="1800"/>
              <a:buNone/>
            </a:pPr>
            <a:r>
              <a:rPr lang="en-US" sz="2500" u="sng">
                <a:solidFill>
                  <a:schemeClr val="hlink"/>
                </a:solidFill>
                <a:hlinkClick r:id="rId4"/>
              </a:rPr>
              <a:t>https://api.jquery.com/animate/</a:t>
            </a:r>
            <a:r>
              <a:rPr lang="en-US" sz="2500"/>
              <a:t> </a:t>
            </a:r>
            <a:endParaRPr sz="2500"/>
          </a:p>
        </p:txBody>
      </p:sp>
      <p:sp>
        <p:nvSpPr>
          <p:cNvPr id="280" name="Google Shape;280;g13e3a906ffb_0_7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281" name="Google Shape;281;g13e3a906ffb_0_716"/>
          <p:cNvPicPr preferRelativeResize="0"/>
          <p:nvPr/>
        </p:nvPicPr>
        <p:blipFill rotWithShape="1">
          <a:blip r:embed="rId5">
            <a:alphaModFix/>
          </a:blip>
          <a:srcRect b="0" l="0" r="3707" t="5177"/>
          <a:stretch/>
        </p:blipFill>
        <p:spPr>
          <a:xfrm>
            <a:off x="0" y="4227275"/>
            <a:ext cx="4009576" cy="2630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g13e29f36040_1_161"/>
          <p:cNvPicPr preferRelativeResize="0"/>
          <p:nvPr/>
        </p:nvPicPr>
        <p:blipFill rotWithShape="1">
          <a:blip r:embed="rId3">
            <a:alphaModFix/>
          </a:blip>
          <a:srcRect b="0" l="11644" r="0" t="0"/>
          <a:stretch/>
        </p:blipFill>
        <p:spPr>
          <a:xfrm>
            <a:off x="7452400" y="3841875"/>
            <a:ext cx="4739599" cy="3016125"/>
          </a:xfrm>
          <a:prstGeom prst="rect">
            <a:avLst/>
          </a:prstGeom>
          <a:noFill/>
          <a:ln>
            <a:noFill/>
          </a:ln>
        </p:spPr>
      </p:pic>
      <p:sp>
        <p:nvSpPr>
          <p:cNvPr id="287" name="Google Shape;287;g13e29f36040_1_16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Learning Objectives</a:t>
            </a:r>
            <a:endParaRPr/>
          </a:p>
        </p:txBody>
      </p:sp>
      <p:sp>
        <p:nvSpPr>
          <p:cNvPr id="288" name="Google Shape;288;g13e29f36040_1_161"/>
          <p:cNvSpPr txBox="1"/>
          <p:nvPr>
            <p:ph idx="1" type="body"/>
          </p:nvPr>
        </p:nvSpPr>
        <p:spPr>
          <a:xfrm>
            <a:off x="1596350" y="2697450"/>
            <a:ext cx="6675000" cy="2552700"/>
          </a:xfrm>
          <a:prstGeom prst="rect">
            <a:avLst/>
          </a:prstGeom>
          <a:noFill/>
          <a:ln>
            <a:noFill/>
          </a:ln>
        </p:spPr>
        <p:txBody>
          <a:bodyPr anchorCtr="0" anchor="t" bIns="45700" lIns="0" spcFirstLastPara="1" rIns="0" wrap="square" tIns="45700">
            <a:normAutofit lnSpcReduction="10000"/>
          </a:bodyPr>
          <a:lstStyle/>
          <a:p>
            <a:pPr indent="0" lvl="0" marL="457200" rtl="0" algn="l">
              <a:lnSpc>
                <a:spcPct val="115000"/>
              </a:lnSpc>
              <a:spcBef>
                <a:spcPts val="1200"/>
              </a:spcBef>
              <a:spcAft>
                <a:spcPts val="0"/>
              </a:spcAft>
              <a:buSzPts val="1800"/>
              <a:buNone/>
            </a:pPr>
            <a:r>
              <a:rPr lang="en-US" sz="2500"/>
              <a:t>Hide/Show, Fade, and Slide</a:t>
            </a:r>
            <a:endParaRPr sz="2500"/>
          </a:p>
          <a:p>
            <a:pPr indent="0" lvl="0" marL="457200" rtl="0" algn="l">
              <a:lnSpc>
                <a:spcPct val="115000"/>
              </a:lnSpc>
              <a:spcBef>
                <a:spcPts val="1200"/>
              </a:spcBef>
              <a:spcAft>
                <a:spcPts val="0"/>
              </a:spcAft>
              <a:buSzPts val="1800"/>
              <a:buNone/>
            </a:pPr>
            <a:r>
              <a:rPr lang="en-US" sz="2500"/>
              <a:t>jQuery Animation</a:t>
            </a:r>
            <a:endParaRPr sz="2500"/>
          </a:p>
          <a:p>
            <a:pPr indent="0" lvl="0" marL="457200" rtl="0" algn="l">
              <a:lnSpc>
                <a:spcPct val="115000"/>
              </a:lnSpc>
              <a:spcBef>
                <a:spcPts val="1200"/>
              </a:spcBef>
              <a:spcAft>
                <a:spcPts val="0"/>
              </a:spcAft>
              <a:buSzPts val="1800"/>
              <a:buNone/>
            </a:pPr>
            <a:r>
              <a:rPr lang="en-US" sz="2500"/>
              <a:t>Manipulating CSS with jQuery</a:t>
            </a:r>
            <a:endParaRPr sz="2500"/>
          </a:p>
          <a:p>
            <a:pPr indent="0" lvl="0" marL="457200" rtl="0" algn="l">
              <a:lnSpc>
                <a:spcPct val="115000"/>
              </a:lnSpc>
              <a:spcBef>
                <a:spcPts val="1200"/>
              </a:spcBef>
              <a:spcAft>
                <a:spcPts val="0"/>
              </a:spcAft>
              <a:buSzPts val="1800"/>
              <a:buNone/>
            </a:pPr>
            <a:r>
              <a:rPr lang="en-US" sz="2500"/>
              <a:t>Creating a rich user interface using jQuery UI</a:t>
            </a:r>
            <a:endParaRPr sz="2500"/>
          </a:p>
        </p:txBody>
      </p:sp>
      <p:sp>
        <p:nvSpPr>
          <p:cNvPr id="289" name="Google Shape;289;g13e29f36040_1_16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Web Engineering</a:t>
            </a:r>
            <a:r>
              <a:rPr lang="en-US">
                <a:solidFill>
                  <a:schemeClr val="lt2"/>
                </a:solidFill>
              </a:rPr>
              <a:t> </a:t>
            </a:r>
            <a:r>
              <a:rPr b="1" lang="en-US">
                <a:solidFill>
                  <a:schemeClr val="lt2"/>
                </a:solidFill>
              </a:rPr>
              <a:t>&gt;</a:t>
            </a:r>
            <a:r>
              <a:rPr lang="en-US">
                <a:solidFill>
                  <a:schemeClr val="lt2"/>
                </a:solidFill>
              </a:rPr>
              <a:t> </a:t>
            </a:r>
            <a:r>
              <a:rPr lang="en-US"/>
              <a:t>.Net</a:t>
            </a:r>
            <a:endParaRPr/>
          </a:p>
        </p:txBody>
      </p:sp>
      <p:sp>
        <p:nvSpPr>
          <p:cNvPr id="290" name="Google Shape;290;g13e29f36040_1_16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291" name="Google Shape;291;g13e29f36040_1_161"/>
          <p:cNvSpPr txBox="1"/>
          <p:nvPr>
            <p:ph idx="1" type="body"/>
          </p:nvPr>
        </p:nvSpPr>
        <p:spPr>
          <a:xfrm>
            <a:off x="1097275" y="2001350"/>
            <a:ext cx="10495500" cy="5556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1400"/>
              </a:spcBef>
              <a:spcAft>
                <a:spcPts val="0"/>
              </a:spcAft>
              <a:buSzPts val="1800"/>
              <a:buNone/>
            </a:pPr>
            <a:r>
              <a:rPr b="1" lang="en-US" sz="2800"/>
              <a:t>By the end of this session, the students have practised</a:t>
            </a:r>
            <a:endParaRPr sz="2000"/>
          </a:p>
        </p:txBody>
      </p:sp>
      <p:pic>
        <p:nvPicPr>
          <p:cNvPr id="292" name="Google Shape;292;g13e29f36040_1_161"/>
          <p:cNvPicPr preferRelativeResize="0"/>
          <p:nvPr/>
        </p:nvPicPr>
        <p:blipFill rotWithShape="1">
          <a:blip r:embed="rId4">
            <a:alphaModFix/>
          </a:blip>
          <a:srcRect b="16950" l="14064" r="5282" t="15732"/>
          <a:stretch/>
        </p:blipFill>
        <p:spPr>
          <a:xfrm>
            <a:off x="1264750" y="2697451"/>
            <a:ext cx="622476" cy="555524"/>
          </a:xfrm>
          <a:prstGeom prst="rect">
            <a:avLst/>
          </a:prstGeom>
          <a:noFill/>
          <a:ln>
            <a:noFill/>
          </a:ln>
        </p:spPr>
      </p:pic>
      <p:pic>
        <p:nvPicPr>
          <p:cNvPr id="293" name="Google Shape;293;g13e29f36040_1_161"/>
          <p:cNvPicPr preferRelativeResize="0"/>
          <p:nvPr/>
        </p:nvPicPr>
        <p:blipFill rotWithShape="1">
          <a:blip r:embed="rId4">
            <a:alphaModFix/>
          </a:blip>
          <a:srcRect b="16950" l="14064" r="5282" t="15732"/>
          <a:stretch/>
        </p:blipFill>
        <p:spPr>
          <a:xfrm>
            <a:off x="1271825" y="3216713"/>
            <a:ext cx="622476" cy="555524"/>
          </a:xfrm>
          <a:prstGeom prst="rect">
            <a:avLst/>
          </a:prstGeom>
          <a:noFill/>
          <a:ln>
            <a:noFill/>
          </a:ln>
        </p:spPr>
      </p:pic>
      <p:pic>
        <p:nvPicPr>
          <p:cNvPr id="294" name="Google Shape;294;g13e29f36040_1_161"/>
          <p:cNvPicPr preferRelativeResize="0"/>
          <p:nvPr/>
        </p:nvPicPr>
        <p:blipFill rotWithShape="1">
          <a:blip r:embed="rId4">
            <a:alphaModFix/>
          </a:blip>
          <a:srcRect b="16950" l="14064" r="5282" t="15732"/>
          <a:stretch/>
        </p:blipFill>
        <p:spPr>
          <a:xfrm>
            <a:off x="1271825" y="3812176"/>
            <a:ext cx="622476" cy="555524"/>
          </a:xfrm>
          <a:prstGeom prst="rect">
            <a:avLst/>
          </a:prstGeom>
          <a:noFill/>
          <a:ln>
            <a:noFill/>
          </a:ln>
        </p:spPr>
      </p:pic>
      <p:pic>
        <p:nvPicPr>
          <p:cNvPr id="295" name="Google Shape;295;g13e29f36040_1_161"/>
          <p:cNvPicPr preferRelativeResize="0"/>
          <p:nvPr/>
        </p:nvPicPr>
        <p:blipFill rotWithShape="1">
          <a:blip r:embed="rId4">
            <a:alphaModFix/>
          </a:blip>
          <a:srcRect b="16950" l="14064" r="5282" t="15732"/>
          <a:stretch/>
        </p:blipFill>
        <p:spPr>
          <a:xfrm>
            <a:off x="1271825" y="4443888"/>
            <a:ext cx="622476" cy="5555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6000"/>
              <a:buFont typeface="Arial"/>
              <a:buNone/>
            </a:pPr>
            <a:r>
              <a:rPr lang="en-US"/>
              <a:t>Conclusion &amp; Q/A </a:t>
            </a:r>
            <a:endParaRPr/>
          </a:p>
        </p:txBody>
      </p:sp>
      <p:sp>
        <p:nvSpPr>
          <p:cNvPr id="301" name="Google Shape;301;p17"/>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See you tomorrow!</a:t>
            </a:r>
            <a:endParaRPr/>
          </a:p>
        </p:txBody>
      </p:sp>
      <p:sp>
        <p:nvSpPr>
          <p:cNvPr id="302" name="Google Shape;30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303" name="Google Shape;303;p1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Web Engineering</a:t>
            </a:r>
            <a:r>
              <a:rPr lang="en-US">
                <a:solidFill>
                  <a:schemeClr val="lt2"/>
                </a:solidFill>
              </a:rPr>
              <a:t> </a:t>
            </a:r>
            <a:r>
              <a:rPr b="1" lang="en-US">
                <a:solidFill>
                  <a:schemeClr val="lt2"/>
                </a:solidFill>
              </a:rPr>
              <a:t>&gt;</a:t>
            </a:r>
            <a:r>
              <a:rPr lang="en-US">
                <a:solidFill>
                  <a:schemeClr val="lt2"/>
                </a:solidFill>
              </a:rPr>
              <a:t> </a:t>
            </a:r>
            <a:r>
              <a:rPr lang="en-US"/>
              <a:t>.Net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Week 2 - Day 8</a:t>
            </a:r>
            <a:endParaRPr/>
          </a:p>
        </p:txBody>
      </p:sp>
      <p:sp>
        <p:nvSpPr>
          <p:cNvPr id="158" name="Google Shape;158;p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Web Engineering </a:t>
            </a:r>
            <a:r>
              <a:rPr b="1" lang="en-US"/>
              <a:t>&gt;</a:t>
            </a:r>
            <a:r>
              <a:rPr lang="en-US"/>
              <a:t> .Net</a:t>
            </a:r>
            <a:endParaRPr/>
          </a:p>
        </p:txBody>
      </p:sp>
      <p:sp>
        <p:nvSpPr>
          <p:cNvPr id="159" name="Google Shape;15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4"/>
          <p:cNvSpPr txBox="1"/>
          <p:nvPr>
            <p:ph type="ctrTitle"/>
          </p:nvPr>
        </p:nvSpPr>
        <p:spPr>
          <a:xfrm>
            <a:off x="7535100" y="2970025"/>
            <a:ext cx="3255600" cy="1245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6000"/>
              <a:buFont typeface="Arial"/>
              <a:buNone/>
            </a:pPr>
            <a:r>
              <a:rPr lang="en-US"/>
              <a:t> UI</a:t>
            </a:r>
            <a:endParaRPr/>
          </a:p>
        </p:txBody>
      </p:sp>
      <p:sp>
        <p:nvSpPr>
          <p:cNvPr id="165" name="Google Shape;165;p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Web Engineering</a:t>
            </a:r>
            <a:r>
              <a:rPr lang="en-US">
                <a:solidFill>
                  <a:schemeClr val="lt2"/>
                </a:solidFill>
              </a:rPr>
              <a:t> </a:t>
            </a:r>
            <a:r>
              <a:rPr b="1" lang="en-US">
                <a:solidFill>
                  <a:schemeClr val="lt2"/>
                </a:solidFill>
              </a:rPr>
              <a:t>&gt;</a:t>
            </a:r>
            <a:r>
              <a:rPr lang="en-US">
                <a:solidFill>
                  <a:schemeClr val="lt2"/>
                </a:solidFill>
              </a:rPr>
              <a:t> </a:t>
            </a:r>
            <a:r>
              <a:rPr lang="en-US"/>
              <a:t>.Net</a:t>
            </a:r>
            <a:endParaRPr/>
          </a:p>
        </p:txBody>
      </p:sp>
      <p:sp>
        <p:nvSpPr>
          <p:cNvPr id="166" name="Google Shape;16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167" name="Google Shape;167;p4"/>
          <p:cNvPicPr preferRelativeResize="0"/>
          <p:nvPr/>
        </p:nvPicPr>
        <p:blipFill rotWithShape="1">
          <a:blip r:embed="rId3">
            <a:alphaModFix/>
          </a:blip>
          <a:srcRect b="22135" l="0" r="3938" t="24242"/>
          <a:stretch/>
        </p:blipFill>
        <p:spPr>
          <a:xfrm>
            <a:off x="1314775" y="2441000"/>
            <a:ext cx="5820817" cy="1774325"/>
          </a:xfrm>
          <a:prstGeom prst="rect">
            <a:avLst/>
          </a:prstGeom>
          <a:noFill/>
          <a:ln>
            <a:noFill/>
          </a:ln>
          <a:effectLst>
            <a:outerShdw blurRad="57150" rotWithShape="0" algn="bl" dir="5400000" dist="19050">
              <a:srgbClr val="000000">
                <a:alpha val="49411"/>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13f989469bb_0_0"/>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4800"/>
              <a:buNone/>
            </a:pPr>
            <a:r>
              <a:rPr lang="en-US"/>
              <a:t>Recap Questions </a:t>
            </a:r>
            <a:endParaRPr/>
          </a:p>
        </p:txBody>
      </p:sp>
      <p:sp>
        <p:nvSpPr>
          <p:cNvPr id="174" name="Google Shape;174;g13f989469bb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175" name="Google Shape;175;g13f989469bb_0_0"/>
          <p:cNvSpPr txBox="1"/>
          <p:nvPr>
            <p:ph idx="1" type="body"/>
          </p:nvPr>
        </p:nvSpPr>
        <p:spPr>
          <a:xfrm>
            <a:off x="1066800" y="1978649"/>
            <a:ext cx="10058400" cy="38721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1200"/>
              </a:spcBef>
              <a:spcAft>
                <a:spcPts val="0"/>
              </a:spcAft>
              <a:buSzPts val="1800"/>
              <a:buNone/>
            </a:pPr>
            <a:r>
              <a:rPr lang="en-US" sz="2500"/>
              <a:t>The following questions will be asked to the participants for review:</a:t>
            </a:r>
            <a:endParaRPr sz="2500"/>
          </a:p>
          <a:p>
            <a:pPr indent="0" lvl="0" marL="0" rtl="0" algn="l">
              <a:lnSpc>
                <a:spcPct val="90000"/>
              </a:lnSpc>
              <a:spcBef>
                <a:spcPts val="1200"/>
              </a:spcBef>
              <a:spcAft>
                <a:spcPts val="0"/>
              </a:spcAft>
              <a:buSzPts val="1800"/>
              <a:buNone/>
            </a:pPr>
            <a:r>
              <a:rPr lang="en-US" sz="2500"/>
              <a:t>What is </a:t>
            </a:r>
            <a:endParaRPr sz="2500"/>
          </a:p>
          <a:p>
            <a:pPr indent="-387350" lvl="0" marL="457200" rtl="0" algn="l">
              <a:lnSpc>
                <a:spcPct val="115000"/>
              </a:lnSpc>
              <a:spcBef>
                <a:spcPts val="1200"/>
              </a:spcBef>
              <a:spcAft>
                <a:spcPts val="0"/>
              </a:spcAft>
              <a:buSzPts val="2500"/>
              <a:buChar char="➢"/>
            </a:pPr>
            <a:r>
              <a:rPr lang="en-US" sz="2500"/>
              <a:t>jQuery Syntax</a:t>
            </a:r>
            <a:endParaRPr sz="2500"/>
          </a:p>
          <a:p>
            <a:pPr indent="-387350" lvl="0" marL="457200" rtl="0" algn="l">
              <a:lnSpc>
                <a:spcPct val="115000"/>
              </a:lnSpc>
              <a:spcBef>
                <a:spcPts val="0"/>
              </a:spcBef>
              <a:spcAft>
                <a:spcPts val="0"/>
              </a:spcAft>
              <a:buSzPts val="2500"/>
              <a:buChar char="➢"/>
            </a:pPr>
            <a:r>
              <a:rPr lang="en-US" sz="2500"/>
              <a:t>jQuery Selectors</a:t>
            </a:r>
            <a:endParaRPr sz="2500"/>
          </a:p>
          <a:p>
            <a:pPr indent="-387350" lvl="0" marL="457200" rtl="0" algn="l">
              <a:lnSpc>
                <a:spcPct val="115000"/>
              </a:lnSpc>
              <a:spcBef>
                <a:spcPts val="0"/>
              </a:spcBef>
              <a:spcAft>
                <a:spcPts val="0"/>
              </a:spcAft>
              <a:buSzPts val="2500"/>
              <a:buChar char="➢"/>
            </a:pPr>
            <a:r>
              <a:rPr lang="en-US" sz="2500"/>
              <a:t>Manipulating HTML DOM with jQuery</a:t>
            </a:r>
            <a:endParaRPr sz="2500"/>
          </a:p>
          <a:p>
            <a:pPr indent="-387350" lvl="0" marL="457200" rtl="0" algn="l">
              <a:lnSpc>
                <a:spcPct val="115000"/>
              </a:lnSpc>
              <a:spcBef>
                <a:spcPts val="0"/>
              </a:spcBef>
              <a:spcAft>
                <a:spcPts val="0"/>
              </a:spcAft>
              <a:buSzPts val="2500"/>
              <a:buChar char="➢"/>
            </a:pPr>
            <a:r>
              <a:rPr lang="en-US" sz="2500"/>
              <a:t>CSS Manipulation</a:t>
            </a:r>
            <a:endParaRPr sz="2500"/>
          </a:p>
          <a:p>
            <a:pPr indent="-387350" lvl="0" marL="457200" rtl="0" algn="l">
              <a:lnSpc>
                <a:spcPct val="115000"/>
              </a:lnSpc>
              <a:spcBef>
                <a:spcPts val="0"/>
              </a:spcBef>
              <a:spcAft>
                <a:spcPts val="0"/>
              </a:spcAft>
              <a:buSzPts val="2500"/>
              <a:buChar char="➢"/>
            </a:pPr>
            <a:r>
              <a:rPr lang="en-US" sz="2500"/>
              <a:t>Animation (fade, slide, hide, show)</a:t>
            </a:r>
            <a:endParaRPr sz="2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g13e29f36040_1_8"/>
          <p:cNvPicPr preferRelativeResize="0"/>
          <p:nvPr/>
        </p:nvPicPr>
        <p:blipFill rotWithShape="1">
          <a:blip r:embed="rId3">
            <a:alphaModFix/>
          </a:blip>
          <a:srcRect b="0" l="11644" r="0" t="0"/>
          <a:stretch/>
        </p:blipFill>
        <p:spPr>
          <a:xfrm>
            <a:off x="7452400" y="3841875"/>
            <a:ext cx="4739599" cy="3016125"/>
          </a:xfrm>
          <a:prstGeom prst="rect">
            <a:avLst/>
          </a:prstGeom>
          <a:noFill/>
          <a:ln>
            <a:noFill/>
          </a:ln>
        </p:spPr>
      </p:pic>
      <p:sp>
        <p:nvSpPr>
          <p:cNvPr id="181" name="Google Shape;181;g13e29f36040_1_8"/>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Learning Objectives</a:t>
            </a:r>
            <a:endParaRPr/>
          </a:p>
        </p:txBody>
      </p:sp>
      <p:sp>
        <p:nvSpPr>
          <p:cNvPr id="182" name="Google Shape;182;g13e29f36040_1_8"/>
          <p:cNvSpPr txBox="1"/>
          <p:nvPr>
            <p:ph idx="1" type="body"/>
          </p:nvPr>
        </p:nvSpPr>
        <p:spPr>
          <a:xfrm>
            <a:off x="1215225" y="2980150"/>
            <a:ext cx="8143500" cy="3016200"/>
          </a:xfrm>
          <a:prstGeom prst="rect">
            <a:avLst/>
          </a:prstGeom>
          <a:noFill/>
          <a:ln>
            <a:noFill/>
          </a:ln>
        </p:spPr>
        <p:txBody>
          <a:bodyPr anchorCtr="0" anchor="t" bIns="45700" lIns="0" spcFirstLastPara="1" rIns="0" wrap="square" tIns="45700">
            <a:normAutofit/>
          </a:bodyPr>
          <a:lstStyle/>
          <a:p>
            <a:pPr indent="-438150" lvl="1" marL="914400" rtl="0" algn="l">
              <a:lnSpc>
                <a:spcPct val="90000"/>
              </a:lnSpc>
              <a:spcBef>
                <a:spcPts val="1200"/>
              </a:spcBef>
              <a:spcAft>
                <a:spcPts val="0"/>
              </a:spcAft>
              <a:buSzPts val="3300"/>
              <a:buChar char="►"/>
            </a:pPr>
            <a:r>
              <a:rPr lang="en-US" sz="2500"/>
              <a:t>Creating a rich user interface using jQuery UI</a:t>
            </a:r>
            <a:endParaRPr sz="2500"/>
          </a:p>
        </p:txBody>
      </p:sp>
      <p:sp>
        <p:nvSpPr>
          <p:cNvPr id="183" name="Google Shape;183;g13e29f36040_1_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184" name="Google Shape;184;g13e29f36040_1_8"/>
          <p:cNvSpPr txBox="1"/>
          <p:nvPr>
            <p:ph idx="1" type="body"/>
          </p:nvPr>
        </p:nvSpPr>
        <p:spPr>
          <a:xfrm>
            <a:off x="1097275" y="1962025"/>
            <a:ext cx="10058400" cy="793500"/>
          </a:xfrm>
          <a:prstGeom prst="rect">
            <a:avLst/>
          </a:prstGeom>
          <a:noFill/>
          <a:ln>
            <a:noFill/>
          </a:ln>
        </p:spPr>
        <p:txBody>
          <a:bodyPr anchorCtr="0" anchor="t" bIns="45700" lIns="0" spcFirstLastPara="1" rIns="0" wrap="square" tIns="45700">
            <a:normAutofit lnSpcReduction="10000"/>
          </a:bodyPr>
          <a:lstStyle/>
          <a:p>
            <a:pPr indent="0" lvl="0" marL="0" rtl="0" algn="l">
              <a:lnSpc>
                <a:spcPct val="90000"/>
              </a:lnSpc>
              <a:spcBef>
                <a:spcPts val="1400"/>
              </a:spcBef>
              <a:spcAft>
                <a:spcPts val="0"/>
              </a:spcAft>
              <a:buSzPts val="1800"/>
              <a:buNone/>
            </a:pPr>
            <a:r>
              <a:rPr b="1" lang="en-US" sz="2800"/>
              <a:t>By the end of this session, the students will have developed an understanding of: </a:t>
            </a:r>
            <a:endParaRPr b="1" sz="2800"/>
          </a:p>
        </p:txBody>
      </p:sp>
      <p:sp>
        <p:nvSpPr>
          <p:cNvPr id="185" name="Google Shape;185;g13e29f36040_1_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Web Engineering</a:t>
            </a:r>
            <a:r>
              <a:rPr lang="en-US">
                <a:solidFill>
                  <a:schemeClr val="lt2"/>
                </a:solidFill>
              </a:rPr>
              <a:t> </a:t>
            </a:r>
            <a:r>
              <a:rPr b="1" lang="en-US">
                <a:solidFill>
                  <a:schemeClr val="lt2"/>
                </a:solidFill>
              </a:rPr>
              <a:t>&gt;</a:t>
            </a:r>
            <a:r>
              <a:rPr lang="en-US">
                <a:solidFill>
                  <a:schemeClr val="lt2"/>
                </a:solidFill>
              </a:rPr>
              <a:t> </a:t>
            </a:r>
            <a:r>
              <a:rPr lang="en-US"/>
              <a:t>.Net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36d52a686c_0_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192" name="Google Shape;192;g136d52a686c_0_27"/>
          <p:cNvSpPr txBox="1"/>
          <p:nvPr>
            <p:ph idx="4294967295" type="title"/>
          </p:nvPr>
        </p:nvSpPr>
        <p:spPr>
          <a:xfrm rot="-5400000">
            <a:off x="-1610150" y="2462500"/>
            <a:ext cx="5046600" cy="1128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SzPct val="37500"/>
              <a:buNone/>
            </a:pPr>
            <a:r>
              <a:rPr lang="en-US"/>
              <a:t>What is jQuery UI?</a:t>
            </a:r>
            <a:endParaRPr/>
          </a:p>
        </p:txBody>
      </p:sp>
      <p:pic>
        <p:nvPicPr>
          <p:cNvPr id="193" name="Google Shape;193;g136d52a686c_0_27"/>
          <p:cNvPicPr preferRelativeResize="0"/>
          <p:nvPr/>
        </p:nvPicPr>
        <p:blipFill>
          <a:blip r:embed="rId3">
            <a:alphaModFix/>
          </a:blip>
          <a:stretch>
            <a:fillRect/>
          </a:stretch>
        </p:blipFill>
        <p:spPr>
          <a:xfrm>
            <a:off x="1814075" y="80000"/>
            <a:ext cx="9655950" cy="62763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3fb931eb43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200" name="Google Shape;200;g13fb931eb43_0_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Features</a:t>
            </a:r>
            <a:endParaRPr/>
          </a:p>
        </p:txBody>
      </p:sp>
      <p:sp>
        <p:nvSpPr>
          <p:cNvPr id="201" name="Google Shape;201;g13fb931eb43_0_0"/>
          <p:cNvSpPr txBox="1"/>
          <p:nvPr>
            <p:ph idx="1" type="body"/>
          </p:nvPr>
        </p:nvSpPr>
        <p:spPr>
          <a:xfrm>
            <a:off x="1097275" y="1845725"/>
            <a:ext cx="10058400" cy="4237500"/>
          </a:xfrm>
          <a:prstGeom prst="rect">
            <a:avLst/>
          </a:prstGeom>
        </p:spPr>
        <p:txBody>
          <a:bodyPr anchorCtr="0" anchor="t" bIns="45700" lIns="0" spcFirstLastPara="1" rIns="0" wrap="square" tIns="45700">
            <a:normAutofit/>
          </a:bodyPr>
          <a:lstStyle/>
          <a:p>
            <a:pPr indent="0" lvl="0" marL="0" rtl="0" algn="l">
              <a:lnSpc>
                <a:spcPct val="115000"/>
              </a:lnSpc>
              <a:spcBef>
                <a:spcPts val="1200"/>
              </a:spcBef>
              <a:spcAft>
                <a:spcPts val="0"/>
              </a:spcAft>
              <a:buNone/>
            </a:pPr>
            <a:r>
              <a:rPr lang="en-US" sz="2500"/>
              <a:t>jQueryUI is categorized into four groups, interactions, widgets, effects, utilities. These will be discussed in detail in the subsequent chapters. The structure of the library is as shown in the image below: </a:t>
            </a:r>
            <a:endParaRPr sz="2500"/>
          </a:p>
          <a:p>
            <a:pPr indent="-387350" lvl="0" marL="457200" rtl="0" algn="l">
              <a:lnSpc>
                <a:spcPct val="115000"/>
              </a:lnSpc>
              <a:spcBef>
                <a:spcPts val="1200"/>
              </a:spcBef>
              <a:spcAft>
                <a:spcPts val="0"/>
              </a:spcAft>
              <a:buSzPts val="2500"/>
              <a:buChar char="➢"/>
            </a:pPr>
            <a:r>
              <a:rPr b="1" lang="en-US" sz="2500"/>
              <a:t>Interactions </a:t>
            </a:r>
            <a:r>
              <a:rPr lang="en-US" sz="2500"/>
              <a:t>− These are the interactive plugins like drag, drop, resize and more which give the user the ability to interact with DOM elements.</a:t>
            </a:r>
            <a:endParaRPr sz="2500"/>
          </a:p>
          <a:p>
            <a:pPr indent="-342900" lvl="0" marL="457200" rtl="0" algn="l">
              <a:lnSpc>
                <a:spcPct val="115000"/>
              </a:lnSpc>
              <a:spcBef>
                <a:spcPts val="0"/>
              </a:spcBef>
              <a:spcAft>
                <a:spcPts val="0"/>
              </a:spcAft>
              <a:buSzPts val="1800"/>
              <a:buChar char="➢"/>
            </a:pPr>
            <a:r>
              <a:rPr b="1" lang="en-US" sz="2500"/>
              <a:t>Widgets − </a:t>
            </a:r>
            <a:r>
              <a:rPr lang="en-US" sz="2500"/>
              <a:t>Using widgets which are jQuery plugins, you can create user interface elements like accordion,datepicker et</a:t>
            </a:r>
            <a:r>
              <a:rPr lang="en-US"/>
              <a:t>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3fb72aec57_0_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208" name="Google Shape;208;g13fb72aec57_0_7"/>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Features</a:t>
            </a:r>
            <a:endParaRPr/>
          </a:p>
        </p:txBody>
      </p:sp>
      <p:sp>
        <p:nvSpPr>
          <p:cNvPr id="209" name="Google Shape;209;g13fb72aec57_0_7"/>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387350" lvl="0" marL="457200" rtl="0" algn="l">
              <a:lnSpc>
                <a:spcPct val="115000"/>
              </a:lnSpc>
              <a:spcBef>
                <a:spcPts val="1200"/>
              </a:spcBef>
              <a:spcAft>
                <a:spcPts val="0"/>
              </a:spcAft>
              <a:buSzPts val="2500"/>
              <a:buChar char="➢"/>
            </a:pPr>
            <a:r>
              <a:rPr b="1" lang="en-US" sz="2500"/>
              <a:t>Effects</a:t>
            </a:r>
            <a:r>
              <a:rPr lang="en-US" sz="2500"/>
              <a:t> − These are built on the internal jQuery effects. They contain a full suite of custom animations and transitions for DOM elements.</a:t>
            </a:r>
            <a:endParaRPr sz="2500"/>
          </a:p>
          <a:p>
            <a:pPr indent="-387350" lvl="0" marL="457200" rtl="0" algn="l">
              <a:lnSpc>
                <a:spcPct val="115000"/>
              </a:lnSpc>
              <a:spcBef>
                <a:spcPts val="0"/>
              </a:spcBef>
              <a:spcAft>
                <a:spcPts val="0"/>
              </a:spcAft>
              <a:buSzPts val="2500"/>
              <a:buChar char="➢"/>
            </a:pPr>
            <a:r>
              <a:rPr b="1" lang="en-US" sz="2500"/>
              <a:t>Utilities </a:t>
            </a:r>
            <a:r>
              <a:rPr lang="en-US" sz="2500"/>
              <a:t>− These are a set of modular tools the JqueryUI library uses internally.</a:t>
            </a:r>
            <a:endParaRPr sz="2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13f989469bb_0_67"/>
          <p:cNvSpPr txBox="1"/>
          <p:nvPr>
            <p:ph type="ctrTitle"/>
          </p:nvPr>
        </p:nvSpPr>
        <p:spPr>
          <a:xfrm>
            <a:off x="1097280" y="758951"/>
            <a:ext cx="10058400" cy="51465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6000"/>
              <a:buNone/>
            </a:pPr>
            <a:r>
              <a:rPr lang="en-US"/>
              <a:t>jQuery UI </a:t>
            </a:r>
            <a:r>
              <a:rPr lang="en-US"/>
              <a:t>Interactions</a:t>
            </a:r>
            <a:endParaRPr/>
          </a:p>
        </p:txBody>
      </p:sp>
      <p:sp>
        <p:nvSpPr>
          <p:cNvPr id="216" name="Google Shape;216;g13f989469bb_0_6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1">
  <a:themeElements>
    <a:clrScheme name="TechLift 1">
      <a:dk1>
        <a:srgbClr val="333333"/>
      </a:dk1>
      <a:lt1>
        <a:srgbClr val="F2F2F2"/>
      </a:lt1>
      <a:dk2>
        <a:srgbClr val="273C75"/>
      </a:dk2>
      <a:lt2>
        <a:srgbClr val="FDB823"/>
      </a:lt2>
      <a:accent1>
        <a:srgbClr val="0BE881"/>
      </a:accent1>
      <a:accent2>
        <a:srgbClr val="FED330"/>
      </a:accent2>
      <a:accent3>
        <a:srgbClr val="0097E6"/>
      </a:accent3>
      <a:accent4>
        <a:srgbClr val="FA8231"/>
      </a:accent4>
      <a:accent5>
        <a:srgbClr val="8E44AD"/>
      </a:accent5>
      <a:accent6>
        <a:srgbClr val="FA8231"/>
      </a:accent6>
      <a:hlink>
        <a:srgbClr val="ED1B2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2022-05-13T01:00:56Z</dcterms:created>
  <dc:creator>P@SHA;TechLift</dc:creator>
</cp:coreProperties>
</file>