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8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AA1205-828C-461A-BBA8-F538C35A7777}">
          <p14:sldIdLst>
            <p14:sldId id="256"/>
            <p14:sldId id="257"/>
            <p14:sldId id="28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EBE1715-9EB5-43F0-9284-3E7C62DCB93F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9AE-0403-4767-B09F-41640A3BDF84}" type="datetime1">
              <a:rPr lang="en-US" smtClean="0"/>
              <a:t>10/27/2022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C63-B623-4E3C-9889-F4905B3A76D5}" type="datetime1">
              <a:rPr lang="en-US" smtClean="0"/>
              <a:t>10/27/2022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19A-BD98-467C-A003-AD463B8E964E}" type="datetime1">
              <a:rPr lang="en-US" smtClean="0"/>
              <a:t>10/27/2022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0E6-3ED7-4455-9D93-90463D9CA211}" type="datetime1">
              <a:rPr lang="en-US" smtClean="0"/>
              <a:t>10/27/2022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2C1C2-8E44-474E-8159-29694B31A79A}"/>
              </a:ext>
            </a:extLst>
          </p:cNvPr>
          <p:cNvSpPr/>
          <p:nvPr userDrawn="1"/>
        </p:nvSpPr>
        <p:spPr>
          <a:xfrm>
            <a:off x="74646" y="1576351"/>
            <a:ext cx="1447177" cy="3455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E4D-3589-427F-B58A-0233FB5860E7}" type="datetime1">
              <a:rPr lang="en-US" smtClean="0"/>
              <a:t>10/27/2022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4A3-CD07-4FB1-91DF-3C69BA380416}" type="datetime1">
              <a:rPr lang="en-US" smtClean="0"/>
              <a:t>10/27/2022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77A-17F1-4AA2-BA8E-BC9DAFC03D77}" type="datetime1">
              <a:rPr lang="en-US" smtClean="0"/>
              <a:t>10/27/2022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515E-BE47-4404-915A-093824ED6C79}" type="datetime1">
              <a:rPr lang="en-US" smtClean="0"/>
              <a:t>10/27/2022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0F3-1B8A-4FA4-9E7B-F2EC39C66B17}" type="datetime1">
              <a:rPr lang="en-US" smtClean="0"/>
              <a:t>10/27/2022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5D-8B95-452A-8074-DFD39A9E05DD}" type="datetime1">
              <a:rPr lang="en-US" smtClean="0"/>
              <a:t>10/27/2022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C1ADF9F-70CB-4798-BE16-B6373681FD03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0F6AA5-A302-4D9B-ADE7-4370C89B8BCE}"/>
              </a:ext>
            </a:extLst>
          </p:cNvPr>
          <p:cNvSpPr/>
          <p:nvPr userDrawn="1"/>
        </p:nvSpPr>
        <p:spPr>
          <a:xfrm>
            <a:off x="214605" y="279164"/>
            <a:ext cx="1447177" cy="34551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7.mp4"/><Relationship Id="rId7" Type="http://schemas.openxmlformats.org/officeDocument/2006/relationships/image" Target="../media/image16.png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7.mp4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9.mp4"/><Relationship Id="rId7" Type="http://schemas.openxmlformats.org/officeDocument/2006/relationships/image" Target="../media/image18.png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9.mp4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1.mp4"/><Relationship Id="rId7" Type="http://schemas.openxmlformats.org/officeDocument/2006/relationships/image" Target="../media/image20.png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11.mp4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3.mp4"/><Relationship Id="rId7" Type="http://schemas.openxmlformats.org/officeDocument/2006/relationships/image" Target="../media/image22.png"/><Relationship Id="rId2" Type="http://schemas.openxmlformats.org/officeDocument/2006/relationships/video" Target="../media/media12.mp4"/><Relationship Id="rId1" Type="http://schemas.microsoft.com/office/2007/relationships/media" Target="../media/media12.mp4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13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4.mp4"/><Relationship Id="rId1" Type="http://schemas.microsoft.com/office/2007/relationships/media" Target="../media/media14.mp4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u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u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Day-08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3896" y="4511785"/>
            <a:ext cx="5734050" cy="955565"/>
          </a:xfrm>
        </p:spPr>
        <p:txBody>
          <a:bodyPr/>
          <a:lstStyle/>
          <a:p>
            <a:r>
              <a:rPr lang="en-US" dirty="0"/>
              <a:t>JQUERY - UI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D96-BEB7-454A-B2C0-B07706B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C693-A818-4A9F-89B8-21B4CA2B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61B28-627B-454F-B2D5-70255B8F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08D1F3F-09A3-4DCA-ACD2-3565B6562AB8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4754880" cy="3749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Accordion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A840EAC-5FC9-45A7-957E-4DA16EBF86C6}"/>
              </a:ext>
            </a:extLst>
          </p:cNvPr>
          <p:cNvSpPr txBox="1">
            <a:spLocks/>
          </p:cNvSpPr>
          <p:nvPr/>
        </p:nvSpPr>
        <p:spPr>
          <a:xfrm>
            <a:off x="6370320" y="2103120"/>
            <a:ext cx="4754880" cy="3749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Autocomplete</a:t>
            </a:r>
            <a:endParaRPr lang="en-US" dirty="0"/>
          </a:p>
        </p:txBody>
      </p:sp>
      <p:pic>
        <p:nvPicPr>
          <p:cNvPr id="7" name="Accordion">
            <a:hlinkClick r:id="" action="ppaction://media"/>
            <a:extLst>
              <a:ext uri="{FF2B5EF4-FFF2-40B4-BE49-F238E27FC236}">
                <a16:creationId xmlns:a16="http://schemas.microsoft.com/office/drawing/2014/main" id="{6F85F5EC-D06C-456F-AA47-A4ACA34C91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16895" y="2555195"/>
            <a:ext cx="4479925" cy="3184525"/>
          </a:xfrm>
          <a:prstGeom prst="rect">
            <a:avLst/>
          </a:prstGeom>
        </p:spPr>
      </p:pic>
      <p:pic>
        <p:nvPicPr>
          <p:cNvPr id="8" name="AutoComplete">
            <a:hlinkClick r:id="" action="ppaction://media"/>
            <a:extLst>
              <a:ext uri="{FF2B5EF4-FFF2-40B4-BE49-F238E27FC236}">
                <a16:creationId xmlns:a16="http://schemas.microsoft.com/office/drawing/2014/main" id="{B422D15C-1D66-4525-93D1-C00438A6618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51653" y="2621121"/>
            <a:ext cx="4754880" cy="31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22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48C2-B141-408E-85C7-C4AE446A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18BBB-4CD0-4A73-8219-D0D27369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177FDB-2F7B-4B8A-BCF1-8E48F1D8FF7E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4754880" cy="3749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Date Picker</a:t>
            </a:r>
          </a:p>
          <a:p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D70B1C8-AFB3-44C5-A12C-9A93BF481809}"/>
              </a:ext>
            </a:extLst>
          </p:cNvPr>
          <p:cNvSpPr txBox="1">
            <a:spLocks/>
          </p:cNvSpPr>
          <p:nvPr/>
        </p:nvSpPr>
        <p:spPr>
          <a:xfrm>
            <a:off x="6370320" y="2103120"/>
            <a:ext cx="4754880" cy="3749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Menu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14" name="Datepicker">
            <a:hlinkClick r:id="" action="ppaction://media"/>
            <a:extLst>
              <a:ext uri="{FF2B5EF4-FFF2-40B4-BE49-F238E27FC236}">
                <a16:creationId xmlns:a16="http://schemas.microsoft.com/office/drawing/2014/main" id="{9E91FF60-D5E2-4748-8964-629936462E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66800" y="2804477"/>
            <a:ext cx="4479925" cy="2933850"/>
          </a:xfrm>
          <a:prstGeom prst="rect">
            <a:avLst/>
          </a:prstGeom>
        </p:spPr>
      </p:pic>
      <p:pic>
        <p:nvPicPr>
          <p:cNvPr id="15" name="Menu">
            <a:hlinkClick r:id="" action="ppaction://media"/>
            <a:extLst>
              <a:ext uri="{FF2B5EF4-FFF2-40B4-BE49-F238E27FC236}">
                <a16:creationId xmlns:a16="http://schemas.microsoft.com/office/drawing/2014/main" id="{676F1DE8-527B-420C-A20C-B9D23602E4D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70320" y="2804477"/>
            <a:ext cx="4331892" cy="29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03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6ED3-3D35-4A5E-AE11-A2F5344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98AA-D7A0-4AC6-A96C-533BD3F7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BC35971-08A1-4995-8388-F3540F088F8B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4754880" cy="3749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Progress Bar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F5E76D5-4DE1-42A6-950F-F5D544C7CBCF}"/>
              </a:ext>
            </a:extLst>
          </p:cNvPr>
          <p:cNvSpPr txBox="1">
            <a:spLocks/>
          </p:cNvSpPr>
          <p:nvPr/>
        </p:nvSpPr>
        <p:spPr>
          <a:xfrm>
            <a:off x="6370320" y="2103120"/>
            <a:ext cx="4754880" cy="3749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Tabs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7" name="Tabs">
            <a:hlinkClick r:id="" action="ppaction://media"/>
            <a:extLst>
              <a:ext uri="{FF2B5EF4-FFF2-40B4-BE49-F238E27FC236}">
                <a16:creationId xmlns:a16="http://schemas.microsoft.com/office/drawing/2014/main" id="{344A436F-5FA8-4251-829C-D71C8A52B4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499860" y="2644139"/>
            <a:ext cx="4754880" cy="3038203"/>
          </a:xfrm>
          <a:prstGeom prst="rect">
            <a:avLst/>
          </a:prstGeom>
        </p:spPr>
      </p:pic>
      <p:pic>
        <p:nvPicPr>
          <p:cNvPr id="8" name="Progress Bar">
            <a:hlinkClick r:id="" action="ppaction://media"/>
            <a:extLst>
              <a:ext uri="{FF2B5EF4-FFF2-40B4-BE49-F238E27FC236}">
                <a16:creationId xmlns:a16="http://schemas.microsoft.com/office/drawing/2014/main" id="{50D2FE96-4237-4F3E-9468-DA1EC62A13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6800" y="2620812"/>
            <a:ext cx="4479925" cy="31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7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2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75CF-9E2A-432C-A086-1C4E108E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E641F-4D54-4540-BB39-18F94594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1411ED3-A07A-401A-9EB5-4116846268C4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4754880" cy="3749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Tooltip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5CFDF3C-0822-4F05-99EF-9FBC932464D9}"/>
              </a:ext>
            </a:extLst>
          </p:cNvPr>
          <p:cNvSpPr txBox="1">
            <a:spLocks/>
          </p:cNvSpPr>
          <p:nvPr/>
        </p:nvSpPr>
        <p:spPr>
          <a:xfrm>
            <a:off x="6370320" y="2103120"/>
            <a:ext cx="4754880" cy="3749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Slider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7" name="ToolTip">
            <a:hlinkClick r:id="" action="ppaction://media"/>
            <a:extLst>
              <a:ext uri="{FF2B5EF4-FFF2-40B4-BE49-F238E27FC236}">
                <a16:creationId xmlns:a16="http://schemas.microsoft.com/office/drawing/2014/main" id="{A68D3DC7-673D-4F69-97FB-0B71C65C96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162" y="2766378"/>
            <a:ext cx="4443415" cy="2803998"/>
          </a:xfrm>
          <a:prstGeom prst="rect">
            <a:avLst/>
          </a:prstGeom>
        </p:spPr>
      </p:pic>
      <p:pic>
        <p:nvPicPr>
          <p:cNvPr id="8" name="Slider">
            <a:hlinkClick r:id="" action="ppaction://media"/>
            <a:extLst>
              <a:ext uri="{FF2B5EF4-FFF2-40B4-BE49-F238E27FC236}">
                <a16:creationId xmlns:a16="http://schemas.microsoft.com/office/drawing/2014/main" id="{8B728753-27D5-436D-9B85-8178B4AD105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70320" y="2766378"/>
            <a:ext cx="4495800" cy="28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87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DC7C-E044-4CE3-B997-73C03412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DEC9-8520-4F28-A258-5E1BE981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4E3DE8B-6338-4379-B112-9B118CE84278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4754880" cy="3749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Spinner</a:t>
            </a:r>
          </a:p>
          <a:p>
            <a:endParaRPr lang="en-US" dirty="0"/>
          </a:p>
        </p:txBody>
      </p:sp>
      <p:pic>
        <p:nvPicPr>
          <p:cNvPr id="9" name="Spinner">
            <a:hlinkClick r:id="" action="ppaction://media"/>
            <a:extLst>
              <a:ext uri="{FF2B5EF4-FFF2-40B4-BE49-F238E27FC236}">
                <a16:creationId xmlns:a16="http://schemas.microsoft.com/office/drawing/2014/main" id="{1733ED9F-26DC-4FC1-A9C8-28A884AED4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1338" y="2809130"/>
            <a:ext cx="4754880" cy="28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7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What you will learn today?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dirty="0"/>
              <a:t>Creating a rich user interface using jQuery UI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Google Shape;193;g136d52a686c_0_27">
            <a:extLst>
              <a:ext uri="{FF2B5EF4-FFF2-40B4-BE49-F238E27FC236}">
                <a16:creationId xmlns:a16="http://schemas.microsoft.com/office/drawing/2014/main" id="{32CFD6B4-B503-4D5E-905B-1318B4B7DF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3193" y="2285808"/>
            <a:ext cx="8064095" cy="3978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/>
              <a:t>Interactions is a set of mouse-based instructions used as building blocks for rich interfaces and complex widgets. These are the mostly used interactions:</a:t>
            </a:r>
          </a:p>
          <a:p>
            <a:pPr marL="457200" lvl="0" indent="-374650">
              <a:lnSpc>
                <a:spcPct val="115000"/>
              </a:lnSpc>
              <a:spcBef>
                <a:spcPts val="1200"/>
              </a:spcBef>
              <a:buSzPts val="2300"/>
              <a:buChar char="➢"/>
            </a:pPr>
            <a:r>
              <a:rPr lang="en-US" dirty="0"/>
              <a:t>Draggable</a:t>
            </a:r>
          </a:p>
          <a:p>
            <a:pPr marL="457200" lvl="0" indent="-374650">
              <a:lnSpc>
                <a:spcPct val="115000"/>
              </a:lnSpc>
              <a:spcBef>
                <a:spcPts val="0"/>
              </a:spcBef>
              <a:buSzPts val="2300"/>
              <a:buChar char="➢"/>
            </a:pPr>
            <a:r>
              <a:rPr lang="en-US" dirty="0"/>
              <a:t>Droppable</a:t>
            </a:r>
          </a:p>
          <a:p>
            <a:pPr marL="457200" lvl="0" indent="-374650">
              <a:lnSpc>
                <a:spcPct val="115000"/>
              </a:lnSpc>
              <a:spcBef>
                <a:spcPts val="0"/>
              </a:spcBef>
              <a:buSzPts val="2300"/>
              <a:buChar char="➢"/>
            </a:pPr>
            <a:r>
              <a:rPr lang="en-US" dirty="0"/>
              <a:t>Resizable</a:t>
            </a:r>
          </a:p>
          <a:p>
            <a:pPr marL="457200" lvl="0" indent="-374650">
              <a:lnSpc>
                <a:spcPct val="115000"/>
              </a:lnSpc>
              <a:spcBef>
                <a:spcPts val="0"/>
              </a:spcBef>
              <a:buSzPts val="2300"/>
              <a:buChar char="➢"/>
            </a:pPr>
            <a:r>
              <a:rPr lang="en-US" dirty="0"/>
              <a:t>Selectable</a:t>
            </a:r>
          </a:p>
          <a:p>
            <a:pPr marL="457200" lvl="0" indent="-374650">
              <a:lnSpc>
                <a:spcPct val="115000"/>
              </a:lnSpc>
              <a:spcBef>
                <a:spcPts val="0"/>
              </a:spcBef>
              <a:buSzPts val="2300"/>
              <a:buChar char="➢"/>
            </a:pPr>
            <a:r>
              <a:rPr lang="en-US" dirty="0"/>
              <a:t>Sortable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D4474-BE78-488D-94D4-FD33B855C1D8}"/>
              </a:ext>
            </a:extLst>
          </p:cNvPr>
          <p:cNvSpPr txBox="1"/>
          <p:nvPr/>
        </p:nvSpPr>
        <p:spPr>
          <a:xfrm>
            <a:off x="7203234" y="457928"/>
            <a:ext cx="47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Reference: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https://jqueryui.com/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Draggable: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5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EE869-EDB1-4AED-BE54-F285E83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6B5A3F-ABB1-460E-B325-88A6E5476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1600200"/>
            <a:ext cx="6777367" cy="3994720"/>
          </a:xfrm>
          <a:prstGeom prst="rect">
            <a:avLst/>
          </a:prstGeom>
        </p:spPr>
      </p:pic>
      <p:pic>
        <p:nvPicPr>
          <p:cNvPr id="20" name="Draggable">
            <a:hlinkClick r:id="" action="ppaction://media"/>
            <a:extLst>
              <a:ext uri="{FF2B5EF4-FFF2-40B4-BE49-F238E27FC236}">
                <a16:creationId xmlns:a16="http://schemas.microsoft.com/office/drawing/2014/main" id="{8F4515E8-979E-481F-A4AF-691A046028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82546" y="1600200"/>
            <a:ext cx="3469824" cy="24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Droppable: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92DEE-0F36-41B1-8B68-8D711D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dirty="0"/>
          </a:p>
        </p:txBody>
      </p:sp>
      <p:pic>
        <p:nvPicPr>
          <p:cNvPr id="18" name="Droppable">
            <a:hlinkClick r:id="" action="ppaction://media"/>
            <a:extLst>
              <a:ext uri="{FF2B5EF4-FFF2-40B4-BE49-F238E27FC236}">
                <a16:creationId xmlns:a16="http://schemas.microsoft.com/office/drawing/2014/main" id="{06ED7135-ABDA-4ECB-9F4B-B680639AD4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79704" y="1507921"/>
            <a:ext cx="3582955" cy="26243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C43971-A89D-4352-B460-F8D0F2EB4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05" y="1507921"/>
            <a:ext cx="7511143" cy="46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8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D0B8-E6EB-49AD-9CB9-EFF81C1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Resizable: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6083-6B0E-4D1E-86BF-6A78AECB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Resizable">
            <a:hlinkClick r:id="" action="ppaction://media"/>
            <a:extLst>
              <a:ext uri="{FF2B5EF4-FFF2-40B4-BE49-F238E27FC236}">
                <a16:creationId xmlns:a16="http://schemas.microsoft.com/office/drawing/2014/main" id="{FACAD49C-34A1-4FF7-A98D-083A425C75A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889" y="1664154"/>
            <a:ext cx="3400360" cy="273989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75913-04DB-45A9-8C1F-CD96427CD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60" y="1664154"/>
            <a:ext cx="75342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4135-667F-40D3-A58E-A5484373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Selectable: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7E4A-A72C-4FA6-AA06-40E4EDF1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Selectable">
            <a:hlinkClick r:id="" action="ppaction://media"/>
            <a:extLst>
              <a:ext uri="{FF2B5EF4-FFF2-40B4-BE49-F238E27FC236}">
                <a16:creationId xmlns:a16="http://schemas.microsoft.com/office/drawing/2014/main" id="{2CEEB660-8B3D-4838-8542-FE91D2D5F83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60877" y="1515805"/>
            <a:ext cx="2593910" cy="257444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81AA3-E536-4AA1-951C-99A43024A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3" y="1515805"/>
            <a:ext cx="8186738" cy="48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FE2A-D230-430B-9BD7-8ED57CF0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Sortable: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03E4-7E41-4D03-A43D-9FB9DC7E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98B488E0-BEE9-4D4D-BFD6-2F7D474C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1135" y="1754155"/>
            <a:ext cx="7520473" cy="4637313"/>
          </a:xfrm>
          <a:prstGeom prst="rect">
            <a:avLst/>
          </a:prstGeom>
        </p:spPr>
      </p:pic>
      <p:pic>
        <p:nvPicPr>
          <p:cNvPr id="15" name="Sortable">
            <a:hlinkClick r:id="" action="ppaction://media"/>
            <a:extLst>
              <a:ext uri="{FF2B5EF4-FFF2-40B4-BE49-F238E27FC236}">
                <a16:creationId xmlns:a16="http://schemas.microsoft.com/office/drawing/2014/main" id="{234A6FE4-CE13-48A7-ADF9-F90F0D6856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79652" y="1752937"/>
            <a:ext cx="3586392" cy="25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E08-4539-4D3A-9ED0-AF3F286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094-DBB0-40E4-98DE-F53B9578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are feature-rich, stateful plugins that have a full life-cycle, along with methods and events. These are the most used widgets: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E378-9B0E-421F-9D3B-090F04C4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Google Shape;240;g13fb931eb43_0_20">
            <a:extLst>
              <a:ext uri="{FF2B5EF4-FFF2-40B4-BE49-F238E27FC236}">
                <a16:creationId xmlns:a16="http://schemas.microsoft.com/office/drawing/2014/main" id="{87AD80EF-A00D-4161-B55E-34688115860C}"/>
              </a:ext>
            </a:extLst>
          </p:cNvPr>
          <p:cNvSpPr txBox="1">
            <a:spLocks/>
          </p:cNvSpPr>
          <p:nvPr/>
        </p:nvSpPr>
        <p:spPr>
          <a:xfrm>
            <a:off x="1304376" y="2265969"/>
            <a:ext cx="3231900" cy="3466500"/>
          </a:xfrm>
          <a:prstGeom prst="rect">
            <a:avLst/>
          </a:prstGeom>
        </p:spPr>
        <p:txBody>
          <a:bodyPr spcFirstLastPara="1" vert="horz" wrap="square" lIns="0" tIns="45700" rIns="0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Accordion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Autocomplete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Dialog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Button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Date Picker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Menu</a:t>
            </a:r>
          </a:p>
        </p:txBody>
      </p:sp>
      <p:sp>
        <p:nvSpPr>
          <p:cNvPr id="9" name="Google Shape;241;g13fb931eb43_0_20">
            <a:extLst>
              <a:ext uri="{FF2B5EF4-FFF2-40B4-BE49-F238E27FC236}">
                <a16:creationId xmlns:a16="http://schemas.microsoft.com/office/drawing/2014/main" id="{CDC46754-B925-4AE6-8178-0026CA7A9C94}"/>
              </a:ext>
            </a:extLst>
          </p:cNvPr>
          <p:cNvSpPr txBox="1">
            <a:spLocks/>
          </p:cNvSpPr>
          <p:nvPr/>
        </p:nvSpPr>
        <p:spPr>
          <a:xfrm>
            <a:off x="4115571" y="2265969"/>
            <a:ext cx="2950200" cy="3088800"/>
          </a:xfrm>
          <a:prstGeom prst="rect">
            <a:avLst/>
          </a:prstGeom>
        </p:spPr>
        <p:txBody>
          <a:bodyPr spcFirstLastPara="1" vert="horz" wrap="square" lIns="0" tIns="45700" rIns="0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Progress Bar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Tabs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Tooltip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Slider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852"/>
              <a:buFont typeface="Garamond" pitchFamily="18" charset="0"/>
              <a:buNone/>
            </a:pPr>
            <a:r>
              <a:rPr lang="en-US" sz="2500" dirty="0"/>
              <a:t>Spinner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FDFA1-4D2A-4321-A555-517C0E84880E}"/>
              </a:ext>
            </a:extLst>
          </p:cNvPr>
          <p:cNvSpPr txBox="1"/>
          <p:nvPr/>
        </p:nvSpPr>
        <p:spPr>
          <a:xfrm>
            <a:off x="7203234" y="457928"/>
            <a:ext cx="47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Reference: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https://jqueryui.com/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407</TotalTime>
  <Words>184</Words>
  <Application>Microsoft Office PowerPoint</Application>
  <PresentationFormat>Widescreen</PresentationFormat>
  <Paragraphs>64</Paragraphs>
  <Slides>14</Slides>
  <Notes>1</Notes>
  <HiddenSlides>0</HiddenSlides>
  <MMClips>14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Euphemia</vt:lpstr>
      <vt:lpstr>Garamond</vt:lpstr>
      <vt:lpstr>Plantagenet Cherokee</vt:lpstr>
      <vt:lpstr>Wingdings</vt:lpstr>
      <vt:lpstr>Academic Literature 16x9</vt:lpstr>
      <vt:lpstr>Day-08</vt:lpstr>
      <vt:lpstr>What you will learn today?</vt:lpstr>
      <vt:lpstr>Interactions:</vt:lpstr>
      <vt:lpstr>Draggable:</vt:lpstr>
      <vt:lpstr>Droppable:</vt:lpstr>
      <vt:lpstr>Resizable:</vt:lpstr>
      <vt:lpstr>Selectable:</vt:lpstr>
      <vt:lpstr>Sortable:</vt:lpstr>
      <vt:lpstr>Widgets:</vt:lpstr>
      <vt:lpstr>Widgets:</vt:lpstr>
      <vt:lpstr>Widgets:</vt:lpstr>
      <vt:lpstr>Widgets:</vt:lpstr>
      <vt:lpstr>Widgets:</vt:lpstr>
      <vt:lpstr>Widgets: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Muhammad Junaid</dc:creator>
  <cp:lastModifiedBy>Awais Baig</cp:lastModifiedBy>
  <cp:revision>38</cp:revision>
  <dcterms:created xsi:type="dcterms:W3CDTF">2022-06-03T11:53:09Z</dcterms:created>
  <dcterms:modified xsi:type="dcterms:W3CDTF">2022-10-27T12:43:55Z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