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291"/>
  </p:normalViewPr>
  <p:slideViewPr>
    <p:cSldViewPr snapToGrid="0" snapToObjects="1">
      <p:cViewPr varScale="1">
        <p:scale>
          <a:sx n="121" d="100"/>
          <a:sy n="121" d="100"/>
        </p:scale>
        <p:origin x="200" y="320"/>
      </p:cViewPr>
      <p:guideLst/>
    </p:cSldViewPr>
  </p:slideViewPr>
  <p:notesTextViewPr>
    <p:cViewPr>
      <p:scale>
        <a:sx n="1" d="1"/>
        <a:sy n="1" d="1"/>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presProps" Target="presProps.xml" /><Relationship Id="rId30" Type="http://schemas.microsoft.com/office/2016/11/relationships/changesInfo" Target="changesInfos/changesInfo1.xml" /><Relationship Id="rId1" Type="http://schemas.openxmlformats.org/officeDocument/2006/relationships/slideMaster" Target="slideMasters/slideMaster1.xml" /><Relationship Id="rId29" Type="http://schemas.openxmlformats.org/officeDocument/2006/relationships/tableStyles" Target="tableStyles.xml" /><Relationship Id="rId28" Type="http://schemas.openxmlformats.org/officeDocument/2006/relationships/theme" Target="theme/theme1.xml" /><Relationship Id="rId27"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2/8/21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2/8/21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2/8/21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2/8/21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2/8/21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userDrawn="1"/>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68166" y="554425"/>
            <a:ext cx="11897709" cy="550914"/>
          </a:xfrm>
          <a:prstGeom prst="rect">
            <a:avLst/>
          </a:prstGeom>
        </p:spPr>
        <p:txBody>
          <a:bodyPr vert="horz" lIns="91440" tIns="45720" rIns="91440" bIns="45720" rtlCol="0" anchor="t">
            <a:normAutofit/>
          </a:bodyPr>
          <a:lstStyle/>
          <a:p>
            <a:r>
              <a:rPr lang="en-US" dirty="0"/>
              <a:t>Click To Edit Master Title Style </a:t>
            </a:r>
          </a:p>
        </p:txBody>
      </p:sp>
      <p:sp>
        <p:nvSpPr>
          <p:cNvPr id="3" name="Text Placeholder 2"/>
          <p:cNvSpPr>
            <a:spLocks noGrp="1"/>
          </p:cNvSpPr>
          <p:nvPr>
            <p:ph type="body" idx="1"/>
          </p:nvPr>
        </p:nvSpPr>
        <p:spPr>
          <a:xfrm>
            <a:off x="168167" y="1520383"/>
            <a:ext cx="11897708" cy="460503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33117" y="7976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2/8/21</a:t>
            </a:fld>
            <a:endParaRPr lang="en-US" dirty="0"/>
          </a:p>
        </p:txBody>
      </p:sp>
      <p:sp>
        <p:nvSpPr>
          <p:cNvPr id="5" name="Footer Placeholder 4"/>
          <p:cNvSpPr>
            <a:spLocks noGrp="1"/>
          </p:cNvSpPr>
          <p:nvPr>
            <p:ph type="ftr" sz="quarter" idx="3"/>
          </p:nvPr>
        </p:nvSpPr>
        <p:spPr>
          <a:xfrm>
            <a:off x="1451578" y="85760"/>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4026" y="29827"/>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n-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5.png" /><Relationship Id="rId2" Type="http://schemas.openxmlformats.org/officeDocument/2006/relationships/image" Target="../media/image4.png"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atalog.data.gov/dataset/electric-vehicle-population-data" TargetMode="Externa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a:lstStyle/>
          <a:p>
            <a:pPr lvl="0" marL="0" indent="0">
              <a:buNone/>
            </a:pPr>
            <a:r>
              <a:rPr/>
              <a:t>MATH513</a:t>
            </a:r>
            <a:r>
              <a:rPr/>
              <a:t> </a:t>
            </a:r>
            <a:r>
              <a:rPr/>
              <a:t>Sentiment</a:t>
            </a:r>
            <a:r>
              <a:rPr/>
              <a:t> </a:t>
            </a:r>
            <a:r>
              <a:rPr/>
              <a:t>Analysis</a:t>
            </a:r>
            <a:r>
              <a:rPr/>
              <a:t> </a:t>
            </a:r>
            <a:r>
              <a:rPr/>
              <a:t>Presentation</a:t>
            </a:r>
          </a:p>
        </p:txBody>
      </p:sp>
      <p:sp>
        <p:nvSpPr>
          <p:cNvPr id="3" name="Subtitle 2"/>
          <p:cNvSpPr>
            <a:spLocks noGrp="1"/>
          </p:cNvSpPr>
          <p:nvPr>
            <p:ph type="subTitle" idx="1"/>
          </p:nvPr>
        </p:nvSpPr>
        <p:spPr>
          <a:xfrm>
            <a:off x="2417780" y="3531204"/>
            <a:ext cx="8637072" cy="977621"/>
          </a:xfrm>
        </p:spPr>
        <p:txBody>
          <a:bodyPr/>
          <a:lstStyle/>
          <a:p>
            <a:pPr lvl="0" marL="0" indent="0">
              <a:buNone/>
            </a:pPr>
            <a:br/>
            <a:br/>
            <a:r>
              <a:rPr/>
              <a:t>Cassandria</a:t>
            </a:r>
            <a:r>
              <a:rPr/>
              <a:t> </a:t>
            </a:r>
            <a:r>
              <a:rPr/>
              <a:t>Goh</a:t>
            </a:r>
            <a:r>
              <a:rPr/>
              <a:t> </a:t>
            </a:r>
            <a:r>
              <a:rPr/>
              <a:t>(10715753),</a:t>
            </a:r>
            <a:r>
              <a:rPr/>
              <a:t> </a:t>
            </a:r>
            <a:r>
              <a:rPr/>
              <a:t>Lim</a:t>
            </a:r>
            <a:r>
              <a:rPr/>
              <a:t> </a:t>
            </a:r>
            <a:r>
              <a:rPr/>
              <a:t>Jun</a:t>
            </a:r>
            <a:r>
              <a:rPr/>
              <a:t> </a:t>
            </a:r>
            <a:r>
              <a:rPr/>
              <a:t>Yong</a:t>
            </a:r>
            <a:r>
              <a:rPr/>
              <a:t> </a:t>
            </a:r>
            <a:r>
              <a:rPr/>
              <a:t>(10715755),</a:t>
            </a:r>
            <a:r>
              <a:rPr/>
              <a:t> </a:t>
            </a:r>
            <a:r>
              <a:rPr/>
              <a:t>Lee</a:t>
            </a:r>
            <a:r>
              <a:rPr/>
              <a:t> </a:t>
            </a:r>
            <a:r>
              <a:rPr/>
              <a:t>Wei</a:t>
            </a:r>
            <a:r>
              <a:rPr/>
              <a:t> </a:t>
            </a:r>
            <a:r>
              <a:rPr/>
              <a:t>Jian</a:t>
            </a:r>
            <a:r>
              <a:rPr/>
              <a:t> </a:t>
            </a:r>
            <a:r>
              <a:rPr/>
              <a:t>(Zeon)</a:t>
            </a:r>
            <a:r>
              <a:rPr/>
              <a:t> </a:t>
            </a:r>
            <a:r>
              <a:rPr/>
              <a:t>(10715754),</a:t>
            </a:r>
            <a:r>
              <a:rPr/>
              <a:t> </a:t>
            </a:r>
            <a:r>
              <a:rPr/>
              <a:t>Muhammad</a:t>
            </a:r>
            <a:r>
              <a:rPr/>
              <a:t> </a:t>
            </a:r>
            <a:r>
              <a:rPr/>
              <a:t>Firdaus</a:t>
            </a:r>
            <a:r>
              <a:rPr/>
              <a:t> </a:t>
            </a:r>
            <a:r>
              <a:rPr/>
              <a:t>(10715756)</a:t>
            </a:r>
          </a:p>
        </p:txBody>
      </p:sp>
      <p:sp>
        <p:nvSpPr>
          <p:cNvPr id="4" name="Date Placeholder 3"/>
          <p:cNvSpPr>
            <a:spLocks noGrp="1"/>
          </p:cNvSpPr>
          <p:nvPr>
            <p:ph type="dt" sz="half" idx="10"/>
          </p:nvPr>
        </p:nvSpPr>
        <p:spPr/>
        <p:txBody>
          <a:bodyPr/>
          <a:lstStyle/>
          <a:p>
            <a:pPr lvl="0" marL="0" indent="0">
              <a:buNone/>
            </a:pPr>
            <a:r>
              <a:rPr/>
              <a:t>2/15/2021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pPr lvl="0" marL="0" indent="0">
              <a:buNone/>
            </a:pPr>
            <a:r>
              <a:rPr/>
              <a:t>Wordclouds</a:t>
            </a:r>
          </a:p>
        </p:txBody>
      </p:sp>
      <p:pic>
        <p:nvPicPr>
          <p:cNvPr descr="Presentation_files/figure-pptx/electric_wordcloud-1.png" id="0" name="Picture 1"/>
          <p:cNvPicPr>
            <a:picLocks noGrp="1" noChangeAspect="1"/>
          </p:cNvPicPr>
          <p:nvPr/>
        </p:nvPicPr>
        <p:blipFill>
          <a:blip r:embed="rId2"/>
          <a:stretch>
            <a:fillRect/>
          </a:stretch>
        </p:blipFill>
        <p:spPr bwMode="auto">
          <a:xfrm>
            <a:off x="2286000" y="2006600"/>
            <a:ext cx="2933700" cy="2933700"/>
          </a:xfrm>
          <a:prstGeom prst="rect">
            <a:avLst/>
          </a:prstGeom>
          <a:noFill/>
          <a:ln w="9525">
            <a:noFill/>
            <a:headEnd/>
            <a:tailEnd/>
          </a:ln>
        </p:spPr>
      </p:pic>
      <p:sp>
        <p:nvSpPr>
          <p:cNvPr id="1" name="TextBox 3"/>
          <p:cNvSpPr txBox="1"/>
          <p:nvPr/>
        </p:nvSpPr>
        <p:spPr>
          <a:xfrm>
            <a:off x="1435100" y="4940300"/>
            <a:ext cx="4635500" cy="508000"/>
          </a:xfrm>
          <a:prstGeom prst="rect">
            <a:avLst/>
          </a:prstGeom>
          <a:noFill/>
        </p:spPr>
        <p:txBody>
          <a:bodyPr/>
          <a:lstStyle/>
          <a:p>
            <a:pPr lvl="0" marL="0" indent="0" algn="ctr">
              <a:buNone/>
            </a:pPr>
            <a:r>
              <a:rPr/>
              <a:t>Electric</a:t>
            </a:r>
            <a:r>
              <a:rPr/>
              <a:t> </a:t>
            </a:r>
            <a:r>
              <a:rPr/>
              <a:t>cars</a:t>
            </a:r>
          </a:p>
        </p:txBody>
      </p:sp>
      <p:pic>
        <p:nvPicPr>
          <p:cNvPr descr="Presentation_files/figure-pptx/petrol_wordcloud-1.png" id="0" name="Picture 1"/>
          <p:cNvPicPr>
            <a:picLocks noGrp="1" noChangeAspect="1"/>
          </p:cNvPicPr>
          <p:nvPr/>
        </p:nvPicPr>
        <p:blipFill>
          <a:blip r:embed="rId3"/>
          <a:stretch>
            <a:fillRect/>
          </a:stretch>
        </p:blipFill>
        <p:spPr bwMode="auto">
          <a:xfrm>
            <a:off x="7264400" y="2006600"/>
            <a:ext cx="2921000" cy="2921000"/>
          </a:xfrm>
          <a:prstGeom prst="rect">
            <a:avLst/>
          </a:prstGeom>
          <a:noFill/>
          <a:ln w="9525">
            <a:noFill/>
            <a:headEnd/>
            <a:tailEnd/>
          </a:ln>
        </p:spPr>
      </p:pic>
      <p:sp>
        <p:nvSpPr>
          <p:cNvPr id="1" name="TextBox 3"/>
          <p:cNvSpPr txBox="1"/>
          <p:nvPr/>
        </p:nvSpPr>
        <p:spPr>
          <a:xfrm>
            <a:off x="6413500" y="4927600"/>
            <a:ext cx="4635500" cy="508000"/>
          </a:xfrm>
          <a:prstGeom prst="rect">
            <a:avLst/>
          </a:prstGeom>
          <a:noFill/>
        </p:spPr>
        <p:txBody>
          <a:bodyPr/>
          <a:lstStyle/>
          <a:p>
            <a:pPr lvl="0" marL="0" indent="0" algn="ctr">
              <a:buNone/>
            </a:pPr>
            <a:r>
              <a:rPr/>
              <a:t>Petrol</a:t>
            </a:r>
            <a:r>
              <a:rPr/>
              <a:t> </a:t>
            </a:r>
            <a:r>
              <a:rPr/>
              <a:t>cars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Top</a:t>
            </a:r>
            <a:r>
              <a:rPr/>
              <a:t> </a:t>
            </a:r>
            <a:r>
              <a:rPr/>
              <a:t>Positive</a:t>
            </a:r>
            <a:r>
              <a:rPr/>
              <a:t> </a:t>
            </a:r>
            <a:r>
              <a:rPr/>
              <a:t>and</a:t>
            </a:r>
            <a:r>
              <a:rPr/>
              <a:t> </a:t>
            </a:r>
            <a:r>
              <a:rPr/>
              <a:t>Negative</a:t>
            </a:r>
            <a:r>
              <a:rPr/>
              <a:t> </a:t>
            </a:r>
            <a:r>
              <a:rPr/>
              <a:t>Words</a:t>
            </a:r>
            <a:r>
              <a:rPr/>
              <a:t> </a:t>
            </a:r>
            <a:r>
              <a:rPr/>
              <a:t>for</a:t>
            </a:r>
            <a:r>
              <a:rPr/>
              <a:t> </a:t>
            </a:r>
            <a:r>
              <a:rPr/>
              <a:t>Petrol</a:t>
            </a:r>
            <a:r>
              <a:rPr/>
              <a:t> </a:t>
            </a:r>
            <a:r>
              <a:rPr/>
              <a:t>and</a:t>
            </a:r>
            <a:r>
              <a:rPr/>
              <a:t> </a:t>
            </a:r>
            <a:r>
              <a:rPr/>
              <a:t>Electric</a:t>
            </a:r>
            <a:r>
              <a:rPr/>
              <a:t> </a:t>
            </a:r>
            <a:r>
              <a:rPr/>
              <a:t>Cars</a:t>
            </a:r>
            <a:r>
              <a:rPr/>
              <a:t> </a:t>
            </a:r>
            <a:r>
              <a:rPr/>
              <a:t>with</a:t>
            </a:r>
            <a:r>
              <a:rPr/>
              <a:t> </a:t>
            </a:r>
            <a:r>
              <a:rPr/>
              <a:t>“</a:t>
            </a:r>
            <a:r>
              <a:rPr/>
              <a:t>bing</a:t>
            </a:r>
            <a:r>
              <a:rPr/>
              <a:t>”</a:t>
            </a:r>
            <a:r>
              <a:rPr/>
              <a:t> </a:t>
            </a:r>
            <a:r>
              <a:rPr/>
              <a:t>sentiment</a:t>
            </a:r>
          </a:p>
        </p:txBody>
      </p:sp>
      <p:pic>
        <p:nvPicPr>
          <p:cNvPr descr="Presentation_files/figure-pptx/posneg_graph-1.png" id="0" name="Picture 1"/>
          <p:cNvPicPr>
            <a:picLocks noGrp="1" noChangeAspect="1"/>
          </p:cNvPicPr>
          <p:nvPr/>
        </p:nvPicPr>
        <p:blipFill>
          <a:blip r:embed="rId2"/>
          <a:stretch>
            <a:fillRect/>
          </a:stretch>
        </p:blipFill>
        <p:spPr bwMode="auto">
          <a:xfrm>
            <a:off x="2082800" y="1511300"/>
            <a:ext cx="8051800" cy="4597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Categorizing</a:t>
            </a:r>
            <a:r>
              <a:rPr/>
              <a:t> </a:t>
            </a:r>
            <a:r>
              <a:rPr/>
              <a:t>Sentiments</a:t>
            </a:r>
            <a:r>
              <a:rPr/>
              <a:t> </a:t>
            </a:r>
            <a:r>
              <a:rPr/>
              <a:t>with</a:t>
            </a:r>
            <a:r>
              <a:rPr/>
              <a:t> </a:t>
            </a:r>
            <a:r>
              <a:rPr/>
              <a:t>Syuzhet</a:t>
            </a:r>
            <a:r>
              <a:rPr/>
              <a:t> </a:t>
            </a:r>
            <a:r>
              <a:rPr/>
              <a:t>and</a:t>
            </a:r>
            <a:r>
              <a:rPr/>
              <a:t> </a:t>
            </a:r>
            <a:r>
              <a:rPr/>
              <a:t>“</a:t>
            </a:r>
            <a:r>
              <a:rPr/>
              <a:t>nrc</a:t>
            </a:r>
            <a:r>
              <a:rPr/>
              <a:t>”</a:t>
            </a:r>
            <a:r>
              <a:rPr/>
              <a:t> </a:t>
            </a:r>
            <a:r>
              <a:rPr/>
              <a:t>Sentiment</a:t>
            </a:r>
          </a:p>
        </p:txBody>
      </p:sp>
      <p:pic>
        <p:nvPicPr>
          <p:cNvPr descr="Presentation_files/figure-pptx/nrc_graph-1.png" id="0" name="Picture 1"/>
          <p:cNvPicPr>
            <a:picLocks noGrp="1" noChangeAspect="1"/>
          </p:cNvPicPr>
          <p:nvPr/>
        </p:nvPicPr>
        <p:blipFill>
          <a:blip r:embed="rId2"/>
          <a:stretch>
            <a:fillRect/>
          </a:stretch>
        </p:blipFill>
        <p:spPr bwMode="auto">
          <a:xfrm>
            <a:off x="2082800" y="1511300"/>
            <a:ext cx="8051800" cy="4597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lstStyle/>
          <a:p>
            <a:pPr lvl="0" marL="0" indent="0">
              <a:buNone/>
            </a:pPr>
            <a:r>
              <a:rPr/>
              <a:t>Statistical</a:t>
            </a:r>
            <a:r>
              <a:rPr/>
              <a:t> </a:t>
            </a:r>
            <a:r>
              <a:rPr/>
              <a:t>Tests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Visualizing</a:t>
            </a:r>
            <a:r>
              <a:rPr/>
              <a:t> </a:t>
            </a:r>
            <a:r>
              <a:rPr/>
              <a:t>Means</a:t>
            </a:r>
          </a:p>
        </p:txBody>
      </p:sp>
      <p:pic>
        <p:nvPicPr>
          <p:cNvPr descr="Presentation_files/figure-pptx/unnamed-chunk-1-1.png" id="0" name="Picture 1"/>
          <p:cNvPicPr>
            <a:picLocks noGrp="1" noChangeAspect="1"/>
          </p:cNvPicPr>
          <p:nvPr/>
        </p:nvPicPr>
        <p:blipFill>
          <a:blip r:embed="rId2"/>
          <a:stretch>
            <a:fillRect/>
          </a:stretch>
        </p:blipFill>
        <p:spPr bwMode="auto">
          <a:xfrm>
            <a:off x="2082800" y="1511300"/>
            <a:ext cx="8051800" cy="45974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lstStyle/>
          <a:p>
            <a:pPr lvl="0" marL="0" indent="0">
              <a:buNone/>
            </a:pPr>
            <a:r>
              <a:rPr/>
              <a:t>Is</a:t>
            </a:r>
            <a:r>
              <a:rPr/>
              <a:t> </a:t>
            </a:r>
            <a:r>
              <a:rPr/>
              <a:t>a</a:t>
            </a:r>
            <a:r>
              <a:rPr/>
              <a:t> </a:t>
            </a:r>
            <a:r>
              <a:rPr/>
              <a:t>T-test</a:t>
            </a:r>
            <a:r>
              <a:rPr/>
              <a:t> </a:t>
            </a:r>
            <a:r>
              <a:rPr/>
              <a:t>appropriate?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One</a:t>
            </a:r>
            <a:r>
              <a:rPr/>
              <a:t> </a:t>
            </a:r>
            <a:r>
              <a:rPr/>
              <a:t>sample,</a:t>
            </a:r>
            <a:r>
              <a:rPr/>
              <a:t> </a:t>
            </a:r>
            <a:r>
              <a:rPr/>
              <a:t>2</a:t>
            </a:r>
            <a:r>
              <a:rPr/>
              <a:t> </a:t>
            </a:r>
            <a:r>
              <a:rPr/>
              <a:t>tailed</a:t>
            </a:r>
            <a:r>
              <a:rPr/>
              <a:t> </a:t>
            </a:r>
            <a:r>
              <a:rPr/>
              <a:t>T-test</a:t>
            </a:r>
            <a:r>
              <a:rPr/>
              <a:t> </a:t>
            </a:r>
            <a:r>
              <a:rPr/>
              <a:t>on</a:t>
            </a:r>
            <a:r>
              <a:rPr/>
              <a:t> </a:t>
            </a:r>
            <a:r>
              <a:rPr/>
              <a:t>Electric</a:t>
            </a:r>
            <a:r>
              <a:rPr/>
              <a:t> </a:t>
            </a:r>
            <a:r>
              <a:rPr/>
              <a:t>Cars</a:t>
            </a:r>
          </a:p>
        </p:txBody>
      </p:sp>
      <p:pic>
        <p:nvPicPr>
          <p:cNvPr descr="Presentation_files/figure-pptx/unnamed-chunk-2-1.png" id="0" name="Picture 1"/>
          <p:cNvPicPr>
            <a:picLocks noGrp="1" noChangeAspect="1"/>
          </p:cNvPicPr>
          <p:nvPr/>
        </p:nvPicPr>
        <p:blipFill>
          <a:blip r:embed="rId2"/>
          <a:stretch>
            <a:fillRect/>
          </a:stretch>
        </p:blipFill>
        <p:spPr bwMode="auto">
          <a:xfrm>
            <a:off x="2527300" y="1511300"/>
            <a:ext cx="7162800" cy="4089400"/>
          </a:xfrm>
          <a:prstGeom prst="rect">
            <a:avLst/>
          </a:prstGeom>
          <a:noFill/>
          <a:ln w="9525">
            <a:noFill/>
            <a:headEnd/>
            <a:tailEnd/>
          </a:ln>
        </p:spPr>
      </p:pic>
      <p:sp>
        <p:nvSpPr>
          <p:cNvPr id="1" name="TextBox 3"/>
          <p:cNvSpPr txBox="1"/>
          <p:nvPr/>
        </p:nvSpPr>
        <p:spPr>
          <a:xfrm>
            <a:off x="165100" y="5600700"/>
            <a:ext cx="11887200" cy="508000"/>
          </a:xfrm>
          <a:prstGeom prst="rect">
            <a:avLst/>
          </a:prstGeom>
          <a:noFill/>
        </p:spPr>
        <p:txBody>
          <a:bodyPr/>
          <a:lstStyle/>
          <a:p>
            <a:pPr lvl="0" marL="0" indent="0" algn="ctr">
              <a:buNone/>
            </a:pPr>
            <a:r>
              <a:rPr/>
              <a:t>null</a:t>
            </a:r>
            <a:r>
              <a:rPr/>
              <a:t> </a:t>
            </a:r>
            <a:r>
              <a:rPr/>
              <a:t>hypothesis:</a:t>
            </a:r>
            <a:r>
              <a:rPr/>
              <a:t> </a:t>
            </a:r>
            <a:r>
              <a:rPr/>
              <a:t>The</a:t>
            </a:r>
            <a:r>
              <a:rPr/>
              <a:t> </a:t>
            </a:r>
            <a:r>
              <a:rPr/>
              <a:t>mean</a:t>
            </a:r>
            <a:r>
              <a:rPr/>
              <a:t> </a:t>
            </a:r>
            <a:r>
              <a:rPr/>
              <a:t>for</a:t>
            </a:r>
            <a:r>
              <a:rPr/>
              <a:t> </a:t>
            </a:r>
            <a:r>
              <a:rPr/>
              <a:t>electric</a:t>
            </a:r>
            <a:r>
              <a:rPr/>
              <a:t> </a:t>
            </a:r>
            <a:r>
              <a:rPr/>
              <a:t>cars</a:t>
            </a:r>
            <a:r>
              <a:rPr/>
              <a:t> </a:t>
            </a:r>
            <a:r>
              <a:rPr/>
              <a:t>is</a:t>
            </a:r>
            <a:r>
              <a:rPr/>
              <a:t> </a:t>
            </a:r>
            <a:r>
              <a:rPr/>
              <a:t>not</a:t>
            </a:r>
            <a:r>
              <a:rPr/>
              <a:t> </a:t>
            </a:r>
            <a:r>
              <a:rPr/>
              <a:t>significant</a:t>
            </a:r>
            <a:r>
              <a:rPr/>
              <a:t> </a:t>
            </a:r>
            <a:r>
              <a:rPr/>
              <a:t>(0)</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One</a:t>
            </a:r>
            <a:r>
              <a:rPr/>
              <a:t> </a:t>
            </a:r>
            <a:r>
              <a:rPr/>
              <a:t>sample,</a:t>
            </a:r>
            <a:r>
              <a:rPr/>
              <a:t> </a:t>
            </a:r>
            <a:r>
              <a:rPr/>
              <a:t>2</a:t>
            </a:r>
            <a:r>
              <a:rPr/>
              <a:t> </a:t>
            </a:r>
            <a:r>
              <a:rPr/>
              <a:t>tailed</a:t>
            </a:r>
            <a:r>
              <a:rPr/>
              <a:t> </a:t>
            </a:r>
            <a:r>
              <a:rPr/>
              <a:t>T-test</a:t>
            </a:r>
            <a:r>
              <a:rPr/>
              <a:t> </a:t>
            </a:r>
            <a:r>
              <a:rPr/>
              <a:t>on</a:t>
            </a:r>
            <a:r>
              <a:rPr/>
              <a:t> </a:t>
            </a:r>
            <a:r>
              <a:rPr/>
              <a:t>Petrol</a:t>
            </a:r>
            <a:r>
              <a:rPr/>
              <a:t> </a:t>
            </a:r>
            <a:r>
              <a:rPr/>
              <a:t>Cars</a:t>
            </a:r>
          </a:p>
        </p:txBody>
      </p:sp>
      <p:pic>
        <p:nvPicPr>
          <p:cNvPr descr="Presentation_files/figure-pptx/unnamed-chunk-3-1.png" id="0" name="Picture 1"/>
          <p:cNvPicPr>
            <a:picLocks noGrp="1" noChangeAspect="1"/>
          </p:cNvPicPr>
          <p:nvPr/>
        </p:nvPicPr>
        <p:blipFill>
          <a:blip r:embed="rId2"/>
          <a:stretch>
            <a:fillRect/>
          </a:stretch>
        </p:blipFill>
        <p:spPr bwMode="auto">
          <a:xfrm>
            <a:off x="2527300" y="1511300"/>
            <a:ext cx="7162800" cy="4089400"/>
          </a:xfrm>
          <a:prstGeom prst="rect">
            <a:avLst/>
          </a:prstGeom>
          <a:noFill/>
          <a:ln w="9525">
            <a:noFill/>
            <a:headEnd/>
            <a:tailEnd/>
          </a:ln>
        </p:spPr>
      </p:pic>
      <p:sp>
        <p:nvSpPr>
          <p:cNvPr id="1" name="TextBox 3"/>
          <p:cNvSpPr txBox="1"/>
          <p:nvPr/>
        </p:nvSpPr>
        <p:spPr>
          <a:xfrm>
            <a:off x="165100" y="5600700"/>
            <a:ext cx="11887200" cy="508000"/>
          </a:xfrm>
          <a:prstGeom prst="rect">
            <a:avLst/>
          </a:prstGeom>
          <a:noFill/>
        </p:spPr>
        <p:txBody>
          <a:bodyPr/>
          <a:lstStyle/>
          <a:p>
            <a:pPr lvl="0" marL="0" indent="0" algn="ctr">
              <a:buNone/>
            </a:pPr>
            <a:r>
              <a:rPr/>
              <a:t>null</a:t>
            </a:r>
            <a:r>
              <a:rPr/>
              <a:t> </a:t>
            </a:r>
            <a:r>
              <a:rPr/>
              <a:t>hypothesis:</a:t>
            </a:r>
            <a:r>
              <a:rPr/>
              <a:t> </a:t>
            </a:r>
            <a:r>
              <a:rPr/>
              <a:t>The</a:t>
            </a:r>
            <a:r>
              <a:rPr/>
              <a:t> </a:t>
            </a:r>
            <a:r>
              <a:rPr/>
              <a:t>mean</a:t>
            </a:r>
            <a:r>
              <a:rPr/>
              <a:t> </a:t>
            </a:r>
            <a:r>
              <a:rPr/>
              <a:t>for</a:t>
            </a:r>
            <a:r>
              <a:rPr/>
              <a:t> </a:t>
            </a:r>
            <a:r>
              <a:rPr/>
              <a:t>petrol</a:t>
            </a:r>
            <a:r>
              <a:rPr/>
              <a:t> </a:t>
            </a:r>
            <a:r>
              <a:rPr/>
              <a:t>cars</a:t>
            </a:r>
            <a:r>
              <a:rPr/>
              <a:t> </a:t>
            </a:r>
            <a:r>
              <a:rPr/>
              <a:t>is</a:t>
            </a:r>
            <a:r>
              <a:rPr/>
              <a:t> </a:t>
            </a:r>
            <a:r>
              <a:rPr/>
              <a:t>not</a:t>
            </a:r>
            <a:r>
              <a:rPr/>
              <a:t> </a:t>
            </a:r>
            <a:r>
              <a:rPr/>
              <a:t>significant</a:t>
            </a:r>
            <a:r>
              <a:rPr/>
              <a:t> </a:t>
            </a:r>
            <a:r>
              <a:rPr/>
              <a:t>(0)</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Two</a:t>
            </a:r>
            <a:r>
              <a:rPr/>
              <a:t> </a:t>
            </a:r>
            <a:r>
              <a:rPr/>
              <a:t>sample,</a:t>
            </a:r>
            <a:r>
              <a:rPr/>
              <a:t> </a:t>
            </a:r>
            <a:r>
              <a:rPr/>
              <a:t>Right</a:t>
            </a:r>
            <a:r>
              <a:rPr/>
              <a:t> </a:t>
            </a:r>
            <a:r>
              <a:rPr/>
              <a:t>tailed</a:t>
            </a:r>
            <a:r>
              <a:rPr/>
              <a:t> </a:t>
            </a:r>
            <a:r>
              <a:rPr/>
              <a:t>T-test</a:t>
            </a:r>
          </a:p>
        </p:txBody>
      </p:sp>
      <p:pic>
        <p:nvPicPr>
          <p:cNvPr descr="Presentation_files/figure-pptx/unnamed-chunk-4-1.png" id="0" name="Picture 1"/>
          <p:cNvPicPr>
            <a:picLocks noGrp="1" noChangeAspect="1"/>
          </p:cNvPicPr>
          <p:nvPr/>
        </p:nvPicPr>
        <p:blipFill>
          <a:blip r:embed="rId2"/>
          <a:stretch>
            <a:fillRect/>
          </a:stretch>
        </p:blipFill>
        <p:spPr bwMode="auto">
          <a:xfrm>
            <a:off x="2527300" y="1511300"/>
            <a:ext cx="7162800" cy="4089400"/>
          </a:xfrm>
          <a:prstGeom prst="rect">
            <a:avLst/>
          </a:prstGeom>
          <a:noFill/>
          <a:ln w="9525">
            <a:noFill/>
            <a:headEnd/>
            <a:tailEnd/>
          </a:ln>
        </p:spPr>
      </p:pic>
      <p:sp>
        <p:nvSpPr>
          <p:cNvPr id="1" name="TextBox 3"/>
          <p:cNvSpPr txBox="1"/>
          <p:nvPr/>
        </p:nvSpPr>
        <p:spPr>
          <a:xfrm>
            <a:off x="165100" y="5600700"/>
            <a:ext cx="11887200" cy="508000"/>
          </a:xfrm>
          <a:prstGeom prst="rect">
            <a:avLst/>
          </a:prstGeom>
          <a:noFill/>
        </p:spPr>
        <p:txBody>
          <a:bodyPr/>
          <a:lstStyle/>
          <a:p>
            <a:pPr lvl="0" marL="0" indent="0" algn="ctr">
              <a:buNone/>
            </a:pPr>
            <a:r>
              <a:rPr/>
              <a:t>null</a:t>
            </a:r>
            <a:r>
              <a:rPr/>
              <a:t> </a:t>
            </a:r>
            <a:r>
              <a:rPr/>
              <a:t>hypothesis:</a:t>
            </a:r>
            <a:r>
              <a:rPr/>
              <a:t> </a:t>
            </a:r>
            <a:r>
              <a:rPr/>
              <a:t>The</a:t>
            </a:r>
            <a:r>
              <a:rPr/>
              <a:t> </a:t>
            </a:r>
            <a:r>
              <a:rPr/>
              <a:t>mean</a:t>
            </a:r>
            <a:r>
              <a:rPr/>
              <a:t> </a:t>
            </a:r>
            <a:r>
              <a:rPr/>
              <a:t>for</a:t>
            </a:r>
            <a:r>
              <a:rPr/>
              <a:t> </a:t>
            </a:r>
            <a:r>
              <a:rPr/>
              <a:t>electric</a:t>
            </a:r>
            <a:r>
              <a:rPr/>
              <a:t> </a:t>
            </a:r>
            <a:r>
              <a:rPr/>
              <a:t>cars</a:t>
            </a:r>
            <a:r>
              <a:rPr/>
              <a:t> </a:t>
            </a:r>
            <a:r>
              <a:rPr/>
              <a:t>is</a:t>
            </a:r>
            <a:r>
              <a:rPr/>
              <a:t> </a:t>
            </a:r>
            <a:r>
              <a:rPr/>
              <a:t>less</a:t>
            </a:r>
            <a:r>
              <a:rPr/>
              <a:t> </a:t>
            </a:r>
            <a:r>
              <a:rPr/>
              <a:t>than</a:t>
            </a:r>
            <a:r>
              <a:rPr/>
              <a:t> </a:t>
            </a:r>
            <a:r>
              <a:rPr/>
              <a:t>or</a:t>
            </a:r>
            <a:r>
              <a:rPr/>
              <a:t> </a:t>
            </a:r>
            <a:r>
              <a:rPr/>
              <a:t>equal</a:t>
            </a:r>
            <a:r>
              <a:rPr/>
              <a:t> </a:t>
            </a:r>
            <a:r>
              <a:rPr/>
              <a:t>to</a:t>
            </a:r>
            <a:r>
              <a:rPr/>
              <a:t> </a:t>
            </a:r>
            <a:r>
              <a:rPr/>
              <a:t>the</a:t>
            </a:r>
            <a:r>
              <a:rPr/>
              <a:t> </a:t>
            </a:r>
            <a:r>
              <a:rPr/>
              <a:t>mean</a:t>
            </a:r>
            <a:r>
              <a:rPr/>
              <a:t> </a:t>
            </a:r>
            <a:r>
              <a:rPr/>
              <a:t>for</a:t>
            </a:r>
            <a:r>
              <a:rPr/>
              <a:t> </a:t>
            </a:r>
            <a:r>
              <a:rPr/>
              <a:t>petrol</a:t>
            </a:r>
            <a:r>
              <a:rPr/>
              <a:t> </a:t>
            </a:r>
            <a:r>
              <a:rPr/>
              <a:t>cars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Conclusion</a:t>
            </a:r>
          </a:p>
        </p:txBody>
      </p:sp>
      <p:sp>
        <p:nvSpPr>
          <p:cNvPr id="3" name="Content Placeholder 2"/>
          <p:cNvSpPr>
            <a:spLocks noGrp="1"/>
          </p:cNvSpPr>
          <p:nvPr>
            <p:ph idx="1"/>
          </p:nvPr>
        </p:nvSpPr>
        <p:spPr/>
        <p:txBody>
          <a:bodyPr/>
          <a:lstStyle/>
          <a:p>
            <a:pPr lvl="0" marL="0" indent="0">
              <a:buNone/>
            </a:pPr>
            <a:r>
              <a:rPr b="1"/>
              <a:t>So, should General Motors move towards electric cars?</a:t>
            </a:r>
          </a:p>
          <a:p>
            <a:pPr lvl="0" marL="0" indent="0">
              <a:buNone/>
            </a:pPr>
            <a:r>
              <a:rPr/>
              <a:t>Through Twitter sentiment analysis, there is not only more conversation about electric cars but also a better sentiment toward electric cars compared to petrol cars.</a:t>
            </a:r>
          </a:p>
          <a:p>
            <a:pPr lvl="0" marL="0" indent="0">
              <a:buNone/>
            </a:pPr>
            <a:r>
              <a:rPr/>
              <a:t>Therefore it would be a great idea to move towards electric cars for General Motors. For marketing purposes, GM can make use of trending topics in whatever country they are trying to focus on.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Structure</a:t>
            </a:r>
          </a:p>
        </p:txBody>
      </p:sp>
      <p:sp>
        <p:nvSpPr>
          <p:cNvPr id="3" name="Content Placeholder 2"/>
          <p:cNvSpPr>
            <a:spLocks noGrp="1"/>
          </p:cNvSpPr>
          <p:nvPr>
            <p:ph idx="1"/>
          </p:nvPr>
        </p:nvSpPr>
        <p:spPr/>
        <p:txBody>
          <a:bodyPr/>
          <a:lstStyle/>
          <a:p>
            <a:pPr lvl="1">
              <a:buAutoNum type="arabicPeriod"/>
            </a:pPr>
            <a:r>
              <a:rPr/>
              <a:t>Case Study Introduction</a:t>
            </a:r>
          </a:p>
          <a:p>
            <a:pPr lvl="1">
              <a:buAutoNum type="arabicPeriod"/>
            </a:pPr>
            <a:r>
              <a:rPr/>
              <a:t>Exploration of Tweets &amp; Sentiment Analysis</a:t>
            </a:r>
          </a:p>
          <a:p>
            <a:pPr lvl="1">
              <a:buAutoNum type="arabicPeriod"/>
            </a:pPr>
            <a:r>
              <a:rPr/>
              <a:t>Statistical Analysis</a:t>
            </a:r>
          </a:p>
          <a:p>
            <a:pPr lvl="1">
              <a:buAutoNum type="arabicPeriod"/>
            </a:pPr>
            <a:r>
              <a:rPr/>
              <a:t>Discussion &amp; Conclusion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Rise</a:t>
            </a:r>
            <a:r>
              <a:rPr/>
              <a:t> </a:t>
            </a:r>
            <a:r>
              <a:rPr/>
              <a:t>of</a:t>
            </a:r>
            <a:r>
              <a:rPr/>
              <a:t> </a:t>
            </a:r>
            <a:r>
              <a:rPr/>
              <a:t>Electric</a:t>
            </a:r>
            <a:r>
              <a:rPr/>
              <a:t> </a:t>
            </a:r>
            <a:r>
              <a:rPr/>
              <a:t>Cars</a:t>
            </a:r>
            <a:r>
              <a:rPr/>
              <a:t> </a:t>
            </a:r>
            <a:r>
              <a:rPr/>
              <a:t>in</a:t>
            </a:r>
            <a:r>
              <a:rPr/>
              <a:t> </a:t>
            </a:r>
            <a:r>
              <a:rPr/>
              <a:t>Norway</a:t>
            </a:r>
          </a:p>
        </p:txBody>
      </p:sp>
      <p:pic>
        <p:nvPicPr>
          <p:cNvPr descr="Presentation_files/figure-pptx/unnamed-chunk-6-1.png" id="0" name="Picture 1"/>
          <p:cNvPicPr>
            <a:picLocks noGrp="1" noChangeAspect="1"/>
          </p:cNvPicPr>
          <p:nvPr/>
        </p:nvPicPr>
        <p:blipFill>
          <a:blip r:embed="rId2"/>
          <a:stretch>
            <a:fillRect/>
          </a:stretch>
        </p:blipFill>
        <p:spPr bwMode="auto">
          <a:xfrm>
            <a:off x="2082800" y="1511300"/>
            <a:ext cx="8051800" cy="45974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Car</a:t>
            </a:r>
            <a:r>
              <a:rPr/>
              <a:t> </a:t>
            </a:r>
            <a:r>
              <a:rPr/>
              <a:t>Sales</a:t>
            </a:r>
            <a:r>
              <a:rPr/>
              <a:t> </a:t>
            </a:r>
            <a:r>
              <a:rPr/>
              <a:t>in</a:t>
            </a:r>
            <a:r>
              <a:rPr/>
              <a:t> </a:t>
            </a:r>
            <a:r>
              <a:rPr/>
              <a:t>Washington,</a:t>
            </a:r>
            <a:r>
              <a:rPr/>
              <a:t> </a:t>
            </a:r>
            <a:r>
              <a:rPr/>
              <a:t>USA</a:t>
            </a:r>
          </a:p>
        </p:txBody>
      </p:sp>
      <p:pic>
        <p:nvPicPr>
          <p:cNvPr descr="Presentation_files/figure-pptx/unnamed-chunk-7-1.png" id="0" name="Picture 1"/>
          <p:cNvPicPr>
            <a:picLocks noGrp="1" noChangeAspect="1"/>
          </p:cNvPicPr>
          <p:nvPr/>
        </p:nvPicPr>
        <p:blipFill>
          <a:blip r:embed="rId2"/>
          <a:stretch>
            <a:fillRect/>
          </a:stretch>
        </p:blipFill>
        <p:spPr bwMode="auto">
          <a:xfrm>
            <a:off x="2082800" y="1511300"/>
            <a:ext cx="8051800" cy="45974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Considerations</a:t>
            </a:r>
            <a:r>
              <a:rPr/>
              <a:t> </a:t>
            </a:r>
            <a:r>
              <a:rPr/>
              <a:t>of</a:t>
            </a:r>
            <a:r>
              <a:rPr/>
              <a:t> </a:t>
            </a:r>
            <a:r>
              <a:rPr/>
              <a:t>Switching</a:t>
            </a:r>
            <a:r>
              <a:rPr/>
              <a:t> </a:t>
            </a:r>
            <a:r>
              <a:rPr/>
              <a:t>to</a:t>
            </a:r>
            <a:r>
              <a:rPr/>
              <a:t> </a:t>
            </a:r>
            <a:r>
              <a:rPr/>
              <a:t>Electric</a:t>
            </a:r>
          </a:p>
        </p:txBody>
      </p:sp>
      <p:sp>
        <p:nvSpPr>
          <p:cNvPr id="3" name="Content Placeholder 2"/>
          <p:cNvSpPr>
            <a:spLocks noGrp="1"/>
          </p:cNvSpPr>
          <p:nvPr>
            <p:ph idx="1"/>
          </p:nvPr>
        </p:nvSpPr>
        <p:spPr/>
        <p:txBody>
          <a:bodyPr/>
          <a:lstStyle/>
          <a:p>
            <a:pPr lvl="1"/>
            <a:r>
              <a:rPr/>
              <a:t>U.S. &amp; Biden &amp; Paris Agreement</a:t>
            </a:r>
          </a:p>
          <a:p>
            <a:pPr lvl="1"/>
            <a:r>
              <a:rPr/>
              <a:t>VES Singapore</a:t>
            </a:r>
          </a:p>
          <a:p>
            <a:pPr lvl="1"/>
            <a:r>
              <a:rPr/>
              <a:t>CO2 taxes</a:t>
            </a:r>
          </a:p>
          <a:p>
            <a:pPr lvl="1"/>
            <a:r>
              <a:rPr/>
              <a:t>Charging locations</a:t>
            </a:r>
          </a:p>
          <a:p>
            <a:pPr lvl="1"/>
            <a:r>
              <a:rPr/>
              <a:t>Charging speed</a:t>
            </a:r>
          </a:p>
          <a:p>
            <a:pPr lvl="1"/>
            <a:r>
              <a:rPr/>
              <a:t>Other options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Trends</a:t>
            </a:r>
            <a:r>
              <a:rPr/>
              <a:t> </a:t>
            </a:r>
            <a:r>
              <a:rPr/>
              <a:t>in</a:t>
            </a:r>
            <a:r>
              <a:rPr/>
              <a:t> </a:t>
            </a:r>
            <a:r>
              <a:rPr/>
              <a:t>USA</a:t>
            </a:r>
          </a:p>
        </p:txBody>
      </p:sp>
      <p:pic>
        <p:nvPicPr>
          <p:cNvPr descr="Presentation_files/figure-pptx/unnamed-chunk-9-1.png" id="0" name="Picture 1"/>
          <p:cNvPicPr>
            <a:picLocks noGrp="1" noChangeAspect="1"/>
          </p:cNvPicPr>
          <p:nvPr/>
        </p:nvPicPr>
        <p:blipFill>
          <a:blip r:embed="rId2"/>
          <a:stretch>
            <a:fillRect/>
          </a:stretch>
        </p:blipFill>
        <p:spPr bwMode="auto">
          <a:xfrm>
            <a:off x="2082800" y="1511300"/>
            <a:ext cx="8051800" cy="45974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References</a:t>
            </a:r>
          </a:p>
        </p:txBody>
      </p:sp>
      <p:sp>
        <p:nvSpPr>
          <p:cNvPr id="3" name="Content Placeholder 2"/>
          <p:cNvSpPr>
            <a:spLocks noGrp="1"/>
          </p:cNvSpPr>
          <p:nvPr>
            <p:ph idx="1"/>
          </p:nvPr>
        </p:nvSpPr>
        <p:spPr/>
        <p:txBody>
          <a:bodyPr/>
          <a:lstStyle/>
          <a:p>
            <a:pPr lvl="0" marL="0" indent="0">
              <a:buNone/>
            </a:pPr>
            <a:r>
              <a:rPr/>
              <a:t>“Carbon Tax.” National Environment Agency, www.nea.gov.sg/our-services/climate-change-energy-efficiency/climate-change/carbon-tax#:~:text=The%20carbon%20tax%20is%20set,of%20GHG%20emissions%20by%202030.</a:t>
            </a:r>
          </a:p>
          <a:p>
            <a:pPr lvl="0" marL="0" indent="0">
              <a:buNone/>
            </a:pPr>
            <a:r>
              <a:rPr/>
              <a:t>Chen, James. “Z-Test Definition.” Investopedia, Investopedia, 29 Aug. 2020, www.investopedia.com/terms/z/z-test.asp.</a:t>
            </a:r>
          </a:p>
          <a:p>
            <a:pPr lvl="0" marL="0" indent="0">
              <a:buNone/>
            </a:pPr>
            <a:r>
              <a:rPr/>
              <a:t>Data.gov. (2020, November 20). Electric vehicle population data. Datasets - CKAN. </a:t>
            </a:r>
            <a:r>
              <a:rPr>
                <a:hlinkClick r:id="rId2"/>
              </a:rPr>
              <a:t>https://catalog.data.gov/dataset/electric-vehicle-population-data</a:t>
            </a:r>
            <a:r>
              <a:rPr/>
              <a:t>.</a:t>
            </a:r>
          </a:p>
          <a:p>
            <a:pPr lvl="0" marL="0" indent="0">
              <a:buNone/>
            </a:pPr>
            <a:r>
              <a:rPr/>
              <a:t>Meena, Subhash. “Hypothesis Testing: Difference between Z-Test and T-Test.” Analytics Vidhya, 23 Dec. 2020, www.analyticsvidhya.com/blog/2020/06/statistics-analytics-hypothesis-testing-z-test-t-test/.</a:t>
            </a:r>
          </a:p>
          <a:p>
            <a:pPr lvl="0" marL="0" indent="0">
              <a:buNone/>
            </a:pPr>
            <a:r>
              <a:rPr/>
              <a:t>Naldi, Maurizio. “A Review of Computation Methods with R Packages.” ArXiv.org, 24 Jan. 2019, arxiv.org/pdf/1901.08319.pdf.</a:t>
            </a:r>
          </a:p>
          <a:p>
            <a:pPr lvl="0" marL="0" indent="0">
              <a:buNone/>
            </a:pPr>
            <a:r>
              <a:rPr/>
              <a:t>Perepølkin, Dmytro. “New Car Sales in Norway.” Kaggle, 18 Feb. 2017, www.kaggle.com/dmi3kno/newcarsalesnorway.</a:t>
            </a:r>
          </a:p>
          <a:p>
            <a:pPr lvl="0" marL="0" indent="0">
              <a:buNone/>
            </a:pPr>
            <a:r>
              <a:rPr/>
              <a:t>“The Paris Agreement.” Unfccc.int, unfccc.int/process-and-meetings/the-paris-agreement/the-paris-agreement.</a:t>
            </a:r>
          </a:p>
          <a:p>
            <a:pPr lvl="0" marL="0" indent="0">
              <a:buNone/>
            </a:pPr>
            <a:r>
              <a:rPr/>
              <a:t>RS, AbdulMajedRaja. “Sentiment Analysis in R - Good vs Not Good - Handling Negations.” Medium, Towards Data Science, 16 Apr. 2020, towardsdatascience.com/sentiment-analysis-in-r-good-vs-not-good-handling-negations-2404ec9ff2ae.</a:t>
            </a:r>
          </a:p>
          <a:p>
            <a:pPr lvl="0" marL="0" indent="0">
              <a:buNone/>
            </a:pPr>
            <a:r>
              <a:rPr/>
              <a:t>Sipra, Vajiha. “Twitter Sentiment Analysis and Visualization Using R.” Medium, Towards Data Science, 21 Jan. 2020, towardsdatascience.com/twitter-sentiment-analysis-and-visualization-using-r-22e1f70f6967.</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Business</a:t>
            </a:r>
            <a:r>
              <a:rPr/>
              <a:t> </a:t>
            </a:r>
            <a:r>
              <a:rPr/>
              <a:t>Case</a:t>
            </a:r>
          </a:p>
        </p:txBody>
      </p:sp>
      <p:sp>
        <p:nvSpPr>
          <p:cNvPr id="3" name="Content Placeholder 2"/>
          <p:cNvSpPr>
            <a:spLocks noGrp="1"/>
          </p:cNvSpPr>
          <p:nvPr>
            <p:ph idx="1"/>
          </p:nvPr>
        </p:nvSpPr>
        <p:spPr/>
        <p:txBody>
          <a:bodyPr/>
          <a:lstStyle/>
          <a:p>
            <a:pPr lvl="0" marL="0" indent="0">
              <a:buNone/>
            </a:pPr>
            <a:r>
              <a:rPr/>
              <a:t>The net income of General Motors has been declining since 2015. Mary T.Barra, the CEO of General Motors, is tasked by the shareholders of the company to restructure and turnaround the business. The restructuring will involve closing down of factories and dropping slow moving car models. In order to steer the company into the right direction, Mary will need data to support her decision-making.</a:t>
            </a:r>
          </a:p>
          <a:p>
            <a:pPr lvl="0" marL="0" indent="0">
              <a:buNone/>
            </a:pPr>
            <a:r>
              <a:rPr/>
              <a:t>Mary has task the General Motor’s data analytics team to perform sentiment analysis and provide statistical test on the analysis on the trend of electric cars compared to petrol cars. These findings will help the company to make the following decisions:</a:t>
            </a:r>
          </a:p>
          <a:p>
            <a:pPr lvl="1">
              <a:buAutoNum type="arabicPeriod"/>
            </a:pPr>
            <a:r>
              <a:rPr/>
              <a:t>Convert existing factories facilities to manufacture electrical cars.</a:t>
            </a:r>
          </a:p>
          <a:p>
            <a:pPr lvl="1">
              <a:buAutoNum type="arabicPeriod"/>
            </a:pPr>
            <a:r>
              <a:rPr/>
              <a:t>Convert existing factories facilities to improve the efficiency of the petrol cars.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Objectives</a:t>
            </a:r>
          </a:p>
        </p:txBody>
      </p:sp>
      <p:sp>
        <p:nvSpPr>
          <p:cNvPr id="3" name="Content Placeholder 2"/>
          <p:cNvSpPr>
            <a:spLocks noGrp="1"/>
          </p:cNvSpPr>
          <p:nvPr>
            <p:ph idx="1"/>
          </p:nvPr>
        </p:nvSpPr>
        <p:spPr/>
        <p:txBody>
          <a:bodyPr/>
          <a:lstStyle/>
          <a:p>
            <a:pPr lvl="0" marL="0" indent="0">
              <a:buNone/>
            </a:pPr>
            <a:r>
              <a:rPr/>
              <a:t>Our analysis should provide the business with a strategic decision or marketing interest.</a:t>
            </a:r>
          </a:p>
          <a:p>
            <a:pPr lvl="1">
              <a:buAutoNum type="arabicPeriod"/>
            </a:pPr>
            <a:r>
              <a:rPr/>
              <a:t>Strategic decision: Whether to restructure the business from petrol cars to electric cars?</a:t>
            </a:r>
          </a:p>
          <a:p>
            <a:pPr lvl="1">
              <a:buAutoNum type="arabicPeriod"/>
            </a:pPr>
            <a:r>
              <a:rPr/>
              <a:t>Marketing interest: Areas for marketing and promoting new products (e.g., electric cars). On football events, Superbowl?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Libraries</a:t>
            </a:r>
            <a:r>
              <a:rPr/>
              <a:t> </a:t>
            </a:r>
            <a:r>
              <a:rPr/>
              <a:t>used</a:t>
            </a:r>
          </a:p>
        </p:txBody>
      </p:sp>
      <p:sp>
        <p:nvSpPr>
          <p:cNvPr id="3" name="Content Placeholder 2"/>
          <p:cNvSpPr>
            <a:spLocks noGrp="1"/>
          </p:cNvSpPr>
          <p:nvPr>
            <p:ph idx="1"/>
          </p:nvPr>
        </p:nvSpPr>
        <p:spPr/>
        <p:txBody>
          <a:bodyPr/>
          <a:lstStyle/>
          <a:p>
            <a:pPr lvl="0" indent="0">
              <a:buNone/>
            </a:pPr>
            <a:r>
              <a:rPr>
                <a:solidFill>
                  <a:srgbClr val="06287E"/>
                </a:solidFill>
                <a:latin typeface="Courier"/>
              </a:rPr>
              <a:t>library</a:t>
            </a:r>
            <a:r>
              <a:rPr>
                <a:latin typeface="Courier"/>
              </a:rPr>
              <a:t>(tidyverse)</a:t>
            </a:r>
            <a:br/>
            <a:r>
              <a:rPr>
                <a:solidFill>
                  <a:srgbClr val="06287E"/>
                </a:solidFill>
                <a:latin typeface="Courier"/>
              </a:rPr>
              <a:t>library</a:t>
            </a:r>
            <a:r>
              <a:rPr>
                <a:latin typeface="Courier"/>
              </a:rPr>
              <a:t>(rtweet)</a:t>
            </a:r>
            <a:br/>
            <a:r>
              <a:rPr>
                <a:solidFill>
                  <a:srgbClr val="06287E"/>
                </a:solidFill>
                <a:latin typeface="Courier"/>
              </a:rPr>
              <a:t>library</a:t>
            </a:r>
            <a:r>
              <a:rPr>
                <a:latin typeface="Courier"/>
              </a:rPr>
              <a:t>(ggthemes)</a:t>
            </a:r>
            <a:br/>
            <a:r>
              <a:rPr>
                <a:solidFill>
                  <a:srgbClr val="06287E"/>
                </a:solidFill>
                <a:latin typeface="Courier"/>
              </a:rPr>
              <a:t>library</a:t>
            </a:r>
            <a:r>
              <a:rPr>
                <a:latin typeface="Courier"/>
              </a:rPr>
              <a:t>(jsonlite)</a:t>
            </a:r>
            <a:br/>
            <a:r>
              <a:rPr>
                <a:solidFill>
                  <a:srgbClr val="06287E"/>
                </a:solidFill>
                <a:latin typeface="Courier"/>
              </a:rPr>
              <a:t>library</a:t>
            </a:r>
            <a:r>
              <a:rPr>
                <a:latin typeface="Courier"/>
              </a:rPr>
              <a:t>(tidytext)</a:t>
            </a:r>
            <a:br/>
            <a:r>
              <a:rPr>
                <a:solidFill>
                  <a:srgbClr val="06287E"/>
                </a:solidFill>
                <a:latin typeface="Courier"/>
              </a:rPr>
              <a:t>library</a:t>
            </a:r>
            <a:r>
              <a:rPr>
                <a:latin typeface="Courier"/>
              </a:rPr>
              <a:t>(wordcloud)</a:t>
            </a:r>
            <a:br/>
            <a:r>
              <a:rPr>
                <a:solidFill>
                  <a:srgbClr val="06287E"/>
                </a:solidFill>
                <a:latin typeface="Courier"/>
              </a:rPr>
              <a:t>library</a:t>
            </a:r>
            <a:r>
              <a:rPr>
                <a:latin typeface="Courier"/>
              </a:rPr>
              <a:t>(wordcloud2)</a:t>
            </a:r>
            <a:br/>
            <a:r>
              <a:rPr>
                <a:solidFill>
                  <a:srgbClr val="06287E"/>
                </a:solidFill>
                <a:latin typeface="Courier"/>
              </a:rPr>
              <a:t>library</a:t>
            </a:r>
            <a:r>
              <a:rPr>
                <a:latin typeface="Courier"/>
              </a:rPr>
              <a:t>(syuzhet)</a:t>
            </a:r>
            <a:br/>
            <a:r>
              <a:rPr>
                <a:solidFill>
                  <a:srgbClr val="06287E"/>
                </a:solidFill>
                <a:latin typeface="Courier"/>
              </a:rPr>
              <a:t>library</a:t>
            </a:r>
            <a:r>
              <a:rPr>
                <a:latin typeface="Courier"/>
              </a:rPr>
              <a:t>(RColorBrewer)</a:t>
            </a:r>
            <a:br/>
            <a:r>
              <a:rPr>
                <a:solidFill>
                  <a:srgbClr val="06287E"/>
                </a:solidFill>
                <a:latin typeface="Courier"/>
              </a:rPr>
              <a:t>library</a:t>
            </a:r>
            <a:r>
              <a:rPr>
                <a:latin typeface="Courier"/>
              </a:rPr>
              <a:t>(webr)</a:t>
            </a:r>
            <a:br/>
            <a:r>
              <a:rPr>
                <a:solidFill>
                  <a:srgbClr val="06287E"/>
                </a:solidFill>
                <a:latin typeface="Courier"/>
              </a:rPr>
              <a:t>library</a:t>
            </a:r>
            <a:r>
              <a:rPr>
                <a:latin typeface="Courier"/>
              </a:rPr>
              <a:t>(gridExtra)</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lstStyle/>
          <a:p>
            <a:pPr lvl="0" marL="0" indent="0">
              <a:buNone/>
            </a:pPr>
            <a:r>
              <a:rPr/>
              <a:t>Sentiment</a:t>
            </a:r>
            <a:r>
              <a:rPr/>
              <a:t> </a:t>
            </a:r>
            <a:r>
              <a:rPr/>
              <a:t>Analysis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Twitter</a:t>
            </a:r>
            <a:r>
              <a:rPr/>
              <a:t> </a:t>
            </a:r>
            <a:r>
              <a:rPr/>
              <a:t>Exploration</a:t>
            </a:r>
          </a:p>
        </p:txBody>
      </p:sp>
      <p:sp>
        <p:nvSpPr>
          <p:cNvPr id="3" name="Content Placeholder 2"/>
          <p:cNvSpPr>
            <a:spLocks noGrp="1"/>
          </p:cNvSpPr>
          <p:nvPr>
            <p:ph idx="1"/>
          </p:nvPr>
        </p:nvSpPr>
        <p:spPr/>
        <p:txBody>
          <a:bodyPr/>
          <a:lstStyle/>
          <a:p>
            <a:pPr lvl="0" marL="0" indent="0">
              <a:buNone/>
            </a:pPr>
            <a:r>
              <a:rPr/>
              <a:t>In order to search Twitter, we decided to compare “electric car” vs “petrol car”. Though other variations were tried, these two were the closest to our business case and could consistently produce results.</a:t>
            </a:r>
          </a:p>
          <a:p>
            <a:pPr lvl="0" marL="0" indent="0">
              <a:buNone/>
            </a:pPr>
            <a:r>
              <a:rPr/>
              <a:t>The code will return the most recent tweets that are not retweets as they can end up skewing the data.</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Top</a:t>
            </a:r>
            <a:r>
              <a:rPr/>
              <a:t> </a:t>
            </a:r>
            <a:r>
              <a:rPr/>
              <a:t>10</a:t>
            </a:r>
            <a:r>
              <a:rPr/>
              <a:t> </a:t>
            </a:r>
            <a:r>
              <a:rPr/>
              <a:t>Words</a:t>
            </a:r>
            <a:r>
              <a:rPr/>
              <a:t> </a:t>
            </a:r>
            <a:r>
              <a:rPr/>
              <a:t>Electric</a:t>
            </a:r>
            <a:r>
              <a:rPr/>
              <a:t> </a:t>
            </a:r>
            <a:r>
              <a:rPr/>
              <a:t>vs</a:t>
            </a:r>
            <a:r>
              <a:rPr/>
              <a:t> </a:t>
            </a:r>
            <a:r>
              <a:rPr/>
              <a:t>Petrol</a:t>
            </a:r>
          </a:p>
        </p:txBody>
      </p:sp>
      <p:pic>
        <p:nvPicPr>
          <p:cNvPr descr="Presentation_files/figure-pptx/top10words_graph-1.png" id="0" name="Picture 1"/>
          <p:cNvPicPr>
            <a:picLocks noGrp="1" noChangeAspect="1"/>
          </p:cNvPicPr>
          <p:nvPr/>
        </p:nvPicPr>
        <p:blipFill>
          <a:blip r:embed="rId2"/>
          <a:stretch>
            <a:fillRect/>
          </a:stretch>
        </p:blipFill>
        <p:spPr bwMode="auto">
          <a:xfrm>
            <a:off x="2082800" y="1511300"/>
            <a:ext cx="8051800" cy="4597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Tweet</a:t>
            </a:r>
            <a:r>
              <a:rPr/>
              <a:t> </a:t>
            </a:r>
            <a:r>
              <a:rPr/>
              <a:t>Locations</a:t>
            </a:r>
          </a:p>
        </p:txBody>
      </p:sp>
      <p:pic>
        <p:nvPicPr>
          <p:cNvPr descr="Presentation_files/figure-pptx/tweetlocation_graph-1.png" id="0" name="Picture 1"/>
          <p:cNvPicPr>
            <a:picLocks noGrp="1" noChangeAspect="1"/>
          </p:cNvPicPr>
          <p:nvPr/>
        </p:nvPicPr>
        <p:blipFill>
          <a:blip r:embed="rId2"/>
          <a:stretch>
            <a:fillRect/>
          </a:stretch>
        </p:blipFill>
        <p:spPr bwMode="auto">
          <a:xfrm>
            <a:off x="2527300" y="1511300"/>
            <a:ext cx="7162800" cy="4089400"/>
          </a:xfrm>
          <a:prstGeom prst="rect">
            <a:avLst/>
          </a:prstGeom>
          <a:noFill/>
          <a:ln w="9525">
            <a:noFill/>
            <a:headEnd/>
            <a:tailEnd/>
          </a:ln>
        </p:spPr>
      </p:pic>
      <p:sp>
        <p:nvSpPr>
          <p:cNvPr id="1" name="TextBox 3"/>
          <p:cNvSpPr txBox="1"/>
          <p:nvPr/>
        </p:nvSpPr>
        <p:spPr>
          <a:xfrm>
            <a:off x="165100" y="5600700"/>
            <a:ext cx="11887200" cy="508000"/>
          </a:xfrm>
          <a:prstGeom prst="rect">
            <a:avLst/>
          </a:prstGeom>
          <a:noFill/>
        </p:spPr>
        <p:txBody>
          <a:bodyPr/>
          <a:lstStyle/>
          <a:p>
            <a:pPr lvl="0" marL="0" indent="0" algn="ctr">
              <a:buNone/>
            </a:pPr>
            <a:r>
              <a:rPr/>
              <a:t>blue</a:t>
            </a:r>
            <a:r>
              <a:rPr/>
              <a:t> </a:t>
            </a:r>
            <a:r>
              <a:rPr/>
              <a:t>=</a:t>
            </a:r>
            <a:r>
              <a:rPr/>
              <a:t> </a:t>
            </a:r>
            <a:r>
              <a:rPr/>
              <a:t>word1,</a:t>
            </a:r>
            <a:r>
              <a:rPr/>
              <a:t> </a:t>
            </a:r>
            <a:r>
              <a:rPr/>
              <a:t>purple</a:t>
            </a:r>
            <a:r>
              <a:rPr/>
              <a:t> </a:t>
            </a:r>
            <a:r>
              <a:rPr/>
              <a:t>=</a:t>
            </a:r>
            <a:r>
              <a:rPr/>
              <a:t> </a:t>
            </a:r>
            <a:r>
              <a:rPr/>
              <a:t>word2</a:t>
            </a:r>
          </a:p>
        </p:txBody>
      </p:sp>
    </p:spTree>
  </p:cSld>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Gill Sans MT</vt:lpstr>
      <vt:lpstr>Gallery</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MATH513 Sentiment Analysis Presentation</dc:title>
  <dc:creator>Cassandria Goh (10715753), Lim Jun Yong (10715755), Lee Wei Jian (Zeon) (10715754), Muhammad Firdaus (10715756)</dc:creator>
  <cp:keywords/>
  <dcterms:created xsi:type="dcterms:W3CDTF">2021-02-15T11:17:00Z</dcterms:created>
  <dcterms:modified xsi:type="dcterms:W3CDTF">2021-02-15T11:17:00Z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2/15/2021</vt:lpwstr>
  </property>
  <property fmtid="{D5CDD505-2E9C-101B-9397-08002B2CF9AE}" pid="3" name="output">
    <vt:lpwstr/>
  </property>
</Properties>
</file>