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Arimo"/>
      <p:regular r:id="rId26"/>
      <p:bold r:id="rId27"/>
      <p:italic r:id="rId28"/>
      <p:bold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2UKYNE89okYtc9Ovn2bNpZD+5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4CD4B1-7F32-466D-91A1-40FF9547775A}">
  <a:tblStyle styleId="{2B4CD4B1-7F32-466D-91A1-40FF9547775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A0E4B72-2E06-4850-BFED-36FE73EF594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E18D869-11F4-4E04-982A-4DA418FD7CBB}" styleName="Table_2">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C70B424A-DDBC-49CA-A0ED-5A11DDFC5F6A}" styleName="Table_3">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regular.fntdata"/><Relationship Id="rId25" Type="http://schemas.openxmlformats.org/officeDocument/2006/relationships/slide" Target="slides/slide20.xml"/><Relationship Id="rId28" Type="http://schemas.openxmlformats.org/officeDocument/2006/relationships/font" Target="fonts/Arimo-italic.fntdata"/><Relationship Id="rId27"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SG"/>
              <a:t>Hi everyone, today, Shin, </a:t>
            </a:r>
            <a:r>
              <a:rPr lang="en-SG"/>
              <a:t>chun shan, Jason</a:t>
            </a:r>
            <a:r>
              <a:rPr lang="en-SG"/>
              <a:t> and I will be presenting about Ames Housing.</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SG"/>
              <a:t>Cindy</a:t>
            </a:r>
            <a:endParaRPr/>
          </a:p>
          <a:p>
            <a:pPr indent="0" lvl="0" marL="0" rtl="0" algn="l">
              <a:spcBef>
                <a:spcPts val="0"/>
              </a:spcBef>
              <a:spcAft>
                <a:spcPts val="0"/>
              </a:spcAft>
              <a:buNone/>
            </a:pPr>
            <a:r>
              <a:rPr lang="en-SG"/>
              <a:t>We are a real estate company in Ames, Iowa. As real estate agent, it it important to understand the what characteristics will affect housing prices in Ames. So we can make use of these knowledge to better advise our clients on how to improve the condition of the house before selling.</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SG" sz="1000">
                <a:highlight>
                  <a:srgbClr val="FFFFFF"/>
                </a:highlight>
                <a:latin typeface="Arial"/>
                <a:ea typeface="Arial"/>
                <a:cs typeface="Arial"/>
                <a:sym typeface="Arial"/>
              </a:rPr>
              <a:t>Cindy</a:t>
            </a:r>
            <a:endParaRPr sz="1000">
              <a:highlight>
                <a:srgbClr val="FFFFFF"/>
              </a:highlight>
              <a:latin typeface="Arial"/>
              <a:ea typeface="Arial"/>
              <a:cs typeface="Arial"/>
              <a:sym typeface="Arial"/>
            </a:endParaRPr>
          </a:p>
          <a:p>
            <a:pPr indent="0" lvl="0" marL="0" rtl="0" algn="l">
              <a:spcBef>
                <a:spcPts val="0"/>
              </a:spcBef>
              <a:spcAft>
                <a:spcPts val="0"/>
              </a:spcAft>
              <a:buNone/>
            </a:pPr>
            <a:r>
              <a:rPr lang="en-SG" sz="1000">
                <a:highlight>
                  <a:srgbClr val="FFFFFF"/>
                </a:highlight>
                <a:latin typeface="Arial"/>
                <a:ea typeface="Arial"/>
                <a:cs typeface="Arial"/>
                <a:sym typeface="Arial"/>
              </a:rPr>
              <a:t>Firstly, a short introduction on Ames. It is a city located in Iowa, in United State. It has a population of more than 65,000 and it offers </a:t>
            </a:r>
            <a:r>
              <a:rPr b="1" lang="en-SG" sz="1000">
                <a:highlight>
                  <a:srgbClr val="FFFFFF"/>
                </a:highlight>
                <a:latin typeface="Arial"/>
                <a:ea typeface="Arial"/>
                <a:cs typeface="Arial"/>
                <a:sym typeface="Arial"/>
              </a:rPr>
              <a:t>cultural, recreational, educational, business, and entertainment amenities, more commonly in bigger metros</a:t>
            </a:r>
            <a:endParaRPr b="1" sz="1000">
              <a:highlight>
                <a:srgbClr val="FFFFFF"/>
              </a:highlight>
              <a:latin typeface="Arial"/>
              <a:ea typeface="Arial"/>
              <a:cs typeface="Arial"/>
              <a:sym typeface="Arial"/>
            </a:endParaRPr>
          </a:p>
          <a:p>
            <a:pPr indent="0" lvl="0" marL="0" rtl="0" algn="l">
              <a:spcBef>
                <a:spcPts val="0"/>
              </a:spcBef>
              <a:spcAft>
                <a:spcPts val="0"/>
              </a:spcAft>
              <a:buNone/>
            </a:pPr>
            <a:r>
              <a:t/>
            </a:r>
            <a:endParaRPr b="1" sz="1000">
              <a:highlight>
                <a:srgbClr val="FFFFFF"/>
              </a:highlight>
              <a:latin typeface="Arial"/>
              <a:ea typeface="Arial"/>
              <a:cs typeface="Arial"/>
              <a:sym typeface="Arial"/>
            </a:endParaRPr>
          </a:p>
          <a:p>
            <a:pPr indent="0" lvl="0" marL="0" rtl="0" algn="l">
              <a:spcBef>
                <a:spcPts val="0"/>
              </a:spcBef>
              <a:spcAft>
                <a:spcPts val="0"/>
              </a:spcAft>
              <a:buNone/>
            </a:pPr>
            <a:r>
              <a:rPr lang="en-SG" sz="1000">
                <a:highlight>
                  <a:srgbClr val="FFFFFF"/>
                </a:highlight>
                <a:latin typeface="Arial"/>
                <a:ea typeface="Arial"/>
                <a:cs typeface="Arial"/>
                <a:sym typeface="Arial"/>
              </a:rPr>
              <a:t>Beneath the small town charm of Ames, Iowa, beats the heart of a much larger city. </a:t>
            </a:r>
            <a:r>
              <a:rPr b="1" lang="en-SG" sz="1000">
                <a:highlight>
                  <a:srgbClr val="FFFFFF"/>
                </a:highlight>
                <a:latin typeface="Arial"/>
                <a:ea typeface="Arial"/>
                <a:cs typeface="Arial"/>
                <a:sym typeface="Arial"/>
              </a:rPr>
              <a:t>With a population of more than 65,000</a:t>
            </a:r>
            <a:r>
              <a:rPr lang="en-SG" sz="1000">
                <a:highlight>
                  <a:srgbClr val="FFFFFF"/>
                </a:highlight>
                <a:latin typeface="Arial"/>
                <a:ea typeface="Arial"/>
                <a:cs typeface="Arial"/>
                <a:sym typeface="Arial"/>
              </a:rPr>
              <a:t>, </a:t>
            </a:r>
            <a:r>
              <a:rPr b="1" lang="en-SG" sz="1000">
                <a:highlight>
                  <a:srgbClr val="FFFFFF"/>
                </a:highlight>
                <a:latin typeface="Arial"/>
                <a:ea typeface="Arial"/>
                <a:cs typeface="Arial"/>
                <a:sym typeface="Arial"/>
              </a:rPr>
              <a:t>Ames offers cultural, recreational, educational, business, and entertainment amenities more common in bigger metros.</a:t>
            </a:r>
            <a:r>
              <a:rPr lang="en-SG" sz="1000">
                <a:highlight>
                  <a:srgbClr val="FFFFFF"/>
                </a:highlight>
                <a:latin typeface="Arial"/>
                <a:ea typeface="Arial"/>
                <a:cs typeface="Arial"/>
                <a:sym typeface="Arial"/>
              </a:rPr>
              <a:t> As a growing city, Ames continues to focus on building a strong community filled with opportunities for all. There are so many reasons that Ames, Iowa, is the </a:t>
            </a:r>
            <a:r>
              <a:rPr i="1" lang="en-SG" sz="1000">
                <a:highlight>
                  <a:srgbClr val="FFFFFF"/>
                </a:highlight>
                <a:latin typeface="Arial"/>
                <a:ea typeface="Arial"/>
                <a:cs typeface="Arial"/>
                <a:sym typeface="Arial"/>
              </a:rPr>
              <a:t>Smart Choice</a:t>
            </a:r>
            <a:r>
              <a:rPr lang="en-SG" sz="1000">
                <a:highlight>
                  <a:srgbClr val="FFFFFF"/>
                </a:highlight>
                <a:latin typeface="Arial"/>
                <a:ea typeface="Arial"/>
                <a:cs typeface="Arial"/>
                <a:sym typeface="Arial"/>
              </a:rPr>
              <a:t>!</a:t>
            </a:r>
            <a:endParaRPr sz="1000">
              <a:highlight>
                <a:srgbClr val="FFFFFF"/>
              </a:highlight>
              <a:latin typeface="Arial"/>
              <a:ea typeface="Arial"/>
              <a:cs typeface="Arial"/>
              <a:sym typeface="Arial"/>
            </a:endParaRPr>
          </a:p>
          <a:p>
            <a:pPr indent="0" lvl="0" marL="0" rtl="0" algn="l">
              <a:spcBef>
                <a:spcPts val="0"/>
              </a:spcBef>
              <a:spcAft>
                <a:spcPts val="0"/>
              </a:spcAft>
              <a:buNone/>
            </a:pPr>
            <a:r>
              <a:t/>
            </a:r>
            <a:endParaRPr sz="1000">
              <a:highlight>
                <a:srgbClr val="FFFFFF"/>
              </a:highlight>
              <a:latin typeface="Arial"/>
              <a:ea typeface="Arial"/>
              <a:cs typeface="Arial"/>
              <a:sym typeface="Arial"/>
            </a:endParaRPr>
          </a:p>
          <a:p>
            <a:pPr indent="0" lvl="0" marL="0" rtl="0" algn="l">
              <a:spcBef>
                <a:spcPts val="0"/>
              </a:spcBef>
              <a:spcAft>
                <a:spcPts val="0"/>
              </a:spcAft>
              <a:buNone/>
            </a:pPr>
            <a:r>
              <a:rPr lang="en-SG" sz="1000">
                <a:highlight>
                  <a:srgbClr val="FFFFFF"/>
                </a:highlight>
                <a:latin typeface="Arial"/>
                <a:ea typeface="Arial"/>
                <a:cs typeface="Arial"/>
                <a:sym typeface="Arial"/>
              </a:rPr>
              <a:t>In 2015, Ames was named one of the “15 Cities That Have Done the Best Since the Recession” by Bloomberg Business and one of the top 25 “Best Places for STEM Grads.” Ames ranked No. 8 by Niche Ranking for “Best Towns for Millennials in America.” Additionally, USA Today named Ames as the healthiest city in America!</a:t>
            </a:r>
            <a:endParaRPr sz="1000">
              <a:highlight>
                <a:srgbClr val="FFFFFF"/>
              </a:highlight>
              <a:latin typeface="Arial"/>
              <a:ea typeface="Arial"/>
              <a:cs typeface="Arial"/>
              <a:sym typeface="Arial"/>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SG"/>
              <a:t>Cindy</a:t>
            </a:r>
            <a:endParaRPr/>
          </a:p>
          <a:p>
            <a:pPr indent="0" lvl="0" marL="0" rtl="0" algn="l">
              <a:spcBef>
                <a:spcPts val="0"/>
              </a:spcBef>
              <a:spcAft>
                <a:spcPts val="0"/>
              </a:spcAft>
              <a:buNone/>
            </a:pPr>
            <a:r>
              <a:rPr lang="en-SG"/>
              <a:t>Our method is to use available past housing sales data of  Ames, fitting it into our model to determine which are the important variables that will add value to a home or the opposite, and which neighborhood are more sort after.</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SG"/>
              <a:t>Cindy</a:t>
            </a:r>
            <a:endParaRPr/>
          </a:p>
          <a:p>
            <a:pPr indent="0" lvl="0" marL="0" rtl="0" algn="l">
              <a:spcBef>
                <a:spcPts val="0"/>
              </a:spcBef>
              <a:spcAft>
                <a:spcPts val="0"/>
              </a:spcAft>
              <a:buNone/>
            </a:pPr>
            <a:r>
              <a:rPr lang="en-SG"/>
              <a:t>Now to understand a bit about our raw dataset. It contains more numerical variables than </a:t>
            </a:r>
            <a:r>
              <a:rPr lang="en-SG"/>
              <a:t>categorical</a:t>
            </a:r>
            <a:r>
              <a:rPr lang="en-SG"/>
              <a:t>. Some numerical variables examples includes house rating, type of utilities, etc. while </a:t>
            </a:r>
            <a:r>
              <a:rPr lang="en-SG"/>
              <a:t>categorical examples are neighborhood, exterior material on a house, and more.</a:t>
            </a:r>
            <a:r>
              <a:rPr lang="en-SG"/>
              <a:t> </a:t>
            </a:r>
            <a:endParaRPr/>
          </a:p>
          <a:p>
            <a:pPr indent="0" lvl="0" marL="0" rtl="0" algn="l">
              <a:spcBef>
                <a:spcPts val="0"/>
              </a:spcBef>
              <a:spcAft>
                <a:spcPts val="0"/>
              </a:spcAft>
              <a:buNone/>
            </a:pPr>
            <a:r>
              <a:rPr lang="en-SG"/>
              <a:t>We will deepdive into the variable that will impact our model in the next few slides. Now i will hand it over to Shin to explain more in details.</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SG"/>
              <a:t>high multicollinearity</a:t>
            </a:r>
            <a:endParaRPr/>
          </a:p>
          <a:p>
            <a:pPr indent="0" lvl="0" marL="0" rtl="0" algn="l">
              <a:spcBef>
                <a:spcPts val="0"/>
              </a:spcBef>
              <a:spcAft>
                <a:spcPts val="0"/>
              </a:spcAft>
              <a:buNone/>
            </a:pPr>
            <a:r>
              <a:rPr lang="en-SG"/>
              <a:t>greater living area and total rooms above grade</a:t>
            </a:r>
            <a:endParaRPr/>
          </a:p>
          <a:p>
            <a:pPr indent="0" lvl="0" marL="0" rtl="0" algn="l">
              <a:spcBef>
                <a:spcPts val="0"/>
              </a:spcBef>
              <a:spcAft>
                <a:spcPts val="0"/>
              </a:spcAft>
              <a:buNone/>
            </a:pPr>
            <a:r>
              <a:rPr lang="en-SG"/>
              <a:t>1st floor square feet and total basement square feet</a:t>
            </a:r>
            <a:endParaRPr/>
          </a:p>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708148"/>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SG"/>
              <a:t>DSI Project 2</a:t>
            </a:r>
            <a:br>
              <a:rPr lang="en-SG"/>
            </a:br>
            <a:r>
              <a:rPr lang="en-SG"/>
              <a:t>Ames Housing Project</a:t>
            </a:r>
            <a:endParaRPr/>
          </a:p>
        </p:txBody>
      </p:sp>
      <p:sp>
        <p:nvSpPr>
          <p:cNvPr id="89" name="Google Shape;89;p1"/>
          <p:cNvSpPr txBox="1"/>
          <p:nvPr>
            <p:ph idx="1" type="subTitle"/>
          </p:nvPr>
        </p:nvSpPr>
        <p:spPr>
          <a:xfrm>
            <a:off x="1524000" y="4095748"/>
            <a:ext cx="9144000" cy="116205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SG"/>
              <a:t>Group 2: Cindy, Shin, Chun Shan and Jason</a:t>
            </a:r>
            <a:endParaRPr/>
          </a:p>
        </p:txBody>
      </p:sp>
      <p:grpSp>
        <p:nvGrpSpPr>
          <p:cNvPr id="90" name="Google Shape;90;p1"/>
          <p:cNvGrpSpPr/>
          <p:nvPr/>
        </p:nvGrpSpPr>
        <p:grpSpPr>
          <a:xfrm>
            <a:off x="0" y="5561541"/>
            <a:ext cx="12192000" cy="1162051"/>
            <a:chOff x="-247650" y="5527674"/>
            <a:chExt cx="12192000" cy="1162051"/>
          </a:xfrm>
        </p:grpSpPr>
        <p:pic>
          <p:nvPicPr>
            <p:cNvPr id="91" name="Google Shape;91;p1"/>
            <p:cNvPicPr preferRelativeResize="0"/>
            <p:nvPr/>
          </p:nvPicPr>
          <p:blipFill rotWithShape="1">
            <a:blip r:embed="rId3">
              <a:alphaModFix/>
            </a:blip>
            <a:srcRect b="0" l="0" r="0" t="0"/>
            <a:stretch/>
          </p:blipFill>
          <p:spPr>
            <a:xfrm>
              <a:off x="-247650" y="5527675"/>
              <a:ext cx="6343650" cy="1162050"/>
            </a:xfrm>
            <a:prstGeom prst="rect">
              <a:avLst/>
            </a:prstGeom>
            <a:noFill/>
            <a:ln>
              <a:noFill/>
            </a:ln>
          </p:spPr>
        </p:pic>
        <p:pic>
          <p:nvPicPr>
            <p:cNvPr id="92" name="Google Shape;92;p1"/>
            <p:cNvPicPr preferRelativeResize="0"/>
            <p:nvPr/>
          </p:nvPicPr>
          <p:blipFill rotWithShape="1">
            <a:blip r:embed="rId4">
              <a:alphaModFix/>
            </a:blip>
            <a:srcRect b="-1" l="0" r="0" t="-1"/>
            <a:stretch/>
          </p:blipFill>
          <p:spPr>
            <a:xfrm>
              <a:off x="5960533" y="5527674"/>
              <a:ext cx="5983817" cy="1162051"/>
            </a:xfrm>
            <a:prstGeom prst="rect">
              <a:avLst/>
            </a:prstGeom>
            <a:noFill/>
            <a:ln>
              <a:noFill/>
            </a:ln>
          </p:spPr>
        </p:pic>
      </p:grpSp>
      <p:grpSp>
        <p:nvGrpSpPr>
          <p:cNvPr id="93" name="Google Shape;93;p1"/>
          <p:cNvGrpSpPr/>
          <p:nvPr/>
        </p:nvGrpSpPr>
        <p:grpSpPr>
          <a:xfrm>
            <a:off x="-8467" y="134407"/>
            <a:ext cx="12192000" cy="1162051"/>
            <a:chOff x="-247650" y="5527674"/>
            <a:chExt cx="12192000" cy="1162051"/>
          </a:xfrm>
        </p:grpSpPr>
        <p:pic>
          <p:nvPicPr>
            <p:cNvPr id="94" name="Google Shape;94;p1"/>
            <p:cNvPicPr preferRelativeResize="0"/>
            <p:nvPr/>
          </p:nvPicPr>
          <p:blipFill rotWithShape="1">
            <a:blip r:embed="rId3">
              <a:alphaModFix/>
            </a:blip>
            <a:srcRect b="0" l="0" r="0" t="0"/>
            <a:stretch/>
          </p:blipFill>
          <p:spPr>
            <a:xfrm>
              <a:off x="-247650" y="5527675"/>
              <a:ext cx="6343650" cy="1162050"/>
            </a:xfrm>
            <a:prstGeom prst="rect">
              <a:avLst/>
            </a:prstGeom>
            <a:noFill/>
            <a:ln>
              <a:noFill/>
            </a:ln>
          </p:spPr>
        </p:pic>
        <p:pic>
          <p:nvPicPr>
            <p:cNvPr id="95" name="Google Shape;95;p1"/>
            <p:cNvPicPr preferRelativeResize="0"/>
            <p:nvPr/>
          </p:nvPicPr>
          <p:blipFill rotWithShape="1">
            <a:blip r:embed="rId4">
              <a:alphaModFix/>
            </a:blip>
            <a:srcRect b="-1" l="0" r="0" t="-1"/>
            <a:stretch/>
          </p:blipFill>
          <p:spPr>
            <a:xfrm>
              <a:off x="5960533" y="5527674"/>
              <a:ext cx="5983817" cy="1162051"/>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400850" y="2194560"/>
            <a:ext cx="4611417" cy="431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200"/>
              <a:buFont typeface="Calibri"/>
              <a:buNone/>
            </a:pPr>
            <a:r>
              <a:rPr lang="en-SG" sz="1200"/>
              <a:t>Gr Liv Area (Continuous): Above grade (ground) living area square feet</a:t>
            </a:r>
            <a:endParaRPr sz="1200"/>
          </a:p>
        </p:txBody>
      </p:sp>
      <p:sp>
        <p:nvSpPr>
          <p:cNvPr id="190" name="Google Shape;190;p10"/>
          <p:cNvSpPr txBox="1"/>
          <p:nvPr>
            <p:ph idx="1" type="body"/>
          </p:nvPr>
        </p:nvSpPr>
        <p:spPr>
          <a:xfrm>
            <a:off x="562055" y="879957"/>
            <a:ext cx="10877470" cy="7050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SG"/>
              <a:t>Which variable is a better predictor of Sale Price?</a:t>
            </a:r>
            <a:endParaRPr/>
          </a:p>
        </p:txBody>
      </p:sp>
      <p:pic>
        <p:nvPicPr>
          <p:cNvPr id="191" name="Google Shape;191;p10"/>
          <p:cNvPicPr preferRelativeResize="0"/>
          <p:nvPr/>
        </p:nvPicPr>
        <p:blipFill rotWithShape="1">
          <a:blip r:embed="rId3">
            <a:alphaModFix/>
          </a:blip>
          <a:srcRect b="0" l="0" r="0" t="0"/>
          <a:stretch/>
        </p:blipFill>
        <p:spPr>
          <a:xfrm>
            <a:off x="4402658" y="2733427"/>
            <a:ext cx="4549535" cy="3937724"/>
          </a:xfrm>
          <a:prstGeom prst="rect">
            <a:avLst/>
          </a:prstGeom>
          <a:noFill/>
          <a:ln>
            <a:noFill/>
          </a:ln>
        </p:spPr>
      </p:pic>
      <p:sp>
        <p:nvSpPr>
          <p:cNvPr id="192" name="Google Shape;19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193" name="Google Shape;193;p10"/>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194" name="Google Shape;194;p10"/>
          <p:cNvSpPr/>
          <p:nvPr/>
        </p:nvSpPr>
        <p:spPr>
          <a:xfrm>
            <a:off x="8899539" y="5943642"/>
            <a:ext cx="2907126" cy="255430"/>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400" u="none" cap="none" strike="noStrike">
                <a:solidFill>
                  <a:schemeClr val="lt1"/>
                </a:solidFill>
                <a:latin typeface="Calibri"/>
                <a:ea typeface="Calibri"/>
                <a:cs typeface="Calibri"/>
                <a:sym typeface="Calibri"/>
              </a:rPr>
              <a:t>Continuous Variables (Numerical)</a:t>
            </a:r>
            <a:endParaRPr/>
          </a:p>
        </p:txBody>
      </p:sp>
      <p:sp>
        <p:nvSpPr>
          <p:cNvPr id="195" name="Google Shape;195;p10"/>
          <p:cNvSpPr txBox="1"/>
          <p:nvPr/>
        </p:nvSpPr>
        <p:spPr>
          <a:xfrm>
            <a:off x="5216391" y="2213713"/>
            <a:ext cx="4611417" cy="431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Calibri"/>
              <a:buNone/>
            </a:pPr>
            <a:r>
              <a:rPr b="0" i="0" lang="en-SG" sz="1200" u="none" cap="none" strike="noStrike">
                <a:solidFill>
                  <a:schemeClr val="dk1"/>
                </a:solidFill>
                <a:latin typeface="Calibri"/>
                <a:ea typeface="Calibri"/>
                <a:cs typeface="Calibri"/>
                <a:sym typeface="Calibri"/>
              </a:rPr>
              <a:t>Total Sq Feet (obtained through Feature Engineering)</a:t>
            </a:r>
            <a:endParaRPr b="0" i="0" sz="1200" u="none" cap="none" strike="noStrike">
              <a:solidFill>
                <a:schemeClr val="dk1"/>
              </a:solidFill>
              <a:latin typeface="Calibri"/>
              <a:ea typeface="Calibri"/>
              <a:cs typeface="Calibri"/>
              <a:sym typeface="Calibri"/>
            </a:endParaRPr>
          </a:p>
        </p:txBody>
      </p:sp>
      <p:sp>
        <p:nvSpPr>
          <p:cNvPr id="196" name="Google Shape;196;p10"/>
          <p:cNvSpPr txBox="1"/>
          <p:nvPr/>
        </p:nvSpPr>
        <p:spPr>
          <a:xfrm>
            <a:off x="8927567" y="3109324"/>
            <a:ext cx="2907126" cy="1479589"/>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Correlation between Gr Liv Area and Total Sq Feet = 0.856 </a:t>
            </a:r>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&gt; Drop Gr Liv Area </a:t>
            </a:r>
            <a:endParaRPr/>
          </a:p>
        </p:txBody>
      </p:sp>
      <p:pic>
        <p:nvPicPr>
          <p:cNvPr id="197" name="Google Shape;197;p10"/>
          <p:cNvPicPr preferRelativeResize="0"/>
          <p:nvPr/>
        </p:nvPicPr>
        <p:blipFill rotWithShape="1">
          <a:blip r:embed="rId4">
            <a:alphaModFix/>
          </a:blip>
          <a:srcRect b="0" l="0" r="0" t="0"/>
          <a:stretch/>
        </p:blipFill>
        <p:spPr>
          <a:xfrm>
            <a:off x="500196" y="2774567"/>
            <a:ext cx="4431144" cy="3855445"/>
          </a:xfrm>
          <a:prstGeom prst="rect">
            <a:avLst/>
          </a:prstGeom>
          <a:noFill/>
          <a:ln>
            <a:noFill/>
          </a:ln>
        </p:spPr>
      </p:pic>
      <p:graphicFrame>
        <p:nvGraphicFramePr>
          <p:cNvPr id="198" name="Google Shape;198;p10"/>
          <p:cNvGraphicFramePr/>
          <p:nvPr/>
        </p:nvGraphicFramePr>
        <p:xfrm>
          <a:off x="9172165" y="4769456"/>
          <a:ext cx="3000000" cy="3000000"/>
        </p:xfrm>
        <a:graphic>
          <a:graphicData uri="http://schemas.openxmlformats.org/drawingml/2006/table">
            <a:tbl>
              <a:tblPr>
                <a:noFill/>
                <a:tableStyleId>{2E18D869-11F4-4E04-982A-4DA418FD7CBB}</a:tableStyleId>
              </a:tblPr>
              <a:tblGrid>
                <a:gridCol w="1337150"/>
                <a:gridCol w="930200"/>
              </a:tblGrid>
              <a:tr h="200200">
                <a:tc>
                  <a:txBody>
                    <a:bodyPr/>
                    <a:lstStyle/>
                    <a:p>
                      <a:pPr indent="0" lvl="0" marL="0" marR="0" rtl="0" algn="ctr">
                        <a:spcBef>
                          <a:spcPts val="0"/>
                        </a:spcBef>
                        <a:spcAft>
                          <a:spcPts val="0"/>
                        </a:spcAft>
                        <a:buNone/>
                      </a:pPr>
                      <a:r>
                        <a:rPr lang="en-SG" sz="1200" u="none" strike="noStrike"/>
                        <a:t>‘Total Sq Feet’ coef</a:t>
                      </a:r>
                      <a:endParaRPr b="1"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std err</a:t>
                      </a:r>
                      <a:endParaRPr b="1" i="0" sz="1200" u="none" strike="noStrike">
                        <a:solidFill>
                          <a:srgbClr val="000000"/>
                        </a:solidFill>
                        <a:latin typeface="Arial"/>
                        <a:ea typeface="Arial"/>
                        <a:cs typeface="Arial"/>
                        <a:sym typeface="Arial"/>
                      </a:endParaRPr>
                    </a:p>
                  </a:txBody>
                  <a:tcPr marT="7625" marB="0" marR="7625" marL="7625" anchor="ctr"/>
                </a:tc>
              </a:tr>
              <a:tr h="182875">
                <a:tc>
                  <a:txBody>
                    <a:bodyPr/>
                    <a:lstStyle/>
                    <a:p>
                      <a:pPr indent="0" lvl="0" marL="0" marR="0" rtl="0" algn="ctr">
                        <a:spcBef>
                          <a:spcPts val="0"/>
                        </a:spcBef>
                        <a:spcAft>
                          <a:spcPts val="0"/>
                        </a:spcAft>
                        <a:buNone/>
                      </a:pPr>
                      <a:r>
                        <a:rPr lang="en-SG" sz="1200" u="none" strike="noStrike"/>
                        <a:t>56.8759</a:t>
                      </a:r>
                      <a:endParaRPr b="0"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2.365</a:t>
                      </a:r>
                      <a:endParaRPr b="0" i="0" sz="1200" u="none" strike="noStrike">
                        <a:solidFill>
                          <a:srgbClr val="000000"/>
                        </a:solidFill>
                        <a:latin typeface="Arial"/>
                        <a:ea typeface="Arial"/>
                        <a:cs typeface="Arial"/>
                        <a:sym typeface="Arial"/>
                      </a:endParaRPr>
                    </a:p>
                  </a:txBody>
                  <a:tcPr marT="7625" marB="0" marR="7625" marL="7625" anchor="ctr"/>
                </a:tc>
              </a:tr>
            </a:tbl>
          </a:graphicData>
        </a:graphic>
      </p:graphicFrame>
      <p:sp>
        <p:nvSpPr>
          <p:cNvPr id="199" name="Google Shape;199;p10"/>
          <p:cNvSpPr txBox="1"/>
          <p:nvPr/>
        </p:nvSpPr>
        <p:spPr>
          <a:xfrm>
            <a:off x="5216392" y="1878358"/>
            <a:ext cx="5164738" cy="369332"/>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SG" sz="1800" u="none" cap="none" strike="noStrike">
                <a:solidFill>
                  <a:schemeClr val="lt1"/>
                </a:solidFill>
                <a:latin typeface="Calibri"/>
                <a:ea typeface="Calibri"/>
                <a:cs typeface="Calibri"/>
                <a:sym typeface="Calibri"/>
              </a:rPr>
              <a:t>Total SqFeet = Total Bsmt SF + 1st Flr SF + 2nd Flr SF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idx="1" type="body"/>
          </p:nvPr>
        </p:nvSpPr>
        <p:spPr>
          <a:xfrm>
            <a:off x="412497" y="6440843"/>
            <a:ext cx="4709302" cy="3708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SG" sz="1800"/>
              <a:t>Note: ‘0’ means there is no basement</a:t>
            </a:r>
            <a:endParaRPr/>
          </a:p>
        </p:txBody>
      </p:sp>
      <p:pic>
        <p:nvPicPr>
          <p:cNvPr id="205" name="Google Shape;205;p11"/>
          <p:cNvPicPr preferRelativeResize="0"/>
          <p:nvPr/>
        </p:nvPicPr>
        <p:blipFill rotWithShape="1">
          <a:blip r:embed="rId3">
            <a:alphaModFix/>
          </a:blip>
          <a:srcRect b="0" l="0" r="0" t="0"/>
          <a:stretch/>
        </p:blipFill>
        <p:spPr>
          <a:xfrm>
            <a:off x="297429" y="1441387"/>
            <a:ext cx="3833866" cy="2497666"/>
          </a:xfrm>
          <a:prstGeom prst="rect">
            <a:avLst/>
          </a:prstGeom>
          <a:noFill/>
          <a:ln>
            <a:noFill/>
          </a:ln>
        </p:spPr>
      </p:pic>
      <p:pic>
        <p:nvPicPr>
          <p:cNvPr id="206" name="Google Shape;206;p11"/>
          <p:cNvPicPr preferRelativeResize="0"/>
          <p:nvPr/>
        </p:nvPicPr>
        <p:blipFill rotWithShape="1">
          <a:blip r:embed="rId4">
            <a:alphaModFix/>
          </a:blip>
          <a:srcRect b="0" l="0" r="0" t="0"/>
          <a:stretch/>
        </p:blipFill>
        <p:spPr>
          <a:xfrm>
            <a:off x="245534" y="3922000"/>
            <a:ext cx="3642285" cy="2396372"/>
          </a:xfrm>
          <a:prstGeom prst="rect">
            <a:avLst/>
          </a:prstGeom>
          <a:noFill/>
          <a:ln>
            <a:noFill/>
          </a:ln>
        </p:spPr>
      </p:pic>
      <p:pic>
        <p:nvPicPr>
          <p:cNvPr id="207" name="Google Shape;207;p11"/>
          <p:cNvPicPr preferRelativeResize="0"/>
          <p:nvPr/>
        </p:nvPicPr>
        <p:blipFill rotWithShape="1">
          <a:blip r:embed="rId5">
            <a:alphaModFix/>
          </a:blip>
          <a:srcRect b="0" l="0" r="0" t="0"/>
          <a:stretch/>
        </p:blipFill>
        <p:spPr>
          <a:xfrm>
            <a:off x="3940110" y="1393726"/>
            <a:ext cx="3963908" cy="2558042"/>
          </a:xfrm>
          <a:prstGeom prst="rect">
            <a:avLst/>
          </a:prstGeom>
          <a:noFill/>
          <a:ln>
            <a:noFill/>
          </a:ln>
        </p:spPr>
      </p:pic>
      <p:pic>
        <p:nvPicPr>
          <p:cNvPr id="208" name="Google Shape;208;p11"/>
          <p:cNvPicPr preferRelativeResize="0"/>
          <p:nvPr/>
        </p:nvPicPr>
        <p:blipFill rotWithShape="1">
          <a:blip r:embed="rId6">
            <a:alphaModFix/>
          </a:blip>
          <a:srcRect b="0" l="0" r="0" t="0"/>
          <a:stretch/>
        </p:blipFill>
        <p:spPr>
          <a:xfrm>
            <a:off x="4063846" y="3939053"/>
            <a:ext cx="3747471" cy="2570754"/>
          </a:xfrm>
          <a:prstGeom prst="rect">
            <a:avLst/>
          </a:prstGeom>
          <a:noFill/>
          <a:ln>
            <a:noFill/>
          </a:ln>
        </p:spPr>
      </p:pic>
      <p:sp>
        <p:nvSpPr>
          <p:cNvPr id="209" name="Google Shape;20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10" name="Google Shape;210;p11"/>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211" name="Google Shape;211;p11"/>
          <p:cNvSpPr/>
          <p:nvPr/>
        </p:nvSpPr>
        <p:spPr>
          <a:xfrm>
            <a:off x="8610600" y="6092323"/>
            <a:ext cx="3300232" cy="264027"/>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SG" sz="1800">
                <a:solidFill>
                  <a:schemeClr val="lt1"/>
                </a:solidFill>
                <a:latin typeface="Calibri"/>
                <a:ea typeface="Calibri"/>
                <a:cs typeface="Calibri"/>
                <a:sym typeface="Calibri"/>
              </a:rPr>
              <a:t>Ordinal Variables (Numerical) </a:t>
            </a:r>
            <a:endParaRPr/>
          </a:p>
        </p:txBody>
      </p:sp>
      <p:graphicFrame>
        <p:nvGraphicFramePr>
          <p:cNvPr id="212" name="Google Shape;212;p11"/>
          <p:cNvGraphicFramePr/>
          <p:nvPr/>
        </p:nvGraphicFramePr>
        <p:xfrm>
          <a:off x="10173048" y="517885"/>
          <a:ext cx="3000000" cy="3000000"/>
        </p:xfrm>
        <a:graphic>
          <a:graphicData uri="http://schemas.openxmlformats.org/drawingml/2006/table">
            <a:tbl>
              <a:tblPr>
                <a:noFill/>
                <a:tableStyleId>{2B4CD4B1-7F32-466D-91A1-40FF9547775A}</a:tableStyleId>
              </a:tblPr>
              <a:tblGrid>
                <a:gridCol w="1382175"/>
                <a:gridCol w="355600"/>
              </a:tblGrid>
              <a:tr h="133600">
                <a:tc>
                  <a:txBody>
                    <a:bodyPr/>
                    <a:lstStyle/>
                    <a:p>
                      <a:pPr indent="0" lvl="0" marL="0" marR="0" rtl="0" algn="l">
                        <a:spcBef>
                          <a:spcPts val="0"/>
                        </a:spcBef>
                        <a:spcAft>
                          <a:spcPts val="0"/>
                        </a:spcAft>
                        <a:buNone/>
                      </a:pPr>
                      <a:r>
                        <a:rPr lang="en-SG" sz="1000" u="none" strike="noStrike"/>
                        <a:t>       Ex       Excellent</a:t>
                      </a:r>
                      <a:endParaRPr b="0" i="0" sz="1000" u="none" strike="noStrike">
                        <a:solidFill>
                          <a:srgbClr val="000000"/>
                        </a:solidFill>
                        <a:latin typeface="Arimo"/>
                        <a:ea typeface="Arimo"/>
                        <a:cs typeface="Arimo"/>
                        <a:sym typeface="Arimo"/>
                      </a:endParaRPr>
                    </a:p>
                  </a:txBody>
                  <a:tcPr marT="7625" marB="0" marR="7625" marL="7625" anchor="ctr"/>
                </a:tc>
                <a:tc>
                  <a:txBody>
                    <a:bodyPr/>
                    <a:lstStyle/>
                    <a:p>
                      <a:pPr indent="0" lvl="0" marL="0" marR="0" rtl="0" algn="ctr">
                        <a:spcBef>
                          <a:spcPts val="0"/>
                        </a:spcBef>
                        <a:spcAft>
                          <a:spcPts val="0"/>
                        </a:spcAft>
                        <a:buNone/>
                      </a:pPr>
                      <a:r>
                        <a:rPr b="0" i="0" lang="en-SG" sz="1000" u="none" strike="noStrike">
                          <a:solidFill>
                            <a:srgbClr val="000000"/>
                          </a:solidFill>
                          <a:latin typeface="Arimo"/>
                          <a:ea typeface="Arimo"/>
                          <a:cs typeface="Arimo"/>
                          <a:sym typeface="Arimo"/>
                        </a:rPr>
                        <a:t>5</a:t>
                      </a:r>
                      <a:endParaRPr/>
                    </a:p>
                  </a:txBody>
                  <a:tcPr marT="7625" marB="0" marR="7625" marL="7625" anchor="ctr"/>
                </a:tc>
              </a:tr>
              <a:tr h="133600">
                <a:tc>
                  <a:txBody>
                    <a:bodyPr/>
                    <a:lstStyle/>
                    <a:p>
                      <a:pPr indent="0" lvl="0" marL="0" marR="0" rtl="0" algn="l">
                        <a:spcBef>
                          <a:spcPts val="0"/>
                        </a:spcBef>
                        <a:spcAft>
                          <a:spcPts val="0"/>
                        </a:spcAft>
                        <a:buNone/>
                      </a:pPr>
                      <a:r>
                        <a:rPr lang="en-SG" sz="1000" u="none" strike="noStrike"/>
                        <a:t>       Gd       Good</a:t>
                      </a:r>
                      <a:endParaRPr b="0" i="0" sz="1000" u="none" strike="noStrike">
                        <a:solidFill>
                          <a:srgbClr val="000000"/>
                        </a:solidFill>
                        <a:latin typeface="Arimo"/>
                        <a:ea typeface="Arimo"/>
                        <a:cs typeface="Arimo"/>
                        <a:sym typeface="Arimo"/>
                      </a:endParaRPr>
                    </a:p>
                  </a:txBody>
                  <a:tcPr marT="7625" marB="0" marR="7625" marL="7625" anchor="ctr"/>
                </a:tc>
                <a:tc>
                  <a:txBody>
                    <a:bodyPr/>
                    <a:lstStyle/>
                    <a:p>
                      <a:pPr indent="0" lvl="0" marL="0" marR="0" rtl="0" algn="ctr">
                        <a:spcBef>
                          <a:spcPts val="0"/>
                        </a:spcBef>
                        <a:spcAft>
                          <a:spcPts val="0"/>
                        </a:spcAft>
                        <a:buNone/>
                      </a:pPr>
                      <a:r>
                        <a:rPr b="0" i="0" lang="en-SG" sz="1000" u="none" strike="noStrike">
                          <a:solidFill>
                            <a:srgbClr val="000000"/>
                          </a:solidFill>
                          <a:latin typeface="Arimo"/>
                          <a:ea typeface="Arimo"/>
                          <a:cs typeface="Arimo"/>
                          <a:sym typeface="Arimo"/>
                        </a:rPr>
                        <a:t>4</a:t>
                      </a:r>
                      <a:endParaRPr/>
                    </a:p>
                  </a:txBody>
                  <a:tcPr marT="7625" marB="0" marR="7625" marL="7625" anchor="ctr"/>
                </a:tc>
              </a:tr>
              <a:tr h="133600">
                <a:tc>
                  <a:txBody>
                    <a:bodyPr/>
                    <a:lstStyle/>
                    <a:p>
                      <a:pPr indent="0" lvl="0" marL="0" marR="0" rtl="0" algn="l">
                        <a:spcBef>
                          <a:spcPts val="0"/>
                        </a:spcBef>
                        <a:spcAft>
                          <a:spcPts val="0"/>
                        </a:spcAft>
                        <a:buNone/>
                      </a:pPr>
                      <a:r>
                        <a:rPr lang="en-SG" sz="1000" u="none" strike="noStrike"/>
                        <a:t>       TA       Average/Typical</a:t>
                      </a:r>
                      <a:endParaRPr b="0" i="0" sz="1000" u="none" strike="noStrike">
                        <a:solidFill>
                          <a:srgbClr val="000000"/>
                        </a:solidFill>
                        <a:latin typeface="Arimo"/>
                        <a:ea typeface="Arimo"/>
                        <a:cs typeface="Arimo"/>
                        <a:sym typeface="Arimo"/>
                      </a:endParaRPr>
                    </a:p>
                  </a:txBody>
                  <a:tcPr marT="7625" marB="0" marR="7625" marL="7625" anchor="ctr"/>
                </a:tc>
                <a:tc>
                  <a:txBody>
                    <a:bodyPr/>
                    <a:lstStyle/>
                    <a:p>
                      <a:pPr indent="0" lvl="0" marL="0" marR="0" rtl="0" algn="ctr">
                        <a:spcBef>
                          <a:spcPts val="0"/>
                        </a:spcBef>
                        <a:spcAft>
                          <a:spcPts val="0"/>
                        </a:spcAft>
                        <a:buNone/>
                      </a:pPr>
                      <a:r>
                        <a:rPr b="0" i="0" lang="en-SG" sz="1000" u="none" strike="noStrike">
                          <a:solidFill>
                            <a:srgbClr val="000000"/>
                          </a:solidFill>
                          <a:latin typeface="Arimo"/>
                          <a:ea typeface="Arimo"/>
                          <a:cs typeface="Arimo"/>
                          <a:sym typeface="Arimo"/>
                        </a:rPr>
                        <a:t>3</a:t>
                      </a:r>
                      <a:endParaRPr/>
                    </a:p>
                  </a:txBody>
                  <a:tcPr marT="7625" marB="0" marR="7625" marL="7625" anchor="ctr"/>
                </a:tc>
              </a:tr>
              <a:tr h="133600">
                <a:tc>
                  <a:txBody>
                    <a:bodyPr/>
                    <a:lstStyle/>
                    <a:p>
                      <a:pPr indent="0" lvl="0" marL="0" marR="0" rtl="0" algn="l">
                        <a:spcBef>
                          <a:spcPts val="0"/>
                        </a:spcBef>
                        <a:spcAft>
                          <a:spcPts val="0"/>
                        </a:spcAft>
                        <a:buNone/>
                      </a:pPr>
                      <a:r>
                        <a:rPr lang="en-SG" sz="1000" u="none" strike="noStrike"/>
                        <a:t>       Fa       Fair</a:t>
                      </a:r>
                      <a:endParaRPr b="0" i="0" sz="1000" u="none" strike="noStrike">
                        <a:solidFill>
                          <a:srgbClr val="000000"/>
                        </a:solidFill>
                        <a:latin typeface="Arimo"/>
                        <a:ea typeface="Arimo"/>
                        <a:cs typeface="Arimo"/>
                        <a:sym typeface="Arimo"/>
                      </a:endParaRPr>
                    </a:p>
                  </a:txBody>
                  <a:tcPr marT="7625" marB="0" marR="7625" marL="7625" anchor="ctr"/>
                </a:tc>
                <a:tc>
                  <a:txBody>
                    <a:bodyPr/>
                    <a:lstStyle/>
                    <a:p>
                      <a:pPr indent="0" lvl="0" marL="0" marR="0" rtl="0" algn="ctr">
                        <a:spcBef>
                          <a:spcPts val="0"/>
                        </a:spcBef>
                        <a:spcAft>
                          <a:spcPts val="0"/>
                        </a:spcAft>
                        <a:buNone/>
                      </a:pPr>
                      <a:r>
                        <a:rPr b="0" i="0" lang="en-SG" sz="1000" u="none" strike="noStrike">
                          <a:solidFill>
                            <a:srgbClr val="000000"/>
                          </a:solidFill>
                          <a:latin typeface="Arimo"/>
                          <a:ea typeface="Arimo"/>
                          <a:cs typeface="Arimo"/>
                          <a:sym typeface="Arimo"/>
                        </a:rPr>
                        <a:t>2</a:t>
                      </a:r>
                      <a:endParaRPr/>
                    </a:p>
                  </a:txBody>
                  <a:tcPr marT="7625" marB="0" marR="7625" marL="7625" anchor="ctr"/>
                </a:tc>
              </a:tr>
              <a:tr h="133600">
                <a:tc>
                  <a:txBody>
                    <a:bodyPr/>
                    <a:lstStyle/>
                    <a:p>
                      <a:pPr indent="0" lvl="0" marL="0" marR="0" rtl="0" algn="l">
                        <a:spcBef>
                          <a:spcPts val="0"/>
                        </a:spcBef>
                        <a:spcAft>
                          <a:spcPts val="0"/>
                        </a:spcAft>
                        <a:buNone/>
                      </a:pPr>
                      <a:r>
                        <a:rPr lang="en-SG" sz="1000" u="none" strike="noStrike"/>
                        <a:t>       Po       Poor</a:t>
                      </a:r>
                      <a:endParaRPr b="0" i="0" sz="1000" u="none" strike="noStrike">
                        <a:solidFill>
                          <a:srgbClr val="000000"/>
                        </a:solidFill>
                        <a:latin typeface="Arimo"/>
                        <a:ea typeface="Arimo"/>
                        <a:cs typeface="Arimo"/>
                        <a:sym typeface="Arimo"/>
                      </a:endParaRPr>
                    </a:p>
                  </a:txBody>
                  <a:tcPr marT="7625" marB="0" marR="7625" marL="7625" anchor="ctr"/>
                </a:tc>
                <a:tc>
                  <a:txBody>
                    <a:bodyPr/>
                    <a:lstStyle/>
                    <a:p>
                      <a:pPr indent="0" lvl="0" marL="0" marR="0" rtl="0" algn="ctr">
                        <a:spcBef>
                          <a:spcPts val="0"/>
                        </a:spcBef>
                        <a:spcAft>
                          <a:spcPts val="0"/>
                        </a:spcAft>
                        <a:buNone/>
                      </a:pPr>
                      <a:r>
                        <a:rPr b="0" i="0" lang="en-SG" sz="1000" u="none" strike="noStrike">
                          <a:solidFill>
                            <a:srgbClr val="000000"/>
                          </a:solidFill>
                          <a:latin typeface="Arimo"/>
                          <a:ea typeface="Arimo"/>
                          <a:cs typeface="Arimo"/>
                          <a:sym typeface="Arimo"/>
                        </a:rPr>
                        <a:t>1</a:t>
                      </a:r>
                      <a:endParaRPr/>
                    </a:p>
                  </a:txBody>
                  <a:tcPr marT="7625" marB="0" marR="7625" marL="7625" anchor="ctr"/>
                </a:tc>
              </a:tr>
            </a:tbl>
          </a:graphicData>
        </a:graphic>
      </p:graphicFrame>
      <p:graphicFrame>
        <p:nvGraphicFramePr>
          <p:cNvPr id="213" name="Google Shape;213;p11"/>
          <p:cNvGraphicFramePr/>
          <p:nvPr/>
        </p:nvGraphicFramePr>
        <p:xfrm>
          <a:off x="9296401" y="4255063"/>
          <a:ext cx="3000000" cy="3000000"/>
        </p:xfrm>
        <a:graphic>
          <a:graphicData uri="http://schemas.openxmlformats.org/drawingml/2006/table">
            <a:tbl>
              <a:tblPr>
                <a:noFill/>
                <a:tableStyleId>{2E18D869-11F4-4E04-982A-4DA418FD7CBB}</a:tableStyleId>
              </a:tblPr>
              <a:tblGrid>
                <a:gridCol w="767425"/>
                <a:gridCol w="584850"/>
                <a:gridCol w="554775"/>
                <a:gridCol w="554775"/>
              </a:tblGrid>
              <a:tr h="329950">
                <a:tc>
                  <a:txBody>
                    <a:bodyPr/>
                    <a:lstStyle/>
                    <a:p>
                      <a:pPr indent="0" lvl="0" marL="0" marR="0" rtl="0" algn="ctr">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SG" sz="1050" u="none" strike="noStrike"/>
                        <a:t>coef</a:t>
                      </a:r>
                      <a:endParaRPr b="1"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std err</a:t>
                      </a:r>
                      <a:endParaRPr b="1"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P&gt;|t|</a:t>
                      </a:r>
                      <a:endParaRPr b="1" i="0" sz="1050" u="none" strike="noStrike">
                        <a:solidFill>
                          <a:srgbClr val="000000"/>
                        </a:solidFill>
                        <a:latin typeface="Arial"/>
                        <a:ea typeface="Arial"/>
                        <a:cs typeface="Arial"/>
                        <a:sym typeface="Arial"/>
                      </a:endParaRPr>
                    </a:p>
                  </a:txBody>
                  <a:tcPr marT="7625" marB="0" marR="7625" marL="7625" anchor="ctr"/>
                </a:tc>
              </a:tr>
              <a:tr h="214025">
                <a:tc>
                  <a:txBody>
                    <a:bodyPr/>
                    <a:lstStyle/>
                    <a:p>
                      <a:pPr indent="0" lvl="0" marL="0" marR="0" rtl="0" algn="ctr">
                        <a:spcBef>
                          <a:spcPts val="0"/>
                        </a:spcBef>
                        <a:spcAft>
                          <a:spcPts val="0"/>
                        </a:spcAft>
                        <a:buNone/>
                      </a:pPr>
                      <a:r>
                        <a:rPr lang="en-SG" sz="1050" u="none" strike="noStrike"/>
                        <a:t>Garage Qual</a:t>
                      </a:r>
                      <a:endParaRPr b="1"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5226.7</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2163.833</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0.016</a:t>
                      </a:r>
                      <a:endParaRPr b="0" i="0" sz="1050" u="none" strike="noStrike">
                        <a:solidFill>
                          <a:srgbClr val="000000"/>
                        </a:solidFill>
                        <a:latin typeface="Arial"/>
                        <a:ea typeface="Arial"/>
                        <a:cs typeface="Arial"/>
                        <a:sym typeface="Arial"/>
                      </a:endParaRPr>
                    </a:p>
                  </a:txBody>
                  <a:tcPr marT="7625" marB="0" marR="7625" marL="7625" anchor="ctr"/>
                </a:tc>
              </a:tr>
              <a:tr h="214025">
                <a:tc>
                  <a:txBody>
                    <a:bodyPr/>
                    <a:lstStyle/>
                    <a:p>
                      <a:pPr indent="0" lvl="0" marL="0" marR="0" rtl="0" algn="ctr">
                        <a:spcBef>
                          <a:spcPts val="0"/>
                        </a:spcBef>
                        <a:spcAft>
                          <a:spcPts val="0"/>
                        </a:spcAft>
                        <a:buNone/>
                      </a:pPr>
                      <a:r>
                        <a:rPr lang="en-SG" sz="1050" u="none" strike="noStrike"/>
                        <a:t>Bsmt Qual</a:t>
                      </a:r>
                      <a:endParaRPr b="1"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3220.7</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1207.866</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0.008</a:t>
                      </a:r>
                      <a:endParaRPr b="0" i="0" sz="1050" u="none" strike="noStrike">
                        <a:solidFill>
                          <a:srgbClr val="000000"/>
                        </a:solidFill>
                        <a:latin typeface="Arial"/>
                        <a:ea typeface="Arial"/>
                        <a:cs typeface="Arial"/>
                        <a:sym typeface="Arial"/>
                      </a:endParaRPr>
                    </a:p>
                  </a:txBody>
                  <a:tcPr marT="7625" marB="0" marR="7625" marL="7625" anchor="ctr"/>
                </a:tc>
              </a:tr>
              <a:tr h="214025">
                <a:tc>
                  <a:txBody>
                    <a:bodyPr/>
                    <a:lstStyle/>
                    <a:p>
                      <a:pPr indent="0" lvl="0" marL="0" marR="0" rtl="0" algn="ctr">
                        <a:spcBef>
                          <a:spcPts val="0"/>
                        </a:spcBef>
                        <a:spcAft>
                          <a:spcPts val="0"/>
                        </a:spcAft>
                        <a:buNone/>
                      </a:pPr>
                      <a:r>
                        <a:rPr lang="en-SG" sz="1050" u="none" strike="noStrike"/>
                        <a:t>Overall Qual</a:t>
                      </a:r>
                      <a:endParaRPr b="1"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8261.9</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729.813</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0</a:t>
                      </a:r>
                      <a:endParaRPr b="0" i="0" sz="1050" u="none" strike="noStrike">
                        <a:solidFill>
                          <a:srgbClr val="000000"/>
                        </a:solidFill>
                        <a:latin typeface="Arial"/>
                        <a:ea typeface="Arial"/>
                        <a:cs typeface="Arial"/>
                        <a:sym typeface="Arial"/>
                      </a:endParaRPr>
                    </a:p>
                  </a:txBody>
                  <a:tcPr marT="7625" marB="0" marR="7625" marL="7625" anchor="ctr"/>
                </a:tc>
              </a:tr>
              <a:tr h="214025">
                <a:tc>
                  <a:txBody>
                    <a:bodyPr/>
                    <a:lstStyle/>
                    <a:p>
                      <a:pPr indent="0" lvl="0" marL="0" marR="0" rtl="0" algn="ctr">
                        <a:spcBef>
                          <a:spcPts val="0"/>
                        </a:spcBef>
                        <a:spcAft>
                          <a:spcPts val="0"/>
                        </a:spcAft>
                        <a:buNone/>
                      </a:pPr>
                      <a:r>
                        <a:rPr lang="en-SG" sz="1050" u="none" strike="noStrike"/>
                        <a:t>Exter Qual</a:t>
                      </a:r>
                      <a:endParaRPr b="1"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9529.8</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1569.874</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0</a:t>
                      </a:r>
                      <a:endParaRPr b="0" i="0" sz="1050" u="none" strike="noStrike">
                        <a:solidFill>
                          <a:srgbClr val="000000"/>
                        </a:solidFill>
                        <a:latin typeface="Arial"/>
                        <a:ea typeface="Arial"/>
                        <a:cs typeface="Arial"/>
                        <a:sym typeface="Arial"/>
                      </a:endParaRPr>
                    </a:p>
                  </a:txBody>
                  <a:tcPr marT="7625" marB="0" marR="7625" marL="7625" anchor="ctr"/>
                </a:tc>
              </a:tr>
              <a:tr h="214025">
                <a:tc>
                  <a:txBody>
                    <a:bodyPr/>
                    <a:lstStyle/>
                    <a:p>
                      <a:pPr indent="0" lvl="0" marL="0" marR="0" rtl="0" algn="ctr">
                        <a:spcBef>
                          <a:spcPts val="0"/>
                        </a:spcBef>
                        <a:spcAft>
                          <a:spcPts val="0"/>
                        </a:spcAft>
                        <a:buNone/>
                      </a:pPr>
                      <a:r>
                        <a:rPr lang="en-SG" sz="1050" u="none" strike="noStrike"/>
                        <a:t>Kitchen Qual</a:t>
                      </a:r>
                      <a:endParaRPr b="1"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6539.62</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1213.78</a:t>
                      </a:r>
                      <a:endParaRPr b="0" i="0" sz="105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50" u="none" strike="noStrike"/>
                        <a:t>0</a:t>
                      </a:r>
                      <a:endParaRPr b="0" i="0" sz="1050" u="none" strike="noStrike">
                        <a:solidFill>
                          <a:srgbClr val="000000"/>
                        </a:solidFill>
                        <a:latin typeface="Arial"/>
                        <a:ea typeface="Arial"/>
                        <a:cs typeface="Arial"/>
                        <a:sym typeface="Arial"/>
                      </a:endParaRPr>
                    </a:p>
                  </a:txBody>
                  <a:tcPr marT="7625" marB="0" marR="7625" marL="7625" anchor="ctr"/>
                </a:tc>
              </a:tr>
            </a:tbl>
          </a:graphicData>
        </a:graphic>
      </p:graphicFrame>
      <p:sp>
        <p:nvSpPr>
          <p:cNvPr id="214" name="Google Shape;214;p11"/>
          <p:cNvSpPr txBox="1"/>
          <p:nvPr/>
        </p:nvSpPr>
        <p:spPr>
          <a:xfrm>
            <a:off x="294316" y="539628"/>
            <a:ext cx="7119496" cy="73162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SG" sz="2400">
                <a:solidFill>
                  <a:schemeClr val="dk1"/>
                </a:solidFill>
                <a:latin typeface="Calibri"/>
                <a:ea typeface="Calibri"/>
                <a:cs typeface="Calibri"/>
                <a:sym typeface="Calibri"/>
              </a:rPr>
              <a:t>Better Quality ratings significantly increase Sale Price</a:t>
            </a:r>
            <a:endParaRPr/>
          </a:p>
        </p:txBody>
      </p:sp>
      <p:pic>
        <p:nvPicPr>
          <p:cNvPr id="215" name="Google Shape;215;p11"/>
          <p:cNvPicPr preferRelativeResize="0"/>
          <p:nvPr/>
        </p:nvPicPr>
        <p:blipFill rotWithShape="1">
          <a:blip r:embed="rId7">
            <a:alphaModFix/>
          </a:blip>
          <a:srcRect b="0" l="0" r="0" t="0"/>
          <a:stretch/>
        </p:blipFill>
        <p:spPr>
          <a:xfrm>
            <a:off x="7811317" y="1416331"/>
            <a:ext cx="3744226" cy="249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126938" y="576198"/>
            <a:ext cx="11938124" cy="12013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SG" sz="2400"/>
              <a:t>How Garage affects Sale Price</a:t>
            </a:r>
            <a:br>
              <a:rPr lang="en-SG" sz="2400"/>
            </a:br>
            <a:br>
              <a:rPr lang="en-SG" sz="2400"/>
            </a:br>
            <a:r>
              <a:rPr lang="en-SG" sz="2400"/>
              <a:t>The mean sale price of the house peaks at car capacity of 3 and decreases for values of </a:t>
            </a:r>
            <a:r>
              <a:rPr i="1" lang="en-SG" sz="2400"/>
              <a:t>Garage Cars</a:t>
            </a:r>
            <a:r>
              <a:rPr lang="en-SG" sz="2400"/>
              <a:t> &gt; 3.</a:t>
            </a:r>
            <a:endParaRPr/>
          </a:p>
        </p:txBody>
      </p:sp>
      <p:sp>
        <p:nvSpPr>
          <p:cNvPr id="221" name="Google Shape;221;p12"/>
          <p:cNvSpPr txBox="1"/>
          <p:nvPr>
            <p:ph idx="1" type="body"/>
          </p:nvPr>
        </p:nvSpPr>
        <p:spPr>
          <a:xfrm>
            <a:off x="5615391" y="1894102"/>
            <a:ext cx="5840550" cy="1585911"/>
          </a:xfrm>
          <a:prstGeom prst="rect">
            <a:avLst/>
          </a:prstGeom>
          <a:noFill/>
          <a:ln>
            <a:noFill/>
          </a:ln>
        </p:spPr>
        <p:txBody>
          <a:bodyPr anchorCtr="0" anchor="t" bIns="45700" lIns="91425" spcFirstLastPara="1" rIns="91425" wrap="square" tIns="45700">
            <a:normAutofit fontScale="70000" lnSpcReduction="20000"/>
          </a:bodyPr>
          <a:lstStyle/>
          <a:p>
            <a:pPr indent="-104140"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SG"/>
              <a:t>Among houses with a garage, the ones that can afford to have the largest garages tend to be further away from the city where land is cheaper per sq foot, hence overall sale prices are lower.</a:t>
            </a:r>
            <a:endParaRPr/>
          </a:p>
        </p:txBody>
      </p:sp>
      <p:pic>
        <p:nvPicPr>
          <p:cNvPr id="222" name="Google Shape;222;p12"/>
          <p:cNvPicPr preferRelativeResize="0"/>
          <p:nvPr/>
        </p:nvPicPr>
        <p:blipFill rotWithShape="1">
          <a:blip r:embed="rId3">
            <a:alphaModFix/>
          </a:blip>
          <a:srcRect b="0" l="0" r="0" t="0"/>
          <a:stretch/>
        </p:blipFill>
        <p:spPr>
          <a:xfrm>
            <a:off x="736059" y="1894102"/>
            <a:ext cx="4542242" cy="2838901"/>
          </a:xfrm>
          <a:prstGeom prst="rect">
            <a:avLst/>
          </a:prstGeom>
          <a:noFill/>
          <a:ln>
            <a:noFill/>
          </a:ln>
        </p:spPr>
      </p:pic>
      <p:pic>
        <p:nvPicPr>
          <p:cNvPr descr="48 Property Humour &amp; Jokes ideas | real estate humor, real estate fun,  realtor humor" id="223" name="Google Shape;223;p12"/>
          <p:cNvPicPr preferRelativeResize="0"/>
          <p:nvPr/>
        </p:nvPicPr>
        <p:blipFill rotWithShape="1">
          <a:blip r:embed="rId4">
            <a:alphaModFix/>
          </a:blip>
          <a:srcRect b="0" l="0" r="0" t="0"/>
          <a:stretch/>
        </p:blipFill>
        <p:spPr>
          <a:xfrm>
            <a:off x="9429750" y="3691213"/>
            <a:ext cx="1924050" cy="2371725"/>
          </a:xfrm>
          <a:prstGeom prst="rect">
            <a:avLst/>
          </a:prstGeom>
          <a:noFill/>
          <a:ln>
            <a:noFill/>
          </a:ln>
        </p:spPr>
      </p:pic>
      <p:sp>
        <p:nvSpPr>
          <p:cNvPr id="224" name="Google Shape;2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25" name="Google Shape;225;p12"/>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226" name="Google Shape;226;p12"/>
          <p:cNvSpPr/>
          <p:nvPr/>
        </p:nvSpPr>
        <p:spPr>
          <a:xfrm>
            <a:off x="8056387" y="6215194"/>
            <a:ext cx="3297413" cy="282312"/>
          </a:xfrm>
          <a:prstGeom prst="roundRect">
            <a:avLst>
              <a:gd fmla="val 0"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SG" sz="1400">
                <a:solidFill>
                  <a:schemeClr val="lt1"/>
                </a:solidFill>
                <a:latin typeface="Calibri"/>
                <a:ea typeface="Calibri"/>
                <a:cs typeface="Calibri"/>
                <a:sym typeface="Calibri"/>
              </a:rPr>
              <a:t>Discrete Variables (Numerical)</a:t>
            </a:r>
            <a:endParaRPr/>
          </a:p>
        </p:txBody>
      </p:sp>
      <p:graphicFrame>
        <p:nvGraphicFramePr>
          <p:cNvPr id="227" name="Google Shape;227;p12"/>
          <p:cNvGraphicFramePr/>
          <p:nvPr/>
        </p:nvGraphicFramePr>
        <p:xfrm>
          <a:off x="5819320" y="4075761"/>
          <a:ext cx="3000000" cy="3000000"/>
        </p:xfrm>
        <a:graphic>
          <a:graphicData uri="http://schemas.openxmlformats.org/drawingml/2006/table">
            <a:tbl>
              <a:tblPr>
                <a:noFill/>
                <a:tableStyleId>{2B4CD4B1-7F32-466D-91A1-40FF9547775A}</a:tableStyleId>
              </a:tblPr>
              <a:tblGrid>
                <a:gridCol w="1182125"/>
                <a:gridCol w="815800"/>
                <a:gridCol w="796100"/>
                <a:gridCol w="571500"/>
              </a:tblGrid>
              <a:tr h="182875">
                <a:tc>
                  <a:txBody>
                    <a:bodyPr/>
                    <a:lstStyle/>
                    <a:p>
                      <a:pPr indent="0" lvl="0" marL="0" marR="0" rtl="0" algn="ctr">
                        <a:spcBef>
                          <a:spcPts val="0"/>
                        </a:spcBef>
                        <a:spcAft>
                          <a:spcPts val="0"/>
                        </a:spcAft>
                        <a:buNone/>
                      </a:pPr>
                      <a:r>
                        <a:rPr lang="en-SG">
                          <a:solidFill>
                            <a:srgbClr val="000000"/>
                          </a:solidFill>
                        </a:rPr>
                        <a:t>Variable</a:t>
                      </a:r>
                      <a:endParaRPr b="0" i="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SG" sz="1200" u="none" strike="noStrike"/>
                        <a:t>coef</a:t>
                      </a:r>
                      <a:endParaRPr b="1"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std err</a:t>
                      </a:r>
                      <a:endParaRPr b="1"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t</a:t>
                      </a:r>
                      <a:endParaRPr b="1" i="0" sz="1200" u="none" strike="noStrike">
                        <a:solidFill>
                          <a:srgbClr val="000000"/>
                        </a:solidFill>
                        <a:latin typeface="Arial"/>
                        <a:ea typeface="Arial"/>
                        <a:cs typeface="Arial"/>
                        <a:sym typeface="Arial"/>
                      </a:endParaRPr>
                    </a:p>
                  </a:txBody>
                  <a:tcPr marT="7625" marB="0" marR="7625" marL="7625" anchor="ctr"/>
                </a:tc>
              </a:tr>
              <a:tr h="182875">
                <a:tc>
                  <a:txBody>
                    <a:bodyPr/>
                    <a:lstStyle/>
                    <a:p>
                      <a:pPr indent="0" lvl="0" marL="0" marR="0" rtl="0" algn="ctr">
                        <a:spcBef>
                          <a:spcPts val="0"/>
                        </a:spcBef>
                        <a:spcAft>
                          <a:spcPts val="0"/>
                        </a:spcAft>
                        <a:buNone/>
                      </a:pPr>
                      <a:r>
                        <a:rPr lang="en-SG" sz="1200" u="none" strike="noStrike"/>
                        <a:t>Garage Type_NA</a:t>
                      </a:r>
                      <a:endParaRPr b="1"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2.63E+04</a:t>
                      </a:r>
                      <a:endParaRPr b="0"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6835.559</a:t>
                      </a:r>
                      <a:endParaRPr b="0"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3.846</a:t>
                      </a:r>
                      <a:endParaRPr b="0" i="0" sz="1200" u="none" strike="noStrike">
                        <a:solidFill>
                          <a:srgbClr val="000000"/>
                        </a:solidFill>
                        <a:latin typeface="Arial"/>
                        <a:ea typeface="Arial"/>
                        <a:cs typeface="Arial"/>
                        <a:sym typeface="Arial"/>
                      </a:endParaRPr>
                    </a:p>
                  </a:txBody>
                  <a:tcPr marT="7625" marB="0" marR="7625" marL="7625" anchor="ctr"/>
                </a:tc>
              </a:tr>
              <a:tr h="182875">
                <a:tc>
                  <a:txBody>
                    <a:bodyPr/>
                    <a:lstStyle/>
                    <a:p>
                      <a:pPr indent="0" lvl="0" marL="0" marR="0" rtl="0" algn="ctr">
                        <a:spcBef>
                          <a:spcPts val="0"/>
                        </a:spcBef>
                        <a:spcAft>
                          <a:spcPts val="0"/>
                        </a:spcAft>
                        <a:buNone/>
                      </a:pPr>
                      <a:r>
                        <a:rPr lang="en-SG" sz="1200" u="none" strike="noStrike"/>
                        <a:t>Garage Cars</a:t>
                      </a:r>
                      <a:endParaRPr b="1"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6206.3205</a:t>
                      </a:r>
                      <a:endParaRPr b="0"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1134.808</a:t>
                      </a:r>
                      <a:endParaRPr b="0"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5.469</a:t>
                      </a:r>
                      <a:endParaRPr b="0" i="0" sz="1200" u="none" strike="noStrike">
                        <a:solidFill>
                          <a:srgbClr val="000000"/>
                        </a:solidFill>
                        <a:latin typeface="Arial"/>
                        <a:ea typeface="Arial"/>
                        <a:cs typeface="Arial"/>
                        <a:sym typeface="Arial"/>
                      </a:endParaRPr>
                    </a:p>
                  </a:txBody>
                  <a:tcPr marT="7625" marB="0" marR="7625" marL="76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126938" y="576198"/>
            <a:ext cx="11938124" cy="12013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SG" sz="2400"/>
              <a:t>How Basement affects Sale Price</a:t>
            </a:r>
            <a:br>
              <a:rPr lang="en-SG" sz="2400"/>
            </a:br>
            <a:br>
              <a:rPr lang="en-SG" sz="2400"/>
            </a:br>
            <a:r>
              <a:rPr lang="en-SG" sz="2400"/>
              <a:t>Higher Basement exposure rating increases the sale price of a house significantly. </a:t>
            </a:r>
            <a:endParaRPr sz="2400"/>
          </a:p>
          <a:p>
            <a:pPr indent="0" lvl="0" marL="0" rtl="0" algn="l">
              <a:lnSpc>
                <a:spcPct val="90000"/>
              </a:lnSpc>
              <a:spcBef>
                <a:spcPts val="0"/>
              </a:spcBef>
              <a:spcAft>
                <a:spcPts val="0"/>
              </a:spcAft>
              <a:buClr>
                <a:schemeClr val="dk1"/>
              </a:buClr>
              <a:buSzPct val="100000"/>
              <a:buFont typeface="Calibri"/>
              <a:buNone/>
            </a:pPr>
            <a:r>
              <a:rPr lang="en-SG" sz="2400"/>
              <a:t>Basement sq feet are inversely related to Sale Price (could be because of maintenance costs).</a:t>
            </a:r>
            <a:endParaRPr/>
          </a:p>
        </p:txBody>
      </p:sp>
      <p:sp>
        <p:nvSpPr>
          <p:cNvPr id="233" name="Google Shape;23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34" name="Google Shape;234;p13"/>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235" name="Google Shape;235;p13"/>
          <p:cNvSpPr/>
          <p:nvPr/>
        </p:nvSpPr>
        <p:spPr>
          <a:xfrm>
            <a:off x="8056387" y="6215194"/>
            <a:ext cx="3297413" cy="282312"/>
          </a:xfrm>
          <a:prstGeom prst="roundRect">
            <a:avLst>
              <a:gd fmla="val 0"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SG" sz="1400">
                <a:solidFill>
                  <a:schemeClr val="lt1"/>
                </a:solidFill>
                <a:latin typeface="Calibri"/>
                <a:ea typeface="Calibri"/>
                <a:cs typeface="Calibri"/>
                <a:sym typeface="Calibri"/>
              </a:rPr>
              <a:t>Discrete Variables (Numerical)</a:t>
            </a:r>
            <a:endParaRPr/>
          </a:p>
        </p:txBody>
      </p:sp>
      <p:graphicFrame>
        <p:nvGraphicFramePr>
          <p:cNvPr id="236" name="Google Shape;236;p13"/>
          <p:cNvGraphicFramePr/>
          <p:nvPr/>
        </p:nvGraphicFramePr>
        <p:xfrm>
          <a:off x="6128937" y="2150996"/>
          <a:ext cx="3000000" cy="3000000"/>
        </p:xfrm>
        <a:graphic>
          <a:graphicData uri="http://schemas.openxmlformats.org/drawingml/2006/table">
            <a:tbl>
              <a:tblPr>
                <a:noFill/>
                <a:tableStyleId>{C70B424A-DDBC-49CA-A0ED-5A11DDFC5F6A}</a:tableStyleId>
              </a:tblPr>
              <a:tblGrid>
                <a:gridCol w="735575"/>
                <a:gridCol w="2535000"/>
                <a:gridCol w="700025"/>
              </a:tblGrid>
              <a:tr h="251475">
                <a:tc>
                  <a:txBody>
                    <a:bodyPr/>
                    <a:lstStyle/>
                    <a:p>
                      <a:pPr indent="0" lvl="0" marL="0" marR="0" rtl="0" algn="ctr">
                        <a:spcBef>
                          <a:spcPts val="0"/>
                        </a:spcBef>
                        <a:spcAft>
                          <a:spcPts val="0"/>
                        </a:spcAft>
                        <a:buNone/>
                      </a:pPr>
                      <a:r>
                        <a:rPr lang="en-SG" sz="1000">
                          <a:solidFill>
                            <a:srgbClr val="000000"/>
                          </a:solidFill>
                        </a:rPr>
                        <a:t>Variable</a:t>
                      </a:r>
                      <a:endParaRPr b="0" i="0" sz="100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SG" sz="1000"/>
                        <a:t>Explanation</a:t>
                      </a:r>
                      <a:endParaRPr sz="1000" u="none" strike="noStrike"/>
                    </a:p>
                  </a:txBody>
                  <a:tcPr marT="7625" marB="0" marR="7625" marL="7625" anchor="ctr"/>
                </a:tc>
                <a:tc>
                  <a:txBody>
                    <a:bodyPr/>
                    <a:lstStyle/>
                    <a:p>
                      <a:pPr indent="0" lvl="0" marL="0" marR="0" rtl="0" algn="ctr">
                        <a:spcBef>
                          <a:spcPts val="0"/>
                        </a:spcBef>
                        <a:spcAft>
                          <a:spcPts val="0"/>
                        </a:spcAft>
                        <a:buNone/>
                      </a:pPr>
                      <a:r>
                        <a:rPr lang="en-SG" sz="1000" u="none" strike="noStrike"/>
                        <a:t>coef</a:t>
                      </a:r>
                      <a:endParaRPr b="1" i="0" sz="1000" u="none" strike="noStrike">
                        <a:solidFill>
                          <a:srgbClr val="000000"/>
                        </a:solidFill>
                        <a:latin typeface="Arial"/>
                        <a:ea typeface="Arial"/>
                        <a:cs typeface="Arial"/>
                        <a:sym typeface="Arial"/>
                      </a:endParaRPr>
                    </a:p>
                  </a:txBody>
                  <a:tcPr marT="7625" marB="0" marR="7625" marL="7625" anchor="ctr"/>
                </a:tc>
              </a:tr>
              <a:tr h="372225">
                <a:tc>
                  <a:txBody>
                    <a:bodyPr/>
                    <a:lstStyle/>
                    <a:p>
                      <a:pPr indent="0" lvl="0" marL="0" marR="0" rtl="0" algn="ctr">
                        <a:spcBef>
                          <a:spcPts val="0"/>
                        </a:spcBef>
                        <a:spcAft>
                          <a:spcPts val="0"/>
                        </a:spcAft>
                        <a:buNone/>
                      </a:pPr>
                      <a:r>
                        <a:rPr lang="en-SG" sz="1000" u="none" strike="noStrike"/>
                        <a:t>Bsmt Exposure</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rtl="0" algn="ctr">
                        <a:spcBef>
                          <a:spcPts val="0"/>
                        </a:spcBef>
                        <a:spcAft>
                          <a:spcPts val="0"/>
                        </a:spcAft>
                        <a:buClr>
                          <a:schemeClr val="dk1"/>
                        </a:buClr>
                        <a:buFont typeface="Arial"/>
                        <a:buNone/>
                      </a:pPr>
                      <a:r>
                        <a:rPr lang="en-SG" sz="1000"/>
                        <a:t>Refers to walkout or garden level walls</a:t>
                      </a:r>
                      <a:endParaRPr sz="1000" u="none" strike="noStrike"/>
                    </a:p>
                  </a:txBody>
                  <a:tcPr marT="7625" marB="0" marR="7625" marL="7625" anchor="ctr"/>
                </a:tc>
                <a:tc>
                  <a:txBody>
                    <a:bodyPr/>
                    <a:lstStyle/>
                    <a:p>
                      <a:pPr indent="0" lvl="0" marL="0" marR="0" rtl="0" algn="ctr">
                        <a:spcBef>
                          <a:spcPts val="0"/>
                        </a:spcBef>
                        <a:spcAft>
                          <a:spcPts val="0"/>
                        </a:spcAft>
                        <a:buNone/>
                      </a:pPr>
                      <a:r>
                        <a:rPr lang="en-SG" sz="1000" u="none" strike="noStrike"/>
                        <a:t>3543.9872</a:t>
                      </a:r>
                      <a:endParaRPr b="0" i="0" sz="1000" u="none" strike="noStrike">
                        <a:solidFill>
                          <a:srgbClr val="000000"/>
                        </a:solidFill>
                        <a:latin typeface="Arial"/>
                        <a:ea typeface="Arial"/>
                        <a:cs typeface="Arial"/>
                        <a:sym typeface="Arial"/>
                      </a:endParaRPr>
                    </a:p>
                  </a:txBody>
                  <a:tcPr marT="7625" marB="0" marR="7625" marL="7625" anchor="ctr"/>
                </a:tc>
              </a:tr>
              <a:tr h="312425">
                <a:tc>
                  <a:txBody>
                    <a:bodyPr/>
                    <a:lstStyle/>
                    <a:p>
                      <a:pPr indent="0" lvl="0" marL="0" marR="0" rtl="0" algn="ctr">
                        <a:spcBef>
                          <a:spcPts val="0"/>
                        </a:spcBef>
                        <a:spcAft>
                          <a:spcPts val="0"/>
                        </a:spcAft>
                        <a:buNone/>
                      </a:pPr>
                      <a:r>
                        <a:rPr lang="en-SG" sz="1000" u="none" strike="noStrike"/>
                        <a:t>BsmtFin SF 1</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a:t>Type 1 finished square feet</a:t>
                      </a:r>
                      <a:endParaRPr sz="1000" u="none" strike="noStrike"/>
                    </a:p>
                  </a:txBody>
                  <a:tcPr marT="7625" marB="0" marR="7625" marL="7625" anchor="ctr"/>
                </a:tc>
                <a:tc>
                  <a:txBody>
                    <a:bodyPr/>
                    <a:lstStyle/>
                    <a:p>
                      <a:pPr indent="0" lvl="0" marL="0" marR="0" rtl="0" algn="ctr">
                        <a:spcBef>
                          <a:spcPts val="0"/>
                        </a:spcBef>
                        <a:spcAft>
                          <a:spcPts val="0"/>
                        </a:spcAft>
                        <a:buNone/>
                      </a:pPr>
                      <a:r>
                        <a:rPr lang="en-SG" sz="1000" u="none" strike="noStrike"/>
                        <a:t>-17.0737</a:t>
                      </a:r>
                      <a:endParaRPr b="0" i="0" sz="1000" u="none" strike="noStrike">
                        <a:solidFill>
                          <a:srgbClr val="000000"/>
                        </a:solidFill>
                        <a:latin typeface="Arial"/>
                        <a:ea typeface="Arial"/>
                        <a:cs typeface="Arial"/>
                        <a:sym typeface="Arial"/>
                      </a:endParaRPr>
                    </a:p>
                  </a:txBody>
                  <a:tcPr marT="7625" marB="0" marR="7625" marL="7625" anchor="ctr"/>
                </a:tc>
              </a:tr>
              <a:tr h="312425">
                <a:tc>
                  <a:txBody>
                    <a:bodyPr/>
                    <a:lstStyle/>
                    <a:p>
                      <a:pPr indent="0" lvl="0" marL="0" marR="0" rtl="0" algn="ctr">
                        <a:spcBef>
                          <a:spcPts val="0"/>
                        </a:spcBef>
                        <a:spcAft>
                          <a:spcPts val="0"/>
                        </a:spcAft>
                        <a:buNone/>
                      </a:pPr>
                      <a:r>
                        <a:rPr lang="en-SG" sz="1000" u="none" strike="noStrike"/>
                        <a:t>BsmtFin SF 2</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a:t>Type 2 finished square feet</a:t>
                      </a:r>
                      <a:endParaRPr sz="1000" u="none" strike="noStrike"/>
                    </a:p>
                  </a:txBody>
                  <a:tcPr marT="7625" marB="0" marR="7625" marL="7625" anchor="ctr"/>
                </a:tc>
                <a:tc>
                  <a:txBody>
                    <a:bodyPr/>
                    <a:lstStyle/>
                    <a:p>
                      <a:pPr indent="0" lvl="0" marL="0" marR="0" rtl="0" algn="ctr">
                        <a:spcBef>
                          <a:spcPts val="0"/>
                        </a:spcBef>
                        <a:spcAft>
                          <a:spcPts val="0"/>
                        </a:spcAft>
                        <a:buNone/>
                      </a:pPr>
                      <a:r>
                        <a:rPr lang="en-SG" sz="1000" u="none" strike="noStrike"/>
                        <a:t>-30.4843</a:t>
                      </a:r>
                      <a:endParaRPr b="0" i="0" sz="1000" u="none" strike="noStrike">
                        <a:solidFill>
                          <a:srgbClr val="000000"/>
                        </a:solidFill>
                        <a:latin typeface="Arial"/>
                        <a:ea typeface="Arial"/>
                        <a:cs typeface="Arial"/>
                        <a:sym typeface="Arial"/>
                      </a:endParaRPr>
                    </a:p>
                  </a:txBody>
                  <a:tcPr marT="7625" marB="0" marR="7625" marL="7625" anchor="ctr"/>
                </a:tc>
              </a:tr>
              <a:tr h="312425">
                <a:tc>
                  <a:txBody>
                    <a:bodyPr/>
                    <a:lstStyle/>
                    <a:p>
                      <a:pPr indent="0" lvl="0" marL="0" marR="0" rtl="0" algn="ctr">
                        <a:spcBef>
                          <a:spcPts val="0"/>
                        </a:spcBef>
                        <a:spcAft>
                          <a:spcPts val="0"/>
                        </a:spcAft>
                        <a:buNone/>
                      </a:pPr>
                      <a:r>
                        <a:rPr lang="en-SG" sz="1000" u="none" strike="noStrike"/>
                        <a:t>Bsmt Unf SF</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a:t>Unfinished square feet of basement area</a:t>
                      </a:r>
                      <a:endParaRPr sz="1000" u="none" strike="noStrike"/>
                    </a:p>
                  </a:txBody>
                  <a:tcPr marT="7625" marB="0" marR="7625" marL="7625" anchor="ctr"/>
                </a:tc>
                <a:tc>
                  <a:txBody>
                    <a:bodyPr/>
                    <a:lstStyle/>
                    <a:p>
                      <a:pPr indent="0" lvl="0" marL="0" marR="0" rtl="0" algn="ctr">
                        <a:spcBef>
                          <a:spcPts val="0"/>
                        </a:spcBef>
                        <a:spcAft>
                          <a:spcPts val="0"/>
                        </a:spcAft>
                        <a:buNone/>
                      </a:pPr>
                      <a:r>
                        <a:rPr lang="en-SG" sz="1000" u="none" strike="noStrike"/>
                        <a:t>-40.7742</a:t>
                      </a:r>
                      <a:endParaRPr b="0" i="0" sz="1000" u="none" strike="noStrike">
                        <a:solidFill>
                          <a:srgbClr val="000000"/>
                        </a:solidFill>
                        <a:latin typeface="Arial"/>
                        <a:ea typeface="Arial"/>
                        <a:cs typeface="Arial"/>
                        <a:sym typeface="Arial"/>
                      </a:endParaRPr>
                    </a:p>
                  </a:txBody>
                  <a:tcPr marT="7625" marB="0" marR="7625" marL="7625" anchor="ctr"/>
                </a:tc>
              </a:tr>
            </a:tbl>
          </a:graphicData>
        </a:graphic>
      </p:graphicFrame>
      <p:pic>
        <p:nvPicPr>
          <p:cNvPr id="237" name="Google Shape;237;p13"/>
          <p:cNvPicPr preferRelativeResize="0"/>
          <p:nvPr/>
        </p:nvPicPr>
        <p:blipFill>
          <a:blip r:embed="rId3">
            <a:alphaModFix/>
          </a:blip>
          <a:stretch>
            <a:fillRect/>
          </a:stretch>
        </p:blipFill>
        <p:spPr>
          <a:xfrm>
            <a:off x="1015100" y="1877686"/>
            <a:ext cx="4821624" cy="32063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4"/>
          <p:cNvPicPr preferRelativeResize="0"/>
          <p:nvPr/>
        </p:nvPicPr>
        <p:blipFill rotWithShape="1">
          <a:blip r:embed="rId3">
            <a:alphaModFix/>
          </a:blip>
          <a:srcRect b="0" l="0" r="0" t="0"/>
          <a:stretch/>
        </p:blipFill>
        <p:spPr>
          <a:xfrm>
            <a:off x="787445" y="2106436"/>
            <a:ext cx="8494722" cy="3407802"/>
          </a:xfrm>
          <a:prstGeom prst="rect">
            <a:avLst/>
          </a:prstGeom>
          <a:noFill/>
          <a:ln>
            <a:noFill/>
          </a:ln>
        </p:spPr>
      </p:pic>
      <p:pic>
        <p:nvPicPr>
          <p:cNvPr descr="48 Property Humour &amp; Jokes ideas | real estate humor, real estate fun,  realtor humor" id="243" name="Google Shape;243;p14"/>
          <p:cNvPicPr preferRelativeResize="0"/>
          <p:nvPr/>
        </p:nvPicPr>
        <p:blipFill rotWithShape="1">
          <a:blip r:embed="rId4">
            <a:alphaModFix/>
          </a:blip>
          <a:srcRect b="0" l="0" r="0" t="0"/>
          <a:stretch/>
        </p:blipFill>
        <p:spPr>
          <a:xfrm>
            <a:off x="9587361" y="709508"/>
            <a:ext cx="2114550" cy="2162175"/>
          </a:xfrm>
          <a:prstGeom prst="rect">
            <a:avLst/>
          </a:prstGeom>
          <a:noFill/>
          <a:ln>
            <a:noFill/>
          </a:ln>
        </p:spPr>
      </p:pic>
      <p:sp>
        <p:nvSpPr>
          <p:cNvPr id="244" name="Google Shape;2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45" name="Google Shape;245;p14"/>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246" name="Google Shape;246;p14"/>
          <p:cNvSpPr/>
          <p:nvPr/>
        </p:nvSpPr>
        <p:spPr>
          <a:xfrm>
            <a:off x="7929900" y="5966275"/>
            <a:ext cx="3423900" cy="290100"/>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SG" sz="1600">
                <a:solidFill>
                  <a:schemeClr val="lt1"/>
                </a:solidFill>
                <a:latin typeface="Calibri"/>
                <a:ea typeface="Calibri"/>
                <a:cs typeface="Calibri"/>
                <a:sym typeface="Calibri"/>
              </a:rPr>
              <a:t>Discrete Variables (Numerical) </a:t>
            </a:r>
            <a:endParaRPr sz="1200"/>
          </a:p>
        </p:txBody>
      </p:sp>
      <p:graphicFrame>
        <p:nvGraphicFramePr>
          <p:cNvPr id="247" name="Google Shape;247;p14"/>
          <p:cNvGraphicFramePr/>
          <p:nvPr/>
        </p:nvGraphicFramePr>
        <p:xfrm>
          <a:off x="3781505" y="5654068"/>
          <a:ext cx="3000000" cy="3000000"/>
        </p:xfrm>
        <a:graphic>
          <a:graphicData uri="http://schemas.openxmlformats.org/drawingml/2006/table">
            <a:tbl>
              <a:tblPr>
                <a:noFill/>
                <a:tableStyleId>{2E18D869-11F4-4E04-982A-4DA418FD7CBB}</a:tableStyleId>
              </a:tblPr>
              <a:tblGrid>
                <a:gridCol w="609600"/>
                <a:gridCol w="876300"/>
              </a:tblGrid>
              <a:tr h="182875">
                <a:tc>
                  <a:txBody>
                    <a:bodyPr/>
                    <a:lstStyle/>
                    <a:p>
                      <a:pPr indent="0" lvl="0" marL="0" marR="0" rtl="0" algn="ctr">
                        <a:spcBef>
                          <a:spcPts val="0"/>
                        </a:spcBef>
                        <a:spcAft>
                          <a:spcPts val="0"/>
                        </a:spcAft>
                        <a:buNone/>
                      </a:pPr>
                      <a:r>
                        <a:t/>
                      </a:r>
                      <a:endParaRPr b="0" i="0" sz="120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ctr">
                        <a:spcBef>
                          <a:spcPts val="0"/>
                        </a:spcBef>
                        <a:spcAft>
                          <a:spcPts val="0"/>
                        </a:spcAft>
                        <a:buNone/>
                      </a:pPr>
                      <a:r>
                        <a:rPr lang="en-SG" sz="1200" u="none" strike="noStrike"/>
                        <a:t>coef</a:t>
                      </a:r>
                      <a:endParaRPr b="1" i="0" sz="1200" u="none" strike="noStrike">
                        <a:solidFill>
                          <a:srgbClr val="000000"/>
                        </a:solidFill>
                        <a:latin typeface="Arial"/>
                        <a:ea typeface="Arial"/>
                        <a:cs typeface="Arial"/>
                        <a:sym typeface="Arial"/>
                      </a:endParaRPr>
                    </a:p>
                  </a:txBody>
                  <a:tcPr marT="7625" marB="0" marR="7625" marL="7625" anchor="ctr"/>
                </a:tc>
              </a:tr>
              <a:tr h="177500">
                <a:tc>
                  <a:txBody>
                    <a:bodyPr/>
                    <a:lstStyle/>
                    <a:p>
                      <a:pPr indent="0" lvl="0" marL="0" marR="0" rtl="0" algn="ctr">
                        <a:spcBef>
                          <a:spcPts val="0"/>
                        </a:spcBef>
                        <a:spcAft>
                          <a:spcPts val="0"/>
                        </a:spcAft>
                        <a:buNone/>
                      </a:pPr>
                      <a:r>
                        <a:rPr lang="en-SG" sz="1200" u="none" strike="noStrike"/>
                        <a:t>Year Built</a:t>
                      </a:r>
                      <a:endParaRPr b="1" i="0" sz="12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200" u="none" strike="noStrike"/>
                        <a:t>361.9918</a:t>
                      </a:r>
                      <a:endParaRPr b="0" i="0" sz="1200" u="none" strike="noStrike">
                        <a:solidFill>
                          <a:srgbClr val="000000"/>
                        </a:solidFill>
                        <a:latin typeface="Arial"/>
                        <a:ea typeface="Arial"/>
                        <a:cs typeface="Arial"/>
                        <a:sym typeface="Arial"/>
                      </a:endParaRPr>
                    </a:p>
                  </a:txBody>
                  <a:tcPr marT="7625" marB="0" marR="7625" marL="7625" anchor="ctr"/>
                </a:tc>
              </a:tr>
            </a:tbl>
          </a:graphicData>
        </a:graphic>
      </p:graphicFrame>
      <p:sp>
        <p:nvSpPr>
          <p:cNvPr id="248" name="Google Shape;248;p14"/>
          <p:cNvSpPr txBox="1"/>
          <p:nvPr>
            <p:ph type="title"/>
          </p:nvPr>
        </p:nvSpPr>
        <p:spPr>
          <a:xfrm>
            <a:off x="126947" y="607075"/>
            <a:ext cx="8935200" cy="117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SG" sz="2411"/>
              <a:t>Sale price increase across the years houses are built</a:t>
            </a:r>
            <a:endParaRPr b="1" sz="2411"/>
          </a:p>
          <a:p>
            <a:pPr indent="-234950" lvl="0" marL="457200" rtl="0" algn="l">
              <a:lnSpc>
                <a:spcPct val="90000"/>
              </a:lnSpc>
              <a:spcBef>
                <a:spcPts val="0"/>
              </a:spcBef>
              <a:spcAft>
                <a:spcPts val="0"/>
              </a:spcAft>
              <a:buSzPts val="100"/>
              <a:buChar char="-"/>
            </a:pPr>
            <a:r>
              <a:rPr lang="en-SG" sz="2522"/>
              <a:t>- </a:t>
            </a:r>
            <a:r>
              <a:rPr lang="en-SG" sz="2522"/>
              <a:t>New houses command a higher Sale Price</a:t>
            </a:r>
            <a:endParaRPr sz="2522"/>
          </a:p>
          <a:p>
            <a:pPr indent="-234950" lvl="0" marL="457200" rtl="0" algn="l">
              <a:lnSpc>
                <a:spcPct val="90000"/>
              </a:lnSpc>
              <a:spcBef>
                <a:spcPts val="0"/>
              </a:spcBef>
              <a:spcAft>
                <a:spcPts val="0"/>
              </a:spcAft>
              <a:buSzPts val="100"/>
              <a:buChar char="-"/>
            </a:pPr>
            <a:r>
              <a:rPr lang="en-SG" sz="2522"/>
              <a:t>- Possible inflation of housing prices over years</a:t>
            </a:r>
            <a:endParaRPr sz="25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5"/>
          <p:cNvPicPr preferRelativeResize="0"/>
          <p:nvPr/>
        </p:nvPicPr>
        <p:blipFill rotWithShape="1">
          <a:blip r:embed="rId3">
            <a:alphaModFix/>
          </a:blip>
          <a:srcRect b="0" l="0" r="0" t="0"/>
          <a:stretch/>
        </p:blipFill>
        <p:spPr>
          <a:xfrm>
            <a:off x="458338" y="1755130"/>
            <a:ext cx="6233311" cy="2929091"/>
          </a:xfrm>
          <a:prstGeom prst="rect">
            <a:avLst/>
          </a:prstGeom>
          <a:noFill/>
          <a:ln>
            <a:noFill/>
          </a:ln>
        </p:spPr>
      </p:pic>
      <p:graphicFrame>
        <p:nvGraphicFramePr>
          <p:cNvPr id="254" name="Google Shape;254;p15"/>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255" name="Google Shape;255;p15"/>
          <p:cNvSpPr/>
          <p:nvPr/>
        </p:nvSpPr>
        <p:spPr>
          <a:xfrm>
            <a:off x="7580673" y="5974971"/>
            <a:ext cx="3972000" cy="276300"/>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SG" sz="1800">
                <a:solidFill>
                  <a:schemeClr val="lt1"/>
                </a:solidFill>
                <a:latin typeface="Calibri"/>
                <a:ea typeface="Calibri"/>
                <a:cs typeface="Calibri"/>
                <a:sym typeface="Calibri"/>
              </a:rPr>
              <a:t>Nominal Variables (Categorical)</a:t>
            </a:r>
            <a:endParaRPr/>
          </a:p>
        </p:txBody>
      </p:sp>
      <p:graphicFrame>
        <p:nvGraphicFramePr>
          <p:cNvPr id="256" name="Google Shape;256;p15"/>
          <p:cNvGraphicFramePr/>
          <p:nvPr/>
        </p:nvGraphicFramePr>
        <p:xfrm>
          <a:off x="6691649" y="1634553"/>
          <a:ext cx="3000000" cy="3000000"/>
        </p:xfrm>
        <a:graphic>
          <a:graphicData uri="http://schemas.openxmlformats.org/drawingml/2006/table">
            <a:tbl>
              <a:tblPr>
                <a:noFill/>
                <a:tableStyleId>{C70B424A-DDBC-49CA-A0ED-5A11DDFC5F6A}</a:tableStyleId>
              </a:tblPr>
              <a:tblGrid>
                <a:gridCol w="968900"/>
                <a:gridCol w="1953575"/>
                <a:gridCol w="672350"/>
              </a:tblGrid>
              <a:tr h="247900">
                <a:tc>
                  <a:txBody>
                    <a:bodyPr/>
                    <a:lstStyle/>
                    <a:p>
                      <a:pPr indent="0" lvl="0" marL="0" marR="0" rtl="0" algn="ctr">
                        <a:spcBef>
                          <a:spcPts val="0"/>
                        </a:spcBef>
                        <a:spcAft>
                          <a:spcPts val="0"/>
                        </a:spcAft>
                        <a:buNone/>
                      </a:pPr>
                      <a:r>
                        <a:rPr b="0" i="0" lang="en-SG" sz="900" u="none" strike="noStrike">
                          <a:solidFill>
                            <a:srgbClr val="000000"/>
                          </a:solidFill>
                          <a:latin typeface="Calibri"/>
                          <a:ea typeface="Calibri"/>
                          <a:cs typeface="Calibri"/>
                          <a:sym typeface="Calibri"/>
                        </a:rPr>
                        <a:t>Variable</a:t>
                      </a:r>
                      <a:endParaRPr/>
                    </a:p>
                  </a:txBody>
                  <a:tcPr marT="7625" marB="0" marR="7625" marL="7625" anchor="ctr"/>
                </a:tc>
                <a:tc>
                  <a:txBody>
                    <a:bodyPr/>
                    <a:lstStyle/>
                    <a:p>
                      <a:pPr indent="0" lvl="0" marL="0" marR="0" rtl="0" algn="ctr">
                        <a:spcBef>
                          <a:spcPts val="0"/>
                        </a:spcBef>
                        <a:spcAft>
                          <a:spcPts val="0"/>
                        </a:spcAft>
                        <a:buNone/>
                      </a:pPr>
                      <a:r>
                        <a:rPr b="0" i="0" lang="en-SG" sz="900" u="none" strike="noStrike">
                          <a:solidFill>
                            <a:srgbClr val="000000"/>
                          </a:solidFill>
                          <a:latin typeface="Calibri"/>
                          <a:ea typeface="Calibri"/>
                          <a:cs typeface="Calibri"/>
                          <a:sym typeface="Calibri"/>
                        </a:rPr>
                        <a:t>Subclass</a:t>
                      </a:r>
                      <a:endParaRPr/>
                    </a:p>
                  </a:txBody>
                  <a:tcPr marT="7625" marB="0" marR="7625" marL="7625" anchor="ctr"/>
                </a:tc>
                <a:tc>
                  <a:txBody>
                    <a:bodyPr/>
                    <a:lstStyle/>
                    <a:p>
                      <a:pPr indent="0" lvl="0" marL="0" marR="0" rtl="0" algn="ctr">
                        <a:spcBef>
                          <a:spcPts val="0"/>
                        </a:spcBef>
                        <a:spcAft>
                          <a:spcPts val="0"/>
                        </a:spcAft>
                        <a:buNone/>
                      </a:pPr>
                      <a:r>
                        <a:rPr lang="en-SG" sz="900" u="none" strike="noStrike">
                          <a:latin typeface="Calibri"/>
                          <a:ea typeface="Calibri"/>
                          <a:cs typeface="Calibri"/>
                          <a:sym typeface="Calibri"/>
                        </a:rPr>
                        <a:t>coef</a:t>
                      </a:r>
                      <a:endParaRPr b="1" i="0" sz="900" u="none" strike="noStrike">
                        <a:solidFill>
                          <a:srgbClr val="000000"/>
                        </a:solidFill>
                        <a:latin typeface="Calibri"/>
                        <a:ea typeface="Calibri"/>
                        <a:cs typeface="Calibri"/>
                        <a:sym typeface="Calibri"/>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SubClass_30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1-STORY 1945 &amp; OLDER</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3.55E+04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SubClass_45</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1-1/2 STORY - UNFINISHED ALL AGES</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3.42E+04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SubClass_75</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2-1/2 STORY ALL AGES</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3.35E+04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SubClass_40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1-STORY W/FINISHED ATTIC ALL AGES</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3.25E+04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SubClass_70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2-STORY 1945 &amp; OLDER</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3.02E+04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SubClass_50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1-1/2 STORY FINISHED ALL AGES</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2.74E+04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SubClass_20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1-STORY 1946 &amp; NEWER ALL STYLES</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2.64E+04</a:t>
                      </a:r>
                      <a:endParaRPr b="0" i="0" sz="900" u="none" strike="noStrike">
                        <a:solidFill>
                          <a:srgbClr val="000000"/>
                        </a:solidFill>
                        <a:latin typeface="Arial"/>
                        <a:ea typeface="Arial"/>
                        <a:cs typeface="Arial"/>
                        <a:sym typeface="Arial"/>
                      </a:endParaRPr>
                    </a:p>
                  </a:txBody>
                  <a:tcPr marT="7625" marB="0" marR="7625" marL="7625" anchor="ctr"/>
                </a:tc>
              </a:tr>
              <a:tr h="517350">
                <a:tc>
                  <a:txBody>
                    <a:bodyPr/>
                    <a:lstStyle/>
                    <a:p>
                      <a:pPr indent="0" lvl="0" marL="0" marR="0" rtl="0" algn="ctr">
                        <a:spcBef>
                          <a:spcPts val="0"/>
                        </a:spcBef>
                        <a:spcAft>
                          <a:spcPts val="0"/>
                        </a:spcAft>
                        <a:buNone/>
                      </a:pPr>
                      <a:r>
                        <a:rPr lang="en-SG" sz="900" u="none" strike="noStrike"/>
                        <a:t>MS SubClass_60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2-STORY 1946 &amp; NEWER</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2.27E+04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SubClass_80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SPLIT OR MULTI-LEVEL</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2.09E+04</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lang="en-SG" sz="900" u="none" strike="noStrike"/>
                        <a:t>MS SubClass_85</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SPLIT FOYER</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2.02E+04</a:t>
                      </a:r>
                      <a:endParaRPr b="0" i="0" sz="900" u="none" strike="noStrike">
                        <a:solidFill>
                          <a:srgbClr val="000000"/>
                        </a:solidFill>
                        <a:latin typeface="Arial"/>
                        <a:ea typeface="Arial"/>
                        <a:cs typeface="Arial"/>
                        <a:sym typeface="Arial"/>
                      </a:endParaRPr>
                    </a:p>
                  </a:txBody>
                  <a:tcPr marT="7625" marB="0" marR="7625" marL="7625" anchor="ctr"/>
                </a:tc>
              </a:tr>
              <a:tr h="183225">
                <a:tc>
                  <a:txBody>
                    <a:bodyPr/>
                    <a:lstStyle/>
                    <a:p>
                      <a:pPr indent="0" lvl="0" marL="0" marR="0" rtl="0" algn="ctr">
                        <a:spcBef>
                          <a:spcPts val="0"/>
                        </a:spcBef>
                        <a:spcAft>
                          <a:spcPts val="0"/>
                        </a:spcAft>
                        <a:buNone/>
                      </a:pPr>
                      <a:r>
                        <a:rPr lang="en-SG" sz="900" u="none" strike="noStrike"/>
                        <a:t>MS SubClass_90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1000" u="none" strike="noStrike"/>
                        <a:t>DUPLEX - ALL STYLES AND AGES</a:t>
                      </a:r>
                      <a:endParaRPr b="0"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lang="en-SG" sz="900" u="none" strike="noStrike"/>
                        <a:t>4338.3159</a:t>
                      </a:r>
                      <a:endParaRPr b="0" i="0" sz="900" u="none" strike="noStrike">
                        <a:solidFill>
                          <a:srgbClr val="000000"/>
                        </a:solidFill>
                        <a:latin typeface="Arial"/>
                        <a:ea typeface="Arial"/>
                        <a:cs typeface="Arial"/>
                        <a:sym typeface="Arial"/>
                      </a:endParaRPr>
                    </a:p>
                  </a:txBody>
                  <a:tcPr marT="7625" marB="0" marR="7625" marL="7625" anchor="ctr"/>
                </a:tc>
              </a:tr>
              <a:tr h="258675">
                <a:tc>
                  <a:txBody>
                    <a:bodyPr/>
                    <a:lstStyle/>
                    <a:p>
                      <a:pPr indent="0" lvl="0" marL="0" marR="0" rtl="0" algn="ctr">
                        <a:spcBef>
                          <a:spcPts val="0"/>
                        </a:spcBef>
                        <a:spcAft>
                          <a:spcPts val="0"/>
                        </a:spcAft>
                        <a:buNone/>
                      </a:pPr>
                      <a:r>
                        <a:rPr b="1" lang="en-SG" sz="900" u="none" strike="noStrike"/>
                        <a:t>MS SubClass_150</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b="1" lang="en-SG" sz="1000" u="none" strike="noStrike"/>
                        <a:t>1-1/2 STORY PUD - ALL AGES</a:t>
                      </a:r>
                      <a:endParaRPr b="1" i="0" sz="9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ctr">
                        <a:spcBef>
                          <a:spcPts val="0"/>
                        </a:spcBef>
                        <a:spcAft>
                          <a:spcPts val="0"/>
                        </a:spcAft>
                        <a:buNone/>
                      </a:pPr>
                      <a:r>
                        <a:rPr b="1" lang="en-SG" sz="900" u="none" strike="noStrike"/>
                        <a:t>-4.57E+04</a:t>
                      </a:r>
                      <a:endParaRPr b="1" i="0" sz="900" u="none" strike="noStrike">
                        <a:solidFill>
                          <a:srgbClr val="000000"/>
                        </a:solidFill>
                        <a:latin typeface="Arial"/>
                        <a:ea typeface="Arial"/>
                        <a:cs typeface="Arial"/>
                        <a:sym typeface="Arial"/>
                      </a:endParaRPr>
                    </a:p>
                  </a:txBody>
                  <a:tcPr marT="7625" marB="0" marR="7625" marL="7625" anchor="ctr"/>
                </a:tc>
              </a:tr>
            </a:tbl>
          </a:graphicData>
        </a:graphic>
      </p:graphicFrame>
      <p:sp>
        <p:nvSpPr>
          <p:cNvPr id="257" name="Google Shape;257;p15"/>
          <p:cNvSpPr txBox="1"/>
          <p:nvPr>
            <p:ph type="title"/>
          </p:nvPr>
        </p:nvSpPr>
        <p:spPr>
          <a:xfrm>
            <a:off x="635550" y="615775"/>
            <a:ext cx="10021200" cy="1170600"/>
          </a:xfrm>
          <a:prstGeom prst="rect">
            <a:avLst/>
          </a:prstGeom>
          <a:noFill/>
          <a:ln>
            <a:noFill/>
          </a:ln>
        </p:spPr>
        <p:txBody>
          <a:bodyPr anchorCtr="0" anchor="ctr" bIns="45700" lIns="91425" spcFirstLastPara="1" rIns="91425" wrap="square" tIns="45700">
            <a:normAutofit/>
          </a:bodyPr>
          <a:lstStyle/>
          <a:p>
            <a:pPr indent="0" lvl="0" marL="457200" rtl="0" algn="l">
              <a:lnSpc>
                <a:spcPct val="90000"/>
              </a:lnSpc>
              <a:spcBef>
                <a:spcPts val="0"/>
              </a:spcBef>
              <a:spcAft>
                <a:spcPts val="0"/>
              </a:spcAft>
              <a:buNone/>
            </a:pPr>
            <a:r>
              <a:rPr b="1" lang="en-SG" sz="2411"/>
              <a:t>Which type of dwelling tend to have high or low sale prices?</a:t>
            </a:r>
            <a:endParaRPr sz="25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17"/>
          <p:cNvPicPr preferRelativeResize="0"/>
          <p:nvPr/>
        </p:nvPicPr>
        <p:blipFill rotWithShape="1">
          <a:blip r:embed="rId3">
            <a:alphaModFix/>
          </a:blip>
          <a:srcRect b="0" l="0" r="0" t="0"/>
          <a:stretch/>
        </p:blipFill>
        <p:spPr>
          <a:xfrm>
            <a:off x="6244436" y="2898943"/>
            <a:ext cx="5109364" cy="2637380"/>
          </a:xfrm>
          <a:prstGeom prst="rect">
            <a:avLst/>
          </a:prstGeom>
          <a:noFill/>
          <a:ln>
            <a:noFill/>
          </a:ln>
        </p:spPr>
      </p:pic>
      <p:sp>
        <p:nvSpPr>
          <p:cNvPr id="263" name="Google Shape;263;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64" name="Google Shape;264;p17"/>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graphicFrame>
        <p:nvGraphicFramePr>
          <p:cNvPr id="265" name="Google Shape;265;p17"/>
          <p:cNvGraphicFramePr/>
          <p:nvPr/>
        </p:nvGraphicFramePr>
        <p:xfrm>
          <a:off x="2556849" y="2486893"/>
          <a:ext cx="3000000" cy="3000000"/>
        </p:xfrm>
        <a:graphic>
          <a:graphicData uri="http://schemas.openxmlformats.org/drawingml/2006/table">
            <a:tbl>
              <a:tblPr>
                <a:noFill/>
                <a:tableStyleId>{2B4CD4B1-7F32-466D-91A1-40FF9547775A}</a:tableStyleId>
              </a:tblPr>
              <a:tblGrid>
                <a:gridCol w="1416425"/>
                <a:gridCol w="903525"/>
              </a:tblGrid>
              <a:tr h="182875">
                <a:tc>
                  <a:txBody>
                    <a:bodyPr/>
                    <a:lstStyle/>
                    <a:p>
                      <a:pPr indent="0" lvl="0" marL="0" marR="0" rtl="0" algn="l">
                        <a:spcBef>
                          <a:spcPts val="0"/>
                        </a:spcBef>
                        <a:spcAft>
                          <a:spcPts val="0"/>
                        </a:spcAft>
                        <a:buNone/>
                      </a:pPr>
                      <a:r>
                        <a:t/>
                      </a:r>
                      <a:endParaRPr b="0" i="0" sz="1600" u="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spcBef>
                          <a:spcPts val="0"/>
                        </a:spcBef>
                        <a:spcAft>
                          <a:spcPts val="0"/>
                        </a:spcAft>
                        <a:buNone/>
                      </a:pPr>
                      <a:r>
                        <a:rPr lang="en-SG" sz="1000" u="none" strike="noStrike"/>
                        <a:t>coef</a:t>
                      </a:r>
                      <a:endParaRPr b="1"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Neighborhood_Edwards</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-4747.9275</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Neighborhood_CollgCr</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-6993.9083</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Neighborhood_Gilbert</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-1.09E+04</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Neighborhood_GrnHill</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1.12E+05</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Neighborhood_NAmes</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-7457.669</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Neighborhood_NWAmes</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-1.56E+04</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b="1" lang="en-SG" sz="1000" u="none" strike="noStrike"/>
                        <a:t>Neighborhood_NoRidge</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b="1" lang="en-SG" sz="1000" u="none" strike="noStrike"/>
                        <a:t>1.35E+04</a:t>
                      </a:r>
                      <a:endParaRPr b="1"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b="1" lang="en-SG" sz="1000" u="none" strike="noStrike"/>
                        <a:t>Neighborhood_NridgHt</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b="1" lang="en-SG" sz="1000" u="none" strike="noStrike"/>
                        <a:t>2.39E+04</a:t>
                      </a:r>
                      <a:endParaRPr b="1"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Neighborhood_OldTown</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-8228.4859</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lang="en-SG" sz="1000" u="none" strike="noStrike"/>
                        <a:t>Neighborhood_SawyerW</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lang="en-SG" sz="1000" u="none" strike="noStrike"/>
                        <a:t>-1.07E+04</a:t>
                      </a:r>
                      <a:endParaRPr b="0" i="0" sz="1000" u="none" strike="noStrike">
                        <a:solidFill>
                          <a:srgbClr val="000000"/>
                        </a:solidFill>
                        <a:latin typeface="Arial"/>
                        <a:ea typeface="Arial"/>
                        <a:cs typeface="Arial"/>
                        <a:sym typeface="Arial"/>
                      </a:endParaRPr>
                    </a:p>
                  </a:txBody>
                  <a:tcPr marT="7625" marB="0" marR="7625" marL="7625" anchor="ctr"/>
                </a:tc>
              </a:tr>
              <a:tr h="243850">
                <a:tc>
                  <a:txBody>
                    <a:bodyPr/>
                    <a:lstStyle/>
                    <a:p>
                      <a:pPr indent="0" lvl="0" marL="0" marR="0" rtl="0" algn="r">
                        <a:spcBef>
                          <a:spcPts val="0"/>
                        </a:spcBef>
                        <a:spcAft>
                          <a:spcPts val="0"/>
                        </a:spcAft>
                        <a:buNone/>
                      </a:pPr>
                      <a:r>
                        <a:rPr b="1" lang="en-SG" sz="1000" u="none" strike="noStrike"/>
                        <a:t>Neighborhood_StoneBr</a:t>
                      </a:r>
                      <a:endParaRPr b="1" i="0" sz="1000" u="none" strike="noStrike">
                        <a:solidFill>
                          <a:srgbClr val="000000"/>
                        </a:solidFill>
                        <a:latin typeface="Arial"/>
                        <a:ea typeface="Arial"/>
                        <a:cs typeface="Arial"/>
                        <a:sym typeface="Arial"/>
                      </a:endParaRPr>
                    </a:p>
                  </a:txBody>
                  <a:tcPr marT="7625" marB="0" marR="7625" marL="7625" anchor="ctr"/>
                </a:tc>
                <a:tc>
                  <a:txBody>
                    <a:bodyPr/>
                    <a:lstStyle/>
                    <a:p>
                      <a:pPr indent="0" lvl="0" marL="0" marR="0" rtl="0" algn="r">
                        <a:spcBef>
                          <a:spcPts val="0"/>
                        </a:spcBef>
                        <a:spcAft>
                          <a:spcPts val="0"/>
                        </a:spcAft>
                        <a:buNone/>
                      </a:pPr>
                      <a:r>
                        <a:rPr b="1" lang="en-SG" sz="1000" u="none" strike="noStrike"/>
                        <a:t>3.61E+04</a:t>
                      </a:r>
                      <a:endParaRPr b="1" i="0" sz="1000" u="none" strike="noStrike">
                        <a:solidFill>
                          <a:srgbClr val="000000"/>
                        </a:solidFill>
                        <a:latin typeface="Arial"/>
                        <a:ea typeface="Arial"/>
                        <a:cs typeface="Arial"/>
                        <a:sym typeface="Arial"/>
                      </a:endParaRPr>
                    </a:p>
                  </a:txBody>
                  <a:tcPr marT="7625" marB="0" marR="7625" marL="7625" anchor="ctr"/>
                </a:tc>
              </a:tr>
            </a:tbl>
          </a:graphicData>
        </a:graphic>
      </p:graphicFrame>
      <p:sp>
        <p:nvSpPr>
          <p:cNvPr id="266" name="Google Shape;266;p17"/>
          <p:cNvSpPr/>
          <p:nvPr/>
        </p:nvSpPr>
        <p:spPr>
          <a:xfrm>
            <a:off x="7580673" y="5974971"/>
            <a:ext cx="3972000" cy="276300"/>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SG" sz="1800">
                <a:solidFill>
                  <a:schemeClr val="lt1"/>
                </a:solidFill>
                <a:latin typeface="Calibri"/>
                <a:ea typeface="Calibri"/>
                <a:cs typeface="Calibri"/>
                <a:sym typeface="Calibri"/>
              </a:rPr>
              <a:t>Nominal Variables (Categorical)</a:t>
            </a:r>
            <a:endParaRPr/>
          </a:p>
        </p:txBody>
      </p:sp>
      <p:sp>
        <p:nvSpPr>
          <p:cNvPr id="267" name="Google Shape;267;p17"/>
          <p:cNvSpPr txBox="1"/>
          <p:nvPr>
            <p:ph type="title"/>
          </p:nvPr>
        </p:nvSpPr>
        <p:spPr>
          <a:xfrm>
            <a:off x="635550" y="615775"/>
            <a:ext cx="10866600" cy="1170600"/>
          </a:xfrm>
          <a:prstGeom prst="rect">
            <a:avLst/>
          </a:prstGeom>
          <a:noFill/>
          <a:ln>
            <a:noFill/>
          </a:ln>
        </p:spPr>
        <p:txBody>
          <a:bodyPr anchorCtr="0" anchor="ctr" bIns="45700" lIns="91425" spcFirstLastPara="1" rIns="91425" wrap="square" tIns="45700">
            <a:normAutofit/>
          </a:bodyPr>
          <a:lstStyle/>
          <a:p>
            <a:pPr indent="0" lvl="0" marL="457200" rtl="0" algn="l">
              <a:lnSpc>
                <a:spcPct val="90000"/>
              </a:lnSpc>
              <a:spcBef>
                <a:spcPts val="0"/>
              </a:spcBef>
              <a:spcAft>
                <a:spcPts val="0"/>
              </a:spcAft>
              <a:buNone/>
            </a:pPr>
            <a:r>
              <a:rPr b="1" lang="en-SG" sz="2611"/>
              <a:t>Which neighbourhood in Ames tend to have high or low sale prices?</a:t>
            </a:r>
            <a:endParaRPr sz="27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Applications as a real estate company</a:t>
            </a:r>
            <a:endParaRPr/>
          </a:p>
        </p:txBody>
      </p:sp>
      <p:sp>
        <p:nvSpPr>
          <p:cNvPr id="273" name="Google Shape;273;p18"/>
          <p:cNvSpPr txBox="1"/>
          <p:nvPr>
            <p:ph idx="1" type="body"/>
          </p:nvPr>
        </p:nvSpPr>
        <p:spPr>
          <a:xfrm>
            <a:off x="685800" y="1847850"/>
            <a:ext cx="11260800" cy="43515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1000"/>
              </a:spcBef>
              <a:spcAft>
                <a:spcPts val="0"/>
              </a:spcAft>
              <a:buClr>
                <a:schemeClr val="dk1"/>
              </a:buClr>
              <a:buSzPts val="3000"/>
              <a:buChar char="•"/>
            </a:pPr>
            <a:r>
              <a:rPr lang="en-SG" sz="3000"/>
              <a:t>Things homeowners can do to increase the value of the house:</a:t>
            </a:r>
            <a:endParaRPr sz="3000"/>
          </a:p>
          <a:p>
            <a:pPr indent="-241300" lvl="1" marL="685800" rtl="0" algn="l">
              <a:lnSpc>
                <a:spcPct val="90000"/>
              </a:lnSpc>
              <a:spcBef>
                <a:spcPts val="500"/>
              </a:spcBef>
              <a:spcAft>
                <a:spcPts val="0"/>
              </a:spcAft>
              <a:buClr>
                <a:schemeClr val="dk1"/>
              </a:buClr>
              <a:buSzPts val="2600"/>
              <a:buChar char="•"/>
            </a:pPr>
            <a:r>
              <a:rPr lang="en-SG" sz="2600"/>
              <a:t>Downsize (or remove) the basement and convert it</a:t>
            </a:r>
            <a:r>
              <a:rPr lang="en-SG" sz="2600"/>
              <a:t> into general living area</a:t>
            </a:r>
            <a:endParaRPr sz="2600"/>
          </a:p>
          <a:p>
            <a:pPr indent="-241300" lvl="1" marL="685800" rtl="0" algn="l">
              <a:lnSpc>
                <a:spcPct val="90000"/>
              </a:lnSpc>
              <a:spcBef>
                <a:spcPts val="500"/>
              </a:spcBef>
              <a:spcAft>
                <a:spcPts val="0"/>
              </a:spcAft>
              <a:buClr>
                <a:schemeClr val="dk1"/>
              </a:buClr>
              <a:buSzPts val="2600"/>
              <a:buChar char="•"/>
            </a:pPr>
            <a:r>
              <a:rPr lang="en-SG" sz="2600"/>
              <a:t>Upgrade the mansard roof to more modern options</a:t>
            </a:r>
            <a:endParaRPr sz="2600"/>
          </a:p>
        </p:txBody>
      </p:sp>
      <p:sp>
        <p:nvSpPr>
          <p:cNvPr id="274" name="Google Shape;27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75" name="Google Shape;275;p18"/>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Discussion</a:t>
                      </a:r>
                      <a:endParaRPr/>
                    </a:p>
                  </a:txBody>
                  <a:tcPr marT="45725" marB="45725" marR="91450" marL="91450">
                    <a:solidFill>
                      <a:schemeClr val="accent6"/>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Limitations of the model</a:t>
            </a:r>
            <a:endParaRPr/>
          </a:p>
        </p:txBody>
      </p:sp>
      <p:sp>
        <p:nvSpPr>
          <p:cNvPr id="281" name="Google Shape;281;p19"/>
          <p:cNvSpPr txBox="1"/>
          <p:nvPr>
            <p:ph idx="1" type="body"/>
          </p:nvPr>
        </p:nvSpPr>
        <p:spPr>
          <a:xfrm>
            <a:off x="685801" y="1825625"/>
            <a:ext cx="10668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Dataset was provided only for a limited time period. It is difficult to predict housing prices on the future because it is heavily dependent on the economy in general.</a:t>
            </a:r>
            <a:endParaRPr/>
          </a:p>
          <a:p>
            <a:pPr indent="-228600" lvl="0" marL="228600" rtl="0" algn="l">
              <a:lnSpc>
                <a:spcPct val="90000"/>
              </a:lnSpc>
              <a:spcBef>
                <a:spcPts val="1000"/>
              </a:spcBef>
              <a:spcAft>
                <a:spcPts val="0"/>
              </a:spcAft>
              <a:buClr>
                <a:schemeClr val="dk1"/>
              </a:buClr>
              <a:buSzPts val="2800"/>
              <a:buChar char="•"/>
            </a:pPr>
            <a:r>
              <a:rPr lang="en-SG"/>
              <a:t>Model probably cannot be generalised across USA cities because each city has different population size, income levels, etc. We would need to have to adjust the Sale Prices to the income levels and population of each state after finding out the 2 variables’ relationship with housing Sale Price.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2" name="Google Shape;28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83" name="Google Shape;283;p19"/>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Discussion</a:t>
                      </a:r>
                      <a:endParaRPr/>
                    </a:p>
                  </a:txBody>
                  <a:tcPr marT="45725" marB="45725" marR="91450" marL="91450">
                    <a:solidFill>
                      <a:schemeClr val="accent6"/>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Discussion: Possible further improvements </a:t>
            </a:r>
            <a:endParaRPr/>
          </a:p>
        </p:txBody>
      </p:sp>
      <p:sp>
        <p:nvSpPr>
          <p:cNvPr id="289" name="Google Shape;289;p20"/>
          <p:cNvSpPr txBox="1"/>
          <p:nvPr>
            <p:ph idx="1" type="body"/>
          </p:nvPr>
        </p:nvSpPr>
        <p:spPr>
          <a:xfrm>
            <a:off x="838199" y="1825625"/>
            <a:ext cx="1106593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Can explore outliers to see the characteristics of houses are undervalued</a:t>
            </a:r>
            <a:endParaRPr/>
          </a:p>
          <a:p>
            <a:pPr indent="-228600" lvl="0" marL="228600" rtl="0" algn="l">
              <a:lnSpc>
                <a:spcPct val="90000"/>
              </a:lnSpc>
              <a:spcBef>
                <a:spcPts val="1000"/>
              </a:spcBef>
              <a:spcAft>
                <a:spcPts val="0"/>
              </a:spcAft>
              <a:buClr>
                <a:schemeClr val="dk1"/>
              </a:buClr>
              <a:buSzPts val="2800"/>
              <a:buChar char="•"/>
            </a:pPr>
            <a:r>
              <a:rPr lang="en-SG"/>
              <a:t>Can explore interaction variables (e.g. Basement Quality x Basement Size, and Subclass x Neighbourhood)</a:t>
            </a:r>
            <a:endParaRPr/>
          </a:p>
          <a:p>
            <a:pPr indent="-228600" lvl="0" marL="228600" rtl="0" algn="l">
              <a:lnSpc>
                <a:spcPct val="90000"/>
              </a:lnSpc>
              <a:spcBef>
                <a:spcPts val="1000"/>
              </a:spcBef>
              <a:spcAft>
                <a:spcPts val="0"/>
              </a:spcAft>
              <a:buClr>
                <a:schemeClr val="dk1"/>
              </a:buClr>
              <a:buSzPts val="2800"/>
              <a:buChar char="•"/>
            </a:pPr>
            <a:r>
              <a:rPr lang="en-SG"/>
              <a:t>Monthly analysis can be done to find the best month to sell a house for the real estate company. Month should be treated as a categorical variable.</a:t>
            </a:r>
            <a:endParaRPr/>
          </a:p>
          <a:p>
            <a:pPr indent="0" lvl="0" marL="0" rtl="0" algn="l">
              <a:lnSpc>
                <a:spcPct val="90000"/>
              </a:lnSpc>
              <a:spcBef>
                <a:spcPts val="1000"/>
              </a:spcBef>
              <a:spcAft>
                <a:spcPts val="0"/>
              </a:spcAft>
              <a:buClr>
                <a:schemeClr val="dk1"/>
              </a:buClr>
              <a:buSzPts val="2800"/>
              <a:buNone/>
            </a:pPr>
            <a:r>
              <a:t/>
            </a:r>
            <a:endParaRPr/>
          </a:p>
        </p:txBody>
      </p:sp>
      <p:sp>
        <p:nvSpPr>
          <p:cNvPr id="290" name="Google Shape;29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291" name="Google Shape;291;p20"/>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Discussion</a:t>
                      </a:r>
                      <a:endParaRPr/>
                    </a:p>
                  </a:txBody>
                  <a:tcPr marT="45725" marB="45725" marR="91450" marL="91450">
                    <a:solidFill>
                      <a:schemeClr val="accent6"/>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Helvetica Neue"/>
              <a:buNone/>
            </a:pPr>
            <a:r>
              <a:rPr b="0" i="0" lang="en-SG">
                <a:solidFill>
                  <a:srgbClr val="000000"/>
                </a:solidFill>
                <a:latin typeface="Helvetica Neue"/>
                <a:ea typeface="Helvetica Neue"/>
                <a:cs typeface="Helvetica Neue"/>
                <a:sym typeface="Helvetica Neue"/>
              </a:rPr>
              <a:t>Problem statement</a:t>
            </a:r>
            <a:endParaRPr/>
          </a:p>
        </p:txBody>
      </p:sp>
      <p:sp>
        <p:nvSpPr>
          <p:cNvPr id="101" name="Google Shape;101;p3"/>
          <p:cNvSpPr txBox="1"/>
          <p:nvPr>
            <p:ph idx="1" type="body"/>
          </p:nvPr>
        </p:nvSpPr>
        <p:spPr>
          <a:xfrm>
            <a:off x="838200" y="1690700"/>
            <a:ext cx="10515600" cy="1626600"/>
          </a:xfrm>
          <a:prstGeom prst="rect">
            <a:avLst/>
          </a:prstGeom>
          <a:noFill/>
          <a:ln>
            <a:noFill/>
          </a:ln>
        </p:spPr>
        <p:txBody>
          <a:bodyPr anchorCtr="0" anchor="t" bIns="45700" lIns="91425" spcFirstLastPara="1" rIns="91425" wrap="square" tIns="45700">
            <a:normAutofit fontScale="77500" lnSpcReduction="10000"/>
          </a:bodyPr>
          <a:lstStyle/>
          <a:p>
            <a:pPr indent="-188595" lvl="0" marL="228600" rtl="0" algn="l">
              <a:lnSpc>
                <a:spcPct val="90000"/>
              </a:lnSpc>
              <a:spcBef>
                <a:spcPts val="0"/>
              </a:spcBef>
              <a:spcAft>
                <a:spcPts val="0"/>
              </a:spcAft>
              <a:buClr>
                <a:srgbClr val="000000"/>
              </a:buClr>
              <a:buSzPct val="100000"/>
              <a:buFont typeface="Arial"/>
              <a:buChar char="•"/>
            </a:pPr>
            <a:r>
              <a:rPr lang="en-SG">
                <a:solidFill>
                  <a:srgbClr val="000000"/>
                </a:solidFill>
                <a:latin typeface="Helvetica Neue"/>
                <a:ea typeface="Helvetica Neue"/>
                <a:cs typeface="Helvetica Neue"/>
                <a:sym typeface="Helvetica Neue"/>
              </a:rPr>
              <a:t>We are from a data-driven r</a:t>
            </a:r>
            <a:r>
              <a:rPr b="0" i="0" lang="en-SG">
                <a:solidFill>
                  <a:srgbClr val="000000"/>
                </a:solidFill>
                <a:latin typeface="Helvetica Neue"/>
                <a:ea typeface="Helvetica Neue"/>
                <a:cs typeface="Helvetica Neue"/>
                <a:sym typeface="Helvetica Neue"/>
              </a:rPr>
              <a:t>eal estate company that wants to determine the most important characteristics that affect housing prices in Ames, Iowa.</a:t>
            </a:r>
            <a:endParaRPr b="0" i="0">
              <a:solidFill>
                <a:srgbClr val="000000"/>
              </a:solidFill>
              <a:latin typeface="Helvetica Neue"/>
              <a:ea typeface="Helvetica Neue"/>
              <a:cs typeface="Helvetica Neue"/>
              <a:sym typeface="Helvetica Neue"/>
            </a:endParaRPr>
          </a:p>
          <a:p>
            <a:pPr indent="0" lvl="0" marL="228600" rtl="0" algn="l">
              <a:lnSpc>
                <a:spcPct val="90000"/>
              </a:lnSpc>
              <a:spcBef>
                <a:spcPts val="0"/>
              </a:spcBef>
              <a:spcAft>
                <a:spcPts val="0"/>
              </a:spcAft>
              <a:buNone/>
            </a:pPr>
            <a:r>
              <a:t/>
            </a:r>
            <a:endParaRPr>
              <a:solidFill>
                <a:srgbClr val="000000"/>
              </a:solidFill>
              <a:latin typeface="Helvetica Neue"/>
              <a:ea typeface="Helvetica Neue"/>
              <a:cs typeface="Helvetica Neue"/>
              <a:sym typeface="Helvetica Neue"/>
            </a:endParaRPr>
          </a:p>
          <a:p>
            <a:pPr indent="-139382" lvl="0" marL="228600" rtl="0" algn="l">
              <a:lnSpc>
                <a:spcPct val="90000"/>
              </a:lnSpc>
              <a:spcBef>
                <a:spcPts val="0"/>
              </a:spcBef>
              <a:spcAft>
                <a:spcPts val="0"/>
              </a:spcAft>
              <a:buClr>
                <a:srgbClr val="000000"/>
              </a:buClr>
              <a:buSzPct val="64285"/>
              <a:buFont typeface="Helvetica Neue"/>
              <a:buChar char="•"/>
            </a:pPr>
            <a:r>
              <a:rPr lang="en-SG">
                <a:solidFill>
                  <a:srgbClr val="000000"/>
                </a:solidFill>
                <a:latin typeface="Helvetica Neue"/>
                <a:ea typeface="Helvetica Neue"/>
                <a:cs typeface="Helvetica Neue"/>
                <a:sym typeface="Helvetica Neue"/>
              </a:rPr>
              <a:t>Target audience: Investors in our company</a:t>
            </a:r>
            <a:endParaRPr>
              <a:solidFill>
                <a:srgbClr val="000000"/>
              </a:solidFill>
              <a:latin typeface="Helvetica Neue"/>
              <a:ea typeface="Helvetica Neue"/>
              <a:cs typeface="Helvetica Neue"/>
              <a:sym typeface="Helvetica Neue"/>
            </a:endParaRPr>
          </a:p>
          <a:p>
            <a:pPr indent="-50800" lvl="0" marL="228600" rtl="0" algn="l">
              <a:lnSpc>
                <a:spcPct val="90000"/>
              </a:lnSpc>
              <a:spcBef>
                <a:spcPts val="1000"/>
              </a:spcBef>
              <a:spcAft>
                <a:spcPts val="0"/>
              </a:spcAft>
              <a:buClr>
                <a:schemeClr val="dk1"/>
              </a:buClr>
              <a:buSzPct val="100000"/>
              <a:buNone/>
            </a:pPr>
            <a:r>
              <a:t/>
            </a:r>
            <a:endParaRPr/>
          </a:p>
        </p:txBody>
      </p:sp>
      <p:sp>
        <p:nvSpPr>
          <p:cNvPr id="102" name="Google Shape;102;p3"/>
          <p:cNvSpPr/>
          <p:nvPr/>
        </p:nvSpPr>
        <p:spPr>
          <a:xfrm>
            <a:off x="3134783" y="3555735"/>
            <a:ext cx="5016501" cy="2257425"/>
          </a:xfrm>
          <a:prstGeom prst="wedgeEllipseCallout">
            <a:avLst>
              <a:gd fmla="val -49694" name="adj1"/>
              <a:gd fmla="val 51248"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 What does a house wear?</a:t>
            </a:r>
            <a:endParaRPr/>
          </a:p>
          <a:p>
            <a:pPr indent="0" lvl="0" marL="0" marR="0" rtl="0" algn="ctr">
              <a:spcBef>
                <a:spcPts val="0"/>
              </a:spcBef>
              <a:spcAft>
                <a:spcPts val="0"/>
              </a:spcAft>
              <a:buNone/>
            </a:pPr>
            <a:r>
              <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txBox="1"/>
          <p:nvPr/>
        </p:nvSpPr>
        <p:spPr>
          <a:xfrm>
            <a:off x="4116716" y="4536772"/>
            <a:ext cx="3308400" cy="497100"/>
          </a:xfrm>
          <a:prstGeom prst="rect">
            <a:avLst/>
          </a:prstGeom>
          <a:solidFill>
            <a:schemeClr val="lt1"/>
          </a:solid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Font typeface="Arial"/>
              <a:buNone/>
            </a:pPr>
            <a:r>
              <a:rPr lang="en-SG" sz="1800">
                <a:solidFill>
                  <a:schemeClr val="dk1"/>
                </a:solidFill>
                <a:latin typeface="Calibri"/>
                <a:ea typeface="Calibri"/>
                <a:cs typeface="Calibri"/>
                <a:sym typeface="Calibri"/>
              </a:rPr>
              <a:t>A: Address!</a:t>
            </a:r>
            <a:endParaRPr/>
          </a:p>
        </p:txBody>
      </p:sp>
      <p:graphicFrame>
        <p:nvGraphicFramePr>
          <p:cNvPr id="104" name="Google Shape;104;p3"/>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1" lang="en-SG" sz="1800">
                          <a:solidFill>
                            <a:schemeClr val="lt1"/>
                          </a:solidFill>
                        </a:rPr>
                        <a:t>Problem statement</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105" name="Google Shape;10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
        <p:nvSpPr>
          <p:cNvPr id="106" name="Google Shape;106;p3"/>
          <p:cNvSpPr txBox="1"/>
          <p:nvPr/>
        </p:nvSpPr>
        <p:spPr>
          <a:xfrm>
            <a:off x="6938425" y="2460113"/>
            <a:ext cx="4848000" cy="1108200"/>
          </a:xfrm>
          <a:prstGeom prst="rect">
            <a:avLst/>
          </a:prstGeom>
          <a:solidFill>
            <a:srgbClr val="88888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SG" sz="3000">
                <a:solidFill>
                  <a:srgbClr val="FFFF00"/>
                </a:solidFill>
                <a:latin typeface="Calibri"/>
                <a:ea typeface="Calibri"/>
                <a:cs typeface="Calibri"/>
                <a:sym typeface="Calibri"/>
              </a:rPr>
              <a:t>Sound effect: </a:t>
            </a:r>
            <a:endParaRPr sz="3000">
              <a:solidFill>
                <a:srgbClr val="FFFF00"/>
              </a:solidFill>
              <a:latin typeface="Calibri"/>
              <a:ea typeface="Calibri"/>
              <a:cs typeface="Calibri"/>
              <a:sym typeface="Calibri"/>
            </a:endParaRPr>
          </a:p>
          <a:p>
            <a:pPr indent="0" lvl="0" marL="0" rtl="0" algn="ctr">
              <a:spcBef>
                <a:spcPts val="0"/>
              </a:spcBef>
              <a:spcAft>
                <a:spcPts val="0"/>
              </a:spcAft>
              <a:buNone/>
            </a:pPr>
            <a:r>
              <a:rPr lang="en-SG" sz="3000">
                <a:solidFill>
                  <a:srgbClr val="FFFF00"/>
                </a:solidFill>
                <a:latin typeface="Calibri"/>
                <a:ea typeface="Calibri"/>
                <a:cs typeface="Calibri"/>
                <a:sym typeface="Calibri"/>
              </a:rPr>
              <a:t>*Ba-dum-tss*</a:t>
            </a:r>
            <a:endParaRPr sz="2600">
              <a:solidFill>
                <a:srgbClr val="FFF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txBox="1"/>
          <p:nvPr>
            <p:ph idx="1" type="body"/>
          </p:nvPr>
        </p:nvSpPr>
        <p:spPr>
          <a:xfrm>
            <a:off x="3581401" y="6603736"/>
            <a:ext cx="4110568" cy="254264"/>
          </a:xfrm>
          <a:prstGeom prst="rect">
            <a:avLst/>
          </a:prstGeom>
          <a:noFill/>
          <a:ln>
            <a:noFill/>
          </a:ln>
        </p:spPr>
        <p:txBody>
          <a:bodyPr anchorCtr="0" anchor="t" bIns="45700" lIns="91425" spcFirstLastPara="1" rIns="91425" wrap="square" tIns="45700">
            <a:normAutofit fontScale="32500" lnSpcReduction="20000"/>
          </a:bodyPr>
          <a:lstStyle/>
          <a:p>
            <a:pPr indent="-228600" lvl="0" marL="228600" rtl="0" algn="l">
              <a:lnSpc>
                <a:spcPct val="90000"/>
              </a:lnSpc>
              <a:spcBef>
                <a:spcPts val="0"/>
              </a:spcBef>
              <a:spcAft>
                <a:spcPts val="0"/>
              </a:spcAft>
              <a:buClr>
                <a:schemeClr val="dk1"/>
              </a:buClr>
              <a:buSzPct val="100000"/>
              <a:buChar char="•"/>
            </a:pPr>
            <a:r>
              <a:rPr lang="en-SG"/>
              <a:t>Adapted from: https://darrylspeaks.com/bad-dad-jokes-for-real-estate-agents/</a:t>
            </a:r>
            <a:endParaRPr/>
          </a:p>
        </p:txBody>
      </p:sp>
      <p:sp>
        <p:nvSpPr>
          <p:cNvPr id="297" name="Google Shape;297;p21"/>
          <p:cNvSpPr/>
          <p:nvPr/>
        </p:nvSpPr>
        <p:spPr>
          <a:xfrm>
            <a:off x="5969000" y="4334934"/>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1"/>
          <p:cNvSpPr txBox="1"/>
          <p:nvPr>
            <p:ph type="title"/>
          </p:nvPr>
        </p:nvSpPr>
        <p:spPr>
          <a:xfrm>
            <a:off x="3782794" y="1263809"/>
            <a:ext cx="3833944" cy="10121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Helvetica Neue"/>
              <a:buNone/>
            </a:pPr>
            <a:r>
              <a:rPr b="0" i="0" lang="en-SG">
                <a:solidFill>
                  <a:srgbClr val="000000"/>
                </a:solidFill>
                <a:latin typeface="Helvetica Neue"/>
                <a:ea typeface="Helvetica Neue"/>
                <a:cs typeface="Helvetica Neue"/>
                <a:sym typeface="Helvetica Neue"/>
              </a:rPr>
              <a:t>The End (Ant)</a:t>
            </a:r>
            <a:endParaRPr/>
          </a:p>
        </p:txBody>
      </p:sp>
      <p:sp>
        <p:nvSpPr>
          <p:cNvPr id="299" name="Google Shape;29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pic>
        <p:nvPicPr>
          <p:cNvPr id="300" name="Google Shape;300;p21"/>
          <p:cNvPicPr preferRelativeResize="0"/>
          <p:nvPr/>
        </p:nvPicPr>
        <p:blipFill rotWithShape="1">
          <a:blip r:embed="rId3">
            <a:alphaModFix/>
          </a:blip>
          <a:srcRect b="0" l="0" r="0" t="0"/>
          <a:stretch/>
        </p:blipFill>
        <p:spPr>
          <a:xfrm>
            <a:off x="4256616" y="2237969"/>
            <a:ext cx="2880610" cy="2850127"/>
          </a:xfrm>
          <a:prstGeom prst="rect">
            <a:avLst/>
          </a:prstGeom>
          <a:noFill/>
          <a:ln>
            <a:noFill/>
          </a:ln>
        </p:spPr>
      </p:pic>
      <p:grpSp>
        <p:nvGrpSpPr>
          <p:cNvPr id="301" name="Google Shape;301;p21"/>
          <p:cNvGrpSpPr/>
          <p:nvPr/>
        </p:nvGrpSpPr>
        <p:grpSpPr>
          <a:xfrm>
            <a:off x="-8467" y="134407"/>
            <a:ext cx="12192000" cy="1162051"/>
            <a:chOff x="-247650" y="5527674"/>
            <a:chExt cx="12192000" cy="1162051"/>
          </a:xfrm>
        </p:grpSpPr>
        <p:pic>
          <p:nvPicPr>
            <p:cNvPr id="302" name="Google Shape;302;p21"/>
            <p:cNvPicPr preferRelativeResize="0"/>
            <p:nvPr/>
          </p:nvPicPr>
          <p:blipFill rotWithShape="1">
            <a:blip r:embed="rId4">
              <a:alphaModFix/>
            </a:blip>
            <a:srcRect b="0" l="0" r="0" t="0"/>
            <a:stretch/>
          </p:blipFill>
          <p:spPr>
            <a:xfrm>
              <a:off x="-247650" y="5527675"/>
              <a:ext cx="6343650" cy="1162050"/>
            </a:xfrm>
            <a:prstGeom prst="rect">
              <a:avLst/>
            </a:prstGeom>
            <a:noFill/>
            <a:ln>
              <a:noFill/>
            </a:ln>
          </p:spPr>
        </p:pic>
        <p:pic>
          <p:nvPicPr>
            <p:cNvPr id="303" name="Google Shape;303;p21"/>
            <p:cNvPicPr preferRelativeResize="0"/>
            <p:nvPr/>
          </p:nvPicPr>
          <p:blipFill rotWithShape="1">
            <a:blip r:embed="rId5">
              <a:alphaModFix/>
            </a:blip>
            <a:srcRect b="-1" l="0" r="0" t="-1"/>
            <a:stretch/>
          </p:blipFill>
          <p:spPr>
            <a:xfrm>
              <a:off x="5960533" y="5527674"/>
              <a:ext cx="5983817" cy="1162051"/>
            </a:xfrm>
            <a:prstGeom prst="rect">
              <a:avLst/>
            </a:prstGeom>
            <a:noFill/>
            <a:ln>
              <a:noFill/>
            </a:ln>
          </p:spPr>
        </p:pic>
      </p:grpSp>
      <p:grpSp>
        <p:nvGrpSpPr>
          <p:cNvPr id="304" name="Google Shape;304;p21"/>
          <p:cNvGrpSpPr/>
          <p:nvPr/>
        </p:nvGrpSpPr>
        <p:grpSpPr>
          <a:xfrm>
            <a:off x="-8467" y="5439409"/>
            <a:ext cx="12192000" cy="1162051"/>
            <a:chOff x="-247650" y="5527674"/>
            <a:chExt cx="12192000" cy="1162051"/>
          </a:xfrm>
        </p:grpSpPr>
        <p:pic>
          <p:nvPicPr>
            <p:cNvPr id="305" name="Google Shape;305;p21"/>
            <p:cNvPicPr preferRelativeResize="0"/>
            <p:nvPr/>
          </p:nvPicPr>
          <p:blipFill rotWithShape="1">
            <a:blip r:embed="rId4">
              <a:alphaModFix/>
            </a:blip>
            <a:srcRect b="0" l="0" r="0" t="0"/>
            <a:stretch/>
          </p:blipFill>
          <p:spPr>
            <a:xfrm>
              <a:off x="-247650" y="5527675"/>
              <a:ext cx="6343650" cy="1162050"/>
            </a:xfrm>
            <a:prstGeom prst="rect">
              <a:avLst/>
            </a:prstGeom>
            <a:noFill/>
            <a:ln>
              <a:noFill/>
            </a:ln>
          </p:spPr>
        </p:pic>
        <p:pic>
          <p:nvPicPr>
            <p:cNvPr id="306" name="Google Shape;306;p21"/>
            <p:cNvPicPr preferRelativeResize="0"/>
            <p:nvPr/>
          </p:nvPicPr>
          <p:blipFill rotWithShape="1">
            <a:blip r:embed="rId5">
              <a:alphaModFix/>
            </a:blip>
            <a:srcRect b="-1" l="0" r="0" t="-1"/>
            <a:stretch/>
          </p:blipFill>
          <p:spPr>
            <a:xfrm>
              <a:off x="5960533" y="5527674"/>
              <a:ext cx="5983817" cy="1162051"/>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
        <p:nvSpPr>
          <p:cNvPr id="112" name="Google Shape;112;p2"/>
          <p:cNvSpPr txBox="1"/>
          <p:nvPr>
            <p:ph idx="1" type="body"/>
          </p:nvPr>
        </p:nvSpPr>
        <p:spPr>
          <a:xfrm>
            <a:off x="964054" y="875453"/>
            <a:ext cx="10389745" cy="114130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SG"/>
              <a:t>Where is Ames located geographically?</a:t>
            </a:r>
            <a:endParaRPr/>
          </a:p>
          <a:p>
            <a:pPr indent="-228600" lvl="0" marL="228600" rtl="0" algn="l">
              <a:lnSpc>
                <a:spcPct val="90000"/>
              </a:lnSpc>
              <a:spcBef>
                <a:spcPts val="1000"/>
              </a:spcBef>
              <a:spcAft>
                <a:spcPts val="0"/>
              </a:spcAft>
              <a:buClr>
                <a:schemeClr val="dk1"/>
              </a:buClr>
              <a:buSzPct val="100000"/>
              <a:buFont typeface="Noto Sans Symbols"/>
              <a:buChar char="▪"/>
            </a:pPr>
            <a:r>
              <a:rPr lang="en-SG"/>
              <a:t>USA, Iowa</a:t>
            </a:r>
            <a:endParaRPr/>
          </a:p>
          <a:p>
            <a:pPr indent="-228600" lvl="0" marL="228600" rtl="0" algn="l">
              <a:lnSpc>
                <a:spcPct val="90000"/>
              </a:lnSpc>
              <a:spcBef>
                <a:spcPts val="1000"/>
              </a:spcBef>
              <a:spcAft>
                <a:spcPts val="0"/>
              </a:spcAft>
              <a:buClr>
                <a:schemeClr val="dk1"/>
              </a:buClr>
              <a:buSzPct val="100000"/>
              <a:buFont typeface="Noto Sans Symbols"/>
              <a:buChar char="▪"/>
            </a:pPr>
            <a:r>
              <a:rPr lang="en-SG"/>
              <a:t>Home to Iowa State University</a:t>
            </a:r>
            <a:endParaRPr/>
          </a:p>
        </p:txBody>
      </p:sp>
      <p:graphicFrame>
        <p:nvGraphicFramePr>
          <p:cNvPr id="113" name="Google Shape;113;p2"/>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1" lang="en-SG" sz="1800" u="none" cap="none" strike="noStrike">
                          <a:solidFill>
                            <a:schemeClr val="lt1"/>
                          </a:solidFill>
                        </a:rPr>
                        <a:t>Problem statement</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grpSp>
        <p:nvGrpSpPr>
          <p:cNvPr id="114" name="Google Shape;114;p2"/>
          <p:cNvGrpSpPr/>
          <p:nvPr/>
        </p:nvGrpSpPr>
        <p:grpSpPr>
          <a:xfrm>
            <a:off x="964055" y="2268008"/>
            <a:ext cx="10263890" cy="3458669"/>
            <a:chOff x="651224" y="2277533"/>
            <a:chExt cx="10263890" cy="3458669"/>
          </a:xfrm>
        </p:grpSpPr>
        <p:pic>
          <p:nvPicPr>
            <p:cNvPr id="115" name="Google Shape;115;p2"/>
            <p:cNvPicPr preferRelativeResize="0"/>
            <p:nvPr/>
          </p:nvPicPr>
          <p:blipFill rotWithShape="1">
            <a:blip r:embed="rId3">
              <a:alphaModFix/>
            </a:blip>
            <a:srcRect b="0" l="0" r="0" t="0"/>
            <a:stretch/>
          </p:blipFill>
          <p:spPr>
            <a:xfrm>
              <a:off x="651224" y="2277533"/>
              <a:ext cx="5589768" cy="3458669"/>
            </a:xfrm>
            <a:prstGeom prst="rect">
              <a:avLst/>
            </a:prstGeom>
            <a:noFill/>
            <a:ln>
              <a:noFill/>
            </a:ln>
          </p:spPr>
        </p:pic>
        <p:sp>
          <p:nvSpPr>
            <p:cNvPr id="116" name="Google Shape;116;p2"/>
            <p:cNvSpPr/>
            <p:nvPr/>
          </p:nvSpPr>
          <p:spPr>
            <a:xfrm>
              <a:off x="3251200" y="3352800"/>
              <a:ext cx="711200" cy="550333"/>
            </a:xfrm>
            <a:prstGeom prst="ellipse">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7" name="Google Shape;117;p2"/>
            <p:cNvPicPr preferRelativeResize="0"/>
            <p:nvPr/>
          </p:nvPicPr>
          <p:blipFill rotWithShape="1">
            <a:blip r:embed="rId4">
              <a:alphaModFix/>
            </a:blip>
            <a:srcRect b="0" l="5241" r="0" t="1358"/>
            <a:stretch/>
          </p:blipFill>
          <p:spPr>
            <a:xfrm>
              <a:off x="6240992" y="2277533"/>
              <a:ext cx="4674122" cy="3458668"/>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idx="1" type="body"/>
          </p:nvPr>
        </p:nvSpPr>
        <p:spPr>
          <a:xfrm>
            <a:off x="838200" y="1690688"/>
            <a:ext cx="10515600" cy="4486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Font typeface="Arial"/>
              <a:buChar char="•"/>
            </a:pPr>
            <a:r>
              <a:rPr lang="en-SG">
                <a:solidFill>
                  <a:srgbClr val="000000"/>
                </a:solidFill>
                <a:latin typeface="Helvetica Neue"/>
                <a:ea typeface="Helvetica Neue"/>
                <a:cs typeface="Helvetica Neue"/>
                <a:sym typeface="Helvetica Neue"/>
              </a:rPr>
              <a:t>Method: </a:t>
            </a:r>
            <a:endParaRPr/>
          </a:p>
          <a:p>
            <a:pPr indent="-228600" lvl="1" marL="685800" rtl="0" algn="l">
              <a:lnSpc>
                <a:spcPct val="90000"/>
              </a:lnSpc>
              <a:spcBef>
                <a:spcPts val="500"/>
              </a:spcBef>
              <a:spcAft>
                <a:spcPts val="0"/>
              </a:spcAft>
              <a:buClr>
                <a:srgbClr val="000000"/>
              </a:buClr>
              <a:buSzPts val="2400"/>
              <a:buChar char="•"/>
            </a:pPr>
            <a:r>
              <a:rPr lang="en-SG">
                <a:solidFill>
                  <a:srgbClr val="000000"/>
                </a:solidFill>
                <a:latin typeface="Helvetica Neue"/>
                <a:ea typeface="Helvetica Neue"/>
                <a:cs typeface="Helvetica Neue"/>
                <a:sym typeface="Helvetica Neue"/>
              </a:rPr>
              <a:t>To fit a regression model to determine the important determinants of Ames housing sale prices, and identify the most important variables.</a:t>
            </a:r>
            <a:endParaRPr/>
          </a:p>
          <a:p>
            <a:pPr indent="-228600" lvl="0" marL="228600" rtl="0" algn="l">
              <a:lnSpc>
                <a:spcPct val="90000"/>
              </a:lnSpc>
              <a:spcBef>
                <a:spcPts val="1000"/>
              </a:spcBef>
              <a:spcAft>
                <a:spcPts val="0"/>
              </a:spcAft>
              <a:buClr>
                <a:srgbClr val="000000"/>
              </a:buClr>
              <a:buSzPts val="2800"/>
              <a:buFont typeface="Arial"/>
              <a:buChar char="•"/>
            </a:pPr>
            <a:r>
              <a:rPr lang="en-SG">
                <a:solidFill>
                  <a:srgbClr val="000000"/>
                </a:solidFill>
                <a:latin typeface="Helvetica Neue"/>
                <a:ea typeface="Helvetica Neue"/>
                <a:cs typeface="Helvetica Neue"/>
                <a:sym typeface="Helvetica Neue"/>
              </a:rPr>
              <a:t>Questions to answer:</a:t>
            </a:r>
            <a:endParaRPr/>
          </a:p>
          <a:p>
            <a:pPr indent="-228600" lvl="1" marL="685800" rtl="0" algn="l">
              <a:lnSpc>
                <a:spcPct val="90000"/>
              </a:lnSpc>
              <a:spcBef>
                <a:spcPts val="500"/>
              </a:spcBef>
              <a:spcAft>
                <a:spcPts val="0"/>
              </a:spcAft>
              <a:buClr>
                <a:srgbClr val="000000"/>
              </a:buClr>
              <a:buSzPts val="2400"/>
              <a:buChar char="•"/>
            </a:pPr>
            <a:r>
              <a:rPr b="0" i="0" lang="en-SG">
                <a:solidFill>
                  <a:srgbClr val="000000"/>
                </a:solidFill>
                <a:latin typeface="Helvetica Neue"/>
                <a:ea typeface="Helvetica Neue"/>
                <a:cs typeface="Helvetica Neue"/>
                <a:sym typeface="Helvetica Neue"/>
              </a:rPr>
              <a:t>Which features appear to add the most value to a home?</a:t>
            </a:r>
            <a:endParaRPr/>
          </a:p>
          <a:p>
            <a:pPr indent="-228600" lvl="1" marL="685800" rtl="0" algn="l">
              <a:lnSpc>
                <a:spcPct val="90000"/>
              </a:lnSpc>
              <a:spcBef>
                <a:spcPts val="500"/>
              </a:spcBef>
              <a:spcAft>
                <a:spcPts val="0"/>
              </a:spcAft>
              <a:buClr>
                <a:srgbClr val="000000"/>
              </a:buClr>
              <a:buSzPts val="2400"/>
              <a:buChar char="•"/>
            </a:pPr>
            <a:r>
              <a:rPr b="0" i="0" lang="en-SG">
                <a:solidFill>
                  <a:srgbClr val="000000"/>
                </a:solidFill>
                <a:latin typeface="Helvetica Neue"/>
                <a:ea typeface="Helvetica Neue"/>
                <a:cs typeface="Helvetica Neue"/>
                <a:sym typeface="Helvetica Neue"/>
              </a:rPr>
              <a:t>Which features hurt the value of a home the most?</a:t>
            </a:r>
            <a:endParaRPr/>
          </a:p>
          <a:p>
            <a:pPr indent="-228600" lvl="1" marL="685800" rtl="0" algn="l">
              <a:lnSpc>
                <a:spcPct val="90000"/>
              </a:lnSpc>
              <a:spcBef>
                <a:spcPts val="500"/>
              </a:spcBef>
              <a:spcAft>
                <a:spcPts val="0"/>
              </a:spcAft>
              <a:buClr>
                <a:srgbClr val="000000"/>
              </a:buClr>
              <a:buSzPts val="2400"/>
              <a:buChar char="•"/>
            </a:pPr>
            <a:r>
              <a:rPr b="0" i="0" lang="en-SG">
                <a:solidFill>
                  <a:srgbClr val="000000"/>
                </a:solidFill>
                <a:latin typeface="Helvetica Neue"/>
                <a:ea typeface="Helvetica Neue"/>
                <a:cs typeface="Helvetica Neue"/>
                <a:sym typeface="Helvetica Neue"/>
              </a:rPr>
              <a:t>What are things that homeowners could improve in their homes to increase the value?</a:t>
            </a:r>
            <a:endParaRPr/>
          </a:p>
          <a:p>
            <a:pPr indent="-228600" lvl="1" marL="685800" rtl="0" algn="l">
              <a:lnSpc>
                <a:spcPct val="90000"/>
              </a:lnSpc>
              <a:spcBef>
                <a:spcPts val="500"/>
              </a:spcBef>
              <a:spcAft>
                <a:spcPts val="0"/>
              </a:spcAft>
              <a:buClr>
                <a:srgbClr val="000000"/>
              </a:buClr>
              <a:buSzPts val="2400"/>
              <a:buChar char="•"/>
            </a:pPr>
            <a:r>
              <a:rPr b="0" i="0" lang="en-SG">
                <a:solidFill>
                  <a:srgbClr val="000000"/>
                </a:solidFill>
                <a:latin typeface="Helvetica Neue"/>
                <a:ea typeface="Helvetica Neue"/>
                <a:cs typeface="Helvetica Neue"/>
                <a:sym typeface="Helvetica Neue"/>
              </a:rPr>
              <a:t>What neighborhoods seem like they might be a good investment?</a:t>
            </a:r>
            <a:endParaRPr/>
          </a:p>
        </p:txBody>
      </p:sp>
      <p:sp>
        <p:nvSpPr>
          <p:cNvPr id="123" name="Google Shape;12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124" name="Google Shape;124;p4"/>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1" lang="en-SG" sz="1800">
                          <a:solidFill>
                            <a:schemeClr val="lt1"/>
                          </a:solidFill>
                        </a:rPr>
                        <a:t>Problem statement</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idx="1" type="body"/>
          </p:nvPr>
        </p:nvSpPr>
        <p:spPr>
          <a:xfrm>
            <a:off x="1459521" y="2178644"/>
            <a:ext cx="4546600" cy="5122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SG" sz="1600" u="none" strike="noStrike"/>
              <a:t>E.g. Overall condition of the house rating, overall material and finish rating, Type of utilities available</a:t>
            </a:r>
            <a:endParaRPr b="0" i="0" sz="1600" u="none" strike="noStrike">
              <a:solidFill>
                <a:srgbClr val="000000"/>
              </a:solidFill>
              <a:latin typeface="Arimo"/>
              <a:ea typeface="Arimo"/>
              <a:cs typeface="Arimo"/>
              <a:sym typeface="Arimo"/>
            </a:endParaRPr>
          </a:p>
          <a:p>
            <a:pPr indent="-127000" lvl="0" marL="228600" rtl="0" algn="l">
              <a:lnSpc>
                <a:spcPct val="90000"/>
              </a:lnSpc>
              <a:spcBef>
                <a:spcPts val="1000"/>
              </a:spcBef>
              <a:spcAft>
                <a:spcPts val="0"/>
              </a:spcAft>
              <a:buClr>
                <a:schemeClr val="dk1"/>
              </a:buClr>
              <a:buSzPts val="1600"/>
              <a:buNone/>
            </a:pPr>
            <a:r>
              <a:t/>
            </a:r>
            <a:endParaRPr sz="1600"/>
          </a:p>
        </p:txBody>
      </p:sp>
      <p:sp>
        <p:nvSpPr>
          <p:cNvPr id="130" name="Google Shape;130;p5"/>
          <p:cNvSpPr/>
          <p:nvPr/>
        </p:nvSpPr>
        <p:spPr>
          <a:xfrm>
            <a:off x="1391788" y="1569154"/>
            <a:ext cx="4724400" cy="512232"/>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lt1"/>
                </a:solidFill>
                <a:latin typeface="Calibri"/>
                <a:ea typeface="Calibri"/>
                <a:cs typeface="Calibri"/>
                <a:sym typeface="Calibri"/>
              </a:rPr>
              <a:t>Ordinal Variables (Numerical) - 23</a:t>
            </a:r>
            <a:endParaRPr/>
          </a:p>
        </p:txBody>
      </p:sp>
      <p:sp>
        <p:nvSpPr>
          <p:cNvPr id="131" name="Google Shape;131;p5"/>
          <p:cNvSpPr/>
          <p:nvPr/>
        </p:nvSpPr>
        <p:spPr>
          <a:xfrm>
            <a:off x="1391788" y="2779663"/>
            <a:ext cx="4724400" cy="512232"/>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lt1"/>
                </a:solidFill>
                <a:latin typeface="Calibri"/>
                <a:ea typeface="Calibri"/>
                <a:cs typeface="Calibri"/>
                <a:sym typeface="Calibri"/>
              </a:rPr>
              <a:t>Nominal Variables (Categorical) - 23</a:t>
            </a:r>
            <a:endParaRPr/>
          </a:p>
        </p:txBody>
      </p:sp>
      <p:sp>
        <p:nvSpPr>
          <p:cNvPr id="132" name="Google Shape;132;p5"/>
          <p:cNvSpPr/>
          <p:nvPr/>
        </p:nvSpPr>
        <p:spPr>
          <a:xfrm>
            <a:off x="1391788" y="3990172"/>
            <a:ext cx="4724400" cy="512232"/>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lt1"/>
                </a:solidFill>
                <a:latin typeface="Calibri"/>
                <a:ea typeface="Calibri"/>
                <a:cs typeface="Calibri"/>
                <a:sym typeface="Calibri"/>
              </a:rPr>
              <a:t>Continuous Variables (Numerical) - 20</a:t>
            </a:r>
            <a:endParaRPr/>
          </a:p>
        </p:txBody>
      </p:sp>
      <p:sp>
        <p:nvSpPr>
          <p:cNvPr id="133" name="Google Shape;133;p5"/>
          <p:cNvSpPr/>
          <p:nvPr/>
        </p:nvSpPr>
        <p:spPr>
          <a:xfrm>
            <a:off x="1391788" y="5200681"/>
            <a:ext cx="4724400" cy="512232"/>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lt1"/>
                </a:solidFill>
                <a:latin typeface="Calibri"/>
                <a:ea typeface="Calibri"/>
                <a:cs typeface="Calibri"/>
                <a:sym typeface="Calibri"/>
              </a:rPr>
              <a:t>Discrete Variables (Numerical) - 14</a:t>
            </a:r>
            <a:endParaRPr/>
          </a:p>
        </p:txBody>
      </p:sp>
      <p:sp>
        <p:nvSpPr>
          <p:cNvPr id="134" name="Google Shape;134;p5"/>
          <p:cNvSpPr txBox="1"/>
          <p:nvPr/>
        </p:nvSpPr>
        <p:spPr>
          <a:xfrm>
            <a:off x="1459521" y="3424609"/>
            <a:ext cx="4351867" cy="512232"/>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E.g. Type of dwelling, Exterior covering on house, Garage Location</a:t>
            </a:r>
            <a:endParaRPr b="0" i="0" sz="1600" u="none" cap="none" strike="noStrike">
              <a:solidFill>
                <a:schemeClr val="dk1"/>
              </a:solidFill>
              <a:latin typeface="Calibri"/>
              <a:ea typeface="Calibri"/>
              <a:cs typeface="Calibri"/>
              <a:sym typeface="Calibri"/>
            </a:endParaRPr>
          </a:p>
        </p:txBody>
      </p:sp>
      <p:sp>
        <p:nvSpPr>
          <p:cNvPr id="135" name="Google Shape;135;p5"/>
          <p:cNvSpPr/>
          <p:nvPr/>
        </p:nvSpPr>
        <p:spPr>
          <a:xfrm>
            <a:off x="6479930" y="4885845"/>
            <a:ext cx="4595926" cy="889547"/>
          </a:xfrm>
          <a:prstGeom prst="roundRect">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lt1"/>
                </a:solidFill>
                <a:latin typeface="Calibri"/>
                <a:ea typeface="Calibri"/>
                <a:cs typeface="Calibri"/>
                <a:sym typeface="Calibri"/>
              </a:rPr>
              <a:t>Optional features for houses: </a:t>
            </a:r>
            <a:endParaRPr/>
          </a:p>
          <a:p>
            <a:pPr indent="0" lvl="0" marL="0" marR="0" rtl="0" algn="ctr">
              <a:spcBef>
                <a:spcPts val="0"/>
              </a:spcBef>
              <a:spcAft>
                <a:spcPts val="0"/>
              </a:spcAft>
              <a:buNone/>
            </a:pPr>
            <a:r>
              <a:rPr b="0" i="0" lang="en-SG" sz="1800" u="none" cap="none" strike="noStrike">
                <a:solidFill>
                  <a:schemeClr val="lt1"/>
                </a:solidFill>
                <a:latin typeface="Calibri"/>
                <a:ea typeface="Calibri"/>
                <a:cs typeface="Calibri"/>
                <a:sym typeface="Calibri"/>
              </a:rPr>
              <a:t>Garage, Pool, Fireplace, Basement, Driveway</a:t>
            </a:r>
            <a:endParaRPr/>
          </a:p>
        </p:txBody>
      </p:sp>
      <p:sp>
        <p:nvSpPr>
          <p:cNvPr id="136" name="Google Shape;136;p5"/>
          <p:cNvSpPr txBox="1"/>
          <p:nvPr/>
        </p:nvSpPr>
        <p:spPr>
          <a:xfrm>
            <a:off x="1459521" y="4629729"/>
            <a:ext cx="4351867" cy="51223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E.g. Size of garage, Lot Area, Pool Area</a:t>
            </a:r>
            <a:endParaRPr b="0" i="0" sz="1600" u="none" cap="none" strike="noStrike">
              <a:solidFill>
                <a:schemeClr val="dk1"/>
              </a:solidFill>
              <a:latin typeface="Calibri"/>
              <a:ea typeface="Calibri"/>
              <a:cs typeface="Calibri"/>
              <a:sym typeface="Calibri"/>
            </a:endParaRPr>
          </a:p>
        </p:txBody>
      </p:sp>
      <p:sp>
        <p:nvSpPr>
          <p:cNvPr id="137" name="Google Shape;137;p5"/>
          <p:cNvSpPr txBox="1"/>
          <p:nvPr/>
        </p:nvSpPr>
        <p:spPr>
          <a:xfrm>
            <a:off x="1459520" y="5840238"/>
            <a:ext cx="4351867" cy="512232"/>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E.g. Month Sold, Year Sold, Bedrooms Above Grade, Number of Fireplaces</a:t>
            </a:r>
            <a:endParaRPr b="0" i="0" sz="1600" u="none" cap="none" strike="noStrike">
              <a:solidFill>
                <a:schemeClr val="dk1"/>
              </a:solidFill>
              <a:latin typeface="Calibri"/>
              <a:ea typeface="Calibri"/>
              <a:cs typeface="Calibri"/>
              <a:sym typeface="Calibri"/>
            </a:endParaRPr>
          </a:p>
        </p:txBody>
      </p:sp>
      <p:sp>
        <p:nvSpPr>
          <p:cNvPr id="138" name="Google Shape;138;p5"/>
          <p:cNvSpPr txBox="1"/>
          <p:nvPr>
            <p:ph idx="12" type="sldNum"/>
          </p:nvPr>
        </p:nvSpPr>
        <p:spPr>
          <a:xfrm>
            <a:off x="7655831" y="6374248"/>
            <a:ext cx="2565856" cy="34722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
        <p:nvSpPr>
          <p:cNvPr id="139" name="Google Shape;139;p5"/>
          <p:cNvSpPr txBox="1"/>
          <p:nvPr/>
        </p:nvSpPr>
        <p:spPr>
          <a:xfrm>
            <a:off x="1391788" y="726301"/>
            <a:ext cx="4340145" cy="68563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2 additional observation identifiers: </a:t>
            </a:r>
            <a:r>
              <a:rPr b="0" i="1" lang="en-SG" sz="1600" u="none" cap="none" strike="noStrike">
                <a:solidFill>
                  <a:schemeClr val="dk1"/>
                </a:solidFill>
                <a:latin typeface="Calibri"/>
                <a:ea typeface="Calibri"/>
                <a:cs typeface="Calibri"/>
                <a:sym typeface="Calibri"/>
              </a:rPr>
              <a:t>PID </a:t>
            </a:r>
            <a:r>
              <a:rPr b="0" i="0" lang="en-SG" sz="1600" u="none" cap="none" strike="noStrike">
                <a:solidFill>
                  <a:schemeClr val="dk1"/>
                </a:solidFill>
                <a:latin typeface="Calibri"/>
                <a:ea typeface="Calibri"/>
                <a:cs typeface="Calibri"/>
                <a:sym typeface="Calibri"/>
              </a:rPr>
              <a:t>and </a:t>
            </a:r>
            <a:r>
              <a:rPr b="0" i="1" lang="en-SG" sz="1600" u="none" cap="none" strike="noStrike">
                <a:solidFill>
                  <a:schemeClr val="dk1"/>
                </a:solidFill>
                <a:latin typeface="Calibri"/>
                <a:ea typeface="Calibri"/>
                <a:cs typeface="Calibri"/>
                <a:sym typeface="Calibri"/>
              </a:rPr>
              <a:t>Id </a:t>
            </a:r>
            <a:endParaRPr/>
          </a:p>
          <a:p>
            <a:pPr indent="0" lvl="0" marL="0" marR="0" rtl="0" algn="l">
              <a:lnSpc>
                <a:spcPct val="90000"/>
              </a:lnSpc>
              <a:spcBef>
                <a:spcPts val="100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Y variable = </a:t>
            </a:r>
            <a:r>
              <a:rPr b="0" i="1" lang="en-SG" sz="1600" u="none" cap="none" strike="noStrike">
                <a:solidFill>
                  <a:schemeClr val="dk1"/>
                </a:solidFill>
                <a:latin typeface="Calibri"/>
                <a:ea typeface="Calibri"/>
                <a:cs typeface="Calibri"/>
                <a:sym typeface="Calibri"/>
              </a:rPr>
              <a:t>SalePrice</a:t>
            </a:r>
            <a:endParaRPr b="0" i="1" sz="1600" u="none" cap="none" strike="noStrike">
              <a:solidFill>
                <a:schemeClr val="dk1"/>
              </a:solidFill>
              <a:latin typeface="Calibri"/>
              <a:ea typeface="Calibri"/>
              <a:cs typeface="Calibri"/>
              <a:sym typeface="Calibri"/>
            </a:endParaRPr>
          </a:p>
        </p:txBody>
      </p:sp>
      <p:graphicFrame>
        <p:nvGraphicFramePr>
          <p:cNvPr id="140" name="Google Shape;140;p5"/>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1" lang="en-SG" sz="1800">
                          <a:solidFill>
                            <a:schemeClr val="lt1"/>
                          </a:solidFill>
                        </a:rPr>
                        <a:t>Problem statement</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pic>
        <p:nvPicPr>
          <p:cNvPr id="141" name="Google Shape;141;p5"/>
          <p:cNvPicPr preferRelativeResize="0"/>
          <p:nvPr/>
        </p:nvPicPr>
        <p:blipFill rotWithShape="1">
          <a:blip r:embed="rId3">
            <a:alphaModFix/>
          </a:blip>
          <a:srcRect b="0" l="0" r="0" t="0"/>
          <a:stretch/>
        </p:blipFill>
        <p:spPr>
          <a:xfrm>
            <a:off x="6380614" y="2818608"/>
            <a:ext cx="4618120" cy="16536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778934" y="52056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SG"/>
              <a:t>Frequency of Sale Prices in Ames Housing</a:t>
            </a:r>
            <a:endParaRPr/>
          </a:p>
        </p:txBody>
      </p:sp>
      <p:pic>
        <p:nvPicPr>
          <p:cNvPr id="147" name="Google Shape;147;p6"/>
          <p:cNvPicPr preferRelativeResize="0"/>
          <p:nvPr/>
        </p:nvPicPr>
        <p:blipFill rotWithShape="1">
          <a:blip r:embed="rId3">
            <a:alphaModFix/>
          </a:blip>
          <a:srcRect b="0" l="0" r="0" t="0"/>
          <a:stretch/>
        </p:blipFill>
        <p:spPr>
          <a:xfrm>
            <a:off x="2796650" y="1906675"/>
            <a:ext cx="6903225" cy="4094500"/>
          </a:xfrm>
          <a:prstGeom prst="rect">
            <a:avLst/>
          </a:prstGeom>
          <a:noFill/>
          <a:ln>
            <a:noFill/>
          </a:ln>
        </p:spPr>
      </p:pic>
      <p:sp>
        <p:nvSpPr>
          <p:cNvPr id="148" name="Google Shape;1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149" name="Google Shape;149;p6"/>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EDA</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757400" y="329675"/>
            <a:ext cx="8932200" cy="165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SG" sz="4000"/>
              <a:t>Are any variables strongly correlated? </a:t>
            </a:r>
            <a:endParaRPr/>
          </a:p>
        </p:txBody>
      </p:sp>
      <p:sp>
        <p:nvSpPr>
          <p:cNvPr id="155" name="Google Shape;155;p7"/>
          <p:cNvSpPr txBox="1"/>
          <p:nvPr>
            <p:ph idx="1" type="body"/>
          </p:nvPr>
        </p:nvSpPr>
        <p:spPr>
          <a:xfrm>
            <a:off x="838200" y="1943100"/>
            <a:ext cx="11003700" cy="47784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800"/>
              <a:buNone/>
            </a:pPr>
            <a:r>
              <a:rPr lang="en-SG" sz="2600"/>
              <a:t>For numerical data, we need to do something about the multicollinearity:</a:t>
            </a:r>
            <a:endParaRPr sz="2600"/>
          </a:p>
          <a:p>
            <a:pPr indent="0" lvl="0" marL="0" rtl="0" algn="l">
              <a:lnSpc>
                <a:spcPct val="70000"/>
              </a:lnSpc>
              <a:spcBef>
                <a:spcPts val="0"/>
              </a:spcBef>
              <a:spcAft>
                <a:spcPts val="0"/>
              </a:spcAft>
              <a:buClr>
                <a:schemeClr val="dk1"/>
              </a:buClr>
              <a:buSzPts val="2800"/>
              <a:buNone/>
            </a:pPr>
            <a:r>
              <a:t/>
            </a:r>
            <a:endParaRPr sz="2600"/>
          </a:p>
          <a:p>
            <a:pPr indent="-269240" lvl="0" marL="228600" rtl="0" algn="l">
              <a:lnSpc>
                <a:spcPct val="70000"/>
              </a:lnSpc>
              <a:spcBef>
                <a:spcPts val="1000"/>
              </a:spcBef>
              <a:spcAft>
                <a:spcPts val="0"/>
              </a:spcAft>
              <a:buClr>
                <a:schemeClr val="dk1"/>
              </a:buClr>
              <a:buSzPts val="2600"/>
              <a:buChar char="•"/>
            </a:pPr>
            <a:r>
              <a:rPr b="1" lang="en-SG" sz="2600"/>
              <a:t>'Gr Liv Area' </a:t>
            </a:r>
            <a:r>
              <a:rPr lang="en-SG" sz="2600"/>
              <a:t>and 'TotRms AbvGrd’ </a:t>
            </a:r>
            <a:r>
              <a:rPr b="1" lang="en-SG" sz="2600"/>
              <a:t>(corr = 0.81)</a:t>
            </a:r>
            <a:endParaRPr sz="2600"/>
          </a:p>
          <a:p>
            <a:pPr indent="-261619" lvl="1" marL="685800" rtl="0" algn="l">
              <a:lnSpc>
                <a:spcPct val="70000"/>
              </a:lnSpc>
              <a:spcBef>
                <a:spcPts val="500"/>
              </a:spcBef>
              <a:spcAft>
                <a:spcPts val="0"/>
              </a:spcAft>
              <a:buClr>
                <a:schemeClr val="dk1"/>
              </a:buClr>
              <a:buSzPts val="2200"/>
              <a:buChar char="•"/>
            </a:pPr>
            <a:r>
              <a:rPr lang="en-SG" sz="2200"/>
              <a:t>TotRms AbvGrd can be removed as it has a lower correlation to SalePrice</a:t>
            </a:r>
            <a:endParaRPr sz="2200"/>
          </a:p>
          <a:p>
            <a:pPr indent="0" lvl="0" marL="685800" rtl="0" algn="l">
              <a:lnSpc>
                <a:spcPct val="70000"/>
              </a:lnSpc>
              <a:spcBef>
                <a:spcPts val="500"/>
              </a:spcBef>
              <a:spcAft>
                <a:spcPts val="0"/>
              </a:spcAft>
              <a:buNone/>
            </a:pPr>
            <a:r>
              <a:t/>
            </a:r>
            <a:endParaRPr sz="2200"/>
          </a:p>
          <a:p>
            <a:pPr indent="-269240" lvl="0" marL="228600" rtl="0" algn="l">
              <a:lnSpc>
                <a:spcPct val="70000"/>
              </a:lnSpc>
              <a:spcBef>
                <a:spcPts val="1000"/>
              </a:spcBef>
              <a:spcAft>
                <a:spcPts val="0"/>
              </a:spcAft>
              <a:buClr>
                <a:schemeClr val="dk1"/>
              </a:buClr>
              <a:buSzPts val="2600"/>
              <a:buChar char="•"/>
            </a:pPr>
            <a:r>
              <a:rPr b="1" lang="en-SG" sz="2600"/>
              <a:t>'Garage Cars' </a:t>
            </a:r>
            <a:r>
              <a:rPr lang="en-SG" sz="2600"/>
              <a:t>and 'Garage Area’ </a:t>
            </a:r>
            <a:r>
              <a:rPr b="1" lang="en-SG" sz="2600"/>
              <a:t>(corr = 0.90)</a:t>
            </a:r>
            <a:r>
              <a:rPr lang="en-SG" sz="2600"/>
              <a:t> </a:t>
            </a:r>
            <a:endParaRPr sz="2600"/>
          </a:p>
          <a:p>
            <a:pPr indent="-261619" lvl="1" marL="685800" rtl="0" algn="l">
              <a:lnSpc>
                <a:spcPct val="70000"/>
              </a:lnSpc>
              <a:spcBef>
                <a:spcPts val="500"/>
              </a:spcBef>
              <a:spcAft>
                <a:spcPts val="0"/>
              </a:spcAft>
              <a:buClr>
                <a:schemeClr val="dk1"/>
              </a:buClr>
              <a:buSzPts val="2200"/>
              <a:buChar char="•"/>
            </a:pPr>
            <a:r>
              <a:rPr lang="en-SG" sz="2200"/>
              <a:t>Garage Area can be removed as Garage Cars is easier to visualize a discrete variable</a:t>
            </a:r>
            <a:endParaRPr sz="2200"/>
          </a:p>
          <a:p>
            <a:pPr indent="0" lvl="0" marL="685800" rtl="0" algn="l">
              <a:lnSpc>
                <a:spcPct val="70000"/>
              </a:lnSpc>
              <a:spcBef>
                <a:spcPts val="500"/>
              </a:spcBef>
              <a:spcAft>
                <a:spcPts val="0"/>
              </a:spcAft>
              <a:buNone/>
            </a:pPr>
            <a:r>
              <a:t/>
            </a:r>
            <a:endParaRPr sz="2200"/>
          </a:p>
          <a:p>
            <a:pPr indent="-269240" lvl="0" marL="228600" rtl="0" algn="l">
              <a:lnSpc>
                <a:spcPct val="70000"/>
              </a:lnSpc>
              <a:spcBef>
                <a:spcPts val="1000"/>
              </a:spcBef>
              <a:spcAft>
                <a:spcPts val="0"/>
              </a:spcAft>
              <a:buClr>
                <a:schemeClr val="dk1"/>
              </a:buClr>
              <a:buSzPts val="2600"/>
              <a:buChar char="•"/>
            </a:pPr>
            <a:r>
              <a:rPr lang="en-SG" sz="2600"/>
              <a:t>'Garage Yr Blt' and </a:t>
            </a:r>
            <a:r>
              <a:rPr b="1" lang="en-SG" sz="2600"/>
              <a:t>'Year Built’ (corr = 0.78)</a:t>
            </a:r>
            <a:endParaRPr sz="2600"/>
          </a:p>
          <a:p>
            <a:pPr indent="-261619" lvl="1" marL="685800" rtl="0" algn="l">
              <a:lnSpc>
                <a:spcPct val="70000"/>
              </a:lnSpc>
              <a:spcBef>
                <a:spcPts val="500"/>
              </a:spcBef>
              <a:spcAft>
                <a:spcPts val="0"/>
              </a:spcAft>
              <a:buClr>
                <a:schemeClr val="dk1"/>
              </a:buClr>
              <a:buSzPts val="2200"/>
              <a:buChar char="•"/>
            </a:pPr>
            <a:r>
              <a:rPr lang="en-SG" sz="2200"/>
              <a:t>The Garage and house are usually built in the same year, GarageYrBlt can be removed</a:t>
            </a:r>
            <a:endParaRPr sz="2200"/>
          </a:p>
          <a:p>
            <a:pPr indent="0" lvl="0" marL="685800" rtl="0" algn="l">
              <a:lnSpc>
                <a:spcPct val="70000"/>
              </a:lnSpc>
              <a:spcBef>
                <a:spcPts val="500"/>
              </a:spcBef>
              <a:spcAft>
                <a:spcPts val="0"/>
              </a:spcAft>
              <a:buNone/>
            </a:pPr>
            <a:r>
              <a:t/>
            </a:r>
            <a:endParaRPr sz="2200"/>
          </a:p>
          <a:p>
            <a:pPr indent="-269240" lvl="0" marL="228600" rtl="0" algn="l">
              <a:lnSpc>
                <a:spcPct val="70000"/>
              </a:lnSpc>
              <a:spcBef>
                <a:spcPts val="1000"/>
              </a:spcBef>
              <a:spcAft>
                <a:spcPts val="0"/>
              </a:spcAft>
              <a:buClr>
                <a:schemeClr val="dk1"/>
              </a:buClr>
              <a:buSzPts val="2600"/>
              <a:buChar char="•"/>
            </a:pPr>
            <a:r>
              <a:rPr lang="en-SG" sz="2600"/>
              <a:t>'</a:t>
            </a:r>
            <a:r>
              <a:rPr b="1" lang="en-SG" sz="2600"/>
              <a:t>1st Flr SF</a:t>
            </a:r>
            <a:r>
              <a:rPr lang="en-SG" sz="2600"/>
              <a:t>' and '</a:t>
            </a:r>
            <a:r>
              <a:rPr b="1" lang="en-SG" sz="2600"/>
              <a:t>Total Bsmt SF</a:t>
            </a:r>
            <a:r>
              <a:rPr lang="en-SG" sz="2600"/>
              <a:t>’ </a:t>
            </a:r>
            <a:r>
              <a:rPr b="1" lang="en-SG" sz="2600"/>
              <a:t>(corr = 0.79)</a:t>
            </a:r>
            <a:endParaRPr sz="2600"/>
          </a:p>
          <a:p>
            <a:pPr indent="-261619" lvl="1" marL="685800" rtl="0" algn="l">
              <a:lnSpc>
                <a:spcPct val="70000"/>
              </a:lnSpc>
              <a:spcBef>
                <a:spcPts val="500"/>
              </a:spcBef>
              <a:spcAft>
                <a:spcPts val="0"/>
              </a:spcAft>
              <a:buClr>
                <a:schemeClr val="dk1"/>
              </a:buClr>
              <a:buSzPts val="2200"/>
              <a:buChar char="•"/>
            </a:pPr>
            <a:r>
              <a:rPr lang="en-SG" sz="2200"/>
              <a:t>The 1st Flr SF and Total Bsmt SF can be combined (with the area of other floors) to form a new variable through feature engineering</a:t>
            </a:r>
            <a:endParaRPr sz="2200"/>
          </a:p>
        </p:txBody>
      </p:sp>
      <p:sp>
        <p:nvSpPr>
          <p:cNvPr id="156" name="Google Shape;1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157" name="Google Shape;157;p7"/>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EDA</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838200" y="43545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SG"/>
              <a:t>Final model characteristics</a:t>
            </a:r>
            <a:endParaRPr/>
          </a:p>
        </p:txBody>
      </p:sp>
      <p:sp>
        <p:nvSpPr>
          <p:cNvPr id="163" name="Google Shape;1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graphicFrame>
        <p:nvGraphicFramePr>
          <p:cNvPr id="164" name="Google Shape;164;p8"/>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Regression Model</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Variables</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165" name="Google Shape;165;p8"/>
          <p:cNvSpPr txBox="1"/>
          <p:nvPr/>
        </p:nvSpPr>
        <p:spPr>
          <a:xfrm>
            <a:off x="7250100" y="902038"/>
            <a:ext cx="1402500" cy="392400"/>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b="0" i="0" lang="en-SG" sz="1600" u="none" cap="none" strike="noStrike">
                <a:solidFill>
                  <a:schemeClr val="dk1"/>
                </a:solidFill>
                <a:latin typeface="Calibri"/>
                <a:ea typeface="Calibri"/>
                <a:cs typeface="Calibri"/>
                <a:sym typeface="Calibri"/>
              </a:rPr>
              <a:t>R</a:t>
            </a:r>
            <a:r>
              <a:rPr b="0" baseline="30000" i="0" lang="en-SG" sz="1600" u="none" cap="none" strike="noStrike">
                <a:solidFill>
                  <a:schemeClr val="dk1"/>
                </a:solidFill>
                <a:latin typeface="Calibri"/>
                <a:ea typeface="Calibri"/>
                <a:cs typeface="Calibri"/>
                <a:sym typeface="Calibri"/>
              </a:rPr>
              <a:t>2</a:t>
            </a:r>
            <a:r>
              <a:rPr b="0" i="0" lang="en-SG" sz="1600" u="none" cap="none" strike="noStrike">
                <a:solidFill>
                  <a:schemeClr val="dk1"/>
                </a:solidFill>
                <a:latin typeface="Calibri"/>
                <a:ea typeface="Calibri"/>
                <a:cs typeface="Calibri"/>
                <a:sym typeface="Calibri"/>
              </a:rPr>
              <a:t>:</a:t>
            </a:r>
            <a:r>
              <a:rPr lang="en-SG" sz="1600">
                <a:solidFill>
                  <a:schemeClr val="dk1"/>
                </a:solidFill>
                <a:latin typeface="Calibri"/>
                <a:ea typeface="Calibri"/>
                <a:cs typeface="Calibri"/>
                <a:sym typeface="Calibri"/>
              </a:rPr>
              <a:t> 0.913</a:t>
            </a:r>
            <a:endParaRPr/>
          </a:p>
        </p:txBody>
      </p:sp>
      <p:graphicFrame>
        <p:nvGraphicFramePr>
          <p:cNvPr id="166" name="Google Shape;166;p8"/>
          <p:cNvGraphicFramePr/>
          <p:nvPr/>
        </p:nvGraphicFramePr>
        <p:xfrm>
          <a:off x="5380850" y="1129895"/>
          <a:ext cx="3000000" cy="3000000"/>
        </p:xfrm>
        <a:graphic>
          <a:graphicData uri="http://schemas.openxmlformats.org/drawingml/2006/table">
            <a:tbl>
              <a:tblPr>
                <a:noFill/>
                <a:tableStyleId>{1A0E4B72-2E06-4850-BFED-36FE73EF594C}</a:tableStyleId>
              </a:tblPr>
              <a:tblGrid>
                <a:gridCol w="4268700"/>
              </a:tblGrid>
              <a:tr h="338275">
                <a:tc>
                  <a:txBody>
                    <a:bodyPr/>
                    <a:lstStyle/>
                    <a:p>
                      <a:pPr indent="0" lvl="0" marL="0" rtl="0" algn="l">
                        <a:spcBef>
                          <a:spcPts val="0"/>
                        </a:spcBef>
                        <a:spcAft>
                          <a:spcPts val="0"/>
                        </a:spcAft>
                        <a:buNone/>
                      </a:pPr>
                      <a:r>
                        <a:t/>
                      </a:r>
                      <a:endParaRPr/>
                    </a:p>
                  </a:txBody>
                  <a:tcPr marT="91425" marB="91425" marR="91425" marL="91425"/>
                </a:tc>
              </a:tr>
              <a:tr h="335000">
                <a:tc>
                  <a:txBody>
                    <a:bodyPr/>
                    <a:lstStyle/>
                    <a:p>
                      <a:pPr indent="0" lvl="0" marL="0" rtl="0" algn="l">
                        <a:spcBef>
                          <a:spcPts val="0"/>
                        </a:spcBef>
                        <a:spcAft>
                          <a:spcPts val="0"/>
                        </a:spcAft>
                        <a:buNone/>
                      </a:pPr>
                      <a:r>
                        <a:rPr lang="en-SG"/>
                        <a:t>Neighborhood_GrnHill</a:t>
                      </a:r>
                      <a:endParaRPr/>
                    </a:p>
                  </a:txBody>
                  <a:tcPr marT="91425" marB="91425" marR="91425" marL="91425"/>
                </a:tc>
              </a:tr>
              <a:tr h="335000">
                <a:tc>
                  <a:txBody>
                    <a:bodyPr/>
                    <a:lstStyle/>
                    <a:p>
                      <a:pPr indent="0" lvl="0" marL="0" rtl="0" algn="l">
                        <a:spcBef>
                          <a:spcPts val="0"/>
                        </a:spcBef>
                        <a:spcAft>
                          <a:spcPts val="0"/>
                        </a:spcAft>
                        <a:buNone/>
                      </a:pPr>
                      <a:r>
                        <a:rPr lang="en-SG"/>
                        <a:t>Neighborhood_StoneBr</a:t>
                      </a:r>
                      <a:endParaRPr/>
                    </a:p>
                  </a:txBody>
                  <a:tcPr marT="91425" marB="91425" marR="91425" marL="91425"/>
                </a:tc>
              </a:tr>
              <a:tr h="335000">
                <a:tc>
                  <a:txBody>
                    <a:bodyPr/>
                    <a:lstStyle/>
                    <a:p>
                      <a:pPr indent="0" lvl="0" marL="0" rtl="0" algn="l">
                        <a:spcBef>
                          <a:spcPts val="0"/>
                        </a:spcBef>
                        <a:spcAft>
                          <a:spcPts val="0"/>
                        </a:spcAft>
                        <a:buNone/>
                      </a:pPr>
                      <a:r>
                        <a:rPr lang="en-SG"/>
                        <a:t>MS SubClass_30</a:t>
                      </a:r>
                      <a:endParaRPr/>
                    </a:p>
                  </a:txBody>
                  <a:tcPr marT="91425" marB="91425" marR="91425" marL="91425"/>
                </a:tc>
              </a:tr>
              <a:tr h="335000">
                <a:tc>
                  <a:txBody>
                    <a:bodyPr/>
                    <a:lstStyle/>
                    <a:p>
                      <a:pPr indent="0" lvl="0" marL="0" rtl="0" algn="l">
                        <a:spcBef>
                          <a:spcPts val="0"/>
                        </a:spcBef>
                        <a:spcAft>
                          <a:spcPts val="0"/>
                        </a:spcAft>
                        <a:buNone/>
                      </a:pPr>
                      <a:r>
                        <a:rPr lang="en-SG"/>
                        <a:t>MS SubClass_45</a:t>
                      </a:r>
                      <a:endParaRPr/>
                    </a:p>
                  </a:txBody>
                  <a:tcPr marT="91425" marB="91425" marR="91425" marL="91425"/>
                </a:tc>
              </a:tr>
              <a:tr h="335000">
                <a:tc>
                  <a:txBody>
                    <a:bodyPr/>
                    <a:lstStyle/>
                    <a:p>
                      <a:pPr indent="0" lvl="0" marL="0" rtl="0" algn="l">
                        <a:spcBef>
                          <a:spcPts val="0"/>
                        </a:spcBef>
                        <a:spcAft>
                          <a:spcPts val="0"/>
                        </a:spcAft>
                        <a:buNone/>
                      </a:pPr>
                      <a:r>
                        <a:rPr lang="en-SG"/>
                        <a:t>MS SubClass_75</a:t>
                      </a:r>
                      <a:endParaRPr/>
                    </a:p>
                  </a:txBody>
                  <a:tcPr marT="91425" marB="91425" marR="91425" marL="91425"/>
                </a:tc>
              </a:tr>
              <a:tr h="335000">
                <a:tc>
                  <a:txBody>
                    <a:bodyPr/>
                    <a:lstStyle/>
                    <a:p>
                      <a:pPr indent="0" lvl="0" marL="0" rtl="0" algn="l">
                        <a:spcBef>
                          <a:spcPts val="0"/>
                        </a:spcBef>
                        <a:spcAft>
                          <a:spcPts val="0"/>
                        </a:spcAft>
                        <a:buNone/>
                      </a:pPr>
                      <a:r>
                        <a:rPr lang="en-SG"/>
                        <a:t>Garage Type_NA</a:t>
                      </a:r>
                      <a:endParaRPr/>
                    </a:p>
                  </a:txBody>
                  <a:tcPr marT="91425" marB="91425" marR="91425" marL="91425"/>
                </a:tc>
              </a:tr>
            </a:tbl>
          </a:graphicData>
        </a:graphic>
      </p:graphicFrame>
      <p:graphicFrame>
        <p:nvGraphicFramePr>
          <p:cNvPr id="167" name="Google Shape;167;p8"/>
          <p:cNvGraphicFramePr/>
          <p:nvPr/>
        </p:nvGraphicFramePr>
        <p:xfrm>
          <a:off x="8809725" y="1149788"/>
          <a:ext cx="3000000" cy="3000000"/>
        </p:xfrm>
        <a:graphic>
          <a:graphicData uri="http://schemas.openxmlformats.org/drawingml/2006/table">
            <a:tbl>
              <a:tblPr>
                <a:noFill/>
                <a:tableStyleId>{1A0E4B72-2E06-4850-BFED-36FE73EF594C}</a:tableStyleId>
              </a:tblPr>
              <a:tblGrid>
                <a:gridCol w="1863275"/>
              </a:tblGrid>
              <a:tr h="396200">
                <a:tc>
                  <a:txBody>
                    <a:bodyPr/>
                    <a:lstStyle/>
                    <a:p>
                      <a:pPr indent="0" lvl="0" marL="0" rtl="0" algn="l">
                        <a:spcBef>
                          <a:spcPts val="0"/>
                        </a:spcBef>
                        <a:spcAft>
                          <a:spcPts val="0"/>
                        </a:spcAft>
                        <a:buNone/>
                      </a:pPr>
                      <a:r>
                        <a:t/>
                      </a:r>
                      <a:endParaRPr/>
                    </a:p>
                  </a:txBody>
                  <a:tcPr marT="91425" marB="91425" marR="91425" marL="91425"/>
                </a:tc>
              </a:tr>
              <a:tr h="180975">
                <a:tc>
                  <a:txBody>
                    <a:bodyPr/>
                    <a:lstStyle/>
                    <a:p>
                      <a:pPr indent="0" lvl="0" marL="0" rtl="0" algn="l">
                        <a:spcBef>
                          <a:spcPts val="0"/>
                        </a:spcBef>
                        <a:spcAft>
                          <a:spcPts val="0"/>
                        </a:spcAft>
                        <a:buNone/>
                      </a:pPr>
                      <a:r>
                        <a:rPr lang="en-SG"/>
                        <a:t>Exter Qual</a:t>
                      </a:r>
                      <a:endParaRPr/>
                    </a:p>
                  </a:txBody>
                  <a:tcPr marT="91425" marB="91425" marR="91425" marL="91425"/>
                </a:tc>
              </a:tr>
              <a:tr h="180975">
                <a:tc>
                  <a:txBody>
                    <a:bodyPr/>
                    <a:lstStyle/>
                    <a:p>
                      <a:pPr indent="0" lvl="0" marL="0" rtl="0" algn="l">
                        <a:spcBef>
                          <a:spcPts val="0"/>
                        </a:spcBef>
                        <a:spcAft>
                          <a:spcPts val="0"/>
                        </a:spcAft>
                        <a:buNone/>
                      </a:pPr>
                      <a:r>
                        <a:rPr lang="en-SG"/>
                        <a:t>Overall Qual</a:t>
                      </a:r>
                      <a:endParaRPr/>
                    </a:p>
                  </a:txBody>
                  <a:tcPr marT="91425" marB="91425" marR="91425" marL="91425"/>
                </a:tc>
              </a:tr>
              <a:tr h="180975">
                <a:tc>
                  <a:txBody>
                    <a:bodyPr/>
                    <a:lstStyle/>
                    <a:p>
                      <a:pPr indent="0" lvl="0" marL="0" rtl="0" algn="l">
                        <a:spcBef>
                          <a:spcPts val="0"/>
                        </a:spcBef>
                        <a:spcAft>
                          <a:spcPts val="0"/>
                        </a:spcAft>
                        <a:buNone/>
                      </a:pPr>
                      <a:r>
                        <a:rPr lang="en-SG"/>
                        <a:t>Kitchen Qual</a:t>
                      </a:r>
                      <a:endParaRPr/>
                    </a:p>
                  </a:txBody>
                  <a:tcPr marT="91425" marB="91425" marR="91425" marL="91425"/>
                </a:tc>
              </a:tr>
              <a:tr h="180975">
                <a:tc>
                  <a:txBody>
                    <a:bodyPr/>
                    <a:lstStyle/>
                    <a:p>
                      <a:pPr indent="0" lvl="0" marL="0" rtl="0" algn="l">
                        <a:spcBef>
                          <a:spcPts val="0"/>
                        </a:spcBef>
                        <a:spcAft>
                          <a:spcPts val="0"/>
                        </a:spcAft>
                        <a:buNone/>
                      </a:pPr>
                      <a:r>
                        <a:rPr lang="en-SG"/>
                        <a:t>Garage Cars</a:t>
                      </a:r>
                      <a:endParaRPr/>
                    </a:p>
                  </a:txBody>
                  <a:tcPr marT="91425" marB="91425" marR="91425" marL="91425"/>
                </a:tc>
              </a:tr>
            </a:tbl>
          </a:graphicData>
        </a:graphic>
      </p:graphicFrame>
      <p:cxnSp>
        <p:nvCxnSpPr>
          <p:cNvPr id="168" name="Google Shape;168;p8"/>
          <p:cNvCxnSpPr/>
          <p:nvPr/>
        </p:nvCxnSpPr>
        <p:spPr>
          <a:xfrm>
            <a:off x="530975" y="3936088"/>
            <a:ext cx="11284800" cy="26100"/>
          </a:xfrm>
          <a:prstGeom prst="straightConnector1">
            <a:avLst/>
          </a:prstGeom>
          <a:noFill/>
          <a:ln cap="flat" cmpd="sng" w="9525">
            <a:solidFill>
              <a:schemeClr val="dk2"/>
            </a:solidFill>
            <a:prstDash val="solid"/>
            <a:round/>
            <a:headEnd len="med" w="med" type="none"/>
            <a:tailEnd len="med" w="med" type="none"/>
          </a:ln>
        </p:spPr>
      </p:cxnSp>
      <p:graphicFrame>
        <p:nvGraphicFramePr>
          <p:cNvPr id="169" name="Google Shape;169;p8"/>
          <p:cNvGraphicFramePr/>
          <p:nvPr/>
        </p:nvGraphicFramePr>
        <p:xfrm>
          <a:off x="5319875" y="4052500"/>
          <a:ext cx="3000000" cy="3000000"/>
        </p:xfrm>
        <a:graphic>
          <a:graphicData uri="http://schemas.openxmlformats.org/drawingml/2006/table">
            <a:tbl>
              <a:tblPr>
                <a:noFill/>
                <a:tableStyleId>{1A0E4B72-2E06-4850-BFED-36FE73EF594C}</a:tableStyleId>
              </a:tblPr>
              <a:tblGrid>
                <a:gridCol w="3229750"/>
              </a:tblGrid>
              <a:tr h="311625">
                <a:tc>
                  <a:txBody>
                    <a:bodyPr/>
                    <a:lstStyle/>
                    <a:p>
                      <a:pPr indent="0" lvl="0" marL="0" rtl="0" algn="l">
                        <a:spcBef>
                          <a:spcPts val="0"/>
                        </a:spcBef>
                        <a:spcAft>
                          <a:spcPts val="0"/>
                        </a:spcAft>
                        <a:buNone/>
                      </a:pPr>
                      <a:r>
                        <a:rPr lang="en-SG"/>
                        <a:t>Roof Style_Mansard</a:t>
                      </a:r>
                      <a:endParaRPr/>
                    </a:p>
                  </a:txBody>
                  <a:tcPr marT="91425" marB="91425" marR="91425" marL="91425"/>
                </a:tc>
              </a:tr>
              <a:tr h="311625">
                <a:tc>
                  <a:txBody>
                    <a:bodyPr/>
                    <a:lstStyle/>
                    <a:p>
                      <a:pPr indent="0" lvl="0" marL="0" rtl="0" algn="l">
                        <a:spcBef>
                          <a:spcPts val="0"/>
                        </a:spcBef>
                        <a:spcAft>
                          <a:spcPts val="0"/>
                        </a:spcAft>
                        <a:buNone/>
                      </a:pPr>
                      <a:r>
                        <a:rPr lang="en-SG"/>
                        <a:t>Neighborhood_NWAmes</a:t>
                      </a:r>
                      <a:endParaRPr/>
                    </a:p>
                  </a:txBody>
                  <a:tcPr marT="91425" marB="91425" marR="91425" marL="91425"/>
                </a:tc>
              </a:tr>
              <a:tr h="311625">
                <a:tc>
                  <a:txBody>
                    <a:bodyPr/>
                    <a:lstStyle/>
                    <a:p>
                      <a:pPr indent="0" lvl="0" marL="0" rtl="0" algn="l">
                        <a:spcBef>
                          <a:spcPts val="0"/>
                        </a:spcBef>
                        <a:spcAft>
                          <a:spcPts val="0"/>
                        </a:spcAft>
                        <a:buNone/>
                      </a:pPr>
                      <a:r>
                        <a:rPr lang="en-SG"/>
                        <a:t>Neighborhood_Gilbert</a:t>
                      </a:r>
                      <a:endParaRPr/>
                    </a:p>
                  </a:txBody>
                  <a:tcPr marT="91425" marB="91425" marR="91425" marL="91425"/>
                </a:tc>
              </a:tr>
              <a:tr h="311625">
                <a:tc>
                  <a:txBody>
                    <a:bodyPr/>
                    <a:lstStyle/>
                    <a:p>
                      <a:pPr indent="0" lvl="0" marL="0" rtl="0" algn="l">
                        <a:spcBef>
                          <a:spcPts val="0"/>
                        </a:spcBef>
                        <a:spcAft>
                          <a:spcPts val="0"/>
                        </a:spcAft>
                        <a:buNone/>
                      </a:pPr>
                      <a:r>
                        <a:rPr lang="en-SG"/>
                        <a:t>Neighborhood_SawyerW</a:t>
                      </a:r>
                      <a:endParaRPr/>
                    </a:p>
                  </a:txBody>
                  <a:tcPr marT="91425" marB="91425" marR="91425" marL="91425"/>
                </a:tc>
              </a:tr>
            </a:tbl>
          </a:graphicData>
        </a:graphic>
      </p:graphicFrame>
      <p:sp>
        <p:nvSpPr>
          <p:cNvPr id="170" name="Google Shape;170;p8"/>
          <p:cNvSpPr txBox="1"/>
          <p:nvPr/>
        </p:nvSpPr>
        <p:spPr>
          <a:xfrm>
            <a:off x="838200" y="1645650"/>
            <a:ext cx="4110900" cy="821700"/>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1600"/>
              <a:buFont typeface="Arial"/>
              <a:buNone/>
            </a:pPr>
            <a:r>
              <a:rPr lang="en-SG" sz="1600">
                <a:solidFill>
                  <a:schemeClr val="dk1"/>
                </a:solidFill>
                <a:latin typeface="Calibri"/>
                <a:ea typeface="Calibri"/>
                <a:cs typeface="Calibri"/>
                <a:sym typeface="Calibri"/>
              </a:rPr>
              <a:t>Variables with the largest positive coefficients</a:t>
            </a:r>
            <a:endParaRPr/>
          </a:p>
        </p:txBody>
      </p:sp>
      <p:sp>
        <p:nvSpPr>
          <p:cNvPr id="171" name="Google Shape;171;p8"/>
          <p:cNvSpPr txBox="1"/>
          <p:nvPr/>
        </p:nvSpPr>
        <p:spPr>
          <a:xfrm>
            <a:off x="838200" y="4052500"/>
            <a:ext cx="4110900" cy="702300"/>
          </a:xfrm>
          <a:prstGeom prst="rect">
            <a:avLst/>
          </a:prstGeom>
          <a:solidFill>
            <a:srgbClr val="D8E2F3"/>
          </a:solid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1600"/>
              <a:buFont typeface="Arial"/>
              <a:buNone/>
            </a:pPr>
            <a:r>
              <a:rPr lang="en-SG" sz="1600">
                <a:solidFill>
                  <a:schemeClr val="dk1"/>
                </a:solidFill>
                <a:latin typeface="Calibri"/>
                <a:ea typeface="Calibri"/>
                <a:cs typeface="Calibri"/>
                <a:sym typeface="Calibri"/>
              </a:rPr>
              <a:t>Variables with the largest negative coefficients</a:t>
            </a:r>
            <a:endParaRPr/>
          </a:p>
        </p:txBody>
      </p:sp>
      <p:graphicFrame>
        <p:nvGraphicFramePr>
          <p:cNvPr id="172" name="Google Shape;172;p8"/>
          <p:cNvGraphicFramePr/>
          <p:nvPr/>
        </p:nvGraphicFramePr>
        <p:xfrm>
          <a:off x="8809725" y="4052500"/>
          <a:ext cx="3000000" cy="3000000"/>
        </p:xfrm>
        <a:graphic>
          <a:graphicData uri="http://schemas.openxmlformats.org/drawingml/2006/table">
            <a:tbl>
              <a:tblPr>
                <a:noFill/>
                <a:tableStyleId>{1A0E4B72-2E06-4850-BFED-36FE73EF594C}</a:tableStyleId>
              </a:tblPr>
              <a:tblGrid>
                <a:gridCol w="2596350"/>
              </a:tblGrid>
              <a:tr h="311625">
                <a:tc>
                  <a:txBody>
                    <a:bodyPr/>
                    <a:lstStyle/>
                    <a:p>
                      <a:pPr indent="0" lvl="0" marL="0" rtl="0" algn="l">
                        <a:spcBef>
                          <a:spcPts val="0"/>
                        </a:spcBef>
                        <a:spcAft>
                          <a:spcPts val="0"/>
                        </a:spcAft>
                        <a:buNone/>
                      </a:pPr>
                      <a:r>
                        <a:rPr lang="en-SG"/>
                        <a:t>Yr Sold</a:t>
                      </a:r>
                      <a:endParaRPr/>
                    </a:p>
                  </a:txBody>
                  <a:tcPr marT="91425" marB="91425" marR="91425" marL="91425"/>
                </a:tc>
              </a:tr>
              <a:tr h="311625">
                <a:tc>
                  <a:txBody>
                    <a:bodyPr/>
                    <a:lstStyle/>
                    <a:p>
                      <a:pPr indent="0" lvl="0" marL="0" rtl="0" algn="l">
                        <a:spcBef>
                          <a:spcPts val="0"/>
                        </a:spcBef>
                        <a:spcAft>
                          <a:spcPts val="0"/>
                        </a:spcAft>
                        <a:buNone/>
                      </a:pPr>
                      <a:r>
                        <a:rPr lang="en-SG"/>
                        <a:t>Neighborhood_OldTown</a:t>
                      </a:r>
                      <a:endParaRPr/>
                    </a:p>
                  </a:txBody>
                  <a:tcPr marT="91425" marB="91425" marR="91425" marL="91425"/>
                </a:tc>
              </a:tr>
              <a:tr h="311625">
                <a:tc>
                  <a:txBody>
                    <a:bodyPr/>
                    <a:lstStyle/>
                    <a:p>
                      <a:pPr indent="0" lvl="0" marL="0" rtl="0" algn="l">
                        <a:spcBef>
                          <a:spcPts val="0"/>
                        </a:spcBef>
                        <a:spcAft>
                          <a:spcPts val="0"/>
                        </a:spcAft>
                        <a:buNone/>
                      </a:pPr>
                      <a:r>
                        <a:rPr lang="en-SG"/>
                        <a:t>Neighborhood_NAmes</a:t>
                      </a:r>
                      <a:endParaRPr/>
                    </a:p>
                  </a:txBody>
                  <a:tcPr marT="91425" marB="91425" marR="91425" marL="91425"/>
                </a:tc>
              </a:tr>
              <a:tr h="311625">
                <a:tc>
                  <a:txBody>
                    <a:bodyPr/>
                    <a:lstStyle/>
                    <a:p>
                      <a:pPr indent="0" lvl="0" marL="0" rtl="0" algn="l">
                        <a:spcBef>
                          <a:spcPts val="0"/>
                        </a:spcBef>
                        <a:spcAft>
                          <a:spcPts val="0"/>
                        </a:spcAft>
                        <a:buNone/>
                      </a:pPr>
                      <a:r>
                        <a:rPr lang="en-SG"/>
                        <a:t>Bedroom AbvGr</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idx="1" type="body"/>
          </p:nvPr>
        </p:nvSpPr>
        <p:spPr>
          <a:xfrm>
            <a:off x="562055" y="1247592"/>
            <a:ext cx="10877470" cy="705034"/>
          </a:xfrm>
          <a:prstGeom prst="rect">
            <a:avLst/>
          </a:prstGeom>
          <a:noFill/>
          <a:ln>
            <a:noFill/>
          </a:ln>
        </p:spPr>
        <p:txBody>
          <a:bodyPr anchorCtr="0" anchor="t" bIns="45700" lIns="91425" spcFirstLastPara="1" rIns="91425" wrap="square" tIns="45700">
            <a:normAutofit/>
          </a:bodyPr>
          <a:lstStyle/>
          <a:p>
            <a:pPr indent="-241934" lvl="0" marL="228600" rtl="0" algn="l">
              <a:lnSpc>
                <a:spcPct val="90000"/>
              </a:lnSpc>
              <a:spcBef>
                <a:spcPts val="0"/>
              </a:spcBef>
              <a:spcAft>
                <a:spcPts val="0"/>
              </a:spcAft>
              <a:buClr>
                <a:schemeClr val="dk1"/>
              </a:buClr>
              <a:buSzPts val="2800"/>
              <a:buChar char="•"/>
            </a:pPr>
            <a:r>
              <a:rPr lang="en-SG"/>
              <a:t>2 houses are outliers as they have the largest areas but low sale prices.</a:t>
            </a:r>
            <a:endParaRPr/>
          </a:p>
        </p:txBody>
      </p:sp>
      <p:pic>
        <p:nvPicPr>
          <p:cNvPr id="178" name="Google Shape;178;p9"/>
          <p:cNvPicPr preferRelativeResize="0"/>
          <p:nvPr/>
        </p:nvPicPr>
        <p:blipFill rotWithShape="1">
          <a:blip r:embed="rId3">
            <a:alphaModFix/>
          </a:blip>
          <a:srcRect b="0" l="0" r="0" t="0"/>
          <a:stretch/>
        </p:blipFill>
        <p:spPr>
          <a:xfrm>
            <a:off x="400850" y="2493286"/>
            <a:ext cx="4161660" cy="3631868"/>
          </a:xfrm>
          <a:prstGeom prst="rect">
            <a:avLst/>
          </a:prstGeom>
          <a:noFill/>
          <a:ln>
            <a:noFill/>
          </a:ln>
        </p:spPr>
      </p:pic>
      <p:graphicFrame>
        <p:nvGraphicFramePr>
          <p:cNvPr id="179" name="Google Shape;179;p9"/>
          <p:cNvGraphicFramePr/>
          <p:nvPr/>
        </p:nvGraphicFramePr>
        <p:xfrm>
          <a:off x="0" y="0"/>
          <a:ext cx="3000000" cy="3000000"/>
        </p:xfrm>
        <a:graphic>
          <a:graphicData uri="http://schemas.openxmlformats.org/drawingml/2006/table">
            <a:tbl>
              <a:tblPr bandRow="1" firstRow="1">
                <a:noFill/>
                <a:tableStyleId>{2B4CD4B1-7F32-466D-91A1-40FF9547775A}</a:tableStyleId>
              </a:tblPr>
              <a:tblGrid>
                <a:gridCol w="2438400"/>
                <a:gridCol w="2438400"/>
                <a:gridCol w="2438400"/>
                <a:gridCol w="2438400"/>
                <a:gridCol w="2438400"/>
              </a:tblGrid>
              <a:tr h="370850">
                <a:tc>
                  <a:txBody>
                    <a:bodyPr/>
                    <a:lstStyle/>
                    <a:p>
                      <a:pPr indent="0" lvl="0" marL="0" marR="0" rtl="0" algn="l">
                        <a:spcBef>
                          <a:spcPts val="0"/>
                        </a:spcBef>
                        <a:spcAft>
                          <a:spcPts val="0"/>
                        </a:spcAft>
                        <a:buNone/>
                      </a:pPr>
                      <a:r>
                        <a:rPr b="0" lang="en-SG" sz="1800">
                          <a:solidFill>
                            <a:schemeClr val="lt1"/>
                          </a:solidFill>
                        </a:rPr>
                        <a:t>Problem statement</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EDA</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0" lang="en-SG" sz="1800"/>
                        <a:t>Regression Model</a:t>
                      </a:r>
                      <a:endParaRPr/>
                    </a:p>
                  </a:txBody>
                  <a:tcPr marT="45725" marB="45725" marR="91450" marL="91450">
                    <a:solidFill>
                      <a:srgbClr val="A8D08C"/>
                    </a:solidFill>
                  </a:tcPr>
                </a:tc>
                <a:tc>
                  <a:txBody>
                    <a:bodyPr/>
                    <a:lstStyle/>
                    <a:p>
                      <a:pPr indent="0" lvl="0" marL="0" marR="0" rtl="0" algn="l">
                        <a:spcBef>
                          <a:spcPts val="0"/>
                        </a:spcBef>
                        <a:spcAft>
                          <a:spcPts val="0"/>
                        </a:spcAft>
                        <a:buNone/>
                      </a:pPr>
                      <a:r>
                        <a:rPr b="1" lang="en-SG" sz="1800"/>
                        <a:t>Variables</a:t>
                      </a:r>
                      <a:endParaRPr/>
                    </a:p>
                  </a:txBody>
                  <a:tcPr marT="45725" marB="45725" marR="91450" marL="91450">
                    <a:solidFill>
                      <a:schemeClr val="accent6"/>
                    </a:solidFill>
                  </a:tcPr>
                </a:tc>
                <a:tc>
                  <a:txBody>
                    <a:bodyPr/>
                    <a:lstStyle/>
                    <a:p>
                      <a:pPr indent="0" lvl="0" marL="0" marR="0" rtl="0" algn="l">
                        <a:spcBef>
                          <a:spcPts val="0"/>
                        </a:spcBef>
                        <a:spcAft>
                          <a:spcPts val="0"/>
                        </a:spcAft>
                        <a:buNone/>
                      </a:pPr>
                      <a:r>
                        <a:rPr b="0" lang="en-SG" sz="1800"/>
                        <a:t>Discussion</a:t>
                      </a:r>
                      <a:endParaRPr/>
                    </a:p>
                  </a:txBody>
                  <a:tcPr marT="45725" marB="45725" marR="91450" marL="91450">
                    <a:solidFill>
                      <a:srgbClr val="A8D08C"/>
                    </a:solidFill>
                  </a:tcPr>
                </a:tc>
              </a:tr>
            </a:tbl>
          </a:graphicData>
        </a:graphic>
      </p:graphicFrame>
      <p:sp>
        <p:nvSpPr>
          <p:cNvPr id="180" name="Google Shape;180;p9"/>
          <p:cNvSpPr/>
          <p:nvPr/>
        </p:nvSpPr>
        <p:spPr>
          <a:xfrm>
            <a:off x="400850" y="612774"/>
            <a:ext cx="4724400" cy="512232"/>
          </a:xfrm>
          <a:prstGeom prst="roundRect">
            <a:avLst>
              <a:gd fmla="val 16667" name="adj"/>
            </a:avLst>
          </a:prstGeom>
          <a:solidFill>
            <a:srgbClr val="38562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lt1"/>
                </a:solidFill>
                <a:latin typeface="Calibri"/>
                <a:ea typeface="Calibri"/>
                <a:cs typeface="Calibri"/>
                <a:sym typeface="Calibri"/>
              </a:rPr>
              <a:t>Continuous Variables (Numerical)</a:t>
            </a:r>
            <a:endParaRPr/>
          </a:p>
        </p:txBody>
      </p:sp>
      <p:sp>
        <p:nvSpPr>
          <p:cNvPr id="181" name="Google Shape;181;p9"/>
          <p:cNvSpPr/>
          <p:nvPr/>
        </p:nvSpPr>
        <p:spPr>
          <a:xfrm>
            <a:off x="3391581" y="4785303"/>
            <a:ext cx="529140" cy="482225"/>
          </a:xfrm>
          <a:prstGeom prst="ellipse">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9"/>
          <p:cNvSpPr/>
          <p:nvPr/>
        </p:nvSpPr>
        <p:spPr>
          <a:xfrm>
            <a:off x="5028268" y="3842328"/>
            <a:ext cx="1921163" cy="466892"/>
          </a:xfrm>
          <a:custGeom>
            <a:rect b="b" l="l" r="r" t="t"/>
            <a:pathLst>
              <a:path extrusionOk="0" h="120000" w="120000">
                <a:moveTo>
                  <a:pt x="0" y="0"/>
                </a:moveTo>
                <a:lnTo>
                  <a:pt x="120000" y="0"/>
                </a:lnTo>
                <a:lnTo>
                  <a:pt x="120000" y="120000"/>
                </a:lnTo>
                <a:lnTo>
                  <a:pt x="0" y="120000"/>
                </a:lnTo>
                <a:close/>
              </a:path>
              <a:path extrusionOk="0" fill="none" h="120000" w="120000">
                <a:moveTo>
                  <a:pt x="-1922" y="62857"/>
                </a:moveTo>
                <a:lnTo>
                  <a:pt x="-71962" y="263191"/>
                </a:lnTo>
              </a:path>
            </a:pathLst>
          </a:custGeom>
          <a:solidFill>
            <a:schemeClr val="lt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Remove outliers</a:t>
            </a:r>
            <a:endParaRPr/>
          </a:p>
        </p:txBody>
      </p:sp>
      <p:pic>
        <p:nvPicPr>
          <p:cNvPr id="183" name="Google Shape;183;p9"/>
          <p:cNvPicPr preferRelativeResize="0"/>
          <p:nvPr/>
        </p:nvPicPr>
        <p:blipFill rotWithShape="1">
          <a:blip r:embed="rId4">
            <a:alphaModFix/>
          </a:blip>
          <a:srcRect b="0" l="0" r="0" t="0"/>
          <a:stretch/>
        </p:blipFill>
        <p:spPr>
          <a:xfrm>
            <a:off x="7553241" y="2605567"/>
            <a:ext cx="4045136" cy="3519587"/>
          </a:xfrm>
          <a:prstGeom prst="rect">
            <a:avLst/>
          </a:prstGeom>
          <a:noFill/>
          <a:ln>
            <a:noFill/>
          </a:ln>
        </p:spPr>
      </p:pic>
      <p:sp>
        <p:nvSpPr>
          <p:cNvPr id="184" name="Google Shape;184;p9"/>
          <p:cNvSpPr/>
          <p:nvPr/>
        </p:nvSpPr>
        <p:spPr>
          <a:xfrm>
            <a:off x="5395859" y="4615594"/>
            <a:ext cx="1400282" cy="651934"/>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2022-10-27T12:40:57Z</dcterms:created>
  <dc:creator>Chun Shan Goh</dc:creator>
</cp:coreProperties>
</file>