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15" r:id="rId3"/>
    <p:sldId id="257" r:id="rId4"/>
    <p:sldId id="259" r:id="rId5"/>
    <p:sldId id="260" r:id="rId6"/>
    <p:sldId id="279" r:id="rId7"/>
    <p:sldId id="261" r:id="rId8"/>
    <p:sldId id="280" r:id="rId9"/>
    <p:sldId id="320" r:id="rId10"/>
    <p:sldId id="281" r:id="rId11"/>
    <p:sldId id="262" r:id="rId12"/>
    <p:sldId id="309" r:id="rId13"/>
    <p:sldId id="313" r:id="rId14"/>
    <p:sldId id="289" r:id="rId15"/>
    <p:sldId id="317" r:id="rId16"/>
    <p:sldId id="319" r:id="rId17"/>
    <p:sldId id="314" r:id="rId18"/>
    <p:sldId id="266" r:id="rId19"/>
    <p:sldId id="270" r:id="rId20"/>
    <p:sldId id="273" r:id="rId21"/>
    <p:sldId id="274" r:id="rId22"/>
    <p:sldId id="277" r:id="rId23"/>
    <p:sldId id="276" r:id="rId24"/>
    <p:sldId id="323" r:id="rId25"/>
    <p:sldId id="321" r:id="rId26"/>
    <p:sldId id="318" r:id="rId27"/>
    <p:sldId id="316" r:id="rId28"/>
    <p:sldId id="278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mpact" panose="020B0806030902050204" pitchFamily="34" charset="0"/>
      <p:regular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61FE33-710D-4AC4-ACFD-3802FB9F10A4}">
  <a:tblStyle styleId="{A961FE33-710D-4AC4-ACFD-3802FB9F1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46" autoAdjust="0"/>
    <p:restoredTop sz="94947" autoAdjust="0"/>
  </p:normalViewPr>
  <p:slideViewPr>
    <p:cSldViewPr snapToGrid="0">
      <p:cViewPr varScale="1">
        <p:scale>
          <a:sx n="81" d="100"/>
          <a:sy n="81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96289-985F-4EAC-88D1-7E947EAA919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1A05B6F-9BF2-4787-AC01-775907E1F7A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Imputation of missing values</a:t>
          </a:r>
        </a:p>
      </dgm:t>
    </dgm:pt>
    <dgm:pt modelId="{ABCCD80E-7C86-46A6-8835-1D2999F19130}" type="parTrans" cxnId="{5718B97F-D681-4F6B-AA57-E929FE83E52A}">
      <dgm:prSet/>
      <dgm:spPr/>
      <dgm:t>
        <a:bodyPr/>
        <a:lstStyle/>
        <a:p>
          <a:endParaRPr lang="en-SG"/>
        </a:p>
      </dgm:t>
    </dgm:pt>
    <dgm:pt modelId="{FDCBF4FB-CF7B-4D45-8602-B60B6E8D8CB8}" type="sibTrans" cxnId="{5718B97F-D681-4F6B-AA57-E929FE83E52A}">
      <dgm:prSet/>
      <dgm:spPr/>
      <dgm:t>
        <a:bodyPr/>
        <a:lstStyle/>
        <a:p>
          <a:endParaRPr lang="en-SG"/>
        </a:p>
      </dgm:t>
    </dgm:pt>
    <dgm:pt modelId="{960F38A2-600D-402F-98E5-09BFE8807437}">
      <dgm:prSet phldrT="[Text]" custT="1"/>
      <dgm:spPr/>
      <dgm:t>
        <a:bodyPr/>
        <a:lstStyle/>
        <a:p>
          <a:r>
            <a:rPr lang="en-SG" sz="1800" dirty="0">
              <a:solidFill>
                <a:schemeClr val="tx1"/>
              </a:solidFill>
            </a:rPr>
            <a:t>Impute missing data with nearest front/ back record for same patient</a:t>
          </a:r>
          <a:endParaRPr lang="en-SG" sz="1800" dirty="0"/>
        </a:p>
      </dgm:t>
    </dgm:pt>
    <dgm:pt modelId="{E9DF2F05-62B2-4CBE-A282-21D5EBBBF52C}" type="parTrans" cxnId="{ED47391C-C741-4BC7-9282-89B62D306521}">
      <dgm:prSet/>
      <dgm:spPr/>
      <dgm:t>
        <a:bodyPr/>
        <a:lstStyle/>
        <a:p>
          <a:endParaRPr lang="en-SG"/>
        </a:p>
      </dgm:t>
    </dgm:pt>
    <dgm:pt modelId="{2B9D1FF5-5B12-4FA2-9D18-368006D887B0}" type="sibTrans" cxnId="{ED47391C-C741-4BC7-9282-89B62D306521}">
      <dgm:prSet/>
      <dgm:spPr/>
      <dgm:t>
        <a:bodyPr/>
        <a:lstStyle/>
        <a:p>
          <a:endParaRPr lang="en-SG"/>
        </a:p>
      </dgm:t>
    </dgm:pt>
    <dgm:pt modelId="{3D83370F-CFAF-4256-A146-E6D2A82B55F6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Defining onset (for septic patients) and pseudo-onset (for non-septic patients) and window</a:t>
          </a:r>
        </a:p>
      </dgm:t>
    </dgm:pt>
    <dgm:pt modelId="{2C3E1AFE-F4FE-4116-92EE-4F1EAFB93A77}" type="parTrans" cxnId="{A55C4BF3-6F49-4079-9427-5361412DECE4}">
      <dgm:prSet/>
      <dgm:spPr/>
      <dgm:t>
        <a:bodyPr/>
        <a:lstStyle/>
        <a:p>
          <a:endParaRPr lang="en-SG"/>
        </a:p>
      </dgm:t>
    </dgm:pt>
    <dgm:pt modelId="{679493D2-1E07-4CC0-81D3-8E6C10E621DD}" type="sibTrans" cxnId="{A55C4BF3-6F49-4079-9427-5361412DECE4}">
      <dgm:prSet/>
      <dgm:spPr/>
      <dgm:t>
        <a:bodyPr/>
        <a:lstStyle/>
        <a:p>
          <a:endParaRPr lang="en-SG"/>
        </a:p>
      </dgm:t>
    </dgm:pt>
    <dgm:pt modelId="{BB1A8E76-48FA-4E2F-BD68-E8CC75DC0937}">
      <dgm:prSet phldrT="[Text]" custT="1"/>
      <dgm:spPr/>
      <dgm:t>
        <a:bodyPr/>
        <a:lstStyle/>
        <a:p>
          <a:r>
            <a:rPr lang="en-SG" sz="1800" dirty="0">
              <a:solidFill>
                <a:schemeClr val="tx1"/>
              </a:solidFill>
            </a:rPr>
            <a:t>For each patient, take an aggregate of 3 hours before the real/pseudo sepsis onset</a:t>
          </a:r>
          <a:endParaRPr lang="en-SG" sz="1800" dirty="0"/>
        </a:p>
      </dgm:t>
    </dgm:pt>
    <dgm:pt modelId="{99502C8B-4EEE-42D0-8364-114BDEE9397D}" type="parTrans" cxnId="{F04577C7-638D-4D7E-B6A8-BA835888F178}">
      <dgm:prSet/>
      <dgm:spPr/>
      <dgm:t>
        <a:bodyPr/>
        <a:lstStyle/>
        <a:p>
          <a:endParaRPr lang="en-SG"/>
        </a:p>
      </dgm:t>
    </dgm:pt>
    <dgm:pt modelId="{29E859A1-8D50-43EE-9041-DE8E5EC7EAE1}" type="sibTrans" cxnId="{F04577C7-638D-4D7E-B6A8-BA835888F178}">
      <dgm:prSet/>
      <dgm:spPr/>
      <dgm:t>
        <a:bodyPr/>
        <a:lstStyle/>
        <a:p>
          <a:endParaRPr lang="en-SG"/>
        </a:p>
      </dgm:t>
    </dgm:pt>
    <dgm:pt modelId="{6E8C59AA-BBF1-4DDC-A5E8-667803EB4B9E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Exclude null values</a:t>
          </a:r>
        </a:p>
        <a:p>
          <a:r>
            <a:rPr lang="en-SG" dirty="0">
              <a:solidFill>
                <a:schemeClr val="tx1"/>
              </a:solidFill>
            </a:rPr>
            <a:t>Exclude variables with high correlation </a:t>
          </a:r>
        </a:p>
      </dgm:t>
    </dgm:pt>
    <dgm:pt modelId="{1FC7C780-0E06-4EA7-B787-14F59CBBE55C}" type="parTrans" cxnId="{E766D32D-8333-4326-9B35-2889A1734C96}">
      <dgm:prSet/>
      <dgm:spPr/>
      <dgm:t>
        <a:bodyPr/>
        <a:lstStyle/>
        <a:p>
          <a:endParaRPr lang="en-SG"/>
        </a:p>
      </dgm:t>
    </dgm:pt>
    <dgm:pt modelId="{A9B94BB7-9823-4642-9C8C-2835D6F7263A}" type="sibTrans" cxnId="{E766D32D-8333-4326-9B35-2889A1734C96}">
      <dgm:prSet/>
      <dgm:spPr/>
      <dgm:t>
        <a:bodyPr/>
        <a:lstStyle/>
        <a:p>
          <a:endParaRPr lang="en-SG"/>
        </a:p>
      </dgm:t>
    </dgm:pt>
    <dgm:pt modelId="{35C1895A-9390-4F7D-AF23-8B229D63D61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Drop all rows with at least 1 Null value after imputation</a:t>
          </a:r>
          <a:endParaRPr lang="en-SG" dirty="0"/>
        </a:p>
      </dgm:t>
    </dgm:pt>
    <dgm:pt modelId="{69C5253A-9811-4F21-BF14-95E775A0A69A}" type="parTrans" cxnId="{A2E42385-6188-4D87-BA61-6DE8741B90AA}">
      <dgm:prSet/>
      <dgm:spPr/>
      <dgm:t>
        <a:bodyPr/>
        <a:lstStyle/>
        <a:p>
          <a:endParaRPr lang="en-SG"/>
        </a:p>
      </dgm:t>
    </dgm:pt>
    <dgm:pt modelId="{925BC313-8496-4CD7-A65A-81BC97418817}" type="sibTrans" cxnId="{A2E42385-6188-4D87-BA61-6DE8741B90AA}">
      <dgm:prSet/>
      <dgm:spPr/>
      <dgm:t>
        <a:bodyPr/>
        <a:lstStyle/>
        <a:p>
          <a:endParaRPr lang="en-SG"/>
        </a:p>
      </dgm:t>
    </dgm:pt>
    <dgm:pt modelId="{617525E3-394B-44F4-B6F2-7AFB848F988C}">
      <dgm:prSet phldrT="[Text]"/>
      <dgm:spPr/>
      <dgm:t>
        <a:bodyPr/>
        <a:lstStyle/>
        <a:p>
          <a:r>
            <a:rPr lang="en-SG" dirty="0"/>
            <a:t>Drop variables that are highly correlated with </a:t>
          </a:r>
          <a:r>
            <a:rPr lang="en-SG" dirty="0" err="1"/>
            <a:t>corr</a:t>
          </a:r>
          <a:r>
            <a:rPr lang="en-SG" dirty="0"/>
            <a:t>&gt;0.6</a:t>
          </a:r>
        </a:p>
      </dgm:t>
    </dgm:pt>
    <dgm:pt modelId="{BA92198B-FD80-49B4-9426-FBE091B79B46}" type="parTrans" cxnId="{2BC40373-CB97-48DB-8A88-F10AE47A05B4}">
      <dgm:prSet/>
      <dgm:spPr/>
      <dgm:t>
        <a:bodyPr/>
        <a:lstStyle/>
        <a:p>
          <a:endParaRPr lang="en-SG"/>
        </a:p>
      </dgm:t>
    </dgm:pt>
    <dgm:pt modelId="{2FCE5C13-6C85-446A-9AE8-427972A7B055}" type="sibTrans" cxnId="{2BC40373-CB97-48DB-8A88-F10AE47A05B4}">
      <dgm:prSet/>
      <dgm:spPr/>
      <dgm:t>
        <a:bodyPr/>
        <a:lstStyle/>
        <a:p>
          <a:endParaRPr lang="en-SG"/>
        </a:p>
      </dgm:t>
    </dgm:pt>
    <dgm:pt modelId="{57DF9CC5-BD3B-46A0-ACCF-6CBBD617CC39}">
      <dgm:prSet phldrT="[Text]"/>
      <dgm:spPr/>
      <dgm:t>
        <a:bodyPr/>
        <a:lstStyle/>
        <a:p>
          <a:r>
            <a:rPr lang="en-SG" dirty="0"/>
            <a:t>Scale minority data class if imbalanced</a:t>
          </a:r>
        </a:p>
      </dgm:t>
    </dgm:pt>
    <dgm:pt modelId="{807A5747-92B9-4BC1-AC3E-30AF61F5931A}" type="parTrans" cxnId="{008AE2B6-2DE7-4A88-879E-26FB9D98298B}">
      <dgm:prSet/>
      <dgm:spPr/>
      <dgm:t>
        <a:bodyPr/>
        <a:lstStyle/>
        <a:p>
          <a:endParaRPr lang="en-SG"/>
        </a:p>
      </dgm:t>
    </dgm:pt>
    <dgm:pt modelId="{476CCF86-8F80-4FB5-8106-0FC7AAF7D141}" type="sibTrans" cxnId="{008AE2B6-2DE7-4A88-879E-26FB9D98298B}">
      <dgm:prSet/>
      <dgm:spPr/>
      <dgm:t>
        <a:bodyPr/>
        <a:lstStyle/>
        <a:p>
          <a:endParaRPr lang="en-SG"/>
        </a:p>
      </dgm:t>
    </dgm:pt>
    <dgm:pt modelId="{F909027C-A66B-484D-9C14-63E8D4502AD6}" type="pres">
      <dgm:prSet presAssocID="{93896289-985F-4EAC-88D1-7E947EAA9196}" presName="rootnode" presStyleCnt="0">
        <dgm:presLayoutVars>
          <dgm:chMax/>
          <dgm:chPref/>
          <dgm:dir/>
          <dgm:animLvl val="lvl"/>
        </dgm:presLayoutVars>
      </dgm:prSet>
      <dgm:spPr/>
    </dgm:pt>
    <dgm:pt modelId="{44147007-026D-4A8E-96A3-D7352F16A297}" type="pres">
      <dgm:prSet presAssocID="{81A05B6F-9BF2-4787-AC01-775907E1F7A1}" presName="composite" presStyleCnt="0"/>
      <dgm:spPr/>
    </dgm:pt>
    <dgm:pt modelId="{5A741C00-BA7D-4B19-A890-DCFB81EDD401}" type="pres">
      <dgm:prSet presAssocID="{81A05B6F-9BF2-4787-AC01-775907E1F7A1}" presName="bentUpArrow1" presStyleLbl="alignImgPlace1" presStyleIdx="0" presStyleCnt="2"/>
      <dgm:spPr/>
    </dgm:pt>
    <dgm:pt modelId="{791199C5-6849-407B-90BA-33061EFE4153}" type="pres">
      <dgm:prSet presAssocID="{81A05B6F-9BF2-4787-AC01-775907E1F7A1}" presName="ParentText" presStyleLbl="node1" presStyleIdx="0" presStyleCnt="3" custScaleX="176422">
        <dgm:presLayoutVars>
          <dgm:chMax val="1"/>
          <dgm:chPref val="1"/>
          <dgm:bulletEnabled val="1"/>
        </dgm:presLayoutVars>
      </dgm:prSet>
      <dgm:spPr/>
    </dgm:pt>
    <dgm:pt modelId="{D4507CB8-28DF-4053-97FC-26A13340F2B6}" type="pres">
      <dgm:prSet presAssocID="{81A05B6F-9BF2-4787-AC01-775907E1F7A1}" presName="ChildText" presStyleLbl="revTx" presStyleIdx="0" presStyleCnt="3" custScaleX="376058" custLinFactX="100000" custLinFactNeighborX="101852" custLinFactNeighborY="-3271">
        <dgm:presLayoutVars>
          <dgm:chMax val="0"/>
          <dgm:chPref val="0"/>
          <dgm:bulletEnabled val="1"/>
        </dgm:presLayoutVars>
      </dgm:prSet>
      <dgm:spPr/>
    </dgm:pt>
    <dgm:pt modelId="{4EA5CAF9-2F97-411A-91D1-A9AEB45CC8FB}" type="pres">
      <dgm:prSet presAssocID="{FDCBF4FB-CF7B-4D45-8602-B60B6E8D8CB8}" presName="sibTrans" presStyleCnt="0"/>
      <dgm:spPr/>
    </dgm:pt>
    <dgm:pt modelId="{13F77132-D3F4-4033-AF01-5F61D287BCFA}" type="pres">
      <dgm:prSet presAssocID="{3D83370F-CFAF-4256-A146-E6D2A82B55F6}" presName="composite" presStyleCnt="0"/>
      <dgm:spPr/>
    </dgm:pt>
    <dgm:pt modelId="{4E1B8834-E303-4E86-B825-71053078D72F}" type="pres">
      <dgm:prSet presAssocID="{3D83370F-CFAF-4256-A146-E6D2A82B55F6}" presName="bentUpArrow1" presStyleLbl="alignImgPlace1" presStyleIdx="1" presStyleCnt="2" custLinFactNeighborX="-69004" custLinFactNeighborY="-9380"/>
      <dgm:spPr/>
    </dgm:pt>
    <dgm:pt modelId="{9AE81175-4187-43ED-847F-8769A7F35BCC}" type="pres">
      <dgm:prSet presAssocID="{3D83370F-CFAF-4256-A146-E6D2A82B55F6}" presName="ParentText" presStyleLbl="node1" presStyleIdx="1" presStyleCnt="3" custScaleX="198972" custLinFactNeighborX="-23682" custLinFactNeighborY="-7764">
        <dgm:presLayoutVars>
          <dgm:chMax val="1"/>
          <dgm:chPref val="1"/>
          <dgm:bulletEnabled val="1"/>
        </dgm:presLayoutVars>
      </dgm:prSet>
      <dgm:spPr/>
    </dgm:pt>
    <dgm:pt modelId="{D21317F8-7BA5-4F0B-92F0-B6C72BE2B091}" type="pres">
      <dgm:prSet presAssocID="{3D83370F-CFAF-4256-A146-E6D2A82B55F6}" presName="ChildText" presStyleLbl="revTx" presStyleIdx="1" presStyleCnt="3" custScaleX="259505" custLinFactX="34495" custLinFactNeighborX="100000" custLinFactNeighborY="-10141">
        <dgm:presLayoutVars>
          <dgm:chMax val="0"/>
          <dgm:chPref val="0"/>
          <dgm:bulletEnabled val="1"/>
        </dgm:presLayoutVars>
      </dgm:prSet>
      <dgm:spPr/>
    </dgm:pt>
    <dgm:pt modelId="{A4DA0942-45A6-48BC-86AF-BDE8C4CADD1B}" type="pres">
      <dgm:prSet presAssocID="{679493D2-1E07-4CC0-81D3-8E6C10E621DD}" presName="sibTrans" presStyleCnt="0"/>
      <dgm:spPr/>
    </dgm:pt>
    <dgm:pt modelId="{FA5D738F-1B2E-425B-9068-B5E3969CCB65}" type="pres">
      <dgm:prSet presAssocID="{6E8C59AA-BBF1-4DDC-A5E8-667803EB4B9E}" presName="composite" presStyleCnt="0"/>
      <dgm:spPr/>
    </dgm:pt>
    <dgm:pt modelId="{C235F43A-3C33-42FB-AEB4-5F2B72A54DE4}" type="pres">
      <dgm:prSet presAssocID="{6E8C59AA-BBF1-4DDC-A5E8-667803EB4B9E}" presName="ParentText" presStyleLbl="node1" presStyleIdx="2" presStyleCnt="3" custScaleX="166380" custLinFactNeighborX="-59155" custLinFactNeighborY="-1524">
        <dgm:presLayoutVars>
          <dgm:chMax val="1"/>
          <dgm:chPref val="1"/>
          <dgm:bulletEnabled val="1"/>
        </dgm:presLayoutVars>
      </dgm:prSet>
      <dgm:spPr/>
    </dgm:pt>
    <dgm:pt modelId="{1DC07EDC-8FB4-475E-A49D-F286584B54C2}" type="pres">
      <dgm:prSet presAssocID="{6E8C59AA-BBF1-4DDC-A5E8-667803EB4B9E}" presName="FinalChildText" presStyleLbl="revTx" presStyleIdx="2" presStyleCnt="3" custScaleX="212570" custScaleY="198213" custLinFactNeighborX="29032" custLinFactNeighborY="-3517">
        <dgm:presLayoutVars>
          <dgm:chMax val="0"/>
          <dgm:chPref val="0"/>
          <dgm:bulletEnabled val="1"/>
        </dgm:presLayoutVars>
      </dgm:prSet>
      <dgm:spPr/>
    </dgm:pt>
  </dgm:ptLst>
  <dgm:cxnLst>
    <dgm:cxn modelId="{27688603-DC3B-4F02-A9E3-3CC5D791E0FA}" type="presOf" srcId="{35C1895A-9390-4F7D-AF23-8B229D63D61D}" destId="{1DC07EDC-8FB4-475E-A49D-F286584B54C2}" srcOrd="0" destOrd="0" presId="urn:microsoft.com/office/officeart/2005/8/layout/StepDownProcess"/>
    <dgm:cxn modelId="{ED47391C-C741-4BC7-9282-89B62D306521}" srcId="{81A05B6F-9BF2-4787-AC01-775907E1F7A1}" destId="{960F38A2-600D-402F-98E5-09BFE8807437}" srcOrd="0" destOrd="0" parTransId="{E9DF2F05-62B2-4CBE-A282-21D5EBBBF52C}" sibTransId="{2B9D1FF5-5B12-4FA2-9D18-368006D887B0}"/>
    <dgm:cxn modelId="{A2E79D2C-5812-4D8F-A7AD-DA92C5BC9A17}" type="presOf" srcId="{BB1A8E76-48FA-4E2F-BD68-E8CC75DC0937}" destId="{D21317F8-7BA5-4F0B-92F0-B6C72BE2B091}" srcOrd="0" destOrd="0" presId="urn:microsoft.com/office/officeart/2005/8/layout/StepDownProcess"/>
    <dgm:cxn modelId="{E766D32D-8333-4326-9B35-2889A1734C96}" srcId="{93896289-985F-4EAC-88D1-7E947EAA9196}" destId="{6E8C59AA-BBF1-4DDC-A5E8-667803EB4B9E}" srcOrd="2" destOrd="0" parTransId="{1FC7C780-0E06-4EA7-B787-14F59CBBE55C}" sibTransId="{A9B94BB7-9823-4642-9C8C-2835D6F7263A}"/>
    <dgm:cxn modelId="{03A2022E-F38B-48B6-8127-668C370CE757}" type="presOf" srcId="{93896289-985F-4EAC-88D1-7E947EAA9196}" destId="{F909027C-A66B-484D-9C14-63E8D4502AD6}" srcOrd="0" destOrd="0" presId="urn:microsoft.com/office/officeart/2005/8/layout/StepDownProcess"/>
    <dgm:cxn modelId="{77023146-8AEE-4454-818D-55E5E43B7290}" type="presOf" srcId="{960F38A2-600D-402F-98E5-09BFE8807437}" destId="{D4507CB8-28DF-4053-97FC-26A13340F2B6}" srcOrd="0" destOrd="0" presId="urn:microsoft.com/office/officeart/2005/8/layout/StepDownProcess"/>
    <dgm:cxn modelId="{6BC1786D-1CFC-4661-9179-87B2A3C71607}" type="presOf" srcId="{617525E3-394B-44F4-B6F2-7AFB848F988C}" destId="{1DC07EDC-8FB4-475E-A49D-F286584B54C2}" srcOrd="0" destOrd="1" presId="urn:microsoft.com/office/officeart/2005/8/layout/StepDownProcess"/>
    <dgm:cxn modelId="{2BC40373-CB97-48DB-8A88-F10AE47A05B4}" srcId="{6E8C59AA-BBF1-4DDC-A5E8-667803EB4B9E}" destId="{617525E3-394B-44F4-B6F2-7AFB848F988C}" srcOrd="1" destOrd="0" parTransId="{BA92198B-FD80-49B4-9426-FBE091B79B46}" sibTransId="{2FCE5C13-6C85-446A-9AE8-427972A7B055}"/>
    <dgm:cxn modelId="{A931A977-5F02-4011-9D53-FBE3DF55A42F}" type="presOf" srcId="{3D83370F-CFAF-4256-A146-E6D2A82B55F6}" destId="{9AE81175-4187-43ED-847F-8769A7F35BCC}" srcOrd="0" destOrd="0" presId="urn:microsoft.com/office/officeart/2005/8/layout/StepDownProcess"/>
    <dgm:cxn modelId="{CFD0837D-1541-4BCE-9631-27050EDF930E}" type="presOf" srcId="{81A05B6F-9BF2-4787-AC01-775907E1F7A1}" destId="{791199C5-6849-407B-90BA-33061EFE4153}" srcOrd="0" destOrd="0" presId="urn:microsoft.com/office/officeart/2005/8/layout/StepDownProcess"/>
    <dgm:cxn modelId="{5718B97F-D681-4F6B-AA57-E929FE83E52A}" srcId="{93896289-985F-4EAC-88D1-7E947EAA9196}" destId="{81A05B6F-9BF2-4787-AC01-775907E1F7A1}" srcOrd="0" destOrd="0" parTransId="{ABCCD80E-7C86-46A6-8835-1D2999F19130}" sibTransId="{FDCBF4FB-CF7B-4D45-8602-B60B6E8D8CB8}"/>
    <dgm:cxn modelId="{A2E42385-6188-4D87-BA61-6DE8741B90AA}" srcId="{6E8C59AA-BBF1-4DDC-A5E8-667803EB4B9E}" destId="{35C1895A-9390-4F7D-AF23-8B229D63D61D}" srcOrd="0" destOrd="0" parTransId="{69C5253A-9811-4F21-BF14-95E775A0A69A}" sibTransId="{925BC313-8496-4CD7-A65A-81BC97418817}"/>
    <dgm:cxn modelId="{724BAAA4-926F-429F-8CF2-8D7AC75EC178}" type="presOf" srcId="{57DF9CC5-BD3B-46A0-ACCF-6CBBD617CC39}" destId="{1DC07EDC-8FB4-475E-A49D-F286584B54C2}" srcOrd="0" destOrd="2" presId="urn:microsoft.com/office/officeart/2005/8/layout/StepDownProcess"/>
    <dgm:cxn modelId="{008AE2B6-2DE7-4A88-879E-26FB9D98298B}" srcId="{6E8C59AA-BBF1-4DDC-A5E8-667803EB4B9E}" destId="{57DF9CC5-BD3B-46A0-ACCF-6CBBD617CC39}" srcOrd="2" destOrd="0" parTransId="{807A5747-92B9-4BC1-AC3E-30AF61F5931A}" sibTransId="{476CCF86-8F80-4FB5-8106-0FC7AAF7D141}"/>
    <dgm:cxn modelId="{F04577C7-638D-4D7E-B6A8-BA835888F178}" srcId="{3D83370F-CFAF-4256-A146-E6D2A82B55F6}" destId="{BB1A8E76-48FA-4E2F-BD68-E8CC75DC0937}" srcOrd="0" destOrd="0" parTransId="{99502C8B-4EEE-42D0-8364-114BDEE9397D}" sibTransId="{29E859A1-8D50-43EE-9041-DE8E5EC7EAE1}"/>
    <dgm:cxn modelId="{E9B12DED-ACB6-4D3B-A73A-03BF442A11B1}" type="presOf" srcId="{6E8C59AA-BBF1-4DDC-A5E8-667803EB4B9E}" destId="{C235F43A-3C33-42FB-AEB4-5F2B72A54DE4}" srcOrd="0" destOrd="0" presId="urn:microsoft.com/office/officeart/2005/8/layout/StepDownProcess"/>
    <dgm:cxn modelId="{A55C4BF3-6F49-4079-9427-5361412DECE4}" srcId="{93896289-985F-4EAC-88D1-7E947EAA9196}" destId="{3D83370F-CFAF-4256-A146-E6D2A82B55F6}" srcOrd="1" destOrd="0" parTransId="{2C3E1AFE-F4FE-4116-92EE-4F1EAFB93A77}" sibTransId="{679493D2-1E07-4CC0-81D3-8E6C10E621DD}"/>
    <dgm:cxn modelId="{1C13A4E9-D2BC-4573-BF7C-43953A1955F0}" type="presParOf" srcId="{F909027C-A66B-484D-9C14-63E8D4502AD6}" destId="{44147007-026D-4A8E-96A3-D7352F16A297}" srcOrd="0" destOrd="0" presId="urn:microsoft.com/office/officeart/2005/8/layout/StepDownProcess"/>
    <dgm:cxn modelId="{85C2B9DE-8ED5-4B4E-A1CA-8E9BA62B76FB}" type="presParOf" srcId="{44147007-026D-4A8E-96A3-D7352F16A297}" destId="{5A741C00-BA7D-4B19-A890-DCFB81EDD401}" srcOrd="0" destOrd="0" presId="urn:microsoft.com/office/officeart/2005/8/layout/StepDownProcess"/>
    <dgm:cxn modelId="{50CF181E-1CF5-4B78-941C-0657FF64B3E7}" type="presParOf" srcId="{44147007-026D-4A8E-96A3-D7352F16A297}" destId="{791199C5-6849-407B-90BA-33061EFE4153}" srcOrd="1" destOrd="0" presId="urn:microsoft.com/office/officeart/2005/8/layout/StepDownProcess"/>
    <dgm:cxn modelId="{BAD4BD54-20B4-4788-80C8-22A720C5A926}" type="presParOf" srcId="{44147007-026D-4A8E-96A3-D7352F16A297}" destId="{D4507CB8-28DF-4053-97FC-26A13340F2B6}" srcOrd="2" destOrd="0" presId="urn:microsoft.com/office/officeart/2005/8/layout/StepDownProcess"/>
    <dgm:cxn modelId="{A0BDFE7B-0267-4C5F-A064-AB3E4E90D456}" type="presParOf" srcId="{F909027C-A66B-484D-9C14-63E8D4502AD6}" destId="{4EA5CAF9-2F97-411A-91D1-A9AEB45CC8FB}" srcOrd="1" destOrd="0" presId="urn:microsoft.com/office/officeart/2005/8/layout/StepDownProcess"/>
    <dgm:cxn modelId="{8021F09B-BCC2-440D-8E22-B4EA75AD39AF}" type="presParOf" srcId="{F909027C-A66B-484D-9C14-63E8D4502AD6}" destId="{13F77132-D3F4-4033-AF01-5F61D287BCFA}" srcOrd="2" destOrd="0" presId="urn:microsoft.com/office/officeart/2005/8/layout/StepDownProcess"/>
    <dgm:cxn modelId="{4FA5F4E6-072A-4C6C-BF2C-A7CFAAE70D53}" type="presParOf" srcId="{13F77132-D3F4-4033-AF01-5F61D287BCFA}" destId="{4E1B8834-E303-4E86-B825-71053078D72F}" srcOrd="0" destOrd="0" presId="urn:microsoft.com/office/officeart/2005/8/layout/StepDownProcess"/>
    <dgm:cxn modelId="{80983FBD-D83C-4B2B-9082-334D5F50D9B5}" type="presParOf" srcId="{13F77132-D3F4-4033-AF01-5F61D287BCFA}" destId="{9AE81175-4187-43ED-847F-8769A7F35BCC}" srcOrd="1" destOrd="0" presId="urn:microsoft.com/office/officeart/2005/8/layout/StepDownProcess"/>
    <dgm:cxn modelId="{A6B262DB-49F3-4E61-AE8E-093EECFFE9FB}" type="presParOf" srcId="{13F77132-D3F4-4033-AF01-5F61D287BCFA}" destId="{D21317F8-7BA5-4F0B-92F0-B6C72BE2B091}" srcOrd="2" destOrd="0" presId="urn:microsoft.com/office/officeart/2005/8/layout/StepDownProcess"/>
    <dgm:cxn modelId="{7DA17000-6F4E-4A79-961C-C6FA243506F6}" type="presParOf" srcId="{F909027C-A66B-484D-9C14-63E8D4502AD6}" destId="{A4DA0942-45A6-48BC-86AF-BDE8C4CADD1B}" srcOrd="3" destOrd="0" presId="urn:microsoft.com/office/officeart/2005/8/layout/StepDownProcess"/>
    <dgm:cxn modelId="{5E12C600-E4CF-4936-A4EC-D1364A6C53FF}" type="presParOf" srcId="{F909027C-A66B-484D-9C14-63E8D4502AD6}" destId="{FA5D738F-1B2E-425B-9068-B5E3969CCB65}" srcOrd="4" destOrd="0" presId="urn:microsoft.com/office/officeart/2005/8/layout/StepDownProcess"/>
    <dgm:cxn modelId="{D3B4195E-A025-4706-A493-B698CB11514B}" type="presParOf" srcId="{FA5D738F-1B2E-425B-9068-B5E3969CCB65}" destId="{C235F43A-3C33-42FB-AEB4-5F2B72A54DE4}" srcOrd="0" destOrd="0" presId="urn:microsoft.com/office/officeart/2005/8/layout/StepDownProcess"/>
    <dgm:cxn modelId="{81BF1277-C0CD-4A71-BE92-16BB5AF94C2A}" type="presParOf" srcId="{FA5D738F-1B2E-425B-9068-B5E3969CCB65}" destId="{1DC07EDC-8FB4-475E-A49D-F286584B54C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41C00-BA7D-4B19-A890-DCFB81EDD401}">
      <dsp:nvSpPr>
        <dsp:cNvPr id="0" name=""/>
        <dsp:cNvSpPr/>
      </dsp:nvSpPr>
      <dsp:spPr>
        <a:xfrm rot="5400000">
          <a:off x="1532684" y="1285430"/>
          <a:ext cx="1139429" cy="12972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199C5-6849-407B-90BA-33061EFE4153}">
      <dsp:nvSpPr>
        <dsp:cNvPr id="0" name=""/>
        <dsp:cNvSpPr/>
      </dsp:nvSpPr>
      <dsp:spPr>
        <a:xfrm>
          <a:off x="497868" y="22350"/>
          <a:ext cx="3384001" cy="1342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>
              <a:solidFill>
                <a:schemeClr val="tx1"/>
              </a:solidFill>
            </a:rPr>
            <a:t>Imputation of missing values</a:t>
          </a:r>
        </a:p>
      </dsp:txBody>
      <dsp:txXfrm>
        <a:off x="563421" y="87903"/>
        <a:ext cx="3252895" cy="1211521"/>
      </dsp:txXfrm>
    </dsp:sp>
    <dsp:sp modelId="{D4507CB8-28DF-4053-97FC-26A13340F2B6}">
      <dsp:nvSpPr>
        <dsp:cNvPr id="0" name=""/>
        <dsp:cNvSpPr/>
      </dsp:nvSpPr>
      <dsp:spPr>
        <a:xfrm>
          <a:off x="4039305" y="114904"/>
          <a:ext cx="5246250" cy="108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>
              <a:solidFill>
                <a:schemeClr val="tx1"/>
              </a:solidFill>
            </a:rPr>
            <a:t>Impute missing data with nearest front/ back record for same patient</a:t>
          </a:r>
          <a:endParaRPr lang="en-SG" sz="1800" kern="1200" dirty="0"/>
        </a:p>
      </dsp:txBody>
      <dsp:txXfrm>
        <a:off x="4039305" y="114904"/>
        <a:ext cx="5246250" cy="1085171"/>
      </dsp:txXfrm>
    </dsp:sp>
    <dsp:sp modelId="{4E1B8834-E303-4E86-B825-71053078D72F}">
      <dsp:nvSpPr>
        <dsp:cNvPr id="0" name=""/>
        <dsp:cNvSpPr/>
      </dsp:nvSpPr>
      <dsp:spPr>
        <a:xfrm rot="5400000">
          <a:off x="3720259" y="2686766"/>
          <a:ext cx="1139429" cy="12972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81175-4187-43ED-847F-8769A7F35BCC}">
      <dsp:nvSpPr>
        <dsp:cNvPr id="0" name=""/>
        <dsp:cNvSpPr/>
      </dsp:nvSpPr>
      <dsp:spPr>
        <a:xfrm>
          <a:off x="2910043" y="1426322"/>
          <a:ext cx="3816539" cy="1342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>
              <a:solidFill>
                <a:schemeClr val="tx1"/>
              </a:solidFill>
            </a:rPr>
            <a:t>Defining onset (for septic patients) and pseudo-onset (for non-septic patients) and window</a:t>
          </a:r>
        </a:p>
      </dsp:txBody>
      <dsp:txXfrm>
        <a:off x="2975596" y="1491875"/>
        <a:ext cx="3685433" cy="1211521"/>
      </dsp:txXfrm>
    </dsp:sp>
    <dsp:sp modelId="{D21317F8-7BA5-4F0B-92F0-B6C72BE2B091}">
      <dsp:nvSpPr>
        <dsp:cNvPr id="0" name=""/>
        <dsp:cNvSpPr/>
      </dsp:nvSpPr>
      <dsp:spPr>
        <a:xfrm>
          <a:off x="6995322" y="1548567"/>
          <a:ext cx="3620261" cy="108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>
              <a:solidFill>
                <a:schemeClr val="tx1"/>
              </a:solidFill>
            </a:rPr>
            <a:t>For each patient, take an aggregate of 3 hours before the real/pseudo sepsis onset</a:t>
          </a:r>
          <a:endParaRPr lang="en-SG" sz="1800" kern="1200" dirty="0"/>
        </a:p>
      </dsp:txBody>
      <dsp:txXfrm>
        <a:off x="6995322" y="1548567"/>
        <a:ext cx="3620261" cy="1085171"/>
      </dsp:txXfrm>
    </dsp:sp>
    <dsp:sp modelId="{C235F43A-3C33-42FB-AEB4-5F2B72A54DE4}">
      <dsp:nvSpPr>
        <dsp:cNvPr id="0" name=""/>
        <dsp:cNvSpPr/>
      </dsp:nvSpPr>
      <dsp:spPr>
        <a:xfrm>
          <a:off x="5096052" y="3423156"/>
          <a:ext cx="3191382" cy="1342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>
              <a:solidFill>
                <a:schemeClr val="tx1"/>
              </a:solidFill>
            </a:rPr>
            <a:t>Exclude null values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>
              <a:solidFill>
                <a:schemeClr val="tx1"/>
              </a:solidFill>
            </a:rPr>
            <a:t>Exclude variables with high correlation </a:t>
          </a:r>
        </a:p>
      </dsp:txBody>
      <dsp:txXfrm>
        <a:off x="5161605" y="3488709"/>
        <a:ext cx="3060276" cy="1211521"/>
      </dsp:txXfrm>
    </dsp:sp>
    <dsp:sp modelId="{1DC07EDC-8FB4-475E-A49D-F286584B54C2}">
      <dsp:nvSpPr>
        <dsp:cNvPr id="0" name=""/>
        <dsp:cNvSpPr/>
      </dsp:nvSpPr>
      <dsp:spPr>
        <a:xfrm>
          <a:off x="8405280" y="3000613"/>
          <a:ext cx="2965487" cy="215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>
              <a:solidFill>
                <a:schemeClr val="tx1"/>
              </a:solidFill>
            </a:rPr>
            <a:t>Drop all rows with at least 1 Null value after imputation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Drop variables that are highly correlated with </a:t>
          </a:r>
          <a:r>
            <a:rPr lang="en-SG" sz="1800" kern="1200" dirty="0" err="1"/>
            <a:t>corr</a:t>
          </a:r>
          <a:r>
            <a:rPr lang="en-SG" sz="1800" kern="1200" dirty="0"/>
            <a:t>&gt;0.6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Scale minority data class if imbalanced</a:t>
          </a:r>
        </a:p>
      </dsp:txBody>
      <dsp:txXfrm>
        <a:off x="8405280" y="3000613"/>
        <a:ext cx="2965487" cy="215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14ee10a4e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214ee10a4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7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14ee10a4e_0_3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g1214ee10a4e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Keep those columns with 50%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93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14ee10a4e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214ee10a4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212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14ee10a4e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6 </a:t>
            </a:r>
            <a:r>
              <a:rPr lang="en-US" altLang="zh-CN" dirty="0"/>
              <a:t>vital signs, 8 lab values and 3 demographics variables, 1 </a:t>
            </a:r>
            <a:r>
              <a:rPr lang="en-US" altLang="zh-CN"/>
              <a:t>target variable</a:t>
            </a:r>
            <a:endParaRPr/>
          </a:p>
        </p:txBody>
      </p:sp>
      <p:sp>
        <p:nvSpPr>
          <p:cNvPr id="256" name="Google Shape;256;g1214ee10a4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357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361658ab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2361658a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ad635f606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RECALL provides an indicator of missed positive predictions</a:t>
            </a:r>
            <a:endParaRPr dirty="0"/>
          </a:p>
        </p:txBody>
      </p:sp>
      <p:sp>
        <p:nvSpPr>
          <p:cNvPr id="453" name="Google Shape;453;g11ad635f60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ad635f606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11ad635f60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51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ad635f606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11ad635f60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627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344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4ee10a4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214ee10a4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Each training data file provides a table with measurements over time. Each column of the table provides a sequence of measurements over time (e.g., heart rate over several hours), where the header of the column describes the measurement. Each row of the table provides a collection of measurements at the same time (e.g., heart rate and oxygen level at the same time). The table is formatted in the following way: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There are 40 time-dependent variables </a:t>
            </a:r>
            <a:r>
              <a:rPr lang="en-US" dirty="0"/>
              <a:t>HR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dirty="0"/>
              <a:t>O2Sat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dirty="0"/>
              <a:t>Temp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..., </a:t>
            </a:r>
            <a:r>
              <a:rPr lang="en-US" dirty="0" err="1"/>
              <a:t>HospAdmTime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which are described here. The final column, </a:t>
            </a:r>
            <a:r>
              <a:rPr lang="en-US" dirty="0" err="1"/>
              <a:t>SepsisLabel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indicates the onset of sepsis according to the Sepsis-3 definition, where </a:t>
            </a:r>
            <a:r>
              <a:rPr lang="en-US" dirty="0"/>
              <a:t>1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indicates sepsis and </a:t>
            </a:r>
            <a:r>
              <a:rPr lang="en-US" dirty="0"/>
              <a:t>0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indicates no sepsis. Entries of </a:t>
            </a:r>
            <a:r>
              <a:rPr lang="en-US" dirty="0" err="1"/>
              <a:t>NaN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(not a number) indicate that there was no recorded measurement of a variable at the time interval.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1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14ee10a4e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214ee10a4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14ee10a4e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214ee10a4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83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14ee10a4e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214ee10a4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15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5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15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abstract-P20-Time-from-diagnosis-of-severe-sepsis-to-antibiotics-Line-represents_fig3_50850573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abstract-P20-Time-from-diagnosis-of-severe-sepsis-to-antibiotics-Line-represents_fig3_5085057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7" y="0"/>
            <a:ext cx="12192007" cy="4605071"/>
          </a:xfrm>
          <a:custGeom>
            <a:avLst/>
            <a:gdLst/>
            <a:ahLst/>
            <a:cxnLst/>
            <a:rect l="l" t="t" r="r" b="b"/>
            <a:pathLst>
              <a:path w="12192000" h="4605068" extrusionOk="0">
                <a:moveTo>
                  <a:pt x="0" y="0"/>
                </a:moveTo>
                <a:lnTo>
                  <a:pt x="12192000" y="0"/>
                </a:lnTo>
                <a:lnTo>
                  <a:pt x="12192000" y="3221425"/>
                </a:lnTo>
                <a:lnTo>
                  <a:pt x="10051580" y="2023793"/>
                </a:lnTo>
                <a:lnTo>
                  <a:pt x="5047780" y="4605068"/>
                </a:lnTo>
                <a:lnTo>
                  <a:pt x="0" y="1700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0090008" y="2797528"/>
            <a:ext cx="2101992" cy="2358232"/>
          </a:xfrm>
          <a:custGeom>
            <a:avLst/>
            <a:gdLst/>
            <a:ahLst/>
            <a:cxnLst/>
            <a:rect l="l" t="t" r="r" b="b"/>
            <a:pathLst>
              <a:path w="2086833" h="2312943" extrusionOk="0">
                <a:moveTo>
                  <a:pt x="2086833" y="0"/>
                </a:moveTo>
                <a:lnTo>
                  <a:pt x="2086833" y="2312943"/>
                </a:lnTo>
                <a:lnTo>
                  <a:pt x="0" y="1130920"/>
                </a:lnTo>
                <a:lnTo>
                  <a:pt x="1828800" y="140320"/>
                </a:lnTo>
                <a:close/>
              </a:path>
            </a:pathLst>
          </a:custGeom>
          <a:solidFill>
            <a:srgbClr val="33C2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0107820" y="1875492"/>
            <a:ext cx="1834476" cy="2077355"/>
          </a:xfrm>
          <a:custGeom>
            <a:avLst/>
            <a:gdLst/>
            <a:ahLst/>
            <a:cxnLst/>
            <a:rect l="l" t="t" r="r" b="b"/>
            <a:pathLst>
              <a:path w="1154" h="1291" extrusionOk="0">
                <a:moveTo>
                  <a:pt x="0" y="0"/>
                </a:moveTo>
                <a:lnTo>
                  <a:pt x="1154" y="667"/>
                </a:lnTo>
                <a:lnTo>
                  <a:pt x="0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solidFill>
            <a:srgbClr val="55D2F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211389" y="2844660"/>
            <a:ext cx="1915549" cy="2124019"/>
          </a:xfrm>
          <a:custGeom>
            <a:avLst/>
            <a:gdLst/>
            <a:ahLst/>
            <a:cxnLst/>
            <a:rect l="l" t="t" r="r" b="b"/>
            <a:pathLst>
              <a:path w="1205" h="1320" extrusionOk="0">
                <a:moveTo>
                  <a:pt x="1205" y="679"/>
                </a:moveTo>
                <a:lnTo>
                  <a:pt x="0" y="1320"/>
                </a:lnTo>
                <a:lnTo>
                  <a:pt x="0" y="14"/>
                </a:lnTo>
                <a:lnTo>
                  <a:pt x="30" y="0"/>
                </a:lnTo>
                <a:lnTo>
                  <a:pt x="1205" y="679"/>
                </a:lnTo>
                <a:close/>
              </a:path>
            </a:pathLst>
          </a:custGeom>
          <a:solidFill>
            <a:srgbClr val="7EDA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239960" y="1875570"/>
            <a:ext cx="1867859" cy="2077355"/>
          </a:xfrm>
          <a:custGeom>
            <a:avLst/>
            <a:gdLst/>
            <a:ahLst/>
            <a:cxnLst/>
            <a:rect l="l" t="t" r="r" b="b"/>
            <a:pathLst>
              <a:path w="1175" h="1291" extrusionOk="0">
                <a:moveTo>
                  <a:pt x="1175" y="0"/>
                </a:moveTo>
                <a:lnTo>
                  <a:pt x="1175" y="1291"/>
                </a:lnTo>
                <a:lnTo>
                  <a:pt x="1173" y="1291"/>
                </a:lnTo>
                <a:lnTo>
                  <a:pt x="0" y="610"/>
                </a:lnTo>
                <a:lnTo>
                  <a:pt x="1175" y="0"/>
                </a:lnTo>
                <a:lnTo>
                  <a:pt x="1175" y="0"/>
                </a:lnTo>
                <a:close/>
              </a:path>
            </a:pathLst>
          </a:custGeom>
          <a:solidFill>
            <a:srgbClr val="29C5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135285" y="2823545"/>
            <a:ext cx="2076105" cy="2124019"/>
          </a:xfrm>
          <a:custGeom>
            <a:avLst/>
            <a:gdLst/>
            <a:ahLst/>
            <a:cxnLst/>
            <a:rect l="l" t="t" r="r" b="b"/>
            <a:pathLst>
              <a:path w="1306" h="1320" extrusionOk="0">
                <a:moveTo>
                  <a:pt x="1306" y="0"/>
                </a:moveTo>
                <a:lnTo>
                  <a:pt x="1306" y="1320"/>
                </a:lnTo>
                <a:lnTo>
                  <a:pt x="0" y="682"/>
                </a:lnTo>
                <a:lnTo>
                  <a:pt x="1306" y="0"/>
                </a:lnTo>
                <a:close/>
              </a:path>
            </a:pathLst>
          </a:custGeom>
          <a:solidFill>
            <a:srgbClr val="3CCBF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-4" y="1"/>
            <a:ext cx="6648042" cy="4841118"/>
          </a:xfrm>
          <a:custGeom>
            <a:avLst/>
            <a:gdLst/>
            <a:ahLst/>
            <a:cxnLst/>
            <a:rect l="l" t="t" r="r" b="b"/>
            <a:pathLst>
              <a:path w="6648038" h="4841115" extrusionOk="0">
                <a:moveTo>
                  <a:pt x="0" y="0"/>
                </a:moveTo>
                <a:lnTo>
                  <a:pt x="1162864" y="0"/>
                </a:lnTo>
                <a:lnTo>
                  <a:pt x="6648038" y="3223965"/>
                </a:lnTo>
                <a:lnTo>
                  <a:pt x="3570444" y="4841115"/>
                </a:lnTo>
                <a:lnTo>
                  <a:pt x="0" y="2862839"/>
                </a:lnTo>
                <a:close/>
              </a:path>
            </a:pathLst>
          </a:custGeom>
          <a:gradFill>
            <a:gsLst>
              <a:gs pos="0">
                <a:srgbClr val="04BEFE">
                  <a:alpha val="51764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-1" y="1218884"/>
            <a:ext cx="4934380" cy="4524942"/>
          </a:xfrm>
          <a:custGeom>
            <a:avLst/>
            <a:gdLst/>
            <a:ahLst/>
            <a:cxnLst/>
            <a:rect l="l" t="t" r="r" b="b"/>
            <a:pathLst>
              <a:path w="4927653" h="4464186" extrusionOk="0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2228903" y="4272099"/>
                </a:lnTo>
                <a:lnTo>
                  <a:pt x="1984428" y="4392749"/>
                </a:lnTo>
                <a:lnTo>
                  <a:pt x="1857428" y="4464186"/>
                </a:lnTo>
                <a:lnTo>
                  <a:pt x="0" y="3491824"/>
                </a:lnTo>
                <a:close/>
              </a:path>
            </a:pathLst>
          </a:custGeom>
          <a:solidFill>
            <a:srgbClr val="29C6F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-1" y="1218886"/>
            <a:ext cx="4934380" cy="3207084"/>
          </a:xfrm>
          <a:custGeom>
            <a:avLst/>
            <a:gdLst/>
            <a:ahLst/>
            <a:cxnLst/>
            <a:rect l="l" t="t" r="r" b="b"/>
            <a:pathLst>
              <a:path w="4927653" h="3164023" extrusionOk="0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0" y="627164"/>
                </a:lnTo>
                <a:close/>
              </a:path>
            </a:pathLst>
          </a:custGeom>
          <a:gradFill>
            <a:gsLst>
              <a:gs pos="0">
                <a:srgbClr val="38CAFE"/>
              </a:gs>
              <a:gs pos="52999">
                <a:srgbClr val="A9E8FF">
                  <a:alpha val="3921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-7" y="1263878"/>
            <a:ext cx="12192007" cy="5202237"/>
          </a:xfrm>
          <a:custGeom>
            <a:avLst/>
            <a:gdLst/>
            <a:ahLst/>
            <a:cxnLst/>
            <a:rect l="l" t="t" r="r" b="b"/>
            <a:pathLst>
              <a:path w="12175385" h="5132388" extrusionOk="0">
                <a:moveTo>
                  <a:pt x="10215615" y="0"/>
                </a:moveTo>
                <a:lnTo>
                  <a:pt x="12175385" y="1133839"/>
                </a:lnTo>
                <a:lnTo>
                  <a:pt x="12175385" y="1914889"/>
                </a:lnTo>
                <a:lnTo>
                  <a:pt x="10215615" y="781050"/>
                </a:lnTo>
                <a:lnTo>
                  <a:pt x="1857428" y="5132388"/>
                </a:lnTo>
                <a:lnTo>
                  <a:pt x="0" y="4157340"/>
                </a:lnTo>
                <a:lnTo>
                  <a:pt x="0" y="3376290"/>
                </a:lnTo>
                <a:lnTo>
                  <a:pt x="1857428" y="4351338"/>
                </a:lnTo>
                <a:close/>
              </a:path>
            </a:pathLst>
          </a:custGeom>
          <a:solidFill>
            <a:srgbClr val="64E9FF"/>
          </a:solidFill>
          <a:ln>
            <a:noFill/>
          </a:ln>
          <a:effectLst>
            <a:outerShdw blurRad="76200" dist="50800" dir="5400000" algn="tl" rotWithShape="0">
              <a:srgbClr val="2E75B5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" y="5470207"/>
            <a:ext cx="1863610" cy="1387793"/>
          </a:xfrm>
          <a:custGeom>
            <a:avLst/>
            <a:gdLst/>
            <a:ahLst/>
            <a:cxnLst/>
            <a:rect l="l" t="t" r="r" b="b"/>
            <a:pathLst>
              <a:path w="1863609" h="1387792" extrusionOk="0">
                <a:moveTo>
                  <a:pt x="0" y="0"/>
                </a:moveTo>
                <a:lnTo>
                  <a:pt x="1863609" y="990256"/>
                </a:lnTo>
                <a:lnTo>
                  <a:pt x="1113400" y="1387792"/>
                </a:lnTo>
                <a:lnTo>
                  <a:pt x="0" y="1387792"/>
                </a:lnTo>
                <a:close/>
              </a:path>
            </a:pathLst>
          </a:custGeom>
          <a:solidFill>
            <a:srgbClr val="55D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043093" y="3714784"/>
            <a:ext cx="272383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en-US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APSTONE</a:t>
            </a:r>
            <a:br>
              <a:rPr lang="en-US" sz="28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-US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PROJECT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53302" y="3372099"/>
            <a:ext cx="864230" cy="1171499"/>
          </a:xfrm>
          <a:custGeom>
            <a:avLst/>
            <a:gdLst/>
            <a:ahLst/>
            <a:cxnLst/>
            <a:rect l="l" t="t" r="r" b="b"/>
            <a:pathLst>
              <a:path w="515" h="755" extrusionOk="0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4290512" y="4766706"/>
            <a:ext cx="7160586" cy="1833562"/>
            <a:chOff x="6321683" y="4804801"/>
            <a:chExt cx="4602807" cy="1833562"/>
          </a:xfrm>
        </p:grpSpPr>
        <p:sp>
          <p:nvSpPr>
            <p:cNvPr id="107" name="Google Shape;107;p14"/>
            <p:cNvSpPr/>
            <p:nvPr/>
          </p:nvSpPr>
          <p:spPr>
            <a:xfrm>
              <a:off x="6515526" y="5167813"/>
              <a:ext cx="44089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3CCBFA"/>
                  </a:solidFill>
                  <a:latin typeface="Open Sans"/>
                  <a:ea typeface="Open Sans"/>
                  <a:cs typeface="Open Sans"/>
                  <a:sym typeface="Open Sans"/>
                </a:rPr>
                <a:t>SEPSIS PREDICTION</a:t>
              </a:r>
              <a:endParaRPr lang="en-US" sz="2400" b="1" dirty="0">
                <a:solidFill>
                  <a:srgbClr val="3CCB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08" name="Google Shape;108;p14"/>
            <p:cNvCxnSpPr/>
            <p:nvPr/>
          </p:nvCxnSpPr>
          <p:spPr>
            <a:xfrm flipH="1">
              <a:off x="6321683" y="4804801"/>
              <a:ext cx="15876" cy="1833562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" name="Google Shape;107;p14">
              <a:extLst>
                <a:ext uri="{FF2B5EF4-FFF2-40B4-BE49-F238E27FC236}">
                  <a16:creationId xmlns:a16="http://schemas.microsoft.com/office/drawing/2014/main" id="{EC56FB3E-5B66-DF5F-59A4-E139A26A7504}"/>
                </a:ext>
              </a:extLst>
            </p:cNvPr>
            <p:cNvSpPr/>
            <p:nvPr/>
          </p:nvSpPr>
          <p:spPr>
            <a:xfrm>
              <a:off x="6594905" y="5866598"/>
              <a:ext cx="43295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Open Sans"/>
                  <a:ea typeface="Open Sans"/>
                  <a:cs typeface="Open Sans"/>
                  <a:sym typeface="Open Sans"/>
                </a:rPr>
                <a:t>Chun Shan</a:t>
              </a:r>
              <a:endParaRPr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75D32-FD43-DA82-FBCE-D2CBA19522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9"/>
          <p:cNvGrpSpPr/>
          <p:nvPr/>
        </p:nvGrpSpPr>
        <p:grpSpPr>
          <a:xfrm>
            <a:off x="2082158" y="480971"/>
            <a:ext cx="8103506" cy="603429"/>
            <a:chOff x="5393272" y="480977"/>
            <a:chExt cx="5010515" cy="603429"/>
          </a:xfrm>
        </p:grpSpPr>
        <p:sp>
          <p:nvSpPr>
            <p:cNvPr id="260" name="Google Shape;260;p19"/>
            <p:cNvSpPr/>
            <p:nvPr/>
          </p:nvSpPr>
          <p:spPr>
            <a:xfrm>
              <a:off x="5472087" y="592106"/>
              <a:ext cx="4931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EXPLORATORY DATA ANALYSIS - Demographics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EEAB93-8511-C4BB-7F28-F628F65B2640}"/>
              </a:ext>
            </a:extLst>
          </p:cNvPr>
          <p:cNvSpPr txBox="1"/>
          <p:nvPr/>
        </p:nvSpPr>
        <p:spPr>
          <a:xfrm>
            <a:off x="838200" y="1730061"/>
            <a:ext cx="39304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tx1"/>
                </a:solidFill>
                <a:effectLst/>
                <a:latin typeface="+mn-lt"/>
              </a:rPr>
              <a:t>The percentage of patients in each age group who had onset of sepsis was highest for  20 - 24 years; 75 - 79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Data shows no particular trend that age group by itself relates to incidence rate of sepsis</a:t>
            </a:r>
            <a:endParaRPr lang="en-US" altLang="zh-CN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D7B01-373A-4D8A-24B7-A5800BDB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60" y="1311958"/>
            <a:ext cx="6824259" cy="49539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E9091-5FC4-34CC-AE8A-DFD7C148B0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0"/>
          <p:cNvGrpSpPr/>
          <p:nvPr/>
        </p:nvGrpSpPr>
        <p:grpSpPr>
          <a:xfrm>
            <a:off x="1592607" y="480978"/>
            <a:ext cx="8954212" cy="603422"/>
            <a:chOff x="5393272" y="480977"/>
            <a:chExt cx="5221115" cy="603422"/>
          </a:xfrm>
        </p:grpSpPr>
        <p:sp>
          <p:nvSpPr>
            <p:cNvPr id="273" name="Google Shape;273;p20"/>
            <p:cNvSpPr/>
            <p:nvPr/>
          </p:nvSpPr>
          <p:spPr>
            <a:xfrm>
              <a:off x="5472087" y="592099"/>
              <a:ext cx="5142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EXPLORATORY DATA ANALYSIS – Aggregate Amount of Time Spent by Patient in Hospital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5BB1EB-9398-A532-17CB-F14075B2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6" y="2223626"/>
            <a:ext cx="5194556" cy="35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FED8EF4-68DA-CF80-AB99-44BA25EF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00" y="2271252"/>
            <a:ext cx="5194556" cy="35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150D-5891-51C8-72C2-4B246A75D0AD}"/>
              </a:ext>
            </a:extLst>
          </p:cNvPr>
          <p:cNvSpPr txBox="1">
            <a:spLocks/>
          </p:cNvSpPr>
          <p:nvPr/>
        </p:nvSpPr>
        <p:spPr>
          <a:xfrm>
            <a:off x="6867833" y="16352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Patients with no Sepsis Onset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1F2F8E-8EA8-3E31-E886-674BA0366F6F}"/>
              </a:ext>
            </a:extLst>
          </p:cNvPr>
          <p:cNvSpPr txBox="1">
            <a:spLocks/>
          </p:cNvSpPr>
          <p:nvPr/>
        </p:nvSpPr>
        <p:spPr>
          <a:xfrm>
            <a:off x="1524000" y="57757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Hours in hospital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EDAFB2-4F8C-0650-1748-98DF2CAC6F31}"/>
              </a:ext>
            </a:extLst>
          </p:cNvPr>
          <p:cNvSpPr txBox="1">
            <a:spLocks/>
          </p:cNvSpPr>
          <p:nvPr/>
        </p:nvSpPr>
        <p:spPr>
          <a:xfrm>
            <a:off x="7413522" y="57285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Hours in hospital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3BF251-7012-0070-EF5D-2257F1F71F0C}"/>
              </a:ext>
            </a:extLst>
          </p:cNvPr>
          <p:cNvSpPr txBox="1">
            <a:spLocks/>
          </p:cNvSpPr>
          <p:nvPr/>
        </p:nvSpPr>
        <p:spPr>
          <a:xfrm rot="16200000">
            <a:off x="4306954" y="3810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Number of patients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8541055-11D5-BFE5-4E35-3470211AB8A6}"/>
              </a:ext>
            </a:extLst>
          </p:cNvPr>
          <p:cNvSpPr txBox="1">
            <a:spLocks/>
          </p:cNvSpPr>
          <p:nvPr/>
        </p:nvSpPr>
        <p:spPr>
          <a:xfrm rot="16200000">
            <a:off x="-1513042" y="381714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Number of patients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50E6A2-E4A8-9B70-356C-DF992F4D76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6BAE955-4216-6435-F460-FF809F515459}"/>
              </a:ext>
            </a:extLst>
          </p:cNvPr>
          <p:cNvSpPr txBox="1">
            <a:spLocks/>
          </p:cNvSpPr>
          <p:nvPr/>
        </p:nvSpPr>
        <p:spPr>
          <a:xfrm>
            <a:off x="1592607" y="1635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Patients with Sepsis Onset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6DB855F1-D598-FFD3-AB9D-548C5320290F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900285129"/>
              </p:ext>
            </p:extLst>
          </p:nvPr>
        </p:nvGraphicFramePr>
        <p:xfrm>
          <a:off x="121920" y="1435556"/>
          <a:ext cx="11463622" cy="521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oogle Shape;259;p19">
            <a:extLst>
              <a:ext uri="{FF2B5EF4-FFF2-40B4-BE49-F238E27FC236}">
                <a16:creationId xmlns:a16="http://schemas.microsoft.com/office/drawing/2014/main" id="{13CA02B1-ECDD-F36B-39CC-6DC8E02B28E0}"/>
              </a:ext>
            </a:extLst>
          </p:cNvPr>
          <p:cNvGrpSpPr/>
          <p:nvPr/>
        </p:nvGrpSpPr>
        <p:grpSpPr>
          <a:xfrm>
            <a:off x="2082158" y="480971"/>
            <a:ext cx="8103506" cy="603429"/>
            <a:chOff x="5393272" y="480977"/>
            <a:chExt cx="5010515" cy="603429"/>
          </a:xfrm>
        </p:grpSpPr>
        <p:sp>
          <p:nvSpPr>
            <p:cNvPr id="10" name="Google Shape;260;p19">
              <a:extLst>
                <a:ext uri="{FF2B5EF4-FFF2-40B4-BE49-F238E27FC236}">
                  <a16:creationId xmlns:a16="http://schemas.microsoft.com/office/drawing/2014/main" id="{E0732AC0-8C63-EABB-3497-BF890838BAF2}"/>
                </a:ext>
              </a:extLst>
            </p:cNvPr>
            <p:cNvSpPr/>
            <p:nvPr/>
          </p:nvSpPr>
          <p:spPr>
            <a:xfrm>
              <a:off x="5472087" y="592106"/>
              <a:ext cx="4931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DATA PREPARATION – STEP BY STEP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1;p19">
              <a:extLst>
                <a:ext uri="{FF2B5EF4-FFF2-40B4-BE49-F238E27FC236}">
                  <a16:creationId xmlns:a16="http://schemas.microsoft.com/office/drawing/2014/main" id="{114F1635-FBE9-E966-B214-58973FA7F38E}"/>
                </a:ext>
              </a:extLst>
            </p:cNvPr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E5AA19-B867-FC0F-7D1C-6A997ED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8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CAC943-5A30-5749-9BB3-AAE3EF69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23" y="1769770"/>
            <a:ext cx="2651990" cy="3314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79346D-7662-38B3-B679-B4494BC5ED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0" b="26582"/>
          <a:stretch/>
        </p:blipFill>
        <p:spPr>
          <a:xfrm>
            <a:off x="4935566" y="1649522"/>
            <a:ext cx="2546464" cy="3782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5D60BC-54E4-15E2-4667-21676CE8D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155" y="1769770"/>
            <a:ext cx="2598645" cy="28425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124710-E1C9-D956-3D7E-274DF1E1D11E}"/>
              </a:ext>
            </a:extLst>
          </p:cNvPr>
          <p:cNvSpPr/>
          <p:nvPr/>
        </p:nvSpPr>
        <p:spPr>
          <a:xfrm>
            <a:off x="4935566" y="2325162"/>
            <a:ext cx="2546464" cy="23001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CD075-A3FB-D101-3029-90CD519D7A93}"/>
              </a:ext>
            </a:extLst>
          </p:cNvPr>
          <p:cNvSpPr/>
          <p:nvPr/>
        </p:nvSpPr>
        <p:spPr>
          <a:xfrm>
            <a:off x="1874743" y="2040424"/>
            <a:ext cx="2651990" cy="1899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B846A5-0F90-D1AE-8C76-663268F94A6A}"/>
              </a:ext>
            </a:extLst>
          </p:cNvPr>
          <p:cNvSpPr/>
          <p:nvPr/>
        </p:nvSpPr>
        <p:spPr>
          <a:xfrm>
            <a:off x="4935566" y="3762802"/>
            <a:ext cx="2546464" cy="23001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4B251-9500-6228-4640-7E89C5E77EB7}"/>
              </a:ext>
            </a:extLst>
          </p:cNvPr>
          <p:cNvSpPr/>
          <p:nvPr/>
        </p:nvSpPr>
        <p:spPr>
          <a:xfrm>
            <a:off x="4935566" y="2806348"/>
            <a:ext cx="2546464" cy="23001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18F8C-16B5-5B41-C488-3642851ECA53}"/>
              </a:ext>
            </a:extLst>
          </p:cNvPr>
          <p:cNvSpPr/>
          <p:nvPr/>
        </p:nvSpPr>
        <p:spPr>
          <a:xfrm>
            <a:off x="4935566" y="3250704"/>
            <a:ext cx="2546464" cy="23001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E8714-964F-737A-7503-11568484AE4A}"/>
              </a:ext>
            </a:extLst>
          </p:cNvPr>
          <p:cNvSpPr/>
          <p:nvPr/>
        </p:nvSpPr>
        <p:spPr>
          <a:xfrm>
            <a:off x="4941338" y="4220564"/>
            <a:ext cx="2546464" cy="67649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C6217-FE4A-1F96-050B-B53C99988B8B}"/>
              </a:ext>
            </a:extLst>
          </p:cNvPr>
          <p:cNvSpPr/>
          <p:nvPr/>
        </p:nvSpPr>
        <p:spPr>
          <a:xfrm>
            <a:off x="7884852" y="2480970"/>
            <a:ext cx="2546464" cy="23001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08EBF-FFD6-D916-9BCB-420789C9267F}"/>
              </a:ext>
            </a:extLst>
          </p:cNvPr>
          <p:cNvSpPr/>
          <p:nvPr/>
        </p:nvSpPr>
        <p:spPr>
          <a:xfrm>
            <a:off x="7905172" y="2948330"/>
            <a:ext cx="2546464" cy="23001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63A755-73F4-560A-71E7-2AE36A90A6A6}"/>
              </a:ext>
            </a:extLst>
          </p:cNvPr>
          <p:cNvSpPr/>
          <p:nvPr/>
        </p:nvSpPr>
        <p:spPr>
          <a:xfrm>
            <a:off x="7895012" y="1749450"/>
            <a:ext cx="2546464" cy="45353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C3F615-A6EB-BA67-2CF5-24E7ED76A957}"/>
              </a:ext>
            </a:extLst>
          </p:cNvPr>
          <p:cNvSpPr/>
          <p:nvPr/>
        </p:nvSpPr>
        <p:spPr>
          <a:xfrm>
            <a:off x="7895012" y="4137050"/>
            <a:ext cx="2546464" cy="475226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C5931F-C241-3E91-6D3D-FDB667A6D1AE}"/>
              </a:ext>
            </a:extLst>
          </p:cNvPr>
          <p:cNvSpPr/>
          <p:nvPr/>
        </p:nvSpPr>
        <p:spPr>
          <a:xfrm>
            <a:off x="7895012" y="3192170"/>
            <a:ext cx="2546464" cy="398636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076AC-BFB5-780F-3864-C8B06F30710C}"/>
              </a:ext>
            </a:extLst>
          </p:cNvPr>
          <p:cNvSpPr txBox="1"/>
          <p:nvPr/>
        </p:nvSpPr>
        <p:spPr>
          <a:xfrm>
            <a:off x="206533" y="5662245"/>
            <a:ext cx="117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1800" dirty="0"/>
              <a:t>Backfill and </a:t>
            </a:r>
            <a:r>
              <a:rPr lang="en-SG" sz="1800" dirty="0" err="1"/>
              <a:t>frontfill</a:t>
            </a:r>
            <a:r>
              <a:rPr lang="en-SG" sz="1800" dirty="0"/>
              <a:t> was applied to data, as it is not possible for readings to be taken every hour</a:t>
            </a:r>
          </a:p>
          <a:p>
            <a:pPr marL="285750" indent="-285750">
              <a:buFontTx/>
              <a:buChar char="-"/>
            </a:pPr>
            <a:r>
              <a:rPr lang="en-SG" sz="1800" dirty="0"/>
              <a:t>Choose only columns with above 50% data for next step of data preparation </a:t>
            </a:r>
          </a:p>
          <a:p>
            <a:endParaRPr lang="en-SG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130F4-ACD1-2250-55FB-EB7C1B7E5D30}"/>
              </a:ext>
            </a:extLst>
          </p:cNvPr>
          <p:cNvSpPr/>
          <p:nvPr/>
        </p:nvSpPr>
        <p:spPr>
          <a:xfrm>
            <a:off x="363994" y="1661161"/>
            <a:ext cx="1403846" cy="43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Vital signs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FAD622-99A6-0A92-BD44-38D3A3A8D299}"/>
              </a:ext>
            </a:extLst>
          </p:cNvPr>
          <p:cNvSpPr/>
          <p:nvPr/>
        </p:nvSpPr>
        <p:spPr>
          <a:xfrm>
            <a:off x="363994" y="2219739"/>
            <a:ext cx="1403846" cy="4383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Laboratory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92E88-AAD0-A126-0E02-F044406588E8}"/>
              </a:ext>
            </a:extLst>
          </p:cNvPr>
          <p:cNvSpPr/>
          <p:nvPr/>
        </p:nvSpPr>
        <p:spPr>
          <a:xfrm>
            <a:off x="363994" y="2778317"/>
            <a:ext cx="1403846" cy="4442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Demographics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0752D-3531-840F-BCFE-CFDF620DCF1A}"/>
              </a:ext>
            </a:extLst>
          </p:cNvPr>
          <p:cNvSpPr txBox="1"/>
          <p:nvPr/>
        </p:nvSpPr>
        <p:spPr>
          <a:xfrm>
            <a:off x="413067" y="1195755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Colour legend</a:t>
            </a:r>
          </a:p>
        </p:txBody>
      </p:sp>
      <p:grpSp>
        <p:nvGrpSpPr>
          <p:cNvPr id="30" name="Google Shape;294;p22">
            <a:extLst>
              <a:ext uri="{FF2B5EF4-FFF2-40B4-BE49-F238E27FC236}">
                <a16:creationId xmlns:a16="http://schemas.microsoft.com/office/drawing/2014/main" id="{E3C422E2-633A-06F6-1534-2A631B3B0A18}"/>
              </a:ext>
            </a:extLst>
          </p:cNvPr>
          <p:cNvGrpSpPr/>
          <p:nvPr/>
        </p:nvGrpSpPr>
        <p:grpSpPr>
          <a:xfrm>
            <a:off x="1592607" y="480978"/>
            <a:ext cx="8954212" cy="603422"/>
            <a:chOff x="5393272" y="480977"/>
            <a:chExt cx="5221115" cy="603422"/>
          </a:xfrm>
        </p:grpSpPr>
        <p:sp>
          <p:nvSpPr>
            <p:cNvPr id="31" name="Google Shape;295;p22">
              <a:extLst>
                <a:ext uri="{FF2B5EF4-FFF2-40B4-BE49-F238E27FC236}">
                  <a16:creationId xmlns:a16="http://schemas.microsoft.com/office/drawing/2014/main" id="{7C0BD774-92AB-AD4B-BB37-20042133220E}"/>
                </a:ext>
              </a:extLst>
            </p:cNvPr>
            <p:cNvSpPr/>
            <p:nvPr/>
          </p:nvSpPr>
          <p:spPr>
            <a:xfrm>
              <a:off x="5472087" y="592099"/>
              <a:ext cx="5142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DATA PREPARATION – MISSING VALUES</a:t>
              </a:r>
              <a:br>
                <a:rPr lang="en-US" sz="3200" dirty="0">
                  <a:latin typeface="Impact"/>
                  <a:ea typeface="Impact"/>
                  <a:cs typeface="Impact"/>
                  <a:sym typeface="Impact"/>
                </a:rPr>
              </a:b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6;p22">
              <a:extLst>
                <a:ext uri="{FF2B5EF4-FFF2-40B4-BE49-F238E27FC236}">
                  <a16:creationId xmlns:a16="http://schemas.microsoft.com/office/drawing/2014/main" id="{3BC3E879-A4E9-0B12-4F68-0C881CE71ABF}"/>
                </a:ext>
              </a:extLst>
            </p:cNvPr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C7E37E4-2C91-8CA4-B4E7-97519021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8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21C446A-2E62-9107-5351-D0E8E786CE97}"/>
              </a:ext>
            </a:extLst>
          </p:cNvPr>
          <p:cNvSpPr/>
          <p:nvPr/>
        </p:nvSpPr>
        <p:spPr>
          <a:xfrm>
            <a:off x="6861423" y="0"/>
            <a:ext cx="533229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519A176-2FD2-9681-3EA8-9E28C6A4522C}"/>
              </a:ext>
            </a:extLst>
          </p:cNvPr>
          <p:cNvGrpSpPr/>
          <p:nvPr/>
        </p:nvGrpSpPr>
        <p:grpSpPr>
          <a:xfrm>
            <a:off x="265415" y="3705240"/>
            <a:ext cx="11661169" cy="1759935"/>
            <a:chOff x="102741" y="3807982"/>
            <a:chExt cx="11661169" cy="1759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678DC0-FEF6-01E8-38A9-9C21DAF68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1" y="4921321"/>
              <a:ext cx="11661169" cy="102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FF51AD-F847-DEAB-0998-866D81397C29}"/>
                </a:ext>
              </a:extLst>
            </p:cNvPr>
            <p:cNvSpPr/>
            <p:nvPr/>
          </p:nvSpPr>
          <p:spPr>
            <a:xfrm>
              <a:off x="145893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9553D1-74B1-8ED0-7232-E4DA9DB05D57}"/>
                </a:ext>
              </a:extLst>
            </p:cNvPr>
            <p:cNvSpPr/>
            <p:nvPr/>
          </p:nvSpPr>
          <p:spPr>
            <a:xfrm>
              <a:off x="2311686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441023-273B-83D7-0002-8D1277090019}"/>
                </a:ext>
              </a:extLst>
            </p:cNvPr>
            <p:cNvSpPr/>
            <p:nvPr/>
          </p:nvSpPr>
          <p:spPr>
            <a:xfrm>
              <a:off x="316444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BF0163-75F5-7428-85D5-7BA9E522538D}"/>
                </a:ext>
              </a:extLst>
            </p:cNvPr>
            <p:cNvSpPr/>
            <p:nvPr/>
          </p:nvSpPr>
          <p:spPr>
            <a:xfrm>
              <a:off x="4017196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4915F2-21E3-8935-4FBA-88AB52DB0D82}"/>
                </a:ext>
              </a:extLst>
            </p:cNvPr>
            <p:cNvSpPr/>
            <p:nvPr/>
          </p:nvSpPr>
          <p:spPr>
            <a:xfrm>
              <a:off x="486995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BB03A1-B429-F2C9-98B5-456A800D3035}"/>
                </a:ext>
              </a:extLst>
            </p:cNvPr>
            <p:cNvSpPr/>
            <p:nvPr/>
          </p:nvSpPr>
          <p:spPr>
            <a:xfrm>
              <a:off x="5722706" y="482884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3CD97E-DD35-0DCB-D85C-81CD5EA76FDB}"/>
                </a:ext>
              </a:extLst>
            </p:cNvPr>
            <p:cNvSpPr/>
            <p:nvPr/>
          </p:nvSpPr>
          <p:spPr>
            <a:xfrm>
              <a:off x="6575461" y="4828849"/>
              <a:ext cx="215757" cy="2054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B098AB-3647-6B50-AE69-099006667258}"/>
                </a:ext>
              </a:extLst>
            </p:cNvPr>
            <p:cNvSpPr/>
            <p:nvPr/>
          </p:nvSpPr>
          <p:spPr>
            <a:xfrm>
              <a:off x="7428216" y="482884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5E2BC8-D923-0CD1-AC72-F0E3F9E343D2}"/>
                </a:ext>
              </a:extLst>
            </p:cNvPr>
            <p:cNvSpPr/>
            <p:nvPr/>
          </p:nvSpPr>
          <p:spPr>
            <a:xfrm>
              <a:off x="828097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5E825F-B5EC-D409-0BD0-DC61B13E9511}"/>
                </a:ext>
              </a:extLst>
            </p:cNvPr>
            <p:cNvSpPr/>
            <p:nvPr/>
          </p:nvSpPr>
          <p:spPr>
            <a:xfrm>
              <a:off x="9133726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B078D0-808E-5FE4-975F-AA8DFF9E02DD}"/>
                </a:ext>
              </a:extLst>
            </p:cNvPr>
            <p:cNvSpPr/>
            <p:nvPr/>
          </p:nvSpPr>
          <p:spPr>
            <a:xfrm>
              <a:off x="606176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01E414E-D333-93E7-ABD1-47D2949B9ABF}"/>
                </a:ext>
              </a:extLst>
            </p:cNvPr>
            <p:cNvSpPr/>
            <p:nvPr/>
          </p:nvSpPr>
          <p:spPr>
            <a:xfrm>
              <a:off x="998648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14C595-0707-C655-8E8A-1A082D37CCB7}"/>
                </a:ext>
              </a:extLst>
            </p:cNvPr>
            <p:cNvSpPr/>
            <p:nvPr/>
          </p:nvSpPr>
          <p:spPr>
            <a:xfrm>
              <a:off x="10839236" y="482884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FB9D2-BE1B-8672-8E60-75DCF7BC5003}"/>
                </a:ext>
              </a:extLst>
            </p:cNvPr>
            <p:cNvSpPr txBox="1"/>
            <p:nvPr/>
          </p:nvSpPr>
          <p:spPr>
            <a:xfrm>
              <a:off x="374057" y="5260140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</a:t>
              </a:r>
              <a:endParaRPr lang="en-SG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C766A0-6401-BB2C-F9F5-C8C9D4955449}"/>
                </a:ext>
              </a:extLst>
            </p:cNvPr>
            <p:cNvSpPr txBox="1"/>
            <p:nvPr/>
          </p:nvSpPr>
          <p:spPr>
            <a:xfrm>
              <a:off x="1226812" y="5260139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2</a:t>
              </a:r>
              <a:endParaRPr lang="en-SG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63E52B-3E78-0DB7-912A-448BBC5F638A}"/>
                </a:ext>
              </a:extLst>
            </p:cNvPr>
            <p:cNvSpPr txBox="1"/>
            <p:nvPr/>
          </p:nvSpPr>
          <p:spPr>
            <a:xfrm>
              <a:off x="2079567" y="5260138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3</a:t>
              </a:r>
              <a:endParaRPr lang="en-SG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855FEC-3AB2-E544-F7D4-F186ABAEEF5A}"/>
                </a:ext>
              </a:extLst>
            </p:cNvPr>
            <p:cNvSpPr txBox="1"/>
            <p:nvPr/>
          </p:nvSpPr>
          <p:spPr>
            <a:xfrm>
              <a:off x="2932322" y="5260138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4</a:t>
              </a:r>
              <a:endParaRPr lang="en-SG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8DDFAA-904C-3861-5C0C-0AC41FA244E4}"/>
                </a:ext>
              </a:extLst>
            </p:cNvPr>
            <p:cNvSpPr txBox="1"/>
            <p:nvPr/>
          </p:nvSpPr>
          <p:spPr>
            <a:xfrm>
              <a:off x="3785077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5</a:t>
              </a:r>
              <a:endParaRPr lang="en-SG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2641-9F4A-B5BC-52F3-933488B8416A}"/>
                </a:ext>
              </a:extLst>
            </p:cNvPr>
            <p:cNvSpPr txBox="1"/>
            <p:nvPr/>
          </p:nvSpPr>
          <p:spPr>
            <a:xfrm>
              <a:off x="4637832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6</a:t>
              </a:r>
              <a:endParaRPr lang="en-SG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E0C995-6685-C75D-D96D-79AA9FD7C7FA}"/>
                </a:ext>
              </a:extLst>
            </p:cNvPr>
            <p:cNvSpPr txBox="1"/>
            <p:nvPr/>
          </p:nvSpPr>
          <p:spPr>
            <a:xfrm>
              <a:off x="5490591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7</a:t>
              </a:r>
              <a:endParaRPr lang="en-SG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0864A5-6F7A-2B48-EA06-0AEE8773C012}"/>
                </a:ext>
              </a:extLst>
            </p:cNvPr>
            <p:cNvSpPr txBox="1"/>
            <p:nvPr/>
          </p:nvSpPr>
          <p:spPr>
            <a:xfrm>
              <a:off x="6343342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8</a:t>
              </a:r>
              <a:endParaRPr lang="en-SG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7FD3EF-EFD9-BAAA-BCD9-80FA23A62CB8}"/>
                </a:ext>
              </a:extLst>
            </p:cNvPr>
            <p:cNvSpPr txBox="1"/>
            <p:nvPr/>
          </p:nvSpPr>
          <p:spPr>
            <a:xfrm>
              <a:off x="5984697" y="3807982"/>
              <a:ext cx="1397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Onset of </a:t>
              </a:r>
            </a:p>
            <a:p>
              <a:pPr algn="ctr"/>
              <a:r>
                <a:rPr lang="en-US" dirty="0"/>
                <a:t>Sepsis</a:t>
              </a:r>
              <a:endParaRPr lang="en-SG" dirty="0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BD5282-E4E0-6199-1559-84A94BFD6809}"/>
                </a:ext>
              </a:extLst>
            </p:cNvPr>
            <p:cNvSpPr/>
            <p:nvPr/>
          </p:nvSpPr>
          <p:spPr>
            <a:xfrm>
              <a:off x="6575461" y="4491911"/>
              <a:ext cx="215757" cy="209092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F38B39-B8D2-A3DE-4BD3-D0D3AFBE345D}"/>
                </a:ext>
              </a:extLst>
            </p:cNvPr>
            <p:cNvSpPr txBox="1"/>
            <p:nvPr/>
          </p:nvSpPr>
          <p:spPr>
            <a:xfrm>
              <a:off x="7196093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9</a:t>
              </a:r>
              <a:endParaRPr lang="en-SG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19FF3A-E5A0-810A-045F-822DBADCE5E9}"/>
                </a:ext>
              </a:extLst>
            </p:cNvPr>
            <p:cNvSpPr txBox="1"/>
            <p:nvPr/>
          </p:nvSpPr>
          <p:spPr>
            <a:xfrm>
              <a:off x="8054927" y="5260138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10</a:t>
              </a:r>
              <a:endParaRPr lang="en-SG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30912B-4B87-EB49-5F66-1BE9EC4495E8}"/>
                </a:ext>
              </a:extLst>
            </p:cNvPr>
            <p:cNvSpPr txBox="1"/>
            <p:nvPr/>
          </p:nvSpPr>
          <p:spPr>
            <a:xfrm>
              <a:off x="8907682" y="5260137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11</a:t>
              </a:r>
              <a:endParaRPr lang="en-SG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658DDB-3E0F-80FC-DB2C-7858048B62AA}"/>
                </a:ext>
              </a:extLst>
            </p:cNvPr>
            <p:cNvSpPr txBox="1"/>
            <p:nvPr/>
          </p:nvSpPr>
          <p:spPr>
            <a:xfrm>
              <a:off x="9760437" y="5260136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12</a:t>
              </a:r>
              <a:endParaRPr lang="en-SG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5B5405-27B9-A749-1F58-49D75856E522}"/>
                </a:ext>
              </a:extLst>
            </p:cNvPr>
            <p:cNvSpPr txBox="1"/>
            <p:nvPr/>
          </p:nvSpPr>
          <p:spPr>
            <a:xfrm>
              <a:off x="10613192" y="5260136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13</a:t>
              </a:r>
              <a:endParaRPr lang="en-SG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648E861-CF73-90EE-86C5-8EC655EC6B47}"/>
              </a:ext>
            </a:extLst>
          </p:cNvPr>
          <p:cNvSpPr txBox="1"/>
          <p:nvPr/>
        </p:nvSpPr>
        <p:spPr>
          <a:xfrm>
            <a:off x="701014" y="4961888"/>
            <a:ext cx="1065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               0                0                0	              0	             0                 0                1               1                1                1                1                   </a:t>
            </a:r>
            <a:endParaRPr lang="en-SG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029ED-C989-7529-6026-C5891EF74455}"/>
              </a:ext>
            </a:extLst>
          </p:cNvPr>
          <p:cNvSpPr txBox="1"/>
          <p:nvPr/>
        </p:nvSpPr>
        <p:spPr>
          <a:xfrm>
            <a:off x="925154" y="2039421"/>
            <a:ext cx="5408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need to define an </a:t>
            </a:r>
            <a:r>
              <a:rPr lang="en-SG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observation window</a:t>
            </a:r>
            <a:r>
              <a:rPr lang="en-SG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SG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prediction window</a:t>
            </a:r>
            <a:r>
              <a:rPr lang="en-SG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5789-EC60-A2BC-B108-FE032C96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5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21C446A-2E62-9107-5351-D0E8E786CE97}"/>
              </a:ext>
            </a:extLst>
          </p:cNvPr>
          <p:cNvSpPr/>
          <p:nvPr/>
        </p:nvSpPr>
        <p:spPr>
          <a:xfrm>
            <a:off x="6861423" y="0"/>
            <a:ext cx="533229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519A176-2FD2-9681-3EA8-9E28C6A4522C}"/>
              </a:ext>
            </a:extLst>
          </p:cNvPr>
          <p:cNvGrpSpPr/>
          <p:nvPr/>
        </p:nvGrpSpPr>
        <p:grpSpPr>
          <a:xfrm>
            <a:off x="265415" y="3705240"/>
            <a:ext cx="11661169" cy="1759935"/>
            <a:chOff x="102741" y="3807982"/>
            <a:chExt cx="11661169" cy="1759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678DC0-FEF6-01E8-38A9-9C21DAF68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1" y="4921321"/>
              <a:ext cx="11661169" cy="102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FF51AD-F847-DEAB-0998-866D81397C29}"/>
                </a:ext>
              </a:extLst>
            </p:cNvPr>
            <p:cNvSpPr/>
            <p:nvPr/>
          </p:nvSpPr>
          <p:spPr>
            <a:xfrm>
              <a:off x="145893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9553D1-74B1-8ED0-7232-E4DA9DB05D57}"/>
                </a:ext>
              </a:extLst>
            </p:cNvPr>
            <p:cNvSpPr/>
            <p:nvPr/>
          </p:nvSpPr>
          <p:spPr>
            <a:xfrm>
              <a:off x="2311686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441023-273B-83D7-0002-8D1277090019}"/>
                </a:ext>
              </a:extLst>
            </p:cNvPr>
            <p:cNvSpPr/>
            <p:nvPr/>
          </p:nvSpPr>
          <p:spPr>
            <a:xfrm>
              <a:off x="316444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BF0163-75F5-7428-85D5-7BA9E522538D}"/>
                </a:ext>
              </a:extLst>
            </p:cNvPr>
            <p:cNvSpPr/>
            <p:nvPr/>
          </p:nvSpPr>
          <p:spPr>
            <a:xfrm>
              <a:off x="4017196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4915F2-21E3-8935-4FBA-88AB52DB0D82}"/>
                </a:ext>
              </a:extLst>
            </p:cNvPr>
            <p:cNvSpPr/>
            <p:nvPr/>
          </p:nvSpPr>
          <p:spPr>
            <a:xfrm>
              <a:off x="486995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BB03A1-B429-F2C9-98B5-456A800D3035}"/>
                </a:ext>
              </a:extLst>
            </p:cNvPr>
            <p:cNvSpPr/>
            <p:nvPr/>
          </p:nvSpPr>
          <p:spPr>
            <a:xfrm>
              <a:off x="5722706" y="482884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3CD97E-DD35-0DCB-D85C-81CD5EA76FDB}"/>
                </a:ext>
              </a:extLst>
            </p:cNvPr>
            <p:cNvSpPr/>
            <p:nvPr/>
          </p:nvSpPr>
          <p:spPr>
            <a:xfrm>
              <a:off x="6575461" y="4828849"/>
              <a:ext cx="215757" cy="2054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B098AB-3647-6B50-AE69-099006667258}"/>
                </a:ext>
              </a:extLst>
            </p:cNvPr>
            <p:cNvSpPr/>
            <p:nvPr/>
          </p:nvSpPr>
          <p:spPr>
            <a:xfrm>
              <a:off x="7428216" y="482884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5E2BC8-D923-0CD1-AC72-F0E3F9E343D2}"/>
                </a:ext>
              </a:extLst>
            </p:cNvPr>
            <p:cNvSpPr/>
            <p:nvPr/>
          </p:nvSpPr>
          <p:spPr>
            <a:xfrm>
              <a:off x="828097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5E825F-B5EC-D409-0BD0-DC61B13E9511}"/>
                </a:ext>
              </a:extLst>
            </p:cNvPr>
            <p:cNvSpPr/>
            <p:nvPr/>
          </p:nvSpPr>
          <p:spPr>
            <a:xfrm>
              <a:off x="9133726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B078D0-808E-5FE4-975F-AA8DFF9E02DD}"/>
                </a:ext>
              </a:extLst>
            </p:cNvPr>
            <p:cNvSpPr/>
            <p:nvPr/>
          </p:nvSpPr>
          <p:spPr>
            <a:xfrm>
              <a:off x="606176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01E414E-D333-93E7-ABD1-47D2949B9ABF}"/>
                </a:ext>
              </a:extLst>
            </p:cNvPr>
            <p:cNvSpPr/>
            <p:nvPr/>
          </p:nvSpPr>
          <p:spPr>
            <a:xfrm>
              <a:off x="9986481" y="481857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14C595-0707-C655-8E8A-1A082D37CCB7}"/>
                </a:ext>
              </a:extLst>
            </p:cNvPr>
            <p:cNvSpPr/>
            <p:nvPr/>
          </p:nvSpPr>
          <p:spPr>
            <a:xfrm>
              <a:off x="10839236" y="4828849"/>
              <a:ext cx="215757" cy="2054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FB9D2-BE1B-8672-8E60-75DCF7BC5003}"/>
                </a:ext>
              </a:extLst>
            </p:cNvPr>
            <p:cNvSpPr txBox="1"/>
            <p:nvPr/>
          </p:nvSpPr>
          <p:spPr>
            <a:xfrm>
              <a:off x="374057" y="5260140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</a:t>
              </a:r>
              <a:endParaRPr lang="en-SG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C766A0-6401-BB2C-F9F5-C8C9D4955449}"/>
                </a:ext>
              </a:extLst>
            </p:cNvPr>
            <p:cNvSpPr txBox="1"/>
            <p:nvPr/>
          </p:nvSpPr>
          <p:spPr>
            <a:xfrm>
              <a:off x="1226812" y="5260139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2</a:t>
              </a:r>
              <a:endParaRPr lang="en-SG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63E52B-3E78-0DB7-912A-448BBC5F638A}"/>
                </a:ext>
              </a:extLst>
            </p:cNvPr>
            <p:cNvSpPr txBox="1"/>
            <p:nvPr/>
          </p:nvSpPr>
          <p:spPr>
            <a:xfrm>
              <a:off x="2079567" y="5260138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3</a:t>
              </a:r>
              <a:endParaRPr lang="en-SG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855FEC-3AB2-E544-F7D4-F186ABAEEF5A}"/>
                </a:ext>
              </a:extLst>
            </p:cNvPr>
            <p:cNvSpPr txBox="1"/>
            <p:nvPr/>
          </p:nvSpPr>
          <p:spPr>
            <a:xfrm>
              <a:off x="2932322" y="5260138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4</a:t>
              </a:r>
              <a:endParaRPr lang="en-SG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8DDFAA-904C-3861-5C0C-0AC41FA244E4}"/>
                </a:ext>
              </a:extLst>
            </p:cNvPr>
            <p:cNvSpPr txBox="1"/>
            <p:nvPr/>
          </p:nvSpPr>
          <p:spPr>
            <a:xfrm>
              <a:off x="3785077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5</a:t>
              </a:r>
              <a:endParaRPr lang="en-SG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2641-9F4A-B5BC-52F3-933488B8416A}"/>
                </a:ext>
              </a:extLst>
            </p:cNvPr>
            <p:cNvSpPr txBox="1"/>
            <p:nvPr/>
          </p:nvSpPr>
          <p:spPr>
            <a:xfrm>
              <a:off x="4637832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6</a:t>
              </a:r>
              <a:endParaRPr lang="en-SG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E0C995-6685-C75D-D96D-79AA9FD7C7FA}"/>
                </a:ext>
              </a:extLst>
            </p:cNvPr>
            <p:cNvSpPr txBox="1"/>
            <p:nvPr/>
          </p:nvSpPr>
          <p:spPr>
            <a:xfrm>
              <a:off x="5490591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7</a:t>
              </a:r>
              <a:endParaRPr lang="en-SG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0864A5-6F7A-2B48-EA06-0AEE8773C012}"/>
                </a:ext>
              </a:extLst>
            </p:cNvPr>
            <p:cNvSpPr txBox="1"/>
            <p:nvPr/>
          </p:nvSpPr>
          <p:spPr>
            <a:xfrm>
              <a:off x="6343342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8</a:t>
              </a:r>
              <a:endParaRPr lang="en-SG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7FD3EF-EFD9-BAAA-BCD9-80FA23A62CB8}"/>
                </a:ext>
              </a:extLst>
            </p:cNvPr>
            <p:cNvSpPr txBox="1"/>
            <p:nvPr/>
          </p:nvSpPr>
          <p:spPr>
            <a:xfrm>
              <a:off x="5984697" y="3807982"/>
              <a:ext cx="1397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Onset of </a:t>
              </a:r>
            </a:p>
            <a:p>
              <a:pPr algn="ctr"/>
              <a:r>
                <a:rPr lang="en-US" dirty="0"/>
                <a:t>Sepsis</a:t>
              </a:r>
              <a:endParaRPr lang="en-SG" dirty="0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BD5282-E4E0-6199-1559-84A94BFD6809}"/>
                </a:ext>
              </a:extLst>
            </p:cNvPr>
            <p:cNvSpPr/>
            <p:nvPr/>
          </p:nvSpPr>
          <p:spPr>
            <a:xfrm>
              <a:off x="6575461" y="4491911"/>
              <a:ext cx="215757" cy="209092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F38B39-B8D2-A3DE-4BD3-D0D3AFBE345D}"/>
                </a:ext>
              </a:extLst>
            </p:cNvPr>
            <p:cNvSpPr txBox="1"/>
            <p:nvPr/>
          </p:nvSpPr>
          <p:spPr>
            <a:xfrm>
              <a:off x="7196093" y="526013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9</a:t>
              </a:r>
              <a:endParaRPr lang="en-SG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19FF3A-E5A0-810A-045F-822DBADCE5E9}"/>
                </a:ext>
              </a:extLst>
            </p:cNvPr>
            <p:cNvSpPr txBox="1"/>
            <p:nvPr/>
          </p:nvSpPr>
          <p:spPr>
            <a:xfrm>
              <a:off x="8054927" y="5260138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10</a:t>
              </a:r>
              <a:endParaRPr lang="en-SG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30912B-4B87-EB49-5F66-1BE9EC4495E8}"/>
                </a:ext>
              </a:extLst>
            </p:cNvPr>
            <p:cNvSpPr txBox="1"/>
            <p:nvPr/>
          </p:nvSpPr>
          <p:spPr>
            <a:xfrm>
              <a:off x="8907682" y="5260137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11</a:t>
              </a:r>
              <a:endParaRPr lang="en-SG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658DDB-3E0F-80FC-DB2C-7858048B62AA}"/>
                </a:ext>
              </a:extLst>
            </p:cNvPr>
            <p:cNvSpPr txBox="1"/>
            <p:nvPr/>
          </p:nvSpPr>
          <p:spPr>
            <a:xfrm>
              <a:off x="9760437" y="5260136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12</a:t>
              </a:r>
              <a:endParaRPr lang="en-SG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5B5405-27B9-A749-1F58-49D75856E522}"/>
                </a:ext>
              </a:extLst>
            </p:cNvPr>
            <p:cNvSpPr txBox="1"/>
            <p:nvPr/>
          </p:nvSpPr>
          <p:spPr>
            <a:xfrm>
              <a:off x="10613192" y="5260136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Hour 13</a:t>
              </a:r>
              <a:endParaRPr lang="en-SG" sz="1400" dirty="0"/>
            </a:p>
          </p:txBody>
        </p:sp>
      </p:grpSp>
      <p:sp>
        <p:nvSpPr>
          <p:cNvPr id="41" name="Left Brace 40">
            <a:extLst>
              <a:ext uri="{FF2B5EF4-FFF2-40B4-BE49-F238E27FC236}">
                <a16:creationId xmlns:a16="http://schemas.microsoft.com/office/drawing/2014/main" id="{7FEBFD01-60F1-E4DA-5C50-F75D66A7FB07}"/>
              </a:ext>
            </a:extLst>
          </p:cNvPr>
          <p:cNvSpPr/>
          <p:nvPr/>
        </p:nvSpPr>
        <p:spPr>
          <a:xfrm rot="16200000">
            <a:off x="6322084" y="5362384"/>
            <a:ext cx="182935" cy="95844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B1D0BB-17B4-9EB2-FF3A-49375CA159A2}"/>
              </a:ext>
            </a:extLst>
          </p:cNvPr>
          <p:cNvSpPr txBox="1"/>
          <p:nvPr/>
        </p:nvSpPr>
        <p:spPr>
          <a:xfrm>
            <a:off x="5653265" y="5995447"/>
            <a:ext cx="2869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window: x hours</a:t>
            </a:r>
          </a:p>
          <a:p>
            <a:r>
              <a:rPr lang="en-US" dirty="0"/>
              <a:t>(1 hour in this case)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28404-D2EE-0B2B-C654-F75FAFBB7297}"/>
              </a:ext>
            </a:extLst>
          </p:cNvPr>
          <p:cNvSpPr txBox="1"/>
          <p:nvPr/>
        </p:nvSpPr>
        <p:spPr>
          <a:xfrm>
            <a:off x="701014" y="4961888"/>
            <a:ext cx="1065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               0                0                0	              0	             0                 0                1               1                1                1                1                   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E4101B-950D-956D-1B11-4F92A6CD8428}"/>
              </a:ext>
            </a:extLst>
          </p:cNvPr>
          <p:cNvSpPr txBox="1"/>
          <p:nvPr/>
        </p:nvSpPr>
        <p:spPr>
          <a:xfrm>
            <a:off x="925154" y="2039421"/>
            <a:ext cx="5408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need to define an </a:t>
            </a:r>
            <a:r>
              <a:rPr lang="en-SG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observation window</a:t>
            </a:r>
            <a:r>
              <a:rPr lang="en-SG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SG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prediction window</a:t>
            </a:r>
            <a:r>
              <a:rPr lang="en-SG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3955E61-5827-33C7-0D1F-D3F7FEB4E8BA}"/>
              </a:ext>
            </a:extLst>
          </p:cNvPr>
          <p:cNvSpPr/>
          <p:nvPr/>
        </p:nvSpPr>
        <p:spPr>
          <a:xfrm rot="16200000">
            <a:off x="4918770" y="5011237"/>
            <a:ext cx="245305" cy="17231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23874-E1FE-BCD8-842E-BE0A9980649B}"/>
              </a:ext>
            </a:extLst>
          </p:cNvPr>
          <p:cNvSpPr txBox="1"/>
          <p:nvPr/>
        </p:nvSpPr>
        <p:spPr>
          <a:xfrm>
            <a:off x="2557994" y="5995447"/>
            <a:ext cx="309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Window: y hours</a:t>
            </a:r>
          </a:p>
          <a:p>
            <a:r>
              <a:rPr lang="en-US" dirty="0"/>
              <a:t>(3 hours in this case)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AC2C8FA-4FBF-ED97-A9C7-2C8D00CA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8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9"/>
          <p:cNvGrpSpPr/>
          <p:nvPr/>
        </p:nvGrpSpPr>
        <p:grpSpPr>
          <a:xfrm>
            <a:off x="2082158" y="480971"/>
            <a:ext cx="8103506" cy="603429"/>
            <a:chOff x="5393272" y="480977"/>
            <a:chExt cx="5010515" cy="603429"/>
          </a:xfrm>
        </p:grpSpPr>
        <p:sp>
          <p:nvSpPr>
            <p:cNvPr id="260" name="Google Shape;260;p19"/>
            <p:cNvSpPr/>
            <p:nvPr/>
          </p:nvSpPr>
          <p:spPr>
            <a:xfrm>
              <a:off x="5472087" y="592106"/>
              <a:ext cx="4931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DATA PREPARATION – CORRELATED VALUES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7863C3-2C20-B3E4-E392-93C870DC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195529"/>
            <a:ext cx="6310313" cy="54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57C34-1DF7-9D2E-1927-B8C13C2EA75A}"/>
              </a:ext>
            </a:extLst>
          </p:cNvPr>
          <p:cNvSpPr txBox="1"/>
          <p:nvPr/>
        </p:nvSpPr>
        <p:spPr>
          <a:xfrm>
            <a:off x="8042827" y="1574333"/>
            <a:ext cx="378921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Variables to omit from model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SepsisOnsetHour</a:t>
            </a:r>
            <a:r>
              <a:rPr lang="en-US" sz="2000" dirty="0">
                <a:solidFill>
                  <a:srgbClr val="000000"/>
                </a:solidFill>
              </a:rPr>
              <a:t>: Most values are 28h as the median time of onset was applied as pseudo-onset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Hgb and </a:t>
            </a:r>
            <a:r>
              <a:rPr lang="en-US" sz="2000" b="1" dirty="0" err="1">
                <a:solidFill>
                  <a:srgbClr val="000000"/>
                </a:solidFill>
              </a:rPr>
              <a:t>Hct</a:t>
            </a:r>
            <a:r>
              <a:rPr lang="en-US" sz="2000" dirty="0">
                <a:solidFill>
                  <a:srgbClr val="000000"/>
                </a:solidFill>
              </a:rPr>
              <a:t> highly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MAP </a:t>
            </a:r>
            <a:r>
              <a:rPr lang="en-US" sz="2000" dirty="0">
                <a:solidFill>
                  <a:srgbClr val="000000"/>
                </a:solidFill>
              </a:rPr>
              <a:t>and DBP are highly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Phosphate, Creatinine </a:t>
            </a:r>
            <a:r>
              <a:rPr lang="en-US" sz="2000" dirty="0">
                <a:solidFill>
                  <a:srgbClr val="000000"/>
                </a:solidFill>
              </a:rPr>
              <a:t>and BUN are all highly correlated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E290-8F85-7C25-4622-B4F9A9405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9"/>
          <p:cNvGrpSpPr/>
          <p:nvPr/>
        </p:nvGrpSpPr>
        <p:grpSpPr>
          <a:xfrm>
            <a:off x="2082158" y="480971"/>
            <a:ext cx="8103506" cy="603429"/>
            <a:chOff x="5393272" y="480977"/>
            <a:chExt cx="5010515" cy="603429"/>
          </a:xfrm>
        </p:grpSpPr>
        <p:sp>
          <p:nvSpPr>
            <p:cNvPr id="260" name="Google Shape;260;p19"/>
            <p:cNvSpPr/>
            <p:nvPr/>
          </p:nvSpPr>
          <p:spPr>
            <a:xfrm>
              <a:off x="5472087" y="592106"/>
              <a:ext cx="4931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DATA PREPARATION – FINAL DATASET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0144B34-4232-0238-748B-43E7D18C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91" y="1385495"/>
            <a:ext cx="8811027" cy="53679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5B1A9-29EF-3DB0-C5ED-DEDEC576CD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4"/>
          <p:cNvGrpSpPr/>
          <p:nvPr/>
        </p:nvGrpSpPr>
        <p:grpSpPr>
          <a:xfrm>
            <a:off x="1592607" y="480978"/>
            <a:ext cx="8954212" cy="603422"/>
            <a:chOff x="5393272" y="480977"/>
            <a:chExt cx="5221115" cy="603422"/>
          </a:xfrm>
        </p:grpSpPr>
        <p:sp>
          <p:nvSpPr>
            <p:cNvPr id="316" name="Google Shape;316;p24"/>
            <p:cNvSpPr/>
            <p:nvPr/>
          </p:nvSpPr>
          <p:spPr>
            <a:xfrm>
              <a:off x="5472087" y="592099"/>
              <a:ext cx="5142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DATA PREPARATION – DISTRIBUTIONS OF FINAL MODELLING DATA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C67219-65D5-0AEC-3337-8B6589DA3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829"/>
            <a:ext cx="4066749" cy="298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9EA70FA-680D-438B-4669-C6EC2236E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64" y="1830464"/>
            <a:ext cx="7833236" cy="39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0D9B9-6067-4B8A-EFB8-8FD10953A3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8"/>
          <p:cNvGrpSpPr/>
          <p:nvPr/>
        </p:nvGrpSpPr>
        <p:grpSpPr>
          <a:xfrm>
            <a:off x="2085975" y="-6349"/>
            <a:ext cx="8020050" cy="1202154"/>
            <a:chOff x="2336800" y="-6350"/>
            <a:chExt cx="7495821" cy="1374775"/>
          </a:xfrm>
        </p:grpSpPr>
        <p:sp>
          <p:nvSpPr>
            <p:cNvPr id="422" name="Google Shape;422;p28"/>
            <p:cNvSpPr/>
            <p:nvPr/>
          </p:nvSpPr>
          <p:spPr>
            <a:xfrm>
              <a:off x="2336800" y="1"/>
              <a:ext cx="7495821" cy="1282700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EDCFC"/>
                </a:gs>
                <a:gs pos="63000">
                  <a:srgbClr val="01A0D9"/>
                </a:gs>
                <a:gs pos="100000">
                  <a:srgbClr val="01A0D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798763" y="-6350"/>
              <a:ext cx="1447800" cy="1282700"/>
            </a:xfrm>
            <a:custGeom>
              <a:avLst/>
              <a:gdLst/>
              <a:ahLst/>
              <a:cxnLst/>
              <a:rect l="l" t="t" r="r" b="b"/>
              <a:pathLst>
                <a:path w="492" h="434" extrusionOk="0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39700" dist="381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7948613" y="0"/>
              <a:ext cx="1447800" cy="1276350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819401" y="0"/>
              <a:ext cx="6565900" cy="1368425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01A0D9"/>
                </a:gs>
                <a:gs pos="100000">
                  <a:srgbClr val="3EDCFC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28"/>
          <p:cNvSpPr/>
          <p:nvPr/>
        </p:nvSpPr>
        <p:spPr>
          <a:xfrm>
            <a:off x="4275283" y="297096"/>
            <a:ext cx="35958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Metrics Comparison</a:t>
            </a:r>
            <a:endParaRPr sz="2800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C32740-A172-3DC7-F2E6-8C26BD67B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5267"/>
              </p:ext>
            </p:extLst>
          </p:nvPr>
        </p:nvGraphicFramePr>
        <p:xfrm>
          <a:off x="169283" y="2301240"/>
          <a:ext cx="11891181" cy="2743200"/>
        </p:xfrm>
        <a:graphic>
          <a:graphicData uri="http://schemas.openxmlformats.org/drawingml/2006/table">
            <a:tbl>
              <a:tblPr firstRow="1" bandRow="1">
                <a:tableStyleId>{A961FE33-710D-4AC4-ACFD-3802FB9F10A4}</a:tableStyleId>
              </a:tblPr>
              <a:tblGrid>
                <a:gridCol w="2633455">
                  <a:extLst>
                    <a:ext uri="{9D8B030D-6E8A-4147-A177-3AD203B41FA5}">
                      <a16:colId xmlns:a16="http://schemas.microsoft.com/office/drawing/2014/main" val="3603190495"/>
                    </a:ext>
                  </a:extLst>
                </a:gridCol>
                <a:gridCol w="1575512">
                  <a:extLst>
                    <a:ext uri="{9D8B030D-6E8A-4147-A177-3AD203B41FA5}">
                      <a16:colId xmlns:a16="http://schemas.microsoft.com/office/drawing/2014/main" val="3934000676"/>
                    </a:ext>
                  </a:extLst>
                </a:gridCol>
                <a:gridCol w="1291846">
                  <a:extLst>
                    <a:ext uri="{9D8B030D-6E8A-4147-A177-3AD203B41FA5}">
                      <a16:colId xmlns:a16="http://schemas.microsoft.com/office/drawing/2014/main" val="186271637"/>
                    </a:ext>
                  </a:extLst>
                </a:gridCol>
                <a:gridCol w="1597592">
                  <a:extLst>
                    <a:ext uri="{9D8B030D-6E8A-4147-A177-3AD203B41FA5}">
                      <a16:colId xmlns:a16="http://schemas.microsoft.com/office/drawing/2014/main" val="1866969766"/>
                    </a:ext>
                  </a:extLst>
                </a:gridCol>
                <a:gridCol w="1597592">
                  <a:extLst>
                    <a:ext uri="{9D8B030D-6E8A-4147-A177-3AD203B41FA5}">
                      <a16:colId xmlns:a16="http://schemas.microsoft.com/office/drawing/2014/main" val="3576924001"/>
                    </a:ext>
                  </a:extLst>
                </a:gridCol>
                <a:gridCol w="1597592">
                  <a:extLst>
                    <a:ext uri="{9D8B030D-6E8A-4147-A177-3AD203B41FA5}">
                      <a16:colId xmlns:a16="http://schemas.microsoft.com/office/drawing/2014/main" val="1833114901"/>
                    </a:ext>
                  </a:extLst>
                </a:gridCol>
                <a:gridCol w="1597592">
                  <a:extLst>
                    <a:ext uri="{9D8B030D-6E8A-4147-A177-3AD203B41FA5}">
                      <a16:colId xmlns:a16="http://schemas.microsoft.com/office/drawing/2014/main" val="1779119583"/>
                    </a:ext>
                  </a:extLst>
                </a:gridCol>
              </a:tblGrid>
              <a:tr h="132080">
                <a:tc rowSpan="2">
                  <a:txBody>
                    <a:bodyPr/>
                    <a:lstStyle/>
                    <a:p>
                      <a:pPr algn="ctr"/>
                      <a:r>
                        <a:rPr lang="en-SG" sz="2400" b="1" dirty="0"/>
                        <a:t>Classifier Model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G" sz="2400" b="1" dirty="0"/>
                        <a:t>Train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G" sz="2400" b="1" dirty="0"/>
                        <a:t>Test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871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Accuracy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AUC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Recall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Accuracy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AUC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Recall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04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0.9353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0.9754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0.9783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0.9086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0.9327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0.8317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3779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rgbClr val="FF0000"/>
                          </a:solidFill>
                        </a:rPr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b="0" dirty="0">
                          <a:solidFill>
                            <a:srgbClr val="FF0000"/>
                          </a:solidFill>
                          <a:effectLst/>
                        </a:rPr>
                        <a:t>0.9350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b="0" dirty="0">
                          <a:solidFill>
                            <a:srgbClr val="FF0000"/>
                          </a:solidFill>
                          <a:effectLst/>
                        </a:rPr>
                        <a:t>0.9717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b="0" dirty="0">
                          <a:solidFill>
                            <a:srgbClr val="FF0000"/>
                          </a:solidFill>
                          <a:effectLst/>
                        </a:rPr>
                        <a:t>0.9731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b="0" dirty="0">
                          <a:solidFill>
                            <a:srgbClr val="FF0000"/>
                          </a:solidFill>
                          <a:effectLst/>
                        </a:rPr>
                        <a:t>0.9109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b="0" dirty="0">
                          <a:solidFill>
                            <a:srgbClr val="FF0000"/>
                          </a:solidFill>
                          <a:effectLst/>
                        </a:rPr>
                        <a:t>0.9254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b="0" dirty="0">
                          <a:solidFill>
                            <a:srgbClr val="FF0000"/>
                          </a:solidFill>
                          <a:effectLst/>
                        </a:rPr>
                        <a:t>0.8099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0787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SG" sz="2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0.8403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0.9179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0.9381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0.7286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0.8054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0.7828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/>
                        <a:t>XGBoost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0.9251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0.9733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0.9930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0.8547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>
                          <a:effectLst/>
                        </a:rPr>
                        <a:t>0.9199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400" dirty="0">
                          <a:effectLst/>
                        </a:rPr>
                        <a:t>0.8864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74105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5693C-DD8E-E090-1EA0-C25B5D2EB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3;p15">
            <a:extLst>
              <a:ext uri="{FF2B5EF4-FFF2-40B4-BE49-F238E27FC236}">
                <a16:creationId xmlns:a16="http://schemas.microsoft.com/office/drawing/2014/main" id="{BAC9BAC1-9F27-DAC4-A9B7-FCB2CAB5F7AD}"/>
              </a:ext>
            </a:extLst>
          </p:cNvPr>
          <p:cNvSpPr/>
          <p:nvPr/>
        </p:nvSpPr>
        <p:spPr>
          <a:xfrm>
            <a:off x="0" y="364455"/>
            <a:ext cx="3994038" cy="2272398"/>
          </a:xfrm>
          <a:custGeom>
            <a:avLst/>
            <a:gdLst/>
            <a:ahLst/>
            <a:cxnLst/>
            <a:rect l="l" t="t" r="r" b="b"/>
            <a:pathLst>
              <a:path w="1430" h="660" extrusionOk="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  <a:gs pos="100000">
                <a:srgbClr val="01A0D9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BB358-F288-0A52-6CFD-7FCB03D5EEC7}"/>
              </a:ext>
            </a:extLst>
          </p:cNvPr>
          <p:cNvSpPr txBox="1"/>
          <p:nvPr/>
        </p:nvSpPr>
        <p:spPr>
          <a:xfrm>
            <a:off x="585795" y="2028781"/>
            <a:ext cx="7101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212529"/>
                </a:solidFill>
                <a:latin typeface="+mj-lt"/>
              </a:rPr>
              <a:t>Infections can put you or your loved one at risk for sepsis. When germs get into a person’s body, they can cause an infection. If you don’t stop that infection, it can cause sepsis. Bacterial infections cause most cases of sepsis. Sepsis can also be a result of other infections, including viral infections, such as COVID-19 or influenza, or fungal infections.</a:t>
            </a:r>
          </a:p>
          <a:p>
            <a:pPr algn="l"/>
            <a:endParaRPr lang="en-US" sz="1600" dirty="0">
              <a:solidFill>
                <a:srgbClr val="212529"/>
              </a:solidFill>
              <a:latin typeface="+mj-lt"/>
            </a:endParaRPr>
          </a:p>
          <a:p>
            <a:pPr algn="l"/>
            <a:r>
              <a:rPr lang="en-US" sz="1600" dirty="0">
                <a:solidFill>
                  <a:srgbClr val="212529"/>
                </a:solidFill>
                <a:latin typeface="+mj-lt"/>
              </a:rPr>
              <a:t>From: </a:t>
            </a:r>
            <a:r>
              <a:rPr lang="en-US" sz="1600" dirty="0">
                <a:solidFill>
                  <a:srgbClr val="212529"/>
                </a:solidFill>
                <a:latin typeface="+mj-lt"/>
                <a:hlinkClick r:id="rId3"/>
              </a:rPr>
              <a:t>https://www.cdc.gov/</a:t>
            </a:r>
            <a:r>
              <a:rPr lang="en-US" sz="1600" dirty="0">
                <a:solidFill>
                  <a:srgbClr val="212529"/>
                </a:solidFill>
                <a:latin typeface="+mj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03B58-1A44-CA6D-32D9-0B0C83CCB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95" y="4069843"/>
            <a:ext cx="4989020" cy="2423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91B6C-22BE-6D05-B251-DC81C1653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502" y="3309586"/>
            <a:ext cx="4815704" cy="3548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A602A9-A23B-79BB-8F1E-74568AEBD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220" y="0"/>
            <a:ext cx="3459780" cy="2773920"/>
          </a:xfrm>
          <a:prstGeom prst="rect">
            <a:avLst/>
          </a:prstGeom>
        </p:spPr>
      </p:pic>
      <p:sp>
        <p:nvSpPr>
          <p:cNvPr id="7" name="Google Shape;116;p15">
            <a:extLst>
              <a:ext uri="{FF2B5EF4-FFF2-40B4-BE49-F238E27FC236}">
                <a16:creationId xmlns:a16="http://schemas.microsoft.com/office/drawing/2014/main" id="{F9B84580-B7B5-509D-1421-828F67DF5698}"/>
              </a:ext>
            </a:extLst>
          </p:cNvPr>
          <p:cNvSpPr/>
          <p:nvPr/>
        </p:nvSpPr>
        <p:spPr>
          <a:xfrm>
            <a:off x="517203" y="833415"/>
            <a:ext cx="334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WHAT IS SEPSIS</a:t>
            </a:r>
            <a:endParaRPr dirty="0"/>
          </a:p>
        </p:txBody>
      </p:sp>
      <p:sp>
        <p:nvSpPr>
          <p:cNvPr id="12" name="Google Shape;114;p15">
            <a:extLst>
              <a:ext uri="{FF2B5EF4-FFF2-40B4-BE49-F238E27FC236}">
                <a16:creationId xmlns:a16="http://schemas.microsoft.com/office/drawing/2014/main" id="{91B59E0B-DAA7-97B3-077D-8571849B6FF2}"/>
              </a:ext>
            </a:extLst>
          </p:cNvPr>
          <p:cNvSpPr/>
          <p:nvPr/>
        </p:nvSpPr>
        <p:spPr>
          <a:xfrm>
            <a:off x="0" y="165529"/>
            <a:ext cx="4625574" cy="2272398"/>
          </a:xfrm>
          <a:custGeom>
            <a:avLst/>
            <a:gdLst/>
            <a:ahLst/>
            <a:cxnLst/>
            <a:rect l="l" t="t" r="r" b="b"/>
            <a:pathLst>
              <a:path w="1471" h="660" extrusionOk="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0">
                <a:srgbClr val="EBFCFF"/>
              </a:gs>
              <a:gs pos="15000">
                <a:srgbClr val="EBFCFF"/>
              </a:gs>
              <a:gs pos="100000">
                <a:schemeClr val="lt1"/>
              </a:gs>
            </a:gsLst>
            <a:lin ang="0" scaled="0"/>
          </a:gradFill>
          <a:ln>
            <a:noFill/>
          </a:ln>
          <a:effectLst>
            <a:outerShdw blurRad="2032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5;p15">
            <a:extLst>
              <a:ext uri="{FF2B5EF4-FFF2-40B4-BE49-F238E27FC236}">
                <a16:creationId xmlns:a16="http://schemas.microsoft.com/office/drawing/2014/main" id="{DEA1746B-AB51-AAC5-6EAB-AAE2A3C55D51}"/>
              </a:ext>
            </a:extLst>
          </p:cNvPr>
          <p:cNvSpPr/>
          <p:nvPr/>
        </p:nvSpPr>
        <p:spPr>
          <a:xfrm>
            <a:off x="0" y="0"/>
            <a:ext cx="5169159" cy="2272398"/>
          </a:xfrm>
          <a:custGeom>
            <a:avLst/>
            <a:gdLst/>
            <a:ahLst/>
            <a:cxnLst/>
            <a:rect l="l" t="t" r="r" b="b"/>
            <a:pathLst>
              <a:path w="1504" h="660" extrusionOk="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0">
                <a:srgbClr val="01A0D9"/>
              </a:gs>
              <a:gs pos="7000">
                <a:srgbClr val="01A0D9"/>
              </a:gs>
              <a:gs pos="100000">
                <a:srgbClr val="3EDCF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6;p15">
            <a:extLst>
              <a:ext uri="{FF2B5EF4-FFF2-40B4-BE49-F238E27FC236}">
                <a16:creationId xmlns:a16="http://schemas.microsoft.com/office/drawing/2014/main" id="{1617E8C5-C348-2623-39C1-7BDB46535374}"/>
              </a:ext>
            </a:extLst>
          </p:cNvPr>
          <p:cNvSpPr/>
          <p:nvPr/>
        </p:nvSpPr>
        <p:spPr>
          <a:xfrm>
            <a:off x="475422" y="420550"/>
            <a:ext cx="334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WHAT IS SEPSIS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23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31"/>
          <p:cNvGrpSpPr/>
          <p:nvPr/>
        </p:nvGrpSpPr>
        <p:grpSpPr>
          <a:xfrm>
            <a:off x="2085890" y="-6349"/>
            <a:ext cx="8019778" cy="1202104"/>
            <a:chOff x="2336800" y="-6350"/>
            <a:chExt cx="7495820" cy="1374775"/>
          </a:xfrm>
        </p:grpSpPr>
        <p:sp>
          <p:nvSpPr>
            <p:cNvPr id="456" name="Google Shape;456;p31"/>
            <p:cNvSpPr/>
            <p:nvPr/>
          </p:nvSpPr>
          <p:spPr>
            <a:xfrm>
              <a:off x="2336800" y="1"/>
              <a:ext cx="7495820" cy="1282700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EDCFC"/>
                </a:gs>
                <a:gs pos="63000">
                  <a:srgbClr val="01A0D9"/>
                </a:gs>
                <a:gs pos="100000">
                  <a:srgbClr val="01A0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798763" y="-6350"/>
              <a:ext cx="1447800" cy="1282700"/>
            </a:xfrm>
            <a:custGeom>
              <a:avLst/>
              <a:gdLst/>
              <a:ahLst/>
              <a:cxnLst/>
              <a:rect l="l" t="t" r="r" b="b"/>
              <a:pathLst>
                <a:path w="492" h="434" extrusionOk="0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39700" dist="381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948613" y="0"/>
              <a:ext cx="1447800" cy="1276350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2819401" y="0"/>
              <a:ext cx="6565902" cy="1368425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01A0D9"/>
                </a:gs>
                <a:gs pos="100000">
                  <a:srgbClr val="3EDCFC"/>
                </a:gs>
              </a:gsLst>
              <a:lin ang="4199895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0" name="Google Shape;460;p31"/>
          <p:cNvSpPr/>
          <p:nvPr/>
        </p:nvSpPr>
        <p:spPr>
          <a:xfrm>
            <a:off x="3716454" y="148151"/>
            <a:ext cx="4796400" cy="8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Best Model: Extra Trees Model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Area under ROC curve and  Confusion Matrix</a:t>
            </a:r>
            <a:endParaRPr sz="2800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C26292-46B0-2124-2C7A-135990D1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4" y="2314369"/>
            <a:ext cx="4858828" cy="330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7A9CC3A-9AC2-39B4-BDFF-A2C5E103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767" y="1719505"/>
            <a:ext cx="6399291" cy="46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758C2-FD14-5949-0030-1B80AEF7C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84118F-6A8D-F8C7-07F0-69540A563960}"/>
              </a:ext>
            </a:extLst>
          </p:cNvPr>
          <p:cNvSpPr/>
          <p:nvPr/>
        </p:nvSpPr>
        <p:spPr>
          <a:xfrm>
            <a:off x="819459" y="3969097"/>
            <a:ext cx="1848897" cy="122589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2"/>
          <p:cNvGrpSpPr/>
          <p:nvPr/>
        </p:nvGrpSpPr>
        <p:grpSpPr>
          <a:xfrm>
            <a:off x="2085890" y="-6349"/>
            <a:ext cx="8019778" cy="1202104"/>
            <a:chOff x="2336800" y="-6350"/>
            <a:chExt cx="7495820" cy="1374775"/>
          </a:xfrm>
        </p:grpSpPr>
        <p:sp>
          <p:nvSpPr>
            <p:cNvPr id="467" name="Google Shape;467;p32"/>
            <p:cNvSpPr/>
            <p:nvPr/>
          </p:nvSpPr>
          <p:spPr>
            <a:xfrm>
              <a:off x="2336800" y="1"/>
              <a:ext cx="7495820" cy="1282700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EDCFC"/>
                </a:gs>
                <a:gs pos="63000">
                  <a:srgbClr val="01A0D9"/>
                </a:gs>
                <a:gs pos="100000">
                  <a:srgbClr val="01A0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798763" y="-6350"/>
              <a:ext cx="1447800" cy="1282700"/>
            </a:xfrm>
            <a:custGeom>
              <a:avLst/>
              <a:gdLst/>
              <a:ahLst/>
              <a:cxnLst/>
              <a:rect l="l" t="t" r="r" b="b"/>
              <a:pathLst>
                <a:path w="492" h="434" extrusionOk="0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39700" dist="381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7948613" y="0"/>
              <a:ext cx="1447800" cy="1276350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819401" y="0"/>
              <a:ext cx="6565902" cy="1368425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01A0D9"/>
                </a:gs>
                <a:gs pos="100000">
                  <a:srgbClr val="3EDCFC"/>
                </a:gs>
              </a:gsLst>
              <a:lin ang="4199895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32"/>
          <p:cNvSpPr/>
          <p:nvPr/>
        </p:nvSpPr>
        <p:spPr>
          <a:xfrm>
            <a:off x="3765450" y="297100"/>
            <a:ext cx="47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Extra Trees Model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Top Important Features</a:t>
            </a:r>
            <a:endParaRPr sz="2800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C27CE1-8C8D-2B38-DE95-15251F2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15" y="1778786"/>
            <a:ext cx="7239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3DE940-F78F-99D4-1539-4C3090C75447}"/>
              </a:ext>
            </a:extLst>
          </p:cNvPr>
          <p:cNvSpPr/>
          <p:nvPr/>
        </p:nvSpPr>
        <p:spPr>
          <a:xfrm>
            <a:off x="363994" y="1661161"/>
            <a:ext cx="1403846" cy="43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Vital signs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62B83-8FE0-DABC-E2FC-B75F01B047F6}"/>
              </a:ext>
            </a:extLst>
          </p:cNvPr>
          <p:cNvSpPr/>
          <p:nvPr/>
        </p:nvSpPr>
        <p:spPr>
          <a:xfrm>
            <a:off x="2381337" y="2153265"/>
            <a:ext cx="943696" cy="167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4623E-863D-BC7F-3542-D6CEBF562B6F}"/>
              </a:ext>
            </a:extLst>
          </p:cNvPr>
          <p:cNvSpPr/>
          <p:nvPr/>
        </p:nvSpPr>
        <p:spPr>
          <a:xfrm>
            <a:off x="2376420" y="2344994"/>
            <a:ext cx="943696" cy="167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A50EC-29D7-E518-4B10-9CB3FBF8E99E}"/>
              </a:ext>
            </a:extLst>
          </p:cNvPr>
          <p:cNvSpPr/>
          <p:nvPr/>
        </p:nvSpPr>
        <p:spPr>
          <a:xfrm>
            <a:off x="2376419" y="2551472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7B45D-1C6F-CB71-2D58-642CE3D523D3}"/>
              </a:ext>
            </a:extLst>
          </p:cNvPr>
          <p:cNvSpPr/>
          <p:nvPr/>
        </p:nvSpPr>
        <p:spPr>
          <a:xfrm>
            <a:off x="2381335" y="2753033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0BCEA-B2FB-00C8-C791-A21DF52EEF13}"/>
              </a:ext>
            </a:extLst>
          </p:cNvPr>
          <p:cNvSpPr/>
          <p:nvPr/>
        </p:nvSpPr>
        <p:spPr>
          <a:xfrm>
            <a:off x="2376418" y="2964427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F53C4-614F-081A-52F3-C46E4220DF6D}"/>
              </a:ext>
            </a:extLst>
          </p:cNvPr>
          <p:cNvSpPr/>
          <p:nvPr/>
        </p:nvSpPr>
        <p:spPr>
          <a:xfrm>
            <a:off x="2386253" y="3180734"/>
            <a:ext cx="943696" cy="167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9F971-8B4C-C348-ED62-47E950C15BA5}"/>
              </a:ext>
            </a:extLst>
          </p:cNvPr>
          <p:cNvSpPr/>
          <p:nvPr/>
        </p:nvSpPr>
        <p:spPr>
          <a:xfrm>
            <a:off x="2396084" y="5471659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16951-5607-DEAE-A7BF-0F34F0DBDB04}"/>
              </a:ext>
            </a:extLst>
          </p:cNvPr>
          <p:cNvSpPr/>
          <p:nvPr/>
        </p:nvSpPr>
        <p:spPr>
          <a:xfrm>
            <a:off x="2381337" y="3618275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55DD2-BDC1-5AC3-7949-DFF308F739C3}"/>
              </a:ext>
            </a:extLst>
          </p:cNvPr>
          <p:cNvSpPr/>
          <p:nvPr/>
        </p:nvSpPr>
        <p:spPr>
          <a:xfrm>
            <a:off x="2381338" y="4660497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32072-8D49-D5CB-A89A-1E6F54B9D456}"/>
              </a:ext>
            </a:extLst>
          </p:cNvPr>
          <p:cNvSpPr/>
          <p:nvPr/>
        </p:nvSpPr>
        <p:spPr>
          <a:xfrm>
            <a:off x="2386252" y="4026313"/>
            <a:ext cx="943696" cy="167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8C6C6-202F-D80B-BFA7-161796531B73}"/>
              </a:ext>
            </a:extLst>
          </p:cNvPr>
          <p:cNvSpPr/>
          <p:nvPr/>
        </p:nvSpPr>
        <p:spPr>
          <a:xfrm>
            <a:off x="2396577" y="4454505"/>
            <a:ext cx="943696" cy="167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EEE8B-4722-ED3E-68AA-2E0521D0D462}"/>
              </a:ext>
            </a:extLst>
          </p:cNvPr>
          <p:cNvSpPr/>
          <p:nvPr/>
        </p:nvSpPr>
        <p:spPr>
          <a:xfrm>
            <a:off x="2381337" y="4241145"/>
            <a:ext cx="943696" cy="167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FC5A1A-E259-5242-6F99-B43F9EE6D5FE}"/>
              </a:ext>
            </a:extLst>
          </p:cNvPr>
          <p:cNvSpPr/>
          <p:nvPr/>
        </p:nvSpPr>
        <p:spPr>
          <a:xfrm>
            <a:off x="2396575" y="3393113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02EA6-1F63-0132-3932-DABC480E7934}"/>
              </a:ext>
            </a:extLst>
          </p:cNvPr>
          <p:cNvSpPr/>
          <p:nvPr/>
        </p:nvSpPr>
        <p:spPr>
          <a:xfrm>
            <a:off x="2381335" y="3819833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113C6-62D4-E7B4-0FEF-27212EA22025}"/>
              </a:ext>
            </a:extLst>
          </p:cNvPr>
          <p:cNvSpPr/>
          <p:nvPr/>
        </p:nvSpPr>
        <p:spPr>
          <a:xfrm>
            <a:off x="2396575" y="4840913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01D4DD-BFFE-3D02-4A4A-B575BD100567}"/>
              </a:ext>
            </a:extLst>
          </p:cNvPr>
          <p:cNvSpPr/>
          <p:nvPr/>
        </p:nvSpPr>
        <p:spPr>
          <a:xfrm>
            <a:off x="2381335" y="5267633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83BDD-B271-7053-E9FF-2A292AE4D05D}"/>
              </a:ext>
            </a:extLst>
          </p:cNvPr>
          <p:cNvSpPr/>
          <p:nvPr/>
        </p:nvSpPr>
        <p:spPr>
          <a:xfrm>
            <a:off x="2381335" y="5054273"/>
            <a:ext cx="943696" cy="1676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DC605-6AB7-CE29-4D45-5B2CF577D1B1}"/>
              </a:ext>
            </a:extLst>
          </p:cNvPr>
          <p:cNvSpPr/>
          <p:nvPr/>
        </p:nvSpPr>
        <p:spPr>
          <a:xfrm>
            <a:off x="363994" y="2219739"/>
            <a:ext cx="1403846" cy="4383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Laboratory values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0D502-BD95-0199-3243-6D68C3F93B90}"/>
              </a:ext>
            </a:extLst>
          </p:cNvPr>
          <p:cNvSpPr/>
          <p:nvPr/>
        </p:nvSpPr>
        <p:spPr>
          <a:xfrm>
            <a:off x="363994" y="2778317"/>
            <a:ext cx="1403846" cy="4442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Demographics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5CFB7-117B-87DB-CFD8-57144CEABC6A}"/>
              </a:ext>
            </a:extLst>
          </p:cNvPr>
          <p:cNvSpPr txBox="1"/>
          <p:nvPr/>
        </p:nvSpPr>
        <p:spPr>
          <a:xfrm>
            <a:off x="413067" y="1195755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Colour legend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6DE72B6-CB10-8C84-C65A-DA2A35C99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BFC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grpSp>
        <p:nvGrpSpPr>
          <p:cNvPr id="501" name="Google Shape;501;p35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502" name="Google Shape;502;p35"/>
            <p:cNvSpPr/>
            <p:nvPr/>
          </p:nvSpPr>
          <p:spPr>
            <a:xfrm>
              <a:off x="2396773" y="0"/>
              <a:ext cx="3826868" cy="1462334"/>
            </a:xfrm>
            <a:custGeom>
              <a:avLst/>
              <a:gdLst/>
              <a:ahLst/>
              <a:cxnLst/>
              <a:rect l="l" t="t" r="r" b="b"/>
              <a:pathLst>
                <a:path w="3826868" h="1462334" extrusionOk="0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>
              <a:gsLst>
                <a:gs pos="0">
                  <a:srgbClr val="01A0D9"/>
                </a:gs>
                <a:gs pos="52999">
                  <a:srgbClr val="01A0D9"/>
                </a:gs>
                <a:gs pos="100000">
                  <a:srgbClr val="3EDCFC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1208913" y="0"/>
              <a:ext cx="4729268" cy="2475166"/>
            </a:xfrm>
            <a:custGeom>
              <a:avLst/>
              <a:gdLst/>
              <a:ahLst/>
              <a:cxnLst/>
              <a:rect l="l" t="t" r="r" b="b"/>
              <a:pathLst>
                <a:path w="4729268" h="2475166" extrusionOk="0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1600" dist="38100" dir="2700000" algn="tl" rotWithShape="0">
                <a:srgbClr val="000000">
                  <a:alpha val="5882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/>
              <a:ahLst/>
              <a:cxnLst/>
              <a:rect l="l" t="t" r="r" b="b"/>
              <a:pathLst>
                <a:path w="5414398" h="3272768" extrusionOk="0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>
              <a:gsLst>
                <a:gs pos="0">
                  <a:srgbClr val="01A0D9"/>
                </a:gs>
                <a:gs pos="100000">
                  <a:srgbClr val="3EDCFC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35"/>
          <p:cNvGrpSpPr/>
          <p:nvPr/>
        </p:nvGrpSpPr>
        <p:grpSpPr>
          <a:xfrm>
            <a:off x="325103" y="628725"/>
            <a:ext cx="3612111" cy="1546272"/>
            <a:chOff x="377504" y="1004166"/>
            <a:chExt cx="1260024" cy="1278545"/>
          </a:xfrm>
        </p:grpSpPr>
        <p:sp>
          <p:nvSpPr>
            <p:cNvPr id="506" name="Google Shape;506;p35"/>
            <p:cNvSpPr/>
            <p:nvPr/>
          </p:nvSpPr>
          <p:spPr>
            <a:xfrm>
              <a:off x="509228" y="1392011"/>
              <a:ext cx="112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CONCLUSION</a:t>
              </a:r>
              <a:endParaRPr sz="32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RECOMMENDATION</a:t>
              </a:r>
              <a:endParaRPr sz="32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377504" y="1004166"/>
              <a:ext cx="361060" cy="1171490"/>
            </a:xfrm>
            <a:custGeom>
              <a:avLst/>
              <a:gdLst/>
              <a:ahLst/>
              <a:cxnLst/>
              <a:rect l="l" t="t" r="r" b="b"/>
              <a:pathLst>
                <a:path w="515" h="755" extrusionOk="0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588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35"/>
          <p:cNvSpPr txBox="1"/>
          <p:nvPr/>
        </p:nvSpPr>
        <p:spPr>
          <a:xfrm>
            <a:off x="5078558" y="1237583"/>
            <a:ext cx="7064084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Best model (Extra Trees Classifier) has a high AUC score about 0.91 and Recall of 0.81.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Top 3 most important features for sepsis prediction (1h advance prediction window):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Temperature (deg Celsius)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Respiration rate (breaths per minute)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Blood Urea Nitrogen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*There is a good spread of Vital signs and Laboratory values among the best predictors, hence no conclusion on whether vital signs or laboratory readings are more important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33A6-8F96-90A5-75C3-01536E7D9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4"/>
          <p:cNvGrpSpPr/>
          <p:nvPr/>
        </p:nvGrpSpPr>
        <p:grpSpPr>
          <a:xfrm>
            <a:off x="2085890" y="-6349"/>
            <a:ext cx="8019778" cy="1202104"/>
            <a:chOff x="2336800" y="-6350"/>
            <a:chExt cx="7495820" cy="1374775"/>
          </a:xfrm>
        </p:grpSpPr>
        <p:sp>
          <p:nvSpPr>
            <p:cNvPr id="490" name="Google Shape;490;p34"/>
            <p:cNvSpPr/>
            <p:nvPr/>
          </p:nvSpPr>
          <p:spPr>
            <a:xfrm>
              <a:off x="2336800" y="1"/>
              <a:ext cx="7495820" cy="1282700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EDCFC"/>
                </a:gs>
                <a:gs pos="63000">
                  <a:srgbClr val="01A0D9"/>
                </a:gs>
                <a:gs pos="100000">
                  <a:srgbClr val="01A0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2798763" y="-6350"/>
              <a:ext cx="1447800" cy="1282700"/>
            </a:xfrm>
            <a:custGeom>
              <a:avLst/>
              <a:gdLst/>
              <a:ahLst/>
              <a:cxnLst/>
              <a:rect l="l" t="t" r="r" b="b"/>
              <a:pathLst>
                <a:path w="492" h="434" extrusionOk="0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39700" dist="381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948613" y="0"/>
              <a:ext cx="1447800" cy="1276350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2819401" y="0"/>
              <a:ext cx="6565902" cy="1368425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01A0D9"/>
                </a:gs>
                <a:gs pos="100000">
                  <a:srgbClr val="3EDCFC"/>
                </a:gs>
              </a:gsLst>
              <a:lin ang="4199895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34"/>
          <p:cNvSpPr/>
          <p:nvPr/>
        </p:nvSpPr>
        <p:spPr>
          <a:xfrm>
            <a:off x="3607358" y="297100"/>
            <a:ext cx="508446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MODEL DEPLOYMENT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TOOL FOR MEDICAL PRACTITIONERS</a:t>
            </a:r>
            <a:endParaRPr sz="2400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1764544" y="2093800"/>
            <a:ext cx="3361972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 dirty="0">
                <a:latin typeface="Calibri"/>
                <a:ea typeface="Calibri"/>
                <a:cs typeface="Calibri"/>
                <a:sym typeface="Calibri"/>
              </a:rPr>
              <a:t>Sample tool for medical practitioners to decide the urgency of prescribing patient with broad spectrum antibiotics and run blood tests to detect sepsis, given available resources. 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6365-6F8A-5814-E7EC-FE50C73CF3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72893" y="6424130"/>
            <a:ext cx="2890102" cy="27354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ED0AB-414D-0A41-3399-C672724F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74" y="1290591"/>
            <a:ext cx="5427709" cy="4207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C9713-C487-12D3-7F3F-445A1051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074" y="5462968"/>
            <a:ext cx="5427709" cy="13066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364455"/>
            <a:ext cx="3994038" cy="2272398"/>
          </a:xfrm>
          <a:custGeom>
            <a:avLst/>
            <a:gdLst/>
            <a:ahLst/>
            <a:cxnLst/>
            <a:rect l="l" t="t" r="r" b="b"/>
            <a:pathLst>
              <a:path w="1430" h="660" extrusionOk="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  <a:gs pos="100000">
                <a:srgbClr val="01A0D9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0" y="165529"/>
            <a:ext cx="4625574" cy="2272398"/>
          </a:xfrm>
          <a:custGeom>
            <a:avLst/>
            <a:gdLst/>
            <a:ahLst/>
            <a:cxnLst/>
            <a:rect l="l" t="t" r="r" b="b"/>
            <a:pathLst>
              <a:path w="1471" h="660" extrusionOk="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0">
                <a:srgbClr val="EBFCFF"/>
              </a:gs>
              <a:gs pos="15000">
                <a:srgbClr val="EBFCFF"/>
              </a:gs>
              <a:gs pos="100000">
                <a:schemeClr val="lt1"/>
              </a:gs>
            </a:gsLst>
            <a:lin ang="0" scaled="0"/>
          </a:gradFill>
          <a:ln>
            <a:noFill/>
          </a:ln>
          <a:effectLst>
            <a:outerShdw blurRad="2032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0" y="0"/>
            <a:ext cx="5169159" cy="2272398"/>
          </a:xfrm>
          <a:custGeom>
            <a:avLst/>
            <a:gdLst/>
            <a:ahLst/>
            <a:cxnLst/>
            <a:rect l="l" t="t" r="r" b="b"/>
            <a:pathLst>
              <a:path w="1504" h="660" extrusionOk="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0">
                <a:srgbClr val="01A0D9"/>
              </a:gs>
              <a:gs pos="7000">
                <a:srgbClr val="01A0D9"/>
              </a:gs>
              <a:gs pos="100000">
                <a:srgbClr val="3EDCF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75422" y="420550"/>
            <a:ext cx="364440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BENEFIT OF THE TOOL</a:t>
            </a:r>
            <a:endParaRPr dirty="0"/>
          </a:p>
        </p:txBody>
      </p:sp>
      <p:sp>
        <p:nvSpPr>
          <p:cNvPr id="117" name="Google Shape;117;p15"/>
          <p:cNvSpPr/>
          <p:nvPr/>
        </p:nvSpPr>
        <p:spPr>
          <a:xfrm>
            <a:off x="0" y="1922250"/>
            <a:ext cx="12027877" cy="48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Prevention or early mitigation of sepsis could lead to fewer number of hours (Total hospital stay)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From graph below, 50% increase in mortality rate when antibiotics are administrated 1h late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90% of those who had administered antibiotics &gt;1h in this study were given antibiotics at 0hours, assuming 25% mortality rate, we would have saved about 12 people in this study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 a pandemic setting where there are lack of attention from medical practitioners, this can serve as a support tool for non-practitioners to make decisions</a:t>
            </a:r>
            <a:endParaRPr sz="20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45B7BA-D583-1342-2113-070447FF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 descr="abstract P20). Time from diagnosis of severe sepsis to antibiotics.... |  Download Scientific Diagram">
            <a:extLst>
              <a:ext uri="{FF2B5EF4-FFF2-40B4-BE49-F238E27FC236}">
                <a16:creationId xmlns:a16="http://schemas.microsoft.com/office/drawing/2014/main" id="{B8DAAEE4-3E28-BF31-0CF6-0BCF719D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61" y="3888313"/>
            <a:ext cx="5169159" cy="29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72AF7-B519-B100-A010-E652198154CB}"/>
              </a:ext>
            </a:extLst>
          </p:cNvPr>
          <p:cNvSpPr txBox="1"/>
          <p:nvPr/>
        </p:nvSpPr>
        <p:spPr>
          <a:xfrm>
            <a:off x="7419198" y="6005486"/>
            <a:ext cx="444595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-apple-system"/>
              </a:rPr>
              <a:t>Image </a:t>
            </a:r>
            <a:r>
              <a:rPr lang="en-US" sz="1050" dirty="0">
                <a:solidFill>
                  <a:srgbClr val="212529"/>
                </a:solidFill>
                <a:latin typeface="-apple-system"/>
              </a:rPr>
              <a:t>adapted from </a:t>
            </a:r>
            <a:r>
              <a:rPr lang="en-US" sz="1050" dirty="0">
                <a:hlinkClick r:id="rId4"/>
              </a:rPr>
              <a:t>(abstract P20). </a:t>
            </a:r>
          </a:p>
          <a:p>
            <a:r>
              <a:rPr lang="en-US" sz="1050" dirty="0">
                <a:hlinkClick r:id="rId4"/>
              </a:rPr>
              <a:t>Time from diagnosis of severe sepsis to antibiotics.... | Download Scientific Diagram (researchgate.net)</a:t>
            </a:r>
            <a:r>
              <a:rPr lang="en-US" sz="1050" dirty="0"/>
              <a:t> </a:t>
            </a:r>
            <a:endParaRPr lang="en-SG" sz="1050" dirty="0"/>
          </a:p>
          <a:p>
            <a:pPr algn="l"/>
            <a:endParaRPr lang="en-US" sz="105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5070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BFC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grpSp>
        <p:nvGrpSpPr>
          <p:cNvPr id="501" name="Google Shape;501;p35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502" name="Google Shape;502;p35"/>
            <p:cNvSpPr/>
            <p:nvPr/>
          </p:nvSpPr>
          <p:spPr>
            <a:xfrm>
              <a:off x="2396773" y="0"/>
              <a:ext cx="3826868" cy="1462334"/>
            </a:xfrm>
            <a:custGeom>
              <a:avLst/>
              <a:gdLst/>
              <a:ahLst/>
              <a:cxnLst/>
              <a:rect l="l" t="t" r="r" b="b"/>
              <a:pathLst>
                <a:path w="3826868" h="1462334" extrusionOk="0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>
              <a:gsLst>
                <a:gs pos="0">
                  <a:srgbClr val="01A0D9"/>
                </a:gs>
                <a:gs pos="52999">
                  <a:srgbClr val="01A0D9"/>
                </a:gs>
                <a:gs pos="100000">
                  <a:srgbClr val="3EDCFC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1208913" y="0"/>
              <a:ext cx="4729268" cy="2475166"/>
            </a:xfrm>
            <a:custGeom>
              <a:avLst/>
              <a:gdLst/>
              <a:ahLst/>
              <a:cxnLst/>
              <a:rect l="l" t="t" r="r" b="b"/>
              <a:pathLst>
                <a:path w="4729268" h="2475166" extrusionOk="0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1600" dist="38100" dir="2700000" algn="tl" rotWithShape="0">
                <a:srgbClr val="000000">
                  <a:alpha val="5882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/>
              <a:ahLst/>
              <a:cxnLst/>
              <a:rect l="l" t="t" r="r" b="b"/>
              <a:pathLst>
                <a:path w="5414398" h="3272768" extrusionOk="0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>
              <a:gsLst>
                <a:gs pos="0">
                  <a:srgbClr val="01A0D9"/>
                </a:gs>
                <a:gs pos="100000">
                  <a:srgbClr val="3EDCFC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35"/>
          <p:cNvGrpSpPr/>
          <p:nvPr/>
        </p:nvGrpSpPr>
        <p:grpSpPr>
          <a:xfrm>
            <a:off x="325103" y="628725"/>
            <a:ext cx="3612111" cy="1546272"/>
            <a:chOff x="377504" y="1004166"/>
            <a:chExt cx="1260024" cy="1278545"/>
          </a:xfrm>
        </p:grpSpPr>
        <p:sp>
          <p:nvSpPr>
            <p:cNvPr id="506" name="Google Shape;506;p35"/>
            <p:cNvSpPr/>
            <p:nvPr/>
          </p:nvSpPr>
          <p:spPr>
            <a:xfrm>
              <a:off x="509228" y="1392011"/>
              <a:ext cx="112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CONCLUSION</a:t>
              </a:r>
              <a:endParaRPr sz="32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RECOMMENDATION</a:t>
              </a:r>
              <a:endParaRPr sz="32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377504" y="1004166"/>
              <a:ext cx="361060" cy="1171490"/>
            </a:xfrm>
            <a:custGeom>
              <a:avLst/>
              <a:gdLst/>
              <a:ahLst/>
              <a:cxnLst/>
              <a:rect l="l" t="t" r="r" b="b"/>
              <a:pathLst>
                <a:path w="515" h="755" extrusionOk="0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588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35"/>
          <p:cNvSpPr txBox="1"/>
          <p:nvPr/>
        </p:nvSpPr>
        <p:spPr>
          <a:xfrm>
            <a:off x="4722746" y="1731641"/>
            <a:ext cx="7064084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Adding the following features for better model performance: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SG" sz="2200" dirty="0">
                <a:latin typeface="Calibri"/>
                <a:ea typeface="Calibri"/>
                <a:cs typeface="Calibri"/>
                <a:sym typeface="Calibri"/>
              </a:rPr>
              <a:t>Changes in vital signs over the past x hours (e.g. Difference in Heart Rates at hours T-1 and T-5)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SG" sz="2200" dirty="0">
                <a:latin typeface="Calibri"/>
                <a:ea typeface="Calibri"/>
                <a:cs typeface="Calibri"/>
                <a:sym typeface="Calibri"/>
              </a:rPr>
              <a:t>Rate of change in vital signs over past x hours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SG" sz="2200" dirty="0">
                <a:latin typeface="Calibri"/>
                <a:ea typeface="Calibri"/>
                <a:cs typeface="Calibri"/>
                <a:sym typeface="Calibri"/>
              </a:rPr>
              <a:t>Text analysis of doctor’s remarks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SG" sz="2200" dirty="0">
                <a:latin typeface="Calibri"/>
                <a:ea typeface="Calibri"/>
                <a:cs typeface="Calibri"/>
                <a:sym typeface="Calibri"/>
              </a:rPr>
              <a:t>Whether doctor ordered a lab test could also be a good predictor of sepsis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33A6-8F96-90A5-75C3-01536E7D9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1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E4BE20-6155-42DB-1988-5225E21A216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92391395"/>
              </p:ext>
            </p:extLst>
          </p:nvPr>
        </p:nvGraphicFramePr>
        <p:xfrm>
          <a:off x="228600" y="1937406"/>
          <a:ext cx="572516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04">
                  <a:extLst>
                    <a:ext uri="{9D8B030D-6E8A-4147-A177-3AD203B41FA5}">
                      <a16:colId xmlns:a16="http://schemas.microsoft.com/office/drawing/2014/main" val="668471348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3412480211"/>
                    </a:ext>
                  </a:extLst>
                </a:gridCol>
                <a:gridCol w="1820804">
                  <a:extLst>
                    <a:ext uri="{9D8B030D-6E8A-4147-A177-3AD203B41FA5}">
                      <a16:colId xmlns:a16="http://schemas.microsoft.com/office/drawing/2014/main" val="405772381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Variable = EtCO2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septic</a:t>
                      </a:r>
                      <a:endParaRPr lang="en-SG" sz="1800" b="1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No. of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336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SG" dirty="0"/>
                        <a:t>At least 1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16.356%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4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Not Measured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37,120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3405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1B9-2397-65DE-2AD9-F38F2879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39AECE6B-7770-21D8-3930-C19A43CC8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480584"/>
              </p:ext>
            </p:extLst>
          </p:nvPr>
        </p:nvGraphicFramePr>
        <p:xfrm>
          <a:off x="228600" y="4060091"/>
          <a:ext cx="572516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04">
                  <a:extLst>
                    <a:ext uri="{9D8B030D-6E8A-4147-A177-3AD203B41FA5}">
                      <a16:colId xmlns:a16="http://schemas.microsoft.com/office/drawing/2014/main" val="668471348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3412480211"/>
                    </a:ext>
                  </a:extLst>
                </a:gridCol>
                <a:gridCol w="1820804">
                  <a:extLst>
                    <a:ext uri="{9D8B030D-6E8A-4147-A177-3AD203B41FA5}">
                      <a16:colId xmlns:a16="http://schemas.microsoft.com/office/drawing/2014/main" val="405772381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Variable = </a:t>
                      </a:r>
                      <a:r>
                        <a:rPr lang="en-SG" sz="1800" b="1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BaseExcess</a:t>
                      </a:r>
                      <a:endParaRPr lang="en-SG" sz="1800" b="1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septic</a:t>
                      </a:r>
                      <a:endParaRPr lang="en-SG" sz="1800" b="1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No. of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336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SG" dirty="0"/>
                        <a:t>At least 1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13.097%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7,040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4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Not Measured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33,296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34056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6D6E01D5-56A8-83A4-CB98-07355ECFF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974752"/>
              </p:ext>
            </p:extLst>
          </p:nvPr>
        </p:nvGraphicFramePr>
        <p:xfrm>
          <a:off x="6085840" y="1949352"/>
          <a:ext cx="572516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04">
                  <a:extLst>
                    <a:ext uri="{9D8B030D-6E8A-4147-A177-3AD203B41FA5}">
                      <a16:colId xmlns:a16="http://schemas.microsoft.com/office/drawing/2014/main" val="668471348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3412480211"/>
                    </a:ext>
                  </a:extLst>
                </a:gridCol>
                <a:gridCol w="1820804">
                  <a:extLst>
                    <a:ext uri="{9D8B030D-6E8A-4147-A177-3AD203B41FA5}">
                      <a16:colId xmlns:a16="http://schemas.microsoft.com/office/drawing/2014/main" val="405772381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Variable = HCO3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septic</a:t>
                      </a:r>
                      <a:endParaRPr lang="en-SG" sz="1800" b="1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No. of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336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SG" dirty="0"/>
                        <a:t>At least 1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8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8.607%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8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20,217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4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Not Measured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34056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0B13293-509E-0F97-07AC-7A75FE1C2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41215"/>
              </p:ext>
            </p:extLst>
          </p:nvPr>
        </p:nvGraphicFramePr>
        <p:xfrm>
          <a:off x="6085840" y="4072037"/>
          <a:ext cx="572516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04">
                  <a:extLst>
                    <a:ext uri="{9D8B030D-6E8A-4147-A177-3AD203B41FA5}">
                      <a16:colId xmlns:a16="http://schemas.microsoft.com/office/drawing/2014/main" val="668471348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3412480211"/>
                    </a:ext>
                  </a:extLst>
                </a:gridCol>
                <a:gridCol w="1820804">
                  <a:extLst>
                    <a:ext uri="{9D8B030D-6E8A-4147-A177-3AD203B41FA5}">
                      <a16:colId xmlns:a16="http://schemas.microsoft.com/office/drawing/2014/main" val="405772381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Variable = PACO2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septic</a:t>
                      </a:r>
                      <a:endParaRPr lang="en-SG" sz="1800" b="1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No. of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336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SG" dirty="0"/>
                        <a:t>At least 1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8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11.974%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8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4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Not Measured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8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3.317%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8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21,980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34056"/>
                  </a:ext>
                </a:extLst>
              </a:tr>
            </a:tbl>
          </a:graphicData>
        </a:graphic>
      </p:graphicFrame>
      <p:grpSp>
        <p:nvGrpSpPr>
          <p:cNvPr id="9" name="Google Shape;294;p22">
            <a:extLst>
              <a:ext uri="{FF2B5EF4-FFF2-40B4-BE49-F238E27FC236}">
                <a16:creationId xmlns:a16="http://schemas.microsoft.com/office/drawing/2014/main" id="{AF4AC01A-029F-959A-FB2B-70F5924896C9}"/>
              </a:ext>
            </a:extLst>
          </p:cNvPr>
          <p:cNvGrpSpPr/>
          <p:nvPr/>
        </p:nvGrpSpPr>
        <p:grpSpPr>
          <a:xfrm>
            <a:off x="1592607" y="480978"/>
            <a:ext cx="8954212" cy="603422"/>
            <a:chOff x="5393272" y="480977"/>
            <a:chExt cx="5221115" cy="603422"/>
          </a:xfrm>
        </p:grpSpPr>
        <p:sp>
          <p:nvSpPr>
            <p:cNvPr id="11" name="Google Shape;295;p22">
              <a:extLst>
                <a:ext uri="{FF2B5EF4-FFF2-40B4-BE49-F238E27FC236}">
                  <a16:creationId xmlns:a16="http://schemas.microsoft.com/office/drawing/2014/main" id="{05432A1E-4114-5404-4E3F-1936FEF8D944}"/>
                </a:ext>
              </a:extLst>
            </p:cNvPr>
            <p:cNvSpPr/>
            <p:nvPr/>
          </p:nvSpPr>
          <p:spPr>
            <a:xfrm>
              <a:off x="5472087" y="592099"/>
              <a:ext cx="5142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Food for thought: Can whether doctor ordered a lab test can be a good predictor of sepsis onset?</a:t>
              </a:r>
              <a:br>
                <a:rPr lang="en-US" sz="3200" dirty="0">
                  <a:latin typeface="Impact"/>
                  <a:ea typeface="Impact"/>
                  <a:cs typeface="Impact"/>
                  <a:sym typeface="Impact"/>
                </a:rPr>
              </a:b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;p22">
              <a:extLst>
                <a:ext uri="{FF2B5EF4-FFF2-40B4-BE49-F238E27FC236}">
                  <a16:creationId xmlns:a16="http://schemas.microsoft.com/office/drawing/2014/main" id="{C9969EF6-BA00-367A-794B-14E07BA37278}"/>
                </a:ext>
              </a:extLst>
            </p:cNvPr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63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E6BC3D-9992-1F5C-2154-2B2D20FB9102}"/>
              </a:ext>
            </a:extLst>
          </p:cNvPr>
          <p:cNvGrpSpPr/>
          <p:nvPr/>
        </p:nvGrpSpPr>
        <p:grpSpPr>
          <a:xfrm>
            <a:off x="838200" y="1973700"/>
            <a:ext cx="10515600" cy="2910599"/>
            <a:chOff x="0" y="623796"/>
            <a:chExt cx="10515600" cy="2910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8DC46A-C0EF-8281-BF90-42B8A8484C78}"/>
                </a:ext>
              </a:extLst>
            </p:cNvPr>
            <p:cNvSpPr/>
            <p:nvPr/>
          </p:nvSpPr>
          <p:spPr>
            <a:xfrm>
              <a:off x="0" y="623796"/>
              <a:ext cx="10515600" cy="29105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4F4EF3-F002-970A-8123-E33FAEB517F1}"/>
                </a:ext>
              </a:extLst>
            </p:cNvPr>
            <p:cNvSpPr txBox="1"/>
            <p:nvPr/>
          </p:nvSpPr>
          <p:spPr>
            <a:xfrm>
              <a:off x="0" y="623796"/>
              <a:ext cx="10515600" cy="29105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16127" tIns="583184" rIns="816127" bIns="199136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0" i="0" kern="1200" dirty="0"/>
                <a:t>Do not have external test datasets outside of this dataset</a:t>
              </a:r>
              <a:endParaRPr lang="en-US" sz="20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Only have data of sepsis onset; no data on septic shock or eventual death, hence cannot evaluate severity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800" kern="1200" dirty="0"/>
            </a:p>
          </p:txBody>
        </p:sp>
      </p:grpSp>
      <p:grpSp>
        <p:nvGrpSpPr>
          <p:cNvPr id="7" name="Google Shape;489;p34">
            <a:extLst>
              <a:ext uri="{FF2B5EF4-FFF2-40B4-BE49-F238E27FC236}">
                <a16:creationId xmlns:a16="http://schemas.microsoft.com/office/drawing/2014/main" id="{2AC05A66-5D84-F052-6710-E03D3FA07ED1}"/>
              </a:ext>
            </a:extLst>
          </p:cNvPr>
          <p:cNvGrpSpPr/>
          <p:nvPr/>
        </p:nvGrpSpPr>
        <p:grpSpPr>
          <a:xfrm>
            <a:off x="2085890" y="-6349"/>
            <a:ext cx="8019778" cy="1202104"/>
            <a:chOff x="2336800" y="-6350"/>
            <a:chExt cx="7495820" cy="1374775"/>
          </a:xfrm>
        </p:grpSpPr>
        <p:sp>
          <p:nvSpPr>
            <p:cNvPr id="8" name="Google Shape;490;p34">
              <a:extLst>
                <a:ext uri="{FF2B5EF4-FFF2-40B4-BE49-F238E27FC236}">
                  <a16:creationId xmlns:a16="http://schemas.microsoft.com/office/drawing/2014/main" id="{5BB52B90-8C3D-0673-E017-75B5AF4EF139}"/>
                </a:ext>
              </a:extLst>
            </p:cNvPr>
            <p:cNvSpPr/>
            <p:nvPr/>
          </p:nvSpPr>
          <p:spPr>
            <a:xfrm>
              <a:off x="2336800" y="1"/>
              <a:ext cx="7495820" cy="1282700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EDCFC"/>
                </a:gs>
                <a:gs pos="63000">
                  <a:srgbClr val="01A0D9"/>
                </a:gs>
                <a:gs pos="100000">
                  <a:srgbClr val="01A0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1;p34">
              <a:extLst>
                <a:ext uri="{FF2B5EF4-FFF2-40B4-BE49-F238E27FC236}">
                  <a16:creationId xmlns:a16="http://schemas.microsoft.com/office/drawing/2014/main" id="{FF82E0A5-E3FE-2B97-C5E0-ADE817D60C9C}"/>
                </a:ext>
              </a:extLst>
            </p:cNvPr>
            <p:cNvSpPr/>
            <p:nvPr/>
          </p:nvSpPr>
          <p:spPr>
            <a:xfrm>
              <a:off x="2798763" y="-6350"/>
              <a:ext cx="1447800" cy="1282700"/>
            </a:xfrm>
            <a:custGeom>
              <a:avLst/>
              <a:gdLst/>
              <a:ahLst/>
              <a:cxnLst/>
              <a:rect l="l" t="t" r="r" b="b"/>
              <a:pathLst>
                <a:path w="492" h="434" extrusionOk="0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39700" dist="381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92;p34">
              <a:extLst>
                <a:ext uri="{FF2B5EF4-FFF2-40B4-BE49-F238E27FC236}">
                  <a16:creationId xmlns:a16="http://schemas.microsoft.com/office/drawing/2014/main" id="{8FF9B5DA-9B4A-ED06-1854-7BA1654E7805}"/>
                </a:ext>
              </a:extLst>
            </p:cNvPr>
            <p:cNvSpPr/>
            <p:nvPr/>
          </p:nvSpPr>
          <p:spPr>
            <a:xfrm>
              <a:off x="7948613" y="0"/>
              <a:ext cx="1447800" cy="1276350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93;p34">
              <a:extLst>
                <a:ext uri="{FF2B5EF4-FFF2-40B4-BE49-F238E27FC236}">
                  <a16:creationId xmlns:a16="http://schemas.microsoft.com/office/drawing/2014/main" id="{D49C42BD-3AFA-5329-9A60-943D225D4131}"/>
                </a:ext>
              </a:extLst>
            </p:cNvPr>
            <p:cNvSpPr/>
            <p:nvPr/>
          </p:nvSpPr>
          <p:spPr>
            <a:xfrm>
              <a:off x="2819401" y="0"/>
              <a:ext cx="6565902" cy="1368425"/>
            </a:xfrm>
            <a:custGeom>
              <a:avLst/>
              <a:gdLst/>
              <a:ahLst/>
              <a:cxnLst/>
              <a:rect l="l" t="t" r="r" b="b"/>
              <a:pathLst>
                <a:path w="2232" h="463" extrusionOk="0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01A0D9"/>
                </a:gs>
                <a:gs pos="100000">
                  <a:srgbClr val="3EDCFC"/>
                </a:gs>
              </a:gsLst>
              <a:lin ang="4199895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494;p34">
            <a:extLst>
              <a:ext uri="{FF2B5EF4-FFF2-40B4-BE49-F238E27FC236}">
                <a16:creationId xmlns:a16="http://schemas.microsoft.com/office/drawing/2014/main" id="{B057888D-AFA7-01A0-F076-FD727929CD37}"/>
              </a:ext>
            </a:extLst>
          </p:cNvPr>
          <p:cNvSpPr/>
          <p:nvPr/>
        </p:nvSpPr>
        <p:spPr>
          <a:xfrm>
            <a:off x="3765450" y="297100"/>
            <a:ext cx="47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PROJECT LIMITATIONS</a:t>
            </a:r>
            <a:endParaRPr sz="2800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162A5B-7C72-2DB0-93E9-3A9782961C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"/>
          <p:cNvSpPr/>
          <p:nvPr/>
        </p:nvSpPr>
        <p:spPr>
          <a:xfrm>
            <a:off x="-15793" y="0"/>
            <a:ext cx="1219199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7000">
                <a:schemeClr val="lt1"/>
              </a:gs>
              <a:gs pos="100000">
                <a:srgbClr val="F5FC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982754" y="2510831"/>
            <a:ext cx="38336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4800" b="1" cap="none">
              <a:solidFill>
                <a:srgbClr val="29C6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1117954" y="2855490"/>
            <a:ext cx="3957264" cy="3089283"/>
          </a:xfrm>
          <a:custGeom>
            <a:avLst/>
            <a:gdLst/>
            <a:ahLst/>
            <a:cxnLst/>
            <a:rect l="l" t="t" r="r" b="b"/>
            <a:pathLst>
              <a:path w="1358" h="1059" extrusionOk="0">
                <a:moveTo>
                  <a:pt x="1358" y="312"/>
                </a:moveTo>
                <a:cubicBezTo>
                  <a:pt x="1358" y="724"/>
                  <a:pt x="1023" y="1059"/>
                  <a:pt x="611" y="1059"/>
                </a:cubicBezTo>
                <a:cubicBezTo>
                  <a:pt x="362" y="1059"/>
                  <a:pt x="136" y="934"/>
                  <a:pt x="0" y="740"/>
                </a:cubicBezTo>
                <a:cubicBezTo>
                  <a:pt x="141" y="888"/>
                  <a:pt x="341" y="979"/>
                  <a:pt x="558" y="979"/>
                </a:cubicBezTo>
                <a:cubicBezTo>
                  <a:pt x="979" y="979"/>
                  <a:pt x="1321" y="644"/>
                  <a:pt x="1321" y="232"/>
                </a:cubicBezTo>
                <a:cubicBezTo>
                  <a:pt x="1321" y="152"/>
                  <a:pt x="1308" y="74"/>
                  <a:pt x="1283" y="0"/>
                </a:cubicBezTo>
                <a:cubicBezTo>
                  <a:pt x="1291" y="13"/>
                  <a:pt x="1299" y="25"/>
                  <a:pt x="1306" y="39"/>
                </a:cubicBezTo>
                <a:cubicBezTo>
                  <a:pt x="1339" y="125"/>
                  <a:pt x="1358" y="217"/>
                  <a:pt x="1358" y="312"/>
                </a:cubicBezTo>
                <a:close/>
              </a:path>
            </a:pathLst>
          </a:custGeom>
          <a:solidFill>
            <a:srgbClr val="FFFFFF">
              <a:alpha val="4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36"/>
          <p:cNvGrpSpPr/>
          <p:nvPr/>
        </p:nvGrpSpPr>
        <p:grpSpPr>
          <a:xfrm flipH="1">
            <a:off x="6804267" y="-79262"/>
            <a:ext cx="5371939" cy="6325851"/>
            <a:chOff x="1" y="0"/>
            <a:chExt cx="5167313" cy="6084889"/>
          </a:xfrm>
        </p:grpSpPr>
        <p:sp>
          <p:nvSpPr>
            <p:cNvPr id="517" name="Google Shape;517;p36"/>
            <p:cNvSpPr/>
            <p:nvPr/>
          </p:nvSpPr>
          <p:spPr>
            <a:xfrm>
              <a:off x="1" y="541338"/>
              <a:ext cx="1668463" cy="4605338"/>
            </a:xfrm>
            <a:custGeom>
              <a:avLst/>
              <a:gdLst/>
              <a:ahLst/>
              <a:cxnLst/>
              <a:rect l="l" t="t" r="r" b="b"/>
              <a:pathLst>
                <a:path w="1668463" h="4605338" extrusionOk="0">
                  <a:moveTo>
                    <a:pt x="1014246" y="0"/>
                  </a:moveTo>
                  <a:cubicBezTo>
                    <a:pt x="1014246" y="0"/>
                    <a:pt x="1014246" y="0"/>
                    <a:pt x="1668463" y="4605338"/>
                  </a:cubicBezTo>
                  <a:cubicBezTo>
                    <a:pt x="763695" y="4416116"/>
                    <a:pt x="407356" y="3959756"/>
                    <a:pt x="432411" y="3247390"/>
                  </a:cubicBezTo>
                  <a:cubicBezTo>
                    <a:pt x="446331" y="2765986"/>
                    <a:pt x="329407" y="1972921"/>
                    <a:pt x="162373" y="1747524"/>
                  </a:cubicBezTo>
                  <a:cubicBezTo>
                    <a:pt x="122702" y="1694653"/>
                    <a:pt x="72592" y="1641956"/>
                    <a:pt x="9650" y="1597085"/>
                  </a:cubicBezTo>
                  <a:lnTo>
                    <a:pt x="0" y="1591492"/>
                  </a:lnTo>
                  <a:lnTo>
                    <a:pt x="0" y="52991"/>
                  </a:lnTo>
                  <a:lnTo>
                    <a:pt x="75921" y="49025"/>
                  </a:lnTo>
                  <a:cubicBezTo>
                    <a:pt x="326438" y="35936"/>
                    <a:pt x="634766" y="19827"/>
                    <a:pt x="1014246" y="0"/>
                  </a:cubicBezTo>
                  <a:close/>
                </a:path>
              </a:pathLst>
            </a:custGeom>
            <a:gradFill>
              <a:gsLst>
                <a:gs pos="0">
                  <a:srgbClr val="20BEEB"/>
                </a:gs>
                <a:gs pos="7000">
                  <a:srgbClr val="20BEEB"/>
                </a:gs>
                <a:gs pos="51000">
                  <a:srgbClr val="3EDCFC"/>
                </a:gs>
                <a:gs pos="86000">
                  <a:srgbClr val="01A0D9"/>
                </a:gs>
                <a:gs pos="100000">
                  <a:srgbClr val="01A0D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1603375" y="1162050"/>
              <a:ext cx="3556001" cy="3859213"/>
            </a:xfrm>
            <a:custGeom>
              <a:avLst/>
              <a:gdLst/>
              <a:ahLst/>
              <a:cxnLst/>
              <a:rect l="l" t="t" r="r" b="b"/>
              <a:pathLst>
                <a:path w="1277" h="1387" extrusionOk="0">
                  <a:moveTo>
                    <a:pt x="1124" y="446"/>
                  </a:moveTo>
                  <a:cubicBezTo>
                    <a:pt x="1277" y="770"/>
                    <a:pt x="1182" y="1134"/>
                    <a:pt x="914" y="1260"/>
                  </a:cubicBezTo>
                  <a:cubicBezTo>
                    <a:pt x="646" y="1387"/>
                    <a:pt x="305" y="1228"/>
                    <a:pt x="152" y="904"/>
                  </a:cubicBezTo>
                  <a:cubicBezTo>
                    <a:pt x="0" y="581"/>
                    <a:pt x="77" y="210"/>
                    <a:pt x="345" y="84"/>
                  </a:cubicBezTo>
                  <a:cubicBezTo>
                    <a:pt x="613" y="0"/>
                    <a:pt x="972" y="123"/>
                    <a:pt x="1124" y="446"/>
                  </a:cubicBezTo>
                  <a:close/>
                </a:path>
              </a:pathLst>
            </a:custGeom>
            <a:gradFill>
              <a:gsLst>
                <a:gs pos="0">
                  <a:srgbClr val="01A0D9"/>
                </a:gs>
                <a:gs pos="64000">
                  <a:srgbClr val="3EDCFC"/>
                </a:gs>
                <a:gs pos="100000">
                  <a:srgbClr val="20BEEB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19100" y="2016125"/>
              <a:ext cx="2990700" cy="3598800"/>
            </a:xfrm>
            <a:prstGeom prst="ellipse">
              <a:avLst/>
            </a:prstGeom>
            <a:gradFill>
              <a:gsLst>
                <a:gs pos="0">
                  <a:srgbClr val="3EDCFC"/>
                </a:gs>
                <a:gs pos="5000">
                  <a:srgbClr val="3EDCFC"/>
                </a:gs>
                <a:gs pos="88000">
                  <a:srgbClr val="01A0D9"/>
                </a:gs>
                <a:gs pos="100000">
                  <a:srgbClr val="01A0D9"/>
                </a:gs>
              </a:gsLst>
              <a:lin ang="4800126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63588" y="2006600"/>
              <a:ext cx="4403726" cy="4078289"/>
            </a:xfrm>
            <a:custGeom>
              <a:avLst/>
              <a:gdLst/>
              <a:ahLst/>
              <a:cxnLst/>
              <a:rect l="l" t="t" r="r" b="b"/>
              <a:pathLst>
                <a:path w="1582" h="1465" extrusionOk="0">
                  <a:moveTo>
                    <a:pt x="1223" y="0"/>
                  </a:moveTo>
                  <a:cubicBezTo>
                    <a:pt x="1438" y="142"/>
                    <a:pt x="1580" y="386"/>
                    <a:pt x="1581" y="663"/>
                  </a:cubicBezTo>
                  <a:cubicBezTo>
                    <a:pt x="1582" y="1104"/>
                    <a:pt x="1226" y="1463"/>
                    <a:pt x="785" y="1464"/>
                  </a:cubicBezTo>
                  <a:cubicBezTo>
                    <a:pt x="398" y="1465"/>
                    <a:pt x="74" y="1190"/>
                    <a:pt x="0" y="824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1600" dist="50800" dir="2700000" algn="t" rotWithShape="0">
                <a:srgbClr val="000000">
                  <a:alpha val="1373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085850" y="2752725"/>
              <a:ext cx="3781426" cy="2947989"/>
            </a:xfrm>
            <a:custGeom>
              <a:avLst/>
              <a:gdLst/>
              <a:ahLst/>
              <a:cxnLst/>
              <a:rect l="l" t="t" r="r" b="b"/>
              <a:pathLst>
                <a:path w="1358" h="1059" extrusionOk="0">
                  <a:moveTo>
                    <a:pt x="1358" y="312"/>
                  </a:moveTo>
                  <a:cubicBezTo>
                    <a:pt x="1358" y="724"/>
                    <a:pt x="1023" y="1059"/>
                    <a:pt x="611" y="1059"/>
                  </a:cubicBezTo>
                  <a:cubicBezTo>
                    <a:pt x="362" y="1059"/>
                    <a:pt x="136" y="934"/>
                    <a:pt x="0" y="740"/>
                  </a:cubicBezTo>
                  <a:cubicBezTo>
                    <a:pt x="141" y="888"/>
                    <a:pt x="341" y="979"/>
                    <a:pt x="558" y="979"/>
                  </a:cubicBezTo>
                  <a:cubicBezTo>
                    <a:pt x="979" y="979"/>
                    <a:pt x="1321" y="644"/>
                    <a:pt x="1321" y="232"/>
                  </a:cubicBezTo>
                  <a:cubicBezTo>
                    <a:pt x="1321" y="152"/>
                    <a:pt x="1308" y="74"/>
                    <a:pt x="1283" y="0"/>
                  </a:cubicBezTo>
                  <a:cubicBezTo>
                    <a:pt x="1291" y="13"/>
                    <a:pt x="1299" y="25"/>
                    <a:pt x="1306" y="39"/>
                  </a:cubicBezTo>
                  <a:cubicBezTo>
                    <a:pt x="1339" y="125"/>
                    <a:pt x="1358" y="217"/>
                    <a:pt x="1358" y="3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" y="0"/>
              <a:ext cx="4878137" cy="5099452"/>
            </a:xfrm>
            <a:custGeom>
              <a:avLst/>
              <a:gdLst/>
              <a:ahLst/>
              <a:cxnLst/>
              <a:rect l="l" t="t" r="r" b="b"/>
              <a:pathLst>
                <a:path w="4878137" h="5099452" extrusionOk="0">
                  <a:moveTo>
                    <a:pt x="0" y="0"/>
                  </a:moveTo>
                  <a:lnTo>
                    <a:pt x="2316870" y="0"/>
                  </a:lnTo>
                  <a:lnTo>
                    <a:pt x="2314360" y="45173"/>
                  </a:lnTo>
                  <a:cubicBezTo>
                    <a:pt x="2303226" y="960842"/>
                    <a:pt x="3063125" y="1289258"/>
                    <a:pt x="3725600" y="1620458"/>
                  </a:cubicBezTo>
                  <a:cubicBezTo>
                    <a:pt x="3853642" y="1670555"/>
                    <a:pt x="3973333" y="1734568"/>
                    <a:pt x="4084674" y="1809714"/>
                  </a:cubicBezTo>
                  <a:cubicBezTo>
                    <a:pt x="4571788" y="2143697"/>
                    <a:pt x="4886325" y="2697552"/>
                    <a:pt x="4877975" y="3318202"/>
                  </a:cubicBezTo>
                  <a:cubicBezTo>
                    <a:pt x="4864057" y="4300668"/>
                    <a:pt x="4045704" y="5093877"/>
                    <a:pt x="3032506" y="5099443"/>
                  </a:cubicBezTo>
                  <a:cubicBezTo>
                    <a:pt x="2133432" y="5102226"/>
                    <a:pt x="1373532" y="4481575"/>
                    <a:pt x="1200955" y="3646619"/>
                  </a:cubicBezTo>
                  <a:cubicBezTo>
                    <a:pt x="1181470" y="3546424"/>
                    <a:pt x="1170336" y="3446229"/>
                    <a:pt x="1167553" y="3343251"/>
                  </a:cubicBezTo>
                  <a:cubicBezTo>
                    <a:pt x="1033944" y="2207710"/>
                    <a:pt x="964356" y="1581493"/>
                    <a:pt x="315798" y="1116700"/>
                  </a:cubicBezTo>
                  <a:cubicBezTo>
                    <a:pt x="223942" y="1069386"/>
                    <a:pt x="134869" y="1013722"/>
                    <a:pt x="51364" y="952492"/>
                  </a:cubicBezTo>
                  <a:lnTo>
                    <a:pt x="0" y="908218"/>
                  </a:lnTo>
                  <a:close/>
                </a:path>
              </a:pathLst>
            </a:custGeom>
            <a:gradFill>
              <a:gsLst>
                <a:gs pos="0">
                  <a:srgbClr val="3EDCFC"/>
                </a:gs>
                <a:gs pos="48000">
                  <a:srgbClr val="3EDCFC"/>
                </a:gs>
                <a:gs pos="100000">
                  <a:srgbClr val="01A0D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" y="1"/>
              <a:ext cx="4956175" cy="5789613"/>
            </a:xfrm>
            <a:custGeom>
              <a:avLst/>
              <a:gdLst/>
              <a:ahLst/>
              <a:cxnLst/>
              <a:rect l="l" t="t" r="r" b="b"/>
              <a:pathLst>
                <a:path w="4956175" h="5789613" extrusionOk="0">
                  <a:moveTo>
                    <a:pt x="0" y="0"/>
                  </a:moveTo>
                  <a:lnTo>
                    <a:pt x="1935821" y="0"/>
                  </a:lnTo>
                  <a:lnTo>
                    <a:pt x="1961083" y="159993"/>
                  </a:lnTo>
                  <a:cubicBezTo>
                    <a:pt x="2133949" y="949590"/>
                    <a:pt x="2890266" y="1271975"/>
                    <a:pt x="3569855" y="1600751"/>
                  </a:cubicBezTo>
                  <a:cubicBezTo>
                    <a:pt x="3717395" y="1659201"/>
                    <a:pt x="3859368" y="1731566"/>
                    <a:pt x="3990205" y="1820632"/>
                  </a:cubicBezTo>
                  <a:cubicBezTo>
                    <a:pt x="4572015" y="2207510"/>
                    <a:pt x="4956175" y="2869935"/>
                    <a:pt x="4956175" y="3621425"/>
                  </a:cubicBezTo>
                  <a:cubicBezTo>
                    <a:pt x="4956175" y="4818243"/>
                    <a:pt x="3984638" y="5789613"/>
                    <a:pt x="2787614" y="5789613"/>
                  </a:cubicBezTo>
                  <a:cubicBezTo>
                    <a:pt x="1738131" y="5789613"/>
                    <a:pt x="861242" y="5038123"/>
                    <a:pt x="663594" y="4044486"/>
                  </a:cubicBezTo>
                  <a:cubicBezTo>
                    <a:pt x="641324" y="3930371"/>
                    <a:pt x="627405" y="3810689"/>
                    <a:pt x="621837" y="3688224"/>
                  </a:cubicBezTo>
                  <a:cubicBezTo>
                    <a:pt x="501961" y="2602738"/>
                    <a:pt x="426190" y="1915971"/>
                    <a:pt x="13771" y="1414437"/>
                  </a:cubicBezTo>
                  <a:lnTo>
                    <a:pt x="0" y="139914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100000" r="10000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80B54-EA2A-512E-CE49-5F02A63A2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364455"/>
            <a:ext cx="3994038" cy="2272398"/>
          </a:xfrm>
          <a:custGeom>
            <a:avLst/>
            <a:gdLst/>
            <a:ahLst/>
            <a:cxnLst/>
            <a:rect l="l" t="t" r="r" b="b"/>
            <a:pathLst>
              <a:path w="1430" h="660" extrusionOk="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  <a:gs pos="100000">
                <a:srgbClr val="01A0D9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0" y="165529"/>
            <a:ext cx="4625574" cy="2272398"/>
          </a:xfrm>
          <a:custGeom>
            <a:avLst/>
            <a:gdLst/>
            <a:ahLst/>
            <a:cxnLst/>
            <a:rect l="l" t="t" r="r" b="b"/>
            <a:pathLst>
              <a:path w="1471" h="660" extrusionOk="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0">
                <a:srgbClr val="EBFCFF"/>
              </a:gs>
              <a:gs pos="15000">
                <a:srgbClr val="EBFCFF"/>
              </a:gs>
              <a:gs pos="100000">
                <a:schemeClr val="lt1"/>
              </a:gs>
            </a:gsLst>
            <a:lin ang="0" scaled="0"/>
          </a:gradFill>
          <a:ln>
            <a:noFill/>
          </a:ln>
          <a:effectLst>
            <a:outerShdw blurRad="2032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0" y="0"/>
            <a:ext cx="5169159" cy="2272398"/>
          </a:xfrm>
          <a:custGeom>
            <a:avLst/>
            <a:gdLst/>
            <a:ahLst/>
            <a:cxnLst/>
            <a:rect l="l" t="t" r="r" b="b"/>
            <a:pathLst>
              <a:path w="1504" h="660" extrusionOk="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0">
                <a:srgbClr val="01A0D9"/>
              </a:gs>
              <a:gs pos="7000">
                <a:srgbClr val="01A0D9"/>
              </a:gs>
              <a:gs pos="100000">
                <a:srgbClr val="3EDCF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75422" y="420550"/>
            <a:ext cx="334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dirty="0"/>
          </a:p>
        </p:txBody>
      </p:sp>
      <p:sp>
        <p:nvSpPr>
          <p:cNvPr id="117" name="Google Shape;117;p15"/>
          <p:cNvSpPr/>
          <p:nvPr/>
        </p:nvSpPr>
        <p:spPr>
          <a:xfrm>
            <a:off x="260025" y="1922250"/>
            <a:ext cx="11538300" cy="48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Motivation for predicting sepsis</a:t>
            </a:r>
            <a:endParaRPr sz="2000" b="1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45B7BA-D583-1342-2113-070447FF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EEDB2-11BB-A9AC-7B2E-0A568174870A}"/>
              </a:ext>
            </a:extLst>
          </p:cNvPr>
          <p:cNvSpPr txBox="1"/>
          <p:nvPr/>
        </p:nvSpPr>
        <p:spPr>
          <a:xfrm>
            <a:off x="393676" y="2543468"/>
            <a:ext cx="70354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212529"/>
                </a:solidFill>
                <a:latin typeface="+mj-lt"/>
              </a:rPr>
              <a:t>Sepsis 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+mj-lt"/>
              </a:rPr>
              <a:t>Sepsis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 is a life-threatening organ dysfunction, caused by a dysregulated host response to infection.</a:t>
            </a:r>
          </a:p>
          <a:p>
            <a:endParaRPr lang="en-US" sz="1800" dirty="0">
              <a:solidFill>
                <a:srgbClr val="212529"/>
              </a:solidFill>
              <a:latin typeface="+mj-lt"/>
            </a:endParaRPr>
          </a:p>
          <a:p>
            <a:r>
              <a:rPr lang="en-US" sz="1800" dirty="0">
                <a:solidFill>
                  <a:srgbClr val="212529"/>
                </a:solidFill>
                <a:latin typeface="+mj-lt"/>
              </a:rPr>
              <a:t>Relevance of early recognition: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Bacterial species identification in blood still 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+mj-lt"/>
              </a:rPr>
              <a:t>takes 24 – 48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j-lt"/>
              </a:rPr>
              <a:t>Each hour of delayed effective antibiotic treatment increases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b="1" dirty="0">
                <a:solidFill>
                  <a:srgbClr val="002060"/>
                </a:solidFill>
                <a:latin typeface="+mj-lt"/>
              </a:rPr>
              <a:t>Detecting and treating sepsis earlier </a:t>
            </a:r>
            <a:r>
              <a:rPr lang="en-US" sz="1800" dirty="0">
                <a:solidFill>
                  <a:srgbClr val="212529"/>
                </a:solidFill>
                <a:latin typeface="+mj-lt"/>
              </a:rPr>
              <a:t>is of highest clinical interest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b="0" i="0" dirty="0">
              <a:solidFill>
                <a:srgbClr val="212529"/>
              </a:solidFill>
              <a:effectLst/>
              <a:latin typeface="+mj-lt"/>
            </a:endParaRPr>
          </a:p>
          <a:p>
            <a:r>
              <a:rPr lang="en-US" sz="1800" b="0" i="0" dirty="0" err="1">
                <a:solidFill>
                  <a:srgbClr val="212529"/>
                </a:solidFill>
                <a:effectLst/>
                <a:latin typeface="+mj-lt"/>
              </a:rPr>
              <a:t>Proritise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j-lt"/>
              </a:rPr>
              <a:t> Recall: To minimize missed positive predictions which may lead to loss of lives</a:t>
            </a:r>
          </a:p>
        </p:txBody>
      </p:sp>
      <p:pic>
        <p:nvPicPr>
          <p:cNvPr id="7" name="Picture 2" descr="abstract P20). Time from diagnosis of severe sepsis to antibiotics.... |  Download Scientific Diagram">
            <a:extLst>
              <a:ext uri="{FF2B5EF4-FFF2-40B4-BE49-F238E27FC236}">
                <a16:creationId xmlns:a16="http://schemas.microsoft.com/office/drawing/2014/main" id="{B8DAAEE4-3E28-BF31-0CF6-0BCF719D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24" y="2437927"/>
            <a:ext cx="4445951" cy="25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72AF7-B519-B100-A010-E652198154CB}"/>
              </a:ext>
            </a:extLst>
          </p:cNvPr>
          <p:cNvSpPr txBox="1"/>
          <p:nvPr/>
        </p:nvSpPr>
        <p:spPr>
          <a:xfrm>
            <a:off x="7562819" y="5325015"/>
            <a:ext cx="444595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-apple-system"/>
              </a:rPr>
              <a:t>Image </a:t>
            </a:r>
            <a:r>
              <a:rPr lang="en-US" sz="1050" dirty="0">
                <a:solidFill>
                  <a:srgbClr val="212529"/>
                </a:solidFill>
                <a:latin typeface="-apple-system"/>
              </a:rPr>
              <a:t>adapted from </a:t>
            </a:r>
            <a:r>
              <a:rPr lang="en-US" sz="1050" dirty="0">
                <a:hlinkClick r:id="rId4"/>
              </a:rPr>
              <a:t>(abstract P20). </a:t>
            </a:r>
          </a:p>
          <a:p>
            <a:r>
              <a:rPr lang="en-US" sz="1050" dirty="0">
                <a:hlinkClick r:id="rId4"/>
              </a:rPr>
              <a:t>Time from diagnosis of severe sepsis to antibiotics.... | Download Scientific Diagram (researchgate.net)</a:t>
            </a:r>
            <a:r>
              <a:rPr lang="en-US" sz="1050" dirty="0"/>
              <a:t> </a:t>
            </a:r>
            <a:endParaRPr lang="en-SG" sz="1050" dirty="0"/>
          </a:p>
          <a:p>
            <a:pPr algn="l"/>
            <a:endParaRPr lang="en-US" sz="105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0" y="364455"/>
            <a:ext cx="3994036" cy="2272398"/>
          </a:xfrm>
          <a:custGeom>
            <a:avLst/>
            <a:gdLst/>
            <a:ahLst/>
            <a:cxnLst/>
            <a:rect l="l" t="t" r="r" b="b"/>
            <a:pathLst>
              <a:path w="1430" h="660" extrusionOk="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  <a:gs pos="100000">
                <a:srgbClr val="01A0D9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0" y="165529"/>
            <a:ext cx="4625574" cy="2272398"/>
          </a:xfrm>
          <a:custGeom>
            <a:avLst/>
            <a:gdLst/>
            <a:ahLst/>
            <a:cxnLst/>
            <a:rect l="l" t="t" r="r" b="b"/>
            <a:pathLst>
              <a:path w="1471" h="660" extrusionOk="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0">
                <a:srgbClr val="EBFCFF"/>
              </a:gs>
              <a:gs pos="15000">
                <a:srgbClr val="EBFCFF"/>
              </a:gs>
              <a:gs pos="100000">
                <a:schemeClr val="lt1"/>
              </a:gs>
            </a:gsLst>
            <a:lin ang="0" scaled="0"/>
          </a:gradFill>
          <a:ln>
            <a:noFill/>
          </a:ln>
          <a:effectLst>
            <a:outerShdw blurRad="203200" dist="381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0"/>
            <a:ext cx="5169158" cy="2272398"/>
          </a:xfrm>
          <a:custGeom>
            <a:avLst/>
            <a:gdLst/>
            <a:ahLst/>
            <a:cxnLst/>
            <a:rect l="l" t="t" r="r" b="b"/>
            <a:pathLst>
              <a:path w="1504" h="660" extrusionOk="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0">
                <a:srgbClr val="01A0D9"/>
              </a:gs>
              <a:gs pos="7000">
                <a:srgbClr val="01A0D9"/>
              </a:gs>
              <a:gs pos="100000">
                <a:srgbClr val="3EDCF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475423" y="420550"/>
            <a:ext cx="318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mpact"/>
                <a:sym typeface="Impact"/>
              </a:rPr>
              <a:t>GOALS</a:t>
            </a:r>
            <a:endParaRPr dirty="0"/>
          </a:p>
        </p:txBody>
      </p:sp>
      <p:grpSp>
        <p:nvGrpSpPr>
          <p:cNvPr id="192" name="Google Shape;192;p17"/>
          <p:cNvGrpSpPr/>
          <p:nvPr/>
        </p:nvGrpSpPr>
        <p:grpSpPr>
          <a:xfrm>
            <a:off x="1291724" y="2413986"/>
            <a:ext cx="1722495" cy="1913080"/>
            <a:chOff x="1673837" y="2603456"/>
            <a:chExt cx="2126800" cy="2362119"/>
          </a:xfrm>
        </p:grpSpPr>
        <p:sp>
          <p:nvSpPr>
            <p:cNvPr id="193" name="Google Shape;193;p17"/>
            <p:cNvSpPr/>
            <p:nvPr/>
          </p:nvSpPr>
          <p:spPr>
            <a:xfrm>
              <a:off x="1673837" y="2603456"/>
              <a:ext cx="2126800" cy="2124618"/>
            </a:xfrm>
            <a:custGeom>
              <a:avLst/>
              <a:gdLst/>
              <a:ahLst/>
              <a:cxnLst/>
              <a:rect l="l" t="t" r="r" b="b"/>
              <a:pathLst>
                <a:path w="1235" h="1234" extrusionOk="0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02A1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03200" dist="38100" dir="2700000" algn="tl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73837" y="2838775"/>
              <a:ext cx="2126800" cy="2126800"/>
            </a:xfrm>
            <a:custGeom>
              <a:avLst/>
              <a:gdLst/>
              <a:ahLst/>
              <a:cxnLst/>
              <a:rect l="l" t="t" r="r" b="b"/>
              <a:pathLst>
                <a:path w="1235" h="1235" extrusionOk="0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0">
                  <a:srgbClr val="09DCFF"/>
                </a:gs>
                <a:gs pos="100000">
                  <a:srgbClr val="007FD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397844" y="3543997"/>
              <a:ext cx="678784" cy="716355"/>
            </a:xfrm>
            <a:custGeom>
              <a:avLst/>
              <a:gdLst/>
              <a:ahLst/>
              <a:cxnLst/>
              <a:rect l="l" t="t" r="r" b="b"/>
              <a:pathLst>
                <a:path w="456" h="481" extrusionOk="0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7"/>
          <p:cNvSpPr/>
          <p:nvPr/>
        </p:nvSpPr>
        <p:spPr>
          <a:xfrm>
            <a:off x="585050" y="4620525"/>
            <a:ext cx="30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Important Features</a:t>
            </a:r>
            <a:endParaRPr sz="2000" b="1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389022" y="5261098"/>
            <a:ext cx="352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Understand the important features in clinical diagnosis of sepsis in the ICU patients</a:t>
            </a:r>
            <a:endParaRPr sz="1800" dirty="0"/>
          </a:p>
        </p:txBody>
      </p:sp>
      <p:grpSp>
        <p:nvGrpSpPr>
          <p:cNvPr id="198" name="Google Shape;198;p17"/>
          <p:cNvGrpSpPr/>
          <p:nvPr/>
        </p:nvGrpSpPr>
        <p:grpSpPr>
          <a:xfrm>
            <a:off x="5233666" y="2413986"/>
            <a:ext cx="1722495" cy="1913080"/>
            <a:chOff x="1673837" y="2603456"/>
            <a:chExt cx="2126800" cy="2362119"/>
          </a:xfrm>
        </p:grpSpPr>
        <p:sp>
          <p:nvSpPr>
            <p:cNvPr id="199" name="Google Shape;199;p17"/>
            <p:cNvSpPr/>
            <p:nvPr/>
          </p:nvSpPr>
          <p:spPr>
            <a:xfrm>
              <a:off x="1673837" y="2603456"/>
              <a:ext cx="2126800" cy="2124618"/>
            </a:xfrm>
            <a:custGeom>
              <a:avLst/>
              <a:gdLst/>
              <a:ahLst/>
              <a:cxnLst/>
              <a:rect l="l" t="t" r="r" b="b"/>
              <a:pathLst>
                <a:path w="1235" h="1234" extrusionOk="0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02A1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03200" dist="38100" dir="2700000" algn="tl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673837" y="2838775"/>
              <a:ext cx="2126800" cy="2126800"/>
            </a:xfrm>
            <a:custGeom>
              <a:avLst/>
              <a:gdLst/>
              <a:ahLst/>
              <a:cxnLst/>
              <a:rect l="l" t="t" r="r" b="b"/>
              <a:pathLst>
                <a:path w="1235" h="1235" extrusionOk="0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0">
                  <a:srgbClr val="09DCFF"/>
                </a:gs>
                <a:gs pos="100000">
                  <a:srgbClr val="007FD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397844" y="3543997"/>
              <a:ext cx="678784" cy="716355"/>
            </a:xfrm>
            <a:custGeom>
              <a:avLst/>
              <a:gdLst/>
              <a:ahLst/>
              <a:cxnLst/>
              <a:rect l="l" t="t" r="r" b="b"/>
              <a:pathLst>
                <a:path w="456" h="481" extrusionOk="0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7"/>
          <p:cNvSpPr/>
          <p:nvPr/>
        </p:nvSpPr>
        <p:spPr>
          <a:xfrm>
            <a:off x="4404075" y="4620525"/>
            <a:ext cx="32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Build a Classification Prediction Model</a:t>
            </a:r>
          </a:p>
        </p:txBody>
      </p:sp>
      <p:sp>
        <p:nvSpPr>
          <p:cNvPr id="203" name="Google Shape;203;p17"/>
          <p:cNvSpPr txBox="1"/>
          <p:nvPr/>
        </p:nvSpPr>
        <p:spPr>
          <a:xfrm>
            <a:off x="4330964" y="5261098"/>
            <a:ext cx="352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Build a machine learning model to predict sepsis onset one hour before onset for all ICU patients</a:t>
            </a:r>
            <a:endParaRPr lang="en-US" sz="1800" dirty="0"/>
          </a:p>
        </p:txBody>
      </p:sp>
      <p:grpSp>
        <p:nvGrpSpPr>
          <p:cNvPr id="204" name="Google Shape;204;p17"/>
          <p:cNvGrpSpPr/>
          <p:nvPr/>
        </p:nvGrpSpPr>
        <p:grpSpPr>
          <a:xfrm>
            <a:off x="9175608" y="2413986"/>
            <a:ext cx="1722495" cy="1913080"/>
            <a:chOff x="1673837" y="2603456"/>
            <a:chExt cx="2126800" cy="2362119"/>
          </a:xfrm>
        </p:grpSpPr>
        <p:sp>
          <p:nvSpPr>
            <p:cNvPr id="205" name="Google Shape;205;p17"/>
            <p:cNvSpPr/>
            <p:nvPr/>
          </p:nvSpPr>
          <p:spPr>
            <a:xfrm>
              <a:off x="1673837" y="2603456"/>
              <a:ext cx="2126800" cy="2124618"/>
            </a:xfrm>
            <a:custGeom>
              <a:avLst/>
              <a:gdLst/>
              <a:ahLst/>
              <a:cxnLst/>
              <a:rect l="l" t="t" r="r" b="b"/>
              <a:pathLst>
                <a:path w="1235" h="1234" extrusionOk="0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02A1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03200" dist="38100" dir="2700000" algn="tl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673837" y="2838775"/>
              <a:ext cx="2126800" cy="2126800"/>
            </a:xfrm>
            <a:custGeom>
              <a:avLst/>
              <a:gdLst/>
              <a:ahLst/>
              <a:cxnLst/>
              <a:rect l="l" t="t" r="r" b="b"/>
              <a:pathLst>
                <a:path w="1235" h="1235" extrusionOk="0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0">
                  <a:srgbClr val="09DCFF"/>
                </a:gs>
                <a:gs pos="100000">
                  <a:srgbClr val="007FD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2397844" y="3543997"/>
              <a:ext cx="678784" cy="716355"/>
            </a:xfrm>
            <a:custGeom>
              <a:avLst/>
              <a:gdLst/>
              <a:ahLst/>
              <a:cxnLst/>
              <a:rect l="l" t="t" r="r" b="b"/>
              <a:pathLst>
                <a:path w="456" h="481" extrusionOk="0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7"/>
          <p:cNvSpPr/>
          <p:nvPr/>
        </p:nvSpPr>
        <p:spPr>
          <a:xfrm>
            <a:off x="8135454" y="4338181"/>
            <a:ext cx="38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Tool to aid medical practitioners to make early informed decisions</a:t>
            </a:r>
          </a:p>
        </p:txBody>
      </p:sp>
      <p:sp>
        <p:nvSpPr>
          <p:cNvPr id="209" name="Google Shape;209;p17"/>
          <p:cNvSpPr txBox="1"/>
          <p:nvPr/>
        </p:nvSpPr>
        <p:spPr>
          <a:xfrm>
            <a:off x="8272854" y="5261098"/>
            <a:ext cx="352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Simple deployment tool to recommend whether patient might turn septic as a decision support for medical practitioners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69D340-E7D3-E801-9A96-13127DF940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-11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lt1"/>
              </a:gs>
              <a:gs pos="100000">
                <a:srgbClr val="F5FC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708097" y="1408113"/>
            <a:ext cx="6819900" cy="5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1409116" y="1217613"/>
            <a:ext cx="982663" cy="5126038"/>
          </a:xfrm>
          <a:custGeom>
            <a:avLst/>
            <a:gdLst/>
            <a:ahLst/>
            <a:cxnLst/>
            <a:rect l="l" t="t" r="r" b="b"/>
            <a:pathLst>
              <a:path w="619" h="3229" extrusionOk="0">
                <a:moveTo>
                  <a:pt x="619" y="3229"/>
                </a:moveTo>
                <a:lnTo>
                  <a:pt x="0" y="2942"/>
                </a:lnTo>
                <a:lnTo>
                  <a:pt x="0" y="287"/>
                </a:lnTo>
                <a:lnTo>
                  <a:pt x="619" y="0"/>
                </a:lnTo>
                <a:lnTo>
                  <a:pt x="619" y="3229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31000">
                <a:srgbClr val="FFFFFF">
                  <a:alpha val="0"/>
                </a:srgbClr>
              </a:gs>
              <a:gs pos="80000">
                <a:srgbClr val="FCFDFD">
                  <a:alpha val="29803"/>
                </a:srgbClr>
              </a:gs>
              <a:gs pos="100000">
                <a:srgbClr val="E1E8E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8"/>
          <p:cNvGrpSpPr/>
          <p:nvPr/>
        </p:nvGrpSpPr>
        <p:grpSpPr>
          <a:xfrm>
            <a:off x="495124" y="1214402"/>
            <a:ext cx="10477675" cy="5105821"/>
            <a:chOff x="2552454" y="1131888"/>
            <a:chExt cx="6993184" cy="5105821"/>
          </a:xfrm>
        </p:grpSpPr>
        <p:grpSp>
          <p:nvGrpSpPr>
            <p:cNvPr id="218" name="Google Shape;218;p18"/>
            <p:cNvGrpSpPr/>
            <p:nvPr/>
          </p:nvGrpSpPr>
          <p:grpSpPr>
            <a:xfrm>
              <a:off x="2725729" y="1131888"/>
              <a:ext cx="6819909" cy="1514475"/>
              <a:chOff x="2725729" y="1131888"/>
              <a:chExt cx="6819909" cy="1514475"/>
            </a:xfrm>
          </p:grpSpPr>
          <p:sp>
            <p:nvSpPr>
              <p:cNvPr id="219" name="Google Shape;219;p18"/>
              <p:cNvSpPr/>
              <p:nvPr/>
            </p:nvSpPr>
            <p:spPr>
              <a:xfrm>
                <a:off x="4449763" y="1468438"/>
                <a:ext cx="509587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424" extrusionOk="0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1E8EB"/>
                  </a:gs>
                  <a:gs pos="10000">
                    <a:srgbClr val="FCFDFD"/>
                  </a:gs>
                  <a:gs pos="54000">
                    <a:schemeClr val="lt1"/>
                  </a:gs>
                  <a:gs pos="90000">
                    <a:srgbClr val="F2F9FC"/>
                  </a:gs>
                  <a:gs pos="100000">
                    <a:srgbClr val="F2F9FC"/>
                  </a:gs>
                </a:gsLst>
                <a:lin ang="0" scaled="0"/>
              </a:gradFill>
              <a:ln w="9525" cap="flat" cmpd="sng">
                <a:solidFill>
                  <a:srgbClr val="29C6F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6200" dist="38100" dir="2700000" algn="t" rotWithShape="0">
                  <a:srgbClr val="000000">
                    <a:alpha val="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4449763" y="2398713"/>
                <a:ext cx="157163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" extrusionOk="0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2725738" y="1131888"/>
                <a:ext cx="1884363" cy="14033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05" extrusionOk="0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5F5"/>
                  </a:gs>
                </a:gsLst>
                <a:lin ang="16200000" scaled="0"/>
              </a:gradFill>
              <a:ln>
                <a:noFill/>
              </a:ln>
              <a:effectLst>
                <a:outerShdw blurRad="101600" algn="tr" rotWithShape="0">
                  <a:srgbClr val="000000">
                    <a:alpha val="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2725738" y="1131888"/>
                <a:ext cx="1884363" cy="14033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05" extrusionOk="0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2725729" y="1331911"/>
                <a:ext cx="1684350" cy="10033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61" extrusionOk="0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A0D9"/>
                  </a:gs>
                  <a:gs pos="100000">
                    <a:srgbClr val="3EDCFC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8729663" y="1468438"/>
                <a:ext cx="81597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424" extrusionOk="0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A0D9"/>
                  </a:gs>
                  <a:gs pos="5000">
                    <a:srgbClr val="01A0D9"/>
                  </a:gs>
                  <a:gs pos="84000">
                    <a:srgbClr val="3EDCFC"/>
                  </a:gs>
                  <a:gs pos="100000">
                    <a:srgbClr val="3EDCFC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b="1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01</a:t>
                </a:r>
                <a:endParaRPr sz="2600" b="1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2849629" y="1541186"/>
                <a:ext cx="14844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Basic Demographics</a:t>
                </a:r>
                <a:endParaRPr sz="1600" b="1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>
                <a:off x="4826754" y="1582585"/>
                <a:ext cx="3664500" cy="8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2000" dirty="0">
                    <a:solidFill>
                      <a:srgbClr val="7F7F7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Age, Gender, Hospitalisation Time, ICULOS (ICU Length of Stay)</a:t>
                </a:r>
                <a:endParaRPr sz="2000" dirty="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2552454" y="2927561"/>
              <a:ext cx="6993184" cy="1514475"/>
              <a:chOff x="2552454" y="1131888"/>
              <a:chExt cx="6993184" cy="1514475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4449763" y="1468438"/>
                <a:ext cx="509587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424" extrusionOk="0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1E8EB"/>
                  </a:gs>
                  <a:gs pos="10000">
                    <a:srgbClr val="FCFDFD"/>
                  </a:gs>
                  <a:gs pos="54000">
                    <a:schemeClr val="lt1"/>
                  </a:gs>
                  <a:gs pos="90000">
                    <a:srgbClr val="F2F9FC"/>
                  </a:gs>
                  <a:gs pos="100000">
                    <a:srgbClr val="F2F9FC"/>
                  </a:gs>
                </a:gsLst>
                <a:lin ang="0" scaled="0"/>
              </a:gradFill>
              <a:ln w="9525" cap="flat" cmpd="sng">
                <a:solidFill>
                  <a:srgbClr val="29C6F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6200" dist="38100" dir="2700000" algn="t" rotWithShape="0">
                  <a:srgbClr val="000000">
                    <a:alpha val="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4449763" y="2398713"/>
                <a:ext cx="157163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" extrusionOk="0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725738" y="1131888"/>
                <a:ext cx="1884363" cy="14033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05" extrusionOk="0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5F5"/>
                  </a:gs>
                </a:gsLst>
                <a:lin ang="16200000" scaled="0"/>
              </a:gradFill>
              <a:ln>
                <a:noFill/>
              </a:ln>
              <a:effectLst>
                <a:outerShdw blurRad="101600" algn="tr" rotWithShape="0">
                  <a:srgbClr val="000000">
                    <a:alpha val="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2552454" y="1131888"/>
                <a:ext cx="2057650" cy="14033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05" extrusionOk="0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2725729" y="1331913"/>
                <a:ext cx="1684350" cy="10033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61" extrusionOk="0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A0D9"/>
                  </a:gs>
                  <a:gs pos="100000">
                    <a:srgbClr val="3EDCFC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8729663" y="1468438"/>
                <a:ext cx="81597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424" extrusionOk="0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A0D9"/>
                  </a:gs>
                  <a:gs pos="5000">
                    <a:srgbClr val="01A0D9"/>
                  </a:gs>
                  <a:gs pos="84000">
                    <a:srgbClr val="3EDCFC"/>
                  </a:gs>
                  <a:gs pos="100000">
                    <a:srgbClr val="3EDCFC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b="1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02</a:t>
                </a:r>
                <a:endParaRPr sz="2600" b="1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2773729" y="1541188"/>
                <a:ext cx="14844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Vital Signs</a:t>
                </a:r>
                <a:endParaRPr sz="16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18"/>
              <p:cNvSpPr txBox="1"/>
              <p:nvPr/>
            </p:nvSpPr>
            <p:spPr>
              <a:xfrm>
                <a:off x="4826754" y="1582601"/>
                <a:ext cx="3664500" cy="10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7F7F7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HR, O2Sat, MAP, SBP, DBP, Resp, EtCO2 etc. </a:t>
                </a:r>
                <a:endParaRPr sz="2000" dirty="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8" name="Google Shape;238;p18"/>
            <p:cNvGrpSpPr/>
            <p:nvPr/>
          </p:nvGrpSpPr>
          <p:grpSpPr>
            <a:xfrm>
              <a:off x="2725729" y="4723234"/>
              <a:ext cx="6819909" cy="1514475"/>
              <a:chOff x="2725729" y="1131888"/>
              <a:chExt cx="6819909" cy="1514475"/>
            </a:xfrm>
          </p:grpSpPr>
          <p:sp>
            <p:nvSpPr>
              <p:cNvPr id="239" name="Google Shape;239;p18"/>
              <p:cNvSpPr/>
              <p:nvPr/>
            </p:nvSpPr>
            <p:spPr>
              <a:xfrm>
                <a:off x="4449763" y="1468438"/>
                <a:ext cx="509587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424" extrusionOk="0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1E8EB"/>
                  </a:gs>
                  <a:gs pos="10000">
                    <a:srgbClr val="FCFDFD"/>
                  </a:gs>
                  <a:gs pos="54000">
                    <a:schemeClr val="lt1"/>
                  </a:gs>
                  <a:gs pos="90000">
                    <a:srgbClr val="F2F9FC"/>
                  </a:gs>
                  <a:gs pos="100000">
                    <a:srgbClr val="F2F9FC"/>
                  </a:gs>
                </a:gsLst>
                <a:lin ang="0" scaled="0"/>
              </a:gradFill>
              <a:ln w="9525" cap="flat" cmpd="sng">
                <a:solidFill>
                  <a:srgbClr val="29C6F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6200" dist="38100" dir="2700000" algn="t" rotWithShape="0">
                  <a:srgbClr val="000000">
                    <a:alpha val="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4449763" y="2398713"/>
                <a:ext cx="157163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" extrusionOk="0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2725738" y="1131888"/>
                <a:ext cx="1884363" cy="14033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05" extrusionOk="0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5F5"/>
                  </a:gs>
                </a:gsLst>
                <a:lin ang="16200000" scaled="0"/>
              </a:gradFill>
              <a:ln>
                <a:noFill/>
              </a:ln>
              <a:effectLst>
                <a:outerShdw blurRad="101600" algn="tr" rotWithShape="0">
                  <a:srgbClr val="000000">
                    <a:alpha val="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2725738" y="1131888"/>
                <a:ext cx="1884363" cy="14033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05" extrusionOk="0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2725729" y="1331915"/>
                <a:ext cx="1684350" cy="10033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61" extrusionOk="0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A0D9"/>
                  </a:gs>
                  <a:gs pos="100000">
                    <a:srgbClr val="3EDCFC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8729663" y="1468438"/>
                <a:ext cx="815975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424" extrusionOk="0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A0D9"/>
                  </a:gs>
                  <a:gs pos="5000">
                    <a:srgbClr val="01A0D9"/>
                  </a:gs>
                  <a:gs pos="84000">
                    <a:srgbClr val="3EDCFC"/>
                  </a:gs>
                  <a:gs pos="100000">
                    <a:srgbClr val="3EDCFC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b="1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03</a:t>
                </a:r>
                <a:endParaRPr sz="2600" b="1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2925454" y="1541176"/>
                <a:ext cx="11802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Laboratory Values</a:t>
                </a:r>
                <a:endParaRPr sz="16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7" name="Google Shape;247;p18"/>
              <p:cNvSpPr txBox="1"/>
              <p:nvPr/>
            </p:nvSpPr>
            <p:spPr>
              <a:xfrm>
                <a:off x="4826753" y="1561186"/>
                <a:ext cx="3664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err="1">
                    <a:solidFill>
                      <a:srgbClr val="7F7F7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BaseExcess</a:t>
                </a:r>
                <a:r>
                  <a:rPr lang="en-US" sz="1600" dirty="0">
                    <a:solidFill>
                      <a:srgbClr val="7F7F7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, HCO3, FiO2, PaCO2, AST, BUN, </a:t>
                </a:r>
                <a:r>
                  <a:rPr lang="en-US" sz="1600" dirty="0" err="1">
                    <a:solidFill>
                      <a:srgbClr val="7F7F7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AlkalinePhos</a:t>
                </a:r>
                <a:r>
                  <a:rPr lang="en-US" sz="1600" dirty="0">
                    <a:solidFill>
                      <a:srgbClr val="7F7F7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, Calcium, Chloride, Creatinine, </a:t>
                </a:r>
                <a:r>
                  <a:rPr lang="en-US" sz="1600" dirty="0" err="1">
                    <a:solidFill>
                      <a:srgbClr val="7F7F7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Bilirubin_direct</a:t>
                </a:r>
                <a:r>
                  <a:rPr lang="en-US" sz="1600" dirty="0">
                    <a:solidFill>
                      <a:srgbClr val="7F7F7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, Serum Glucose, Magnesium, WBC, Platelets, Fibrinogen etc.</a:t>
                </a:r>
                <a:endParaRPr sz="1600" dirty="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48" name="Google Shape;248;p18"/>
          <p:cNvGrpSpPr/>
          <p:nvPr/>
        </p:nvGrpSpPr>
        <p:grpSpPr>
          <a:xfrm>
            <a:off x="4220779" y="480979"/>
            <a:ext cx="4489847" cy="603421"/>
            <a:chOff x="5110579" y="480977"/>
            <a:chExt cx="4262647" cy="603421"/>
          </a:xfrm>
        </p:grpSpPr>
        <p:sp>
          <p:nvSpPr>
            <p:cNvPr id="249" name="Google Shape;249;p18"/>
            <p:cNvSpPr/>
            <p:nvPr/>
          </p:nvSpPr>
          <p:spPr>
            <a:xfrm>
              <a:off x="5283626" y="592098"/>
              <a:ext cx="40896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UNDERSTANDING THE DATA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5110579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6AAED-EB9C-5C0D-B1BE-0FD9FFDFE9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61E1F-4615-181B-720B-5DEA0DFC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59" y="1124851"/>
            <a:ext cx="4397441" cy="4157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9D911D-3F76-1392-2946-E58D08CE5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84" b="68085"/>
          <a:stretch/>
        </p:blipFill>
        <p:spPr>
          <a:xfrm>
            <a:off x="911158" y="5334753"/>
            <a:ext cx="3358418" cy="1386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492428-BC5A-30BB-E3CA-6A6A829E8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538" y="4261591"/>
            <a:ext cx="5276329" cy="2277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635340-A107-68DD-421B-078BC76680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06" b="-1"/>
          <a:stretch/>
        </p:blipFill>
        <p:spPr>
          <a:xfrm>
            <a:off x="5743674" y="1407853"/>
            <a:ext cx="3227717" cy="2713768"/>
          </a:xfrm>
          <a:prstGeom prst="rect">
            <a:avLst/>
          </a:prstGeom>
        </p:spPr>
      </p:pic>
      <p:grpSp>
        <p:nvGrpSpPr>
          <p:cNvPr id="5" name="Google Shape;248;p18">
            <a:extLst>
              <a:ext uri="{FF2B5EF4-FFF2-40B4-BE49-F238E27FC236}">
                <a16:creationId xmlns:a16="http://schemas.microsoft.com/office/drawing/2014/main" id="{625B4231-E606-276F-2361-C34AC4F79670}"/>
              </a:ext>
            </a:extLst>
          </p:cNvPr>
          <p:cNvGrpSpPr/>
          <p:nvPr/>
        </p:nvGrpSpPr>
        <p:grpSpPr>
          <a:xfrm>
            <a:off x="4220779" y="480979"/>
            <a:ext cx="4489847" cy="603421"/>
            <a:chOff x="5110579" y="480977"/>
            <a:chExt cx="4262647" cy="603421"/>
          </a:xfrm>
        </p:grpSpPr>
        <p:sp>
          <p:nvSpPr>
            <p:cNvPr id="6" name="Google Shape;249;p18">
              <a:extLst>
                <a:ext uri="{FF2B5EF4-FFF2-40B4-BE49-F238E27FC236}">
                  <a16:creationId xmlns:a16="http://schemas.microsoft.com/office/drawing/2014/main" id="{136DA87B-1811-D235-7432-83D5A731A7D3}"/>
                </a:ext>
              </a:extLst>
            </p:cNvPr>
            <p:cNvSpPr/>
            <p:nvPr/>
          </p:nvSpPr>
          <p:spPr>
            <a:xfrm>
              <a:off x="5283626" y="592098"/>
              <a:ext cx="40896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UNDERSTANDING THE DATA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50;p18">
              <a:extLst>
                <a:ext uri="{FF2B5EF4-FFF2-40B4-BE49-F238E27FC236}">
                  <a16:creationId xmlns:a16="http://schemas.microsoft.com/office/drawing/2014/main" id="{F5EDA7C6-555F-D261-018B-B72F222F5D0C}"/>
                </a:ext>
              </a:extLst>
            </p:cNvPr>
            <p:cNvSpPr/>
            <p:nvPr/>
          </p:nvSpPr>
          <p:spPr>
            <a:xfrm>
              <a:off x="5110579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3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9"/>
          <p:cNvGrpSpPr/>
          <p:nvPr/>
        </p:nvGrpSpPr>
        <p:grpSpPr>
          <a:xfrm>
            <a:off x="2082158" y="480971"/>
            <a:ext cx="8103506" cy="603429"/>
            <a:chOff x="5393272" y="480977"/>
            <a:chExt cx="5010515" cy="603429"/>
          </a:xfrm>
        </p:grpSpPr>
        <p:sp>
          <p:nvSpPr>
            <p:cNvPr id="260" name="Google Shape;260;p19"/>
            <p:cNvSpPr/>
            <p:nvPr/>
          </p:nvSpPr>
          <p:spPr>
            <a:xfrm>
              <a:off x="5472087" y="592106"/>
              <a:ext cx="4931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EXPLORATORY DATA ANALYSIS - OVERVIEW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EEAB93-8511-C4BB-7F28-F628F65B2640}"/>
              </a:ext>
            </a:extLst>
          </p:cNvPr>
          <p:cNvSpPr txBox="1"/>
          <p:nvPr/>
        </p:nvSpPr>
        <p:spPr>
          <a:xfrm>
            <a:off x="838200" y="1730061"/>
            <a:ext cx="42794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+mn-lt"/>
              </a:rPr>
              <a:t>Only about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lt"/>
              </a:rPr>
              <a:t>1.8%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lt"/>
              </a:rPr>
              <a:t> of raw records indicate sepsis [27,916 / 1,524,294]</a:t>
            </a:r>
          </a:p>
          <a:p>
            <a:endParaRPr lang="en-US" altLang="zh-CN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Out of 40,336 unique patients, only about </a:t>
            </a:r>
            <a:r>
              <a:rPr lang="en-US" sz="2400" b="1" dirty="0">
                <a:solidFill>
                  <a:srgbClr val="000000"/>
                </a:solidFill>
              </a:rPr>
              <a:t>7.3% </a:t>
            </a:r>
            <a:r>
              <a:rPr lang="en-US" sz="2400" dirty="0">
                <a:solidFill>
                  <a:srgbClr val="000000"/>
                </a:solidFill>
              </a:rPr>
              <a:t>patients have onset of sepsis [2,932 / 40,336]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50F42-DDB5-0327-8D66-1B3A05B3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80" y="1730061"/>
            <a:ext cx="5563996" cy="401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4E4F-6A9B-9D26-4586-020824C5D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9"/>
          <p:cNvGrpSpPr/>
          <p:nvPr/>
        </p:nvGrpSpPr>
        <p:grpSpPr>
          <a:xfrm>
            <a:off x="2082158" y="480971"/>
            <a:ext cx="8103506" cy="603429"/>
            <a:chOff x="5393272" y="480977"/>
            <a:chExt cx="5010515" cy="603429"/>
          </a:xfrm>
        </p:grpSpPr>
        <p:sp>
          <p:nvSpPr>
            <p:cNvPr id="260" name="Google Shape;260;p19"/>
            <p:cNvSpPr/>
            <p:nvPr/>
          </p:nvSpPr>
          <p:spPr>
            <a:xfrm>
              <a:off x="5472087" y="592106"/>
              <a:ext cx="4931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EXPLORATORY DATA ANALYSIS - Demographics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EEAB93-8511-C4BB-7F28-F628F65B2640}"/>
              </a:ext>
            </a:extLst>
          </p:cNvPr>
          <p:cNvSpPr txBox="1"/>
          <p:nvPr/>
        </p:nvSpPr>
        <p:spPr>
          <a:xfrm>
            <a:off x="996576" y="1923382"/>
            <a:ext cx="97395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+mn-lt"/>
              </a:rPr>
              <a:t>Distribution of Gender and Age groups do not show any particular subgroup of patients being especially prone to sepsis.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89FB26-6C9B-54D2-53FF-2B5257ED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6" y="3845087"/>
            <a:ext cx="4474602" cy="2617122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79FED-5DE9-5629-AC01-5C3FF346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734" y="3962693"/>
            <a:ext cx="4483516" cy="2617122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0D5F6-0F14-E1B4-B727-04D2EE22EB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048650" y="6279647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9"/>
          <p:cNvGrpSpPr/>
          <p:nvPr/>
        </p:nvGrpSpPr>
        <p:grpSpPr>
          <a:xfrm>
            <a:off x="2082158" y="480971"/>
            <a:ext cx="8103506" cy="603429"/>
            <a:chOff x="5393272" y="480977"/>
            <a:chExt cx="5010515" cy="603429"/>
          </a:xfrm>
        </p:grpSpPr>
        <p:sp>
          <p:nvSpPr>
            <p:cNvPr id="260" name="Google Shape;260;p19"/>
            <p:cNvSpPr/>
            <p:nvPr/>
          </p:nvSpPr>
          <p:spPr>
            <a:xfrm>
              <a:off x="5472087" y="592106"/>
              <a:ext cx="49317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Impact"/>
                <a:buNone/>
              </a:pPr>
              <a:r>
                <a:rPr lang="en-US" sz="3200" dirty="0">
                  <a:latin typeface="Impact"/>
                  <a:ea typeface="Impact"/>
                  <a:cs typeface="Impact"/>
                  <a:sym typeface="Impact"/>
                </a:rPr>
                <a:t>EXPLORATORY DATA ANALYSIS - Demographics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393272" y="480977"/>
              <a:ext cx="539750" cy="493713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EEAB93-8511-C4BB-7F28-F628F65B2640}"/>
              </a:ext>
            </a:extLst>
          </p:cNvPr>
          <p:cNvSpPr txBox="1"/>
          <p:nvPr/>
        </p:nvSpPr>
        <p:spPr>
          <a:xfrm>
            <a:off x="695959" y="1485766"/>
            <a:ext cx="49733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More patient data was collected for Gender 1 than Gender 0 in the entire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Higher proportion of Gender 1 turned septic (7.7%) compared to Gender 0 (6.7%)</a:t>
            </a:r>
            <a:endParaRPr lang="en-US" altLang="zh-CN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8C46FF-91DC-92D0-2833-C3478086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1758136"/>
            <a:ext cx="4080337" cy="38581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88DF6-1054-CE79-20E9-DFAD2123EB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6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1577</Words>
  <Application>Microsoft Office PowerPoint</Application>
  <PresentationFormat>Widescreen</PresentationFormat>
  <Paragraphs>284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-apple-system</vt:lpstr>
      <vt:lpstr>Calibri</vt:lpstr>
      <vt:lpstr>Arial</vt:lpstr>
      <vt:lpstr>Courier New</vt:lpstr>
      <vt:lpstr>Open Sans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Shan Goh</dc:creator>
  <cp:lastModifiedBy>Chun Shan Goh</cp:lastModifiedBy>
  <cp:revision>49</cp:revision>
  <dcterms:modified xsi:type="dcterms:W3CDTF">2023-03-04T06:37:40Z</dcterms:modified>
</cp:coreProperties>
</file>