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5"/>
  </p:notesMasterIdLst>
  <p:handoutMasterIdLst>
    <p:handoutMasterId r:id="rId26"/>
  </p:handoutMasterIdLst>
  <p:sldIdLst>
    <p:sldId id="1862" r:id="rId6"/>
    <p:sldId id="1868" r:id="rId7"/>
    <p:sldId id="1856" r:id="rId8"/>
    <p:sldId id="1826" r:id="rId9"/>
    <p:sldId id="1871" r:id="rId10"/>
    <p:sldId id="1872" r:id="rId11"/>
    <p:sldId id="1825" r:id="rId12"/>
    <p:sldId id="1870" r:id="rId13"/>
    <p:sldId id="1874" r:id="rId14"/>
    <p:sldId id="1876" r:id="rId15"/>
    <p:sldId id="1875" r:id="rId16"/>
    <p:sldId id="1877" r:id="rId17"/>
    <p:sldId id="1873" r:id="rId18"/>
    <p:sldId id="1869" r:id="rId19"/>
    <p:sldId id="1878" r:id="rId20"/>
    <p:sldId id="1880" r:id="rId21"/>
    <p:sldId id="1881" r:id="rId22"/>
    <p:sldId id="1882" r:id="rId23"/>
    <p:sldId id="1532"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ection>
        <p14:section name="Dark template" id="{888AB95E-1B7E-4E95-8F39-C5D0E8372BC2}">
          <p14:sldIdLst>
            <p14:sldId id="1862"/>
            <p14:sldId id="1868"/>
            <p14:sldId id="1856"/>
            <p14:sldId id="1826"/>
            <p14:sldId id="1871"/>
            <p14:sldId id="1872"/>
            <p14:sldId id="1825"/>
            <p14:sldId id="1870"/>
            <p14:sldId id="1874"/>
            <p14:sldId id="1876"/>
            <p14:sldId id="1875"/>
            <p14:sldId id="1877"/>
            <p14:sldId id="1873"/>
            <p14:sldId id="1869"/>
            <p14:sldId id="1878"/>
            <p14:sldId id="1880"/>
            <p14:sldId id="1881"/>
            <p14:sldId id="1882"/>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166E1F-F9CD-C9DE-E5E3-6FE1140333FC}" v="2167" dt="2021-04-03T09:49:54.043"/>
    <p1510:client id="{AD292142-D072-90A0-557C-EC0EC59CE1BA}" v="1" dt="2021-04-05T08:40:08.545"/>
    <p1510:client id="{C9D3BA9F-4064-0000-BEE8-3247D8274B75}" v="1" dt="2021-04-04T04:07:12.844"/>
    <p1510:client id="{CF1DF28B-F957-A8F3-2257-970C7B35371D}" v="2603" dt="2021-04-04T06:37:16.897"/>
    <p1510:client id="{D2D3BA9F-80C8-0000-BEE8-3291603DBE5C}" v="152" dt="2021-04-04T04:13:52.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67" d="100"/>
          <a:sy n="67" d="100"/>
        </p:scale>
        <p:origin x="48" y="138"/>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6/27/2021 8:36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6/27/2021 8:36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642421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16606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20935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14380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854673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84957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756266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03105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500907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6/27/2021 8:36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452163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95082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03135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04291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71465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6/27/2021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041087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hyperlink" Target="http://help.bing.microsoft.com/#apex/18/en-US/10004/-1" TargetMode="External"/><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6.xml"/><Relationship Id="rId1" Type="http://schemas.openxmlformats.org/officeDocument/2006/relationships/slideLayout" Target="../slideLayouts/slideLayout38.xml"/><Relationship Id="rId6" Type="http://schemas.openxmlformats.org/officeDocument/2006/relationships/hyperlink" Target="https://training.github.com/kit/downloads/github-git-cheat-sheet.pdf" TargetMode="External"/><Relationship Id="rId5" Type="http://schemas.openxmlformats.org/officeDocument/2006/relationships/hyperlink" Target="https://help.github.com/" TargetMode="External"/><Relationship Id="rId4" Type="http://schemas.openxmlformats.org/officeDocument/2006/relationships/hyperlink" Target="https://guides.github.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08519" y="428404"/>
            <a:ext cx="11018520" cy="4924425"/>
          </a:xfrm>
        </p:spPr>
        <p:txBody>
          <a:bodyPr/>
          <a:lstStyle/>
          <a:p>
            <a:r>
              <a:rPr lang="en-US" dirty="0">
                <a:cs typeface="Segoe UI"/>
              </a:rPr>
              <a:t>Open Source:</a:t>
            </a:r>
            <a:br>
              <a:rPr lang="en-US" dirty="0">
                <a:cs typeface="Segoe UI"/>
              </a:rPr>
            </a:br>
            <a:r>
              <a:rPr lang="en-US" sz="2000" dirty="0">
                <a:ea typeface="+mj-lt"/>
                <a:cs typeface="+mj-lt"/>
              </a:rPr>
              <a:t>It refers to something that's available to all the user at free of cost.</a:t>
            </a:r>
            <a:br>
              <a:rPr lang="en-US" dirty="0"/>
            </a:br>
            <a:r>
              <a:rPr lang="en-US" sz="1600" dirty="0">
                <a:cs typeface="Segoe UI Semibold"/>
              </a:rPr>
              <a:t> </a:t>
            </a:r>
            <a:br>
              <a:rPr lang="en-US" dirty="0"/>
            </a:br>
            <a:r>
              <a:rPr lang="en-US" dirty="0">
                <a:cs typeface="Segoe UI"/>
              </a:rPr>
              <a:t>Version Control System:</a:t>
            </a:r>
            <a:br>
              <a:rPr lang="en-US" dirty="0">
                <a:cs typeface="Segoe UI"/>
              </a:rPr>
            </a:br>
            <a:r>
              <a:rPr lang="en-US" sz="2000" dirty="0">
                <a:ea typeface="+mj-lt"/>
                <a:cs typeface="+mj-lt"/>
              </a:rPr>
              <a:t>The code which is stored in Git keeps changing as more code is added. Also, many developers can add code in parallel. So Version Control System helps in handling this by maintaining a history of what changes have happened. Also, Git provides features like branches and merges, which I will be covering later.</a:t>
            </a:r>
            <a:br>
              <a:rPr lang="en-US" sz="2400" dirty="0">
                <a:cs typeface="Segoe UI Semibold"/>
              </a:rPr>
            </a:br>
            <a:r>
              <a:rPr lang="en-US" sz="1600" dirty="0">
                <a:cs typeface="Segoe UI Semibold"/>
              </a:rPr>
              <a:t> </a:t>
            </a:r>
            <a:br>
              <a:rPr lang="en-US" dirty="0">
                <a:cs typeface="Segoe UI"/>
              </a:rPr>
            </a:br>
            <a:r>
              <a:rPr lang="en-US" dirty="0">
                <a:cs typeface="Segoe UI"/>
              </a:rPr>
              <a:t>Distributed </a:t>
            </a:r>
            <a:r>
              <a:rPr lang="en-US" dirty="0">
                <a:ea typeface="+mj-lt"/>
                <a:cs typeface="+mj-lt"/>
              </a:rPr>
              <a:t>Version Control System:</a:t>
            </a:r>
            <a:br>
              <a:rPr lang="en-US" dirty="0">
                <a:ea typeface="+mj-lt"/>
                <a:cs typeface="+mj-lt"/>
              </a:rPr>
            </a:br>
            <a:r>
              <a:rPr lang="en-US" sz="2000" dirty="0">
                <a:ea typeface="+mj-lt"/>
                <a:cs typeface="+mj-lt"/>
              </a:rPr>
              <a:t>Git has a remote repository which is stored in a server and a local repository which is stored in the computer of each developer. This means that the code is not just stored in a central server, but the full copy of the code is present in all the developers’ computers. Git is a Distributed Version Control System since the code is present in every developer’s computer. </a:t>
            </a:r>
          </a:p>
        </p:txBody>
      </p:sp>
    </p:spTree>
    <p:extLst>
      <p:ext uri="{BB962C8B-B14F-4D97-AF65-F5344CB8AC3E}">
        <p14:creationId xmlns:p14="http://schemas.microsoft.com/office/powerpoint/2010/main" val="202341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821" y="811619"/>
            <a:ext cx="11018520" cy="553998"/>
          </a:xfrm>
        </p:spPr>
        <p:txBody>
          <a:bodyPr/>
          <a:lstStyle/>
          <a:p>
            <a:r>
              <a:rPr lang="en-US">
                <a:cs typeface="Segoe UI"/>
              </a:rPr>
              <a:t>Workflow of Git with Github:</a:t>
            </a:r>
            <a:endParaRPr lang="en-US"/>
          </a:p>
        </p:txBody>
      </p:sp>
      <p:pic>
        <p:nvPicPr>
          <p:cNvPr id="2" name="Picture 2" descr="Diagram, timeline&#10;&#10;Description automatically generated">
            <a:extLst>
              <a:ext uri="{FF2B5EF4-FFF2-40B4-BE49-F238E27FC236}">
                <a16:creationId xmlns:a16="http://schemas.microsoft.com/office/drawing/2014/main" id="{3D60ACA6-3F8B-41BF-A201-3400CC513BA4}"/>
              </a:ext>
            </a:extLst>
          </p:cNvPr>
          <p:cNvPicPr>
            <a:picLocks noChangeAspect="1"/>
          </p:cNvPicPr>
          <p:nvPr/>
        </p:nvPicPr>
        <p:blipFill>
          <a:blip r:embed="rId3"/>
          <a:stretch>
            <a:fillRect/>
          </a:stretch>
        </p:blipFill>
        <p:spPr>
          <a:xfrm>
            <a:off x="557514" y="1673561"/>
            <a:ext cx="5694743" cy="4041383"/>
          </a:xfrm>
          <a:prstGeom prst="rect">
            <a:avLst/>
          </a:prstGeom>
        </p:spPr>
      </p:pic>
    </p:spTree>
    <p:extLst>
      <p:ext uri="{BB962C8B-B14F-4D97-AF65-F5344CB8AC3E}">
        <p14:creationId xmlns:p14="http://schemas.microsoft.com/office/powerpoint/2010/main" val="13306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456588" y="2140689"/>
            <a:ext cx="9281869" cy="2585761"/>
          </a:xfrm>
        </p:spPr>
        <p:txBody>
          <a:bodyPr/>
          <a:lstStyle/>
          <a:p>
            <a:pPr algn="ctr"/>
            <a:r>
              <a:rPr lang="en-US" sz="8000" b="1">
                <a:cs typeface="Segoe UI"/>
              </a:rPr>
              <a:t>Let's begin with the hands-on session!</a:t>
            </a:r>
            <a:endParaRPr lang="en-US" sz="8000" b="1"/>
          </a:p>
        </p:txBody>
      </p:sp>
    </p:spTree>
    <p:extLst>
      <p:ext uri="{BB962C8B-B14F-4D97-AF65-F5344CB8AC3E}">
        <p14:creationId xmlns:p14="http://schemas.microsoft.com/office/powerpoint/2010/main" val="143813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4" y="2467532"/>
            <a:ext cx="9728790" cy="747897"/>
          </a:xfrm>
        </p:spPr>
        <p:txBody>
          <a:bodyPr/>
          <a:lstStyle/>
          <a:p>
            <a:r>
              <a:rPr lang="en-US" sz="5400">
                <a:cs typeface="Segoe UI"/>
              </a:rPr>
              <a:t>Effective Search Engine Usage</a:t>
            </a:r>
            <a:endParaRPr lang="en-US" sz="5400"/>
          </a:p>
        </p:txBody>
      </p:sp>
    </p:spTree>
    <p:extLst>
      <p:ext uri="{BB962C8B-B14F-4D97-AF65-F5344CB8AC3E}">
        <p14:creationId xmlns:p14="http://schemas.microsoft.com/office/powerpoint/2010/main" val="59477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Bing Search Symbols:</a:t>
            </a:r>
            <a:endParaRPr lang="en-US"/>
          </a:p>
        </p:txBody>
      </p:sp>
      <p:sp>
        <p:nvSpPr>
          <p:cNvPr id="6" name="Text Placeholder 5"/>
          <p:cNvSpPr>
            <a:spLocks noGrp="1"/>
          </p:cNvSpPr>
          <p:nvPr>
            <p:ph type="body" sz="quarter" idx="10"/>
          </p:nvPr>
        </p:nvSpPr>
        <p:spPr>
          <a:xfrm>
            <a:off x="586390" y="1434370"/>
            <a:ext cx="11018520" cy="4998291"/>
          </a:xfrm>
        </p:spPr>
        <p:txBody>
          <a:bodyPr vert="horz" wrap="square" lIns="0" tIns="0" rIns="0" bIns="0" rtlCol="0" anchor="t">
            <a:spAutoFit/>
          </a:bodyPr>
          <a:lstStyle/>
          <a:p>
            <a:r>
              <a:rPr lang="en-US">
                <a:solidFill>
                  <a:srgbClr val="FFFFFF"/>
                </a:solidFill>
                <a:latin typeface="Segoe UI Semilight"/>
                <a:cs typeface="Segoe UI Semilight"/>
              </a:rPr>
              <a:t>+ </a:t>
            </a:r>
            <a:r>
              <a:rPr lang="en-US">
                <a:solidFill>
                  <a:schemeClr val="accent1"/>
                </a:solidFill>
                <a:latin typeface="Segoe UI Semilight"/>
                <a:cs typeface="Segoe UI Semilight"/>
              </a:rPr>
              <a:t>Searches for web pages that contain all terms after '+' symbol</a:t>
            </a:r>
            <a:endParaRPr lang="en-US">
              <a:solidFill>
                <a:schemeClr val="accent1"/>
              </a:solidFill>
            </a:endParaRPr>
          </a:p>
          <a:p>
            <a:endParaRPr lang="en-US" dirty="0">
              <a:latin typeface="Segoe UI Semilight"/>
              <a:cs typeface="Segoe UI Semilight"/>
            </a:endParaRPr>
          </a:p>
          <a:p>
            <a:r>
              <a:rPr lang="en-US">
                <a:latin typeface="Segoe UI Semilight"/>
                <a:cs typeface="Segoe UI Semilight"/>
              </a:rPr>
              <a:t>"" </a:t>
            </a:r>
            <a:r>
              <a:rPr lang="en-US">
                <a:solidFill>
                  <a:schemeClr val="accent1"/>
                </a:solidFill>
                <a:latin typeface="Segoe UI Semilight"/>
                <a:cs typeface="Segoe UI Semilight"/>
              </a:rPr>
              <a:t>Searches for exactly whats written within ' "" ' symbols</a:t>
            </a:r>
            <a:endParaRPr lang="en-US">
              <a:solidFill>
                <a:schemeClr val="accent1"/>
              </a:solidFill>
            </a:endParaRPr>
          </a:p>
          <a:p>
            <a:endParaRPr lang="en-US" dirty="0">
              <a:latin typeface="Segoe UI Semilight"/>
              <a:cs typeface="Segoe UI Semilight"/>
            </a:endParaRPr>
          </a:p>
          <a:p>
            <a:r>
              <a:rPr lang="en-US">
                <a:latin typeface="Segoe UI Semilight"/>
                <a:cs typeface="Segoe UI Semilight"/>
              </a:rPr>
              <a:t>&amp;, AND </a:t>
            </a:r>
            <a:r>
              <a:rPr lang="en-US">
                <a:solidFill>
                  <a:schemeClr val="accent1"/>
                </a:solidFill>
                <a:latin typeface="Segoe UI Semilight"/>
                <a:cs typeface="Segoe UI Semilight"/>
              </a:rPr>
              <a:t>Searches for both the terms before and after '&amp;' symbol</a:t>
            </a:r>
          </a:p>
          <a:p>
            <a:endParaRPr lang="en-US" dirty="0">
              <a:latin typeface="Segoe UI Semilight"/>
              <a:cs typeface="Segoe UI Semilight"/>
            </a:endParaRPr>
          </a:p>
          <a:p>
            <a:r>
              <a:rPr lang="en-US">
                <a:latin typeface="Segoe UI Semilight"/>
                <a:cs typeface="Segoe UI Semilight"/>
              </a:rPr>
              <a:t>-, NOT </a:t>
            </a:r>
            <a:r>
              <a:rPr lang="en-US">
                <a:solidFill>
                  <a:schemeClr val="accent1"/>
                </a:solidFill>
                <a:latin typeface="Segoe UI Semilight"/>
                <a:cs typeface="Segoe UI Semilight"/>
              </a:rPr>
              <a:t>Searches after excluding the terms after '-' symbol</a:t>
            </a:r>
          </a:p>
          <a:p>
            <a:endParaRPr lang="en-US" dirty="0">
              <a:latin typeface="Segoe UI Semilight"/>
              <a:cs typeface="Segoe UI Semilight"/>
            </a:endParaRPr>
          </a:p>
          <a:p>
            <a:r>
              <a:rPr lang="en-US">
                <a:latin typeface="Segoe UI Semilight"/>
                <a:cs typeface="Segoe UI Semilight"/>
              </a:rPr>
              <a:t>|, OR </a:t>
            </a:r>
            <a:r>
              <a:rPr lang="en-US">
                <a:solidFill>
                  <a:schemeClr val="accent1"/>
                </a:solidFill>
                <a:latin typeface="Segoe UI Semilight"/>
                <a:cs typeface="Segoe UI Semilight"/>
              </a:rPr>
              <a:t>Searches for web pages that have either one or both of terms              before and after '|' symbol</a:t>
            </a:r>
          </a:p>
        </p:txBody>
      </p:sp>
    </p:spTree>
    <p:extLst>
      <p:ext uri="{BB962C8B-B14F-4D97-AF65-F5344CB8AC3E}">
        <p14:creationId xmlns:p14="http://schemas.microsoft.com/office/powerpoint/2010/main" val="191008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Bing Search Operators:</a:t>
            </a:r>
            <a:endParaRPr lang="en-US"/>
          </a:p>
        </p:txBody>
      </p:sp>
      <p:sp>
        <p:nvSpPr>
          <p:cNvPr id="6" name="Text Placeholder 5"/>
          <p:cNvSpPr>
            <a:spLocks noGrp="1"/>
          </p:cNvSpPr>
          <p:nvPr>
            <p:ph type="body" sz="quarter" idx="10"/>
          </p:nvPr>
        </p:nvSpPr>
        <p:spPr>
          <a:xfrm>
            <a:off x="586390" y="1434370"/>
            <a:ext cx="11355217" cy="4880247"/>
          </a:xfrm>
        </p:spPr>
        <p:txBody>
          <a:bodyPr vert="horz" wrap="square" lIns="0" tIns="0" rIns="0" bIns="0" rtlCol="0" anchor="t">
            <a:spAutoFit/>
          </a:bodyPr>
          <a:lstStyle/>
          <a:p>
            <a:pPr>
              <a:lnSpc>
                <a:spcPct val="150000"/>
              </a:lnSpc>
            </a:pPr>
            <a:r>
              <a:rPr lang="en-US" sz="2400">
                <a:solidFill>
                  <a:srgbClr val="FFFFFF"/>
                </a:solidFill>
                <a:latin typeface="Segoe UI Semilight"/>
                <a:cs typeface="Segoe UI Semilight"/>
              </a:rPr>
              <a:t>filetype: </a:t>
            </a:r>
            <a:r>
              <a:rPr lang="en-US" sz="2400">
                <a:solidFill>
                  <a:schemeClr val="accent1"/>
                </a:solidFill>
                <a:latin typeface="Segoe UI Semilight"/>
                <a:cs typeface="Segoe UI Semilight"/>
              </a:rPr>
              <a:t>Searches for </a:t>
            </a:r>
            <a:r>
              <a:rPr lang="en-US" sz="2400" dirty="0">
                <a:solidFill>
                  <a:schemeClr val="accent1"/>
                </a:solidFill>
                <a:latin typeface="Segoe UI Semilight"/>
                <a:cs typeface="Segoe UI Semilight"/>
              </a:rPr>
              <a:t>web pages that are based on </a:t>
            </a:r>
            <a:r>
              <a:rPr lang="en-US" sz="2400">
                <a:solidFill>
                  <a:schemeClr val="accent1"/>
                </a:solidFill>
                <a:latin typeface="Segoe UI Semilight"/>
                <a:cs typeface="Segoe UI Semilight"/>
              </a:rPr>
              <a:t>that particular file type.</a:t>
            </a:r>
            <a:endParaRPr lang="en-US" sz="2400">
              <a:solidFill>
                <a:schemeClr val="accent1"/>
              </a:solidFill>
            </a:endParaRPr>
          </a:p>
          <a:p>
            <a:pPr>
              <a:lnSpc>
                <a:spcPct val="150000"/>
              </a:lnSpc>
            </a:pPr>
            <a:r>
              <a:rPr lang="en-US" sz="2400">
                <a:latin typeface="Segoe UI Semilight"/>
                <a:cs typeface="Segoe UI Semilight"/>
              </a:rPr>
              <a:t>contains:</a:t>
            </a:r>
            <a:r>
              <a:rPr lang="en-US" sz="2400" dirty="0">
                <a:solidFill>
                  <a:srgbClr val="FFFFFF"/>
                </a:solidFill>
                <a:latin typeface="Segoe UI Semilight"/>
                <a:cs typeface="Segoe UI Semilight"/>
              </a:rPr>
              <a:t> </a:t>
            </a:r>
            <a:r>
              <a:rPr lang="en-US" sz="2400">
                <a:solidFill>
                  <a:schemeClr val="accent1"/>
                </a:solidFill>
                <a:latin typeface="Segoe UI Semilight"/>
                <a:cs typeface="Segoe UI Semilight"/>
              </a:rPr>
              <a:t>Searches for </a:t>
            </a:r>
            <a:r>
              <a:rPr lang="en-US" sz="2400" dirty="0">
                <a:solidFill>
                  <a:schemeClr val="accent1"/>
                </a:solidFill>
                <a:latin typeface="Segoe UI Semilight"/>
                <a:cs typeface="Segoe UI Semilight"/>
              </a:rPr>
              <a:t>web pages</a:t>
            </a:r>
            <a:r>
              <a:rPr lang="en-US" sz="2400">
                <a:solidFill>
                  <a:schemeClr val="accent1"/>
                </a:solidFill>
                <a:latin typeface="Segoe UI Semilight"/>
                <a:cs typeface="Segoe UI Semilight"/>
              </a:rPr>
              <a:t> that have links to files of mentioned file-type.</a:t>
            </a:r>
            <a:endParaRPr lang="en-US" sz="2400">
              <a:solidFill>
                <a:schemeClr val="accent1"/>
              </a:solidFill>
            </a:endParaRPr>
          </a:p>
          <a:p>
            <a:pPr>
              <a:lnSpc>
                <a:spcPct val="150000"/>
              </a:lnSpc>
            </a:pPr>
            <a:r>
              <a:rPr lang="en-US" sz="2400">
                <a:latin typeface="Segoe UI Semilight"/>
                <a:cs typeface="Segoe UI Semilight"/>
              </a:rPr>
              <a:t>ip: </a:t>
            </a:r>
            <a:r>
              <a:rPr lang="en-US" sz="2400">
                <a:solidFill>
                  <a:schemeClr val="accent1"/>
                </a:solidFill>
                <a:latin typeface="Segoe UI Semilight"/>
                <a:cs typeface="Segoe UI Semilight"/>
              </a:rPr>
              <a:t>Searches for pages that are hosted on that specific </a:t>
            </a:r>
            <a:r>
              <a:rPr lang="en-US" sz="2400" dirty="0">
                <a:solidFill>
                  <a:schemeClr val="accent1"/>
                </a:solidFill>
                <a:latin typeface="Segoe UI Semilight"/>
                <a:cs typeface="Segoe UI Semilight"/>
              </a:rPr>
              <a:t>ip address.</a:t>
            </a:r>
          </a:p>
          <a:p>
            <a:pPr>
              <a:lnSpc>
                <a:spcPct val="150000"/>
              </a:lnSpc>
            </a:pPr>
            <a:r>
              <a:rPr lang="en-US" sz="2400">
                <a:latin typeface="Segoe UI Semilight"/>
                <a:cs typeface="Segoe UI Semilight"/>
              </a:rPr>
              <a:t>language:</a:t>
            </a:r>
            <a:r>
              <a:rPr lang="en-US" sz="2400" dirty="0">
                <a:solidFill>
                  <a:srgbClr val="FFFFFF"/>
                </a:solidFill>
                <a:latin typeface="Segoe UI Semilight"/>
                <a:cs typeface="Segoe UI Semilight"/>
              </a:rPr>
              <a:t> </a:t>
            </a:r>
            <a:r>
              <a:rPr lang="en-US" sz="2400">
                <a:solidFill>
                  <a:schemeClr val="accent1"/>
                </a:solidFill>
                <a:latin typeface="Segoe UI Semilight"/>
                <a:cs typeface="Segoe UI Semilight"/>
              </a:rPr>
              <a:t>Searches for </a:t>
            </a:r>
            <a:r>
              <a:rPr lang="en-US" sz="2400" dirty="0">
                <a:solidFill>
                  <a:schemeClr val="accent1"/>
                </a:solidFill>
                <a:latin typeface="Segoe UI Semilight"/>
                <a:cs typeface="Segoe UI Semilight"/>
              </a:rPr>
              <a:t>web pages that in that language. </a:t>
            </a:r>
            <a:r>
              <a:rPr lang="en-US" sz="2400" dirty="0">
                <a:solidFill>
                  <a:schemeClr val="tx1"/>
                </a:solidFill>
                <a:latin typeface="Segoe UI Semilight"/>
                <a:cs typeface="Segoe UI Semilight"/>
              </a:rPr>
              <a:t>[</a:t>
            </a:r>
            <a:r>
              <a:rPr lang="en-US" sz="2400" dirty="0">
                <a:solidFill>
                  <a:schemeClr val="tx1"/>
                </a:solidFill>
                <a:latin typeface="Segoe UI Semilight"/>
                <a:cs typeface="Segoe UI Semilight"/>
                <a:hlinkClick r:id="rId3">
                  <a:extLst>
                    <a:ext uri="{A12FA001-AC4F-418D-AE19-62706E023703}">
                      <ahyp:hlinkClr xmlns:ahyp="http://schemas.microsoft.com/office/drawing/2018/hyperlinkcolor" val="tx"/>
                    </a:ext>
                  </a:extLst>
                </a:hlinkClick>
              </a:rPr>
              <a:t>Language codes</a:t>
            </a:r>
            <a:r>
              <a:rPr lang="en-US" sz="2400" dirty="0">
                <a:solidFill>
                  <a:schemeClr val="tx1"/>
                </a:solidFill>
                <a:latin typeface="Segoe UI Semilight"/>
                <a:cs typeface="Segoe UI Semilight"/>
              </a:rPr>
              <a:t>]</a:t>
            </a:r>
            <a:endParaRPr lang="en-US" sz="2400" dirty="0">
              <a:solidFill>
                <a:schemeClr val="tx1"/>
              </a:solidFill>
            </a:endParaRPr>
          </a:p>
          <a:p>
            <a:pPr>
              <a:lnSpc>
                <a:spcPct val="150000"/>
              </a:lnSpc>
            </a:pPr>
            <a:r>
              <a:rPr lang="en-US" sz="2400">
                <a:latin typeface="Segoe UI Semilight"/>
                <a:cs typeface="Segoe UI Semilight"/>
              </a:rPr>
              <a:t>loc: location:</a:t>
            </a:r>
            <a:r>
              <a:rPr lang="en-US" sz="2400" dirty="0">
                <a:solidFill>
                  <a:srgbClr val="FFFFFF"/>
                </a:solidFill>
                <a:latin typeface="Segoe UI Semilight"/>
                <a:cs typeface="Segoe UI Semilight"/>
              </a:rPr>
              <a:t> </a:t>
            </a:r>
            <a:r>
              <a:rPr lang="en-US" sz="2400">
                <a:solidFill>
                  <a:schemeClr val="accent1"/>
                </a:solidFill>
                <a:latin typeface="Segoe UI Semilight"/>
                <a:cs typeface="Segoe UI Semilight"/>
              </a:rPr>
              <a:t>Searches for web pages that are from specific location. </a:t>
            </a:r>
            <a:r>
              <a:rPr lang="en-US" sz="2400">
                <a:solidFill>
                  <a:schemeClr val="tx1"/>
                </a:solidFill>
                <a:latin typeface="Segoe UI Semilight"/>
                <a:cs typeface="Segoe UI Semilight"/>
              </a:rPr>
              <a:t>[</a:t>
            </a:r>
            <a:r>
              <a:rPr lang="en-US" sz="2400" dirty="0">
                <a:solidFill>
                  <a:schemeClr val="tx1"/>
                </a:solidFill>
                <a:latin typeface="Segoe UI Semilight"/>
                <a:cs typeface="Segoe UI Semilight"/>
                <a:hlinkClick r:id="rId3">
                  <a:extLst>
                    <a:ext uri="{A12FA001-AC4F-418D-AE19-62706E023703}">
                      <ahyp:hlinkClr xmlns:ahyp="http://schemas.microsoft.com/office/drawing/2018/hyperlinkcolor" val="tx"/>
                    </a:ext>
                  </a:extLst>
                </a:hlinkClick>
              </a:rPr>
              <a:t>Loc. codes</a:t>
            </a:r>
            <a:r>
              <a:rPr lang="en-US" sz="2400">
                <a:solidFill>
                  <a:schemeClr val="tx1"/>
                </a:solidFill>
                <a:latin typeface="Segoe UI Semilight"/>
                <a:cs typeface="Segoe UI Semilight"/>
              </a:rPr>
              <a:t>]</a:t>
            </a:r>
            <a:endParaRPr lang="en-US" sz="2400">
              <a:solidFill>
                <a:schemeClr val="tx1"/>
              </a:solidFill>
            </a:endParaRPr>
          </a:p>
          <a:p>
            <a:pPr>
              <a:lnSpc>
                <a:spcPct val="150000"/>
              </a:lnSpc>
            </a:pPr>
            <a:r>
              <a:rPr lang="en-US" sz="2400">
                <a:latin typeface="Segoe UI Semilight"/>
                <a:cs typeface="Segoe UI Semilight"/>
              </a:rPr>
              <a:t>intitle: inbody: inanchor: </a:t>
            </a:r>
            <a:r>
              <a:rPr lang="en-US" sz="2400">
                <a:solidFill>
                  <a:schemeClr val="accent1"/>
                </a:solidFill>
                <a:latin typeface="Segoe UI Semilight"/>
                <a:cs typeface="Segoe UI Semilight"/>
              </a:rPr>
              <a:t>Searches for web-pages with specific terms in metadata.</a:t>
            </a:r>
            <a:endParaRPr lang="en-US">
              <a:solidFill>
                <a:schemeClr val="accent1"/>
              </a:solidFill>
            </a:endParaRPr>
          </a:p>
          <a:p>
            <a:pPr>
              <a:lnSpc>
                <a:spcPct val="150000"/>
              </a:lnSpc>
            </a:pPr>
            <a:r>
              <a:rPr lang="en-US" sz="2400" dirty="0">
                <a:latin typeface="Segoe UI Semilight"/>
                <a:cs typeface="Segoe UI Semilight"/>
              </a:rPr>
              <a:t>prefer: </a:t>
            </a:r>
            <a:r>
              <a:rPr lang="en-US" sz="2400">
                <a:solidFill>
                  <a:schemeClr val="accent1"/>
                </a:solidFill>
                <a:latin typeface="Segoe UI Semilight"/>
                <a:cs typeface="Segoe UI Semilight"/>
              </a:rPr>
              <a:t>Searches for web pages with emphasis on preferred terms.</a:t>
            </a:r>
          </a:p>
          <a:p>
            <a:pPr>
              <a:lnSpc>
                <a:spcPct val="150000"/>
              </a:lnSpc>
            </a:pPr>
            <a:r>
              <a:rPr lang="en-US" sz="2400">
                <a:solidFill>
                  <a:schemeClr val="tx1"/>
                </a:solidFill>
                <a:latin typeface="Segoe UI Semilight"/>
                <a:cs typeface="Segoe UI Semilight"/>
              </a:rPr>
              <a:t>site: </a:t>
            </a:r>
            <a:r>
              <a:rPr lang="en-US" sz="2400">
                <a:solidFill>
                  <a:schemeClr val="accent1"/>
                </a:solidFill>
                <a:latin typeface="Segoe UI Semilight"/>
                <a:cs typeface="Segoe UI Semilight"/>
              </a:rPr>
              <a:t>Searches for web pages that belong to a specific domain.</a:t>
            </a:r>
            <a:endParaRPr lang="en-US" sz="2400" dirty="0">
              <a:solidFill>
                <a:schemeClr val="accent1"/>
              </a:solidFill>
            </a:endParaRPr>
          </a:p>
        </p:txBody>
      </p:sp>
    </p:spTree>
    <p:extLst>
      <p:ext uri="{BB962C8B-B14F-4D97-AF65-F5344CB8AC3E}">
        <p14:creationId xmlns:p14="http://schemas.microsoft.com/office/powerpoint/2010/main" val="6032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Bing Image Search</a:t>
            </a:r>
            <a:r>
              <a:rPr lang="en-US" dirty="0">
                <a:cs typeface="Segoe UI"/>
              </a:rPr>
              <a:t> </a:t>
            </a:r>
            <a:r>
              <a:rPr lang="en-US">
                <a:cs typeface="Segoe UI"/>
              </a:rPr>
              <a:t>Filters:</a:t>
            </a:r>
            <a:endParaRPr lang="en-US"/>
          </a:p>
        </p:txBody>
      </p:sp>
      <p:sp>
        <p:nvSpPr>
          <p:cNvPr id="6" name="Text Placeholder 5"/>
          <p:cNvSpPr>
            <a:spLocks noGrp="1"/>
          </p:cNvSpPr>
          <p:nvPr>
            <p:ph type="body" sz="quarter" idx="10"/>
          </p:nvPr>
        </p:nvSpPr>
        <p:spPr>
          <a:xfrm>
            <a:off x="586390" y="1682463"/>
            <a:ext cx="11355217" cy="4252383"/>
          </a:xfrm>
        </p:spPr>
        <p:txBody>
          <a:bodyPr vert="horz" wrap="square" lIns="0" tIns="0" rIns="0" bIns="0" rtlCol="0" anchor="t">
            <a:spAutoFit/>
          </a:bodyPr>
          <a:lstStyle/>
          <a:p>
            <a:pPr>
              <a:lnSpc>
                <a:spcPct val="150000"/>
              </a:lnSpc>
            </a:pPr>
            <a:r>
              <a:rPr lang="en-US" sz="2400">
                <a:solidFill>
                  <a:srgbClr val="FFFFFF"/>
                </a:solidFill>
                <a:latin typeface="Segoe UI Semilight"/>
                <a:cs typeface="Segoe UI Semilight"/>
              </a:rPr>
              <a:t>Size: </a:t>
            </a:r>
            <a:r>
              <a:rPr lang="en-US" sz="2400">
                <a:solidFill>
                  <a:schemeClr val="accent1"/>
                </a:solidFill>
                <a:latin typeface="Segoe UI Semilight"/>
                <a:cs typeface="Segoe UI Semilight"/>
              </a:rPr>
              <a:t>Filter out images based on size.</a:t>
            </a:r>
            <a:endParaRPr lang="en-US"/>
          </a:p>
          <a:p>
            <a:pPr>
              <a:lnSpc>
                <a:spcPct val="150000"/>
              </a:lnSpc>
            </a:pPr>
            <a:r>
              <a:rPr lang="en-US" sz="2400">
                <a:solidFill>
                  <a:srgbClr val="FFFFFF"/>
                </a:solidFill>
                <a:latin typeface="Segoe UI Semilight"/>
                <a:cs typeface="Segoe UI Semilight"/>
              </a:rPr>
              <a:t>Color: </a:t>
            </a:r>
            <a:r>
              <a:rPr lang="en-US" sz="2400">
                <a:solidFill>
                  <a:schemeClr val="accent1"/>
                </a:solidFill>
                <a:latin typeface="Segoe UI Semilight"/>
                <a:cs typeface="Segoe UI Semilight"/>
              </a:rPr>
              <a:t>Filter out images based on colors present inside the image.</a:t>
            </a:r>
          </a:p>
          <a:p>
            <a:pPr>
              <a:lnSpc>
                <a:spcPct val="150000"/>
              </a:lnSpc>
            </a:pPr>
            <a:r>
              <a:rPr lang="en-US" sz="2400">
                <a:solidFill>
                  <a:srgbClr val="FFFFFF"/>
                </a:solidFill>
                <a:latin typeface="Segoe UI Semilight"/>
                <a:cs typeface="Segoe UI Semilight"/>
              </a:rPr>
              <a:t>Type: </a:t>
            </a:r>
            <a:r>
              <a:rPr lang="en-US" sz="2400">
                <a:solidFill>
                  <a:schemeClr val="accent1"/>
                </a:solidFill>
                <a:latin typeface="Segoe UI Semilight"/>
                <a:cs typeface="Segoe UI Semilight"/>
              </a:rPr>
              <a:t>Filter out images based on type (transparant, animated, etc).</a:t>
            </a:r>
          </a:p>
          <a:p>
            <a:pPr>
              <a:lnSpc>
                <a:spcPct val="150000"/>
              </a:lnSpc>
            </a:pPr>
            <a:r>
              <a:rPr lang="en-US" sz="2400">
                <a:solidFill>
                  <a:srgbClr val="FFFFFF"/>
                </a:solidFill>
                <a:latin typeface="Segoe UI Semilight"/>
                <a:cs typeface="Segoe UI Semilight"/>
              </a:rPr>
              <a:t>Layout: </a:t>
            </a:r>
            <a:r>
              <a:rPr lang="en-US" sz="2400">
                <a:solidFill>
                  <a:schemeClr val="accent1"/>
                </a:solidFill>
                <a:latin typeface="Segoe UI Semilight"/>
                <a:cs typeface="Segoe UI Semilight"/>
              </a:rPr>
              <a:t>Filter out images based on layout (square, round, etc).</a:t>
            </a:r>
          </a:p>
          <a:p>
            <a:pPr>
              <a:lnSpc>
                <a:spcPct val="150000"/>
              </a:lnSpc>
            </a:pPr>
            <a:r>
              <a:rPr lang="en-US" sz="2400">
                <a:solidFill>
                  <a:srgbClr val="FFFFFF"/>
                </a:solidFill>
                <a:latin typeface="Segoe UI Semilight"/>
                <a:cs typeface="Segoe UI Semilight"/>
              </a:rPr>
              <a:t>People: </a:t>
            </a:r>
            <a:r>
              <a:rPr lang="en-US" sz="2400">
                <a:solidFill>
                  <a:schemeClr val="accent1"/>
                </a:solidFill>
                <a:latin typeface="Segoe UI Semilight"/>
                <a:cs typeface="Segoe UI Semilight"/>
              </a:rPr>
              <a:t>Filter out images based on whether image has faces or not.</a:t>
            </a:r>
          </a:p>
          <a:p>
            <a:pPr>
              <a:lnSpc>
                <a:spcPct val="150000"/>
              </a:lnSpc>
            </a:pPr>
            <a:r>
              <a:rPr lang="en-US" sz="2400" dirty="0">
                <a:solidFill>
                  <a:srgbClr val="FFFFFF"/>
                </a:solidFill>
                <a:latin typeface="Segoe UI Semilight"/>
                <a:cs typeface="Segoe UI Semilight"/>
              </a:rPr>
              <a:t>Date: </a:t>
            </a:r>
            <a:r>
              <a:rPr lang="en-US" sz="2400">
                <a:solidFill>
                  <a:schemeClr val="accent1"/>
                </a:solidFill>
                <a:latin typeface="Segoe UI Semilight"/>
                <a:cs typeface="Segoe UI Semilight"/>
              </a:rPr>
              <a:t>Filter out images based on image's existence.</a:t>
            </a:r>
            <a:endParaRPr lang="en-US">
              <a:solidFill>
                <a:schemeClr val="accent1"/>
              </a:solidFill>
              <a:latin typeface="Segoe UI Semilight"/>
              <a:cs typeface="Segoe UI Semilight"/>
            </a:endParaRPr>
          </a:p>
          <a:p>
            <a:pPr>
              <a:lnSpc>
                <a:spcPct val="150000"/>
              </a:lnSpc>
            </a:pPr>
            <a:r>
              <a:rPr lang="en-US" sz="2400">
                <a:solidFill>
                  <a:srgbClr val="FFFFFF"/>
                </a:solidFill>
                <a:latin typeface="Segoe UI Semilight"/>
                <a:cs typeface="Segoe UI Semilight"/>
              </a:rPr>
              <a:t>License: </a:t>
            </a:r>
            <a:r>
              <a:rPr lang="en-US" sz="2400">
                <a:solidFill>
                  <a:schemeClr val="accent1"/>
                </a:solidFill>
                <a:latin typeface="Segoe UI Semilight"/>
                <a:cs typeface="Segoe UI Semilight"/>
              </a:rPr>
              <a:t>Filter out images based on image's license (paid, free, etc).</a:t>
            </a:r>
            <a:endParaRPr lang="en-US">
              <a:solidFill>
                <a:schemeClr val="accent1"/>
              </a:solidFill>
            </a:endParaRPr>
          </a:p>
        </p:txBody>
      </p:sp>
    </p:spTree>
    <p:extLst>
      <p:ext uri="{BB962C8B-B14F-4D97-AF65-F5344CB8AC3E}">
        <p14:creationId xmlns:p14="http://schemas.microsoft.com/office/powerpoint/2010/main" val="111849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2202711"/>
            <a:ext cx="11018520" cy="2462213"/>
          </a:xfrm>
        </p:spPr>
        <p:txBody>
          <a:bodyPr/>
          <a:lstStyle/>
          <a:p>
            <a:pPr algn="ctr"/>
            <a:r>
              <a:rPr lang="en-US" sz="8000">
                <a:cs typeface="Segoe UI"/>
              </a:rPr>
              <a:t>Overview:</a:t>
            </a:r>
            <a:br>
              <a:rPr lang="en-US" sz="8000">
                <a:cs typeface="Segoe UI"/>
              </a:rPr>
            </a:br>
            <a:r>
              <a:rPr lang="en-US" sz="8000">
                <a:solidFill>
                  <a:schemeClr val="accent1"/>
                </a:solidFill>
                <a:cs typeface="Segoe UI"/>
              </a:rPr>
              <a:t>Bing Developer Tools </a:t>
            </a:r>
            <a:endParaRPr lang="en-US" sz="8000">
              <a:solidFill>
                <a:schemeClr val="accent1"/>
              </a:solidFill>
            </a:endParaRPr>
          </a:p>
        </p:txBody>
      </p:sp>
    </p:spTree>
    <p:extLst>
      <p:ext uri="{BB962C8B-B14F-4D97-AF65-F5344CB8AC3E}">
        <p14:creationId xmlns:p14="http://schemas.microsoft.com/office/powerpoint/2010/main" val="283776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2202711"/>
            <a:ext cx="11018520" cy="2462213"/>
          </a:xfrm>
        </p:spPr>
        <p:txBody>
          <a:bodyPr/>
          <a:lstStyle/>
          <a:p>
            <a:pPr algn="ctr"/>
            <a:r>
              <a:rPr lang="en-US" sz="8000">
                <a:cs typeface="Segoe UI"/>
              </a:rPr>
              <a:t>Session:</a:t>
            </a:r>
            <a:br>
              <a:rPr lang="en-US" sz="8000" dirty="0">
                <a:cs typeface="Segoe UI"/>
              </a:rPr>
            </a:br>
            <a:r>
              <a:rPr lang="en-US" sz="8000">
                <a:solidFill>
                  <a:schemeClr val="accent1"/>
                </a:solidFill>
                <a:cs typeface="Segoe UI"/>
              </a:rPr>
              <a:t>QnA</a:t>
            </a:r>
            <a:endParaRPr lang="en-US" sz="8000">
              <a:solidFill>
                <a:schemeClr val="accent1"/>
              </a:solidFill>
            </a:endParaRPr>
          </a:p>
        </p:txBody>
      </p:sp>
    </p:spTree>
    <p:extLst>
      <p:ext uri="{BB962C8B-B14F-4D97-AF65-F5344CB8AC3E}">
        <p14:creationId xmlns:p14="http://schemas.microsoft.com/office/powerpoint/2010/main" val="423403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a:xfrm>
            <a:off x="585216" y="2537210"/>
            <a:ext cx="9144000" cy="997196"/>
          </a:xfrm>
        </p:spPr>
        <p:txBody>
          <a:bodyPr/>
          <a:lstStyle/>
          <a:p>
            <a:r>
              <a:rPr lang="en-US" sz="7200">
                <a:cs typeface="Segoe UI"/>
              </a:rPr>
              <a:t>Thank You!</a:t>
            </a:r>
            <a:endParaRPr lang="en-US" sz="7200"/>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582341"/>
            <a:ext cx="9021332" cy="1846659"/>
          </a:xfrm>
        </p:spPr>
        <p:txBody>
          <a:bodyPr/>
          <a:lstStyle/>
          <a:p>
            <a:r>
              <a:rPr lang="en-US" sz="6000" dirty="0">
                <a:cs typeface="Segoe UI"/>
              </a:rPr>
              <a:t>Developer's Legacy Tools</a:t>
            </a:r>
            <a:endParaRPr lang="en-US" sz="6000"/>
          </a:p>
        </p:txBody>
      </p:sp>
      <p:sp>
        <p:nvSpPr>
          <p:cNvPr id="5" name="Text Placeholder 4"/>
          <p:cNvSpPr>
            <a:spLocks noGrp="1"/>
          </p:cNvSpPr>
          <p:nvPr>
            <p:ph type="body" sz="quarter" idx="12"/>
          </p:nvPr>
        </p:nvSpPr>
        <p:spPr>
          <a:xfrm>
            <a:off x="584200" y="3684910"/>
            <a:ext cx="6655646" cy="553998"/>
          </a:xfrm>
        </p:spPr>
        <p:txBody>
          <a:bodyPr vert="horz" wrap="square" lIns="0" tIns="0" rIns="0" bIns="0" rtlCol="0" anchor="t">
            <a:spAutoFit/>
          </a:bodyPr>
          <a:lstStyle/>
          <a:p>
            <a:r>
              <a:rPr lang="en-US" sz="1600" dirty="0">
                <a:cs typeface="Segoe UI"/>
              </a:rPr>
              <a:t> </a:t>
            </a:r>
            <a:r>
              <a:rPr lang="en-US" sz="3600" dirty="0">
                <a:cs typeface="Segoe UI"/>
              </a:rPr>
              <a:t>Jay Gohil and Jay Patel</a:t>
            </a:r>
            <a:endParaRPr lang="en-US" sz="3600"/>
          </a:p>
        </p:txBody>
      </p:sp>
      <p:sp>
        <p:nvSpPr>
          <p:cNvPr id="6" name="Rectangle 5">
            <a:extLst>
              <a:ext uri="{FF2B5EF4-FFF2-40B4-BE49-F238E27FC236}">
                <a16:creationId xmlns:a16="http://schemas.microsoft.com/office/drawing/2014/main" id="{17033B3E-B080-4290-B59E-A003F662B22B}"/>
              </a:ext>
            </a:extLst>
          </p:cNvPr>
          <p:cNvSpPr/>
          <p:nvPr/>
        </p:nvSpPr>
        <p:spPr bwMode="auto">
          <a:xfrm flipH="1">
            <a:off x="2903797" y="483117"/>
            <a:ext cx="51390" cy="6042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Logo&#10;&#10;Description automatically generated">
            <a:extLst>
              <a:ext uri="{FF2B5EF4-FFF2-40B4-BE49-F238E27FC236}">
                <a16:creationId xmlns:a16="http://schemas.microsoft.com/office/drawing/2014/main" id="{FD4A6DC5-42DC-45B9-8D39-9D90F3B5C16D}"/>
              </a:ext>
            </a:extLst>
          </p:cNvPr>
          <p:cNvPicPr>
            <a:picLocks noChangeAspect="1"/>
          </p:cNvPicPr>
          <p:nvPr/>
        </p:nvPicPr>
        <p:blipFill>
          <a:blip r:embed="rId3"/>
          <a:stretch>
            <a:fillRect/>
          </a:stretch>
        </p:blipFill>
        <p:spPr>
          <a:xfrm>
            <a:off x="3244702" y="503968"/>
            <a:ext cx="1086294" cy="560369"/>
          </a:xfrm>
          <a:prstGeom prst="rect">
            <a:avLst/>
          </a:prstGeom>
        </p:spPr>
      </p:pic>
    </p:spTree>
    <p:extLst>
      <p:ext uri="{BB962C8B-B14F-4D97-AF65-F5344CB8AC3E}">
        <p14:creationId xmlns:p14="http://schemas.microsoft.com/office/powerpoint/2010/main" val="299289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537210"/>
            <a:ext cx="9144000" cy="997196"/>
          </a:xfrm>
        </p:spPr>
        <p:txBody>
          <a:bodyPr/>
          <a:lstStyle/>
          <a:p>
            <a:r>
              <a:rPr lang="en-US" sz="7200">
                <a:cs typeface="Segoe UI"/>
              </a:rPr>
              <a:t>Git and Github</a:t>
            </a:r>
            <a:endParaRPr lang="en-US" sz="7200"/>
          </a:p>
        </p:txBody>
      </p:sp>
    </p:spTree>
    <p:extLst>
      <p:ext uri="{BB962C8B-B14F-4D97-AF65-F5344CB8AC3E}">
        <p14:creationId xmlns:p14="http://schemas.microsoft.com/office/powerpoint/2010/main" val="33860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What's Git and </a:t>
            </a:r>
            <a:r>
              <a:rPr lang="en-US" err="1">
                <a:cs typeface="Segoe UI"/>
              </a:rPr>
              <a:t>Github</a:t>
            </a:r>
            <a:r>
              <a:rPr lang="en-US" dirty="0">
                <a:cs typeface="Segoe UI"/>
              </a:rPr>
              <a:t>,</a:t>
            </a:r>
            <a:r>
              <a:rPr lang="en-US">
                <a:cs typeface="Segoe UI"/>
              </a:rPr>
              <a:t> </a:t>
            </a:r>
            <a:r>
              <a:rPr lang="en-US" dirty="0">
                <a:cs typeface="Segoe UI"/>
              </a:rPr>
              <a:t>and</a:t>
            </a:r>
            <a:r>
              <a:rPr lang="en-US">
                <a:cs typeface="Segoe UI"/>
              </a:rPr>
              <a:t> why use it?</a:t>
            </a:r>
            <a:endParaRPr lang="en-US"/>
          </a:p>
        </p:txBody>
      </p:sp>
      <p:sp>
        <p:nvSpPr>
          <p:cNvPr id="6" name="Text Placeholder 5"/>
          <p:cNvSpPr>
            <a:spLocks noGrp="1"/>
          </p:cNvSpPr>
          <p:nvPr>
            <p:ph type="body" sz="quarter" idx="4294967295"/>
          </p:nvPr>
        </p:nvSpPr>
        <p:spPr>
          <a:xfrm>
            <a:off x="584200" y="1435497"/>
            <a:ext cx="11018520" cy="4579715"/>
          </a:xfrm>
        </p:spPr>
        <p:txBody>
          <a:bodyPr vert="horz" wrap="square" lIns="0" tIns="0" rIns="0" bIns="0" rtlCol="0" anchor="t">
            <a:spAutoFit/>
          </a:bodyPr>
          <a:lstStyle/>
          <a:p>
            <a:r>
              <a:rPr lang="en-US" dirty="0">
                <a:latin typeface="Segoe UI Semilight"/>
                <a:cs typeface="Segoe UI Semilight"/>
              </a:rPr>
              <a:t>Git is basically a version control system.</a:t>
            </a:r>
            <a:endParaRPr lang="en-US" dirty="0"/>
          </a:p>
          <a:p>
            <a:pPr lvl="2"/>
            <a:r>
              <a:rPr lang="en-US" sz="2000" dirty="0"/>
              <a:t>Keeps a record of changes for us.</a:t>
            </a:r>
            <a:endParaRPr lang="en-US" sz="2000" dirty="0">
              <a:cs typeface="Segoe UI"/>
            </a:endParaRPr>
          </a:p>
          <a:p>
            <a:pPr lvl="2"/>
            <a:r>
              <a:rPr lang="en-US" sz="2000" dirty="0">
                <a:cs typeface="Segoe UI"/>
              </a:rPr>
              <a:t>Allows collaborative development.</a:t>
            </a:r>
          </a:p>
          <a:p>
            <a:pPr lvl="2"/>
            <a:r>
              <a:rPr lang="en-US" sz="2000" dirty="0">
                <a:cs typeface="Segoe UI"/>
              </a:rPr>
              <a:t>Provides information on who made which changes.</a:t>
            </a:r>
          </a:p>
          <a:p>
            <a:pPr lvl="2"/>
            <a:r>
              <a:rPr lang="en-US" sz="2000" dirty="0">
                <a:cs typeface="Segoe UI"/>
              </a:rPr>
              <a:t>Allows to revert back to any changes and go to </a:t>
            </a:r>
            <a:r>
              <a:rPr lang="en-US" sz="2000" dirty="0">
                <a:ea typeface="+mn-lt"/>
                <a:cs typeface="+mn-lt"/>
              </a:rPr>
              <a:t>previous state.</a:t>
            </a:r>
          </a:p>
          <a:p>
            <a:pPr marL="228600" lvl="1" indent="0">
              <a:buNone/>
            </a:pPr>
            <a:endParaRPr lang="en-US" dirty="0">
              <a:ea typeface="+mn-lt"/>
              <a:cs typeface="+mn-lt"/>
            </a:endParaRPr>
          </a:p>
          <a:p>
            <a:pPr>
              <a:buFont typeface="Wingdings"/>
              <a:buChar char=""/>
            </a:pPr>
            <a:r>
              <a:rPr lang="en-US" dirty="0" err="1">
                <a:latin typeface="+mn-lt"/>
                <a:ea typeface="+mn-lt"/>
                <a:cs typeface="+mn-lt"/>
              </a:rPr>
              <a:t>Github</a:t>
            </a:r>
            <a:r>
              <a:rPr lang="en-US" dirty="0">
                <a:latin typeface="+mn-lt"/>
                <a:ea typeface="+mn-lt"/>
                <a:cs typeface="+mn-lt"/>
              </a:rPr>
              <a:t> is the largest web-based git repository hosting service.</a:t>
            </a:r>
          </a:p>
          <a:p>
            <a:pPr marL="742950" lvl="1" indent="-285750">
              <a:buFont typeface="Wingdings"/>
              <a:buChar char=""/>
            </a:pPr>
            <a:r>
              <a:rPr lang="en-US" dirty="0">
                <a:ea typeface="+mn-lt"/>
                <a:cs typeface="+mn-lt"/>
              </a:rPr>
              <a:t>Provides online remote git repositories.</a:t>
            </a:r>
          </a:p>
          <a:p>
            <a:pPr marL="742950" lvl="1" indent="-285750">
              <a:buFont typeface="Wingdings"/>
              <a:buChar char=""/>
            </a:pPr>
            <a:r>
              <a:rPr lang="en-US" dirty="0">
                <a:ea typeface="+mn-lt"/>
                <a:cs typeface="+mn-lt"/>
              </a:rPr>
              <a:t>Allows collaborative development on the web.</a:t>
            </a:r>
          </a:p>
          <a:p>
            <a:pPr marL="742950" lvl="1" indent="-285750">
              <a:buFont typeface="Wingdings"/>
              <a:buChar char=""/>
            </a:pPr>
            <a:r>
              <a:rPr lang="en-US" dirty="0">
                <a:ea typeface="+mn-lt"/>
                <a:cs typeface="+mn-lt"/>
              </a:rPr>
              <a:t>Provides extra features on top of git (like UI and documentation).</a:t>
            </a:r>
          </a:p>
          <a:p>
            <a:pPr marL="742950" lvl="1" indent="-285750">
              <a:buFont typeface="Wingdings"/>
              <a:buChar char=""/>
            </a:pPr>
            <a:r>
              <a:rPr lang="en-US" dirty="0">
                <a:ea typeface="+mn-lt"/>
                <a:cs typeface="+mn-lt"/>
              </a:rPr>
              <a:t>Acts as a social platform to share knowledge and work, while aiding us in making open source contributions.</a:t>
            </a:r>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err="1">
                <a:cs typeface="Segoe UI"/>
              </a:rPr>
              <a:t>Github</a:t>
            </a:r>
            <a:r>
              <a:rPr lang="en-US">
                <a:cs typeface="Segoe UI"/>
              </a:rPr>
              <a:t> Terminologies:</a:t>
            </a:r>
            <a:endParaRPr lang="en-US"/>
          </a:p>
        </p:txBody>
      </p:sp>
      <p:sp>
        <p:nvSpPr>
          <p:cNvPr id="6" name="Text Placeholder 5"/>
          <p:cNvSpPr>
            <a:spLocks noGrp="1"/>
          </p:cNvSpPr>
          <p:nvPr>
            <p:ph type="body" sz="quarter" idx="10"/>
          </p:nvPr>
        </p:nvSpPr>
        <p:spPr>
          <a:xfrm>
            <a:off x="586390" y="1434370"/>
            <a:ext cx="8892009" cy="4050340"/>
          </a:xfrm>
        </p:spPr>
        <p:txBody>
          <a:bodyPr vert="horz" wrap="square" lIns="0" tIns="0" rIns="0" bIns="0" rtlCol="0" anchor="t">
            <a:spAutoFit/>
          </a:bodyPr>
          <a:lstStyle/>
          <a:p>
            <a:pPr marL="457200" indent="-457200">
              <a:buFont typeface="Arial" panose="05000000000000000000" pitchFamily="2" charset="2"/>
              <a:buChar char="•"/>
            </a:pPr>
            <a:r>
              <a:rPr lang="en-US" dirty="0">
                <a:latin typeface="Segoe UI Semilight"/>
                <a:cs typeface="Segoe UI Semilight"/>
              </a:rPr>
              <a:t>Repository</a:t>
            </a:r>
          </a:p>
          <a:p>
            <a:pPr marL="457200" indent="-457200">
              <a:buFont typeface="Arial" panose="05000000000000000000" pitchFamily="2" charset="2"/>
              <a:buChar char="•"/>
            </a:pPr>
            <a:r>
              <a:rPr lang="en-US" dirty="0">
                <a:latin typeface="Segoe UI Semilight"/>
                <a:cs typeface="Segoe UI Semilight"/>
              </a:rPr>
              <a:t>Branch</a:t>
            </a:r>
            <a:endParaRPr lang="en-US" dirty="0"/>
          </a:p>
          <a:p>
            <a:pPr marL="457200" indent="-457200">
              <a:buFont typeface="Arial" panose="05000000000000000000" pitchFamily="2" charset="2"/>
              <a:buChar char="•"/>
            </a:pPr>
            <a:r>
              <a:rPr lang="en-US" dirty="0">
                <a:latin typeface="Segoe UI Semilight"/>
                <a:cs typeface="Segoe UI Semilight"/>
              </a:rPr>
              <a:t>Fork</a:t>
            </a:r>
          </a:p>
          <a:p>
            <a:pPr marL="457200" indent="-457200">
              <a:buFont typeface="Arial" panose="05000000000000000000" pitchFamily="2" charset="2"/>
              <a:buChar char="•"/>
            </a:pPr>
            <a:r>
              <a:rPr lang="en-US" dirty="0">
                <a:latin typeface="Segoe UI Semilight"/>
                <a:cs typeface="Segoe UI Semilight"/>
              </a:rPr>
              <a:t>Clone</a:t>
            </a:r>
          </a:p>
          <a:p>
            <a:pPr marL="457200" indent="-457200">
              <a:buFont typeface="Arial" panose="05000000000000000000" pitchFamily="2" charset="2"/>
              <a:buChar char="•"/>
            </a:pPr>
            <a:r>
              <a:rPr lang="en-US" dirty="0">
                <a:latin typeface="Segoe UI Semilight"/>
                <a:cs typeface="Segoe UI Semilight"/>
              </a:rPr>
              <a:t>Commit</a:t>
            </a:r>
          </a:p>
          <a:p>
            <a:pPr marL="457200" indent="-457200">
              <a:buFont typeface="Arial" panose="05000000000000000000" pitchFamily="2" charset="2"/>
              <a:buChar char="•"/>
            </a:pPr>
            <a:r>
              <a:rPr lang="en-US" dirty="0">
                <a:latin typeface="Segoe UI Semilight"/>
                <a:cs typeface="Segoe UI Semilight"/>
              </a:rPr>
              <a:t>Pull Request</a:t>
            </a:r>
          </a:p>
          <a:p>
            <a:pPr marL="457200" indent="-457200">
              <a:buFont typeface="Arial" panose="05000000000000000000" pitchFamily="2" charset="2"/>
              <a:buChar char="•"/>
            </a:pPr>
            <a:r>
              <a:rPr lang="en-US" dirty="0">
                <a:latin typeface="Segoe UI Semilight"/>
                <a:cs typeface="Segoe UI Semilight"/>
              </a:rPr>
              <a:t>Master</a:t>
            </a:r>
          </a:p>
          <a:p>
            <a:pPr marL="457200" indent="-457200">
              <a:buFont typeface="Arial" panose="05000000000000000000" pitchFamily="2" charset="2"/>
              <a:buChar char="•"/>
            </a:pPr>
            <a:r>
              <a:rPr lang="en-US" dirty="0">
                <a:latin typeface="Segoe UI Semilight"/>
                <a:cs typeface="Segoe UI Semilight"/>
              </a:rPr>
              <a:t>Markdown Syntax</a:t>
            </a:r>
          </a:p>
        </p:txBody>
      </p:sp>
    </p:spTree>
    <p:extLst>
      <p:ext uri="{BB962C8B-B14F-4D97-AF65-F5344CB8AC3E}">
        <p14:creationId xmlns:p14="http://schemas.microsoft.com/office/powerpoint/2010/main" val="160326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821" y="811619"/>
            <a:ext cx="11018520" cy="553998"/>
          </a:xfrm>
        </p:spPr>
        <p:txBody>
          <a:bodyPr/>
          <a:lstStyle/>
          <a:p>
            <a:r>
              <a:rPr lang="en-US">
                <a:cs typeface="Segoe UI"/>
              </a:rPr>
              <a:t>Workflow of Github:</a:t>
            </a:r>
            <a:endParaRPr lang="en-US"/>
          </a:p>
        </p:txBody>
      </p:sp>
      <p:pic>
        <p:nvPicPr>
          <p:cNvPr id="4" name="Picture 4" descr="Timeline&#10;&#10;Description automatically generated">
            <a:extLst>
              <a:ext uri="{FF2B5EF4-FFF2-40B4-BE49-F238E27FC236}">
                <a16:creationId xmlns:a16="http://schemas.microsoft.com/office/drawing/2014/main" id="{8552B8C8-6ECB-490B-A76B-C97B7FFCA80F}"/>
              </a:ext>
            </a:extLst>
          </p:cNvPr>
          <p:cNvPicPr>
            <a:picLocks noChangeAspect="1"/>
          </p:cNvPicPr>
          <p:nvPr/>
        </p:nvPicPr>
        <p:blipFill>
          <a:blip r:embed="rId3"/>
          <a:stretch>
            <a:fillRect/>
          </a:stretch>
        </p:blipFill>
        <p:spPr>
          <a:xfrm>
            <a:off x="586563" y="1620102"/>
            <a:ext cx="11018874" cy="4131702"/>
          </a:xfrm>
          <a:prstGeom prst="rect">
            <a:avLst/>
          </a:prstGeom>
        </p:spPr>
      </p:pic>
    </p:spTree>
    <p:extLst>
      <p:ext uri="{BB962C8B-B14F-4D97-AF65-F5344CB8AC3E}">
        <p14:creationId xmlns:p14="http://schemas.microsoft.com/office/powerpoint/2010/main" val="146622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821" y="811619"/>
            <a:ext cx="11018520" cy="553998"/>
          </a:xfrm>
        </p:spPr>
        <p:txBody>
          <a:bodyPr/>
          <a:lstStyle/>
          <a:p>
            <a:r>
              <a:rPr lang="en-US">
                <a:cs typeface="Segoe UI"/>
              </a:rPr>
              <a:t>Few useful resources</a:t>
            </a:r>
            <a:endParaRPr lang="en-US"/>
          </a:p>
        </p:txBody>
      </p:sp>
      <p:sp>
        <p:nvSpPr>
          <p:cNvPr id="6" name="Text Placeholder 5"/>
          <p:cNvSpPr>
            <a:spLocks noGrp="1"/>
          </p:cNvSpPr>
          <p:nvPr>
            <p:ph type="body" sz="quarter" idx="10"/>
          </p:nvPr>
        </p:nvSpPr>
        <p:spPr>
          <a:xfrm>
            <a:off x="550948" y="1859673"/>
            <a:ext cx="11018520" cy="3409908"/>
          </a:xfrm>
        </p:spPr>
        <p:txBody>
          <a:bodyPr vert="horz" wrap="square" lIns="0" tIns="0" rIns="0" bIns="0" rtlCol="0" anchor="t">
            <a:spAutoFit/>
          </a:bodyPr>
          <a:lstStyle/>
          <a:p>
            <a:pPr>
              <a:lnSpc>
                <a:spcPct val="150000"/>
              </a:lnSpc>
            </a:pPr>
            <a:r>
              <a:rPr lang="en-US" dirty="0">
                <a:latin typeface="Segoe UI Semilight"/>
                <a:cs typeface="Segoe UI Semilight"/>
              </a:rPr>
              <a:t>Official Git site and tutorial: </a:t>
            </a:r>
            <a:r>
              <a:rPr lang="en-US" dirty="0">
                <a:latin typeface="Segoe UI Semilight"/>
                <a:cs typeface="Segoe UI Semilight"/>
                <a:hlinkClick r:id="rId3"/>
              </a:rPr>
              <a:t>https://git-scm.com/</a:t>
            </a:r>
            <a:endParaRPr lang="en-US"/>
          </a:p>
          <a:p>
            <a:pPr>
              <a:lnSpc>
                <a:spcPct val="150000"/>
              </a:lnSpc>
            </a:pPr>
            <a:r>
              <a:rPr lang="en-US" dirty="0" err="1">
                <a:latin typeface="Segoe UI Semilight"/>
                <a:cs typeface="Segoe UI Semilight"/>
              </a:rPr>
              <a:t>Github</a:t>
            </a:r>
            <a:r>
              <a:rPr lang="en-US" dirty="0">
                <a:latin typeface="Segoe UI Semilight"/>
                <a:cs typeface="Segoe UI Semilight"/>
              </a:rPr>
              <a:t> guides: </a:t>
            </a:r>
            <a:r>
              <a:rPr lang="en-US" dirty="0">
                <a:latin typeface="Segoe UI Semilight"/>
                <a:cs typeface="Segoe UI Semilight"/>
                <a:hlinkClick r:id="rId4"/>
              </a:rPr>
              <a:t>https://guides.github.com/</a:t>
            </a:r>
            <a:endParaRPr lang="en-US" dirty="0">
              <a:latin typeface="Segoe UI Semilight"/>
              <a:cs typeface="Segoe UI Semilight"/>
            </a:endParaRPr>
          </a:p>
          <a:p>
            <a:pPr>
              <a:lnSpc>
                <a:spcPct val="150000"/>
              </a:lnSpc>
            </a:pPr>
            <a:r>
              <a:rPr lang="en-US" dirty="0">
                <a:latin typeface="Segoe UI Semilight"/>
                <a:cs typeface="Segoe UI Semilight"/>
              </a:rPr>
              <a:t>Help guide: </a:t>
            </a:r>
            <a:r>
              <a:rPr lang="en-US" dirty="0">
                <a:latin typeface="Segoe UI Semilight"/>
                <a:cs typeface="Segoe UI Semilight"/>
                <a:hlinkClick r:id="rId5"/>
              </a:rPr>
              <a:t>https://help.github.com/</a:t>
            </a:r>
          </a:p>
          <a:p>
            <a:pPr>
              <a:lnSpc>
                <a:spcPct val="150000"/>
              </a:lnSpc>
            </a:pPr>
            <a:r>
              <a:rPr lang="en-US" dirty="0">
                <a:latin typeface="Segoe UI Semilight"/>
                <a:cs typeface="Segoe UI Semilight"/>
              </a:rPr>
              <a:t>Command </a:t>
            </a:r>
            <a:r>
              <a:rPr lang="en-US" dirty="0" err="1">
                <a:latin typeface="Segoe UI Semilight"/>
                <a:cs typeface="Segoe UI Semilight"/>
              </a:rPr>
              <a:t>Cheatsheet</a:t>
            </a:r>
            <a:r>
              <a:rPr lang="en-US" dirty="0">
                <a:latin typeface="Segoe UI Semilight"/>
                <a:cs typeface="Segoe UI Semilight"/>
              </a:rPr>
              <a:t>: </a:t>
            </a:r>
            <a:r>
              <a:rPr lang="en-US" dirty="0">
                <a:latin typeface="Segoe UI Semilight"/>
                <a:cs typeface="Segoe UI Semilight"/>
                <a:hlinkClick r:id="rId6"/>
              </a:rPr>
              <a:t>https://training.github.com/kit/downloads/github-git-cheat-sheet.pdf</a:t>
            </a:r>
            <a:endParaRPr lang="en-US" dirty="0">
              <a:latin typeface="Segoe UI Semilight"/>
              <a:cs typeface="Segoe UI Semilight"/>
            </a:endParaRP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456588" y="2140689"/>
            <a:ext cx="9281869" cy="2585761"/>
          </a:xfrm>
        </p:spPr>
        <p:txBody>
          <a:bodyPr/>
          <a:lstStyle/>
          <a:p>
            <a:pPr algn="ctr"/>
            <a:r>
              <a:rPr lang="en-US" sz="8000" b="1">
                <a:cs typeface="Segoe UI"/>
              </a:rPr>
              <a:t>Let's begin with the hands-on session!</a:t>
            </a:r>
            <a:endParaRPr lang="en-US" sz="8000" b="1"/>
          </a:p>
        </p:txBody>
      </p:sp>
    </p:spTree>
    <p:extLst>
      <p:ext uri="{BB962C8B-B14F-4D97-AF65-F5344CB8AC3E}">
        <p14:creationId xmlns:p14="http://schemas.microsoft.com/office/powerpoint/2010/main" val="158602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97123" y="1369828"/>
            <a:ext cx="11018520" cy="923330"/>
          </a:xfrm>
        </p:spPr>
        <p:txBody>
          <a:bodyPr/>
          <a:lstStyle/>
          <a:p>
            <a:r>
              <a:rPr lang="en-US" sz="6000">
                <a:solidFill>
                  <a:schemeClr val="accent1"/>
                </a:solidFill>
                <a:cs typeface="Segoe UI"/>
              </a:rPr>
              <a:t>Closer look into Git:</a:t>
            </a:r>
            <a:endParaRPr lang="en-US" sz="6000">
              <a:solidFill>
                <a:schemeClr val="accent1"/>
              </a:solidFill>
            </a:endParaRPr>
          </a:p>
        </p:txBody>
      </p:sp>
      <p:sp>
        <p:nvSpPr>
          <p:cNvPr id="6" name="Text Placeholder 5"/>
          <p:cNvSpPr>
            <a:spLocks noGrp="1"/>
          </p:cNvSpPr>
          <p:nvPr>
            <p:ph type="body" sz="quarter" idx="4294967295"/>
          </p:nvPr>
        </p:nvSpPr>
        <p:spPr>
          <a:xfrm>
            <a:off x="593060" y="2853172"/>
            <a:ext cx="10788148" cy="1846659"/>
          </a:xfrm>
        </p:spPr>
        <p:txBody>
          <a:bodyPr vert="horz" wrap="square" lIns="0" tIns="0" rIns="0" bIns="0" rtlCol="0" anchor="t">
            <a:spAutoFit/>
          </a:bodyPr>
          <a:lstStyle/>
          <a:p>
            <a:pPr marL="0" indent="0">
              <a:buNone/>
            </a:pPr>
            <a:r>
              <a:rPr lang="en-US" sz="6000" dirty="0">
                <a:latin typeface="Segoe UI Semilight"/>
                <a:cs typeface="Segoe UI Semilight"/>
              </a:rPr>
              <a:t>Git is an open source distributed version control system.</a:t>
            </a:r>
            <a:endParaRPr lang="en-US" sz="6000"/>
          </a:p>
        </p:txBody>
      </p:sp>
    </p:spTree>
    <p:extLst>
      <p:ext uri="{BB962C8B-B14F-4D97-AF65-F5344CB8AC3E}">
        <p14:creationId xmlns:p14="http://schemas.microsoft.com/office/powerpoint/2010/main" val="378682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1" ma:contentTypeDescription="Create a new document." ma:contentTypeScope="" ma:versionID="3b2d44ca5048579e68def267eed691f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16f60377df13c2fc7fb6cf239c3a9bc5"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customXml/itemProps3.xml><?xml version="1.0" encoding="utf-8"?>
<ds:datastoreItem xmlns:ds="http://schemas.openxmlformats.org/officeDocument/2006/customXml" ds:itemID="{A366B270-4702-4D75-BCA1-56BFAC466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752</TotalTime>
  <Words>1346</Words>
  <Application>Microsoft Office PowerPoint</Application>
  <PresentationFormat>Widescreen</PresentationFormat>
  <Paragraphs>132</Paragraphs>
  <Slides>19</Slides>
  <Notes>18</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WHITE TEMPLATE</vt:lpstr>
      <vt:lpstr>SOFT BLACK TEMPLATE</vt:lpstr>
      <vt:lpstr>PowerPoint Presentation</vt:lpstr>
      <vt:lpstr>Developer's Legacy Tools</vt:lpstr>
      <vt:lpstr>Git and Github</vt:lpstr>
      <vt:lpstr>What's Git and Github, and why use it?</vt:lpstr>
      <vt:lpstr>Github Terminologies:</vt:lpstr>
      <vt:lpstr>Workflow of Github:</vt:lpstr>
      <vt:lpstr>Few useful resources</vt:lpstr>
      <vt:lpstr>Let's begin with the hands-on session!</vt:lpstr>
      <vt:lpstr>Closer look into Git:</vt:lpstr>
      <vt:lpstr>Open Source: It refers to something that's available to all the user at free of cost.   Version Control System: The code which is stored in Git keeps changing as more code is added. Also, many developers can add code in parallel. So Version Control System helps in handling this by maintaining a history of what changes have happened. Also, Git provides features like branches and merges, which I will be covering later.   Distributed Version Control System: Git has a remote repository which is stored in a server and a local repository which is stored in the computer of each developer. This means that the code is not just stored in a central server, but the full copy of the code is present in all the developers’ computers. Git is a Distributed Version Control System since the code is present in every developer’s computer. </vt:lpstr>
      <vt:lpstr>Workflow of Git with Github:</vt:lpstr>
      <vt:lpstr>Let's begin with the hands-on session!</vt:lpstr>
      <vt:lpstr>Effective Search Engine Usage</vt:lpstr>
      <vt:lpstr>Bing Search Symbols:</vt:lpstr>
      <vt:lpstr>Bing Search Operators:</vt:lpstr>
      <vt:lpstr>Bing Image Search Filters:</vt:lpstr>
      <vt:lpstr>Overview: Bing Developer Tools </vt:lpstr>
      <vt:lpstr>Session: QnA</vt:lpstr>
      <vt:lpstr>Thank You!</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Jay Patel</cp:lastModifiedBy>
  <cp:revision>487</cp:revision>
  <dcterms:created xsi:type="dcterms:W3CDTF">2019-03-28T18:40:02Z</dcterms:created>
  <dcterms:modified xsi:type="dcterms:W3CDTF">2021-06-28T03:36:38Z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