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5B232-C1A0-411B-B7A8-28CF15B1A754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9FB63-3F03-4657-87CA-BB6476E3C3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80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9A740-8067-4064-B762-BDFB101EFF5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121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9A740-8067-4064-B762-BDFB101EFF5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21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6C49-0901-2612-9A6A-34C072BFB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D409A-0EBB-6B3C-D080-9FEBAE94C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462D8-1ADC-103A-4A22-80A2717E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9169-FCE6-4DF6-9D84-01DBFBA4F214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9E583-E641-57EF-E5D7-E112B6493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B6C2-9930-7E08-BB8E-E49B6CDB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F8E4-1C52-402E-B7EA-5D1D85FB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01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2007B-3DEE-5ED3-1A4D-7B988496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74E0F-3314-1876-64BF-FD659F268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EC49B-2F7D-71A2-DDE1-B230D50E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9169-FCE6-4DF6-9D84-01DBFBA4F214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27AF3-D561-1DA1-5FE1-4012990A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C1F3D-0E5F-3E7B-7EDF-EB2CC19F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F8E4-1C52-402E-B7EA-5D1D85FB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16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766B7-C155-90FB-BED7-78C667C1E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54313-2DEA-461F-BD3E-7A697FE57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FDFC0-BDF6-BE65-A07C-1E99DA73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9169-FCE6-4DF6-9D84-01DBFBA4F214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88C85-8115-59DF-8EAD-243A78E5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4FB23-8EFF-1B3D-697A-C84DAC1C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F8E4-1C52-402E-B7EA-5D1D85FB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83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E4BE-4A7A-77BC-2B72-A53806DB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37DE-BDE8-F649-6839-3F4716FF6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7E372-DE8E-69B8-951D-3780CD1C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9169-FCE6-4DF6-9D84-01DBFBA4F214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43319-B9DF-9670-D8C3-6245B614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4C3DD-3402-CCA2-516E-343D914B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F8E4-1C52-402E-B7EA-5D1D85FB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09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42D2-E051-03F6-A202-D8CCFF0E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2F1FD-3494-7EF9-B6E5-262446047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6CD15-1823-72A1-0C72-9807F3EE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9169-FCE6-4DF6-9D84-01DBFBA4F214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14421-904F-CA0E-78DB-A2D20C43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45E78-7FD6-9EBF-D056-F17C736D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F8E4-1C52-402E-B7EA-5D1D85FB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35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4756-4991-C269-06D5-A170A7DC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3F76C-6CBC-7A50-1F92-74E6365F5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DF67F-3779-1352-4117-49955638F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50B4A-6570-AF25-28D1-E61319DF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9169-FCE6-4DF6-9D84-01DBFBA4F214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CFEB6-7780-2A91-10B1-2A5906C9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13BF3-B345-2336-AC8A-EC86A2BC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F8E4-1C52-402E-B7EA-5D1D85FB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00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ED85-4863-36D0-ACF6-0807843A9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32EE2-1FBC-E0F1-AB4F-974187CE3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901C6-383D-1365-45C7-081CE7965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3E831-4694-2A2D-29DE-A4B14BEBB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E0483-00A0-E1DA-D3E9-EC7EBFB98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75701-9AAC-F18B-A21A-462863DE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9169-FCE6-4DF6-9D84-01DBFBA4F214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2215E-4C36-A84C-9B57-CFDCA63B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3E9D2E-5620-6C03-3389-4A339444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F8E4-1C52-402E-B7EA-5D1D85FB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80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C603-FAD9-20E7-FA0D-994771F3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592C0-119A-FE96-B1FA-B1F446C4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9169-FCE6-4DF6-9D84-01DBFBA4F214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F327E-2D33-9703-82ED-23F5CA5F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F5091-50AA-EF3F-5548-C4E3E593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F8E4-1C52-402E-B7EA-5D1D85FB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9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EB9C2-5572-CD20-E39A-38DD7854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9169-FCE6-4DF6-9D84-01DBFBA4F214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08CA1-E5DD-74F8-DF18-8F067BDF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38C07-D11E-C62D-EB06-8153E4BF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F8E4-1C52-402E-B7EA-5D1D85FB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41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D082-A6B4-877D-E91B-5540C847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DD334-959D-64DF-A775-F6AE5BD93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326EF-26C2-FBB9-F8B9-21BB749B8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6A9EF-025B-1946-16C6-8872FB85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9169-FCE6-4DF6-9D84-01DBFBA4F214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E6837-B5FF-99D0-02A0-A0EE41AD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67F19-AB9C-D090-E625-C3676BC9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F8E4-1C52-402E-B7EA-5D1D85FB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64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E33E-B7CF-D375-1A59-0673AC6D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20C7D-4E33-0D64-AC03-389BF5E7F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46820-E245-41BB-B4A7-18AC2EBE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C2AEE-0B46-AC0E-1D28-A4011E62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9169-FCE6-4DF6-9D84-01DBFBA4F214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E065C-6870-0EF3-5910-DF83C139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96088-E90F-057E-5338-8B1AF2F8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F8E4-1C52-402E-B7EA-5D1D85FB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9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3ED90-BB18-E6F2-2924-3F5B0A40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8A7A3-DBE1-3FEA-FF75-CBF2DA237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1E068-004C-7B88-F69B-CCA87D0A6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9169-FCE6-4DF6-9D84-01DBFBA4F214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4885A-4907-F0FC-9FD3-F1275AEF8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E6156-B3D9-745B-81B1-E0C01B978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2F8E4-1C52-402E-B7EA-5D1D85FB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74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DAC6B2-51C9-C4D5-C11E-43E25C340DD8}"/>
              </a:ext>
            </a:extLst>
          </p:cNvPr>
          <p:cNvSpPr txBox="1"/>
          <p:nvPr/>
        </p:nvSpPr>
        <p:spPr>
          <a:xfrm>
            <a:off x="162560" y="314960"/>
            <a:ext cx="5699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rgbClr val="FF0000"/>
                </a:solidFill>
                <a:latin typeface="+mj-lt"/>
              </a:rPr>
              <a:t>Problem statement</a:t>
            </a:r>
            <a:endParaRPr lang="en-IN" sz="4400" b="1" u="sng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ACBBCD-9006-53DB-5FC6-568550AAE42C}"/>
              </a:ext>
            </a:extLst>
          </p:cNvPr>
          <p:cNvSpPr txBox="1"/>
          <p:nvPr/>
        </p:nvSpPr>
        <p:spPr>
          <a:xfrm>
            <a:off x="375920" y="1930400"/>
            <a:ext cx="5567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+mj-lt"/>
              </a:rPr>
              <a:t>Prediction of sea surface currents by using Deep neural network and satellite observations of sea surface winds, height and temperatures in the North Indian Ocean.</a:t>
            </a:r>
            <a:endParaRPr lang="en-IN" sz="24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55B51-99B5-CA7F-AC55-A88788DBB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852" y="0"/>
            <a:ext cx="5141148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72612F-19D4-2589-F720-533587D91024}"/>
              </a:ext>
            </a:extLst>
          </p:cNvPr>
          <p:cNvSpPr txBox="1"/>
          <p:nvPr/>
        </p:nvSpPr>
        <p:spPr>
          <a:xfrm>
            <a:off x="802640" y="4777502"/>
            <a:ext cx="404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603FB"/>
                </a:solidFill>
              </a:rPr>
              <a:t>Mentor</a:t>
            </a:r>
            <a:r>
              <a:rPr lang="en-US" sz="2800" dirty="0"/>
              <a:t> : Jaikumar Pundir</a:t>
            </a:r>
            <a:endParaRPr lang="en-IN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940400-CD24-6ECF-B408-0F435B4EF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132" y="162560"/>
            <a:ext cx="2679559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729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45336A-14D3-2015-1F9B-3BB2A9E7211D}"/>
              </a:ext>
            </a:extLst>
          </p:cNvPr>
          <p:cNvSpPr txBox="1"/>
          <p:nvPr/>
        </p:nvSpPr>
        <p:spPr>
          <a:xfrm>
            <a:off x="2631440" y="164871"/>
            <a:ext cx="5862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rgbClr val="FF0000"/>
                </a:solidFill>
                <a:latin typeface="+mj-lt"/>
              </a:rPr>
              <a:t>Basics about data</a:t>
            </a:r>
            <a:endParaRPr lang="en-IN" sz="4400" b="1" u="sng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F83D81-1678-C333-7955-582CD3B03267}"/>
              </a:ext>
            </a:extLst>
          </p:cNvPr>
          <p:cNvSpPr txBox="1"/>
          <p:nvPr/>
        </p:nvSpPr>
        <p:spPr>
          <a:xfrm>
            <a:off x="203200" y="1230456"/>
            <a:ext cx="879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4 columns in our data  </a:t>
            </a:r>
            <a:r>
              <a:rPr lang="en-US" sz="2400" u="sng" dirty="0">
                <a:solidFill>
                  <a:srgbClr val="FC28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Time, Longitude,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>
                <a:solidFill>
                  <a:srgbClr val="FC28D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Latitude, ADT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important parameters for our data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292D3-DEA1-8F0C-0F3B-09F073C4DBB6}"/>
              </a:ext>
            </a:extLst>
          </p:cNvPr>
          <p:cNvSpPr txBox="1"/>
          <p:nvPr/>
        </p:nvSpPr>
        <p:spPr>
          <a:xfrm>
            <a:off x="137160" y="2061453"/>
            <a:ext cx="67614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603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1" i="0" dirty="0">
                <a:solidFill>
                  <a:srgbClr val="2603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atitude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Lines that run east-west, showing how far north or south a place is from the equator.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2603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US" sz="2400" b="0" i="0" dirty="0">
                <a:solidFill>
                  <a:srgbClr val="2603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Lines that run north-south, showing how far east or west a place is from the Prime Meridia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Together, they create a grid to pinpoint any location on Earth.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2603FB"/>
                </a:solidFill>
                <a:effectLst/>
              </a:rPr>
              <a:t>Time</a:t>
            </a:r>
            <a:r>
              <a:rPr lang="en-US" sz="2400" b="0" i="0" dirty="0">
                <a:solidFill>
                  <a:srgbClr val="2603FB"/>
                </a:solidFill>
                <a:effectLst/>
              </a:rPr>
              <a:t>:</a:t>
            </a:r>
            <a:r>
              <a:rPr lang="en-US" sz="2400" b="0" i="0" dirty="0">
                <a:effectLst/>
              </a:rPr>
              <a:t> Time changes when you cross time zones, but your longitude and latitude remain the same, keeping your exact location on Earth unchanged.</a:t>
            </a:r>
            <a:endParaRPr lang="en-US" sz="2400" b="0" i="0" dirty="0">
              <a:effectLst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1E035C-16E8-A0C0-A5E6-ED06CB9E7A88}"/>
              </a:ext>
            </a:extLst>
          </p:cNvPr>
          <p:cNvSpPr/>
          <p:nvPr/>
        </p:nvSpPr>
        <p:spPr>
          <a:xfrm>
            <a:off x="10891520" y="5445760"/>
            <a:ext cx="1168400" cy="162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What Is Longitude and Latitude?">
            <a:extLst>
              <a:ext uri="{FF2B5EF4-FFF2-40B4-BE49-F238E27FC236}">
                <a16:creationId xmlns:a16="http://schemas.microsoft.com/office/drawing/2014/main" id="{C3BF7115-4E79-0590-58F8-61273BC2EA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" r="45844"/>
          <a:stretch/>
        </p:blipFill>
        <p:spPr bwMode="auto">
          <a:xfrm>
            <a:off x="8849360" y="721360"/>
            <a:ext cx="2575559" cy="28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Longitude and Latitude?">
            <a:extLst>
              <a:ext uri="{FF2B5EF4-FFF2-40B4-BE49-F238E27FC236}">
                <a16:creationId xmlns:a16="http://schemas.microsoft.com/office/drawing/2014/main" id="{0CAEDC77-323D-013B-AD5D-E2745A4FE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9" r="6512"/>
          <a:stretch/>
        </p:blipFill>
        <p:spPr bwMode="auto">
          <a:xfrm>
            <a:off x="7843520" y="3640357"/>
            <a:ext cx="2575559" cy="321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7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4594DD-D1EE-04DB-6ABE-69711ABF64D4}"/>
              </a:ext>
            </a:extLst>
          </p:cNvPr>
          <p:cNvSpPr txBox="1"/>
          <p:nvPr/>
        </p:nvSpPr>
        <p:spPr>
          <a:xfrm>
            <a:off x="0" y="228601"/>
            <a:ext cx="11204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ADT (Absolute Dynamic Topography)</a:t>
            </a:r>
            <a:endParaRPr lang="en-IN" sz="4400" u="sng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6236D-362E-6120-DE15-3174A465F862}"/>
              </a:ext>
            </a:extLst>
          </p:cNvPr>
          <p:cNvSpPr txBox="1"/>
          <p:nvPr/>
        </p:nvSpPr>
        <p:spPr>
          <a:xfrm>
            <a:off x="121920" y="1090972"/>
            <a:ext cx="58013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measures the height of the sea surface compared to a reference level (geoid), showing ocean currents.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ADT means warmer, less dense water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ADT means cooler, denser water.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he absolute dynamic topography is the sea surface height above geoid the adt is obtained as  </a:t>
            </a:r>
            <a:r>
              <a:rPr lang="en-US" sz="2400" b="0" i="0" dirty="0">
                <a:solidFill>
                  <a:srgbClr val="FC28DE"/>
                </a:solidFill>
                <a:effectLst/>
              </a:rPr>
              <a:t>adt  = sla + mdt</a:t>
            </a:r>
            <a:endParaRPr lang="en-IN" sz="2400" dirty="0">
              <a:solidFill>
                <a:srgbClr val="FC28D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14D20F-56C9-F283-F3BA-D92E18673CE5}"/>
              </a:ext>
            </a:extLst>
          </p:cNvPr>
          <p:cNvSpPr txBox="1"/>
          <p:nvPr/>
        </p:nvSpPr>
        <p:spPr>
          <a:xfrm>
            <a:off x="290139" y="4969555"/>
            <a:ext cx="4663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SSH: Sea Surface Height</a:t>
            </a:r>
          </a:p>
          <a:p>
            <a:r>
              <a:rPr lang="en-US" sz="2400" dirty="0"/>
              <a:t>SLA: Sea Level Anomaly</a:t>
            </a:r>
          </a:p>
          <a:p>
            <a:r>
              <a:rPr lang="en-US" sz="2400" dirty="0"/>
              <a:t>MSS : Mean Sea Surface</a:t>
            </a:r>
          </a:p>
          <a:p>
            <a:r>
              <a:rPr lang="en-IN" sz="2400" dirty="0"/>
              <a:t>MDT : Mean Dynamic Topography</a:t>
            </a:r>
          </a:p>
          <a:p>
            <a:r>
              <a:rPr lang="en-IN" sz="240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9B6C10-2D11-22F3-5D4D-4ADF88CB4FDC}"/>
              </a:ext>
            </a:extLst>
          </p:cNvPr>
          <p:cNvSpPr/>
          <p:nvPr/>
        </p:nvSpPr>
        <p:spPr>
          <a:xfrm>
            <a:off x="6502400" y="5646450"/>
            <a:ext cx="436880" cy="215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E3A3821-724C-C8D1-7E40-9F516FE2D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722" y="1348770"/>
            <a:ext cx="5420628" cy="472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BCAA4D-9736-E19F-114D-E9C776BB2C8D}"/>
              </a:ext>
            </a:extLst>
          </p:cNvPr>
          <p:cNvSpPr txBox="1"/>
          <p:nvPr/>
        </p:nvSpPr>
        <p:spPr>
          <a:xfrm>
            <a:off x="8755516" y="4145280"/>
            <a:ext cx="127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7076D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Absolute</a:t>
            </a:r>
            <a:endParaRPr lang="en-IN" sz="1400" dirty="0">
              <a:solidFill>
                <a:srgbClr val="07076D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89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51FD43-20F0-4FB0-CC60-D57A9C42E569}"/>
              </a:ext>
            </a:extLst>
          </p:cNvPr>
          <p:cNvSpPr txBox="1"/>
          <p:nvPr/>
        </p:nvSpPr>
        <p:spPr>
          <a:xfrm>
            <a:off x="3749040" y="233680"/>
            <a:ext cx="39420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rgbClr val="FF0000"/>
                </a:solidFill>
              </a:rPr>
              <a:t>Why .nc files?</a:t>
            </a:r>
            <a:endParaRPr lang="en-IN" sz="4400" b="1" u="sng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83B87-670C-633D-5EC2-E8FAA7B5074C}"/>
              </a:ext>
            </a:extLst>
          </p:cNvPr>
          <p:cNvSpPr txBox="1"/>
          <p:nvPr/>
        </p:nvSpPr>
        <p:spPr>
          <a:xfrm>
            <a:off x="498483" y="1117214"/>
            <a:ext cx="10627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A .</a:t>
            </a:r>
            <a:r>
              <a:rPr lang="en-US" sz="2400" dirty="0" err="1"/>
              <a:t>nc</a:t>
            </a:r>
            <a:r>
              <a:rPr lang="en-US" sz="2400" dirty="0"/>
              <a:t> file is a </a:t>
            </a:r>
            <a:r>
              <a:rPr lang="en-US" sz="2400" dirty="0" err="1"/>
              <a:t>NetCDF</a:t>
            </a:r>
            <a:r>
              <a:rPr lang="en-US" sz="2400" dirty="0"/>
              <a:t> file, which is a format for storing scientific data. </a:t>
            </a:r>
            <a:r>
              <a:rPr lang="en-US" sz="2400" dirty="0" err="1"/>
              <a:t>NetCDF</a:t>
            </a:r>
            <a:r>
              <a:rPr lang="en-US" sz="2400" dirty="0"/>
              <a:t> stands for Network Common Data Form.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We have a datafile in </a:t>
            </a:r>
            <a:r>
              <a:rPr lang="en-US" sz="2400" dirty="0">
                <a:solidFill>
                  <a:srgbClr val="FC28DE"/>
                </a:solidFill>
              </a:rPr>
              <a:t>.nc </a:t>
            </a:r>
            <a:r>
              <a:rPr lang="en-US" sz="2400" dirty="0"/>
              <a:t>format so  let’s see what do we know about .nc files.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97BBD-AD12-7611-EC46-7AEF52236B0F}"/>
              </a:ext>
            </a:extLst>
          </p:cNvPr>
          <p:cNvSpPr txBox="1"/>
          <p:nvPr/>
        </p:nvSpPr>
        <p:spPr>
          <a:xfrm>
            <a:off x="502920" y="2738641"/>
            <a:ext cx="10434320" cy="3885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i="0" dirty="0">
                <a:solidFill>
                  <a:srgbClr val="FC28DE"/>
                </a:solidFill>
                <a:effectLst/>
              </a:rPr>
              <a:t>.nc files </a:t>
            </a:r>
            <a:r>
              <a:rPr lang="en-US" sz="2400" b="0" i="0" dirty="0">
                <a:effectLst/>
              </a:rPr>
              <a:t>can store a variety of scientific data in a structured and efficient way.</a:t>
            </a:r>
          </a:p>
          <a:p>
            <a:endParaRPr lang="en-IN" sz="2400" b="0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IN" sz="2400" b="1" i="0" dirty="0">
                <a:effectLst/>
              </a:rPr>
              <a:t>Multidimensional data</a:t>
            </a:r>
            <a:r>
              <a:rPr lang="en-IN" sz="2400" b="0" i="0" dirty="0">
                <a:effectLst/>
              </a:rPr>
              <a:t> (e.g., time, depth, latitude, longitude).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IN" sz="2400" b="1" i="0" dirty="0">
                <a:effectLst/>
              </a:rPr>
              <a:t>Variables</a:t>
            </a:r>
            <a:r>
              <a:rPr lang="en-IN" sz="2400" b="0" i="0" dirty="0">
                <a:effectLst/>
              </a:rPr>
              <a:t> (e.g., temperature, wind speed).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IN" sz="2400" b="1" i="0" dirty="0">
                <a:effectLst/>
              </a:rPr>
              <a:t>Metadata</a:t>
            </a:r>
            <a:r>
              <a:rPr lang="en-IN" sz="2400" b="0" i="0" dirty="0">
                <a:effectLst/>
              </a:rPr>
              <a:t> (e.g., units, descriptions).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IN" sz="2400" b="1" i="0" dirty="0">
                <a:effectLst/>
              </a:rPr>
              <a:t>Gridded data</a:t>
            </a:r>
            <a:r>
              <a:rPr lang="en-IN" sz="2400" b="0" i="0" dirty="0">
                <a:effectLst/>
              </a:rPr>
              <a:t> (e.g., maps, satellite images).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IN" sz="2400" b="1" i="0" dirty="0">
                <a:effectLst/>
              </a:rPr>
              <a:t>Large datasets</a:t>
            </a:r>
            <a:r>
              <a:rPr lang="en-IN" sz="2400" b="0" i="0" dirty="0">
                <a:effectLst/>
              </a:rPr>
              <a:t> efficiently.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endParaRPr lang="en-IN" sz="2400" b="0" i="0" dirty="0">
              <a:effectLst/>
            </a:endParaRPr>
          </a:p>
          <a:p>
            <a:pPr algn="l"/>
            <a:r>
              <a:rPr lang="en-IN" sz="2400" b="0" i="0" dirty="0">
                <a:effectLst/>
              </a:rPr>
              <a:t>Perfect for climate, weather, and ocean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733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356</Words>
  <Application>Microsoft Office PowerPoint</Application>
  <PresentationFormat>Widescreen</PresentationFormat>
  <Paragraphs>38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Cascadia Mono SemiBold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Milansinh Gohil</dc:creator>
  <cp:lastModifiedBy>Milansinh Gohil</cp:lastModifiedBy>
  <cp:revision>1</cp:revision>
  <dcterms:created xsi:type="dcterms:W3CDTF">2025-03-22T13:47:08Z</dcterms:created>
  <dcterms:modified xsi:type="dcterms:W3CDTF">2025-03-22T13:49:44Z</dcterms:modified>
</cp:coreProperties>
</file>