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YA/s6jM9VBUrP2kFYeHwWMAC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7ECADC-670D-4296-872D-3D458BE815A7}">
  <a:tblStyle styleId="{117ECADC-670D-4296-872D-3D458BE815A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a6e212cc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3a6e212cc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a6e212cc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3a6e212cc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a7ce40fd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a7ce40fd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a7ce40fd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a7ce40fd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a6e212cc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3a6e212cc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a7ce40f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a7ce40f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7ce40fd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3a7ce40fd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a7ce40fd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3a7ce40fd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a7ce40fd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3a7ce40fd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a7ce40fd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3a7ce40fd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Implement choropleth maps and bar graphs.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choose between debtor and creditor perspective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filter based on year, with the default showing the present/latest year.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Debtor option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Choropleth map shows debtor country regions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Countries that does not have debt will not be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debtor country updates the bar graph which shows the debt amount on the y-axis and the different creditor country on the x-axis.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default bar graph shows the country with most debt.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creditor option uses the same idiom but for creditor perspective.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a6e212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a6e212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I’ll be going through the second sprint, the analytics requirements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a7ce40fd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3a7ce40fd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Implement choropleth maps and bar graphs.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choose between debtor and creditor perspective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filter based on year, with the default showing the present/latest year.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Debtor option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Choropleth map shows debtor country regions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Countries that does not have debt will not be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debtor country updates the bar graph which shows the debt amount on the y-axis and the different creditor country on the x-axis.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default bar graph shows the country with most debt.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creditor option uses the same idiom but for creditor perspective.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a7ce40fd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3a7ce40fd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Implement choropleth maps and bar graphs.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choose between debtor and creditor perspective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filter based on year, with the default showing the present/latest year.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Debtor option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Choropleth map shows debtor country regions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Countries that does not have debt will not be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debtor country updates the bar graph which shows the debt amount on the y-axis and the different creditor country on the x-axis.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default bar graph shows the country with most debt.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creditor option uses the same idiom but for creditor perspective.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a6e212c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3a6e212c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a6e212cc9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3a6e212cc9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6e212cc9_2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3a6e212cc9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a7ce40fd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3a7ce40fd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Implement choropleth maps and bar graphs.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choose between debtor and creditor perspective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filter based on year, with the default showing the present/latest year.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Debtor option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Choropleth map shows debtor country regions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Countries that does not have debt will not be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debtor country updates the bar graph which shows the debt amount on the y-axis and the different creditor country on the x-axis.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default bar graph shows the country with most debt.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creditor option uses the same idiom but for creditor perspective.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a6e212cc9_2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3a6e212cc9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a6e212cc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a6e212cc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I’ll be going through the second sprint, the analytics requirements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6"/>
          <p:cNvSpPr txBox="1"/>
          <p:nvPr>
            <p:ph type="ctrTitle"/>
          </p:nvPr>
        </p:nvSpPr>
        <p:spPr>
          <a:xfrm>
            <a:off x="457200" y="985900"/>
            <a:ext cx="4371900" cy="25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6"/>
          <p:cNvSpPr txBox="1"/>
          <p:nvPr>
            <p:ph idx="1" type="subTitle"/>
          </p:nvPr>
        </p:nvSpPr>
        <p:spPr>
          <a:xfrm>
            <a:off x="457200" y="3696200"/>
            <a:ext cx="4371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" name="Google Shape;29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b="0" i="0" sz="30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ctrTitle"/>
          </p:nvPr>
        </p:nvSpPr>
        <p:spPr>
          <a:xfrm>
            <a:off x="457200" y="985900"/>
            <a:ext cx="4371900" cy="25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Milestone 1</a:t>
            </a:r>
            <a:endParaRPr/>
          </a:p>
        </p:txBody>
      </p:sp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457200" y="3696200"/>
            <a:ext cx="4371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CSC3007</a:t>
            </a:r>
            <a:endParaRPr/>
          </a:p>
        </p:txBody>
      </p:sp>
      <p:grpSp>
        <p:nvGrpSpPr>
          <p:cNvPr id="42" name="Google Shape;42;p1"/>
          <p:cNvGrpSpPr/>
          <p:nvPr/>
        </p:nvGrpSpPr>
        <p:grpSpPr>
          <a:xfrm>
            <a:off x="4259398" y="1071673"/>
            <a:ext cx="7904483" cy="3000154"/>
            <a:chOff x="4259398" y="1123886"/>
            <a:chExt cx="7904483" cy="3000154"/>
          </a:xfrm>
        </p:grpSpPr>
        <p:sp>
          <p:nvSpPr>
            <p:cNvPr id="43" name="Google Shape;43;p1"/>
            <p:cNvSpPr/>
            <p:nvPr/>
          </p:nvSpPr>
          <p:spPr>
            <a:xfrm>
              <a:off x="6597905" y="1123886"/>
              <a:ext cx="1599383" cy="819936"/>
            </a:xfrm>
            <a:custGeom>
              <a:rect b="b" l="l" r="r" t="t"/>
              <a:pathLst>
                <a:path extrusionOk="0" h="990692" w="1932462">
                  <a:moveTo>
                    <a:pt x="1653846" y="0"/>
                  </a:moveTo>
                  <a:lnTo>
                    <a:pt x="0" y="0"/>
                  </a:lnTo>
                  <a:lnTo>
                    <a:pt x="283509" y="504642"/>
                  </a:lnTo>
                  <a:lnTo>
                    <a:pt x="19692" y="997787"/>
                  </a:lnTo>
                  <a:lnTo>
                    <a:pt x="1672803" y="997787"/>
                  </a:lnTo>
                  <a:lnTo>
                    <a:pt x="1937844" y="509779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259398" y="1123886"/>
              <a:ext cx="2469934" cy="1467788"/>
            </a:xfrm>
            <a:custGeom>
              <a:rect b="b" l="l" r="r" t="t"/>
              <a:pathLst>
                <a:path extrusionOk="0" h="1773462" w="2984309">
                  <a:moveTo>
                    <a:pt x="2701289" y="0"/>
                  </a:moveTo>
                  <a:lnTo>
                    <a:pt x="1821040" y="0"/>
                  </a:lnTo>
                  <a:cubicBezTo>
                    <a:pt x="832793" y="0"/>
                    <a:pt x="25807" y="790230"/>
                    <a:pt x="0" y="1771383"/>
                  </a:cubicBezTo>
                  <a:lnTo>
                    <a:pt x="503296" y="1502918"/>
                  </a:lnTo>
                  <a:lnTo>
                    <a:pt x="998154" y="1780189"/>
                  </a:lnTo>
                  <a:cubicBezTo>
                    <a:pt x="1018824" y="1345263"/>
                    <a:pt x="1380121" y="997787"/>
                    <a:pt x="1821040" y="997787"/>
                  </a:cubicBezTo>
                  <a:lnTo>
                    <a:pt x="2720124" y="997787"/>
                  </a:lnTo>
                  <a:lnTo>
                    <a:pt x="2985288" y="509779"/>
                  </a:lnTo>
                  <a:lnTo>
                    <a:pt x="270128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9602843" y="1123886"/>
              <a:ext cx="2561038" cy="1649996"/>
            </a:xfrm>
            <a:custGeom>
              <a:rect b="b" l="l" r="r" t="t"/>
              <a:pathLst>
                <a:path extrusionOk="0" h="1993616" w="3094386">
                  <a:moveTo>
                    <a:pt x="1277872" y="0"/>
                  </a:moveTo>
                  <a:lnTo>
                    <a:pt x="0" y="0"/>
                  </a:lnTo>
                  <a:lnTo>
                    <a:pt x="283510" y="504642"/>
                  </a:lnTo>
                  <a:lnTo>
                    <a:pt x="19692" y="997787"/>
                  </a:lnTo>
                  <a:lnTo>
                    <a:pt x="1277872" y="997787"/>
                  </a:lnTo>
                  <a:cubicBezTo>
                    <a:pt x="1498148" y="997787"/>
                    <a:pt x="1705093" y="1083402"/>
                    <a:pt x="1860790" y="1238733"/>
                  </a:cubicBezTo>
                  <a:cubicBezTo>
                    <a:pt x="1993984" y="1371804"/>
                    <a:pt x="2075930" y="1542301"/>
                    <a:pt x="2096600" y="1726496"/>
                  </a:cubicBezTo>
                  <a:lnTo>
                    <a:pt x="2096600" y="1726619"/>
                  </a:lnTo>
                  <a:lnTo>
                    <a:pt x="2590479" y="1993983"/>
                  </a:lnTo>
                  <a:lnTo>
                    <a:pt x="3096466" y="1713042"/>
                  </a:lnTo>
                  <a:cubicBezTo>
                    <a:pt x="3040938" y="759042"/>
                    <a:pt x="2246550" y="0"/>
                    <a:pt x="127787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8072947" y="1123886"/>
              <a:ext cx="1649996" cy="819936"/>
            </a:xfrm>
            <a:custGeom>
              <a:rect b="b" l="l" r="r" t="t"/>
              <a:pathLst>
                <a:path extrusionOk="0" h="990692" w="1993616">
                  <a:moveTo>
                    <a:pt x="1720381" y="0"/>
                  </a:moveTo>
                  <a:lnTo>
                    <a:pt x="0" y="0"/>
                  </a:lnTo>
                  <a:lnTo>
                    <a:pt x="283509" y="504642"/>
                  </a:lnTo>
                  <a:lnTo>
                    <a:pt x="19691" y="997787"/>
                  </a:lnTo>
                  <a:lnTo>
                    <a:pt x="1739339" y="997787"/>
                  </a:lnTo>
                  <a:lnTo>
                    <a:pt x="2004380" y="50977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9265039" y="2646129"/>
              <a:ext cx="2895086" cy="1477911"/>
            </a:xfrm>
            <a:custGeom>
              <a:rect b="b" l="l" r="r" t="t"/>
              <a:pathLst>
                <a:path extrusionOk="0" h="1785693" w="3498001">
                  <a:moveTo>
                    <a:pt x="3005346" y="282164"/>
                  </a:moveTo>
                  <a:lnTo>
                    <a:pt x="2510366" y="18101"/>
                  </a:lnTo>
                  <a:cubicBezTo>
                    <a:pt x="2487006" y="450704"/>
                    <a:pt x="2126932" y="795245"/>
                    <a:pt x="1687603" y="795245"/>
                  </a:cubicBezTo>
                  <a:lnTo>
                    <a:pt x="265164" y="795245"/>
                  </a:lnTo>
                  <a:lnTo>
                    <a:pt x="0" y="1283253"/>
                  </a:lnTo>
                  <a:lnTo>
                    <a:pt x="283999" y="1793032"/>
                  </a:lnTo>
                  <a:lnTo>
                    <a:pt x="1687603" y="1793032"/>
                  </a:lnTo>
                  <a:cubicBezTo>
                    <a:pt x="2683187" y="1793032"/>
                    <a:pt x="3494700" y="991182"/>
                    <a:pt x="3509009" y="0"/>
                  </a:cubicBezTo>
                  <a:lnTo>
                    <a:pt x="3005346" y="28216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7015874" y="3301775"/>
              <a:ext cx="2378829" cy="819936"/>
            </a:xfrm>
            <a:custGeom>
              <a:rect b="b" l="l" r="r" t="t"/>
              <a:pathLst>
                <a:path extrusionOk="0" h="990692" w="2874232">
                  <a:moveTo>
                    <a:pt x="2593414" y="493267"/>
                  </a:moveTo>
                  <a:lnTo>
                    <a:pt x="2857354" y="0"/>
                  </a:lnTo>
                  <a:lnTo>
                    <a:pt x="271156" y="0"/>
                  </a:lnTo>
                  <a:lnTo>
                    <a:pt x="0" y="488008"/>
                  </a:lnTo>
                  <a:lnTo>
                    <a:pt x="290481" y="997787"/>
                  </a:lnTo>
                  <a:lnTo>
                    <a:pt x="2876923" y="99778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260608" y="2473899"/>
              <a:ext cx="2884963" cy="1649996"/>
            </a:xfrm>
            <a:custGeom>
              <a:rect b="b" l="l" r="r" t="t"/>
              <a:pathLst>
                <a:path extrusionOk="0" h="1993616" w="3485770">
                  <a:moveTo>
                    <a:pt x="3204219" y="1497414"/>
                  </a:moveTo>
                  <a:lnTo>
                    <a:pt x="3474152" y="1004147"/>
                  </a:lnTo>
                  <a:lnTo>
                    <a:pt x="1819572" y="1004147"/>
                  </a:lnTo>
                  <a:cubicBezTo>
                    <a:pt x="1398712" y="1004147"/>
                    <a:pt x="1050379" y="687614"/>
                    <a:pt x="1001578" y="280574"/>
                  </a:cubicBezTo>
                  <a:lnTo>
                    <a:pt x="496570" y="0"/>
                  </a:lnTo>
                  <a:lnTo>
                    <a:pt x="0" y="269077"/>
                  </a:lnTo>
                  <a:cubicBezTo>
                    <a:pt x="45498" y="1232373"/>
                    <a:pt x="844290" y="2001933"/>
                    <a:pt x="1819572" y="2001933"/>
                  </a:cubicBezTo>
                  <a:lnTo>
                    <a:pt x="3494210" y="2001933"/>
                  </a:lnTo>
                  <a:lnTo>
                    <a:pt x="3204219" y="149741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5030584" y="1357689"/>
              <a:ext cx="558579" cy="55417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5256689" y="1422739"/>
              <a:ext cx="101961" cy="227559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7262295" y="1408399"/>
              <a:ext cx="292609" cy="292609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7129287" y="1278346"/>
              <a:ext cx="558579" cy="555624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8713933" y="1278378"/>
              <a:ext cx="430026" cy="555577"/>
            </a:xfrm>
            <a:custGeom>
              <a:rect b="b" l="l" r="r" t="t"/>
              <a:pathLst>
                <a:path extrusionOk="0" h="11846" w="9169">
                  <a:moveTo>
                    <a:pt x="4695" y="2079"/>
                  </a:moveTo>
                  <a:cubicBezTo>
                    <a:pt x="5073" y="2079"/>
                    <a:pt x="5388" y="2394"/>
                    <a:pt x="5388" y="2772"/>
                  </a:cubicBezTo>
                  <a:cubicBezTo>
                    <a:pt x="5388" y="3181"/>
                    <a:pt x="5073" y="3496"/>
                    <a:pt x="4695" y="3496"/>
                  </a:cubicBezTo>
                  <a:cubicBezTo>
                    <a:pt x="4285" y="3496"/>
                    <a:pt x="3970" y="3181"/>
                    <a:pt x="3970" y="2772"/>
                  </a:cubicBezTo>
                  <a:cubicBezTo>
                    <a:pt x="3970" y="2394"/>
                    <a:pt x="4285" y="2079"/>
                    <a:pt x="4695" y="2079"/>
                  </a:cubicBezTo>
                  <a:close/>
                  <a:moveTo>
                    <a:pt x="4695" y="4189"/>
                  </a:moveTo>
                  <a:cubicBezTo>
                    <a:pt x="5640" y="4189"/>
                    <a:pt x="6428" y="4977"/>
                    <a:pt x="6428" y="5922"/>
                  </a:cubicBezTo>
                  <a:lnTo>
                    <a:pt x="6428" y="6300"/>
                  </a:lnTo>
                  <a:lnTo>
                    <a:pt x="2962" y="6300"/>
                  </a:lnTo>
                  <a:lnTo>
                    <a:pt x="2962" y="5922"/>
                  </a:lnTo>
                  <a:cubicBezTo>
                    <a:pt x="2962" y="4945"/>
                    <a:pt x="3750" y="4189"/>
                    <a:pt x="4695" y="4189"/>
                  </a:cubicBezTo>
                  <a:close/>
                  <a:moveTo>
                    <a:pt x="4730" y="664"/>
                  </a:moveTo>
                  <a:cubicBezTo>
                    <a:pt x="6870" y="664"/>
                    <a:pt x="8538" y="2418"/>
                    <a:pt x="8538" y="4473"/>
                  </a:cubicBezTo>
                  <a:cubicBezTo>
                    <a:pt x="8538" y="5544"/>
                    <a:pt x="8097" y="6552"/>
                    <a:pt x="7310" y="7277"/>
                  </a:cubicBezTo>
                  <a:cubicBezTo>
                    <a:pt x="7215" y="7403"/>
                    <a:pt x="7121" y="7466"/>
                    <a:pt x="6995" y="7497"/>
                  </a:cubicBezTo>
                  <a:cubicBezTo>
                    <a:pt x="6774" y="7718"/>
                    <a:pt x="6522" y="7907"/>
                    <a:pt x="6459" y="8285"/>
                  </a:cubicBezTo>
                  <a:lnTo>
                    <a:pt x="5041" y="8285"/>
                  </a:lnTo>
                  <a:lnTo>
                    <a:pt x="5041" y="6993"/>
                  </a:lnTo>
                  <a:lnTo>
                    <a:pt x="6774" y="6993"/>
                  </a:lnTo>
                  <a:cubicBezTo>
                    <a:pt x="6963" y="6993"/>
                    <a:pt x="7121" y="6836"/>
                    <a:pt x="7121" y="6647"/>
                  </a:cubicBezTo>
                  <a:lnTo>
                    <a:pt x="7121" y="5922"/>
                  </a:lnTo>
                  <a:cubicBezTo>
                    <a:pt x="7121" y="4945"/>
                    <a:pt x="6585" y="4126"/>
                    <a:pt x="5734" y="3717"/>
                  </a:cubicBezTo>
                  <a:cubicBezTo>
                    <a:pt x="5987" y="3496"/>
                    <a:pt x="6113" y="3181"/>
                    <a:pt x="6113" y="2835"/>
                  </a:cubicBezTo>
                  <a:cubicBezTo>
                    <a:pt x="6113" y="2079"/>
                    <a:pt x="5482" y="1448"/>
                    <a:pt x="4726" y="1448"/>
                  </a:cubicBezTo>
                  <a:cubicBezTo>
                    <a:pt x="3970" y="1448"/>
                    <a:pt x="3340" y="2079"/>
                    <a:pt x="3340" y="2835"/>
                  </a:cubicBezTo>
                  <a:cubicBezTo>
                    <a:pt x="3340" y="3181"/>
                    <a:pt x="3466" y="3496"/>
                    <a:pt x="3687" y="3717"/>
                  </a:cubicBezTo>
                  <a:cubicBezTo>
                    <a:pt x="2868" y="4126"/>
                    <a:pt x="2332" y="4945"/>
                    <a:pt x="2332" y="5922"/>
                  </a:cubicBezTo>
                  <a:lnTo>
                    <a:pt x="2332" y="6647"/>
                  </a:lnTo>
                  <a:cubicBezTo>
                    <a:pt x="2332" y="6836"/>
                    <a:pt x="2489" y="6993"/>
                    <a:pt x="2679" y="6993"/>
                  </a:cubicBezTo>
                  <a:lnTo>
                    <a:pt x="4411" y="6993"/>
                  </a:lnTo>
                  <a:lnTo>
                    <a:pt x="4411" y="8411"/>
                  </a:lnTo>
                  <a:lnTo>
                    <a:pt x="2931" y="8411"/>
                  </a:lnTo>
                  <a:lnTo>
                    <a:pt x="2931" y="8380"/>
                  </a:lnTo>
                  <a:cubicBezTo>
                    <a:pt x="2836" y="7938"/>
                    <a:pt x="2615" y="7749"/>
                    <a:pt x="2363" y="7560"/>
                  </a:cubicBezTo>
                  <a:cubicBezTo>
                    <a:pt x="2300" y="7466"/>
                    <a:pt x="2174" y="7403"/>
                    <a:pt x="2048" y="7277"/>
                  </a:cubicBezTo>
                  <a:cubicBezTo>
                    <a:pt x="1135" y="6395"/>
                    <a:pt x="757" y="5135"/>
                    <a:pt x="946" y="3874"/>
                  </a:cubicBezTo>
                  <a:cubicBezTo>
                    <a:pt x="1198" y="2236"/>
                    <a:pt x="2615" y="881"/>
                    <a:pt x="4254" y="692"/>
                  </a:cubicBezTo>
                  <a:cubicBezTo>
                    <a:pt x="4415" y="673"/>
                    <a:pt x="4574" y="664"/>
                    <a:pt x="4730" y="664"/>
                  </a:cubicBezTo>
                  <a:close/>
                  <a:moveTo>
                    <a:pt x="6428" y="9073"/>
                  </a:moveTo>
                  <a:lnTo>
                    <a:pt x="6428" y="9419"/>
                  </a:lnTo>
                  <a:cubicBezTo>
                    <a:pt x="6428" y="9640"/>
                    <a:pt x="6270" y="9797"/>
                    <a:pt x="6081" y="9797"/>
                  </a:cubicBezTo>
                  <a:lnTo>
                    <a:pt x="3309" y="9797"/>
                  </a:lnTo>
                  <a:cubicBezTo>
                    <a:pt x="3120" y="9797"/>
                    <a:pt x="2962" y="9640"/>
                    <a:pt x="2962" y="9419"/>
                  </a:cubicBezTo>
                  <a:lnTo>
                    <a:pt x="2962" y="9073"/>
                  </a:lnTo>
                  <a:close/>
                  <a:moveTo>
                    <a:pt x="5703" y="10459"/>
                  </a:moveTo>
                  <a:lnTo>
                    <a:pt x="5703" y="10805"/>
                  </a:lnTo>
                  <a:cubicBezTo>
                    <a:pt x="5703" y="10994"/>
                    <a:pt x="5545" y="11183"/>
                    <a:pt x="5356" y="11183"/>
                  </a:cubicBezTo>
                  <a:lnTo>
                    <a:pt x="3970" y="11183"/>
                  </a:lnTo>
                  <a:cubicBezTo>
                    <a:pt x="3781" y="11183"/>
                    <a:pt x="3624" y="10994"/>
                    <a:pt x="3624" y="10805"/>
                  </a:cubicBezTo>
                  <a:lnTo>
                    <a:pt x="3624" y="10459"/>
                  </a:lnTo>
                  <a:close/>
                  <a:moveTo>
                    <a:pt x="4662" y="0"/>
                  </a:moveTo>
                  <a:cubicBezTo>
                    <a:pt x="4486" y="0"/>
                    <a:pt x="4308" y="10"/>
                    <a:pt x="4128" y="31"/>
                  </a:cubicBezTo>
                  <a:cubicBezTo>
                    <a:pt x="2174" y="251"/>
                    <a:pt x="568" y="1827"/>
                    <a:pt x="253" y="3780"/>
                  </a:cubicBezTo>
                  <a:cubicBezTo>
                    <a:pt x="1" y="5229"/>
                    <a:pt x="505" y="6710"/>
                    <a:pt x="1576" y="7749"/>
                  </a:cubicBezTo>
                  <a:cubicBezTo>
                    <a:pt x="1733" y="7875"/>
                    <a:pt x="1859" y="7970"/>
                    <a:pt x="1922" y="8064"/>
                  </a:cubicBezTo>
                  <a:cubicBezTo>
                    <a:pt x="2206" y="8285"/>
                    <a:pt x="2237" y="8348"/>
                    <a:pt x="2237" y="8695"/>
                  </a:cubicBezTo>
                  <a:lnTo>
                    <a:pt x="2237" y="9388"/>
                  </a:lnTo>
                  <a:cubicBezTo>
                    <a:pt x="2237" y="9829"/>
                    <a:pt x="2521" y="10238"/>
                    <a:pt x="2962" y="10396"/>
                  </a:cubicBezTo>
                  <a:lnTo>
                    <a:pt x="2962" y="10774"/>
                  </a:lnTo>
                  <a:cubicBezTo>
                    <a:pt x="2962" y="11404"/>
                    <a:pt x="3435" y="11845"/>
                    <a:pt x="3970" y="11845"/>
                  </a:cubicBezTo>
                  <a:lnTo>
                    <a:pt x="5356" y="11845"/>
                  </a:lnTo>
                  <a:cubicBezTo>
                    <a:pt x="5955" y="11845"/>
                    <a:pt x="6396" y="11372"/>
                    <a:pt x="6396" y="10805"/>
                  </a:cubicBezTo>
                  <a:lnTo>
                    <a:pt x="6396" y="10427"/>
                  </a:lnTo>
                  <a:cubicBezTo>
                    <a:pt x="6774" y="10270"/>
                    <a:pt x="7089" y="9923"/>
                    <a:pt x="7089" y="9451"/>
                  </a:cubicBezTo>
                  <a:lnTo>
                    <a:pt x="7089" y="8726"/>
                  </a:lnTo>
                  <a:cubicBezTo>
                    <a:pt x="7089" y="8380"/>
                    <a:pt x="7121" y="8348"/>
                    <a:pt x="7404" y="8096"/>
                  </a:cubicBezTo>
                  <a:cubicBezTo>
                    <a:pt x="7499" y="8033"/>
                    <a:pt x="7593" y="7938"/>
                    <a:pt x="7751" y="7812"/>
                  </a:cubicBezTo>
                  <a:cubicBezTo>
                    <a:pt x="8664" y="6962"/>
                    <a:pt x="9169" y="5765"/>
                    <a:pt x="9169" y="4504"/>
                  </a:cubicBezTo>
                  <a:cubicBezTo>
                    <a:pt x="9169" y="2060"/>
                    <a:pt x="7186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1152960" y="1580932"/>
              <a:ext cx="576589" cy="359334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1181973" y="1803797"/>
              <a:ext cx="579440" cy="360989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1278991" y="1693951"/>
              <a:ext cx="354966" cy="354920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0522270" y="3459166"/>
              <a:ext cx="490034" cy="490034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0639321" y="3611514"/>
              <a:ext cx="253930" cy="185338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954905" y="3459166"/>
              <a:ext cx="490034" cy="490034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8084456" y="3592927"/>
              <a:ext cx="230855" cy="222487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5294920" y="3470771"/>
              <a:ext cx="172889" cy="113128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5120752" y="3728136"/>
              <a:ext cx="174209" cy="114407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5064854" y="3412268"/>
              <a:ext cx="230106" cy="287317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5324786" y="3613729"/>
              <a:ext cx="230106" cy="287317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a6e212cc9_0_217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World bank debts statistics DSSI</a:t>
            </a:r>
            <a:endParaRPr/>
          </a:p>
        </p:txBody>
      </p:sp>
      <p:sp>
        <p:nvSpPr>
          <p:cNvPr id="172" name="Google Shape;172;g13a6e212cc9_0_217"/>
          <p:cNvSpPr/>
          <p:nvPr/>
        </p:nvSpPr>
        <p:spPr>
          <a:xfrm>
            <a:off x="2276775" y="1291354"/>
            <a:ext cx="1911600" cy="29535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g13a6e212cc9_0_217"/>
          <p:cNvGrpSpPr/>
          <p:nvPr/>
        </p:nvGrpSpPr>
        <p:grpSpPr>
          <a:xfrm>
            <a:off x="2504613" y="2355997"/>
            <a:ext cx="1455925" cy="1357278"/>
            <a:chOff x="681738" y="2975122"/>
            <a:chExt cx="1455925" cy="1357278"/>
          </a:xfrm>
        </p:grpSpPr>
        <p:sp>
          <p:nvSpPr>
            <p:cNvPr id="174" name="Google Shape;174;g13a6e212cc9_0_217"/>
            <p:cNvSpPr txBox="1"/>
            <p:nvPr/>
          </p:nvSpPr>
          <p:spPr>
            <a:xfrm>
              <a:off x="683563" y="3614500"/>
              <a:ext cx="1454100" cy="7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spcFirstLastPara="1" rIns="182875" wrap="square" tIns="182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Shows countries that the debtor (country) 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owes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to and the amount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g13a6e212cc9_0_217"/>
            <p:cNvSpPr/>
            <p:nvPr/>
          </p:nvSpPr>
          <p:spPr>
            <a:xfrm>
              <a:off x="681738" y="2975122"/>
              <a:ext cx="14541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Debtors</a:t>
              </a:r>
              <a:endParaRPr b="1" i="0" sz="20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176" name="Google Shape;176;g13a6e212cc9_0_217"/>
          <p:cNvGrpSpPr/>
          <p:nvPr/>
        </p:nvGrpSpPr>
        <p:grpSpPr>
          <a:xfrm>
            <a:off x="2946566" y="1680841"/>
            <a:ext cx="572060" cy="572687"/>
            <a:chOff x="-61784125" y="1931250"/>
            <a:chExt cx="316650" cy="317050"/>
          </a:xfrm>
        </p:grpSpPr>
        <p:sp>
          <p:nvSpPr>
            <p:cNvPr id="177" name="Google Shape;177;g13a6e212cc9_0_217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13a6e212cc9_0_217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13a6e212cc9_0_217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13a6e212cc9_0_217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g13a6e212cc9_0_217"/>
          <p:cNvSpPr/>
          <p:nvPr/>
        </p:nvSpPr>
        <p:spPr>
          <a:xfrm>
            <a:off x="4725025" y="1291354"/>
            <a:ext cx="1911600" cy="29535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g13a6e212cc9_0_217"/>
          <p:cNvGrpSpPr/>
          <p:nvPr/>
        </p:nvGrpSpPr>
        <p:grpSpPr>
          <a:xfrm>
            <a:off x="4952863" y="2355997"/>
            <a:ext cx="1455025" cy="1326478"/>
            <a:chOff x="681738" y="2975122"/>
            <a:chExt cx="1455025" cy="1326478"/>
          </a:xfrm>
        </p:grpSpPr>
        <p:sp>
          <p:nvSpPr>
            <p:cNvPr id="183" name="Google Shape;183;g13a6e212cc9_0_217"/>
            <p:cNvSpPr txBox="1"/>
            <p:nvPr/>
          </p:nvSpPr>
          <p:spPr>
            <a:xfrm>
              <a:off x="682663" y="3583700"/>
              <a:ext cx="1454100" cy="7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spcFirstLastPara="1" rIns="18287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Shows countries that the creditor (country) </a:t>
              </a: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lends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to and the amount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g13a6e212cc9_0_217"/>
            <p:cNvSpPr/>
            <p:nvPr/>
          </p:nvSpPr>
          <p:spPr>
            <a:xfrm>
              <a:off x="681738" y="2975122"/>
              <a:ext cx="14541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Creditors</a:t>
              </a:r>
              <a:endParaRPr b="1" i="0" sz="20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185" name="Google Shape;185;g13a6e212cc9_0_217"/>
          <p:cNvGrpSpPr/>
          <p:nvPr/>
        </p:nvGrpSpPr>
        <p:grpSpPr>
          <a:xfrm>
            <a:off x="5394804" y="1683379"/>
            <a:ext cx="572037" cy="567611"/>
            <a:chOff x="2508825" y="2318350"/>
            <a:chExt cx="297750" cy="295400"/>
          </a:xfrm>
        </p:grpSpPr>
        <p:sp>
          <p:nvSpPr>
            <p:cNvPr id="186" name="Google Shape;186;g13a6e212cc9_0_217"/>
            <p:cNvSpPr/>
            <p:nvPr/>
          </p:nvSpPr>
          <p:spPr>
            <a:xfrm>
              <a:off x="2508825" y="2318350"/>
              <a:ext cx="297750" cy="29540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13a6e212cc9_0_217"/>
            <p:cNvSpPr/>
            <p:nvPr/>
          </p:nvSpPr>
          <p:spPr>
            <a:xfrm>
              <a:off x="2629350" y="2353025"/>
              <a:ext cx="54350" cy="121300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a6e212cc9_0_256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Task</a:t>
            </a:r>
            <a:endParaRPr/>
          </a:p>
        </p:txBody>
      </p:sp>
      <p:grpSp>
        <p:nvGrpSpPr>
          <p:cNvPr id="193" name="Google Shape;193;g13a6e212cc9_0_256"/>
          <p:cNvGrpSpPr/>
          <p:nvPr/>
        </p:nvGrpSpPr>
        <p:grpSpPr>
          <a:xfrm>
            <a:off x="4697575" y="2544938"/>
            <a:ext cx="2121005" cy="1299913"/>
            <a:chOff x="2361984" y="751650"/>
            <a:chExt cx="2121005" cy="1299913"/>
          </a:xfrm>
        </p:grpSpPr>
        <p:sp>
          <p:nvSpPr>
            <p:cNvPr id="194" name="Google Shape;194;g13a6e212cc9_0_256"/>
            <p:cNvSpPr txBox="1"/>
            <p:nvPr/>
          </p:nvSpPr>
          <p:spPr>
            <a:xfrm>
              <a:off x="2361984" y="1123063"/>
              <a:ext cx="2121000" cy="9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of </a:t>
              </a:r>
              <a:r>
                <a:rPr lang="en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debtors (countries), list of creditors (countries), amount that debtors owe creditors / Amount that creditors loan to debtors</a:t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g13a6e212cc9_0_256"/>
            <p:cNvSpPr/>
            <p:nvPr/>
          </p:nvSpPr>
          <p:spPr>
            <a:xfrm>
              <a:off x="2361989" y="7516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6" name="Google Shape;196;g13a6e212cc9_0_256"/>
          <p:cNvGrpSpPr/>
          <p:nvPr/>
        </p:nvGrpSpPr>
        <p:grpSpPr>
          <a:xfrm>
            <a:off x="6858725" y="2544938"/>
            <a:ext cx="2121005" cy="1348200"/>
            <a:chOff x="2361984" y="751650"/>
            <a:chExt cx="2121005" cy="1348200"/>
          </a:xfrm>
        </p:grpSpPr>
        <p:sp>
          <p:nvSpPr>
            <p:cNvPr id="197" name="Google Shape;197;g13a6e212cc9_0_256"/>
            <p:cNvSpPr txBox="1"/>
            <p:nvPr/>
          </p:nvSpPr>
          <p:spPr>
            <a:xfrm>
              <a:off x="2361984" y="1123050"/>
              <a:ext cx="2107800" cy="9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of debtors (countries), list of creditors (countries), amount that debtors owe creditors / Amount that creditors loan to debtors</a:t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g13a6e212cc9_0_256"/>
            <p:cNvSpPr/>
            <p:nvPr/>
          </p:nvSpPr>
          <p:spPr>
            <a:xfrm>
              <a:off x="2361989" y="7516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on hover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99" name="Google Shape;199;g13a6e212cc9_0_256"/>
          <p:cNvSpPr/>
          <p:nvPr/>
        </p:nvSpPr>
        <p:spPr>
          <a:xfrm>
            <a:off x="4697525" y="1463050"/>
            <a:ext cx="4282200" cy="31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g13a6e212cc9_0_256"/>
          <p:cNvSpPr txBox="1"/>
          <p:nvPr/>
        </p:nvSpPr>
        <p:spPr>
          <a:xfrm flipH="1">
            <a:off x="4697525" y="1798650"/>
            <a:ext cx="4282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Show the debt due by the creditor or debtor country.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g13a6e212cc9_0_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75" y="955210"/>
            <a:ext cx="3581581" cy="190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3a6e212cc9_0_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75" y="3016625"/>
            <a:ext cx="3159707" cy="19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a7ce40fd0_0_50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</a:t>
            </a:r>
            <a:endParaRPr/>
          </a:p>
        </p:txBody>
      </p:sp>
      <p:pic>
        <p:nvPicPr>
          <p:cNvPr id="208" name="Google Shape;208;g13a7ce40fd0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838" y="904425"/>
            <a:ext cx="7508220" cy="40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a7ce40fd0_0_44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</a:t>
            </a:r>
            <a:endParaRPr/>
          </a:p>
        </p:txBody>
      </p:sp>
      <p:pic>
        <p:nvPicPr>
          <p:cNvPr id="214" name="Google Shape;214;g13a7ce40fd0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700" y="990250"/>
            <a:ext cx="6614200" cy="39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g13a6e212cc9_0_362"/>
          <p:cNvGraphicFramePr/>
          <p:nvPr/>
        </p:nvGraphicFramePr>
        <p:xfrm>
          <a:off x="289825" y="613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{117ECADC-670D-4296-872D-3D458BE815A7}</a:tableStyleId>
              </a:tblPr>
              <a:tblGrid>
                <a:gridCol w="8564350"/>
              </a:tblGrid>
              <a:tr h="110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Idiom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idiom chosen is a treemap chart. The treemap conveys the overall relationships (between the debtors and creditors) in a large dataset.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Each rectangle shows the debtor country, creditor country and the debt. Additionally, the area of the rectangles denotes the debt.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There exists a slider below the treemap which indicates the month &amp; year.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Users can select a rectangle and an additional tooltip will appear which includes “Keep only”, “Exclude” and “View Data” features.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a7ce40fd0_0_37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g13a7ce40fd0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175" y="1775775"/>
            <a:ext cx="4438100" cy="26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3a7ce40fd0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75" y="2024050"/>
            <a:ext cx="4256600" cy="199871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3a7ce40fd0_0_37"/>
          <p:cNvSpPr txBox="1"/>
          <p:nvPr/>
        </p:nvSpPr>
        <p:spPr>
          <a:xfrm>
            <a:off x="2126925" y="1287875"/>
            <a:ext cx="9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Monthly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g13a7ce40fd0_0_37"/>
          <p:cNvSpPr txBox="1"/>
          <p:nvPr/>
        </p:nvSpPr>
        <p:spPr>
          <a:xfrm>
            <a:off x="6304300" y="128787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Yearly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13a7ce40fd0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25" y="972250"/>
            <a:ext cx="7431374" cy="3961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3a7ce40fd0_0_60"/>
          <p:cNvSpPr/>
          <p:nvPr/>
        </p:nvSpPr>
        <p:spPr>
          <a:xfrm flipH="1">
            <a:off x="2567150" y="2160450"/>
            <a:ext cx="1672800" cy="1889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debt amount is denoted by the area of the rectangle. However, making comparisons is difficult using visual perception. (Size/Area is not representative)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13a7ce40fd0_0_60"/>
          <p:cNvSpPr/>
          <p:nvPr/>
        </p:nvSpPr>
        <p:spPr>
          <a:xfrm flipH="1">
            <a:off x="4965050" y="2084250"/>
            <a:ext cx="1672800" cy="1889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slider is hard to navigate to the exact year and month.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g13a7ce40fd0_0_60"/>
          <p:cNvCxnSpPr>
            <a:endCxn id="235" idx="2"/>
          </p:cNvCxnSpPr>
          <p:nvPr/>
        </p:nvCxnSpPr>
        <p:spPr>
          <a:xfrm flipH="1" rot="10800000">
            <a:off x="5033450" y="3973650"/>
            <a:ext cx="768000" cy="711900"/>
          </a:xfrm>
          <a:prstGeom prst="straightConnector1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g13a7ce40fd0_0_60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Critic on Design - Monthly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a7ce40fd0_0_74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Critic on Design - Yearly</a:t>
            </a:r>
            <a:endParaRPr/>
          </a:p>
        </p:txBody>
      </p:sp>
      <p:sp>
        <p:nvSpPr>
          <p:cNvPr id="243" name="Google Shape;243;g13a7ce40fd0_0_74"/>
          <p:cNvSpPr/>
          <p:nvPr/>
        </p:nvSpPr>
        <p:spPr>
          <a:xfrm flipH="1">
            <a:off x="559050" y="1067700"/>
            <a:ext cx="2220300" cy="1737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 “Keep Only” feature can cause the visualisation to ‘disappear’ which makes it annoying and frustrating as the feature does not do anything beneficial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g13a7ce40fd0_0_74"/>
          <p:cNvPicPr preferRelativeResize="0"/>
          <p:nvPr/>
        </p:nvPicPr>
        <p:blipFill rotWithShape="1">
          <a:blip r:embed="rId3">
            <a:alphaModFix/>
          </a:blip>
          <a:srcRect b="3232" l="9534" r="10343" t="11704"/>
          <a:stretch/>
        </p:blipFill>
        <p:spPr>
          <a:xfrm>
            <a:off x="3296250" y="1067700"/>
            <a:ext cx="5457024" cy="3279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g13a7ce40fd0_0_74"/>
          <p:cNvCxnSpPr>
            <a:endCxn id="243" idx="1"/>
          </p:cNvCxnSpPr>
          <p:nvPr/>
        </p:nvCxnSpPr>
        <p:spPr>
          <a:xfrm rot="10800000">
            <a:off x="2779350" y="1936200"/>
            <a:ext cx="3550500" cy="1403400"/>
          </a:xfrm>
          <a:prstGeom prst="straightConnector1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g13a7ce40fd0_0_74"/>
          <p:cNvSpPr/>
          <p:nvPr/>
        </p:nvSpPr>
        <p:spPr>
          <a:xfrm flipH="1">
            <a:off x="559050" y="2931775"/>
            <a:ext cx="2220300" cy="1737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lot of the rectangles, with smaller debt size, are too small to be viewed properly.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a7ce40fd0_0_114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Critic on Design - Yearly &amp; Monthly Design</a:t>
            </a:r>
            <a:endParaRPr/>
          </a:p>
        </p:txBody>
      </p:sp>
      <p:pic>
        <p:nvPicPr>
          <p:cNvPr id="252" name="Google Shape;252;g13a7ce40fd0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75" y="955210"/>
            <a:ext cx="3581581" cy="190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3a7ce40fd0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75" y="3016625"/>
            <a:ext cx="3159707" cy="19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3a7ce40fd0_0_114"/>
          <p:cNvSpPr/>
          <p:nvPr/>
        </p:nvSpPr>
        <p:spPr>
          <a:xfrm flipH="1">
            <a:off x="4058850" y="1067700"/>
            <a:ext cx="4729800" cy="3711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 expect the monthly and annual presentations to present similar representation of results but the monthly and annual representations have a totally different representation.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Monthly representation shows perspective of which debtor owes which creditors and how much.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Annual representation shows 2 treemaps side-by-side; debtor perspective for one treemap and creditor for the other treemap.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a7ce40fd0_0_131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Improvements for design</a:t>
            </a:r>
            <a:endParaRPr/>
          </a:p>
        </p:txBody>
      </p:sp>
      <p:pic>
        <p:nvPicPr>
          <p:cNvPr id="260" name="Google Shape;260;g13a7ce40fd0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25" y="904425"/>
            <a:ext cx="8775158" cy="400195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3a7ce40fd0_0_131"/>
          <p:cNvSpPr/>
          <p:nvPr/>
        </p:nvSpPr>
        <p:spPr>
          <a:xfrm>
            <a:off x="932100" y="1991300"/>
            <a:ext cx="1347300" cy="465900"/>
          </a:xfrm>
          <a:prstGeom prst="rect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3a7ce40fd0_0_131"/>
          <p:cNvSpPr/>
          <p:nvPr/>
        </p:nvSpPr>
        <p:spPr>
          <a:xfrm>
            <a:off x="3092750" y="1991300"/>
            <a:ext cx="1347300" cy="465900"/>
          </a:xfrm>
          <a:prstGeom prst="rect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3a7ce40fd0_0_131"/>
          <p:cNvSpPr/>
          <p:nvPr/>
        </p:nvSpPr>
        <p:spPr>
          <a:xfrm flipH="1">
            <a:off x="533400" y="2821750"/>
            <a:ext cx="1881600" cy="153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Choose to see the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choropleth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map either from a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debtor or creditor perspective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g13a7ce40fd0_0_131"/>
          <p:cNvSpPr/>
          <p:nvPr/>
        </p:nvSpPr>
        <p:spPr>
          <a:xfrm flipH="1">
            <a:off x="4956525" y="1991300"/>
            <a:ext cx="1881600" cy="153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Users can filter based on year, with the default showing the present/latest year.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g13a7ce40fd0_0_131"/>
          <p:cNvCxnSpPr>
            <a:stCxn id="261" idx="2"/>
            <a:endCxn id="263" idx="0"/>
          </p:cNvCxnSpPr>
          <p:nvPr/>
        </p:nvCxnSpPr>
        <p:spPr>
          <a:xfrm flipH="1">
            <a:off x="1474350" y="2457200"/>
            <a:ext cx="131400" cy="364500"/>
          </a:xfrm>
          <a:prstGeom prst="straightConnector1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g13a7ce40fd0_0_131"/>
          <p:cNvCxnSpPr>
            <a:stCxn id="262" idx="3"/>
            <a:endCxn id="264" idx="3"/>
          </p:cNvCxnSpPr>
          <p:nvPr/>
        </p:nvCxnSpPr>
        <p:spPr>
          <a:xfrm>
            <a:off x="4440050" y="2224250"/>
            <a:ext cx="516600" cy="53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a6e212cc9_0_0"/>
          <p:cNvSpPr txBox="1"/>
          <p:nvPr>
            <p:ph type="title"/>
          </p:nvPr>
        </p:nvSpPr>
        <p:spPr>
          <a:xfrm>
            <a:off x="457200" y="1828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 1</a:t>
            </a:r>
            <a:endParaRPr b="1" sz="4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" name="Google Shape;71;g13a6e212cc9_0_0"/>
          <p:cNvSpPr txBox="1"/>
          <p:nvPr>
            <p:ph type="title"/>
          </p:nvPr>
        </p:nvSpPr>
        <p:spPr>
          <a:xfrm>
            <a:off x="457200" y="24771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https://sgp.fyi/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a7ce40fd0_0_145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Improvements for design</a:t>
            </a:r>
            <a:endParaRPr/>
          </a:p>
        </p:txBody>
      </p:sp>
      <p:pic>
        <p:nvPicPr>
          <p:cNvPr id="272" name="Google Shape;272;g13a7ce40fd0_0_145"/>
          <p:cNvPicPr preferRelativeResize="0"/>
          <p:nvPr/>
        </p:nvPicPr>
        <p:blipFill rotWithShape="1">
          <a:blip r:embed="rId3">
            <a:alphaModFix/>
          </a:blip>
          <a:srcRect b="17542" l="0" r="47652" t="24216"/>
          <a:stretch/>
        </p:blipFill>
        <p:spPr>
          <a:xfrm>
            <a:off x="390625" y="1308850"/>
            <a:ext cx="4593777" cy="233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g13a7ce40fd0_0_145"/>
          <p:cNvCxnSpPr/>
          <p:nvPr/>
        </p:nvCxnSpPr>
        <p:spPr>
          <a:xfrm flipH="1" rot="10800000">
            <a:off x="3559000" y="1524150"/>
            <a:ext cx="2250000" cy="103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g13a7ce40fd0_0_145"/>
          <p:cNvSpPr/>
          <p:nvPr/>
        </p:nvSpPr>
        <p:spPr>
          <a:xfrm flipH="1">
            <a:off x="5975150" y="1084725"/>
            <a:ext cx="2774400" cy="897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Choropleth map shows creditor country regions coloured - Countries that does not have debtors will not be coloured.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g13a7ce40fd0_0_145"/>
          <p:cNvSpPr/>
          <p:nvPr/>
        </p:nvSpPr>
        <p:spPr>
          <a:xfrm flipH="1">
            <a:off x="5975150" y="2554950"/>
            <a:ext cx="2774400" cy="897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debtor option uses the same idiom but for debtor’s perspective.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a7ce40fd0_0_163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Improvements for design</a:t>
            </a:r>
            <a:endParaRPr/>
          </a:p>
        </p:txBody>
      </p:sp>
      <p:pic>
        <p:nvPicPr>
          <p:cNvPr id="281" name="Google Shape;281;g13a7ce40fd0_0_163"/>
          <p:cNvPicPr preferRelativeResize="0"/>
          <p:nvPr/>
        </p:nvPicPr>
        <p:blipFill rotWithShape="1">
          <a:blip r:embed="rId3">
            <a:alphaModFix/>
          </a:blip>
          <a:srcRect b="6339" l="47548" r="6376" t="23769"/>
          <a:stretch/>
        </p:blipFill>
        <p:spPr>
          <a:xfrm>
            <a:off x="582700" y="1479150"/>
            <a:ext cx="4289352" cy="2967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3a7ce40fd0_0_163"/>
          <p:cNvSpPr/>
          <p:nvPr/>
        </p:nvSpPr>
        <p:spPr>
          <a:xfrm flipH="1">
            <a:off x="5410350" y="1739175"/>
            <a:ext cx="2774400" cy="897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Selecting a creditor country updates the bar graph which shows the debt amount on the y-axis and the different debtor country on the x-axis.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g13a7ce40fd0_0_163"/>
          <p:cNvSpPr/>
          <p:nvPr/>
        </p:nvSpPr>
        <p:spPr>
          <a:xfrm flipH="1">
            <a:off x="5410350" y="3012150"/>
            <a:ext cx="2774400" cy="897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default bar graph shows the country that loaned out the most.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a6e212cc9_0_158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SGP.fyi</a:t>
            </a:r>
            <a:endParaRPr/>
          </a:p>
        </p:txBody>
      </p:sp>
      <p:sp>
        <p:nvSpPr>
          <p:cNvPr id="77" name="Google Shape;77;g13a6e212cc9_0_158"/>
          <p:cNvSpPr/>
          <p:nvPr/>
        </p:nvSpPr>
        <p:spPr>
          <a:xfrm>
            <a:off x="2559975" y="1763300"/>
            <a:ext cx="1911600" cy="29544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3a6e212cc9_0_158"/>
          <p:cNvSpPr/>
          <p:nvPr/>
        </p:nvSpPr>
        <p:spPr>
          <a:xfrm flipH="1" rot="10800000">
            <a:off x="2559983" y="4247248"/>
            <a:ext cx="1911600" cy="473859"/>
          </a:xfrm>
          <a:prstGeom prst="round2SameRect">
            <a:avLst>
              <a:gd fmla="val 25594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3a6e212cc9_0_158"/>
          <p:cNvSpPr/>
          <p:nvPr/>
        </p:nvSpPr>
        <p:spPr>
          <a:xfrm>
            <a:off x="2559983" y="1763443"/>
            <a:ext cx="1911600" cy="848700"/>
          </a:xfrm>
          <a:prstGeom prst="round2SameRect">
            <a:avLst>
              <a:gd fmla="val 970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Display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details based on query</a:t>
            </a:r>
            <a:endParaRPr b="0" i="0" sz="18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" name="Google Shape;80;g13a6e212cc9_0_158"/>
          <p:cNvSpPr/>
          <p:nvPr/>
        </p:nvSpPr>
        <p:spPr>
          <a:xfrm>
            <a:off x="453900" y="1291354"/>
            <a:ext cx="1911600" cy="29535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3a6e212cc9_0_158"/>
          <p:cNvSpPr/>
          <p:nvPr/>
        </p:nvSpPr>
        <p:spPr>
          <a:xfrm>
            <a:off x="6772150" y="1763300"/>
            <a:ext cx="1911600" cy="29544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3a6e212cc9_0_158"/>
          <p:cNvSpPr/>
          <p:nvPr/>
        </p:nvSpPr>
        <p:spPr>
          <a:xfrm>
            <a:off x="6772150" y="1763443"/>
            <a:ext cx="1911600" cy="848700"/>
          </a:xfrm>
          <a:prstGeom prst="round2SameRect">
            <a:avLst>
              <a:gd fmla="val 9707" name="adj1"/>
              <a:gd fmla="val 0" name="adj2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Display sales transactions</a:t>
            </a:r>
            <a:endParaRPr b="0" i="0" sz="18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3" name="Google Shape;83;g13a6e212cc9_0_158"/>
          <p:cNvGrpSpPr/>
          <p:nvPr/>
        </p:nvGrpSpPr>
        <p:grpSpPr>
          <a:xfrm>
            <a:off x="681738" y="2508397"/>
            <a:ext cx="1455925" cy="1128678"/>
            <a:chOff x="681738" y="2975122"/>
            <a:chExt cx="1455925" cy="1128678"/>
          </a:xfrm>
        </p:grpSpPr>
        <p:sp>
          <p:nvSpPr>
            <p:cNvPr id="84" name="Google Shape;84;g13a6e212cc9_0_158"/>
            <p:cNvSpPr txBox="1"/>
            <p:nvPr/>
          </p:nvSpPr>
          <p:spPr>
            <a:xfrm>
              <a:off x="683563" y="3385900"/>
              <a:ext cx="1454100" cy="7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spcFirstLastPara="1" rIns="182875" wrap="square" tIns="182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Allows user to query for a particular block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g13a6e212cc9_0_158"/>
            <p:cNvSpPr/>
            <p:nvPr/>
          </p:nvSpPr>
          <p:spPr>
            <a:xfrm>
              <a:off x="681738" y="2975122"/>
              <a:ext cx="14541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Query</a:t>
              </a:r>
              <a:endParaRPr b="1" i="0" sz="20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86" name="Google Shape;86;g13a6e212cc9_0_158"/>
          <p:cNvSpPr/>
          <p:nvPr/>
        </p:nvSpPr>
        <p:spPr>
          <a:xfrm flipH="1" rot="10800000">
            <a:off x="6772150" y="4247248"/>
            <a:ext cx="1911600" cy="473859"/>
          </a:xfrm>
          <a:prstGeom prst="round2SameRect">
            <a:avLst>
              <a:gd fmla="val 25594" name="adj1"/>
              <a:gd fmla="val 0" name="adj2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13a6e212cc9_0_158"/>
          <p:cNvGrpSpPr/>
          <p:nvPr/>
        </p:nvGrpSpPr>
        <p:grpSpPr>
          <a:xfrm>
            <a:off x="1123691" y="1833241"/>
            <a:ext cx="572060" cy="572687"/>
            <a:chOff x="-61784125" y="1931250"/>
            <a:chExt cx="316650" cy="317050"/>
          </a:xfrm>
        </p:grpSpPr>
        <p:sp>
          <p:nvSpPr>
            <p:cNvPr id="88" name="Google Shape;88;g13a6e212cc9_0_158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3a6e212cc9_0_158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3a6e212cc9_0_158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3a6e212cc9_0_158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g13a6e212cc9_0_158"/>
          <p:cNvSpPr txBox="1"/>
          <p:nvPr/>
        </p:nvSpPr>
        <p:spPr>
          <a:xfrm>
            <a:off x="2788730" y="2992680"/>
            <a:ext cx="145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nearby HDBs around the queried HDB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13a6e212cc9_0_158"/>
          <p:cNvSpPr txBox="1"/>
          <p:nvPr/>
        </p:nvSpPr>
        <p:spPr>
          <a:xfrm>
            <a:off x="7000900" y="2927274"/>
            <a:ext cx="14541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Shows the amount of transaction of sales for each HDB in the area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13a6e212cc9_0_158"/>
          <p:cNvSpPr/>
          <p:nvPr/>
        </p:nvSpPr>
        <p:spPr>
          <a:xfrm flipH="1" rot="10800000">
            <a:off x="1312075" y="4250575"/>
            <a:ext cx="1459800" cy="416700"/>
          </a:xfrm>
          <a:prstGeom prst="bentArrow">
            <a:avLst>
              <a:gd fmla="val 42594" name="adj1"/>
              <a:gd fmla="val 47030" name="adj2"/>
              <a:gd fmla="val 30576" name="adj3"/>
              <a:gd fmla="val 45228" name="adj4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3a6e212cc9_0_158"/>
          <p:cNvSpPr/>
          <p:nvPr/>
        </p:nvSpPr>
        <p:spPr>
          <a:xfrm flipH="1" rot="10800000">
            <a:off x="5531650" y="4250575"/>
            <a:ext cx="1459800" cy="416700"/>
          </a:xfrm>
          <a:prstGeom prst="bentArrow">
            <a:avLst>
              <a:gd fmla="val 42594" name="adj1"/>
              <a:gd fmla="val 47030" name="adj2"/>
              <a:gd fmla="val 30576" name="adj3"/>
              <a:gd fmla="val 45228" name="adj4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a6e212cc9_0_158"/>
          <p:cNvSpPr/>
          <p:nvPr/>
        </p:nvSpPr>
        <p:spPr>
          <a:xfrm>
            <a:off x="4725025" y="1291354"/>
            <a:ext cx="1911600" cy="29535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g13a6e212cc9_0_158"/>
          <p:cNvGrpSpPr/>
          <p:nvPr/>
        </p:nvGrpSpPr>
        <p:grpSpPr>
          <a:xfrm>
            <a:off x="4952863" y="2584597"/>
            <a:ext cx="1455025" cy="1326478"/>
            <a:chOff x="681738" y="3051322"/>
            <a:chExt cx="1455025" cy="1326478"/>
          </a:xfrm>
        </p:grpSpPr>
        <p:sp>
          <p:nvSpPr>
            <p:cNvPr id="98" name="Google Shape;98;g13a6e212cc9_0_158"/>
            <p:cNvSpPr txBox="1"/>
            <p:nvPr/>
          </p:nvSpPr>
          <p:spPr>
            <a:xfrm>
              <a:off x="682663" y="3659900"/>
              <a:ext cx="1454100" cy="7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spcFirstLastPara="1" rIns="182875" wrap="square" tIns="182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Display past sales of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block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in a scatterplot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g13a6e212cc9_0_158"/>
            <p:cNvSpPr/>
            <p:nvPr/>
          </p:nvSpPr>
          <p:spPr>
            <a:xfrm>
              <a:off x="681738" y="3051322"/>
              <a:ext cx="14541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Display Past Sales</a:t>
              </a:r>
              <a:endParaRPr b="1" i="0" sz="20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100" name="Google Shape;100;g13a6e212cc9_0_158"/>
          <p:cNvGrpSpPr/>
          <p:nvPr/>
        </p:nvGrpSpPr>
        <p:grpSpPr>
          <a:xfrm>
            <a:off x="5394816" y="1833241"/>
            <a:ext cx="572060" cy="572687"/>
            <a:chOff x="-61784125" y="1931250"/>
            <a:chExt cx="316650" cy="317050"/>
          </a:xfrm>
        </p:grpSpPr>
        <p:sp>
          <p:nvSpPr>
            <p:cNvPr id="101" name="Google Shape;101;g13a6e212cc9_0_158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3a6e212cc9_0_158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3a6e212cc9_0_158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3a6e212cc9_0_158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Task</a:t>
            </a:r>
            <a:endParaRPr/>
          </a:p>
        </p:txBody>
      </p:sp>
      <p:grpSp>
        <p:nvGrpSpPr>
          <p:cNvPr id="110" name="Google Shape;110;p8"/>
          <p:cNvGrpSpPr/>
          <p:nvPr/>
        </p:nvGrpSpPr>
        <p:grpSpPr>
          <a:xfrm>
            <a:off x="4773775" y="2773538"/>
            <a:ext cx="2121005" cy="1299913"/>
            <a:chOff x="2361984" y="751650"/>
            <a:chExt cx="2121005" cy="1299913"/>
          </a:xfrm>
        </p:grpSpPr>
        <p:sp>
          <p:nvSpPr>
            <p:cNvPr id="111" name="Google Shape;111;p8"/>
            <p:cNvSpPr txBox="1"/>
            <p:nvPr/>
          </p:nvSpPr>
          <p:spPr>
            <a:xfrm>
              <a:off x="2361984" y="1123063"/>
              <a:ext cx="2121000" cy="9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month, town, flat type, block, street name, storey range, floor area sqm, flat model, lease commence date, remaining lease and resale price.</a:t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61989" y="7516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" name="Google Shape;113;p8"/>
          <p:cNvGrpSpPr/>
          <p:nvPr/>
        </p:nvGrpSpPr>
        <p:grpSpPr>
          <a:xfrm>
            <a:off x="4773730" y="4121738"/>
            <a:ext cx="2121086" cy="928375"/>
            <a:chOff x="4094714" y="1798150"/>
            <a:chExt cx="2121086" cy="928375"/>
          </a:xfrm>
        </p:grpSpPr>
        <p:sp>
          <p:nvSpPr>
            <p:cNvPr id="114" name="Google Shape;114;p8"/>
            <p:cNvSpPr txBox="1"/>
            <p:nvPr/>
          </p:nvSpPr>
          <p:spPr>
            <a:xfrm>
              <a:off x="4094800" y="2158325"/>
              <a:ext cx="21210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Year &amp; month of 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transaction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x-Axis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116" name="Google Shape;11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7600"/>
            <a:ext cx="4632470" cy="4387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8"/>
          <p:cNvGrpSpPr/>
          <p:nvPr/>
        </p:nvGrpSpPr>
        <p:grpSpPr>
          <a:xfrm>
            <a:off x="6934880" y="4121738"/>
            <a:ext cx="2121086" cy="928375"/>
            <a:chOff x="4094714" y="1798150"/>
            <a:chExt cx="2121086" cy="928375"/>
          </a:xfrm>
        </p:grpSpPr>
        <p:sp>
          <p:nvSpPr>
            <p:cNvPr id="118" name="Google Shape;118;p8"/>
            <p:cNvSpPr txBox="1"/>
            <p:nvPr/>
          </p:nvSpPr>
          <p:spPr>
            <a:xfrm>
              <a:off x="4094800" y="2158325"/>
              <a:ext cx="21210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Resale amount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</a:t>
              </a: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-Axis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0" name="Google Shape;120;p8"/>
          <p:cNvGrpSpPr/>
          <p:nvPr/>
        </p:nvGrpSpPr>
        <p:grpSpPr>
          <a:xfrm>
            <a:off x="6934925" y="2773538"/>
            <a:ext cx="2121005" cy="1348200"/>
            <a:chOff x="2361984" y="751650"/>
            <a:chExt cx="2121005" cy="1348200"/>
          </a:xfrm>
        </p:grpSpPr>
        <p:sp>
          <p:nvSpPr>
            <p:cNvPr id="121" name="Google Shape;121;p8"/>
            <p:cNvSpPr txBox="1"/>
            <p:nvPr/>
          </p:nvSpPr>
          <p:spPr>
            <a:xfrm>
              <a:off x="2361984" y="1123050"/>
              <a:ext cx="2107800" cy="9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year-month, resale amount, storey range, total square meters, price per square feet, flat type, and flat model of each transaction.</a:t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2361989" y="7516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on hover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23" name="Google Shape;123;p8"/>
          <p:cNvSpPr/>
          <p:nvPr/>
        </p:nvSpPr>
        <p:spPr>
          <a:xfrm>
            <a:off x="4773725" y="1158250"/>
            <a:ext cx="4282200" cy="31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8"/>
          <p:cNvSpPr txBox="1"/>
          <p:nvPr/>
        </p:nvSpPr>
        <p:spPr>
          <a:xfrm flipH="1">
            <a:off x="4773725" y="1469649"/>
            <a:ext cx="42822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is the long term price change/fluctuations on a particular HDB block?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are some of the other popular HDB blocks in that neighbourhood (and why)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g13a6e212cc9_2_153"/>
          <p:cNvGraphicFramePr/>
          <p:nvPr/>
        </p:nvGraphicFramePr>
        <p:xfrm>
          <a:off x="289825" y="918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{117ECADC-670D-4296-872D-3D458BE815A7}</a:tableStyleId>
              </a:tblPr>
              <a:tblGrid>
                <a:gridCol w="8564350"/>
              </a:tblGrid>
              <a:tr h="110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Idiom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idiom chosen is a scatter plot which shows the resale transaction for the selected block. Each coloured point of varying size on the scatter plot indicates a past resale transaction.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 answer the second exploratory question, the idiom chosen is a street map and a table. The street map shows various red pins.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table displays a list of nearby blocks in the same street and is sorted numerically in an ascending order. with each item detailing the block/address, the start lease year, total number of floors, total number of units and total number of resale transaction.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a6e212cc9_2_259"/>
          <p:cNvSpPr/>
          <p:nvPr/>
        </p:nvSpPr>
        <p:spPr>
          <a:xfrm flipH="1">
            <a:off x="457200" y="707350"/>
            <a:ext cx="8229600" cy="442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Critic on </a:t>
            </a: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scatter plot</a:t>
            </a: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- Task 1 </a:t>
            </a:r>
            <a:endParaRPr b="0" i="0" sz="18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5" name="Google Shape;135;g13a6e212cc9_2_259"/>
          <p:cNvSpPr/>
          <p:nvPr/>
        </p:nvSpPr>
        <p:spPr>
          <a:xfrm flipH="1">
            <a:off x="496415" y="1607050"/>
            <a:ext cx="14856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Colour and Size of each point does not mean anything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13a6e212cc9_2_259"/>
          <p:cNvSpPr/>
          <p:nvPr/>
        </p:nvSpPr>
        <p:spPr>
          <a:xfrm flipH="1">
            <a:off x="2763895" y="1607050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Instruction to click for more details does not do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anything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13a6e212cc9_2_259"/>
          <p:cNvSpPr/>
          <p:nvPr/>
        </p:nvSpPr>
        <p:spPr>
          <a:xfrm flipH="1">
            <a:off x="4965038" y="1607050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Responsive and does not fit the screen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13a6e212cc9_2_259"/>
          <p:cNvSpPr/>
          <p:nvPr/>
        </p:nvSpPr>
        <p:spPr>
          <a:xfrm flipH="1">
            <a:off x="7166180" y="1607050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are not able to understand the trend 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g13a6e212cc9_2_259"/>
          <p:cNvCxnSpPr>
            <a:stCxn id="134" idx="2"/>
            <a:endCxn id="135" idx="0"/>
          </p:cNvCxnSpPr>
          <p:nvPr/>
        </p:nvCxnSpPr>
        <p:spPr>
          <a:xfrm rot="5400000">
            <a:off x="2677200" y="-287750"/>
            <a:ext cx="456900" cy="3332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g13a6e212cc9_2_259"/>
          <p:cNvCxnSpPr>
            <a:stCxn id="134" idx="2"/>
            <a:endCxn id="136" idx="0"/>
          </p:cNvCxnSpPr>
          <p:nvPr/>
        </p:nvCxnSpPr>
        <p:spPr>
          <a:xfrm rot="5400000">
            <a:off x="3809850" y="844900"/>
            <a:ext cx="456900" cy="1067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g13a6e212cc9_2_259"/>
          <p:cNvCxnSpPr>
            <a:stCxn id="134" idx="2"/>
            <a:endCxn id="138" idx="0"/>
          </p:cNvCxnSpPr>
          <p:nvPr/>
        </p:nvCxnSpPr>
        <p:spPr>
          <a:xfrm flipH="1" rot="-5400000">
            <a:off x="6010950" y="-288800"/>
            <a:ext cx="456900" cy="3334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g13a6e212cc9_2_259"/>
          <p:cNvCxnSpPr>
            <a:stCxn id="134" idx="2"/>
            <a:endCxn id="137" idx="0"/>
          </p:cNvCxnSpPr>
          <p:nvPr/>
        </p:nvCxnSpPr>
        <p:spPr>
          <a:xfrm flipH="1" rot="-5400000">
            <a:off x="4910400" y="811750"/>
            <a:ext cx="456900" cy="1133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g13a6e212cc9_2_259"/>
          <p:cNvSpPr/>
          <p:nvPr/>
        </p:nvSpPr>
        <p:spPr>
          <a:xfrm flipH="1">
            <a:off x="457200" y="2923375"/>
            <a:ext cx="8229600" cy="442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Critic table - Task 2 </a:t>
            </a:r>
            <a:endParaRPr b="0" i="0" sz="18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g13a6e212cc9_2_259"/>
          <p:cNvSpPr/>
          <p:nvPr/>
        </p:nvSpPr>
        <p:spPr>
          <a:xfrm flipH="1">
            <a:off x="496415" y="3823075"/>
            <a:ext cx="14856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given table shows nearby blocks, years, floors, units, transactions but is not meaningful.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13a6e212cc9_2_259"/>
          <p:cNvSpPr/>
          <p:nvPr/>
        </p:nvSpPr>
        <p:spPr>
          <a:xfrm flipH="1">
            <a:off x="3831295" y="3823075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street map and table does not answer the “why” of the second question.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13a6e212cc9_2_259"/>
          <p:cNvSpPr/>
          <p:nvPr/>
        </p:nvSpPr>
        <p:spPr>
          <a:xfrm flipH="1">
            <a:off x="7205388" y="3823075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pins in the street map does not tally with the number of items/rows in the table.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g13a6e212cc9_2_259"/>
          <p:cNvCxnSpPr>
            <a:stCxn id="143" idx="2"/>
            <a:endCxn id="144" idx="0"/>
          </p:cNvCxnSpPr>
          <p:nvPr/>
        </p:nvCxnSpPr>
        <p:spPr>
          <a:xfrm rot="5400000">
            <a:off x="2677200" y="1928275"/>
            <a:ext cx="456900" cy="3332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g13a6e212cc9_2_259"/>
          <p:cNvCxnSpPr>
            <a:stCxn id="143" idx="2"/>
            <a:endCxn id="145" idx="0"/>
          </p:cNvCxnSpPr>
          <p:nvPr/>
        </p:nvCxnSpPr>
        <p:spPr>
          <a:xfrm flipH="1" rot="-5400000">
            <a:off x="4343850" y="3594325"/>
            <a:ext cx="456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g13a6e212cc9_2_259"/>
          <p:cNvCxnSpPr>
            <a:stCxn id="143" idx="2"/>
            <a:endCxn id="146" idx="0"/>
          </p:cNvCxnSpPr>
          <p:nvPr/>
        </p:nvCxnSpPr>
        <p:spPr>
          <a:xfrm flipH="1" rot="-5400000">
            <a:off x="6030600" y="1907575"/>
            <a:ext cx="456900" cy="3374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a7ce40fd0_0_176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Improvements for design</a:t>
            </a:r>
            <a:endParaRPr/>
          </a:p>
        </p:txBody>
      </p:sp>
      <p:pic>
        <p:nvPicPr>
          <p:cNvPr id="155" name="Google Shape;155;g13a7ce40fd0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700" y="836750"/>
            <a:ext cx="5894609" cy="40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g13a6e212cc9_2_310"/>
          <p:cNvGraphicFramePr/>
          <p:nvPr/>
        </p:nvGraphicFramePr>
        <p:xfrm>
          <a:off x="228600" y="4718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{117ECADC-670D-4296-872D-3D458BE815A7}</a:tableStyleId>
              </a:tblPr>
              <a:tblGrid>
                <a:gridCol w="8686800"/>
              </a:tblGrid>
              <a:tr h="52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Improvements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Have same sized dots in the scatter plot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Each dot can be coloured based on a colour spectrum (of light to dark colours ), indicating the storey range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Checkbox function can be implemented to allow user to filter based on flat type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Clicking on a point will introduce a box beside the graph showing the various details of the resale  transaction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 user to select up to 2 dots to compare the resale transaction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coloured points (storey-range) and filtering based on flat type allows a fair comparison of equal basis.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 the function of selecting 2 dots it allows the user to further examine the flat model (if varying)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a6e212cc9_0_212"/>
          <p:cNvSpPr txBox="1"/>
          <p:nvPr>
            <p:ph type="title"/>
          </p:nvPr>
        </p:nvSpPr>
        <p:spPr>
          <a:xfrm>
            <a:off x="457200" y="1828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 2</a:t>
            </a:r>
            <a:endParaRPr b="1" sz="4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6" name="Google Shape;166;g13a6e212cc9_0_212"/>
          <p:cNvSpPr txBox="1"/>
          <p:nvPr>
            <p:ph type="title"/>
          </p:nvPr>
        </p:nvSpPr>
        <p:spPr>
          <a:xfrm>
            <a:off x="457200" y="24771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https://www.worldbank.org/en/programs/debt-statistics/dssi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gile Project Management Infographics by Slidesgo">
  <a:themeElements>
    <a:clrScheme name="Simple Light">
      <a:dk1>
        <a:srgbClr val="000000"/>
      </a:dk1>
      <a:lt1>
        <a:srgbClr val="FFFFFF"/>
      </a:lt1>
      <a:dk2>
        <a:srgbClr val="797D62"/>
      </a:dk2>
      <a:lt2>
        <a:srgbClr val="9B9B7A"/>
      </a:lt2>
      <a:accent1>
        <a:srgbClr val="D9AE94"/>
      </a:accent1>
      <a:accent2>
        <a:srgbClr val="F1DCA7"/>
      </a:accent2>
      <a:accent3>
        <a:srgbClr val="FFCB69"/>
      </a:accent3>
      <a:accent4>
        <a:srgbClr val="D08C60"/>
      </a:accent4>
      <a:accent5>
        <a:srgbClr val="997B66"/>
      </a:accent5>
      <a:accent6>
        <a:srgbClr val="EEEEE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