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giUdawDNEIy2BBVhbABqI2aKD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848AFF-E255-409C-97D6-51120EA2FF11}">
  <a:tblStyle styleId="{A0848AFF-E255-409C-97D6-51120EA2FF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6e212cc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a6e212cc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6e212cc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a6e212cc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7ce40f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7ce40f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7ce40f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7ce40f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a6e212c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3a6e212c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7ce40f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a7ce40f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7ce40f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a7ce40f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7ce40f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a7ce40f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a7ce40f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3a7ce40f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7ce40f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a7ce40f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6e212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6e212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7ce40fd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a7ce40fd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a7ce40f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a7ce40f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aa9af0e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aa9af0e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6e212c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a6e212c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6e212cc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a6e212cc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6e212cc9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a6e212cc9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7ce40fd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a7ce40fd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6e212cc9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a6e212cc9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6e212cc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6e212cc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6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b="0" i="0" sz="30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CSC3007</a:t>
            </a:r>
            <a:endParaRPr/>
          </a:p>
        </p:txBody>
      </p:sp>
      <p:grpSp>
        <p:nvGrpSpPr>
          <p:cNvPr id="42" name="Google Shape;42;p1"/>
          <p:cNvGrpSpPr/>
          <p:nvPr/>
        </p:nvGrpSpPr>
        <p:grpSpPr>
          <a:xfrm>
            <a:off x="4259398" y="1071673"/>
            <a:ext cx="7904483" cy="3000154"/>
            <a:chOff x="4259398" y="1123886"/>
            <a:chExt cx="7904483" cy="3000154"/>
          </a:xfrm>
        </p:grpSpPr>
        <p:sp>
          <p:nvSpPr>
            <p:cNvPr id="43" name="Google Shape;43;p1"/>
            <p:cNvSpPr/>
            <p:nvPr/>
          </p:nvSpPr>
          <p:spPr>
            <a:xfrm>
              <a:off x="6597905" y="1123886"/>
              <a:ext cx="1599383" cy="819936"/>
            </a:xfrm>
            <a:custGeom>
              <a:rect b="b" l="l" r="r" t="t"/>
              <a:pathLst>
                <a:path extrusionOk="0" h="990692" w="1932462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259398" y="1123886"/>
              <a:ext cx="2469934" cy="1467788"/>
            </a:xfrm>
            <a:custGeom>
              <a:rect b="b" l="l" r="r" t="t"/>
              <a:pathLst>
                <a:path extrusionOk="0" h="1773462" w="2984309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9602843" y="1123886"/>
              <a:ext cx="2561038" cy="1649996"/>
            </a:xfrm>
            <a:custGeom>
              <a:rect b="b" l="l" r="r" t="t"/>
              <a:pathLst>
                <a:path extrusionOk="0" h="1993616" w="3094386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072947" y="1123886"/>
              <a:ext cx="1649996" cy="819936"/>
            </a:xfrm>
            <a:custGeom>
              <a:rect b="b" l="l" r="r" t="t"/>
              <a:pathLst>
                <a:path extrusionOk="0" h="990692" w="1993616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9265039" y="2646129"/>
              <a:ext cx="2895086" cy="1477911"/>
            </a:xfrm>
            <a:custGeom>
              <a:rect b="b" l="l" r="r" t="t"/>
              <a:pathLst>
                <a:path extrusionOk="0" h="1785693" w="3498001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7015874" y="3301775"/>
              <a:ext cx="2378829" cy="819936"/>
            </a:xfrm>
            <a:custGeom>
              <a:rect b="b" l="l" r="r" t="t"/>
              <a:pathLst>
                <a:path extrusionOk="0" h="990692" w="2874232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260608" y="2473899"/>
              <a:ext cx="2884963" cy="1649996"/>
            </a:xfrm>
            <a:custGeom>
              <a:rect b="b" l="l" r="r" t="t"/>
              <a:pathLst>
                <a:path extrusionOk="0" h="1993616" w="348577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5030584" y="1357689"/>
              <a:ext cx="558579" cy="55417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256689" y="1422739"/>
              <a:ext cx="101961" cy="227559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7262295" y="1408399"/>
              <a:ext cx="292609" cy="292609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7129287" y="1278346"/>
              <a:ext cx="558579" cy="555624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8713933" y="1278378"/>
              <a:ext cx="430026" cy="555577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1152960" y="1580932"/>
              <a:ext cx="576589" cy="359334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1181973" y="1803797"/>
              <a:ext cx="579440" cy="360989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1278991" y="1693951"/>
              <a:ext cx="354966" cy="354920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0522270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639321" y="3611514"/>
              <a:ext cx="253930" cy="18533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954905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084456" y="3592927"/>
              <a:ext cx="230855" cy="222487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294920" y="3470771"/>
              <a:ext cx="172889" cy="113128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120752" y="3728136"/>
              <a:ext cx="174209" cy="114407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064854" y="3412268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324786" y="3613729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6e212cc9_0_21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World bank debts statistics DSSI</a:t>
            </a:r>
            <a:endParaRPr/>
          </a:p>
        </p:txBody>
      </p:sp>
      <p:sp>
        <p:nvSpPr>
          <p:cNvPr id="172" name="Google Shape;172;g13a6e212cc9_0_217"/>
          <p:cNvSpPr/>
          <p:nvPr/>
        </p:nvSpPr>
        <p:spPr>
          <a:xfrm>
            <a:off x="227677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13a6e212cc9_0_217"/>
          <p:cNvGrpSpPr/>
          <p:nvPr/>
        </p:nvGrpSpPr>
        <p:grpSpPr>
          <a:xfrm>
            <a:off x="2504613" y="2355997"/>
            <a:ext cx="1455925" cy="1357278"/>
            <a:chOff x="681738" y="2975122"/>
            <a:chExt cx="1455925" cy="1357278"/>
          </a:xfrm>
        </p:grpSpPr>
        <p:sp>
          <p:nvSpPr>
            <p:cNvPr id="174" name="Google Shape;174;g13a6e212cc9_0_217"/>
            <p:cNvSpPr txBox="1"/>
            <p:nvPr/>
          </p:nvSpPr>
          <p:spPr>
            <a:xfrm>
              <a:off x="683563" y="36145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Shows countries that the debtor (country)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owes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to and the amount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g13a6e212cc9_0_217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Debtors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76" name="Google Shape;176;g13a6e212cc9_0_217"/>
          <p:cNvGrpSpPr/>
          <p:nvPr/>
        </p:nvGrpSpPr>
        <p:grpSpPr>
          <a:xfrm>
            <a:off x="2946566" y="1680841"/>
            <a:ext cx="572060" cy="572687"/>
            <a:chOff x="-61784125" y="1931250"/>
            <a:chExt cx="316650" cy="317050"/>
          </a:xfrm>
        </p:grpSpPr>
        <p:sp>
          <p:nvSpPr>
            <p:cNvPr id="177" name="Google Shape;177;g13a6e212cc9_0_217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3a6e212cc9_0_217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3a6e212cc9_0_217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3a6e212cc9_0_217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3a6e212cc9_0_217"/>
          <p:cNvSpPr/>
          <p:nvPr/>
        </p:nvSpPr>
        <p:spPr>
          <a:xfrm>
            <a:off x="472502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13a6e212cc9_0_217"/>
          <p:cNvGrpSpPr/>
          <p:nvPr/>
        </p:nvGrpSpPr>
        <p:grpSpPr>
          <a:xfrm>
            <a:off x="4952863" y="2355997"/>
            <a:ext cx="1455025" cy="1326478"/>
            <a:chOff x="681738" y="2975122"/>
            <a:chExt cx="1455025" cy="1326478"/>
          </a:xfrm>
        </p:grpSpPr>
        <p:sp>
          <p:nvSpPr>
            <p:cNvPr id="183" name="Google Shape;183;g13a6e212cc9_0_217"/>
            <p:cNvSpPr txBox="1"/>
            <p:nvPr/>
          </p:nvSpPr>
          <p:spPr>
            <a:xfrm>
              <a:off x="682663" y="35837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Shows countries that the creditor (country) 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lends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and the amount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13a6e212cc9_0_217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Creditors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85" name="Google Shape;185;g13a6e212cc9_0_217"/>
          <p:cNvGrpSpPr/>
          <p:nvPr/>
        </p:nvGrpSpPr>
        <p:grpSpPr>
          <a:xfrm>
            <a:off x="5394804" y="1683379"/>
            <a:ext cx="572037" cy="567611"/>
            <a:chOff x="2508825" y="2318350"/>
            <a:chExt cx="297750" cy="295400"/>
          </a:xfrm>
        </p:grpSpPr>
        <p:sp>
          <p:nvSpPr>
            <p:cNvPr id="186" name="Google Shape;186;g13a6e212cc9_0_217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3a6e212cc9_0_217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a6e212cc9_0_25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193" name="Google Shape;193;g13a6e212cc9_0_256"/>
          <p:cNvGrpSpPr/>
          <p:nvPr/>
        </p:nvGrpSpPr>
        <p:grpSpPr>
          <a:xfrm>
            <a:off x="4697575" y="2544938"/>
            <a:ext cx="2121005" cy="1299913"/>
            <a:chOff x="2361984" y="751650"/>
            <a:chExt cx="2121005" cy="1299913"/>
          </a:xfrm>
        </p:grpSpPr>
        <p:sp>
          <p:nvSpPr>
            <p:cNvPr id="194" name="Google Shape;194;g13a6e212cc9_0_256"/>
            <p:cNvSpPr txBox="1"/>
            <p:nvPr/>
          </p:nvSpPr>
          <p:spPr>
            <a:xfrm>
              <a:off x="2361984" y="1123063"/>
              <a:ext cx="2121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</a:t>
              </a: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debtors (countries), list of creditors (countries), amount that debtors owe creditors / Amount that creditors loan to debtors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g13a6e212cc9_0_256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6" name="Google Shape;196;g13a6e212cc9_0_256"/>
          <p:cNvGrpSpPr/>
          <p:nvPr/>
        </p:nvGrpSpPr>
        <p:grpSpPr>
          <a:xfrm>
            <a:off x="6858725" y="2544938"/>
            <a:ext cx="2121005" cy="1348200"/>
            <a:chOff x="2361984" y="751650"/>
            <a:chExt cx="2121005" cy="1348200"/>
          </a:xfrm>
        </p:grpSpPr>
        <p:sp>
          <p:nvSpPr>
            <p:cNvPr id="197" name="Google Shape;197;g13a6e212cc9_0_256"/>
            <p:cNvSpPr txBox="1"/>
            <p:nvPr/>
          </p:nvSpPr>
          <p:spPr>
            <a:xfrm>
              <a:off x="2361984" y="1123050"/>
              <a:ext cx="2107800" cy="9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debtors (countries), list of creditors (countries), amount that debtors owe creditors / Amount that creditors loan to debtors</a:t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g13a6e212cc9_0_256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on hover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9" name="Google Shape;199;g13a6e212cc9_0_256"/>
          <p:cNvSpPr/>
          <p:nvPr/>
        </p:nvSpPr>
        <p:spPr>
          <a:xfrm>
            <a:off x="4697525" y="1463050"/>
            <a:ext cx="4282200" cy="31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13a6e212cc9_0_256"/>
          <p:cNvSpPr txBox="1"/>
          <p:nvPr/>
        </p:nvSpPr>
        <p:spPr>
          <a:xfrm flipH="1">
            <a:off x="4697525" y="1798650"/>
            <a:ext cx="4282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 the debt due by the creditor or debtor country.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13a6e212cc9_0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5" y="955210"/>
            <a:ext cx="3581581" cy="19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a6e212cc9_0_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3016625"/>
            <a:ext cx="3159707" cy="1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a7ce40fd0_0_5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</a:t>
            </a:r>
            <a:endParaRPr/>
          </a:p>
        </p:txBody>
      </p:sp>
      <p:pic>
        <p:nvPicPr>
          <p:cNvPr id="208" name="Google Shape;208;g13a7ce40fd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38" y="904425"/>
            <a:ext cx="7508220" cy="4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7ce40fd0_0_4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</a:t>
            </a:r>
            <a:endParaRPr/>
          </a:p>
        </p:txBody>
      </p:sp>
      <p:pic>
        <p:nvPicPr>
          <p:cNvPr id="214" name="Google Shape;214;g13a7ce40fd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00" y="990250"/>
            <a:ext cx="6614200" cy="39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g13a6e212cc9_0_362"/>
          <p:cNvGraphicFramePr/>
          <p:nvPr/>
        </p:nvGraphicFramePr>
        <p:xfrm>
          <a:off x="289825" y="613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{A0848AFF-E255-409C-97D6-51120EA2FF11}</a:tableStyleId>
              </a:tblPr>
              <a:tblGrid>
                <a:gridCol w="8564350"/>
              </a:tblGrid>
              <a:tr h="11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Idiom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idiom chosen is a treemap chart. The treemap conveys the overall relationships (between the debtors and creditors) in a large dataset.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Each rectangle shows the debtor country, creditor country and the debt. Additionally, the area of the rectangles denotes the debt.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exists a slider below the treemap which indicates the month &amp; year.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 can select a rectangle and an additional tooltip will appear which includes “Keep only”, “Exclude” and “View Data” features.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a7ce40fd0_0_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13a7ce40fd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175" y="1775775"/>
            <a:ext cx="4438100" cy="26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3a7ce40fd0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75" y="2024050"/>
            <a:ext cx="4256600" cy="1998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3a7ce40fd0_0_37"/>
          <p:cNvSpPr txBox="1"/>
          <p:nvPr/>
        </p:nvSpPr>
        <p:spPr>
          <a:xfrm>
            <a:off x="2126925" y="1287875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Monthly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13a7ce40fd0_0_37"/>
          <p:cNvSpPr txBox="1"/>
          <p:nvPr/>
        </p:nvSpPr>
        <p:spPr>
          <a:xfrm>
            <a:off x="6304300" y="12878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Yearly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13a7ce40fd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25" y="972250"/>
            <a:ext cx="7431374" cy="396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3a7ce40fd0_0_60"/>
          <p:cNvSpPr/>
          <p:nvPr/>
        </p:nvSpPr>
        <p:spPr>
          <a:xfrm flipH="1">
            <a:off x="2567150" y="2160450"/>
            <a:ext cx="1672800" cy="18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debt amount is denoted by the area of the rectangle. However, making comparisons is difficult using visual perception. (Size/Area is not representative)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3a7ce40fd0_0_60"/>
          <p:cNvSpPr/>
          <p:nvPr/>
        </p:nvSpPr>
        <p:spPr>
          <a:xfrm flipH="1">
            <a:off x="4965050" y="2084250"/>
            <a:ext cx="1672800" cy="18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slider is hard to navigate to the exact year and month.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13a7ce40fd0_0_60"/>
          <p:cNvCxnSpPr>
            <a:endCxn id="235" idx="2"/>
          </p:cNvCxnSpPr>
          <p:nvPr/>
        </p:nvCxnSpPr>
        <p:spPr>
          <a:xfrm flipH="1" rot="10800000">
            <a:off x="5033450" y="3973650"/>
            <a:ext cx="768000" cy="7119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13a7ce40fd0_0_6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Monthly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7ce40fd0_0_7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Yearly</a:t>
            </a:r>
            <a:endParaRPr/>
          </a:p>
        </p:txBody>
      </p:sp>
      <p:sp>
        <p:nvSpPr>
          <p:cNvPr id="243" name="Google Shape;243;g13a7ce40fd0_0_74"/>
          <p:cNvSpPr/>
          <p:nvPr/>
        </p:nvSpPr>
        <p:spPr>
          <a:xfrm flipH="1">
            <a:off x="559050" y="1067700"/>
            <a:ext cx="2220300" cy="1737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“Keep Only” feature can cause the visualisation to ‘disappear’ which makes it annoying and frustrating as the feature does not do anything beneficial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13a7ce40fd0_0_74"/>
          <p:cNvPicPr preferRelativeResize="0"/>
          <p:nvPr/>
        </p:nvPicPr>
        <p:blipFill rotWithShape="1">
          <a:blip r:embed="rId3">
            <a:alphaModFix/>
          </a:blip>
          <a:srcRect b="3232" l="9534" r="10343" t="11704"/>
          <a:stretch/>
        </p:blipFill>
        <p:spPr>
          <a:xfrm>
            <a:off x="3296250" y="1067700"/>
            <a:ext cx="5457024" cy="327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13a7ce40fd0_0_74"/>
          <p:cNvCxnSpPr>
            <a:endCxn id="243" idx="1"/>
          </p:cNvCxnSpPr>
          <p:nvPr/>
        </p:nvCxnSpPr>
        <p:spPr>
          <a:xfrm rot="10800000">
            <a:off x="2779350" y="1936200"/>
            <a:ext cx="3550500" cy="14034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13a7ce40fd0_0_74"/>
          <p:cNvSpPr/>
          <p:nvPr/>
        </p:nvSpPr>
        <p:spPr>
          <a:xfrm flipH="1">
            <a:off x="559050" y="2931775"/>
            <a:ext cx="2220300" cy="1737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lot of the rectangles, with smaller debt size, are too small to be viewed properly.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7ce40fd0_0_11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Yearly &amp; Monthly Design</a:t>
            </a:r>
            <a:endParaRPr/>
          </a:p>
        </p:txBody>
      </p:sp>
      <p:pic>
        <p:nvPicPr>
          <p:cNvPr id="252" name="Google Shape;252;g13a7ce40fd0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5" y="955210"/>
            <a:ext cx="3581581" cy="19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3a7ce40fd0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3016625"/>
            <a:ext cx="3159707" cy="19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a7ce40fd0_0_114"/>
          <p:cNvSpPr/>
          <p:nvPr/>
        </p:nvSpPr>
        <p:spPr>
          <a:xfrm flipH="1">
            <a:off x="4058850" y="1067700"/>
            <a:ext cx="4729800" cy="3711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expect the monthly and annual presentations to present similar representation of results but the monthly and annual representations have a totally different representation.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representation shows perspective of which debtor owes which creditors and how much.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Annual representation shows 2 treemaps side-by-side; debtor perspective for one treemap and creditor for the other treemap.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a7ce40fd0_0_131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60" name="Google Shape;260;g13a7ce40fd0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904425"/>
            <a:ext cx="8775158" cy="400195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3a7ce40fd0_0_131"/>
          <p:cNvSpPr/>
          <p:nvPr/>
        </p:nvSpPr>
        <p:spPr>
          <a:xfrm>
            <a:off x="932100" y="1991300"/>
            <a:ext cx="1347300" cy="4659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a7ce40fd0_0_131"/>
          <p:cNvSpPr/>
          <p:nvPr/>
        </p:nvSpPr>
        <p:spPr>
          <a:xfrm>
            <a:off x="3092750" y="1991300"/>
            <a:ext cx="1347300" cy="4659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a7ce40fd0_0_131"/>
          <p:cNvSpPr/>
          <p:nvPr/>
        </p:nvSpPr>
        <p:spPr>
          <a:xfrm flipH="1">
            <a:off x="533400" y="2821750"/>
            <a:ext cx="1881600" cy="153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to see the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choropleth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map either from a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debtor or creditor perspective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3a7ce40fd0_0_131"/>
          <p:cNvSpPr/>
          <p:nvPr/>
        </p:nvSpPr>
        <p:spPr>
          <a:xfrm flipH="1">
            <a:off x="4956525" y="1991300"/>
            <a:ext cx="1881600" cy="153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Users can filter based on year, with the default showing the present/latest year.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g13a7ce40fd0_0_131"/>
          <p:cNvCxnSpPr>
            <a:stCxn id="261" idx="2"/>
            <a:endCxn id="263" idx="0"/>
          </p:cNvCxnSpPr>
          <p:nvPr/>
        </p:nvCxnSpPr>
        <p:spPr>
          <a:xfrm flipH="1">
            <a:off x="1474350" y="2457200"/>
            <a:ext cx="131400" cy="3645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13a7ce40fd0_0_131"/>
          <p:cNvCxnSpPr>
            <a:stCxn id="262" idx="3"/>
            <a:endCxn id="264" idx="3"/>
          </p:cNvCxnSpPr>
          <p:nvPr/>
        </p:nvCxnSpPr>
        <p:spPr>
          <a:xfrm>
            <a:off x="4440050" y="2224250"/>
            <a:ext cx="516600" cy="53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6e212cc9_0_0"/>
          <p:cNvSpPr txBox="1"/>
          <p:nvPr>
            <p:ph type="title"/>
          </p:nvPr>
        </p:nvSpPr>
        <p:spPr>
          <a:xfrm>
            <a:off x="457200" y="1828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1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" name="Google Shape;71;g13a6e212cc9_0_0"/>
          <p:cNvSpPr txBox="1"/>
          <p:nvPr>
            <p:ph type="title"/>
          </p:nvPr>
        </p:nvSpPr>
        <p:spPr>
          <a:xfrm>
            <a:off x="457200" y="24771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https://sgp.fyi/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7ce40fd0_0_145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72" name="Google Shape;272;g13a7ce40fd0_0_145"/>
          <p:cNvPicPr preferRelativeResize="0"/>
          <p:nvPr/>
        </p:nvPicPr>
        <p:blipFill rotWithShape="1">
          <a:blip r:embed="rId3">
            <a:alphaModFix/>
          </a:blip>
          <a:srcRect b="17542" l="0" r="47652" t="24216"/>
          <a:stretch/>
        </p:blipFill>
        <p:spPr>
          <a:xfrm>
            <a:off x="390625" y="1308850"/>
            <a:ext cx="4593777" cy="233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g13a7ce40fd0_0_145"/>
          <p:cNvCxnSpPr/>
          <p:nvPr/>
        </p:nvCxnSpPr>
        <p:spPr>
          <a:xfrm flipH="1" rot="10800000">
            <a:off x="3559000" y="1524150"/>
            <a:ext cx="2250000" cy="10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g13a7ce40fd0_0_145"/>
          <p:cNvSpPr/>
          <p:nvPr/>
        </p:nvSpPr>
        <p:spPr>
          <a:xfrm flipH="1">
            <a:off x="5975150" y="1084725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Choropleth map shows creditor country regions coloured - Countries that does not have debtors will not be coloured.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13a7ce40fd0_0_145"/>
          <p:cNvSpPr/>
          <p:nvPr/>
        </p:nvSpPr>
        <p:spPr>
          <a:xfrm flipH="1">
            <a:off x="5975150" y="2554950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debtor option uses the same idiom but for debtor’s perspective.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7ce40fd0_0_163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81" name="Google Shape;281;g13a7ce40fd0_0_163"/>
          <p:cNvPicPr preferRelativeResize="0"/>
          <p:nvPr/>
        </p:nvPicPr>
        <p:blipFill rotWithShape="1">
          <a:blip r:embed="rId3">
            <a:alphaModFix/>
          </a:blip>
          <a:srcRect b="6339" l="47548" r="6376" t="23769"/>
          <a:stretch/>
        </p:blipFill>
        <p:spPr>
          <a:xfrm>
            <a:off x="582700" y="1479150"/>
            <a:ext cx="4289352" cy="296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3a7ce40fd0_0_163"/>
          <p:cNvSpPr/>
          <p:nvPr/>
        </p:nvSpPr>
        <p:spPr>
          <a:xfrm flipH="1">
            <a:off x="5410350" y="1739175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a creditor country updates the bar graph which shows the debt amount on the y-axis and the different debtor country on the x-axis.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3a7ce40fd0_0_163"/>
          <p:cNvSpPr/>
          <p:nvPr/>
        </p:nvSpPr>
        <p:spPr>
          <a:xfrm flipH="1">
            <a:off x="5410350" y="3012150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default bar graph shows the country that loaned out the most.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a9af0ebe_0_4"/>
          <p:cNvSpPr txBox="1"/>
          <p:nvPr>
            <p:ph type="title"/>
          </p:nvPr>
        </p:nvSpPr>
        <p:spPr>
          <a:xfrm>
            <a:off x="457200" y="2285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you!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6e212cc9_0_15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SGP.fyi</a:t>
            </a:r>
            <a:endParaRPr/>
          </a:p>
        </p:txBody>
      </p:sp>
      <p:sp>
        <p:nvSpPr>
          <p:cNvPr id="77" name="Google Shape;77;g13a6e212cc9_0_158"/>
          <p:cNvSpPr/>
          <p:nvPr/>
        </p:nvSpPr>
        <p:spPr>
          <a:xfrm>
            <a:off x="2559975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3a6e212cc9_0_158"/>
          <p:cNvSpPr/>
          <p:nvPr/>
        </p:nvSpPr>
        <p:spPr>
          <a:xfrm flipH="1" rot="10800000">
            <a:off x="2559983" y="4247248"/>
            <a:ext cx="1911600" cy="473859"/>
          </a:xfrm>
          <a:prstGeom prst="round2SameRect">
            <a:avLst>
              <a:gd fmla="val 25594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3a6e212cc9_0_158"/>
          <p:cNvSpPr/>
          <p:nvPr/>
        </p:nvSpPr>
        <p:spPr>
          <a:xfrm>
            <a:off x="2559983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Display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details based on query</a:t>
            </a:r>
            <a:endParaRPr b="0" i="0" sz="1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g13a6e212cc9_0_158"/>
          <p:cNvSpPr/>
          <p:nvPr/>
        </p:nvSpPr>
        <p:spPr>
          <a:xfrm>
            <a:off x="453900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3a6e212cc9_0_158"/>
          <p:cNvSpPr/>
          <p:nvPr/>
        </p:nvSpPr>
        <p:spPr>
          <a:xfrm>
            <a:off x="6772150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3a6e212cc9_0_158"/>
          <p:cNvSpPr/>
          <p:nvPr/>
        </p:nvSpPr>
        <p:spPr>
          <a:xfrm>
            <a:off x="6772150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Display sales transactions</a:t>
            </a:r>
            <a:endParaRPr b="0" i="0" sz="1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3" name="Google Shape;83;g13a6e212cc9_0_158"/>
          <p:cNvGrpSpPr/>
          <p:nvPr/>
        </p:nvGrpSpPr>
        <p:grpSpPr>
          <a:xfrm>
            <a:off x="681738" y="2508397"/>
            <a:ext cx="1455925" cy="1128678"/>
            <a:chOff x="681738" y="2975122"/>
            <a:chExt cx="1455925" cy="1128678"/>
          </a:xfrm>
        </p:grpSpPr>
        <p:sp>
          <p:nvSpPr>
            <p:cNvPr id="84" name="Google Shape;84;g13a6e212cc9_0_158"/>
            <p:cNvSpPr txBox="1"/>
            <p:nvPr/>
          </p:nvSpPr>
          <p:spPr>
            <a:xfrm>
              <a:off x="683563" y="33859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Allows user to query for a particular block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13a6e212cc9_0_158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Query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86" name="Google Shape;86;g13a6e212cc9_0_158"/>
          <p:cNvSpPr/>
          <p:nvPr/>
        </p:nvSpPr>
        <p:spPr>
          <a:xfrm flipH="1" rot="10800000">
            <a:off x="6772150" y="4247248"/>
            <a:ext cx="1911600" cy="473859"/>
          </a:xfrm>
          <a:prstGeom prst="round2SameRect">
            <a:avLst>
              <a:gd fmla="val 25594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13a6e212cc9_0_158"/>
          <p:cNvGrpSpPr/>
          <p:nvPr/>
        </p:nvGrpSpPr>
        <p:grpSpPr>
          <a:xfrm>
            <a:off x="1123691" y="1833241"/>
            <a:ext cx="572060" cy="572687"/>
            <a:chOff x="-61784125" y="1931250"/>
            <a:chExt cx="316650" cy="317050"/>
          </a:xfrm>
        </p:grpSpPr>
        <p:sp>
          <p:nvSpPr>
            <p:cNvPr id="88" name="Google Shape;88;g13a6e212cc9_0_15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3a6e212cc9_0_15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3a6e212cc9_0_15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3a6e212cc9_0_15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g13a6e212cc9_0_158"/>
          <p:cNvSpPr txBox="1"/>
          <p:nvPr/>
        </p:nvSpPr>
        <p:spPr>
          <a:xfrm>
            <a:off x="2788730" y="2992680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nearby HDBs around the queried HDB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13a6e212cc9_0_158"/>
          <p:cNvSpPr txBox="1"/>
          <p:nvPr/>
        </p:nvSpPr>
        <p:spPr>
          <a:xfrm>
            <a:off x="7000900" y="2927274"/>
            <a:ext cx="1454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the amount of transaction of sales for each HDB in the area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3a6e212cc9_0_158"/>
          <p:cNvSpPr/>
          <p:nvPr/>
        </p:nvSpPr>
        <p:spPr>
          <a:xfrm flipH="1" rot="10800000">
            <a:off x="1312075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3a6e212cc9_0_158"/>
          <p:cNvSpPr/>
          <p:nvPr/>
        </p:nvSpPr>
        <p:spPr>
          <a:xfrm flipH="1" rot="10800000">
            <a:off x="5531650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a6e212cc9_0_158"/>
          <p:cNvSpPr/>
          <p:nvPr/>
        </p:nvSpPr>
        <p:spPr>
          <a:xfrm>
            <a:off x="472502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g13a6e212cc9_0_158"/>
          <p:cNvGrpSpPr/>
          <p:nvPr/>
        </p:nvGrpSpPr>
        <p:grpSpPr>
          <a:xfrm>
            <a:off x="4952863" y="2584597"/>
            <a:ext cx="1455025" cy="1326478"/>
            <a:chOff x="681738" y="3051322"/>
            <a:chExt cx="1455025" cy="1326478"/>
          </a:xfrm>
        </p:grpSpPr>
        <p:sp>
          <p:nvSpPr>
            <p:cNvPr id="98" name="Google Shape;98;g13a6e212cc9_0_158"/>
            <p:cNvSpPr txBox="1"/>
            <p:nvPr/>
          </p:nvSpPr>
          <p:spPr>
            <a:xfrm>
              <a:off x="682663" y="36599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Display past sales of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block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in a scatterplot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3a6e212cc9_0_158"/>
            <p:cNvSpPr/>
            <p:nvPr/>
          </p:nvSpPr>
          <p:spPr>
            <a:xfrm>
              <a:off x="681738" y="30513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Display Past Sales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00" name="Google Shape;100;g13a6e212cc9_0_158"/>
          <p:cNvGrpSpPr/>
          <p:nvPr/>
        </p:nvGrpSpPr>
        <p:grpSpPr>
          <a:xfrm>
            <a:off x="5394816" y="1833241"/>
            <a:ext cx="572060" cy="572687"/>
            <a:chOff x="-61784125" y="1931250"/>
            <a:chExt cx="316650" cy="317050"/>
          </a:xfrm>
        </p:grpSpPr>
        <p:sp>
          <p:nvSpPr>
            <p:cNvPr id="101" name="Google Shape;101;g13a6e212cc9_0_15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3a6e212cc9_0_15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3a6e212cc9_0_15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3a6e212cc9_0_15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4773775" y="2773538"/>
            <a:ext cx="2121005" cy="1299913"/>
            <a:chOff x="2361984" y="751650"/>
            <a:chExt cx="2121005" cy="1299913"/>
          </a:xfrm>
        </p:grpSpPr>
        <p:sp>
          <p:nvSpPr>
            <p:cNvPr id="111" name="Google Shape;111;p8"/>
            <p:cNvSpPr txBox="1"/>
            <p:nvPr/>
          </p:nvSpPr>
          <p:spPr>
            <a:xfrm>
              <a:off x="2361984" y="1123063"/>
              <a:ext cx="2121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month, town, flat type, block, street name, storey range, floor area sqm, flat model, lease commence date, remaining lease and resale price.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" name="Google Shape;113;p8"/>
          <p:cNvGrpSpPr/>
          <p:nvPr/>
        </p:nvGrpSpPr>
        <p:grpSpPr>
          <a:xfrm>
            <a:off x="4773730" y="4121738"/>
            <a:ext cx="2121086" cy="928375"/>
            <a:chOff x="4094714" y="1798150"/>
            <a:chExt cx="2121086" cy="928375"/>
          </a:xfrm>
        </p:grpSpPr>
        <p:sp>
          <p:nvSpPr>
            <p:cNvPr id="114" name="Google Shape;114;p8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Year &amp; month of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transaction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x-Axis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16" name="Google Shape;11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600"/>
            <a:ext cx="4632470" cy="438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8"/>
          <p:cNvGrpSpPr/>
          <p:nvPr/>
        </p:nvGrpSpPr>
        <p:grpSpPr>
          <a:xfrm>
            <a:off x="6934880" y="4121738"/>
            <a:ext cx="2121086" cy="928375"/>
            <a:chOff x="4094714" y="1798150"/>
            <a:chExt cx="2121086" cy="928375"/>
          </a:xfrm>
        </p:grpSpPr>
        <p:sp>
          <p:nvSpPr>
            <p:cNvPr id="118" name="Google Shape;118;p8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Resale amount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-Axis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8"/>
          <p:cNvGrpSpPr/>
          <p:nvPr/>
        </p:nvGrpSpPr>
        <p:grpSpPr>
          <a:xfrm>
            <a:off x="6934925" y="2773538"/>
            <a:ext cx="2121005" cy="1348200"/>
            <a:chOff x="2361984" y="751650"/>
            <a:chExt cx="2121005" cy="1348200"/>
          </a:xfrm>
        </p:grpSpPr>
        <p:sp>
          <p:nvSpPr>
            <p:cNvPr id="121" name="Google Shape;121;p8"/>
            <p:cNvSpPr txBox="1"/>
            <p:nvPr/>
          </p:nvSpPr>
          <p:spPr>
            <a:xfrm>
              <a:off x="2361984" y="1123050"/>
              <a:ext cx="2107800" cy="9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year-month, resale amount, storey range, total square meters, price per square feet, flat type, and flat model of each transaction.</a:t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on hover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4773725" y="1158250"/>
            <a:ext cx="4282200" cy="31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8"/>
          <p:cNvSpPr txBox="1"/>
          <p:nvPr/>
        </p:nvSpPr>
        <p:spPr>
          <a:xfrm flipH="1">
            <a:off x="4773725" y="1469649"/>
            <a:ext cx="4282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long term price change/fluctuations on a particular HDB block?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are some of the other popular HDB blocks in that neighbourhood (and why)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g13a6e212cc9_2_153"/>
          <p:cNvGraphicFramePr/>
          <p:nvPr/>
        </p:nvGraphicFramePr>
        <p:xfrm>
          <a:off x="289825" y="918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{A0848AFF-E255-409C-97D6-51120EA2FF11}</a:tableStyleId>
              </a:tblPr>
              <a:tblGrid>
                <a:gridCol w="8564350"/>
              </a:tblGrid>
              <a:tr h="11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Idiom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idiom chosen is a scatter plot which shows the resale transaction for the selected block. Each coloured point of varying size on the scatter plot indicates a past resale transaction.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answer the second exploratory question, the idiom chosen is a street map and a table. The street map shows various red pins.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table displays a list of nearby blocks in the same street and is sorted numerically in an ascending order. with each item detailing the block/address, the start lease year, total number of floors, total number of units and total number of resale transaction.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6e212cc9_2_259"/>
          <p:cNvSpPr/>
          <p:nvPr/>
        </p:nvSpPr>
        <p:spPr>
          <a:xfrm flipH="1">
            <a:off x="457200" y="707350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Critic on 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scatter plot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- Task 1 </a:t>
            </a:r>
            <a:endParaRPr b="0" i="0" sz="18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" name="Google Shape;135;g13a6e212cc9_2_259"/>
          <p:cNvSpPr/>
          <p:nvPr/>
        </p:nvSpPr>
        <p:spPr>
          <a:xfrm flipH="1">
            <a:off x="496415" y="1607050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Colour and Size of each point does not mean anything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13a6e212cc9_2_259"/>
          <p:cNvSpPr/>
          <p:nvPr/>
        </p:nvSpPr>
        <p:spPr>
          <a:xfrm flipH="1">
            <a:off x="2763895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Instruction to click for more details does not do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anything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3a6e212cc9_2_259"/>
          <p:cNvSpPr/>
          <p:nvPr/>
        </p:nvSpPr>
        <p:spPr>
          <a:xfrm flipH="1">
            <a:off x="4965038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Responsive and does not fit the screen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13a6e212cc9_2_259"/>
          <p:cNvSpPr/>
          <p:nvPr/>
        </p:nvSpPr>
        <p:spPr>
          <a:xfrm flipH="1">
            <a:off x="7166180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are not able to understand the trend 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g13a6e212cc9_2_259"/>
          <p:cNvCxnSpPr>
            <a:stCxn id="134" idx="2"/>
            <a:endCxn id="135" idx="0"/>
          </p:cNvCxnSpPr>
          <p:nvPr/>
        </p:nvCxnSpPr>
        <p:spPr>
          <a:xfrm rot="5400000">
            <a:off x="2677200" y="-287750"/>
            <a:ext cx="456900" cy="333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g13a6e212cc9_2_259"/>
          <p:cNvCxnSpPr>
            <a:stCxn id="134" idx="2"/>
            <a:endCxn id="136" idx="0"/>
          </p:cNvCxnSpPr>
          <p:nvPr/>
        </p:nvCxnSpPr>
        <p:spPr>
          <a:xfrm rot="5400000">
            <a:off x="3809850" y="844900"/>
            <a:ext cx="456900" cy="1067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g13a6e212cc9_2_259"/>
          <p:cNvCxnSpPr>
            <a:stCxn id="134" idx="2"/>
            <a:endCxn id="138" idx="0"/>
          </p:cNvCxnSpPr>
          <p:nvPr/>
        </p:nvCxnSpPr>
        <p:spPr>
          <a:xfrm flipH="1" rot="-5400000">
            <a:off x="6010950" y="-288800"/>
            <a:ext cx="456900" cy="333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g13a6e212cc9_2_259"/>
          <p:cNvCxnSpPr>
            <a:stCxn id="134" idx="2"/>
            <a:endCxn id="137" idx="0"/>
          </p:cNvCxnSpPr>
          <p:nvPr/>
        </p:nvCxnSpPr>
        <p:spPr>
          <a:xfrm flipH="1" rot="-5400000">
            <a:off x="4910400" y="811750"/>
            <a:ext cx="456900" cy="113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13a6e212cc9_2_259"/>
          <p:cNvSpPr/>
          <p:nvPr/>
        </p:nvSpPr>
        <p:spPr>
          <a:xfrm flipH="1">
            <a:off x="457200" y="2923375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Critic table - Task 2 </a:t>
            </a:r>
            <a:endParaRPr b="0" i="0" sz="18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g13a6e212cc9_2_259"/>
          <p:cNvSpPr/>
          <p:nvPr/>
        </p:nvSpPr>
        <p:spPr>
          <a:xfrm flipH="1">
            <a:off x="496415" y="3823075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given table shows nearby blocks, years, floors, units, transactions but is not meaningful.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3a6e212cc9_2_259"/>
          <p:cNvSpPr/>
          <p:nvPr/>
        </p:nvSpPr>
        <p:spPr>
          <a:xfrm flipH="1">
            <a:off x="3831295" y="3823075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street map and table does not answer the “why” of the second question.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3a6e212cc9_2_259"/>
          <p:cNvSpPr/>
          <p:nvPr/>
        </p:nvSpPr>
        <p:spPr>
          <a:xfrm flipH="1">
            <a:off x="7205388" y="3823075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pins in the street map does not tally with the number of items/rows in the table.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g13a6e212cc9_2_259"/>
          <p:cNvCxnSpPr>
            <a:stCxn id="143" idx="2"/>
            <a:endCxn id="144" idx="0"/>
          </p:cNvCxnSpPr>
          <p:nvPr/>
        </p:nvCxnSpPr>
        <p:spPr>
          <a:xfrm rot="5400000">
            <a:off x="2677200" y="1928275"/>
            <a:ext cx="456900" cy="333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g13a6e212cc9_2_259"/>
          <p:cNvCxnSpPr>
            <a:stCxn id="143" idx="2"/>
            <a:endCxn id="145" idx="0"/>
          </p:cNvCxnSpPr>
          <p:nvPr/>
        </p:nvCxnSpPr>
        <p:spPr>
          <a:xfrm flipH="1" rot="-5400000">
            <a:off x="4343850" y="3594325"/>
            <a:ext cx="456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g13a6e212cc9_2_259"/>
          <p:cNvCxnSpPr>
            <a:stCxn id="143" idx="2"/>
            <a:endCxn id="146" idx="0"/>
          </p:cNvCxnSpPr>
          <p:nvPr/>
        </p:nvCxnSpPr>
        <p:spPr>
          <a:xfrm flipH="1" rot="-5400000">
            <a:off x="6030600" y="1907575"/>
            <a:ext cx="456900" cy="337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7ce40fd0_0_17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155" name="Google Shape;155;g13a7ce40fd0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00" y="836750"/>
            <a:ext cx="5894609" cy="4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g13a6e212cc9_2_310"/>
          <p:cNvGraphicFramePr/>
          <p:nvPr/>
        </p:nvGraphicFramePr>
        <p:xfrm>
          <a:off x="228600" y="471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{A0848AFF-E255-409C-97D6-51120EA2FF11}</a:tableStyleId>
              </a:tblPr>
              <a:tblGrid>
                <a:gridCol w="8686800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Improvements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same sized dots in the scatter plot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Each dot can be coloured based on a colour spectrum (of light to dark colours ), indicating the storey range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 function can be implemented to allow user to filter based on flat type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Clicking on a point will introduce a box beside the graph showing the various details of the resale  transaction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user to select up to 2 dots to compare the resale transaction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coloured points (storey-range) and filtering based on flat type allows a fair comparison of equal basis.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the function of selecting 2 dots it allows the user to further examine the flat model (if varying)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6e212cc9_0_212"/>
          <p:cNvSpPr txBox="1"/>
          <p:nvPr>
            <p:ph type="title"/>
          </p:nvPr>
        </p:nvSpPr>
        <p:spPr>
          <a:xfrm>
            <a:off x="457200" y="1828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2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" name="Google Shape;166;g13a6e212cc9_0_212"/>
          <p:cNvSpPr txBox="1"/>
          <p:nvPr>
            <p:ph type="title"/>
          </p:nvPr>
        </p:nvSpPr>
        <p:spPr>
          <a:xfrm>
            <a:off x="457200" y="24771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https://www.worldbank.org/en/programs/debt-statistics/dssi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