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E67D3-26CF-4544-ACA6-F71368C26F7D}" v="44" dt="2024-11-24T12:56:56.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h Yu jie" userId="009c1503983d6184" providerId="LiveId" clId="{037E67D3-26CF-4544-ACA6-F71368C26F7D}"/>
    <pc:docChg chg="undo custSel addSld modSld">
      <pc:chgData name="Goh Yu jie" userId="009c1503983d6184" providerId="LiveId" clId="{037E67D3-26CF-4544-ACA6-F71368C26F7D}" dt="2024-11-24T12:57:01.127" v="532" actId="14100"/>
      <pc:docMkLst>
        <pc:docMk/>
      </pc:docMkLst>
      <pc:sldChg chg="addSp delSp modSp mod">
        <pc:chgData name="Goh Yu jie" userId="009c1503983d6184" providerId="LiveId" clId="{037E67D3-26CF-4544-ACA6-F71368C26F7D}" dt="2024-11-24T08:48:23.547" v="431" actId="1076"/>
        <pc:sldMkLst>
          <pc:docMk/>
          <pc:sldMk cId="172999401" sldId="257"/>
        </pc:sldMkLst>
        <pc:picChg chg="add mod">
          <ac:chgData name="Goh Yu jie" userId="009c1503983d6184" providerId="LiveId" clId="{037E67D3-26CF-4544-ACA6-F71368C26F7D}" dt="2024-11-24T08:47:57.870" v="427" actId="1076"/>
          <ac:picMkLst>
            <pc:docMk/>
            <pc:sldMk cId="172999401" sldId="257"/>
            <ac:picMk id="4" creationId="{3C3CC590-3B44-8863-DA7B-A0DAB679A1CF}"/>
          </ac:picMkLst>
        </pc:picChg>
        <pc:picChg chg="del">
          <ac:chgData name="Goh Yu jie" userId="009c1503983d6184" providerId="LiveId" clId="{037E67D3-26CF-4544-ACA6-F71368C26F7D}" dt="2024-11-24T08:48:17.684" v="428" actId="478"/>
          <ac:picMkLst>
            <pc:docMk/>
            <pc:sldMk cId="172999401" sldId="257"/>
            <ac:picMk id="5" creationId="{21DBA672-989D-B4AB-DFA1-52CF5411A26F}"/>
          </ac:picMkLst>
        </pc:picChg>
        <pc:picChg chg="add mod">
          <ac:chgData name="Goh Yu jie" userId="009c1503983d6184" providerId="LiveId" clId="{037E67D3-26CF-4544-ACA6-F71368C26F7D}" dt="2024-11-24T08:48:23.547" v="431" actId="1076"/>
          <ac:picMkLst>
            <pc:docMk/>
            <pc:sldMk cId="172999401" sldId="257"/>
            <ac:picMk id="8" creationId="{0E7502D1-6E4D-B50B-3244-B9372C2688B3}"/>
          </ac:picMkLst>
        </pc:picChg>
        <pc:picChg chg="del">
          <ac:chgData name="Goh Yu jie" userId="009c1503983d6184" providerId="LiveId" clId="{037E67D3-26CF-4544-ACA6-F71368C26F7D}" dt="2024-11-24T08:47:51.491" v="425" actId="478"/>
          <ac:picMkLst>
            <pc:docMk/>
            <pc:sldMk cId="172999401" sldId="257"/>
            <ac:picMk id="9" creationId="{5930C204-8263-9035-643D-69B88C16086B}"/>
          </ac:picMkLst>
        </pc:picChg>
      </pc:sldChg>
      <pc:sldChg chg="addSp modSp mod">
        <pc:chgData name="Goh Yu jie" userId="009c1503983d6184" providerId="LiveId" clId="{037E67D3-26CF-4544-ACA6-F71368C26F7D}" dt="2024-11-24T12:52:05.261" v="456" actId="255"/>
        <pc:sldMkLst>
          <pc:docMk/>
          <pc:sldMk cId="4274142301" sldId="264"/>
        </pc:sldMkLst>
        <pc:spChg chg="add mod">
          <ac:chgData name="Goh Yu jie" userId="009c1503983d6184" providerId="LiveId" clId="{037E67D3-26CF-4544-ACA6-F71368C26F7D}" dt="2024-11-24T12:52:05.261" v="456" actId="255"/>
          <ac:spMkLst>
            <pc:docMk/>
            <pc:sldMk cId="4274142301" sldId="264"/>
            <ac:spMk id="3" creationId="{F56509A5-349C-F521-236B-95CC475F8540}"/>
          </ac:spMkLst>
        </pc:spChg>
      </pc:sldChg>
      <pc:sldChg chg="addSp delSp modSp new mod">
        <pc:chgData name="Goh Yu jie" userId="009c1503983d6184" providerId="LiveId" clId="{037E67D3-26CF-4544-ACA6-F71368C26F7D}" dt="2024-11-24T07:01:57.692" v="424"/>
        <pc:sldMkLst>
          <pc:docMk/>
          <pc:sldMk cId="3715696263" sldId="265"/>
        </pc:sldMkLst>
        <pc:spChg chg="mod">
          <ac:chgData name="Goh Yu jie" userId="009c1503983d6184" providerId="LiveId" clId="{037E67D3-26CF-4544-ACA6-F71368C26F7D}" dt="2024-11-23T20:21:52.801" v="16" actId="1076"/>
          <ac:spMkLst>
            <pc:docMk/>
            <pc:sldMk cId="3715696263" sldId="265"/>
            <ac:spMk id="2" creationId="{09CF2E17-419D-B837-EB5A-9FC07D9B3CE3}"/>
          </ac:spMkLst>
        </pc:spChg>
        <pc:spChg chg="add del">
          <ac:chgData name="Goh Yu jie" userId="009c1503983d6184" providerId="LiveId" clId="{037E67D3-26CF-4544-ACA6-F71368C26F7D}" dt="2024-11-24T05:58:39.985" v="19" actId="478"/>
          <ac:spMkLst>
            <pc:docMk/>
            <pc:sldMk cId="3715696263" sldId="265"/>
            <ac:spMk id="3" creationId="{42EA68F5-B126-0B40-DD37-F907648457CC}"/>
          </ac:spMkLst>
        </pc:spChg>
        <pc:spChg chg="add mod">
          <ac:chgData name="Goh Yu jie" userId="009c1503983d6184" providerId="LiveId" clId="{037E67D3-26CF-4544-ACA6-F71368C26F7D}" dt="2024-11-24T06:50:08.785" v="82" actId="1076"/>
          <ac:spMkLst>
            <pc:docMk/>
            <pc:sldMk cId="3715696263" sldId="265"/>
            <ac:spMk id="4" creationId="{0594AF3B-6BA5-15B1-B999-2C82991EBABF}"/>
          </ac:spMkLst>
        </pc:spChg>
        <pc:spChg chg="add mod">
          <ac:chgData name="Goh Yu jie" userId="009c1503983d6184" providerId="LiveId" clId="{037E67D3-26CF-4544-ACA6-F71368C26F7D}" dt="2024-11-24T06:03:08.776" v="59" actId="1076"/>
          <ac:spMkLst>
            <pc:docMk/>
            <pc:sldMk cId="3715696263" sldId="265"/>
            <ac:spMk id="5" creationId="{B4540DDA-9D79-FFF9-47B1-F381CC1F6C11}"/>
          </ac:spMkLst>
        </pc:spChg>
        <pc:spChg chg="add mod">
          <ac:chgData name="Goh Yu jie" userId="009c1503983d6184" providerId="LiveId" clId="{037E67D3-26CF-4544-ACA6-F71368C26F7D}" dt="2024-11-24T06:02:16.478" v="46"/>
          <ac:spMkLst>
            <pc:docMk/>
            <pc:sldMk cId="3715696263" sldId="265"/>
            <ac:spMk id="6" creationId="{FFF9EE21-3022-05A1-C69C-9B7C923BC530}"/>
          </ac:spMkLst>
        </pc:spChg>
        <pc:spChg chg="add mod">
          <ac:chgData name="Goh Yu jie" userId="009c1503983d6184" providerId="LiveId" clId="{037E67D3-26CF-4544-ACA6-F71368C26F7D}" dt="2024-11-24T06:53:06.802" v="253" actId="1076"/>
          <ac:spMkLst>
            <pc:docMk/>
            <pc:sldMk cId="3715696263" sldId="265"/>
            <ac:spMk id="7" creationId="{B8A93205-4096-DDED-3893-593C4F70E4B8}"/>
          </ac:spMkLst>
        </pc:spChg>
        <pc:spChg chg="add">
          <ac:chgData name="Goh Yu jie" userId="009c1503983d6184" providerId="LiveId" clId="{037E67D3-26CF-4544-ACA6-F71368C26F7D}" dt="2024-11-24T06:03:44.964" v="63"/>
          <ac:spMkLst>
            <pc:docMk/>
            <pc:sldMk cId="3715696263" sldId="265"/>
            <ac:spMk id="8" creationId="{A32E8ED9-8A4B-22C2-D52D-800BA36D323D}"/>
          </ac:spMkLst>
        </pc:spChg>
        <pc:spChg chg="add mod">
          <ac:chgData name="Goh Yu jie" userId="009c1503983d6184" providerId="LiveId" clId="{037E67D3-26CF-4544-ACA6-F71368C26F7D}" dt="2024-11-24T06:04:01.065" v="67" actId="688"/>
          <ac:spMkLst>
            <pc:docMk/>
            <pc:sldMk cId="3715696263" sldId="265"/>
            <ac:spMk id="9" creationId="{20900515-3ABB-8369-38B8-7F0C57E7EC5E}"/>
          </ac:spMkLst>
        </pc:spChg>
        <pc:spChg chg="add">
          <ac:chgData name="Goh Yu jie" userId="009c1503983d6184" providerId="LiveId" clId="{037E67D3-26CF-4544-ACA6-F71368C26F7D}" dt="2024-11-24T06:04:24.067" v="70"/>
          <ac:spMkLst>
            <pc:docMk/>
            <pc:sldMk cId="3715696263" sldId="265"/>
            <ac:spMk id="10" creationId="{818EB7BB-6B28-2A5F-3B94-AA0564232D98}"/>
          </ac:spMkLst>
        </pc:spChg>
        <pc:spChg chg="add mod">
          <ac:chgData name="Goh Yu jie" userId="009c1503983d6184" providerId="LiveId" clId="{037E67D3-26CF-4544-ACA6-F71368C26F7D}" dt="2024-11-24T06:53:02.982" v="252" actId="1076"/>
          <ac:spMkLst>
            <pc:docMk/>
            <pc:sldMk cId="3715696263" sldId="265"/>
            <ac:spMk id="11" creationId="{4810291A-0AEC-4B02-8EFD-002629EAB767}"/>
          </ac:spMkLst>
        </pc:spChg>
        <pc:spChg chg="add mod">
          <ac:chgData name="Goh Yu jie" userId="009c1503983d6184" providerId="LiveId" clId="{037E67D3-26CF-4544-ACA6-F71368C26F7D}" dt="2024-11-24T06:50:27.102" v="115" actId="20577"/>
          <ac:spMkLst>
            <pc:docMk/>
            <pc:sldMk cId="3715696263" sldId="265"/>
            <ac:spMk id="12" creationId="{222D6381-82E3-FBA8-5071-635B8BA41817}"/>
          </ac:spMkLst>
        </pc:spChg>
        <pc:spChg chg="add mod">
          <ac:chgData name="Goh Yu jie" userId="009c1503983d6184" providerId="LiveId" clId="{037E67D3-26CF-4544-ACA6-F71368C26F7D}" dt="2024-11-24T06:51:43.271" v="137" actId="1076"/>
          <ac:spMkLst>
            <pc:docMk/>
            <pc:sldMk cId="3715696263" sldId="265"/>
            <ac:spMk id="14" creationId="{638133EB-3AA6-DDFF-21D9-501B985AE44F}"/>
          </ac:spMkLst>
        </pc:spChg>
        <pc:spChg chg="add mod">
          <ac:chgData name="Goh Yu jie" userId="009c1503983d6184" providerId="LiveId" clId="{037E67D3-26CF-4544-ACA6-F71368C26F7D}" dt="2024-11-24T06:53:11.230" v="254" actId="1076"/>
          <ac:spMkLst>
            <pc:docMk/>
            <pc:sldMk cId="3715696263" sldId="265"/>
            <ac:spMk id="15" creationId="{E52E3962-4039-972B-CB74-0C254BDB3D6C}"/>
          </ac:spMkLst>
        </pc:spChg>
        <pc:spChg chg="add mod">
          <ac:chgData name="Goh Yu jie" userId="009c1503983d6184" providerId="LiveId" clId="{037E67D3-26CF-4544-ACA6-F71368C26F7D}" dt="2024-11-24T06:53:40.954" v="287" actId="14100"/>
          <ac:spMkLst>
            <pc:docMk/>
            <pc:sldMk cId="3715696263" sldId="265"/>
            <ac:spMk id="16" creationId="{83376304-BE54-3977-F8B8-943993942A53}"/>
          </ac:spMkLst>
        </pc:spChg>
        <pc:spChg chg="add">
          <ac:chgData name="Goh Yu jie" userId="009c1503983d6184" providerId="LiveId" clId="{037E67D3-26CF-4544-ACA6-F71368C26F7D}" dt="2024-11-24T06:53:58.591" v="288"/>
          <ac:spMkLst>
            <pc:docMk/>
            <pc:sldMk cId="3715696263" sldId="265"/>
            <ac:spMk id="17" creationId="{B909A693-BE0A-5F20-13AD-B9E9F7A8D833}"/>
          </ac:spMkLst>
        </pc:spChg>
        <pc:spChg chg="add mod">
          <ac:chgData name="Goh Yu jie" userId="009c1503983d6184" providerId="LiveId" clId="{037E67D3-26CF-4544-ACA6-F71368C26F7D}" dt="2024-11-24T06:54:53.372" v="298"/>
          <ac:spMkLst>
            <pc:docMk/>
            <pc:sldMk cId="3715696263" sldId="265"/>
            <ac:spMk id="18" creationId="{A70FC520-7E95-819B-5C86-5F649B8E819E}"/>
          </ac:spMkLst>
        </pc:spChg>
        <pc:spChg chg="add mod">
          <ac:chgData name="Goh Yu jie" userId="009c1503983d6184" providerId="LiveId" clId="{037E67D3-26CF-4544-ACA6-F71368C26F7D}" dt="2024-11-24T07:01:29.027" v="421" actId="20577"/>
          <ac:spMkLst>
            <pc:docMk/>
            <pc:sldMk cId="3715696263" sldId="265"/>
            <ac:spMk id="19" creationId="{4D11CE19-35C6-DA84-1B0A-D7155B2CE5A0}"/>
          </ac:spMkLst>
        </pc:spChg>
        <pc:spChg chg="add del mod">
          <ac:chgData name="Goh Yu jie" userId="009c1503983d6184" providerId="LiveId" clId="{037E67D3-26CF-4544-ACA6-F71368C26F7D}" dt="2024-11-24T06:57:01.228" v="327" actId="1076"/>
          <ac:spMkLst>
            <pc:docMk/>
            <pc:sldMk cId="3715696263" sldId="265"/>
            <ac:spMk id="20" creationId="{933F9FBE-7A09-498A-C279-667C265915AE}"/>
          </ac:spMkLst>
        </pc:spChg>
        <pc:spChg chg="add mod">
          <ac:chgData name="Goh Yu jie" userId="009c1503983d6184" providerId="LiveId" clId="{037E67D3-26CF-4544-ACA6-F71368C26F7D}" dt="2024-11-24T06:56:50.593" v="324" actId="1076"/>
          <ac:spMkLst>
            <pc:docMk/>
            <pc:sldMk cId="3715696263" sldId="265"/>
            <ac:spMk id="21" creationId="{9115320C-9FFF-83B3-2918-EDF12C5E6F30}"/>
          </ac:spMkLst>
        </pc:spChg>
        <pc:spChg chg="add mod">
          <ac:chgData name="Goh Yu jie" userId="009c1503983d6184" providerId="LiveId" clId="{037E67D3-26CF-4544-ACA6-F71368C26F7D}" dt="2024-11-24T06:57:51.501" v="337" actId="1076"/>
          <ac:spMkLst>
            <pc:docMk/>
            <pc:sldMk cId="3715696263" sldId="265"/>
            <ac:spMk id="22" creationId="{90A21BFB-E67F-2E85-4B86-BB4197F0FC19}"/>
          </ac:spMkLst>
        </pc:spChg>
        <pc:spChg chg="add mod">
          <ac:chgData name="Goh Yu jie" userId="009c1503983d6184" providerId="LiveId" clId="{037E67D3-26CF-4544-ACA6-F71368C26F7D}" dt="2024-11-24T07:01:18.889" v="414" actId="1076"/>
          <ac:spMkLst>
            <pc:docMk/>
            <pc:sldMk cId="3715696263" sldId="265"/>
            <ac:spMk id="23" creationId="{CC621632-0A08-742B-E9F6-9EE1E5211136}"/>
          </ac:spMkLst>
        </pc:spChg>
        <pc:spChg chg="add">
          <ac:chgData name="Goh Yu jie" userId="009c1503983d6184" providerId="LiveId" clId="{037E67D3-26CF-4544-ACA6-F71368C26F7D}" dt="2024-11-24T06:58:44.559" v="341"/>
          <ac:spMkLst>
            <pc:docMk/>
            <pc:sldMk cId="3715696263" sldId="265"/>
            <ac:spMk id="24" creationId="{BB8F148B-EB1F-1DD3-A090-3F773F9C6F63}"/>
          </ac:spMkLst>
        </pc:spChg>
        <pc:spChg chg="add">
          <ac:chgData name="Goh Yu jie" userId="009c1503983d6184" providerId="LiveId" clId="{037E67D3-26CF-4544-ACA6-F71368C26F7D}" dt="2024-11-24T06:59:30.279" v="348"/>
          <ac:spMkLst>
            <pc:docMk/>
            <pc:sldMk cId="3715696263" sldId="265"/>
            <ac:spMk id="25" creationId="{7ECD6BDE-3F9C-4333-2CFB-71C73B061E5F}"/>
          </ac:spMkLst>
        </pc:spChg>
        <pc:spChg chg="add mod">
          <ac:chgData name="Goh Yu jie" userId="009c1503983d6184" providerId="LiveId" clId="{037E67D3-26CF-4544-ACA6-F71368C26F7D}" dt="2024-11-24T07:01:05.006" v="412" actId="1076"/>
          <ac:spMkLst>
            <pc:docMk/>
            <pc:sldMk cId="3715696263" sldId="265"/>
            <ac:spMk id="26" creationId="{12ECD0A6-694C-3CA2-5A9A-84A1CA5FF9A5}"/>
          </ac:spMkLst>
        </pc:spChg>
        <pc:spChg chg="add mod">
          <ac:chgData name="Goh Yu jie" userId="009c1503983d6184" providerId="LiveId" clId="{037E67D3-26CF-4544-ACA6-F71368C26F7D}" dt="2024-11-24T07:01:57.692" v="424"/>
          <ac:spMkLst>
            <pc:docMk/>
            <pc:sldMk cId="3715696263" sldId="265"/>
            <ac:spMk id="27" creationId="{1F2AEFD3-CDF1-69BF-FA29-C0266E3741BB}"/>
          </ac:spMkLst>
        </pc:spChg>
      </pc:sldChg>
      <pc:sldChg chg="addSp delSp modSp new mod">
        <pc:chgData name="Goh Yu jie" userId="009c1503983d6184" providerId="LiveId" clId="{037E67D3-26CF-4544-ACA6-F71368C26F7D}" dt="2024-11-24T12:57:01.127" v="532" actId="14100"/>
        <pc:sldMkLst>
          <pc:docMk/>
          <pc:sldMk cId="1200925483" sldId="266"/>
        </pc:sldMkLst>
        <pc:spChg chg="del">
          <ac:chgData name="Goh Yu jie" userId="009c1503983d6184" providerId="LiveId" clId="{037E67D3-26CF-4544-ACA6-F71368C26F7D}" dt="2024-11-24T12:52:16.701" v="458"/>
          <ac:spMkLst>
            <pc:docMk/>
            <pc:sldMk cId="1200925483" sldId="266"/>
            <ac:spMk id="2" creationId="{14E364F5-11BD-4AB6-EA48-41B9EDC3B67C}"/>
          </ac:spMkLst>
        </pc:spChg>
        <pc:spChg chg="del">
          <ac:chgData name="Goh Yu jie" userId="009c1503983d6184" providerId="LiveId" clId="{037E67D3-26CF-4544-ACA6-F71368C26F7D}" dt="2024-11-24T12:52:26.785" v="467" actId="478"/>
          <ac:spMkLst>
            <pc:docMk/>
            <pc:sldMk cId="1200925483" sldId="266"/>
            <ac:spMk id="3" creationId="{42504887-4EFF-DABA-B018-AC730F2BC206}"/>
          </ac:spMkLst>
        </pc:spChg>
        <pc:spChg chg="add mod">
          <ac:chgData name="Goh Yu jie" userId="009c1503983d6184" providerId="LiveId" clId="{037E67D3-26CF-4544-ACA6-F71368C26F7D}" dt="2024-11-24T12:52:24.691" v="466" actId="1076"/>
          <ac:spMkLst>
            <pc:docMk/>
            <pc:sldMk cId="1200925483" sldId="266"/>
            <ac:spMk id="4" creationId="{75FD591C-1826-5AC9-8D59-DCC3F13C3681}"/>
          </ac:spMkLst>
        </pc:spChg>
        <pc:spChg chg="add mod">
          <ac:chgData name="Goh Yu jie" userId="009c1503983d6184" providerId="LiveId" clId="{037E67D3-26CF-4544-ACA6-F71368C26F7D}" dt="2024-11-24T12:56:10.291" v="518" actId="1076"/>
          <ac:spMkLst>
            <pc:docMk/>
            <pc:sldMk cId="1200925483" sldId="266"/>
            <ac:spMk id="17" creationId="{BA13D48D-B141-2720-B5FB-2A615B270F71}"/>
          </ac:spMkLst>
        </pc:spChg>
        <pc:spChg chg="add mod">
          <ac:chgData name="Goh Yu jie" userId="009c1503983d6184" providerId="LiveId" clId="{037E67D3-26CF-4544-ACA6-F71368C26F7D}" dt="2024-11-24T12:56:37.885" v="525" actId="1076"/>
          <ac:spMkLst>
            <pc:docMk/>
            <pc:sldMk cId="1200925483" sldId="266"/>
            <ac:spMk id="18" creationId="{2E5629E1-9E1F-3205-8547-F9251A5D6481}"/>
          </ac:spMkLst>
        </pc:spChg>
        <pc:spChg chg="add mod">
          <ac:chgData name="Goh Yu jie" userId="009c1503983d6184" providerId="LiveId" clId="{037E67D3-26CF-4544-ACA6-F71368C26F7D}" dt="2024-11-24T12:56:49.213" v="527" actId="1076"/>
          <ac:spMkLst>
            <pc:docMk/>
            <pc:sldMk cId="1200925483" sldId="266"/>
            <ac:spMk id="19" creationId="{09667A54-C5C0-5769-12C4-D580BAE39FF1}"/>
          </ac:spMkLst>
        </pc:spChg>
        <pc:spChg chg="add mod">
          <ac:chgData name="Goh Yu jie" userId="009c1503983d6184" providerId="LiveId" clId="{037E67D3-26CF-4544-ACA6-F71368C26F7D}" dt="2024-11-24T12:57:01.127" v="532" actId="14100"/>
          <ac:spMkLst>
            <pc:docMk/>
            <pc:sldMk cId="1200925483" sldId="266"/>
            <ac:spMk id="20" creationId="{B86C4010-C4D3-9796-9D84-E45EB5AD8D7F}"/>
          </ac:spMkLst>
        </pc:spChg>
        <pc:picChg chg="add mod">
          <ac:chgData name="Goh Yu jie" userId="009c1503983d6184" providerId="LiveId" clId="{037E67D3-26CF-4544-ACA6-F71368C26F7D}" dt="2024-11-24T12:55:41.943" v="508" actId="1076"/>
          <ac:picMkLst>
            <pc:docMk/>
            <pc:sldMk cId="1200925483" sldId="266"/>
            <ac:picMk id="6" creationId="{4C0DF137-BA1B-B3C3-C00D-FCC7204FA122}"/>
          </ac:picMkLst>
        </pc:picChg>
        <pc:picChg chg="add mod">
          <ac:chgData name="Goh Yu jie" userId="009c1503983d6184" providerId="LiveId" clId="{037E67D3-26CF-4544-ACA6-F71368C26F7D}" dt="2024-11-24T12:56:11.883" v="519" actId="1076"/>
          <ac:picMkLst>
            <pc:docMk/>
            <pc:sldMk cId="1200925483" sldId="266"/>
            <ac:picMk id="8" creationId="{750C6852-EB4C-A463-4042-68B856DB9615}"/>
          </ac:picMkLst>
        </pc:picChg>
        <pc:picChg chg="add mod">
          <ac:chgData name="Goh Yu jie" userId="009c1503983d6184" providerId="LiveId" clId="{037E67D3-26CF-4544-ACA6-F71368C26F7D}" dt="2024-11-24T12:56:33.693" v="523" actId="1076"/>
          <ac:picMkLst>
            <pc:docMk/>
            <pc:sldMk cId="1200925483" sldId="266"/>
            <ac:picMk id="10" creationId="{976487D7-89FE-0748-F233-83134C954B5E}"/>
          </ac:picMkLst>
        </pc:picChg>
        <pc:picChg chg="add mod">
          <ac:chgData name="Goh Yu jie" userId="009c1503983d6184" providerId="LiveId" clId="{037E67D3-26CF-4544-ACA6-F71368C26F7D}" dt="2024-11-24T12:56:35.328" v="524" actId="1076"/>
          <ac:picMkLst>
            <pc:docMk/>
            <pc:sldMk cId="1200925483" sldId="266"/>
            <ac:picMk id="12" creationId="{4FF32C34-CF19-DE4D-DADD-FA285EB63B49}"/>
          </ac:picMkLst>
        </pc:picChg>
        <pc:picChg chg="add mod">
          <ac:chgData name="Goh Yu jie" userId="009c1503983d6184" providerId="LiveId" clId="{037E67D3-26CF-4544-ACA6-F71368C26F7D}" dt="2024-11-24T12:55:54.993" v="513" actId="1076"/>
          <ac:picMkLst>
            <pc:docMk/>
            <pc:sldMk cId="1200925483" sldId="266"/>
            <ac:picMk id="14" creationId="{4CAD61ED-6A81-2227-BBE8-275503EBE1E3}"/>
          </ac:picMkLst>
        </pc:picChg>
        <pc:picChg chg="add mod">
          <ac:chgData name="Goh Yu jie" userId="009c1503983d6184" providerId="LiveId" clId="{037E67D3-26CF-4544-ACA6-F71368C26F7D}" dt="2024-11-24T12:56:51.494" v="529" actId="1076"/>
          <ac:picMkLst>
            <pc:docMk/>
            <pc:sldMk cId="1200925483" sldId="266"/>
            <ac:picMk id="16" creationId="{7896DBA6-776A-58AB-D9CA-D7BDBB1FD6A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1265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13376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3779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8180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3805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1616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7480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719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4837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505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11/24/2024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19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11/24/2024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127764"/>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41" r:id="rId4"/>
    <p:sldLayoutId id="2147483742" r:id="rId5"/>
    <p:sldLayoutId id="2147483747" r:id="rId6"/>
    <p:sldLayoutId id="2147483743" r:id="rId7"/>
    <p:sldLayoutId id="2147483744" r:id="rId8"/>
    <p:sldLayoutId id="2147483745" r:id="rId9"/>
    <p:sldLayoutId id="2147483746" r:id="rId10"/>
    <p:sldLayoutId id="214748374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A61AC94-80DB-3BF7-2BF7-353F8B3C7867}"/>
              </a:ext>
            </a:extLst>
          </p:cNvPr>
          <p:cNvPicPr>
            <a:picLocks noChangeAspect="1"/>
          </p:cNvPicPr>
          <p:nvPr/>
        </p:nvPicPr>
        <p:blipFill>
          <a:blip r:embed="rId2">
            <a:alphaModFix amt="60000"/>
          </a:blip>
          <a:srcRect l="3078" r="1" b="1"/>
          <a:stretch/>
        </p:blipFill>
        <p:spPr>
          <a:xfrm>
            <a:off x="-4199" y="10"/>
            <a:ext cx="12196199" cy="6857990"/>
          </a:xfrm>
          <a:prstGeom prst="rect">
            <a:avLst/>
          </a:prstGeom>
        </p:spPr>
      </p:pic>
      <p:sp>
        <p:nvSpPr>
          <p:cNvPr id="11"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0E2A44-E78C-5814-DB8B-C9F1CA4A1118}"/>
              </a:ext>
            </a:extLst>
          </p:cNvPr>
          <p:cNvSpPr>
            <a:spLocks noGrp="1"/>
          </p:cNvSpPr>
          <p:nvPr>
            <p:ph type="ctrTitle"/>
          </p:nvPr>
        </p:nvSpPr>
        <p:spPr>
          <a:xfrm>
            <a:off x="2661849" y="1921623"/>
            <a:ext cx="6868301" cy="1750731"/>
          </a:xfrm>
        </p:spPr>
        <p:txBody>
          <a:bodyPr anchor="b">
            <a:normAutofit/>
          </a:bodyPr>
          <a:lstStyle/>
          <a:p>
            <a:pPr algn="ctr"/>
            <a:r>
              <a:rPr lang="en-SG" dirty="0">
                <a:solidFill>
                  <a:srgbClr val="FFFFFF"/>
                </a:solidFill>
              </a:rPr>
              <a:t>AIML CA1</a:t>
            </a:r>
          </a:p>
        </p:txBody>
      </p:sp>
      <p:sp>
        <p:nvSpPr>
          <p:cNvPr id="3" name="Subtitle 2">
            <a:extLst>
              <a:ext uri="{FF2B5EF4-FFF2-40B4-BE49-F238E27FC236}">
                <a16:creationId xmlns:a16="http://schemas.microsoft.com/office/drawing/2014/main" id="{A0E63913-2FDE-8988-CE92-6FE7C4DFC02A}"/>
              </a:ext>
            </a:extLst>
          </p:cNvPr>
          <p:cNvSpPr>
            <a:spLocks noGrp="1"/>
          </p:cNvSpPr>
          <p:nvPr>
            <p:ph type="subTitle" idx="1"/>
          </p:nvPr>
        </p:nvSpPr>
        <p:spPr>
          <a:xfrm>
            <a:off x="4448496" y="4936376"/>
            <a:ext cx="3295006" cy="847166"/>
          </a:xfrm>
        </p:spPr>
        <p:txBody>
          <a:bodyPr>
            <a:normAutofit fontScale="55000" lnSpcReduction="20000"/>
          </a:bodyPr>
          <a:lstStyle/>
          <a:p>
            <a:pPr algn="ctr"/>
            <a:r>
              <a:rPr lang="en-SG" dirty="0">
                <a:solidFill>
                  <a:srgbClr val="FFFFFF"/>
                </a:solidFill>
              </a:rPr>
              <a:t>REGRESSION MODEL</a:t>
            </a:r>
          </a:p>
          <a:p>
            <a:pPr algn="ctr"/>
            <a:r>
              <a:rPr lang="en-SG" dirty="0">
                <a:solidFill>
                  <a:srgbClr val="FFFFFF"/>
                </a:solidFill>
              </a:rPr>
              <a:t>Name: </a:t>
            </a:r>
            <a:r>
              <a:rPr lang="en-SG" dirty="0" err="1">
                <a:solidFill>
                  <a:srgbClr val="FFFFFF"/>
                </a:solidFill>
              </a:rPr>
              <a:t>goh</a:t>
            </a:r>
            <a:r>
              <a:rPr lang="en-SG" dirty="0">
                <a:solidFill>
                  <a:srgbClr val="FFFFFF"/>
                </a:solidFill>
              </a:rPr>
              <a:t> </a:t>
            </a:r>
            <a:r>
              <a:rPr lang="en-SG" dirty="0" err="1">
                <a:solidFill>
                  <a:srgbClr val="FFFFFF"/>
                </a:solidFill>
              </a:rPr>
              <a:t>yu</a:t>
            </a:r>
            <a:r>
              <a:rPr lang="en-SG" dirty="0">
                <a:solidFill>
                  <a:srgbClr val="FFFFFF"/>
                </a:solidFill>
              </a:rPr>
              <a:t> jie</a:t>
            </a:r>
          </a:p>
          <a:p>
            <a:pPr algn="ctr"/>
            <a:r>
              <a:rPr lang="en-SG" dirty="0">
                <a:solidFill>
                  <a:srgbClr val="FFFFFF"/>
                </a:solidFill>
              </a:rPr>
              <a:t>Student id: p2415901</a:t>
            </a:r>
          </a:p>
        </p:txBody>
      </p:sp>
      <p:cxnSp>
        <p:nvCxnSpPr>
          <p:cNvPr id="13"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01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FD591C-1826-5AC9-8D59-DCC3F13C3681}"/>
              </a:ext>
            </a:extLst>
          </p:cNvPr>
          <p:cNvSpPr>
            <a:spLocks noGrp="1"/>
          </p:cNvSpPr>
          <p:nvPr>
            <p:ph type="title"/>
          </p:nvPr>
        </p:nvSpPr>
        <p:spPr>
          <a:xfrm>
            <a:off x="251215" y="180436"/>
            <a:ext cx="7029479" cy="636198"/>
          </a:xfrm>
        </p:spPr>
        <p:txBody>
          <a:bodyPr>
            <a:normAutofit fontScale="90000"/>
          </a:bodyPr>
          <a:lstStyle/>
          <a:p>
            <a:r>
              <a:rPr lang="en-SG" dirty="0"/>
              <a:t>Hyper tuning best model (2)</a:t>
            </a:r>
          </a:p>
        </p:txBody>
      </p:sp>
      <p:pic>
        <p:nvPicPr>
          <p:cNvPr id="6" name="Picture 5">
            <a:extLst>
              <a:ext uri="{FF2B5EF4-FFF2-40B4-BE49-F238E27FC236}">
                <a16:creationId xmlns:a16="http://schemas.microsoft.com/office/drawing/2014/main" id="{4C0DF137-BA1B-B3C3-C00D-FCC7204FA122}"/>
              </a:ext>
            </a:extLst>
          </p:cNvPr>
          <p:cNvPicPr>
            <a:picLocks noChangeAspect="1"/>
          </p:cNvPicPr>
          <p:nvPr/>
        </p:nvPicPr>
        <p:blipFill>
          <a:blip r:embed="rId2"/>
          <a:stretch>
            <a:fillRect/>
          </a:stretch>
        </p:blipFill>
        <p:spPr>
          <a:xfrm>
            <a:off x="299913" y="1987674"/>
            <a:ext cx="3017525" cy="1048296"/>
          </a:xfrm>
          <a:prstGeom prst="rect">
            <a:avLst/>
          </a:prstGeom>
        </p:spPr>
      </p:pic>
      <p:pic>
        <p:nvPicPr>
          <p:cNvPr id="8" name="Picture 7">
            <a:extLst>
              <a:ext uri="{FF2B5EF4-FFF2-40B4-BE49-F238E27FC236}">
                <a16:creationId xmlns:a16="http://schemas.microsoft.com/office/drawing/2014/main" id="{750C6852-EB4C-A463-4042-68B856DB9615}"/>
              </a:ext>
            </a:extLst>
          </p:cNvPr>
          <p:cNvPicPr>
            <a:picLocks noChangeAspect="1"/>
          </p:cNvPicPr>
          <p:nvPr/>
        </p:nvPicPr>
        <p:blipFill>
          <a:blip r:embed="rId3"/>
          <a:stretch>
            <a:fillRect/>
          </a:stretch>
        </p:blipFill>
        <p:spPr>
          <a:xfrm>
            <a:off x="299913" y="3302310"/>
            <a:ext cx="3098894" cy="630871"/>
          </a:xfrm>
          <a:prstGeom prst="rect">
            <a:avLst/>
          </a:prstGeom>
        </p:spPr>
      </p:pic>
      <p:pic>
        <p:nvPicPr>
          <p:cNvPr id="10" name="Picture 9">
            <a:extLst>
              <a:ext uri="{FF2B5EF4-FFF2-40B4-BE49-F238E27FC236}">
                <a16:creationId xmlns:a16="http://schemas.microsoft.com/office/drawing/2014/main" id="{976487D7-89FE-0748-F233-83134C954B5E}"/>
              </a:ext>
            </a:extLst>
          </p:cNvPr>
          <p:cNvPicPr>
            <a:picLocks noChangeAspect="1"/>
          </p:cNvPicPr>
          <p:nvPr/>
        </p:nvPicPr>
        <p:blipFill>
          <a:blip r:embed="rId4"/>
          <a:stretch>
            <a:fillRect/>
          </a:stretch>
        </p:blipFill>
        <p:spPr>
          <a:xfrm>
            <a:off x="3765954" y="1944689"/>
            <a:ext cx="4090071" cy="915588"/>
          </a:xfrm>
          <a:prstGeom prst="rect">
            <a:avLst/>
          </a:prstGeom>
        </p:spPr>
      </p:pic>
      <p:pic>
        <p:nvPicPr>
          <p:cNvPr id="12" name="Picture 11">
            <a:extLst>
              <a:ext uri="{FF2B5EF4-FFF2-40B4-BE49-F238E27FC236}">
                <a16:creationId xmlns:a16="http://schemas.microsoft.com/office/drawing/2014/main" id="{4FF32C34-CF19-DE4D-DADD-FA285EB63B49}"/>
              </a:ext>
            </a:extLst>
          </p:cNvPr>
          <p:cNvPicPr>
            <a:picLocks noChangeAspect="1"/>
          </p:cNvPicPr>
          <p:nvPr/>
        </p:nvPicPr>
        <p:blipFill>
          <a:blip r:embed="rId5"/>
          <a:stretch>
            <a:fillRect/>
          </a:stretch>
        </p:blipFill>
        <p:spPr>
          <a:xfrm>
            <a:off x="3765954" y="3023711"/>
            <a:ext cx="2553578" cy="166728"/>
          </a:xfrm>
          <a:prstGeom prst="rect">
            <a:avLst/>
          </a:prstGeom>
        </p:spPr>
      </p:pic>
      <p:pic>
        <p:nvPicPr>
          <p:cNvPr id="14" name="Picture 13">
            <a:extLst>
              <a:ext uri="{FF2B5EF4-FFF2-40B4-BE49-F238E27FC236}">
                <a16:creationId xmlns:a16="http://schemas.microsoft.com/office/drawing/2014/main" id="{4CAD61ED-6A81-2227-BBE8-275503EBE1E3}"/>
              </a:ext>
            </a:extLst>
          </p:cNvPr>
          <p:cNvPicPr>
            <a:picLocks noChangeAspect="1"/>
          </p:cNvPicPr>
          <p:nvPr/>
        </p:nvPicPr>
        <p:blipFill>
          <a:blip r:embed="rId6"/>
          <a:stretch>
            <a:fillRect/>
          </a:stretch>
        </p:blipFill>
        <p:spPr>
          <a:xfrm>
            <a:off x="8309363" y="1987210"/>
            <a:ext cx="3692856" cy="488473"/>
          </a:xfrm>
          <a:prstGeom prst="rect">
            <a:avLst/>
          </a:prstGeom>
        </p:spPr>
      </p:pic>
      <p:pic>
        <p:nvPicPr>
          <p:cNvPr id="16" name="Picture 15">
            <a:extLst>
              <a:ext uri="{FF2B5EF4-FFF2-40B4-BE49-F238E27FC236}">
                <a16:creationId xmlns:a16="http://schemas.microsoft.com/office/drawing/2014/main" id="{7896DBA6-776A-58AB-D9CA-D7BDBB1FD6A2}"/>
              </a:ext>
            </a:extLst>
          </p:cNvPr>
          <p:cNvPicPr>
            <a:picLocks noChangeAspect="1"/>
          </p:cNvPicPr>
          <p:nvPr/>
        </p:nvPicPr>
        <p:blipFill>
          <a:blip r:embed="rId7"/>
          <a:stretch>
            <a:fillRect/>
          </a:stretch>
        </p:blipFill>
        <p:spPr>
          <a:xfrm>
            <a:off x="5004080" y="4532115"/>
            <a:ext cx="4553227" cy="1103813"/>
          </a:xfrm>
          <a:prstGeom prst="rect">
            <a:avLst/>
          </a:prstGeom>
        </p:spPr>
      </p:pic>
      <p:sp>
        <p:nvSpPr>
          <p:cNvPr id="17" name="TextBox 16">
            <a:extLst>
              <a:ext uri="{FF2B5EF4-FFF2-40B4-BE49-F238E27FC236}">
                <a16:creationId xmlns:a16="http://schemas.microsoft.com/office/drawing/2014/main" id="{BA13D48D-B141-2720-B5FB-2A615B270F71}"/>
              </a:ext>
            </a:extLst>
          </p:cNvPr>
          <p:cNvSpPr txBox="1"/>
          <p:nvPr/>
        </p:nvSpPr>
        <p:spPr>
          <a:xfrm>
            <a:off x="251215" y="1481591"/>
            <a:ext cx="3345821" cy="292388"/>
          </a:xfrm>
          <a:prstGeom prst="rect">
            <a:avLst/>
          </a:prstGeom>
          <a:noFill/>
        </p:spPr>
        <p:txBody>
          <a:bodyPr wrap="square" rtlCol="0">
            <a:spAutoFit/>
          </a:bodyPr>
          <a:lstStyle/>
          <a:p>
            <a:r>
              <a:rPr lang="en-SG" sz="1300" dirty="0"/>
              <a:t>1) Understanding parameters</a:t>
            </a:r>
          </a:p>
        </p:txBody>
      </p:sp>
      <p:sp>
        <p:nvSpPr>
          <p:cNvPr id="18" name="TextBox 17">
            <a:extLst>
              <a:ext uri="{FF2B5EF4-FFF2-40B4-BE49-F238E27FC236}">
                <a16:creationId xmlns:a16="http://schemas.microsoft.com/office/drawing/2014/main" id="{2E5629E1-9E1F-3205-8547-F9251A5D6481}"/>
              </a:ext>
            </a:extLst>
          </p:cNvPr>
          <p:cNvSpPr txBox="1"/>
          <p:nvPr/>
        </p:nvSpPr>
        <p:spPr>
          <a:xfrm>
            <a:off x="3765954" y="1488867"/>
            <a:ext cx="3345821" cy="292388"/>
          </a:xfrm>
          <a:prstGeom prst="rect">
            <a:avLst/>
          </a:prstGeom>
          <a:noFill/>
        </p:spPr>
        <p:txBody>
          <a:bodyPr wrap="square" rtlCol="0">
            <a:spAutoFit/>
          </a:bodyPr>
          <a:lstStyle/>
          <a:p>
            <a:r>
              <a:rPr lang="en-SG" sz="1300" dirty="0"/>
              <a:t>2) Use of </a:t>
            </a:r>
            <a:r>
              <a:rPr lang="en-SG" sz="1300" dirty="0" err="1"/>
              <a:t>GridSearchCV</a:t>
            </a:r>
            <a:endParaRPr lang="en-SG" sz="1300" dirty="0"/>
          </a:p>
        </p:txBody>
      </p:sp>
      <p:sp>
        <p:nvSpPr>
          <p:cNvPr id="19" name="TextBox 18">
            <a:extLst>
              <a:ext uri="{FF2B5EF4-FFF2-40B4-BE49-F238E27FC236}">
                <a16:creationId xmlns:a16="http://schemas.microsoft.com/office/drawing/2014/main" id="{09667A54-C5C0-5769-12C4-D580BAE39FF1}"/>
              </a:ext>
            </a:extLst>
          </p:cNvPr>
          <p:cNvSpPr txBox="1"/>
          <p:nvPr/>
        </p:nvSpPr>
        <p:spPr>
          <a:xfrm>
            <a:off x="8171873" y="1481591"/>
            <a:ext cx="3345821" cy="292388"/>
          </a:xfrm>
          <a:prstGeom prst="rect">
            <a:avLst/>
          </a:prstGeom>
          <a:noFill/>
        </p:spPr>
        <p:txBody>
          <a:bodyPr wrap="square" rtlCol="0">
            <a:spAutoFit/>
          </a:bodyPr>
          <a:lstStyle/>
          <a:p>
            <a:r>
              <a:rPr lang="en-SG" sz="1300" dirty="0"/>
              <a:t>3) Analysing results</a:t>
            </a:r>
          </a:p>
        </p:txBody>
      </p:sp>
      <p:sp>
        <p:nvSpPr>
          <p:cNvPr id="20" name="Arrow: Down 19">
            <a:extLst>
              <a:ext uri="{FF2B5EF4-FFF2-40B4-BE49-F238E27FC236}">
                <a16:creationId xmlns:a16="http://schemas.microsoft.com/office/drawing/2014/main" id="{B86C4010-C4D3-9796-9D84-E45EB5AD8D7F}"/>
              </a:ext>
            </a:extLst>
          </p:cNvPr>
          <p:cNvSpPr/>
          <p:nvPr/>
        </p:nvSpPr>
        <p:spPr>
          <a:xfrm rot="12811822" flipV="1">
            <a:off x="8285234" y="2618952"/>
            <a:ext cx="352440" cy="1804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0092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2E17-419D-B837-EB5A-9FC07D9B3CE3}"/>
              </a:ext>
            </a:extLst>
          </p:cNvPr>
          <p:cNvSpPr>
            <a:spLocks noGrp="1"/>
          </p:cNvSpPr>
          <p:nvPr>
            <p:ph type="title"/>
          </p:nvPr>
        </p:nvSpPr>
        <p:spPr>
          <a:xfrm>
            <a:off x="328766" y="180769"/>
            <a:ext cx="3158714" cy="707949"/>
          </a:xfrm>
        </p:spPr>
        <p:txBody>
          <a:bodyPr>
            <a:normAutofit fontScale="90000"/>
          </a:bodyPr>
          <a:lstStyle/>
          <a:p>
            <a:r>
              <a:rPr lang="en-SG" dirty="0"/>
              <a:t>Conclusions:</a:t>
            </a:r>
          </a:p>
        </p:txBody>
      </p:sp>
      <p:sp>
        <p:nvSpPr>
          <p:cNvPr id="4" name="TextBox 3">
            <a:extLst>
              <a:ext uri="{FF2B5EF4-FFF2-40B4-BE49-F238E27FC236}">
                <a16:creationId xmlns:a16="http://schemas.microsoft.com/office/drawing/2014/main" id="{0594AF3B-6BA5-15B1-B999-2C82991EBABF}"/>
              </a:ext>
            </a:extLst>
          </p:cNvPr>
          <p:cNvSpPr txBox="1"/>
          <p:nvPr/>
        </p:nvSpPr>
        <p:spPr>
          <a:xfrm>
            <a:off x="328766" y="1291131"/>
            <a:ext cx="2519916" cy="369332"/>
          </a:xfrm>
          <a:prstGeom prst="rect">
            <a:avLst/>
          </a:prstGeom>
          <a:noFill/>
        </p:spPr>
        <p:txBody>
          <a:bodyPr wrap="square" rtlCol="0">
            <a:spAutoFit/>
          </a:bodyPr>
          <a:lstStyle/>
          <a:p>
            <a:r>
              <a:rPr lang="en-SG" dirty="0"/>
              <a:t>Top performers</a:t>
            </a:r>
          </a:p>
        </p:txBody>
      </p:sp>
      <p:sp>
        <p:nvSpPr>
          <p:cNvPr id="5" name="TextBox 4">
            <a:extLst>
              <a:ext uri="{FF2B5EF4-FFF2-40B4-BE49-F238E27FC236}">
                <a16:creationId xmlns:a16="http://schemas.microsoft.com/office/drawing/2014/main" id="{B4540DDA-9D79-FFF9-47B1-F381CC1F6C11}"/>
              </a:ext>
            </a:extLst>
          </p:cNvPr>
          <p:cNvSpPr txBox="1"/>
          <p:nvPr/>
        </p:nvSpPr>
        <p:spPr>
          <a:xfrm>
            <a:off x="328766" y="1660463"/>
            <a:ext cx="2519916" cy="246221"/>
          </a:xfrm>
          <a:prstGeom prst="rect">
            <a:avLst/>
          </a:prstGeom>
          <a:noFill/>
        </p:spPr>
        <p:txBody>
          <a:bodyPr wrap="square" rtlCol="0">
            <a:spAutoFit/>
          </a:bodyPr>
          <a:lstStyle/>
          <a:p>
            <a:r>
              <a:rPr lang="en-SG" sz="1000" b="1" dirty="0"/>
              <a:t>(Bayesian Ridge, Ridge, Linear Regression)</a:t>
            </a:r>
            <a:endParaRPr lang="en-SG" sz="1000" dirty="0"/>
          </a:p>
        </p:txBody>
      </p:sp>
      <p:sp>
        <p:nvSpPr>
          <p:cNvPr id="7" name="TextBox 6">
            <a:extLst>
              <a:ext uri="{FF2B5EF4-FFF2-40B4-BE49-F238E27FC236}">
                <a16:creationId xmlns:a16="http://schemas.microsoft.com/office/drawing/2014/main" id="{B8A93205-4096-DDED-3893-593C4F70E4B8}"/>
              </a:ext>
            </a:extLst>
          </p:cNvPr>
          <p:cNvSpPr txBox="1"/>
          <p:nvPr/>
        </p:nvSpPr>
        <p:spPr>
          <a:xfrm>
            <a:off x="328766" y="2689219"/>
            <a:ext cx="3722240" cy="553998"/>
          </a:xfrm>
          <a:prstGeom prst="rect">
            <a:avLst/>
          </a:prstGeom>
          <a:noFill/>
        </p:spPr>
        <p:txBody>
          <a:bodyPr wrap="square" rtlCol="0">
            <a:spAutoFit/>
          </a:bodyPr>
          <a:lstStyle/>
          <a:p>
            <a:r>
              <a:rPr lang="en-US" sz="1000" dirty="0"/>
              <a:t>They are less sensitive to multicollinearity (when independent variables are highly correlated), making them robust for many datasets.</a:t>
            </a:r>
            <a:endParaRPr lang="en-SG" sz="1000" dirty="0"/>
          </a:p>
        </p:txBody>
      </p:sp>
      <p:sp>
        <p:nvSpPr>
          <p:cNvPr id="11" name="TextBox 10">
            <a:extLst>
              <a:ext uri="{FF2B5EF4-FFF2-40B4-BE49-F238E27FC236}">
                <a16:creationId xmlns:a16="http://schemas.microsoft.com/office/drawing/2014/main" id="{4810291A-0AEC-4B02-8EFD-002629EAB767}"/>
              </a:ext>
            </a:extLst>
          </p:cNvPr>
          <p:cNvSpPr txBox="1"/>
          <p:nvPr/>
        </p:nvSpPr>
        <p:spPr>
          <a:xfrm>
            <a:off x="328766" y="1999016"/>
            <a:ext cx="3722240" cy="553998"/>
          </a:xfrm>
          <a:prstGeom prst="rect">
            <a:avLst/>
          </a:prstGeom>
          <a:noFill/>
        </p:spPr>
        <p:txBody>
          <a:bodyPr wrap="square" rtlCol="0">
            <a:spAutoFit/>
          </a:bodyPr>
          <a:lstStyle/>
          <a:p>
            <a:r>
              <a:rPr lang="en-US" sz="1000" dirty="0"/>
              <a:t>These models assume a linear relationship between the input features and the target variable. When this assumption is met, they perform very well.</a:t>
            </a:r>
            <a:endParaRPr lang="en-SG" sz="1000" dirty="0"/>
          </a:p>
        </p:txBody>
      </p:sp>
      <p:sp>
        <p:nvSpPr>
          <p:cNvPr id="12" name="TextBox 11">
            <a:extLst>
              <a:ext uri="{FF2B5EF4-FFF2-40B4-BE49-F238E27FC236}">
                <a16:creationId xmlns:a16="http://schemas.microsoft.com/office/drawing/2014/main" id="{222D6381-82E3-FBA8-5071-635B8BA41817}"/>
              </a:ext>
            </a:extLst>
          </p:cNvPr>
          <p:cNvSpPr txBox="1"/>
          <p:nvPr/>
        </p:nvSpPr>
        <p:spPr>
          <a:xfrm>
            <a:off x="3958013" y="1300605"/>
            <a:ext cx="2519916" cy="369332"/>
          </a:xfrm>
          <a:prstGeom prst="rect">
            <a:avLst/>
          </a:prstGeom>
          <a:noFill/>
        </p:spPr>
        <p:txBody>
          <a:bodyPr wrap="square" rtlCol="0">
            <a:spAutoFit/>
          </a:bodyPr>
          <a:lstStyle/>
          <a:p>
            <a:r>
              <a:rPr lang="en-SG" dirty="0"/>
              <a:t>Middle performers</a:t>
            </a:r>
          </a:p>
        </p:txBody>
      </p:sp>
      <p:sp>
        <p:nvSpPr>
          <p:cNvPr id="14" name="TextBox 13">
            <a:extLst>
              <a:ext uri="{FF2B5EF4-FFF2-40B4-BE49-F238E27FC236}">
                <a16:creationId xmlns:a16="http://schemas.microsoft.com/office/drawing/2014/main" id="{638133EB-3AA6-DDFF-21D9-501B985AE44F}"/>
              </a:ext>
            </a:extLst>
          </p:cNvPr>
          <p:cNvSpPr txBox="1"/>
          <p:nvPr/>
        </p:nvSpPr>
        <p:spPr>
          <a:xfrm>
            <a:off x="3958013" y="1660462"/>
            <a:ext cx="680482" cy="246221"/>
          </a:xfrm>
          <a:prstGeom prst="rect">
            <a:avLst/>
          </a:prstGeom>
          <a:noFill/>
        </p:spPr>
        <p:txBody>
          <a:bodyPr wrap="square">
            <a:spAutoFit/>
          </a:bodyPr>
          <a:lstStyle/>
          <a:p>
            <a:r>
              <a:rPr lang="en-SG" sz="1000" b="1" dirty="0"/>
              <a:t>(SVR) </a:t>
            </a:r>
            <a:endParaRPr lang="en-SG" sz="1000" dirty="0"/>
          </a:p>
        </p:txBody>
      </p:sp>
      <p:sp>
        <p:nvSpPr>
          <p:cNvPr id="15" name="TextBox 14">
            <a:extLst>
              <a:ext uri="{FF2B5EF4-FFF2-40B4-BE49-F238E27FC236}">
                <a16:creationId xmlns:a16="http://schemas.microsoft.com/office/drawing/2014/main" id="{E52E3962-4039-972B-CB74-0C254BDB3D6C}"/>
              </a:ext>
            </a:extLst>
          </p:cNvPr>
          <p:cNvSpPr txBox="1"/>
          <p:nvPr/>
        </p:nvSpPr>
        <p:spPr>
          <a:xfrm>
            <a:off x="3958013" y="1906683"/>
            <a:ext cx="3722240" cy="553998"/>
          </a:xfrm>
          <a:prstGeom prst="rect">
            <a:avLst/>
          </a:prstGeom>
          <a:noFill/>
        </p:spPr>
        <p:txBody>
          <a:bodyPr wrap="square" rtlCol="0">
            <a:spAutoFit/>
          </a:bodyPr>
          <a:lstStyle/>
          <a:p>
            <a:r>
              <a:rPr lang="en-US" sz="1000" dirty="0"/>
              <a:t>effective in capturing non-linear relationships by using kernel functions but can be computationally intensive and sensitive to choice of hyperparameters and kernel used</a:t>
            </a:r>
            <a:endParaRPr lang="en-SG" sz="1000" dirty="0"/>
          </a:p>
        </p:txBody>
      </p:sp>
      <p:sp>
        <p:nvSpPr>
          <p:cNvPr id="16" name="TextBox 15">
            <a:extLst>
              <a:ext uri="{FF2B5EF4-FFF2-40B4-BE49-F238E27FC236}">
                <a16:creationId xmlns:a16="http://schemas.microsoft.com/office/drawing/2014/main" id="{83376304-BE54-3977-F8B8-943993942A53}"/>
              </a:ext>
            </a:extLst>
          </p:cNvPr>
          <p:cNvSpPr txBox="1"/>
          <p:nvPr/>
        </p:nvSpPr>
        <p:spPr>
          <a:xfrm>
            <a:off x="3958012" y="2522726"/>
            <a:ext cx="2028117" cy="246221"/>
          </a:xfrm>
          <a:prstGeom prst="rect">
            <a:avLst/>
          </a:prstGeom>
          <a:noFill/>
        </p:spPr>
        <p:txBody>
          <a:bodyPr wrap="square">
            <a:spAutoFit/>
          </a:bodyPr>
          <a:lstStyle/>
          <a:p>
            <a:r>
              <a:rPr lang="en-SG" sz="1000" b="1" dirty="0"/>
              <a:t>(Gradient boosting regressor) </a:t>
            </a:r>
            <a:endParaRPr lang="en-SG" sz="1000" dirty="0"/>
          </a:p>
        </p:txBody>
      </p:sp>
      <p:sp>
        <p:nvSpPr>
          <p:cNvPr id="18" name="TextBox 17">
            <a:extLst>
              <a:ext uri="{FF2B5EF4-FFF2-40B4-BE49-F238E27FC236}">
                <a16:creationId xmlns:a16="http://schemas.microsoft.com/office/drawing/2014/main" id="{A70FC520-7E95-819B-5C86-5F649B8E819E}"/>
              </a:ext>
            </a:extLst>
          </p:cNvPr>
          <p:cNvSpPr txBox="1"/>
          <p:nvPr/>
        </p:nvSpPr>
        <p:spPr>
          <a:xfrm>
            <a:off x="3958012" y="2821796"/>
            <a:ext cx="3722240" cy="707886"/>
          </a:xfrm>
          <a:prstGeom prst="rect">
            <a:avLst/>
          </a:prstGeom>
          <a:noFill/>
        </p:spPr>
        <p:txBody>
          <a:bodyPr wrap="square" rtlCol="0">
            <a:spAutoFit/>
          </a:bodyPr>
          <a:lstStyle/>
          <a:p>
            <a:r>
              <a:rPr lang="en-US" sz="1000" dirty="0"/>
              <a:t>an ensemble technique that builds models sequentially, with each new model correcting the errors of the previous ones but requires careful tuning of hyperparameters to avoid overfitting and to optimize performance.</a:t>
            </a:r>
            <a:endParaRPr lang="en-SG" sz="1000" dirty="0"/>
          </a:p>
        </p:txBody>
      </p:sp>
      <p:sp>
        <p:nvSpPr>
          <p:cNvPr id="19" name="TextBox 18">
            <a:extLst>
              <a:ext uri="{FF2B5EF4-FFF2-40B4-BE49-F238E27FC236}">
                <a16:creationId xmlns:a16="http://schemas.microsoft.com/office/drawing/2014/main" id="{4D11CE19-35C6-DA84-1B0A-D7155B2CE5A0}"/>
              </a:ext>
            </a:extLst>
          </p:cNvPr>
          <p:cNvSpPr txBox="1"/>
          <p:nvPr/>
        </p:nvSpPr>
        <p:spPr>
          <a:xfrm>
            <a:off x="7680252" y="1291130"/>
            <a:ext cx="2519916" cy="369332"/>
          </a:xfrm>
          <a:prstGeom prst="rect">
            <a:avLst/>
          </a:prstGeom>
          <a:noFill/>
        </p:spPr>
        <p:txBody>
          <a:bodyPr wrap="square" rtlCol="0">
            <a:spAutoFit/>
          </a:bodyPr>
          <a:lstStyle/>
          <a:p>
            <a:r>
              <a:rPr lang="en-SG" dirty="0"/>
              <a:t>Lower performers</a:t>
            </a:r>
          </a:p>
        </p:txBody>
      </p:sp>
      <p:sp>
        <p:nvSpPr>
          <p:cNvPr id="20" name="TextBox 19">
            <a:extLst>
              <a:ext uri="{FF2B5EF4-FFF2-40B4-BE49-F238E27FC236}">
                <a16:creationId xmlns:a16="http://schemas.microsoft.com/office/drawing/2014/main" id="{933F9FBE-7A09-498A-C279-667C265915AE}"/>
              </a:ext>
            </a:extLst>
          </p:cNvPr>
          <p:cNvSpPr txBox="1"/>
          <p:nvPr/>
        </p:nvSpPr>
        <p:spPr>
          <a:xfrm>
            <a:off x="7667848" y="1658212"/>
            <a:ext cx="1777825" cy="246221"/>
          </a:xfrm>
          <a:prstGeom prst="rect">
            <a:avLst/>
          </a:prstGeom>
          <a:noFill/>
        </p:spPr>
        <p:txBody>
          <a:bodyPr wrap="square">
            <a:spAutoFit/>
          </a:bodyPr>
          <a:lstStyle/>
          <a:p>
            <a:r>
              <a:rPr lang="en-SG" sz="1000" b="1" dirty="0"/>
              <a:t>(</a:t>
            </a:r>
            <a:r>
              <a:rPr lang="en-SG" sz="1000" dirty="0"/>
              <a:t>KNeighborsRegressor</a:t>
            </a:r>
            <a:r>
              <a:rPr lang="en-SG" sz="1000" b="1" dirty="0"/>
              <a:t>) </a:t>
            </a:r>
            <a:endParaRPr lang="en-SG" sz="1000" dirty="0"/>
          </a:p>
        </p:txBody>
      </p:sp>
      <p:sp>
        <p:nvSpPr>
          <p:cNvPr id="21" name="TextBox 20">
            <a:extLst>
              <a:ext uri="{FF2B5EF4-FFF2-40B4-BE49-F238E27FC236}">
                <a16:creationId xmlns:a16="http://schemas.microsoft.com/office/drawing/2014/main" id="{9115320C-9FFF-83B3-2918-EDF12C5E6F30}"/>
              </a:ext>
            </a:extLst>
          </p:cNvPr>
          <p:cNvSpPr txBox="1"/>
          <p:nvPr/>
        </p:nvSpPr>
        <p:spPr>
          <a:xfrm>
            <a:off x="7680252" y="1925633"/>
            <a:ext cx="3722240" cy="553998"/>
          </a:xfrm>
          <a:prstGeom prst="rect">
            <a:avLst/>
          </a:prstGeom>
          <a:noFill/>
        </p:spPr>
        <p:txBody>
          <a:bodyPr wrap="square" rtlCol="0">
            <a:spAutoFit/>
          </a:bodyPr>
          <a:lstStyle/>
          <a:p>
            <a:r>
              <a:rPr lang="en-US" sz="1000" dirty="0"/>
              <a:t>non-parametric method that makes predictions based on the k-nearest neighbors in the feature space. But  Performance can degrade if the dataset is large or if the number of features is high.</a:t>
            </a:r>
            <a:endParaRPr lang="en-SG" sz="1000" dirty="0"/>
          </a:p>
        </p:txBody>
      </p:sp>
      <p:sp>
        <p:nvSpPr>
          <p:cNvPr id="22" name="TextBox 21">
            <a:extLst>
              <a:ext uri="{FF2B5EF4-FFF2-40B4-BE49-F238E27FC236}">
                <a16:creationId xmlns:a16="http://schemas.microsoft.com/office/drawing/2014/main" id="{90A21BFB-E67F-2E85-4B86-BB4197F0FC19}"/>
              </a:ext>
            </a:extLst>
          </p:cNvPr>
          <p:cNvSpPr txBox="1"/>
          <p:nvPr/>
        </p:nvSpPr>
        <p:spPr>
          <a:xfrm>
            <a:off x="7667848" y="2602741"/>
            <a:ext cx="3948223" cy="246221"/>
          </a:xfrm>
          <a:prstGeom prst="rect">
            <a:avLst/>
          </a:prstGeom>
          <a:noFill/>
        </p:spPr>
        <p:txBody>
          <a:bodyPr wrap="square">
            <a:spAutoFit/>
          </a:bodyPr>
          <a:lstStyle/>
          <a:p>
            <a:r>
              <a:rPr lang="en-SG" sz="1000" b="1" dirty="0"/>
              <a:t>(SGDRegressor, RandomForestRegressor, DecisionTreeRegressor) </a:t>
            </a:r>
            <a:endParaRPr lang="en-SG" sz="1000" dirty="0"/>
          </a:p>
        </p:txBody>
      </p:sp>
      <p:sp>
        <p:nvSpPr>
          <p:cNvPr id="23" name="TextBox 22">
            <a:extLst>
              <a:ext uri="{FF2B5EF4-FFF2-40B4-BE49-F238E27FC236}">
                <a16:creationId xmlns:a16="http://schemas.microsoft.com/office/drawing/2014/main" id="{CC621632-0A08-742B-E9F6-9EE1E5211136}"/>
              </a:ext>
            </a:extLst>
          </p:cNvPr>
          <p:cNvSpPr txBox="1">
            <a:spLocks/>
          </p:cNvSpPr>
          <p:nvPr/>
        </p:nvSpPr>
        <p:spPr>
          <a:xfrm>
            <a:off x="7584553" y="3607388"/>
            <a:ext cx="3722240" cy="553998"/>
          </a:xfrm>
          <a:prstGeom prst="rect">
            <a:avLst/>
          </a:prstGeom>
          <a:noFill/>
        </p:spPr>
        <p:txBody>
          <a:bodyPr wrap="square" rtlCol="0">
            <a:spAutoFit/>
          </a:bodyPr>
          <a:lstStyle/>
          <a:p>
            <a:pPr marL="171450" indent="-171450">
              <a:buFontTx/>
              <a:buChar char="-"/>
            </a:pPr>
            <a:r>
              <a:rPr lang="en-US" sz="1000" b="1" dirty="0"/>
              <a:t>RandomForestRegressor</a:t>
            </a:r>
            <a:r>
              <a:rPr lang="en-US" sz="1000" dirty="0"/>
              <a:t>: An ensemble of decision trees that reduces overfitting by averaging multiple trees. However, it may not perform well if not properly tuned.</a:t>
            </a:r>
          </a:p>
        </p:txBody>
      </p:sp>
      <p:sp>
        <p:nvSpPr>
          <p:cNvPr id="26" name="TextBox 25">
            <a:extLst>
              <a:ext uri="{FF2B5EF4-FFF2-40B4-BE49-F238E27FC236}">
                <a16:creationId xmlns:a16="http://schemas.microsoft.com/office/drawing/2014/main" id="{12ECD0A6-694C-3CA2-5A9A-84A1CA5FF9A5}"/>
              </a:ext>
            </a:extLst>
          </p:cNvPr>
          <p:cNvSpPr txBox="1">
            <a:spLocks/>
          </p:cNvSpPr>
          <p:nvPr/>
        </p:nvSpPr>
        <p:spPr>
          <a:xfrm>
            <a:off x="7584553" y="2937593"/>
            <a:ext cx="3722240" cy="553998"/>
          </a:xfrm>
          <a:prstGeom prst="rect">
            <a:avLst/>
          </a:prstGeom>
          <a:noFill/>
        </p:spPr>
        <p:txBody>
          <a:bodyPr wrap="square" rtlCol="0">
            <a:spAutoFit/>
          </a:bodyPr>
          <a:lstStyle/>
          <a:p>
            <a:pPr marL="171450" indent="-171450">
              <a:buFontTx/>
              <a:buChar char="-"/>
            </a:pPr>
            <a:r>
              <a:rPr lang="en-US" sz="1000" b="1" dirty="0"/>
              <a:t>SGDRegressor</a:t>
            </a:r>
            <a:r>
              <a:rPr lang="en-US" sz="1000" dirty="0"/>
              <a:t>: Uses stochastic gradient descent, which can be effective for large-scale problems but may require extensive tuning.</a:t>
            </a:r>
          </a:p>
        </p:txBody>
      </p:sp>
      <p:sp>
        <p:nvSpPr>
          <p:cNvPr id="27" name="TextBox 26">
            <a:extLst>
              <a:ext uri="{FF2B5EF4-FFF2-40B4-BE49-F238E27FC236}">
                <a16:creationId xmlns:a16="http://schemas.microsoft.com/office/drawing/2014/main" id="{1F2AEFD3-CDF1-69BF-FA29-C0266E3741BB}"/>
              </a:ext>
            </a:extLst>
          </p:cNvPr>
          <p:cNvSpPr txBox="1">
            <a:spLocks/>
          </p:cNvSpPr>
          <p:nvPr/>
        </p:nvSpPr>
        <p:spPr>
          <a:xfrm>
            <a:off x="7584553" y="4277183"/>
            <a:ext cx="3722240" cy="400110"/>
          </a:xfrm>
          <a:prstGeom prst="rect">
            <a:avLst/>
          </a:prstGeom>
          <a:noFill/>
        </p:spPr>
        <p:txBody>
          <a:bodyPr wrap="square" rtlCol="0">
            <a:spAutoFit/>
          </a:bodyPr>
          <a:lstStyle/>
          <a:p>
            <a:pPr marL="171450" indent="-171450">
              <a:buFontTx/>
              <a:buChar char="-"/>
            </a:pPr>
            <a:r>
              <a:rPr lang="en-US" sz="1000" b="1" dirty="0"/>
              <a:t>DecisionTreeRegressor</a:t>
            </a:r>
            <a:r>
              <a:rPr lang="en-US" sz="1000" dirty="0"/>
              <a:t>: Highly interpretable but prone to overfitting, especially with small datasets.</a:t>
            </a:r>
          </a:p>
        </p:txBody>
      </p:sp>
    </p:spTree>
    <p:extLst>
      <p:ext uri="{BB962C8B-B14F-4D97-AF65-F5344CB8AC3E}">
        <p14:creationId xmlns:p14="http://schemas.microsoft.com/office/powerpoint/2010/main" val="371569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EA1C-7477-DE9C-5DFA-F1EF4A18C5EF}"/>
              </a:ext>
            </a:extLst>
          </p:cNvPr>
          <p:cNvSpPr>
            <a:spLocks noGrp="1"/>
          </p:cNvSpPr>
          <p:nvPr>
            <p:ph type="title"/>
          </p:nvPr>
        </p:nvSpPr>
        <p:spPr>
          <a:xfrm>
            <a:off x="162610" y="-133543"/>
            <a:ext cx="5933390" cy="1086056"/>
          </a:xfrm>
        </p:spPr>
        <p:txBody>
          <a:bodyPr>
            <a:normAutofit fontScale="90000"/>
          </a:bodyPr>
          <a:lstStyle/>
          <a:p>
            <a:r>
              <a:rPr lang="en-SG" dirty="0"/>
              <a:t>Exploratory Data (EDA)</a:t>
            </a:r>
          </a:p>
        </p:txBody>
      </p:sp>
      <p:pic>
        <p:nvPicPr>
          <p:cNvPr id="7" name="Picture 6">
            <a:extLst>
              <a:ext uri="{FF2B5EF4-FFF2-40B4-BE49-F238E27FC236}">
                <a16:creationId xmlns:a16="http://schemas.microsoft.com/office/drawing/2014/main" id="{2EB8628A-B8C1-E683-3241-FD0F09F1E7DB}"/>
              </a:ext>
            </a:extLst>
          </p:cNvPr>
          <p:cNvPicPr>
            <a:picLocks noChangeAspect="1"/>
          </p:cNvPicPr>
          <p:nvPr/>
        </p:nvPicPr>
        <p:blipFill>
          <a:blip r:embed="rId2"/>
          <a:stretch>
            <a:fillRect/>
          </a:stretch>
        </p:blipFill>
        <p:spPr>
          <a:xfrm>
            <a:off x="322098" y="4685941"/>
            <a:ext cx="856381" cy="279635"/>
          </a:xfrm>
          <a:prstGeom prst="rect">
            <a:avLst/>
          </a:prstGeom>
        </p:spPr>
      </p:pic>
      <p:pic>
        <p:nvPicPr>
          <p:cNvPr id="11" name="Picture 10">
            <a:extLst>
              <a:ext uri="{FF2B5EF4-FFF2-40B4-BE49-F238E27FC236}">
                <a16:creationId xmlns:a16="http://schemas.microsoft.com/office/drawing/2014/main" id="{BCA00DF7-DEC7-A49E-E405-00893558902F}"/>
              </a:ext>
            </a:extLst>
          </p:cNvPr>
          <p:cNvPicPr>
            <a:picLocks noChangeAspect="1"/>
          </p:cNvPicPr>
          <p:nvPr/>
        </p:nvPicPr>
        <p:blipFill>
          <a:blip r:embed="rId3"/>
          <a:stretch>
            <a:fillRect/>
          </a:stretch>
        </p:blipFill>
        <p:spPr>
          <a:xfrm>
            <a:off x="7908570" y="2369004"/>
            <a:ext cx="1724527" cy="1994453"/>
          </a:xfrm>
          <a:prstGeom prst="rect">
            <a:avLst/>
          </a:prstGeom>
        </p:spPr>
      </p:pic>
      <p:sp>
        <p:nvSpPr>
          <p:cNvPr id="12" name="TextBox 11">
            <a:extLst>
              <a:ext uri="{FF2B5EF4-FFF2-40B4-BE49-F238E27FC236}">
                <a16:creationId xmlns:a16="http://schemas.microsoft.com/office/drawing/2014/main" id="{F7E47568-9CE9-51C2-4988-8DE60FEDBCB4}"/>
              </a:ext>
            </a:extLst>
          </p:cNvPr>
          <p:cNvSpPr txBox="1"/>
          <p:nvPr/>
        </p:nvSpPr>
        <p:spPr>
          <a:xfrm>
            <a:off x="162610" y="964792"/>
            <a:ext cx="2530549" cy="369332"/>
          </a:xfrm>
          <a:prstGeom prst="rect">
            <a:avLst/>
          </a:prstGeom>
          <a:noFill/>
        </p:spPr>
        <p:txBody>
          <a:bodyPr wrap="square" rtlCol="0">
            <a:spAutoFit/>
          </a:bodyPr>
          <a:lstStyle/>
          <a:p>
            <a:r>
              <a:rPr lang="en-SG" dirty="0"/>
              <a:t>Overview of entire data</a:t>
            </a:r>
          </a:p>
        </p:txBody>
      </p:sp>
      <p:sp>
        <p:nvSpPr>
          <p:cNvPr id="13" name="TextBox 12">
            <a:extLst>
              <a:ext uri="{FF2B5EF4-FFF2-40B4-BE49-F238E27FC236}">
                <a16:creationId xmlns:a16="http://schemas.microsoft.com/office/drawing/2014/main" id="{DDF61282-354F-32BF-92EA-10BEF138E021}"/>
              </a:ext>
            </a:extLst>
          </p:cNvPr>
          <p:cNvSpPr txBox="1"/>
          <p:nvPr/>
        </p:nvSpPr>
        <p:spPr>
          <a:xfrm>
            <a:off x="322098" y="1961515"/>
            <a:ext cx="3223409" cy="292388"/>
          </a:xfrm>
          <a:prstGeom prst="rect">
            <a:avLst/>
          </a:prstGeom>
          <a:noFill/>
        </p:spPr>
        <p:txBody>
          <a:bodyPr wrap="square" rtlCol="0">
            <a:spAutoFit/>
          </a:bodyPr>
          <a:lstStyle/>
          <a:p>
            <a:r>
              <a:rPr lang="en-SG" sz="1300" dirty="0"/>
              <a:t>1) Meaning of all variables involved</a:t>
            </a:r>
          </a:p>
        </p:txBody>
      </p:sp>
      <p:sp>
        <p:nvSpPr>
          <p:cNvPr id="14" name="TextBox 13">
            <a:extLst>
              <a:ext uri="{FF2B5EF4-FFF2-40B4-BE49-F238E27FC236}">
                <a16:creationId xmlns:a16="http://schemas.microsoft.com/office/drawing/2014/main" id="{C35B2578-627D-59FA-B77F-F433360A46BD}"/>
              </a:ext>
            </a:extLst>
          </p:cNvPr>
          <p:cNvSpPr txBox="1"/>
          <p:nvPr/>
        </p:nvSpPr>
        <p:spPr>
          <a:xfrm>
            <a:off x="4265216" y="1961515"/>
            <a:ext cx="2789697" cy="292388"/>
          </a:xfrm>
          <a:prstGeom prst="rect">
            <a:avLst/>
          </a:prstGeom>
          <a:noFill/>
        </p:spPr>
        <p:txBody>
          <a:bodyPr wrap="square" rtlCol="0">
            <a:spAutoFit/>
          </a:bodyPr>
          <a:lstStyle/>
          <a:p>
            <a:r>
              <a:rPr lang="en-SG" sz="1300" dirty="0"/>
              <a:t>2) Description of the entire dataset</a:t>
            </a:r>
          </a:p>
        </p:txBody>
      </p:sp>
      <p:sp>
        <p:nvSpPr>
          <p:cNvPr id="15" name="TextBox 14">
            <a:extLst>
              <a:ext uri="{FF2B5EF4-FFF2-40B4-BE49-F238E27FC236}">
                <a16:creationId xmlns:a16="http://schemas.microsoft.com/office/drawing/2014/main" id="{D87E8FAD-2BF2-EA5F-E1F4-2CAD9EF4E783}"/>
              </a:ext>
            </a:extLst>
          </p:cNvPr>
          <p:cNvSpPr txBox="1"/>
          <p:nvPr/>
        </p:nvSpPr>
        <p:spPr>
          <a:xfrm>
            <a:off x="7774622" y="1961515"/>
            <a:ext cx="2789697" cy="292388"/>
          </a:xfrm>
          <a:prstGeom prst="rect">
            <a:avLst/>
          </a:prstGeom>
          <a:noFill/>
        </p:spPr>
        <p:txBody>
          <a:bodyPr wrap="square" rtlCol="0">
            <a:spAutoFit/>
          </a:bodyPr>
          <a:lstStyle/>
          <a:p>
            <a:r>
              <a:rPr lang="en-SG" sz="1300" dirty="0"/>
              <a:t>3) Checking for missing values</a:t>
            </a:r>
          </a:p>
        </p:txBody>
      </p:sp>
      <p:sp>
        <p:nvSpPr>
          <p:cNvPr id="16" name="TextBox 15">
            <a:extLst>
              <a:ext uri="{FF2B5EF4-FFF2-40B4-BE49-F238E27FC236}">
                <a16:creationId xmlns:a16="http://schemas.microsoft.com/office/drawing/2014/main" id="{0A3803A6-6A55-9190-4697-D1B1E42BCD67}"/>
              </a:ext>
            </a:extLst>
          </p:cNvPr>
          <p:cNvSpPr txBox="1"/>
          <p:nvPr/>
        </p:nvSpPr>
        <p:spPr>
          <a:xfrm>
            <a:off x="237038" y="5421062"/>
            <a:ext cx="726981" cy="246221"/>
          </a:xfrm>
          <a:prstGeom prst="rect">
            <a:avLst/>
          </a:prstGeom>
          <a:noFill/>
        </p:spPr>
        <p:txBody>
          <a:bodyPr wrap="square" rtlCol="0">
            <a:spAutoFit/>
          </a:bodyPr>
          <a:lstStyle/>
          <a:p>
            <a:r>
              <a:rPr lang="en-SG" sz="1000" dirty="0"/>
              <a:t>rows</a:t>
            </a:r>
          </a:p>
        </p:txBody>
      </p:sp>
      <p:sp>
        <p:nvSpPr>
          <p:cNvPr id="17" name="TextBox 16">
            <a:extLst>
              <a:ext uri="{FF2B5EF4-FFF2-40B4-BE49-F238E27FC236}">
                <a16:creationId xmlns:a16="http://schemas.microsoft.com/office/drawing/2014/main" id="{B53BBCD7-9E77-AD0A-F182-AD477F61E09C}"/>
              </a:ext>
            </a:extLst>
          </p:cNvPr>
          <p:cNvSpPr txBox="1"/>
          <p:nvPr/>
        </p:nvSpPr>
        <p:spPr>
          <a:xfrm>
            <a:off x="725290" y="5421061"/>
            <a:ext cx="726981" cy="246221"/>
          </a:xfrm>
          <a:prstGeom prst="rect">
            <a:avLst/>
          </a:prstGeom>
          <a:noFill/>
        </p:spPr>
        <p:txBody>
          <a:bodyPr wrap="square" rtlCol="0">
            <a:spAutoFit/>
          </a:bodyPr>
          <a:lstStyle/>
          <a:p>
            <a:r>
              <a:rPr lang="en-SG" sz="1000" dirty="0"/>
              <a:t>columns</a:t>
            </a:r>
          </a:p>
        </p:txBody>
      </p:sp>
      <p:sp>
        <p:nvSpPr>
          <p:cNvPr id="18" name="Arrow: Down 17">
            <a:extLst>
              <a:ext uri="{FF2B5EF4-FFF2-40B4-BE49-F238E27FC236}">
                <a16:creationId xmlns:a16="http://schemas.microsoft.com/office/drawing/2014/main" id="{E1380B1C-779C-C329-28D1-AF176436B13E}"/>
              </a:ext>
            </a:extLst>
          </p:cNvPr>
          <p:cNvSpPr/>
          <p:nvPr/>
        </p:nvSpPr>
        <p:spPr>
          <a:xfrm>
            <a:off x="361110" y="5130018"/>
            <a:ext cx="152400" cy="2910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Arrow: Down 18">
            <a:extLst>
              <a:ext uri="{FF2B5EF4-FFF2-40B4-BE49-F238E27FC236}">
                <a16:creationId xmlns:a16="http://schemas.microsoft.com/office/drawing/2014/main" id="{7D7D9DCC-6497-2A3E-7D54-BD178AD151D1}"/>
              </a:ext>
            </a:extLst>
          </p:cNvPr>
          <p:cNvSpPr/>
          <p:nvPr/>
        </p:nvSpPr>
        <p:spPr>
          <a:xfrm>
            <a:off x="887819" y="5124509"/>
            <a:ext cx="152400" cy="2910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1" name="Picture 20">
            <a:extLst>
              <a:ext uri="{FF2B5EF4-FFF2-40B4-BE49-F238E27FC236}">
                <a16:creationId xmlns:a16="http://schemas.microsoft.com/office/drawing/2014/main" id="{B09CC4C5-8AB1-DCC3-2F58-175F91377506}"/>
              </a:ext>
            </a:extLst>
          </p:cNvPr>
          <p:cNvPicPr>
            <a:picLocks noChangeAspect="1"/>
          </p:cNvPicPr>
          <p:nvPr/>
        </p:nvPicPr>
        <p:blipFill>
          <a:blip r:embed="rId4"/>
          <a:stretch>
            <a:fillRect/>
          </a:stretch>
        </p:blipFill>
        <p:spPr>
          <a:xfrm>
            <a:off x="7918175" y="4965576"/>
            <a:ext cx="1507174" cy="530302"/>
          </a:xfrm>
          <a:prstGeom prst="rect">
            <a:avLst/>
          </a:prstGeom>
        </p:spPr>
      </p:pic>
      <p:sp>
        <p:nvSpPr>
          <p:cNvPr id="22" name="Arrow: Down 21">
            <a:extLst>
              <a:ext uri="{FF2B5EF4-FFF2-40B4-BE49-F238E27FC236}">
                <a16:creationId xmlns:a16="http://schemas.microsoft.com/office/drawing/2014/main" id="{1B94A273-1141-D91D-0049-2BADC4937FD7}"/>
              </a:ext>
            </a:extLst>
          </p:cNvPr>
          <p:cNvSpPr/>
          <p:nvPr/>
        </p:nvSpPr>
        <p:spPr>
          <a:xfrm rot="16200000">
            <a:off x="9683858" y="4980848"/>
            <a:ext cx="238620" cy="4997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155E1D30-2C62-7267-AD51-3ED76A7B006A}"/>
              </a:ext>
            </a:extLst>
          </p:cNvPr>
          <p:cNvSpPr txBox="1"/>
          <p:nvPr/>
        </p:nvSpPr>
        <p:spPr>
          <a:xfrm>
            <a:off x="10084917" y="5084532"/>
            <a:ext cx="1889077" cy="292388"/>
          </a:xfrm>
          <a:prstGeom prst="rect">
            <a:avLst/>
          </a:prstGeom>
          <a:noFill/>
        </p:spPr>
        <p:txBody>
          <a:bodyPr wrap="square" rtlCol="0">
            <a:spAutoFit/>
          </a:bodyPr>
          <a:lstStyle/>
          <a:p>
            <a:r>
              <a:rPr lang="en-SG" sz="1300" dirty="0"/>
              <a:t>4) Check for duplicates</a:t>
            </a:r>
          </a:p>
        </p:txBody>
      </p:sp>
      <p:cxnSp>
        <p:nvCxnSpPr>
          <p:cNvPr id="24" name="Straight Connector 23">
            <a:extLst>
              <a:ext uri="{FF2B5EF4-FFF2-40B4-BE49-F238E27FC236}">
                <a16:creationId xmlns:a16="http://schemas.microsoft.com/office/drawing/2014/main" id="{B37F3B20-1ABE-D7D6-8ECD-1A4FCF42AEB5}"/>
              </a:ext>
            </a:extLst>
          </p:cNvPr>
          <p:cNvCxnSpPr>
            <a:cxnSpLocks/>
          </p:cNvCxnSpPr>
          <p:nvPr/>
        </p:nvCxnSpPr>
        <p:spPr>
          <a:xfrm>
            <a:off x="3993961" y="1765005"/>
            <a:ext cx="0" cy="417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8DA2E87-2AEA-18F0-13F7-E96B1D47252A}"/>
              </a:ext>
            </a:extLst>
          </p:cNvPr>
          <p:cNvCxnSpPr>
            <a:cxnSpLocks/>
          </p:cNvCxnSpPr>
          <p:nvPr/>
        </p:nvCxnSpPr>
        <p:spPr>
          <a:xfrm>
            <a:off x="7559412" y="1765005"/>
            <a:ext cx="0" cy="417859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C3CC590-3B44-8863-DA7B-A0DAB679A1CF}"/>
              </a:ext>
            </a:extLst>
          </p:cNvPr>
          <p:cNvPicPr>
            <a:picLocks noChangeAspect="1"/>
          </p:cNvPicPr>
          <p:nvPr/>
        </p:nvPicPr>
        <p:blipFill>
          <a:blip r:embed="rId5"/>
          <a:stretch>
            <a:fillRect/>
          </a:stretch>
        </p:blipFill>
        <p:spPr>
          <a:xfrm>
            <a:off x="4343119" y="2369004"/>
            <a:ext cx="2800370" cy="2181241"/>
          </a:xfrm>
          <a:prstGeom prst="rect">
            <a:avLst/>
          </a:prstGeom>
        </p:spPr>
      </p:pic>
      <p:pic>
        <p:nvPicPr>
          <p:cNvPr id="8" name="Picture 7">
            <a:extLst>
              <a:ext uri="{FF2B5EF4-FFF2-40B4-BE49-F238E27FC236}">
                <a16:creationId xmlns:a16="http://schemas.microsoft.com/office/drawing/2014/main" id="{0E7502D1-6E4D-B50B-3244-B9372C2688B3}"/>
              </a:ext>
            </a:extLst>
          </p:cNvPr>
          <p:cNvPicPr>
            <a:picLocks noChangeAspect="1"/>
          </p:cNvPicPr>
          <p:nvPr/>
        </p:nvPicPr>
        <p:blipFill>
          <a:blip r:embed="rId6"/>
          <a:stretch>
            <a:fillRect/>
          </a:stretch>
        </p:blipFill>
        <p:spPr>
          <a:xfrm>
            <a:off x="253217" y="2412836"/>
            <a:ext cx="3525535" cy="2230063"/>
          </a:xfrm>
          <a:prstGeom prst="rect">
            <a:avLst/>
          </a:prstGeom>
        </p:spPr>
      </p:pic>
    </p:spTree>
    <p:extLst>
      <p:ext uri="{BB962C8B-B14F-4D97-AF65-F5344CB8AC3E}">
        <p14:creationId xmlns:p14="http://schemas.microsoft.com/office/powerpoint/2010/main" val="17299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B84A-F578-3559-8800-A974E9AF646A}"/>
              </a:ext>
            </a:extLst>
          </p:cNvPr>
          <p:cNvSpPr>
            <a:spLocks noGrp="1"/>
          </p:cNvSpPr>
          <p:nvPr>
            <p:ph type="title"/>
          </p:nvPr>
        </p:nvSpPr>
        <p:spPr>
          <a:xfrm>
            <a:off x="201174" y="233932"/>
            <a:ext cx="7922100" cy="654786"/>
          </a:xfrm>
        </p:spPr>
        <p:txBody>
          <a:bodyPr>
            <a:normAutofit fontScale="90000"/>
          </a:bodyPr>
          <a:lstStyle/>
          <a:p>
            <a:r>
              <a:rPr lang="en-SG" dirty="0"/>
              <a:t>EDA (Target and variables </a:t>
            </a:r>
            <a:r>
              <a:rPr lang="en-SG" dirty="0" err="1"/>
              <a:t>indiv</a:t>
            </a:r>
            <a:r>
              <a:rPr lang="en-SG" dirty="0"/>
              <a:t>.)</a:t>
            </a:r>
          </a:p>
        </p:txBody>
      </p:sp>
      <p:pic>
        <p:nvPicPr>
          <p:cNvPr id="5" name="Picture 4">
            <a:extLst>
              <a:ext uri="{FF2B5EF4-FFF2-40B4-BE49-F238E27FC236}">
                <a16:creationId xmlns:a16="http://schemas.microsoft.com/office/drawing/2014/main" id="{382A82C5-94DC-E1FD-FD19-9CD12E793589}"/>
              </a:ext>
            </a:extLst>
          </p:cNvPr>
          <p:cNvPicPr>
            <a:picLocks noChangeAspect="1"/>
          </p:cNvPicPr>
          <p:nvPr/>
        </p:nvPicPr>
        <p:blipFill>
          <a:blip r:embed="rId2"/>
          <a:stretch>
            <a:fillRect/>
          </a:stretch>
        </p:blipFill>
        <p:spPr>
          <a:xfrm>
            <a:off x="201174" y="1802190"/>
            <a:ext cx="2126614" cy="1714621"/>
          </a:xfrm>
          <a:prstGeom prst="rect">
            <a:avLst/>
          </a:prstGeom>
        </p:spPr>
      </p:pic>
      <p:pic>
        <p:nvPicPr>
          <p:cNvPr id="7" name="Picture 6">
            <a:extLst>
              <a:ext uri="{FF2B5EF4-FFF2-40B4-BE49-F238E27FC236}">
                <a16:creationId xmlns:a16="http://schemas.microsoft.com/office/drawing/2014/main" id="{04F123F5-AFDA-86D6-AA45-095CDFCB36DC}"/>
              </a:ext>
            </a:extLst>
          </p:cNvPr>
          <p:cNvPicPr>
            <a:picLocks noChangeAspect="1"/>
          </p:cNvPicPr>
          <p:nvPr/>
        </p:nvPicPr>
        <p:blipFill>
          <a:blip r:embed="rId3"/>
          <a:stretch>
            <a:fillRect/>
          </a:stretch>
        </p:blipFill>
        <p:spPr>
          <a:xfrm>
            <a:off x="163884" y="4447381"/>
            <a:ext cx="2143648" cy="1500554"/>
          </a:xfrm>
          <a:prstGeom prst="rect">
            <a:avLst/>
          </a:prstGeom>
        </p:spPr>
      </p:pic>
      <p:cxnSp>
        <p:nvCxnSpPr>
          <p:cNvPr id="21" name="Straight Connector 20">
            <a:extLst>
              <a:ext uri="{FF2B5EF4-FFF2-40B4-BE49-F238E27FC236}">
                <a16:creationId xmlns:a16="http://schemas.microsoft.com/office/drawing/2014/main" id="{488E6315-CDB8-37C1-089D-77352FD504B7}"/>
              </a:ext>
            </a:extLst>
          </p:cNvPr>
          <p:cNvCxnSpPr>
            <a:cxnSpLocks/>
          </p:cNvCxnSpPr>
          <p:nvPr/>
        </p:nvCxnSpPr>
        <p:spPr>
          <a:xfrm>
            <a:off x="2826519" y="1674428"/>
            <a:ext cx="0" cy="417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D06FF2-111B-B251-328E-C04228B471B5}"/>
              </a:ext>
            </a:extLst>
          </p:cNvPr>
          <p:cNvCxnSpPr>
            <a:cxnSpLocks/>
          </p:cNvCxnSpPr>
          <p:nvPr/>
        </p:nvCxnSpPr>
        <p:spPr>
          <a:xfrm>
            <a:off x="8594715" y="1666043"/>
            <a:ext cx="0" cy="4178595"/>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AD3BCF1-A95C-E998-555C-1A75D4C2BC7D}"/>
              </a:ext>
            </a:extLst>
          </p:cNvPr>
          <p:cNvSpPr txBox="1"/>
          <p:nvPr/>
        </p:nvSpPr>
        <p:spPr>
          <a:xfrm>
            <a:off x="92062" y="1382040"/>
            <a:ext cx="1696482" cy="292388"/>
          </a:xfrm>
          <a:prstGeom prst="rect">
            <a:avLst/>
          </a:prstGeom>
          <a:noFill/>
        </p:spPr>
        <p:txBody>
          <a:bodyPr wrap="square" rtlCol="0">
            <a:spAutoFit/>
          </a:bodyPr>
          <a:lstStyle/>
          <a:p>
            <a:r>
              <a:rPr lang="en-SG" sz="1300" dirty="0"/>
              <a:t>5)Visualising target</a:t>
            </a:r>
          </a:p>
        </p:txBody>
      </p:sp>
      <p:sp>
        <p:nvSpPr>
          <p:cNvPr id="25" name="TextBox 24">
            <a:extLst>
              <a:ext uri="{FF2B5EF4-FFF2-40B4-BE49-F238E27FC236}">
                <a16:creationId xmlns:a16="http://schemas.microsoft.com/office/drawing/2014/main" id="{36C32194-AB3C-A3FF-72EC-BE912F0E580E}"/>
              </a:ext>
            </a:extLst>
          </p:cNvPr>
          <p:cNvSpPr txBox="1"/>
          <p:nvPr/>
        </p:nvSpPr>
        <p:spPr>
          <a:xfrm>
            <a:off x="8816526" y="1382040"/>
            <a:ext cx="2872597" cy="292388"/>
          </a:xfrm>
          <a:prstGeom prst="rect">
            <a:avLst/>
          </a:prstGeom>
          <a:noFill/>
        </p:spPr>
        <p:txBody>
          <a:bodyPr wrap="square" rtlCol="0">
            <a:spAutoFit/>
          </a:bodyPr>
          <a:lstStyle/>
          <a:p>
            <a:r>
              <a:rPr lang="en-SG" sz="1300" dirty="0"/>
              <a:t>7)Visualising  categorical variables</a:t>
            </a:r>
          </a:p>
        </p:txBody>
      </p:sp>
      <p:sp>
        <p:nvSpPr>
          <p:cNvPr id="26" name="TextBox 25">
            <a:extLst>
              <a:ext uri="{FF2B5EF4-FFF2-40B4-BE49-F238E27FC236}">
                <a16:creationId xmlns:a16="http://schemas.microsoft.com/office/drawing/2014/main" id="{70A5291F-A961-D9EA-77EF-58D4DCB6EEAD}"/>
              </a:ext>
            </a:extLst>
          </p:cNvPr>
          <p:cNvSpPr txBox="1"/>
          <p:nvPr/>
        </p:nvSpPr>
        <p:spPr>
          <a:xfrm>
            <a:off x="3196134" y="1414080"/>
            <a:ext cx="2872597" cy="292388"/>
          </a:xfrm>
          <a:prstGeom prst="rect">
            <a:avLst/>
          </a:prstGeom>
          <a:noFill/>
        </p:spPr>
        <p:txBody>
          <a:bodyPr wrap="square" rtlCol="0">
            <a:spAutoFit/>
          </a:bodyPr>
          <a:lstStyle/>
          <a:p>
            <a:r>
              <a:rPr lang="en-SG" sz="1300" dirty="0"/>
              <a:t>6)Visualising numerical variables</a:t>
            </a:r>
          </a:p>
        </p:txBody>
      </p:sp>
      <p:sp>
        <p:nvSpPr>
          <p:cNvPr id="27" name="TextBox 26">
            <a:extLst>
              <a:ext uri="{FF2B5EF4-FFF2-40B4-BE49-F238E27FC236}">
                <a16:creationId xmlns:a16="http://schemas.microsoft.com/office/drawing/2014/main" id="{63845159-9145-E59C-AAFE-51E7C774A2EE}"/>
              </a:ext>
            </a:extLst>
          </p:cNvPr>
          <p:cNvSpPr txBox="1"/>
          <p:nvPr/>
        </p:nvSpPr>
        <p:spPr>
          <a:xfrm>
            <a:off x="1180357" y="1028288"/>
            <a:ext cx="2254350" cy="246221"/>
          </a:xfrm>
          <a:prstGeom prst="rect">
            <a:avLst/>
          </a:prstGeom>
          <a:noFill/>
        </p:spPr>
        <p:txBody>
          <a:bodyPr wrap="square" rtlCol="0">
            <a:spAutoFit/>
          </a:bodyPr>
          <a:lstStyle/>
          <a:p>
            <a:r>
              <a:rPr lang="en-SG" sz="1000" dirty="0"/>
              <a:t>Right skewed (</a:t>
            </a:r>
            <a:r>
              <a:rPr lang="en-SG" sz="1000" dirty="0">
                <a:solidFill>
                  <a:srgbClr val="FF0000"/>
                </a:solidFill>
              </a:rPr>
              <a:t>Transform</a:t>
            </a:r>
            <a:r>
              <a:rPr lang="en-SG" sz="1000" dirty="0"/>
              <a:t>)</a:t>
            </a:r>
          </a:p>
        </p:txBody>
      </p:sp>
      <p:sp>
        <p:nvSpPr>
          <p:cNvPr id="28" name="Arrow: Down 27">
            <a:extLst>
              <a:ext uri="{FF2B5EF4-FFF2-40B4-BE49-F238E27FC236}">
                <a16:creationId xmlns:a16="http://schemas.microsoft.com/office/drawing/2014/main" id="{DE033B4C-4771-C204-414C-CD98741E9146}"/>
              </a:ext>
            </a:extLst>
          </p:cNvPr>
          <p:cNvSpPr/>
          <p:nvPr/>
        </p:nvSpPr>
        <p:spPr>
          <a:xfrm flipV="1">
            <a:off x="1896508" y="1335530"/>
            <a:ext cx="292538" cy="4056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Arrow: Down 28">
            <a:extLst>
              <a:ext uri="{FF2B5EF4-FFF2-40B4-BE49-F238E27FC236}">
                <a16:creationId xmlns:a16="http://schemas.microsoft.com/office/drawing/2014/main" id="{CA48F1AB-BC13-5F77-8D54-3B9724319A90}"/>
              </a:ext>
            </a:extLst>
          </p:cNvPr>
          <p:cNvSpPr/>
          <p:nvPr/>
        </p:nvSpPr>
        <p:spPr>
          <a:xfrm rot="3857245" flipV="1">
            <a:off x="598544" y="3964078"/>
            <a:ext cx="160823" cy="5193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Arrow: Down 29">
            <a:extLst>
              <a:ext uri="{FF2B5EF4-FFF2-40B4-BE49-F238E27FC236}">
                <a16:creationId xmlns:a16="http://schemas.microsoft.com/office/drawing/2014/main" id="{F2FACC7D-5776-89AD-E3B7-8B5E7D6D6FE4}"/>
              </a:ext>
            </a:extLst>
          </p:cNvPr>
          <p:cNvSpPr/>
          <p:nvPr/>
        </p:nvSpPr>
        <p:spPr>
          <a:xfrm rot="6821200" flipV="1">
            <a:off x="6083501" y="1452227"/>
            <a:ext cx="237095" cy="10612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Arrow: Down 30">
            <a:extLst>
              <a:ext uri="{FF2B5EF4-FFF2-40B4-BE49-F238E27FC236}">
                <a16:creationId xmlns:a16="http://schemas.microsoft.com/office/drawing/2014/main" id="{AFEF3CB6-E853-0700-D79D-7D2014A221B7}"/>
              </a:ext>
            </a:extLst>
          </p:cNvPr>
          <p:cNvSpPr/>
          <p:nvPr/>
        </p:nvSpPr>
        <p:spPr>
          <a:xfrm rot="5400000" flipV="1">
            <a:off x="7111998" y="4937999"/>
            <a:ext cx="160823" cy="5193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a:extLst>
              <a:ext uri="{FF2B5EF4-FFF2-40B4-BE49-F238E27FC236}">
                <a16:creationId xmlns:a16="http://schemas.microsoft.com/office/drawing/2014/main" id="{B3A9C00E-F5BB-1462-ACCE-3F192F440D63}"/>
              </a:ext>
            </a:extLst>
          </p:cNvPr>
          <p:cNvSpPr txBox="1"/>
          <p:nvPr/>
        </p:nvSpPr>
        <p:spPr>
          <a:xfrm>
            <a:off x="531277" y="3840437"/>
            <a:ext cx="2514533" cy="246221"/>
          </a:xfrm>
          <a:prstGeom prst="rect">
            <a:avLst/>
          </a:prstGeom>
          <a:noFill/>
        </p:spPr>
        <p:txBody>
          <a:bodyPr wrap="square" rtlCol="0">
            <a:spAutoFit/>
          </a:bodyPr>
          <a:lstStyle/>
          <a:p>
            <a:r>
              <a:rPr lang="en-SG" sz="1000" dirty="0"/>
              <a:t>Outliers on the top (</a:t>
            </a:r>
            <a:r>
              <a:rPr lang="en-SG" sz="1000" dirty="0">
                <a:solidFill>
                  <a:srgbClr val="FF0000"/>
                </a:solidFill>
              </a:rPr>
              <a:t>Might Standardize</a:t>
            </a:r>
            <a:r>
              <a:rPr lang="en-SG" sz="1000" dirty="0"/>
              <a:t>)</a:t>
            </a:r>
          </a:p>
        </p:txBody>
      </p:sp>
      <p:sp>
        <p:nvSpPr>
          <p:cNvPr id="33" name="TextBox 32">
            <a:extLst>
              <a:ext uri="{FF2B5EF4-FFF2-40B4-BE49-F238E27FC236}">
                <a16:creationId xmlns:a16="http://schemas.microsoft.com/office/drawing/2014/main" id="{12F0509F-4C24-6F88-EB46-F1A5C895332C}"/>
              </a:ext>
            </a:extLst>
          </p:cNvPr>
          <p:cNvSpPr txBox="1"/>
          <p:nvPr/>
        </p:nvSpPr>
        <p:spPr>
          <a:xfrm>
            <a:off x="9166931" y="5818914"/>
            <a:ext cx="2254350" cy="400110"/>
          </a:xfrm>
          <a:prstGeom prst="rect">
            <a:avLst/>
          </a:prstGeom>
          <a:noFill/>
        </p:spPr>
        <p:txBody>
          <a:bodyPr wrap="square" rtlCol="0">
            <a:spAutoFit/>
          </a:bodyPr>
          <a:lstStyle/>
          <a:p>
            <a:r>
              <a:rPr lang="en-SG" sz="1000" dirty="0"/>
              <a:t>Good to know because we have to encode them later on</a:t>
            </a:r>
          </a:p>
        </p:txBody>
      </p:sp>
      <p:sp>
        <p:nvSpPr>
          <p:cNvPr id="34" name="TextBox 33">
            <a:extLst>
              <a:ext uri="{FF2B5EF4-FFF2-40B4-BE49-F238E27FC236}">
                <a16:creationId xmlns:a16="http://schemas.microsoft.com/office/drawing/2014/main" id="{75B8AAB1-F076-30B8-A89F-5F52C7C360A1}"/>
              </a:ext>
            </a:extLst>
          </p:cNvPr>
          <p:cNvSpPr txBox="1"/>
          <p:nvPr/>
        </p:nvSpPr>
        <p:spPr>
          <a:xfrm>
            <a:off x="6867369" y="5309102"/>
            <a:ext cx="1733054" cy="400110"/>
          </a:xfrm>
          <a:prstGeom prst="rect">
            <a:avLst/>
          </a:prstGeom>
          <a:noFill/>
        </p:spPr>
        <p:txBody>
          <a:bodyPr wrap="square" rtlCol="0">
            <a:spAutoFit/>
          </a:bodyPr>
          <a:lstStyle/>
          <a:p>
            <a:r>
              <a:rPr lang="en-SG" sz="1000" dirty="0"/>
              <a:t>Right skewed (</a:t>
            </a:r>
            <a:r>
              <a:rPr lang="en-SG" sz="1000" dirty="0">
                <a:solidFill>
                  <a:srgbClr val="FF0000"/>
                </a:solidFill>
              </a:rPr>
              <a:t>Transform</a:t>
            </a:r>
            <a:r>
              <a:rPr lang="en-SG" sz="1000" dirty="0"/>
              <a:t>) for just one variable</a:t>
            </a:r>
          </a:p>
        </p:txBody>
      </p:sp>
      <p:sp>
        <p:nvSpPr>
          <p:cNvPr id="41" name="Arrow: Down 40">
            <a:extLst>
              <a:ext uri="{FF2B5EF4-FFF2-40B4-BE49-F238E27FC236}">
                <a16:creationId xmlns:a16="http://schemas.microsoft.com/office/drawing/2014/main" id="{C850F0B5-D737-F326-A85D-B328DC9A2154}"/>
              </a:ext>
            </a:extLst>
          </p:cNvPr>
          <p:cNvSpPr/>
          <p:nvPr/>
        </p:nvSpPr>
        <p:spPr>
          <a:xfrm rot="8755631" flipH="1" flipV="1">
            <a:off x="9230164" y="5421985"/>
            <a:ext cx="256734" cy="392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a:extLst>
              <a:ext uri="{FF2B5EF4-FFF2-40B4-BE49-F238E27FC236}">
                <a16:creationId xmlns:a16="http://schemas.microsoft.com/office/drawing/2014/main" id="{548FD8EE-7960-4BF6-147D-B1F30CD1F59B}"/>
              </a:ext>
            </a:extLst>
          </p:cNvPr>
          <p:cNvSpPr txBox="1"/>
          <p:nvPr/>
        </p:nvSpPr>
        <p:spPr>
          <a:xfrm>
            <a:off x="6888002" y="2042416"/>
            <a:ext cx="910277" cy="246221"/>
          </a:xfrm>
          <a:prstGeom prst="rect">
            <a:avLst/>
          </a:prstGeom>
          <a:noFill/>
        </p:spPr>
        <p:txBody>
          <a:bodyPr wrap="square" rtlCol="0">
            <a:spAutoFit/>
          </a:bodyPr>
          <a:lstStyle/>
          <a:p>
            <a:r>
              <a:rPr lang="en-SG" sz="1000" dirty="0"/>
              <a:t>Conclusions</a:t>
            </a:r>
          </a:p>
        </p:txBody>
      </p:sp>
      <p:pic>
        <p:nvPicPr>
          <p:cNvPr id="44" name="Picture 43">
            <a:extLst>
              <a:ext uri="{FF2B5EF4-FFF2-40B4-BE49-F238E27FC236}">
                <a16:creationId xmlns:a16="http://schemas.microsoft.com/office/drawing/2014/main" id="{FD3F4C68-6432-7697-2FB9-DF25E03022B8}"/>
              </a:ext>
            </a:extLst>
          </p:cNvPr>
          <p:cNvPicPr>
            <a:picLocks noChangeAspect="1"/>
          </p:cNvPicPr>
          <p:nvPr/>
        </p:nvPicPr>
        <p:blipFill>
          <a:blip r:embed="rId4"/>
          <a:stretch>
            <a:fillRect/>
          </a:stretch>
        </p:blipFill>
        <p:spPr>
          <a:xfrm>
            <a:off x="3041663" y="1818119"/>
            <a:ext cx="2600703" cy="1778393"/>
          </a:xfrm>
          <a:prstGeom prst="rect">
            <a:avLst/>
          </a:prstGeom>
        </p:spPr>
      </p:pic>
      <p:pic>
        <p:nvPicPr>
          <p:cNvPr id="46" name="Picture 45">
            <a:extLst>
              <a:ext uri="{FF2B5EF4-FFF2-40B4-BE49-F238E27FC236}">
                <a16:creationId xmlns:a16="http://schemas.microsoft.com/office/drawing/2014/main" id="{3FD39E0E-52DC-9A86-2239-499AAF8739C1}"/>
              </a:ext>
            </a:extLst>
          </p:cNvPr>
          <p:cNvPicPr>
            <a:picLocks noChangeAspect="1"/>
          </p:cNvPicPr>
          <p:nvPr/>
        </p:nvPicPr>
        <p:blipFill>
          <a:blip r:embed="rId5"/>
          <a:stretch>
            <a:fillRect/>
          </a:stretch>
        </p:blipFill>
        <p:spPr>
          <a:xfrm>
            <a:off x="3103968" y="4535819"/>
            <a:ext cx="3639303" cy="1162854"/>
          </a:xfrm>
          <a:prstGeom prst="rect">
            <a:avLst/>
          </a:prstGeom>
        </p:spPr>
      </p:pic>
      <p:sp>
        <p:nvSpPr>
          <p:cNvPr id="47" name="TextBox 46">
            <a:extLst>
              <a:ext uri="{FF2B5EF4-FFF2-40B4-BE49-F238E27FC236}">
                <a16:creationId xmlns:a16="http://schemas.microsoft.com/office/drawing/2014/main" id="{9EC9AA59-C550-B2D1-44DD-DB7BA45428FF}"/>
              </a:ext>
            </a:extLst>
          </p:cNvPr>
          <p:cNvSpPr txBox="1"/>
          <p:nvPr/>
        </p:nvSpPr>
        <p:spPr>
          <a:xfrm>
            <a:off x="6470848" y="2539602"/>
            <a:ext cx="1985750" cy="1323439"/>
          </a:xfrm>
          <a:prstGeom prst="rect">
            <a:avLst/>
          </a:prstGeom>
          <a:noFill/>
        </p:spPr>
        <p:txBody>
          <a:bodyPr wrap="square" rtlCol="0">
            <a:spAutoFit/>
          </a:bodyPr>
          <a:lstStyle/>
          <a:p>
            <a:r>
              <a:rPr lang="en-US" sz="1000" dirty="0"/>
              <a:t>In summary, the heatmap shows that there is a moderate negative correlation (-0.54) between "House ID" and "House Area (sqm)". This means that, in this dataset, houses with higher IDs tend to have smaller areas in square meters.</a:t>
            </a:r>
            <a:endParaRPr lang="en-SG" sz="1000" dirty="0"/>
          </a:p>
        </p:txBody>
      </p:sp>
      <p:sp>
        <p:nvSpPr>
          <p:cNvPr id="48" name="Rectangle: Rounded Corners 47">
            <a:extLst>
              <a:ext uri="{FF2B5EF4-FFF2-40B4-BE49-F238E27FC236}">
                <a16:creationId xmlns:a16="http://schemas.microsoft.com/office/drawing/2014/main" id="{4E4BA5CC-F42A-EBE6-8C4C-F2CDCD9C5B47}"/>
              </a:ext>
            </a:extLst>
          </p:cNvPr>
          <p:cNvSpPr/>
          <p:nvPr/>
        </p:nvSpPr>
        <p:spPr>
          <a:xfrm>
            <a:off x="6294026" y="2346634"/>
            <a:ext cx="2086371" cy="1616913"/>
          </a:xfrm>
          <a:prstGeom prst="round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0" name="Picture 49">
            <a:extLst>
              <a:ext uri="{FF2B5EF4-FFF2-40B4-BE49-F238E27FC236}">
                <a16:creationId xmlns:a16="http://schemas.microsoft.com/office/drawing/2014/main" id="{CC229A3E-042D-196C-E851-7F19EDB3BA53}"/>
              </a:ext>
            </a:extLst>
          </p:cNvPr>
          <p:cNvPicPr>
            <a:picLocks noChangeAspect="1"/>
          </p:cNvPicPr>
          <p:nvPr/>
        </p:nvPicPr>
        <p:blipFill>
          <a:blip r:embed="rId6"/>
          <a:stretch>
            <a:fillRect/>
          </a:stretch>
        </p:blipFill>
        <p:spPr>
          <a:xfrm>
            <a:off x="8782675" y="1917557"/>
            <a:ext cx="3245441" cy="2121075"/>
          </a:xfrm>
          <a:prstGeom prst="rect">
            <a:avLst/>
          </a:prstGeom>
        </p:spPr>
      </p:pic>
      <p:sp>
        <p:nvSpPr>
          <p:cNvPr id="51" name="TextBox 50">
            <a:extLst>
              <a:ext uri="{FF2B5EF4-FFF2-40B4-BE49-F238E27FC236}">
                <a16:creationId xmlns:a16="http://schemas.microsoft.com/office/drawing/2014/main" id="{C426111C-DE92-FAC1-A790-EEE7EE15F814}"/>
              </a:ext>
            </a:extLst>
          </p:cNvPr>
          <p:cNvSpPr txBox="1"/>
          <p:nvPr/>
        </p:nvSpPr>
        <p:spPr>
          <a:xfrm>
            <a:off x="9644637" y="4190109"/>
            <a:ext cx="1776644" cy="1338828"/>
          </a:xfrm>
          <a:prstGeom prst="rect">
            <a:avLst/>
          </a:prstGeom>
          <a:noFill/>
        </p:spPr>
        <p:txBody>
          <a:bodyPr wrap="square" rtlCol="0">
            <a:spAutoFit/>
          </a:bodyPr>
          <a:lstStyle/>
          <a:p>
            <a:r>
              <a:rPr lang="en-US" sz="900" dirty="0"/>
              <a:t>From above, we can see the frequency/count of which classes in each of the categories, occurs most and which classes occurs least. What is interesting to me is that there are some classes that does not have any frequency. No frequency may raise biasness as we encode later.</a:t>
            </a:r>
            <a:endParaRPr lang="en-SG" sz="900" dirty="0"/>
          </a:p>
        </p:txBody>
      </p:sp>
      <p:sp>
        <p:nvSpPr>
          <p:cNvPr id="52" name="Rectangle: Rounded Corners 51">
            <a:extLst>
              <a:ext uri="{FF2B5EF4-FFF2-40B4-BE49-F238E27FC236}">
                <a16:creationId xmlns:a16="http://schemas.microsoft.com/office/drawing/2014/main" id="{A5EAB421-FE71-5BFC-D71F-51516F798644}"/>
              </a:ext>
            </a:extLst>
          </p:cNvPr>
          <p:cNvSpPr/>
          <p:nvPr/>
        </p:nvSpPr>
        <p:spPr>
          <a:xfrm>
            <a:off x="9454908" y="4086658"/>
            <a:ext cx="2086371" cy="1616913"/>
          </a:xfrm>
          <a:prstGeom prst="round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50981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31FF-CDDE-E157-5377-C6ED31E45A10}"/>
              </a:ext>
            </a:extLst>
          </p:cNvPr>
          <p:cNvSpPr>
            <a:spLocks noGrp="1"/>
          </p:cNvSpPr>
          <p:nvPr>
            <p:ph type="title"/>
          </p:nvPr>
        </p:nvSpPr>
        <p:spPr>
          <a:xfrm>
            <a:off x="199904" y="224287"/>
            <a:ext cx="6977274" cy="632603"/>
          </a:xfrm>
        </p:spPr>
        <p:txBody>
          <a:bodyPr>
            <a:normAutofit fontScale="90000"/>
          </a:bodyPr>
          <a:lstStyle/>
          <a:p>
            <a:r>
              <a:rPr lang="en-SG" dirty="0"/>
              <a:t>EDA (Target with variables)</a:t>
            </a:r>
          </a:p>
        </p:txBody>
      </p:sp>
      <p:pic>
        <p:nvPicPr>
          <p:cNvPr id="13" name="Picture 12">
            <a:extLst>
              <a:ext uri="{FF2B5EF4-FFF2-40B4-BE49-F238E27FC236}">
                <a16:creationId xmlns:a16="http://schemas.microsoft.com/office/drawing/2014/main" id="{2100DE28-A702-61DF-668D-6BDDE9AE500E}"/>
              </a:ext>
            </a:extLst>
          </p:cNvPr>
          <p:cNvPicPr>
            <a:picLocks noChangeAspect="1"/>
          </p:cNvPicPr>
          <p:nvPr/>
        </p:nvPicPr>
        <p:blipFill>
          <a:blip r:embed="rId2"/>
          <a:stretch>
            <a:fillRect/>
          </a:stretch>
        </p:blipFill>
        <p:spPr>
          <a:xfrm>
            <a:off x="8880597" y="1401058"/>
            <a:ext cx="2951466" cy="1907279"/>
          </a:xfrm>
          <a:prstGeom prst="rect">
            <a:avLst/>
          </a:prstGeom>
        </p:spPr>
      </p:pic>
      <p:cxnSp>
        <p:nvCxnSpPr>
          <p:cNvPr id="14" name="Straight Connector 13">
            <a:extLst>
              <a:ext uri="{FF2B5EF4-FFF2-40B4-BE49-F238E27FC236}">
                <a16:creationId xmlns:a16="http://schemas.microsoft.com/office/drawing/2014/main" id="{1055E361-FC19-B492-3CE7-6B6B81A1F65C}"/>
              </a:ext>
            </a:extLst>
          </p:cNvPr>
          <p:cNvCxnSpPr>
            <a:cxnSpLocks/>
          </p:cNvCxnSpPr>
          <p:nvPr/>
        </p:nvCxnSpPr>
        <p:spPr>
          <a:xfrm>
            <a:off x="4198119" y="1583821"/>
            <a:ext cx="0" cy="417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10E000-8BC8-6ABA-CB07-C4674849209E}"/>
              </a:ext>
            </a:extLst>
          </p:cNvPr>
          <p:cNvCxnSpPr>
            <a:cxnSpLocks/>
          </p:cNvCxnSpPr>
          <p:nvPr/>
        </p:nvCxnSpPr>
        <p:spPr>
          <a:xfrm>
            <a:off x="8291654" y="1489629"/>
            <a:ext cx="0" cy="41785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4DCC42C-A678-5973-768C-99EC9533D959}"/>
              </a:ext>
            </a:extLst>
          </p:cNvPr>
          <p:cNvSpPr txBox="1"/>
          <p:nvPr/>
        </p:nvSpPr>
        <p:spPr>
          <a:xfrm>
            <a:off x="199904" y="1026791"/>
            <a:ext cx="2163734" cy="292388"/>
          </a:xfrm>
          <a:prstGeom prst="rect">
            <a:avLst/>
          </a:prstGeom>
          <a:noFill/>
        </p:spPr>
        <p:txBody>
          <a:bodyPr wrap="square" rtlCol="0">
            <a:spAutoFit/>
          </a:bodyPr>
          <a:lstStyle/>
          <a:p>
            <a:r>
              <a:rPr lang="en-SG" sz="1300" dirty="0"/>
              <a:t>8)Numerical against price</a:t>
            </a:r>
          </a:p>
        </p:txBody>
      </p:sp>
      <p:sp>
        <p:nvSpPr>
          <p:cNvPr id="17" name="TextBox 16">
            <a:extLst>
              <a:ext uri="{FF2B5EF4-FFF2-40B4-BE49-F238E27FC236}">
                <a16:creationId xmlns:a16="http://schemas.microsoft.com/office/drawing/2014/main" id="{E7F54CC5-9384-223F-0867-DB2568521CEC}"/>
              </a:ext>
            </a:extLst>
          </p:cNvPr>
          <p:cNvSpPr txBox="1"/>
          <p:nvPr/>
        </p:nvSpPr>
        <p:spPr>
          <a:xfrm>
            <a:off x="4679212" y="1001145"/>
            <a:ext cx="2163734" cy="292388"/>
          </a:xfrm>
          <a:prstGeom prst="rect">
            <a:avLst/>
          </a:prstGeom>
          <a:noFill/>
        </p:spPr>
        <p:txBody>
          <a:bodyPr wrap="square" rtlCol="0">
            <a:spAutoFit/>
          </a:bodyPr>
          <a:lstStyle/>
          <a:p>
            <a:r>
              <a:rPr lang="en-SG" sz="1300" dirty="0"/>
              <a:t>9)Categorical against price</a:t>
            </a:r>
          </a:p>
        </p:txBody>
      </p:sp>
      <p:sp>
        <p:nvSpPr>
          <p:cNvPr id="18" name="TextBox 17">
            <a:extLst>
              <a:ext uri="{FF2B5EF4-FFF2-40B4-BE49-F238E27FC236}">
                <a16:creationId xmlns:a16="http://schemas.microsoft.com/office/drawing/2014/main" id="{26B74C36-CC2B-8476-30F9-7F53568AD974}"/>
              </a:ext>
            </a:extLst>
          </p:cNvPr>
          <p:cNvSpPr txBox="1"/>
          <p:nvPr/>
        </p:nvSpPr>
        <p:spPr>
          <a:xfrm>
            <a:off x="8759507" y="1026791"/>
            <a:ext cx="3573924" cy="292388"/>
          </a:xfrm>
          <a:prstGeom prst="rect">
            <a:avLst/>
          </a:prstGeom>
          <a:noFill/>
        </p:spPr>
        <p:txBody>
          <a:bodyPr wrap="square" rtlCol="0">
            <a:spAutoFit/>
          </a:bodyPr>
          <a:lstStyle/>
          <a:p>
            <a:r>
              <a:rPr lang="en-SG" sz="1300" dirty="0"/>
              <a:t>10) Something interesting with  the order</a:t>
            </a:r>
          </a:p>
        </p:txBody>
      </p:sp>
      <p:sp>
        <p:nvSpPr>
          <p:cNvPr id="19" name="TextBox 18">
            <a:extLst>
              <a:ext uri="{FF2B5EF4-FFF2-40B4-BE49-F238E27FC236}">
                <a16:creationId xmlns:a16="http://schemas.microsoft.com/office/drawing/2014/main" id="{7B8D3814-135C-49B4-BFED-8A750BEBDAC1}"/>
              </a:ext>
            </a:extLst>
          </p:cNvPr>
          <p:cNvSpPr txBox="1"/>
          <p:nvPr/>
        </p:nvSpPr>
        <p:spPr>
          <a:xfrm>
            <a:off x="9055823" y="3644895"/>
            <a:ext cx="2163734" cy="1477328"/>
          </a:xfrm>
          <a:prstGeom prst="rect">
            <a:avLst/>
          </a:prstGeom>
          <a:noFill/>
        </p:spPr>
        <p:txBody>
          <a:bodyPr wrap="square" rtlCol="0">
            <a:spAutoFit/>
          </a:bodyPr>
          <a:lstStyle/>
          <a:p>
            <a:r>
              <a:rPr lang="en-US" sz="1000" dirty="0"/>
              <a:t>The boxplot  provided shows an unusual ordering of the number of bedrooms: </a:t>
            </a:r>
            <a:r>
              <a:rPr lang="en-US" sz="1000" b="1" dirty="0"/>
              <a:t>1, 2, 3, 6, 4, 5</a:t>
            </a:r>
            <a:r>
              <a:rPr lang="en-US" sz="1000" dirty="0"/>
              <a:t>. This ordering suggests that the data might not be sorted correctly by the number of bedrooms, which could be an issue with how the categorical data for "No. of Bedrooms" was handled or encoded.</a:t>
            </a:r>
            <a:endParaRPr lang="en-SG" sz="1000" dirty="0"/>
          </a:p>
        </p:txBody>
      </p:sp>
      <p:sp>
        <p:nvSpPr>
          <p:cNvPr id="21" name="Rectangle: Rounded Corners 20">
            <a:extLst>
              <a:ext uri="{FF2B5EF4-FFF2-40B4-BE49-F238E27FC236}">
                <a16:creationId xmlns:a16="http://schemas.microsoft.com/office/drawing/2014/main" id="{80C2157F-0101-C92E-5127-C51883261368}"/>
              </a:ext>
            </a:extLst>
          </p:cNvPr>
          <p:cNvSpPr/>
          <p:nvPr/>
        </p:nvSpPr>
        <p:spPr>
          <a:xfrm>
            <a:off x="8880597" y="3523793"/>
            <a:ext cx="2432641" cy="1719532"/>
          </a:xfrm>
          <a:prstGeom prst="round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3" name="Picture 22">
            <a:extLst>
              <a:ext uri="{FF2B5EF4-FFF2-40B4-BE49-F238E27FC236}">
                <a16:creationId xmlns:a16="http://schemas.microsoft.com/office/drawing/2014/main" id="{48F95041-AE67-108E-3423-8EC0B5EDBD2A}"/>
              </a:ext>
            </a:extLst>
          </p:cNvPr>
          <p:cNvPicPr>
            <a:picLocks noChangeAspect="1"/>
          </p:cNvPicPr>
          <p:nvPr/>
        </p:nvPicPr>
        <p:blipFill>
          <a:blip r:embed="rId3"/>
          <a:stretch>
            <a:fillRect/>
          </a:stretch>
        </p:blipFill>
        <p:spPr>
          <a:xfrm>
            <a:off x="199904" y="1401058"/>
            <a:ext cx="3009328" cy="2176049"/>
          </a:xfrm>
          <a:prstGeom prst="rect">
            <a:avLst/>
          </a:prstGeom>
        </p:spPr>
      </p:pic>
      <p:pic>
        <p:nvPicPr>
          <p:cNvPr id="25" name="Picture 24">
            <a:extLst>
              <a:ext uri="{FF2B5EF4-FFF2-40B4-BE49-F238E27FC236}">
                <a16:creationId xmlns:a16="http://schemas.microsoft.com/office/drawing/2014/main" id="{A06D3250-5F83-6676-9F81-F5D541FD04F5}"/>
              </a:ext>
            </a:extLst>
          </p:cNvPr>
          <p:cNvPicPr>
            <a:picLocks noChangeAspect="1"/>
          </p:cNvPicPr>
          <p:nvPr/>
        </p:nvPicPr>
        <p:blipFill>
          <a:blip r:embed="rId4"/>
          <a:stretch>
            <a:fillRect/>
          </a:stretch>
        </p:blipFill>
        <p:spPr>
          <a:xfrm>
            <a:off x="187471" y="4175609"/>
            <a:ext cx="3770053" cy="1171691"/>
          </a:xfrm>
          <a:prstGeom prst="rect">
            <a:avLst/>
          </a:prstGeom>
        </p:spPr>
      </p:pic>
      <p:pic>
        <p:nvPicPr>
          <p:cNvPr id="27" name="Picture 26">
            <a:extLst>
              <a:ext uri="{FF2B5EF4-FFF2-40B4-BE49-F238E27FC236}">
                <a16:creationId xmlns:a16="http://schemas.microsoft.com/office/drawing/2014/main" id="{90EC97CA-109F-F558-7503-3CCE9E630CFF}"/>
              </a:ext>
            </a:extLst>
          </p:cNvPr>
          <p:cNvPicPr>
            <a:picLocks noChangeAspect="1"/>
          </p:cNvPicPr>
          <p:nvPr/>
        </p:nvPicPr>
        <p:blipFill>
          <a:blip r:embed="rId5"/>
          <a:stretch>
            <a:fillRect/>
          </a:stretch>
        </p:blipFill>
        <p:spPr>
          <a:xfrm>
            <a:off x="4597682" y="1489629"/>
            <a:ext cx="3252631" cy="2200760"/>
          </a:xfrm>
          <a:prstGeom prst="rect">
            <a:avLst/>
          </a:prstGeom>
        </p:spPr>
      </p:pic>
      <p:pic>
        <p:nvPicPr>
          <p:cNvPr id="29" name="Picture 28">
            <a:extLst>
              <a:ext uri="{FF2B5EF4-FFF2-40B4-BE49-F238E27FC236}">
                <a16:creationId xmlns:a16="http://schemas.microsoft.com/office/drawing/2014/main" id="{4341AA9B-54BF-EC5F-97CD-F00E08E027BD}"/>
              </a:ext>
            </a:extLst>
          </p:cNvPr>
          <p:cNvPicPr>
            <a:picLocks noChangeAspect="1"/>
          </p:cNvPicPr>
          <p:nvPr/>
        </p:nvPicPr>
        <p:blipFill>
          <a:blip r:embed="rId6"/>
          <a:stretch>
            <a:fillRect/>
          </a:stretch>
        </p:blipFill>
        <p:spPr>
          <a:xfrm>
            <a:off x="4597681" y="4062898"/>
            <a:ext cx="3281636" cy="1870069"/>
          </a:xfrm>
          <a:prstGeom prst="rect">
            <a:avLst/>
          </a:prstGeom>
        </p:spPr>
      </p:pic>
    </p:spTree>
    <p:extLst>
      <p:ext uri="{BB962C8B-B14F-4D97-AF65-F5344CB8AC3E}">
        <p14:creationId xmlns:p14="http://schemas.microsoft.com/office/powerpoint/2010/main" val="365526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50F6-1A42-5599-D869-434C09E6BF82}"/>
              </a:ext>
            </a:extLst>
          </p:cNvPr>
          <p:cNvSpPr>
            <a:spLocks noGrp="1"/>
          </p:cNvSpPr>
          <p:nvPr>
            <p:ph type="title"/>
          </p:nvPr>
        </p:nvSpPr>
        <p:spPr>
          <a:xfrm>
            <a:off x="343677" y="166777"/>
            <a:ext cx="4740157" cy="603849"/>
          </a:xfrm>
        </p:spPr>
        <p:txBody>
          <a:bodyPr>
            <a:normAutofit fontScale="90000"/>
          </a:bodyPr>
          <a:lstStyle/>
          <a:p>
            <a:r>
              <a:rPr lang="en-SG" dirty="0"/>
              <a:t>Data preprocessing</a:t>
            </a:r>
          </a:p>
        </p:txBody>
      </p:sp>
      <p:pic>
        <p:nvPicPr>
          <p:cNvPr id="5" name="Picture 4">
            <a:extLst>
              <a:ext uri="{FF2B5EF4-FFF2-40B4-BE49-F238E27FC236}">
                <a16:creationId xmlns:a16="http://schemas.microsoft.com/office/drawing/2014/main" id="{DE4C91D9-0B8A-8242-6167-2308022F790A}"/>
              </a:ext>
            </a:extLst>
          </p:cNvPr>
          <p:cNvPicPr>
            <a:picLocks noChangeAspect="1"/>
          </p:cNvPicPr>
          <p:nvPr/>
        </p:nvPicPr>
        <p:blipFill>
          <a:blip r:embed="rId2"/>
          <a:stretch>
            <a:fillRect/>
          </a:stretch>
        </p:blipFill>
        <p:spPr>
          <a:xfrm>
            <a:off x="4232004" y="2599393"/>
            <a:ext cx="1533536" cy="923932"/>
          </a:xfrm>
          <a:prstGeom prst="rect">
            <a:avLst/>
          </a:prstGeom>
        </p:spPr>
      </p:pic>
      <p:pic>
        <p:nvPicPr>
          <p:cNvPr id="7" name="Picture 6">
            <a:extLst>
              <a:ext uri="{FF2B5EF4-FFF2-40B4-BE49-F238E27FC236}">
                <a16:creationId xmlns:a16="http://schemas.microsoft.com/office/drawing/2014/main" id="{AF0582C7-E315-7120-CC2E-C3BA9F03380C}"/>
              </a:ext>
            </a:extLst>
          </p:cNvPr>
          <p:cNvPicPr>
            <a:picLocks noChangeAspect="1"/>
          </p:cNvPicPr>
          <p:nvPr/>
        </p:nvPicPr>
        <p:blipFill>
          <a:blip r:embed="rId3"/>
          <a:stretch>
            <a:fillRect/>
          </a:stretch>
        </p:blipFill>
        <p:spPr>
          <a:xfrm>
            <a:off x="4221373" y="1818160"/>
            <a:ext cx="3514751" cy="381003"/>
          </a:xfrm>
          <a:prstGeom prst="rect">
            <a:avLst/>
          </a:prstGeom>
        </p:spPr>
      </p:pic>
      <p:pic>
        <p:nvPicPr>
          <p:cNvPr id="9" name="Picture 8">
            <a:extLst>
              <a:ext uri="{FF2B5EF4-FFF2-40B4-BE49-F238E27FC236}">
                <a16:creationId xmlns:a16="http://schemas.microsoft.com/office/drawing/2014/main" id="{FA8C15FC-4C48-A497-2035-8D04727669B6}"/>
              </a:ext>
            </a:extLst>
          </p:cNvPr>
          <p:cNvPicPr>
            <a:picLocks noChangeAspect="1"/>
          </p:cNvPicPr>
          <p:nvPr/>
        </p:nvPicPr>
        <p:blipFill>
          <a:blip r:embed="rId4"/>
          <a:stretch>
            <a:fillRect/>
          </a:stretch>
        </p:blipFill>
        <p:spPr>
          <a:xfrm>
            <a:off x="6096000" y="2599393"/>
            <a:ext cx="3101163" cy="2854744"/>
          </a:xfrm>
          <a:prstGeom prst="rect">
            <a:avLst/>
          </a:prstGeom>
        </p:spPr>
      </p:pic>
      <p:pic>
        <p:nvPicPr>
          <p:cNvPr id="11" name="Picture 10">
            <a:extLst>
              <a:ext uri="{FF2B5EF4-FFF2-40B4-BE49-F238E27FC236}">
                <a16:creationId xmlns:a16="http://schemas.microsoft.com/office/drawing/2014/main" id="{55DFB4B9-7814-A0F7-984A-1F55427F99B8}"/>
              </a:ext>
            </a:extLst>
          </p:cNvPr>
          <p:cNvPicPr>
            <a:picLocks noChangeAspect="1"/>
          </p:cNvPicPr>
          <p:nvPr/>
        </p:nvPicPr>
        <p:blipFill>
          <a:blip r:embed="rId5"/>
          <a:stretch>
            <a:fillRect/>
          </a:stretch>
        </p:blipFill>
        <p:spPr>
          <a:xfrm>
            <a:off x="419980" y="1818160"/>
            <a:ext cx="2436970" cy="387700"/>
          </a:xfrm>
          <a:prstGeom prst="rect">
            <a:avLst/>
          </a:prstGeom>
        </p:spPr>
      </p:pic>
      <p:sp>
        <p:nvSpPr>
          <p:cNvPr id="12" name="TextBox 11">
            <a:extLst>
              <a:ext uri="{FF2B5EF4-FFF2-40B4-BE49-F238E27FC236}">
                <a16:creationId xmlns:a16="http://schemas.microsoft.com/office/drawing/2014/main" id="{47E735A4-797D-57AD-7F96-092CEC70CF5B}"/>
              </a:ext>
            </a:extLst>
          </p:cNvPr>
          <p:cNvSpPr txBox="1"/>
          <p:nvPr/>
        </p:nvSpPr>
        <p:spPr>
          <a:xfrm>
            <a:off x="343677" y="1294453"/>
            <a:ext cx="2436970" cy="292388"/>
          </a:xfrm>
          <a:prstGeom prst="rect">
            <a:avLst/>
          </a:prstGeom>
          <a:noFill/>
        </p:spPr>
        <p:txBody>
          <a:bodyPr wrap="square" rtlCol="0">
            <a:spAutoFit/>
          </a:bodyPr>
          <a:lstStyle/>
          <a:p>
            <a:r>
              <a:rPr lang="en-SG" sz="1300" dirty="0"/>
              <a:t>1) Dropping irrelevant columns</a:t>
            </a:r>
          </a:p>
        </p:txBody>
      </p:sp>
      <p:sp>
        <p:nvSpPr>
          <p:cNvPr id="13" name="TextBox 12">
            <a:extLst>
              <a:ext uri="{FF2B5EF4-FFF2-40B4-BE49-F238E27FC236}">
                <a16:creationId xmlns:a16="http://schemas.microsoft.com/office/drawing/2014/main" id="{12C9ED69-478A-87AE-F23D-2F410C94F00C}"/>
              </a:ext>
            </a:extLst>
          </p:cNvPr>
          <p:cNvSpPr txBox="1"/>
          <p:nvPr/>
        </p:nvSpPr>
        <p:spPr>
          <a:xfrm>
            <a:off x="4221373" y="1274025"/>
            <a:ext cx="3514750" cy="292388"/>
          </a:xfrm>
          <a:prstGeom prst="rect">
            <a:avLst/>
          </a:prstGeom>
          <a:noFill/>
        </p:spPr>
        <p:txBody>
          <a:bodyPr wrap="square" rtlCol="0">
            <a:spAutoFit/>
          </a:bodyPr>
          <a:lstStyle/>
          <a:p>
            <a:r>
              <a:rPr lang="en-SG" sz="1300" dirty="0"/>
              <a:t>2) Handling skewness of feature and target</a:t>
            </a:r>
          </a:p>
        </p:txBody>
      </p:sp>
      <p:cxnSp>
        <p:nvCxnSpPr>
          <p:cNvPr id="14" name="Straight Connector 13">
            <a:extLst>
              <a:ext uri="{FF2B5EF4-FFF2-40B4-BE49-F238E27FC236}">
                <a16:creationId xmlns:a16="http://schemas.microsoft.com/office/drawing/2014/main" id="{1EAF3F25-FAD4-BF6B-20B6-1A0A8FC2388D}"/>
              </a:ext>
            </a:extLst>
          </p:cNvPr>
          <p:cNvCxnSpPr>
            <a:cxnSpLocks/>
          </p:cNvCxnSpPr>
          <p:nvPr/>
        </p:nvCxnSpPr>
        <p:spPr>
          <a:xfrm>
            <a:off x="3379412" y="1586841"/>
            <a:ext cx="0" cy="4178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96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AE7D-44F8-00B4-809D-A2F629C458A9}"/>
              </a:ext>
            </a:extLst>
          </p:cNvPr>
          <p:cNvSpPr>
            <a:spLocks noGrp="1"/>
          </p:cNvSpPr>
          <p:nvPr>
            <p:ph type="title"/>
          </p:nvPr>
        </p:nvSpPr>
        <p:spPr>
          <a:xfrm>
            <a:off x="162188" y="295944"/>
            <a:ext cx="5933812" cy="580358"/>
          </a:xfrm>
        </p:spPr>
        <p:txBody>
          <a:bodyPr>
            <a:normAutofit fontScale="90000"/>
          </a:bodyPr>
          <a:lstStyle/>
          <a:p>
            <a:r>
              <a:rPr lang="en-SG" dirty="0"/>
              <a:t>Data preprocessing (2)</a:t>
            </a:r>
          </a:p>
        </p:txBody>
      </p:sp>
      <p:pic>
        <p:nvPicPr>
          <p:cNvPr id="5" name="Picture 4">
            <a:extLst>
              <a:ext uri="{FF2B5EF4-FFF2-40B4-BE49-F238E27FC236}">
                <a16:creationId xmlns:a16="http://schemas.microsoft.com/office/drawing/2014/main" id="{63160210-AA86-CED6-130E-764D165B1FD8}"/>
              </a:ext>
            </a:extLst>
          </p:cNvPr>
          <p:cNvPicPr>
            <a:picLocks noChangeAspect="1"/>
          </p:cNvPicPr>
          <p:nvPr/>
        </p:nvPicPr>
        <p:blipFill>
          <a:blip r:embed="rId2"/>
          <a:stretch>
            <a:fillRect/>
          </a:stretch>
        </p:blipFill>
        <p:spPr>
          <a:xfrm>
            <a:off x="405075" y="3570305"/>
            <a:ext cx="3810028" cy="2305067"/>
          </a:xfrm>
          <a:prstGeom prst="rect">
            <a:avLst/>
          </a:prstGeom>
        </p:spPr>
      </p:pic>
      <p:pic>
        <p:nvPicPr>
          <p:cNvPr id="7" name="Picture 6">
            <a:extLst>
              <a:ext uri="{FF2B5EF4-FFF2-40B4-BE49-F238E27FC236}">
                <a16:creationId xmlns:a16="http://schemas.microsoft.com/office/drawing/2014/main" id="{5D607EEC-15BC-2AFA-9985-71806B28DAD9}"/>
              </a:ext>
            </a:extLst>
          </p:cNvPr>
          <p:cNvPicPr>
            <a:picLocks noChangeAspect="1"/>
          </p:cNvPicPr>
          <p:nvPr/>
        </p:nvPicPr>
        <p:blipFill>
          <a:blip r:embed="rId3"/>
          <a:stretch>
            <a:fillRect/>
          </a:stretch>
        </p:blipFill>
        <p:spPr>
          <a:xfrm>
            <a:off x="466988" y="1785470"/>
            <a:ext cx="3686202" cy="1390660"/>
          </a:xfrm>
          <a:prstGeom prst="rect">
            <a:avLst/>
          </a:prstGeom>
        </p:spPr>
      </p:pic>
      <p:pic>
        <p:nvPicPr>
          <p:cNvPr id="10" name="Picture 9">
            <a:extLst>
              <a:ext uri="{FF2B5EF4-FFF2-40B4-BE49-F238E27FC236}">
                <a16:creationId xmlns:a16="http://schemas.microsoft.com/office/drawing/2014/main" id="{6C80FED1-9715-13C9-D252-4EB44D8D04C2}"/>
              </a:ext>
            </a:extLst>
          </p:cNvPr>
          <p:cNvPicPr>
            <a:picLocks noChangeAspect="1"/>
          </p:cNvPicPr>
          <p:nvPr/>
        </p:nvPicPr>
        <p:blipFill>
          <a:blip r:embed="rId4"/>
          <a:stretch>
            <a:fillRect/>
          </a:stretch>
        </p:blipFill>
        <p:spPr>
          <a:xfrm>
            <a:off x="4354630" y="5196877"/>
            <a:ext cx="3432192" cy="276949"/>
          </a:xfrm>
          <a:prstGeom prst="rect">
            <a:avLst/>
          </a:prstGeom>
        </p:spPr>
      </p:pic>
      <p:pic>
        <p:nvPicPr>
          <p:cNvPr id="12" name="Picture 11">
            <a:extLst>
              <a:ext uri="{FF2B5EF4-FFF2-40B4-BE49-F238E27FC236}">
                <a16:creationId xmlns:a16="http://schemas.microsoft.com/office/drawing/2014/main" id="{9CE1F010-C061-59B6-A0E1-E26C1DA2869F}"/>
              </a:ext>
            </a:extLst>
          </p:cNvPr>
          <p:cNvPicPr>
            <a:picLocks noChangeAspect="1"/>
          </p:cNvPicPr>
          <p:nvPr/>
        </p:nvPicPr>
        <p:blipFill>
          <a:blip r:embed="rId5"/>
          <a:stretch>
            <a:fillRect/>
          </a:stretch>
        </p:blipFill>
        <p:spPr>
          <a:xfrm>
            <a:off x="4309994" y="3065377"/>
            <a:ext cx="3876279" cy="817028"/>
          </a:xfrm>
          <a:prstGeom prst="rect">
            <a:avLst/>
          </a:prstGeom>
        </p:spPr>
      </p:pic>
      <p:sp>
        <p:nvSpPr>
          <p:cNvPr id="13" name="Arrow: Down 12">
            <a:extLst>
              <a:ext uri="{FF2B5EF4-FFF2-40B4-BE49-F238E27FC236}">
                <a16:creationId xmlns:a16="http://schemas.microsoft.com/office/drawing/2014/main" id="{CC4BA494-3F7D-E3DE-3948-D60099B80C82}"/>
              </a:ext>
            </a:extLst>
          </p:cNvPr>
          <p:cNvSpPr/>
          <p:nvPr/>
        </p:nvSpPr>
        <p:spPr>
          <a:xfrm rot="10800000" flipV="1">
            <a:off x="4309995" y="3982839"/>
            <a:ext cx="237095" cy="10612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DA2C0C49-39AF-D205-D523-B9CCBB847F5A}"/>
              </a:ext>
            </a:extLst>
          </p:cNvPr>
          <p:cNvSpPr txBox="1"/>
          <p:nvPr/>
        </p:nvSpPr>
        <p:spPr>
          <a:xfrm>
            <a:off x="4691434" y="4393163"/>
            <a:ext cx="3299747" cy="502120"/>
          </a:xfrm>
          <a:prstGeom prst="rect">
            <a:avLst/>
          </a:prstGeom>
          <a:noFill/>
        </p:spPr>
        <p:txBody>
          <a:bodyPr wrap="square" rtlCol="0">
            <a:spAutoFit/>
          </a:bodyPr>
          <a:lstStyle/>
          <a:p>
            <a:r>
              <a:rPr lang="en-SG" sz="1300" dirty="0"/>
              <a:t>Reduces influence of outliers and this can be seen from interquartile range</a:t>
            </a:r>
          </a:p>
        </p:txBody>
      </p:sp>
      <p:sp>
        <p:nvSpPr>
          <p:cNvPr id="15" name="Rectangle: Rounded Corners 14">
            <a:extLst>
              <a:ext uri="{FF2B5EF4-FFF2-40B4-BE49-F238E27FC236}">
                <a16:creationId xmlns:a16="http://schemas.microsoft.com/office/drawing/2014/main" id="{61E47E6F-D261-F435-48B4-A5DF1283183D}"/>
              </a:ext>
            </a:extLst>
          </p:cNvPr>
          <p:cNvSpPr/>
          <p:nvPr/>
        </p:nvSpPr>
        <p:spPr>
          <a:xfrm>
            <a:off x="4641981" y="4310117"/>
            <a:ext cx="3299747" cy="668213"/>
          </a:xfrm>
          <a:prstGeom prst="round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a:extLst>
              <a:ext uri="{FF2B5EF4-FFF2-40B4-BE49-F238E27FC236}">
                <a16:creationId xmlns:a16="http://schemas.microsoft.com/office/drawing/2014/main" id="{A2787054-86FB-94EA-3FC2-211498CF1768}"/>
              </a:ext>
            </a:extLst>
          </p:cNvPr>
          <p:cNvCxnSpPr>
            <a:cxnSpLocks/>
          </p:cNvCxnSpPr>
          <p:nvPr/>
        </p:nvCxnSpPr>
        <p:spPr>
          <a:xfrm>
            <a:off x="8312919" y="1785470"/>
            <a:ext cx="0" cy="4178595"/>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341D86B-AB93-BA0E-E732-2F7FD71F6943}"/>
              </a:ext>
            </a:extLst>
          </p:cNvPr>
          <p:cNvPicPr>
            <a:picLocks noChangeAspect="1"/>
          </p:cNvPicPr>
          <p:nvPr/>
        </p:nvPicPr>
        <p:blipFill>
          <a:blip r:embed="rId6"/>
          <a:stretch>
            <a:fillRect/>
          </a:stretch>
        </p:blipFill>
        <p:spPr>
          <a:xfrm>
            <a:off x="8507519" y="1995021"/>
            <a:ext cx="2609869" cy="485779"/>
          </a:xfrm>
          <a:prstGeom prst="rect">
            <a:avLst/>
          </a:prstGeom>
        </p:spPr>
      </p:pic>
      <p:pic>
        <p:nvPicPr>
          <p:cNvPr id="20" name="Picture 19">
            <a:extLst>
              <a:ext uri="{FF2B5EF4-FFF2-40B4-BE49-F238E27FC236}">
                <a16:creationId xmlns:a16="http://schemas.microsoft.com/office/drawing/2014/main" id="{1DF88D5C-48B9-2212-A059-F9FA9F62B98E}"/>
              </a:ext>
            </a:extLst>
          </p:cNvPr>
          <p:cNvPicPr>
            <a:picLocks noChangeAspect="1"/>
          </p:cNvPicPr>
          <p:nvPr/>
        </p:nvPicPr>
        <p:blipFill>
          <a:blip r:embed="rId7"/>
          <a:stretch>
            <a:fillRect/>
          </a:stretch>
        </p:blipFill>
        <p:spPr>
          <a:xfrm>
            <a:off x="8494492" y="2732000"/>
            <a:ext cx="1685937" cy="333377"/>
          </a:xfrm>
          <a:prstGeom prst="rect">
            <a:avLst/>
          </a:prstGeom>
        </p:spPr>
      </p:pic>
      <p:sp>
        <p:nvSpPr>
          <p:cNvPr id="21" name="TextBox 20">
            <a:extLst>
              <a:ext uri="{FF2B5EF4-FFF2-40B4-BE49-F238E27FC236}">
                <a16:creationId xmlns:a16="http://schemas.microsoft.com/office/drawing/2014/main" id="{505DF37F-3A25-7361-0C5B-2917CA0A30BE}"/>
              </a:ext>
            </a:extLst>
          </p:cNvPr>
          <p:cNvSpPr txBox="1"/>
          <p:nvPr/>
        </p:nvSpPr>
        <p:spPr>
          <a:xfrm>
            <a:off x="496076" y="1446854"/>
            <a:ext cx="3345821" cy="292388"/>
          </a:xfrm>
          <a:prstGeom prst="rect">
            <a:avLst/>
          </a:prstGeom>
          <a:noFill/>
        </p:spPr>
        <p:txBody>
          <a:bodyPr wrap="square" rtlCol="0">
            <a:spAutoFit/>
          </a:bodyPr>
          <a:lstStyle/>
          <a:p>
            <a:r>
              <a:rPr lang="en-SG" sz="1300" dirty="0"/>
              <a:t>3)Encoding of categorical features + scaling</a:t>
            </a:r>
          </a:p>
        </p:txBody>
      </p:sp>
      <p:sp>
        <p:nvSpPr>
          <p:cNvPr id="22" name="TextBox 21">
            <a:extLst>
              <a:ext uri="{FF2B5EF4-FFF2-40B4-BE49-F238E27FC236}">
                <a16:creationId xmlns:a16="http://schemas.microsoft.com/office/drawing/2014/main" id="{DAC457F3-64EB-31E5-20C2-E1313EC0CFE8}"/>
              </a:ext>
            </a:extLst>
          </p:cNvPr>
          <p:cNvSpPr txBox="1"/>
          <p:nvPr/>
        </p:nvSpPr>
        <p:spPr>
          <a:xfrm>
            <a:off x="8507519" y="1593048"/>
            <a:ext cx="3345821" cy="292388"/>
          </a:xfrm>
          <a:prstGeom prst="rect">
            <a:avLst/>
          </a:prstGeom>
          <a:noFill/>
        </p:spPr>
        <p:txBody>
          <a:bodyPr wrap="square" rtlCol="0">
            <a:spAutoFit/>
          </a:bodyPr>
          <a:lstStyle/>
          <a:p>
            <a:r>
              <a:rPr lang="en-SG" sz="1300" dirty="0"/>
              <a:t>4) Splitting data</a:t>
            </a:r>
          </a:p>
        </p:txBody>
      </p:sp>
      <p:sp>
        <p:nvSpPr>
          <p:cNvPr id="23" name="Rectangle: Rounded Corners 22">
            <a:extLst>
              <a:ext uri="{FF2B5EF4-FFF2-40B4-BE49-F238E27FC236}">
                <a16:creationId xmlns:a16="http://schemas.microsoft.com/office/drawing/2014/main" id="{D236D893-1461-CB33-4C7A-124AB301E736}"/>
              </a:ext>
            </a:extLst>
          </p:cNvPr>
          <p:cNvSpPr/>
          <p:nvPr/>
        </p:nvSpPr>
        <p:spPr>
          <a:xfrm>
            <a:off x="8507519" y="3577834"/>
            <a:ext cx="3299747" cy="668213"/>
          </a:xfrm>
          <a:prstGeom prst="round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BC074525-EA67-5653-BA1F-C6FC7EA8B213}"/>
              </a:ext>
            </a:extLst>
          </p:cNvPr>
          <p:cNvSpPr txBox="1"/>
          <p:nvPr/>
        </p:nvSpPr>
        <p:spPr>
          <a:xfrm>
            <a:off x="8507519" y="3628545"/>
            <a:ext cx="3299747" cy="492443"/>
          </a:xfrm>
          <a:prstGeom prst="rect">
            <a:avLst/>
          </a:prstGeom>
          <a:noFill/>
        </p:spPr>
        <p:txBody>
          <a:bodyPr wrap="square" rtlCol="0">
            <a:spAutoFit/>
          </a:bodyPr>
          <a:lstStyle/>
          <a:p>
            <a:r>
              <a:rPr lang="en-SG" sz="1300" dirty="0"/>
              <a:t>Results of splitting which affects the rows but not columns</a:t>
            </a:r>
          </a:p>
        </p:txBody>
      </p:sp>
    </p:spTree>
    <p:extLst>
      <p:ext uri="{BB962C8B-B14F-4D97-AF65-F5344CB8AC3E}">
        <p14:creationId xmlns:p14="http://schemas.microsoft.com/office/powerpoint/2010/main" val="384812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89C8-19A2-C487-ECFA-4E93F0A6179A}"/>
              </a:ext>
            </a:extLst>
          </p:cNvPr>
          <p:cNvSpPr>
            <a:spLocks noGrp="1"/>
          </p:cNvSpPr>
          <p:nvPr>
            <p:ph type="title"/>
          </p:nvPr>
        </p:nvSpPr>
        <p:spPr>
          <a:xfrm>
            <a:off x="190542" y="238348"/>
            <a:ext cx="4232603" cy="782377"/>
          </a:xfrm>
        </p:spPr>
        <p:txBody>
          <a:bodyPr/>
          <a:lstStyle/>
          <a:p>
            <a:r>
              <a:rPr lang="en-SG" dirty="0"/>
              <a:t>Model Selection</a:t>
            </a:r>
          </a:p>
        </p:txBody>
      </p:sp>
      <p:sp>
        <p:nvSpPr>
          <p:cNvPr id="6" name="TextBox 5">
            <a:extLst>
              <a:ext uri="{FF2B5EF4-FFF2-40B4-BE49-F238E27FC236}">
                <a16:creationId xmlns:a16="http://schemas.microsoft.com/office/drawing/2014/main" id="{9D4A92BE-42F3-2779-FCE6-FE962CC19E60}"/>
              </a:ext>
            </a:extLst>
          </p:cNvPr>
          <p:cNvSpPr txBox="1"/>
          <p:nvPr/>
        </p:nvSpPr>
        <p:spPr>
          <a:xfrm>
            <a:off x="190542" y="1351161"/>
            <a:ext cx="3345821" cy="292388"/>
          </a:xfrm>
          <a:prstGeom prst="rect">
            <a:avLst/>
          </a:prstGeom>
          <a:noFill/>
        </p:spPr>
        <p:txBody>
          <a:bodyPr wrap="square" rtlCol="0">
            <a:spAutoFit/>
          </a:bodyPr>
          <a:lstStyle/>
          <a:p>
            <a:r>
              <a:rPr lang="en-SG" sz="1300" dirty="0"/>
              <a:t>1) Models that will be used</a:t>
            </a:r>
          </a:p>
        </p:txBody>
      </p:sp>
      <p:pic>
        <p:nvPicPr>
          <p:cNvPr id="8" name="Picture 7">
            <a:extLst>
              <a:ext uri="{FF2B5EF4-FFF2-40B4-BE49-F238E27FC236}">
                <a16:creationId xmlns:a16="http://schemas.microsoft.com/office/drawing/2014/main" id="{189E2981-2D9B-5FD3-6DF2-9B30DDF99588}"/>
              </a:ext>
            </a:extLst>
          </p:cNvPr>
          <p:cNvPicPr>
            <a:picLocks noChangeAspect="1"/>
          </p:cNvPicPr>
          <p:nvPr/>
        </p:nvPicPr>
        <p:blipFill>
          <a:blip r:embed="rId2"/>
          <a:stretch>
            <a:fillRect/>
          </a:stretch>
        </p:blipFill>
        <p:spPr>
          <a:xfrm>
            <a:off x="190542" y="1973985"/>
            <a:ext cx="3714777" cy="1724038"/>
          </a:xfrm>
          <a:prstGeom prst="rect">
            <a:avLst/>
          </a:prstGeom>
        </p:spPr>
      </p:pic>
      <p:pic>
        <p:nvPicPr>
          <p:cNvPr id="10" name="Picture 9">
            <a:extLst>
              <a:ext uri="{FF2B5EF4-FFF2-40B4-BE49-F238E27FC236}">
                <a16:creationId xmlns:a16="http://schemas.microsoft.com/office/drawing/2014/main" id="{A6499C14-8367-71AD-0D61-59E092E6C18F}"/>
              </a:ext>
            </a:extLst>
          </p:cNvPr>
          <p:cNvPicPr>
            <a:picLocks noChangeAspect="1"/>
          </p:cNvPicPr>
          <p:nvPr/>
        </p:nvPicPr>
        <p:blipFill>
          <a:blip r:embed="rId3"/>
          <a:stretch>
            <a:fillRect/>
          </a:stretch>
        </p:blipFill>
        <p:spPr>
          <a:xfrm>
            <a:off x="4756500" y="1973985"/>
            <a:ext cx="4663947" cy="2366650"/>
          </a:xfrm>
          <a:prstGeom prst="rect">
            <a:avLst/>
          </a:prstGeom>
        </p:spPr>
      </p:pic>
      <p:sp>
        <p:nvSpPr>
          <p:cNvPr id="11" name="TextBox 10">
            <a:extLst>
              <a:ext uri="{FF2B5EF4-FFF2-40B4-BE49-F238E27FC236}">
                <a16:creationId xmlns:a16="http://schemas.microsoft.com/office/drawing/2014/main" id="{670AA6AD-1F63-E84F-D7FD-E309279DAF35}"/>
              </a:ext>
            </a:extLst>
          </p:cNvPr>
          <p:cNvSpPr txBox="1"/>
          <p:nvPr/>
        </p:nvSpPr>
        <p:spPr>
          <a:xfrm>
            <a:off x="4756500" y="1351161"/>
            <a:ext cx="3345821" cy="292388"/>
          </a:xfrm>
          <a:prstGeom prst="rect">
            <a:avLst/>
          </a:prstGeom>
          <a:noFill/>
        </p:spPr>
        <p:txBody>
          <a:bodyPr wrap="square" rtlCol="0">
            <a:spAutoFit/>
          </a:bodyPr>
          <a:lstStyle/>
          <a:p>
            <a:r>
              <a:rPr lang="en-SG" sz="1300" dirty="0"/>
              <a:t>2) Understanding the metrics that are used</a:t>
            </a:r>
          </a:p>
        </p:txBody>
      </p:sp>
      <p:sp>
        <p:nvSpPr>
          <p:cNvPr id="12" name="Arrow: Down 11">
            <a:extLst>
              <a:ext uri="{FF2B5EF4-FFF2-40B4-BE49-F238E27FC236}">
                <a16:creationId xmlns:a16="http://schemas.microsoft.com/office/drawing/2014/main" id="{7F4315C5-1A63-79BF-188C-94933784F400}"/>
              </a:ext>
            </a:extLst>
          </p:cNvPr>
          <p:cNvSpPr/>
          <p:nvPr/>
        </p:nvSpPr>
        <p:spPr>
          <a:xfrm rot="5725806" flipV="1">
            <a:off x="8868198" y="1034415"/>
            <a:ext cx="237095" cy="10612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2E1331EC-96D2-34CE-A4BE-42B2F3011F89}"/>
              </a:ext>
            </a:extLst>
          </p:cNvPr>
          <p:cNvSpPr txBox="1"/>
          <p:nvPr/>
        </p:nvSpPr>
        <p:spPr>
          <a:xfrm>
            <a:off x="9526213" y="1549915"/>
            <a:ext cx="2645274" cy="292388"/>
          </a:xfrm>
          <a:prstGeom prst="rect">
            <a:avLst/>
          </a:prstGeom>
          <a:noFill/>
        </p:spPr>
        <p:txBody>
          <a:bodyPr wrap="square" rtlCol="0">
            <a:spAutoFit/>
          </a:bodyPr>
          <a:lstStyle/>
          <a:p>
            <a:r>
              <a:rPr lang="en-SG" sz="1300" dirty="0"/>
              <a:t>Accesses effectiveness of models</a:t>
            </a:r>
          </a:p>
        </p:txBody>
      </p:sp>
      <p:sp>
        <p:nvSpPr>
          <p:cNvPr id="15" name="Rectangle: Rounded Corners 14">
            <a:extLst>
              <a:ext uri="{FF2B5EF4-FFF2-40B4-BE49-F238E27FC236}">
                <a16:creationId xmlns:a16="http://schemas.microsoft.com/office/drawing/2014/main" id="{7CA6AA83-47D4-FF88-1182-CDB96A79B3F5}"/>
              </a:ext>
            </a:extLst>
          </p:cNvPr>
          <p:cNvSpPr/>
          <p:nvPr/>
        </p:nvSpPr>
        <p:spPr>
          <a:xfrm>
            <a:off x="9526213" y="1508196"/>
            <a:ext cx="2645274" cy="334107"/>
          </a:xfrm>
          <a:prstGeom prst="round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a:extLst>
              <a:ext uri="{FF2B5EF4-FFF2-40B4-BE49-F238E27FC236}">
                <a16:creationId xmlns:a16="http://schemas.microsoft.com/office/drawing/2014/main" id="{BF53566B-D552-AEF3-D032-3091923EBE0F}"/>
              </a:ext>
            </a:extLst>
          </p:cNvPr>
          <p:cNvCxnSpPr>
            <a:cxnSpLocks/>
          </p:cNvCxnSpPr>
          <p:nvPr/>
        </p:nvCxnSpPr>
        <p:spPr>
          <a:xfrm>
            <a:off x="4333266" y="1687704"/>
            <a:ext cx="0" cy="4178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21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8E50-E0E1-BDE4-8F86-A5BC4F910430}"/>
              </a:ext>
            </a:extLst>
          </p:cNvPr>
          <p:cNvSpPr>
            <a:spLocks noGrp="1"/>
          </p:cNvSpPr>
          <p:nvPr>
            <p:ph type="title"/>
          </p:nvPr>
        </p:nvSpPr>
        <p:spPr>
          <a:xfrm>
            <a:off x="243704" y="238349"/>
            <a:ext cx="5625468" cy="739847"/>
          </a:xfrm>
        </p:spPr>
        <p:txBody>
          <a:bodyPr>
            <a:normAutofit fontScale="90000"/>
          </a:bodyPr>
          <a:lstStyle/>
          <a:p>
            <a:r>
              <a:rPr lang="en-SG" dirty="0"/>
              <a:t>Model Selection (2)</a:t>
            </a:r>
          </a:p>
        </p:txBody>
      </p:sp>
      <p:pic>
        <p:nvPicPr>
          <p:cNvPr id="5" name="Picture 4">
            <a:extLst>
              <a:ext uri="{FF2B5EF4-FFF2-40B4-BE49-F238E27FC236}">
                <a16:creationId xmlns:a16="http://schemas.microsoft.com/office/drawing/2014/main" id="{4F8FAF83-DA84-67D0-B78E-44D58FE5B896}"/>
              </a:ext>
            </a:extLst>
          </p:cNvPr>
          <p:cNvPicPr>
            <a:picLocks noChangeAspect="1"/>
          </p:cNvPicPr>
          <p:nvPr/>
        </p:nvPicPr>
        <p:blipFill>
          <a:blip r:embed="rId2"/>
          <a:stretch>
            <a:fillRect/>
          </a:stretch>
        </p:blipFill>
        <p:spPr>
          <a:xfrm>
            <a:off x="190542" y="1905483"/>
            <a:ext cx="3709162" cy="1711072"/>
          </a:xfrm>
          <a:prstGeom prst="rect">
            <a:avLst/>
          </a:prstGeom>
        </p:spPr>
      </p:pic>
      <p:pic>
        <p:nvPicPr>
          <p:cNvPr id="7" name="Picture 6">
            <a:extLst>
              <a:ext uri="{FF2B5EF4-FFF2-40B4-BE49-F238E27FC236}">
                <a16:creationId xmlns:a16="http://schemas.microsoft.com/office/drawing/2014/main" id="{E8EDA63A-A2A5-F512-BDDB-D66C3438C2FF}"/>
              </a:ext>
            </a:extLst>
          </p:cNvPr>
          <p:cNvPicPr>
            <a:picLocks noChangeAspect="1"/>
          </p:cNvPicPr>
          <p:nvPr/>
        </p:nvPicPr>
        <p:blipFill>
          <a:blip r:embed="rId3"/>
          <a:stretch>
            <a:fillRect/>
          </a:stretch>
        </p:blipFill>
        <p:spPr>
          <a:xfrm>
            <a:off x="4735074" y="1281568"/>
            <a:ext cx="3500971" cy="3500971"/>
          </a:xfrm>
          <a:prstGeom prst="rect">
            <a:avLst/>
          </a:prstGeom>
        </p:spPr>
      </p:pic>
      <p:pic>
        <p:nvPicPr>
          <p:cNvPr id="9" name="Picture 8">
            <a:extLst>
              <a:ext uri="{FF2B5EF4-FFF2-40B4-BE49-F238E27FC236}">
                <a16:creationId xmlns:a16="http://schemas.microsoft.com/office/drawing/2014/main" id="{E66436F2-B4FC-7BF1-6A95-FE7EEB4F2213}"/>
              </a:ext>
            </a:extLst>
          </p:cNvPr>
          <p:cNvPicPr>
            <a:picLocks noChangeAspect="1"/>
          </p:cNvPicPr>
          <p:nvPr/>
        </p:nvPicPr>
        <p:blipFill>
          <a:blip r:embed="rId4"/>
          <a:stretch>
            <a:fillRect/>
          </a:stretch>
        </p:blipFill>
        <p:spPr>
          <a:xfrm>
            <a:off x="568669" y="5215154"/>
            <a:ext cx="6886306" cy="583370"/>
          </a:xfrm>
          <a:prstGeom prst="rect">
            <a:avLst/>
          </a:prstGeom>
        </p:spPr>
      </p:pic>
      <p:sp>
        <p:nvSpPr>
          <p:cNvPr id="10" name="TextBox 9">
            <a:extLst>
              <a:ext uri="{FF2B5EF4-FFF2-40B4-BE49-F238E27FC236}">
                <a16:creationId xmlns:a16="http://schemas.microsoft.com/office/drawing/2014/main" id="{16F908F5-DB64-2EB2-5820-428008FD1FC8}"/>
              </a:ext>
            </a:extLst>
          </p:cNvPr>
          <p:cNvSpPr txBox="1"/>
          <p:nvPr/>
        </p:nvSpPr>
        <p:spPr>
          <a:xfrm>
            <a:off x="190542" y="1351161"/>
            <a:ext cx="3345821" cy="292388"/>
          </a:xfrm>
          <a:prstGeom prst="rect">
            <a:avLst/>
          </a:prstGeom>
          <a:noFill/>
        </p:spPr>
        <p:txBody>
          <a:bodyPr wrap="square" rtlCol="0">
            <a:spAutoFit/>
          </a:bodyPr>
          <a:lstStyle/>
          <a:p>
            <a:r>
              <a:rPr lang="en-SG" sz="1300" dirty="0"/>
              <a:t>3) Evaluating results</a:t>
            </a:r>
          </a:p>
        </p:txBody>
      </p:sp>
    </p:spTree>
    <p:extLst>
      <p:ext uri="{BB962C8B-B14F-4D97-AF65-F5344CB8AC3E}">
        <p14:creationId xmlns:p14="http://schemas.microsoft.com/office/powerpoint/2010/main" val="106278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D058-7575-06DC-DA4B-615720862026}"/>
              </a:ext>
            </a:extLst>
          </p:cNvPr>
          <p:cNvSpPr>
            <a:spLocks noGrp="1"/>
          </p:cNvSpPr>
          <p:nvPr>
            <p:ph type="title"/>
          </p:nvPr>
        </p:nvSpPr>
        <p:spPr>
          <a:xfrm>
            <a:off x="205654" y="122929"/>
            <a:ext cx="6586210" cy="693706"/>
          </a:xfrm>
        </p:spPr>
        <p:txBody>
          <a:bodyPr>
            <a:normAutofit fontScale="90000"/>
          </a:bodyPr>
          <a:lstStyle/>
          <a:p>
            <a:r>
              <a:rPr lang="en-SG" dirty="0"/>
              <a:t>Hyper tuning best model</a:t>
            </a:r>
          </a:p>
        </p:txBody>
      </p:sp>
      <p:pic>
        <p:nvPicPr>
          <p:cNvPr id="5" name="Picture 4">
            <a:extLst>
              <a:ext uri="{FF2B5EF4-FFF2-40B4-BE49-F238E27FC236}">
                <a16:creationId xmlns:a16="http://schemas.microsoft.com/office/drawing/2014/main" id="{4FA57E30-1586-B0F0-6ECC-7E04CBD7D41A}"/>
              </a:ext>
            </a:extLst>
          </p:cNvPr>
          <p:cNvPicPr>
            <a:picLocks noChangeAspect="1"/>
          </p:cNvPicPr>
          <p:nvPr/>
        </p:nvPicPr>
        <p:blipFill>
          <a:blip r:embed="rId2"/>
          <a:stretch>
            <a:fillRect/>
          </a:stretch>
        </p:blipFill>
        <p:spPr>
          <a:xfrm>
            <a:off x="337572" y="1718262"/>
            <a:ext cx="2819421" cy="933457"/>
          </a:xfrm>
          <a:prstGeom prst="rect">
            <a:avLst/>
          </a:prstGeom>
        </p:spPr>
      </p:pic>
      <p:pic>
        <p:nvPicPr>
          <p:cNvPr id="9" name="Picture 8">
            <a:extLst>
              <a:ext uri="{FF2B5EF4-FFF2-40B4-BE49-F238E27FC236}">
                <a16:creationId xmlns:a16="http://schemas.microsoft.com/office/drawing/2014/main" id="{312FDC8A-BD00-2762-FE87-7C3CE43AE906}"/>
              </a:ext>
            </a:extLst>
          </p:cNvPr>
          <p:cNvPicPr>
            <a:picLocks noChangeAspect="1"/>
          </p:cNvPicPr>
          <p:nvPr/>
        </p:nvPicPr>
        <p:blipFill>
          <a:blip r:embed="rId3"/>
          <a:stretch>
            <a:fillRect/>
          </a:stretch>
        </p:blipFill>
        <p:spPr>
          <a:xfrm>
            <a:off x="3884073" y="1741700"/>
            <a:ext cx="3038497" cy="1447811"/>
          </a:xfrm>
          <a:prstGeom prst="rect">
            <a:avLst/>
          </a:prstGeom>
        </p:spPr>
      </p:pic>
      <p:pic>
        <p:nvPicPr>
          <p:cNvPr id="11" name="Picture 10">
            <a:extLst>
              <a:ext uri="{FF2B5EF4-FFF2-40B4-BE49-F238E27FC236}">
                <a16:creationId xmlns:a16="http://schemas.microsoft.com/office/drawing/2014/main" id="{C7E80AD7-FF29-96DC-4CCC-09CF89E727F1}"/>
              </a:ext>
            </a:extLst>
          </p:cNvPr>
          <p:cNvPicPr>
            <a:picLocks noChangeAspect="1"/>
          </p:cNvPicPr>
          <p:nvPr/>
        </p:nvPicPr>
        <p:blipFill>
          <a:blip r:embed="rId4"/>
          <a:stretch>
            <a:fillRect/>
          </a:stretch>
        </p:blipFill>
        <p:spPr>
          <a:xfrm>
            <a:off x="7868138" y="1755730"/>
            <a:ext cx="2302942" cy="1318236"/>
          </a:xfrm>
          <a:prstGeom prst="rect">
            <a:avLst/>
          </a:prstGeom>
        </p:spPr>
      </p:pic>
      <p:pic>
        <p:nvPicPr>
          <p:cNvPr id="13" name="Picture 12">
            <a:extLst>
              <a:ext uri="{FF2B5EF4-FFF2-40B4-BE49-F238E27FC236}">
                <a16:creationId xmlns:a16="http://schemas.microsoft.com/office/drawing/2014/main" id="{3F077D9A-0D9B-B129-22A1-67FBDD101908}"/>
              </a:ext>
            </a:extLst>
          </p:cNvPr>
          <p:cNvPicPr>
            <a:picLocks noChangeAspect="1"/>
          </p:cNvPicPr>
          <p:nvPr/>
        </p:nvPicPr>
        <p:blipFill>
          <a:blip r:embed="rId5"/>
          <a:stretch>
            <a:fillRect/>
          </a:stretch>
        </p:blipFill>
        <p:spPr>
          <a:xfrm>
            <a:off x="4848313" y="4684655"/>
            <a:ext cx="6926032" cy="1158582"/>
          </a:xfrm>
          <a:prstGeom prst="rect">
            <a:avLst/>
          </a:prstGeom>
        </p:spPr>
      </p:pic>
      <p:pic>
        <p:nvPicPr>
          <p:cNvPr id="15" name="Picture 14">
            <a:extLst>
              <a:ext uri="{FF2B5EF4-FFF2-40B4-BE49-F238E27FC236}">
                <a16:creationId xmlns:a16="http://schemas.microsoft.com/office/drawing/2014/main" id="{21108F71-601D-4E99-DA77-1035EB52F1EB}"/>
              </a:ext>
            </a:extLst>
          </p:cNvPr>
          <p:cNvPicPr>
            <a:picLocks noChangeAspect="1"/>
          </p:cNvPicPr>
          <p:nvPr/>
        </p:nvPicPr>
        <p:blipFill>
          <a:blip r:embed="rId6"/>
          <a:stretch>
            <a:fillRect/>
          </a:stretch>
        </p:blipFill>
        <p:spPr>
          <a:xfrm>
            <a:off x="3592294" y="3348165"/>
            <a:ext cx="3579132" cy="159072"/>
          </a:xfrm>
          <a:prstGeom prst="rect">
            <a:avLst/>
          </a:prstGeom>
        </p:spPr>
      </p:pic>
      <p:sp>
        <p:nvSpPr>
          <p:cNvPr id="16" name="TextBox 15">
            <a:extLst>
              <a:ext uri="{FF2B5EF4-FFF2-40B4-BE49-F238E27FC236}">
                <a16:creationId xmlns:a16="http://schemas.microsoft.com/office/drawing/2014/main" id="{70A2A568-C38B-5110-B3C2-09D864C3FFCF}"/>
              </a:ext>
            </a:extLst>
          </p:cNvPr>
          <p:cNvSpPr txBox="1"/>
          <p:nvPr/>
        </p:nvSpPr>
        <p:spPr>
          <a:xfrm>
            <a:off x="3884073" y="1364853"/>
            <a:ext cx="3345821" cy="292388"/>
          </a:xfrm>
          <a:prstGeom prst="rect">
            <a:avLst/>
          </a:prstGeom>
          <a:noFill/>
        </p:spPr>
        <p:txBody>
          <a:bodyPr wrap="square" rtlCol="0">
            <a:spAutoFit/>
          </a:bodyPr>
          <a:lstStyle/>
          <a:p>
            <a:r>
              <a:rPr lang="en-SG" sz="1300" dirty="0"/>
              <a:t>2) Use of </a:t>
            </a:r>
            <a:r>
              <a:rPr lang="en-SG" sz="1300" dirty="0" err="1"/>
              <a:t>GridSearchCV</a:t>
            </a:r>
            <a:endParaRPr lang="en-SG" sz="1300" dirty="0"/>
          </a:p>
        </p:txBody>
      </p:sp>
      <p:sp>
        <p:nvSpPr>
          <p:cNvPr id="17" name="TextBox 16">
            <a:extLst>
              <a:ext uri="{FF2B5EF4-FFF2-40B4-BE49-F238E27FC236}">
                <a16:creationId xmlns:a16="http://schemas.microsoft.com/office/drawing/2014/main" id="{B4714E29-77ED-6684-1A2C-75719DC0788F}"/>
              </a:ext>
            </a:extLst>
          </p:cNvPr>
          <p:cNvSpPr txBox="1"/>
          <p:nvPr/>
        </p:nvSpPr>
        <p:spPr>
          <a:xfrm>
            <a:off x="1318877" y="3304228"/>
            <a:ext cx="1838116" cy="707886"/>
          </a:xfrm>
          <a:prstGeom prst="rect">
            <a:avLst/>
          </a:prstGeom>
          <a:noFill/>
        </p:spPr>
        <p:txBody>
          <a:bodyPr wrap="square" rtlCol="0">
            <a:spAutoFit/>
          </a:bodyPr>
          <a:lstStyle/>
          <a:p>
            <a:r>
              <a:rPr lang="en-US" sz="1000" dirty="0"/>
              <a:t>find the optimal combination of hyperparameters for a given model to improve its performance.</a:t>
            </a:r>
            <a:endParaRPr lang="en-SG" sz="1000" dirty="0"/>
          </a:p>
        </p:txBody>
      </p:sp>
      <p:sp>
        <p:nvSpPr>
          <p:cNvPr id="18" name="Rectangle: Rounded Corners 17">
            <a:extLst>
              <a:ext uri="{FF2B5EF4-FFF2-40B4-BE49-F238E27FC236}">
                <a16:creationId xmlns:a16="http://schemas.microsoft.com/office/drawing/2014/main" id="{43863CFD-946A-A6A0-6456-A308632EBACE}"/>
              </a:ext>
            </a:extLst>
          </p:cNvPr>
          <p:cNvSpPr/>
          <p:nvPr/>
        </p:nvSpPr>
        <p:spPr>
          <a:xfrm>
            <a:off x="1181594" y="3193217"/>
            <a:ext cx="2055912" cy="980809"/>
          </a:xfrm>
          <a:prstGeom prst="round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Arrow: Down 18">
            <a:extLst>
              <a:ext uri="{FF2B5EF4-FFF2-40B4-BE49-F238E27FC236}">
                <a16:creationId xmlns:a16="http://schemas.microsoft.com/office/drawing/2014/main" id="{0B4D2B10-4F2C-56CB-DF80-CB069F5B05FB}"/>
              </a:ext>
            </a:extLst>
          </p:cNvPr>
          <p:cNvSpPr/>
          <p:nvPr/>
        </p:nvSpPr>
        <p:spPr>
          <a:xfrm rot="13887821" flipV="1">
            <a:off x="3262563" y="2581801"/>
            <a:ext cx="352440" cy="6519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TextBox 19">
            <a:extLst>
              <a:ext uri="{FF2B5EF4-FFF2-40B4-BE49-F238E27FC236}">
                <a16:creationId xmlns:a16="http://schemas.microsoft.com/office/drawing/2014/main" id="{97A0A12B-5A1B-0A4A-48A6-B85671571744}"/>
              </a:ext>
            </a:extLst>
          </p:cNvPr>
          <p:cNvSpPr txBox="1"/>
          <p:nvPr/>
        </p:nvSpPr>
        <p:spPr>
          <a:xfrm>
            <a:off x="358054" y="1338703"/>
            <a:ext cx="3345821" cy="292388"/>
          </a:xfrm>
          <a:prstGeom prst="rect">
            <a:avLst/>
          </a:prstGeom>
          <a:noFill/>
        </p:spPr>
        <p:txBody>
          <a:bodyPr wrap="square" rtlCol="0">
            <a:spAutoFit/>
          </a:bodyPr>
          <a:lstStyle/>
          <a:p>
            <a:r>
              <a:rPr lang="en-SG" sz="1300" dirty="0"/>
              <a:t>1) Understanding parameters</a:t>
            </a:r>
          </a:p>
        </p:txBody>
      </p:sp>
      <p:sp>
        <p:nvSpPr>
          <p:cNvPr id="21" name="TextBox 20">
            <a:extLst>
              <a:ext uri="{FF2B5EF4-FFF2-40B4-BE49-F238E27FC236}">
                <a16:creationId xmlns:a16="http://schemas.microsoft.com/office/drawing/2014/main" id="{D0EF9660-C930-7165-DF23-EAF07CBBA012}"/>
              </a:ext>
            </a:extLst>
          </p:cNvPr>
          <p:cNvSpPr txBox="1"/>
          <p:nvPr/>
        </p:nvSpPr>
        <p:spPr>
          <a:xfrm>
            <a:off x="7878575" y="1357835"/>
            <a:ext cx="3345821" cy="292388"/>
          </a:xfrm>
          <a:prstGeom prst="rect">
            <a:avLst/>
          </a:prstGeom>
          <a:noFill/>
        </p:spPr>
        <p:txBody>
          <a:bodyPr wrap="square" rtlCol="0">
            <a:spAutoFit/>
          </a:bodyPr>
          <a:lstStyle/>
          <a:p>
            <a:r>
              <a:rPr lang="en-SG" sz="1300" dirty="0"/>
              <a:t>3) Analysing results</a:t>
            </a:r>
          </a:p>
        </p:txBody>
      </p:sp>
      <p:sp>
        <p:nvSpPr>
          <p:cNvPr id="22" name="Arrow: Down 21">
            <a:extLst>
              <a:ext uri="{FF2B5EF4-FFF2-40B4-BE49-F238E27FC236}">
                <a16:creationId xmlns:a16="http://schemas.microsoft.com/office/drawing/2014/main" id="{B19DE266-441F-46A6-4172-B1DAB0BBB22D}"/>
              </a:ext>
            </a:extLst>
          </p:cNvPr>
          <p:cNvSpPr/>
          <p:nvPr/>
        </p:nvSpPr>
        <p:spPr>
          <a:xfrm rot="12811822" flipV="1">
            <a:off x="8142609" y="3239611"/>
            <a:ext cx="352440" cy="12793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F56509A5-349C-F521-236B-95CC475F8540}"/>
              </a:ext>
            </a:extLst>
          </p:cNvPr>
          <p:cNvSpPr txBox="1"/>
          <p:nvPr/>
        </p:nvSpPr>
        <p:spPr>
          <a:xfrm>
            <a:off x="263726" y="744734"/>
            <a:ext cx="3871202" cy="323165"/>
          </a:xfrm>
          <a:prstGeom prst="rect">
            <a:avLst/>
          </a:prstGeom>
          <a:noFill/>
        </p:spPr>
        <p:txBody>
          <a:bodyPr wrap="square" rtlCol="0">
            <a:spAutoFit/>
          </a:bodyPr>
          <a:lstStyle/>
          <a:p>
            <a:r>
              <a:rPr lang="en-SG" sz="1500" dirty="0"/>
              <a:t>(Bayesian Ridge)</a:t>
            </a:r>
          </a:p>
        </p:txBody>
      </p:sp>
    </p:spTree>
    <p:extLst>
      <p:ext uri="{BB962C8B-B14F-4D97-AF65-F5344CB8AC3E}">
        <p14:creationId xmlns:p14="http://schemas.microsoft.com/office/powerpoint/2010/main" val="4274142301"/>
      </p:ext>
    </p:extLst>
  </p:cSld>
  <p:clrMapOvr>
    <a:masterClrMapping/>
  </p:clrMapOvr>
</p:sld>
</file>

<file path=ppt/theme/theme1.xml><?xml version="1.0" encoding="utf-8"?>
<a:theme xmlns:a="http://schemas.openxmlformats.org/drawingml/2006/main" name="VaultVTI">
  <a:themeElements>
    <a:clrScheme name="AnalogousFromRegularSeed_2SEEDS">
      <a:dk1>
        <a:srgbClr val="000000"/>
      </a:dk1>
      <a:lt1>
        <a:srgbClr val="FFFFFF"/>
      </a:lt1>
      <a:dk2>
        <a:srgbClr val="2A2441"/>
      </a:dk2>
      <a:lt2>
        <a:srgbClr val="E2E8E6"/>
      </a:lt2>
      <a:accent1>
        <a:srgbClr val="D21A4B"/>
      </a:accent1>
      <a:accent2>
        <a:srgbClr val="E42CA9"/>
      </a:accent2>
      <a:accent3>
        <a:srgbClr val="E4482C"/>
      </a:accent3>
      <a:accent4>
        <a:srgbClr val="17BA5A"/>
      </a:accent4>
      <a:accent5>
        <a:srgbClr val="23B79E"/>
      </a:accent5>
      <a:accent6>
        <a:srgbClr val="1AA5D2"/>
      </a:accent6>
      <a:hlink>
        <a:srgbClr val="31937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314</TotalTime>
  <Words>667</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Georgia Pro Light</vt:lpstr>
      <vt:lpstr>VaultVTI</vt:lpstr>
      <vt:lpstr>AIML CA1</vt:lpstr>
      <vt:lpstr>Exploratory Data (EDA)</vt:lpstr>
      <vt:lpstr>EDA (Target and variables indiv.)</vt:lpstr>
      <vt:lpstr>EDA (Target with variables)</vt:lpstr>
      <vt:lpstr>Data preprocessing</vt:lpstr>
      <vt:lpstr>Data preprocessing (2)</vt:lpstr>
      <vt:lpstr>Model Selection</vt:lpstr>
      <vt:lpstr>Model Selection (2)</vt:lpstr>
      <vt:lpstr>Hyper tuning best model</vt:lpstr>
      <vt:lpstr>Hyper tuning best model (2)</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Goh Yu jie</dc:creator>
  <cp:lastModifiedBy>Goh Yu jie</cp:lastModifiedBy>
  <cp:revision>1</cp:revision>
  <dcterms:created xsi:type="dcterms:W3CDTF">2024-11-23T16:47:59Z</dcterms:created>
  <dcterms:modified xsi:type="dcterms:W3CDTF">2024-11-24T12:57:07Z</dcterms:modified>
</cp:coreProperties>
</file>